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956" autoAdjust="0"/>
  </p:normalViewPr>
  <p:slideViewPr>
    <p:cSldViewPr snapToGrid="0" snapToObjects="1" showGuides="1">
      <p:cViewPr varScale="1">
        <p:scale>
          <a:sx n="91" d="100"/>
          <a:sy n="91" d="100"/>
        </p:scale>
        <p:origin x="131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rPr dirty="0"/>
              <a:t>Teacher Notes</a:t>
            </a:r>
          </a:p>
          <a:p>
            <a:r>
              <a:rPr lang="en-US" dirty="0"/>
              <a:t>Starter Activity: Get students thinking about a football match, and in what scenario it would go to Extra Time. Get them to think about how players might be feeling emotionally and physically at this point in a game. </a:t>
            </a:r>
          </a:p>
          <a:p>
            <a:r>
              <a:rPr lang="en-US" dirty="0"/>
              <a:t>Think about what characteristics you need as a footballer/football team to be the winning </a:t>
            </a:r>
            <a:r>
              <a:rPr lang="en-US"/>
              <a:t>team once you get to Extra Time.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Teacher Notes:</a:t>
            </a:r>
          </a:p>
          <a:p>
            <a:pPr marL="171450" indent="-171450">
              <a:buSzPct val="100000"/>
              <a:buChar char="-"/>
            </a:pPr>
            <a:r>
              <a:t>Discussion with students about the different positions of footballers on a pitch. </a:t>
            </a:r>
          </a:p>
          <a:p>
            <a:pPr marL="171450" indent="-171450">
              <a:buSzPct val="100000"/>
              <a:buChar char="-"/>
            </a:pPr>
            <a:r>
              <a:t>Grouped into 4 major groups. Goalkeeper, midfielder, defender and attacker.</a:t>
            </a:r>
          </a:p>
          <a:p>
            <a:pPr marL="171450" indent="-171450">
              <a:buSzPct val="100000"/>
              <a:buChar char="-"/>
            </a:pPr>
            <a:r>
              <a:t>Groups now identified on the pitch.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Section giving students chance to link characteristics to different positions in a team.</a:t>
            </a:r>
          </a:p>
          <a:p>
            <a:pPr marL="171450" indent="-171450">
              <a:buSzPct val="100000"/>
              <a:buFont typeface="Arial"/>
              <a:buChar char="•"/>
            </a:pPr>
            <a:r>
              <a:t>Discuss with and question students about what characteristics they think fit which positions.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xfrm>
            <a:off x="381000" y="685800"/>
            <a:ext cx="6096000" cy="3429000"/>
          </a:xfrm>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Section giving students chance to link characteristics to different positions in a team.</a:t>
            </a:r>
          </a:p>
          <a:p>
            <a:pPr marL="171450" indent="-171450">
              <a:buSzPct val="100000"/>
              <a:buFont typeface="Arial"/>
              <a:buChar char="•"/>
            </a:pPr>
            <a:r>
              <a:t>Discuss with and question students about what characteristics they think fit which positions.</a:t>
            </a:r>
          </a:p>
          <a:p>
            <a:pPr marL="171450" indent="-171450">
              <a:buSzPct val="100000"/>
              <a:buFont typeface="Arial"/>
              <a:buChar char="•"/>
            </a:pPr>
            <a:r>
              <a:t>Page to show students which characteristics match which position.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Opportunity for students to talk in pairs about what the characteristics they think a footballer needs to be successful depending on position. </a:t>
            </a:r>
          </a:p>
          <a:p>
            <a:pPr marL="171450" indent="-171450">
              <a:buSzPct val="100000"/>
              <a:buFont typeface="Arial"/>
              <a:buChar char="•"/>
            </a:pPr>
            <a:r>
              <a:t>Extending on from previous activity.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xfrm>
            <a:off x="381000" y="685800"/>
            <a:ext cx="6096000" cy="3429000"/>
          </a:xfrm>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r>
              <a:t>Teacher Notes</a:t>
            </a:r>
          </a:p>
          <a:p>
            <a:pPr marL="171450" indent="-171450">
              <a:buSzPct val="100000"/>
              <a:buChar char="-"/>
            </a:pPr>
            <a:r>
              <a:t>This activity aims to link students knowledge of their own characteristics to the previous activity of footballers characteristics.</a:t>
            </a:r>
          </a:p>
          <a:p>
            <a:pPr marL="171450" indent="-171450">
              <a:buSzPct val="100000"/>
              <a:buChar char="-"/>
            </a:pPr>
            <a:r>
              <a:t>Students should discuss in their pairs the questions shown.</a:t>
            </a:r>
          </a:p>
          <a:p>
            <a:pPr marL="171450" indent="-171450">
              <a:buSzPct val="100000"/>
              <a:buChar char="-"/>
            </a:pPr>
            <a:r>
              <a:t>Teachers should then follow up with questioning and discussion to members of the class.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xfrm>
            <a:off x="381000" y="685800"/>
            <a:ext cx="6096000" cy="3429000"/>
          </a:xfrm>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Students to consolidate their learning within this section.</a:t>
            </a:r>
          </a:p>
          <a:p>
            <a:pPr marL="171450" indent="-171450">
              <a:buSzPct val="100000"/>
              <a:buFont typeface="Arial"/>
              <a:buChar char="•"/>
            </a:pPr>
            <a:r>
              <a:t>Linking back to the big question.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Teacher Notes:</a:t>
            </a:r>
          </a:p>
          <a:p>
            <a:r>
              <a:t>- Outline of the lesson with objectives and the big question.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t>Teacher Notes:</a:t>
            </a:r>
          </a:p>
          <a:p>
            <a:pPr marL="171450" indent="-171450">
              <a:buSzPct val="100000"/>
              <a:buChar char="-"/>
            </a:pPr>
            <a:r>
              <a:t>Teacher should discuss with students what characteristics are.</a:t>
            </a:r>
          </a:p>
          <a:p>
            <a:pPr marL="171450" indent="-171450">
              <a:buSzPct val="100000"/>
              <a:buChar char="-"/>
            </a:pPr>
            <a:r>
              <a:t>This lesson is focusing on positive characteristics.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Introduce this section describing what characteristics are.</a:t>
            </a:r>
          </a:p>
          <a:p>
            <a:pPr marL="171450" indent="-171450">
              <a:buSzPct val="100000"/>
              <a:buFont typeface="Arial"/>
              <a:buChar char="•"/>
            </a:pPr>
            <a:r>
              <a:t>Teacher can then give an example of what they think their best characteristics are.</a:t>
            </a:r>
          </a:p>
          <a:p>
            <a:pPr marL="171450" indent="-171450">
              <a:buSzPct val="100000"/>
              <a:buFont typeface="Arial"/>
              <a:buChar char="•"/>
            </a:pPr>
            <a:r>
              <a:t>Opportunity for students to discuss best characteristics of each other.</a:t>
            </a:r>
          </a:p>
          <a:p>
            <a:pPr marL="171450" indent="-171450">
              <a:buSzPct val="100000"/>
              <a:buFont typeface="Arial"/>
              <a:buChar char="•"/>
            </a:pPr>
            <a:r>
              <a:t>Teacher runs through the steps students will be taking.</a:t>
            </a:r>
          </a:p>
          <a:p>
            <a:pPr marL="171450" indent="-171450">
              <a:buSzPct val="100000"/>
              <a:buFont typeface="Arial"/>
              <a:buChar char="•"/>
            </a:pPr>
            <a:r>
              <a:t>Give students approx. 2 mins each to do each step. 1 min each person. Put timer on board or announce when change over (Could do a referee style whistle for kick off, half time and full time on each step).</a:t>
            </a:r>
          </a:p>
          <a:p>
            <a:pPr marL="171450" indent="-171450">
              <a:buSzPct val="100000"/>
              <a:buFont typeface="Arial"/>
              <a:buChar char="•"/>
            </a:pPr>
            <a:r>
              <a:t>Teacher to make sure this activity is kept positive and focused on best characteristics.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Now bring students back together for class discussion on what characteristics they discussed. </a:t>
            </a:r>
          </a:p>
          <a:p>
            <a:pPr marL="171450" indent="-171450">
              <a:buSzPct val="100000"/>
              <a:buFont typeface="Arial"/>
              <a:buChar char="•"/>
            </a:pPr>
            <a:r>
              <a:t>Teacher to write onto the board in the white box what characteristics students came up with.</a:t>
            </a:r>
          </a:p>
          <a:p>
            <a:pPr marL="171450" indent="-171450">
              <a:buSzPct val="100000"/>
              <a:buFont typeface="Arial"/>
              <a:buChar char="•"/>
            </a:pPr>
            <a:r>
              <a:t>(Also write down the characteristics onto a separate sheet to use later 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Opportunity for students to talk in pairs about what the characteristics they think a footballer needs to be successful.</a:t>
            </a:r>
          </a:p>
          <a:p>
            <a:pPr marL="171450" indent="-171450">
              <a:buSzPct val="100000"/>
              <a:buFont typeface="Arial"/>
              <a:buChar char="•"/>
            </a:pPr>
            <a:r>
              <a:t>Should again be pointed out that we are discussing positive characteristics. </a:t>
            </a:r>
          </a:p>
          <a:p>
            <a:pPr marL="171450" indent="-171450">
              <a:buSzPct val="100000"/>
              <a:buFont typeface="Arial"/>
              <a:buChar char="•"/>
            </a:pPr>
            <a:r>
              <a:t>Begin by discussing in general, then group into different players positions. </a:t>
            </a:r>
          </a:p>
          <a:p>
            <a:pPr marL="171450" indent="-171450">
              <a:buSzPct val="100000"/>
              <a:buFont typeface="Arial"/>
              <a:buChar char="•"/>
            </a:pPr>
            <a:r>
              <a:t>Keep characteristics positive.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Opportunity for students to talk in pairs about what the characteristics they think a footballer needs to be successful.</a:t>
            </a:r>
          </a:p>
          <a:p>
            <a:pPr marL="171450" indent="-171450">
              <a:buSzPct val="100000"/>
              <a:buFont typeface="Arial"/>
              <a:buChar char="•"/>
            </a:pPr>
            <a:r>
              <a:t>These are grouped into different players positions. </a:t>
            </a:r>
          </a:p>
          <a:p>
            <a:pPr marL="171450" indent="-171450">
              <a:buSzPct val="100000"/>
              <a:buFont typeface="Arial"/>
              <a:buChar char="•"/>
            </a:pPr>
            <a:r>
              <a:t>Should again be pointed out that we are discussing positive characteristics.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Opportunity for students to talk in pairs about what the characteristics they think a footballer needs to be successful.</a:t>
            </a:r>
          </a:p>
          <a:p>
            <a:pPr marL="171450" indent="-171450">
              <a:buSzPct val="100000"/>
              <a:buFont typeface="Arial"/>
              <a:buChar char="•"/>
            </a:pPr>
            <a:r>
              <a:t>These are grouped into different players positions. </a:t>
            </a:r>
          </a:p>
          <a:p>
            <a:pPr marL="171450" indent="-171450">
              <a:buSzPct val="100000"/>
              <a:buFont typeface="Arial"/>
              <a:buChar char="•"/>
            </a:pPr>
            <a:r>
              <a:t>Should again be pointed out that we are discussing positive characteristics.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381000" y="685800"/>
            <a:ext cx="6096000" cy="342900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Teacher Notes:</a:t>
            </a:r>
          </a:p>
          <a:p>
            <a:pPr marL="171450" indent="-171450">
              <a:buSzPct val="100000"/>
              <a:buChar char="-"/>
            </a:pPr>
            <a:r>
              <a:t>Discussion with students about the different positions of footballers on a pitch. </a:t>
            </a:r>
          </a:p>
          <a:p>
            <a:pPr marL="171450" indent="-171450">
              <a:buSzPct val="100000"/>
              <a:buChar char="-"/>
            </a:pPr>
            <a:r>
              <a:t>Grouped into 4 major groups. Goalkeeper, midfielder, defender and attacker.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4.tif"/><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4.ti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AB5492-701A-0440-9955-3D3DB2D9B491}"/>
              </a:ext>
            </a:extLst>
          </p:cNvPr>
          <p:cNvGrpSpPr/>
          <p:nvPr/>
        </p:nvGrpSpPr>
        <p:grpSpPr>
          <a:xfrm>
            <a:off x="-160026" y="-189302"/>
            <a:ext cx="12512050" cy="7359474"/>
            <a:chOff x="-160026" y="-189302"/>
            <a:chExt cx="12512050" cy="7359474"/>
          </a:xfrm>
        </p:grpSpPr>
        <p:sp>
          <p:nvSpPr>
            <p:cNvPr id="30" name="Rectangle">
              <a:extLst>
                <a:ext uri="{FF2B5EF4-FFF2-40B4-BE49-F238E27FC236}">
                  <a16:creationId xmlns:a16="http://schemas.microsoft.com/office/drawing/2014/main" id="{3B78C7C2-AEAB-0D4A-A836-8A5F9B6599A8}"/>
                </a:ext>
              </a:extLst>
            </p:cNvPr>
            <p:cNvSpPr/>
            <p:nvPr/>
          </p:nvSpPr>
          <p:spPr>
            <a:xfrm>
              <a:off x="-6133" y="-26800"/>
              <a:ext cx="12204266" cy="6911600"/>
            </a:xfrm>
            <a:prstGeom prst="rect">
              <a:avLst/>
            </a:prstGeom>
            <a:solidFill>
              <a:srgbClr val="D82333"/>
            </a:solidFill>
            <a:ln w="12700">
              <a:miter lim="400000"/>
            </a:ln>
          </p:spPr>
          <p:txBody>
            <a:bodyPr lIns="45719" rIns="45719" anchor="ctr"/>
            <a:lstStyle/>
            <a:p>
              <a:pPr>
                <a:defRPr>
                  <a:solidFill>
                    <a:srgbClr val="D82333"/>
                  </a:solidFill>
                </a:defRPr>
              </a:pPr>
              <a:endParaRPr/>
            </a:p>
          </p:txBody>
        </p:sp>
        <p:pic>
          <p:nvPicPr>
            <p:cNvPr id="29" name="Group" descr="Group">
              <a:extLst>
                <a:ext uri="{FF2B5EF4-FFF2-40B4-BE49-F238E27FC236}">
                  <a16:creationId xmlns:a16="http://schemas.microsoft.com/office/drawing/2014/main" id="{CEB11110-9682-D640-9500-8AF2EAF26A20}"/>
                </a:ext>
              </a:extLst>
            </p:cNvPr>
            <p:cNvPicPr>
              <a:picLocks noChangeAspect="1"/>
            </p:cNvPicPr>
            <p:nvPr/>
          </p:nvPicPr>
          <p:blipFill>
            <a:blip r:embed="rId3"/>
            <a:srcRect l="74710" t="36295" r="4038" b="34869"/>
            <a:stretch>
              <a:fillRect/>
            </a:stretch>
          </p:blipFill>
          <p:spPr>
            <a:xfrm>
              <a:off x="-160026" y="-189302"/>
              <a:ext cx="12512050" cy="7359474"/>
            </a:xfrm>
            <a:prstGeom prst="rect">
              <a:avLst/>
            </a:prstGeom>
            <a:ln w="12700">
              <a:miter lim="400000"/>
            </a:ln>
          </p:spPr>
        </p:pic>
      </p:grpSp>
      <p:pic>
        <p:nvPicPr>
          <p:cNvPr id="96"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31" name="Title 1">
            <a:extLst>
              <a:ext uri="{FF2B5EF4-FFF2-40B4-BE49-F238E27FC236}">
                <a16:creationId xmlns:a16="http://schemas.microsoft.com/office/drawing/2014/main" id="{094486B3-AED6-3847-B37A-921A2167EB30}"/>
              </a:ext>
            </a:extLst>
          </p:cNvPr>
          <p:cNvSpPr txBox="1"/>
          <p:nvPr/>
        </p:nvSpPr>
        <p:spPr>
          <a:xfrm>
            <a:off x="3740824" y="2536609"/>
            <a:ext cx="6243048" cy="2083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gn="ctr">
              <a:lnSpc>
                <a:spcPct val="65000"/>
              </a:lnSpc>
            </a:pPr>
            <a:r>
              <a:rPr lang="en-GB" sz="16000" dirty="0">
                <a:solidFill>
                  <a:srgbClr val="FFFFFF"/>
                </a:solidFill>
              </a:rPr>
              <a:t>Extra time</a:t>
            </a:r>
            <a:endParaRPr sz="16000" dirty="0">
              <a:solidFill>
                <a:srgbClr val="FFFFFF"/>
              </a:solidFill>
            </a:endParaRPr>
          </a:p>
        </p:txBody>
      </p:sp>
      <p:pic>
        <p:nvPicPr>
          <p:cNvPr id="8" name="Picture 7" descr="A person and person dancing&#10;&#10;Description automatically generated with low confidence">
            <a:extLst>
              <a:ext uri="{FF2B5EF4-FFF2-40B4-BE49-F238E27FC236}">
                <a16:creationId xmlns:a16="http://schemas.microsoft.com/office/drawing/2014/main" id="{3E4928B4-C344-A747-BA82-C072C72D46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6563" y="474674"/>
            <a:ext cx="3120000" cy="68580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ectangle"/>
          <p:cNvSpPr/>
          <p:nvPr/>
        </p:nvSpPr>
        <p:spPr>
          <a:xfrm>
            <a:off x="6805597" y="2692400"/>
            <a:ext cx="1804059" cy="3716038"/>
          </a:xfrm>
          <a:prstGeom prst="rect">
            <a:avLst/>
          </a:prstGeom>
          <a:solidFill>
            <a:srgbClr val="ED333E">
              <a:alpha val="18565"/>
            </a:srgbClr>
          </a:solidFill>
          <a:ln w="12700">
            <a:miter lim="400000"/>
          </a:ln>
        </p:spPr>
        <p:txBody>
          <a:bodyPr lIns="45719" rIns="45719" anchor="ctr"/>
          <a:lstStyle/>
          <a:p>
            <a:endParaRPr/>
          </a:p>
        </p:txBody>
      </p:sp>
      <p:sp>
        <p:nvSpPr>
          <p:cNvPr id="259" name="Rectangle"/>
          <p:cNvSpPr/>
          <p:nvPr/>
        </p:nvSpPr>
        <p:spPr>
          <a:xfrm>
            <a:off x="8699093" y="2692400"/>
            <a:ext cx="836785" cy="3716038"/>
          </a:xfrm>
          <a:prstGeom prst="rect">
            <a:avLst/>
          </a:prstGeom>
          <a:solidFill>
            <a:srgbClr val="ED333E">
              <a:alpha val="18565"/>
            </a:srgbClr>
          </a:solidFill>
          <a:ln w="12700">
            <a:miter lim="400000"/>
          </a:ln>
        </p:spPr>
        <p:txBody>
          <a:bodyPr lIns="45719" rIns="45719" anchor="ctr"/>
          <a:lstStyle/>
          <a:p>
            <a:endParaRPr/>
          </a:p>
        </p:txBody>
      </p:sp>
      <p:sp>
        <p:nvSpPr>
          <p:cNvPr id="260" name="Rectangle"/>
          <p:cNvSpPr/>
          <p:nvPr/>
        </p:nvSpPr>
        <p:spPr>
          <a:xfrm>
            <a:off x="5879375" y="2692397"/>
            <a:ext cx="836785" cy="3716038"/>
          </a:xfrm>
          <a:prstGeom prst="rect">
            <a:avLst/>
          </a:prstGeom>
          <a:solidFill>
            <a:srgbClr val="ED333E">
              <a:alpha val="18565"/>
            </a:srgbClr>
          </a:solidFill>
          <a:ln w="12700">
            <a:miter lim="400000"/>
          </a:ln>
        </p:spPr>
        <p:txBody>
          <a:bodyPr lIns="45719" rIns="45719" anchor="ctr"/>
          <a:lstStyle/>
          <a:p>
            <a:endParaRPr/>
          </a:p>
        </p:txBody>
      </p:sp>
      <p:sp>
        <p:nvSpPr>
          <p:cNvPr id="261" name="Rectangle"/>
          <p:cNvSpPr/>
          <p:nvPr/>
        </p:nvSpPr>
        <p:spPr>
          <a:xfrm>
            <a:off x="4573301" y="3286580"/>
            <a:ext cx="1045861" cy="2527678"/>
          </a:xfrm>
          <a:prstGeom prst="rect">
            <a:avLst/>
          </a:prstGeom>
          <a:solidFill>
            <a:srgbClr val="ED333E">
              <a:alpha val="18565"/>
            </a:srgbClr>
          </a:solidFill>
          <a:ln w="12700">
            <a:miter lim="400000"/>
          </a:ln>
        </p:spPr>
        <p:txBody>
          <a:bodyPr lIns="45719" rIns="45719" anchor="ctr"/>
          <a:lstStyle/>
          <a:p>
            <a:endParaRPr/>
          </a:p>
        </p:txBody>
      </p:sp>
      <p:sp>
        <p:nvSpPr>
          <p:cNvPr id="263" name="Subtitle 2"/>
          <p:cNvSpPr txBox="1">
            <a:spLocks noGrp="1"/>
          </p:cNvSpPr>
          <p:nvPr>
            <p:ph type="subTitle" sz="quarter" idx="1"/>
          </p:nvPr>
        </p:nvSpPr>
        <p:spPr>
          <a:xfrm>
            <a:off x="340974" y="2642476"/>
            <a:ext cx="3778984" cy="1603404"/>
          </a:xfrm>
          <a:prstGeom prst="rect">
            <a:avLst/>
          </a:prstGeom>
        </p:spPr>
        <p:txBody>
          <a:bodyPr/>
          <a:lstStyle>
            <a:lvl1pPr algn="l">
              <a:lnSpc>
                <a:spcPct val="100000"/>
              </a:lnSpc>
              <a:defRPr sz="1400">
                <a:solidFill>
                  <a:srgbClr val="005093"/>
                </a:solidFill>
                <a:latin typeface="Grot12 Normal"/>
                <a:ea typeface="Grot12 Normal"/>
                <a:cs typeface="Grot12 Normal"/>
                <a:sym typeface="Grot12 Normal"/>
              </a:defRPr>
            </a:lvl1pPr>
          </a:lstStyle>
          <a:p>
            <a:r>
              <a:t>Different players have different characteristics depending on what their position they play.</a:t>
            </a:r>
          </a:p>
        </p:txBody>
      </p:sp>
      <p:pic>
        <p:nvPicPr>
          <p:cNvPr id="264"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265" name="Image" descr="Image"/>
          <p:cNvPicPr>
            <a:picLocks noChangeAspect="1"/>
          </p:cNvPicPr>
          <p:nvPr/>
        </p:nvPicPr>
        <p:blipFill>
          <a:blip r:embed="rId4"/>
          <a:stretch>
            <a:fillRect/>
          </a:stretch>
        </p:blipFill>
        <p:spPr>
          <a:xfrm>
            <a:off x="4557348" y="2683015"/>
            <a:ext cx="6358825" cy="3734807"/>
          </a:xfrm>
          <a:prstGeom prst="rect">
            <a:avLst/>
          </a:prstGeom>
          <a:ln w="12700">
            <a:miter lim="400000"/>
          </a:ln>
        </p:spPr>
      </p:pic>
      <p:pic>
        <p:nvPicPr>
          <p:cNvPr id="266" name="Image" descr="Image"/>
          <p:cNvPicPr>
            <a:picLocks noChangeAspect="1"/>
          </p:cNvPicPr>
          <p:nvPr/>
        </p:nvPicPr>
        <p:blipFill>
          <a:blip r:embed="rId5"/>
          <a:stretch>
            <a:fillRect/>
          </a:stretch>
        </p:blipFill>
        <p:spPr>
          <a:xfrm>
            <a:off x="5011964" y="4338130"/>
            <a:ext cx="339311" cy="424575"/>
          </a:xfrm>
          <a:prstGeom prst="rect">
            <a:avLst/>
          </a:prstGeom>
          <a:ln w="12700">
            <a:miter lim="400000"/>
          </a:ln>
        </p:spPr>
      </p:pic>
      <p:pic>
        <p:nvPicPr>
          <p:cNvPr id="267" name="Image" descr="Image"/>
          <p:cNvPicPr>
            <a:picLocks noChangeAspect="1"/>
          </p:cNvPicPr>
          <p:nvPr/>
        </p:nvPicPr>
        <p:blipFill>
          <a:blip r:embed="rId6"/>
          <a:stretch>
            <a:fillRect/>
          </a:stretch>
        </p:blipFill>
        <p:spPr>
          <a:xfrm>
            <a:off x="8986104" y="4328343"/>
            <a:ext cx="262762" cy="444148"/>
          </a:xfrm>
          <a:prstGeom prst="rect">
            <a:avLst/>
          </a:prstGeom>
          <a:ln w="12700">
            <a:miter lim="400000"/>
          </a:ln>
        </p:spPr>
      </p:pic>
      <p:pic>
        <p:nvPicPr>
          <p:cNvPr id="268" name="Image" descr="Image"/>
          <p:cNvPicPr>
            <a:picLocks noChangeAspect="1"/>
          </p:cNvPicPr>
          <p:nvPr/>
        </p:nvPicPr>
        <p:blipFill>
          <a:blip r:embed="rId7"/>
          <a:stretch>
            <a:fillRect/>
          </a:stretch>
        </p:blipFill>
        <p:spPr>
          <a:xfrm flipH="1">
            <a:off x="7547697" y="4315643"/>
            <a:ext cx="370659" cy="444148"/>
          </a:xfrm>
          <a:prstGeom prst="rect">
            <a:avLst/>
          </a:prstGeom>
          <a:ln w="12700">
            <a:miter lim="400000"/>
          </a:ln>
        </p:spPr>
      </p:pic>
      <p:pic>
        <p:nvPicPr>
          <p:cNvPr id="269" name="Image" descr="Image"/>
          <p:cNvPicPr>
            <a:picLocks noChangeAspect="1"/>
          </p:cNvPicPr>
          <p:nvPr/>
        </p:nvPicPr>
        <p:blipFill>
          <a:blip r:embed="rId6"/>
          <a:stretch>
            <a:fillRect/>
          </a:stretch>
        </p:blipFill>
        <p:spPr>
          <a:xfrm>
            <a:off x="6205423" y="4328343"/>
            <a:ext cx="262762" cy="444148"/>
          </a:xfrm>
          <a:prstGeom prst="rect">
            <a:avLst/>
          </a:prstGeom>
          <a:ln w="12700">
            <a:miter lim="400000"/>
          </a:ln>
        </p:spPr>
      </p:pic>
      <p:sp>
        <p:nvSpPr>
          <p:cNvPr id="270" name="Title 1"/>
          <p:cNvSpPr txBox="1"/>
          <p:nvPr/>
        </p:nvSpPr>
        <p:spPr>
          <a:xfrm>
            <a:off x="3596244" y="4338131"/>
            <a:ext cx="1045861" cy="42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Home goal</a:t>
            </a:r>
          </a:p>
        </p:txBody>
      </p:sp>
      <p:sp>
        <p:nvSpPr>
          <p:cNvPr id="271" name="Title 1"/>
          <p:cNvSpPr txBox="1"/>
          <p:nvPr/>
        </p:nvSpPr>
        <p:spPr>
          <a:xfrm>
            <a:off x="10959494" y="4325430"/>
            <a:ext cx="1045861" cy="42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Away goal</a:t>
            </a:r>
          </a:p>
        </p:txBody>
      </p:sp>
      <p:sp>
        <p:nvSpPr>
          <p:cNvPr id="272" name="Title 1"/>
          <p:cNvSpPr txBox="1"/>
          <p:nvPr/>
        </p:nvSpPr>
        <p:spPr>
          <a:xfrm>
            <a:off x="4573301" y="3356742"/>
            <a:ext cx="1045861" cy="42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Goalkeeper</a:t>
            </a:r>
          </a:p>
        </p:txBody>
      </p:sp>
      <p:sp>
        <p:nvSpPr>
          <p:cNvPr id="273" name="Title 1"/>
          <p:cNvSpPr txBox="1"/>
          <p:nvPr/>
        </p:nvSpPr>
        <p:spPr>
          <a:xfrm>
            <a:off x="5774837" y="2306078"/>
            <a:ext cx="1045861" cy="42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defRPr sz="1600" b="1">
                <a:solidFill>
                  <a:srgbClr val="005093"/>
                </a:solidFill>
                <a:latin typeface="Grot12 Condensed"/>
                <a:ea typeface="Grot12 Condensed"/>
                <a:cs typeface="Grot12 Condensed"/>
                <a:sym typeface="Grot12 Condensed"/>
              </a:defRPr>
            </a:lvl1pPr>
          </a:lstStyle>
          <a:p>
            <a:r>
              <a:t>Defender</a:t>
            </a:r>
          </a:p>
        </p:txBody>
      </p:sp>
      <p:sp>
        <p:nvSpPr>
          <p:cNvPr id="274" name="Title 1"/>
          <p:cNvSpPr txBox="1"/>
          <p:nvPr/>
        </p:nvSpPr>
        <p:spPr>
          <a:xfrm>
            <a:off x="7246558" y="2306078"/>
            <a:ext cx="1045861" cy="42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defRPr sz="1600" b="1">
                <a:solidFill>
                  <a:srgbClr val="005093"/>
                </a:solidFill>
                <a:latin typeface="Grot12 Condensed"/>
                <a:ea typeface="Grot12 Condensed"/>
                <a:cs typeface="Grot12 Condensed"/>
                <a:sym typeface="Grot12 Condensed"/>
              </a:defRPr>
            </a:lvl1pPr>
          </a:lstStyle>
          <a:p>
            <a:r>
              <a:t>Midfielder</a:t>
            </a:r>
          </a:p>
        </p:txBody>
      </p:sp>
      <p:sp>
        <p:nvSpPr>
          <p:cNvPr id="275" name="Title 1"/>
          <p:cNvSpPr txBox="1"/>
          <p:nvPr/>
        </p:nvSpPr>
        <p:spPr>
          <a:xfrm>
            <a:off x="8594555" y="2306078"/>
            <a:ext cx="1045861" cy="42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defRPr sz="1600" b="1">
                <a:solidFill>
                  <a:srgbClr val="005093"/>
                </a:solidFill>
                <a:latin typeface="Grot12 Condensed"/>
                <a:ea typeface="Grot12 Condensed"/>
                <a:cs typeface="Grot12 Condensed"/>
                <a:sym typeface="Grot12 Condensed"/>
              </a:defRPr>
            </a:lvl1pPr>
          </a:lstStyle>
          <a:p>
            <a:r>
              <a:t>Attacker</a:t>
            </a:r>
          </a:p>
        </p:txBody>
      </p:sp>
      <p:sp>
        <p:nvSpPr>
          <p:cNvPr id="20" name="Title 1">
            <a:extLst>
              <a:ext uri="{FF2B5EF4-FFF2-40B4-BE49-F238E27FC236}">
                <a16:creationId xmlns:a16="http://schemas.microsoft.com/office/drawing/2014/main" id="{A8BE9CB5-963B-C44D-843B-FBF1B6392D99}"/>
              </a:ext>
            </a:extLst>
          </p:cNvPr>
          <p:cNvSpPr txBox="1"/>
          <p:nvPr/>
        </p:nvSpPr>
        <p:spPr>
          <a:xfrm>
            <a:off x="336430" y="258032"/>
            <a:ext cx="4866191" cy="2075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CHARACTERISTICS OF DIFFERENT PLAYERS</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63"/>
                                        </p:tgtEl>
                                        <p:attrNameLst>
                                          <p:attrName>style.visibility</p:attrName>
                                        </p:attrNameLst>
                                      </p:cBhvr>
                                      <p:to>
                                        <p:strVal val="visible"/>
                                      </p:to>
                                    </p:set>
                                    <p:animEffect transition="in" filter="box(out)">
                                      <p:cBhvr>
                                        <p:cTn id="7"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281" name="Title 1"/>
          <p:cNvSpPr txBox="1"/>
          <p:nvPr/>
        </p:nvSpPr>
        <p:spPr>
          <a:xfrm>
            <a:off x="337695" y="2606573"/>
            <a:ext cx="5171286"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Match the characteristics to the players position.</a:t>
            </a:r>
          </a:p>
        </p:txBody>
      </p:sp>
      <p:sp>
        <p:nvSpPr>
          <p:cNvPr id="282" name="Rectangle"/>
          <p:cNvSpPr/>
          <p:nvPr/>
        </p:nvSpPr>
        <p:spPr>
          <a:xfrm>
            <a:off x="392428" y="4279639"/>
            <a:ext cx="2220562" cy="895456"/>
          </a:xfrm>
          <a:prstGeom prst="rect">
            <a:avLst/>
          </a:prstGeom>
          <a:solidFill>
            <a:srgbClr val="FFFFFF"/>
          </a:solidFill>
          <a:ln w="25400">
            <a:solidFill>
              <a:srgbClr val="D72432"/>
            </a:solidFill>
            <a:miter/>
          </a:ln>
        </p:spPr>
        <p:txBody>
          <a:bodyPr lIns="45719" rIns="45719" anchor="ctr"/>
          <a:lstStyle/>
          <a:p>
            <a:endParaRPr/>
          </a:p>
        </p:txBody>
      </p:sp>
      <p:sp>
        <p:nvSpPr>
          <p:cNvPr id="283" name="Rectangle"/>
          <p:cNvSpPr/>
          <p:nvPr/>
        </p:nvSpPr>
        <p:spPr>
          <a:xfrm>
            <a:off x="392428" y="3224402"/>
            <a:ext cx="2220562" cy="895456"/>
          </a:xfrm>
          <a:prstGeom prst="rect">
            <a:avLst/>
          </a:prstGeom>
          <a:solidFill>
            <a:srgbClr val="FFFFFF"/>
          </a:solidFill>
          <a:ln w="25400">
            <a:solidFill>
              <a:srgbClr val="D72432"/>
            </a:solidFill>
            <a:miter/>
          </a:ln>
        </p:spPr>
        <p:txBody>
          <a:bodyPr lIns="45719" rIns="45719" anchor="ctr"/>
          <a:lstStyle/>
          <a:p>
            <a:endParaRPr/>
          </a:p>
        </p:txBody>
      </p:sp>
      <p:sp>
        <p:nvSpPr>
          <p:cNvPr id="284" name="Subtitle 2"/>
          <p:cNvSpPr txBox="1"/>
          <p:nvPr/>
        </p:nvSpPr>
        <p:spPr>
          <a:xfrm>
            <a:off x="467977" y="4636726"/>
            <a:ext cx="2069464" cy="586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700"/>
              </a:spcBef>
              <a:defRPr sz="1400">
                <a:solidFill>
                  <a:srgbClr val="005093"/>
                </a:solidFill>
                <a:latin typeface="Grot12 Normal"/>
                <a:ea typeface="Grot12 Normal"/>
                <a:cs typeface="Grot12 Normal"/>
                <a:sym typeface="Grot12 Normal"/>
              </a:defRPr>
            </a:lvl1pPr>
          </a:lstStyle>
          <a:p>
            <a:r>
              <a:t>Has good confidence to believe they can score.</a:t>
            </a:r>
          </a:p>
        </p:txBody>
      </p:sp>
      <p:sp>
        <p:nvSpPr>
          <p:cNvPr id="285" name="Rectangle"/>
          <p:cNvSpPr/>
          <p:nvPr/>
        </p:nvSpPr>
        <p:spPr>
          <a:xfrm>
            <a:off x="2767384" y="3224402"/>
            <a:ext cx="2220562" cy="895456"/>
          </a:xfrm>
          <a:prstGeom prst="rect">
            <a:avLst/>
          </a:prstGeom>
          <a:solidFill>
            <a:srgbClr val="FFFFFF"/>
          </a:solidFill>
          <a:ln w="25400">
            <a:solidFill>
              <a:srgbClr val="D72432"/>
            </a:solidFill>
            <a:miter/>
          </a:ln>
        </p:spPr>
        <p:txBody>
          <a:bodyPr lIns="45719" rIns="45719" anchor="ctr"/>
          <a:lstStyle/>
          <a:p>
            <a:endParaRPr/>
          </a:p>
        </p:txBody>
      </p:sp>
      <p:sp>
        <p:nvSpPr>
          <p:cNvPr id="286" name="Rectangle"/>
          <p:cNvSpPr/>
          <p:nvPr/>
        </p:nvSpPr>
        <p:spPr>
          <a:xfrm>
            <a:off x="2767384" y="4279638"/>
            <a:ext cx="2220562" cy="895456"/>
          </a:xfrm>
          <a:prstGeom prst="rect">
            <a:avLst/>
          </a:prstGeom>
          <a:solidFill>
            <a:srgbClr val="FFFFFF"/>
          </a:solidFill>
          <a:ln w="25400">
            <a:solidFill>
              <a:srgbClr val="D72432"/>
            </a:solidFill>
            <a:miter/>
          </a:ln>
        </p:spPr>
        <p:txBody>
          <a:bodyPr lIns="45719" rIns="45719" anchor="ctr"/>
          <a:lstStyle/>
          <a:p>
            <a:endParaRPr/>
          </a:p>
        </p:txBody>
      </p:sp>
      <p:sp>
        <p:nvSpPr>
          <p:cNvPr id="287" name="Subtitle 2"/>
          <p:cNvSpPr txBox="1"/>
          <p:nvPr/>
        </p:nvSpPr>
        <p:spPr>
          <a:xfrm>
            <a:off x="2842933" y="3527765"/>
            <a:ext cx="2069464" cy="586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700"/>
              </a:spcBef>
              <a:defRPr sz="1400">
                <a:solidFill>
                  <a:srgbClr val="005093"/>
                </a:solidFill>
                <a:latin typeface="Grot12 Normal"/>
                <a:ea typeface="Grot12 Normal"/>
                <a:cs typeface="Grot12 Normal"/>
                <a:sym typeface="Grot12 Normal"/>
              </a:defRPr>
            </a:lvl1pPr>
          </a:lstStyle>
          <a:p>
            <a:r>
              <a:t>Can make key tackles when they need to stop attackers.</a:t>
            </a:r>
          </a:p>
        </p:txBody>
      </p:sp>
      <p:sp>
        <p:nvSpPr>
          <p:cNvPr id="288" name="Subtitle 2"/>
          <p:cNvSpPr txBox="1"/>
          <p:nvPr/>
        </p:nvSpPr>
        <p:spPr>
          <a:xfrm>
            <a:off x="2842933" y="4608402"/>
            <a:ext cx="2069464" cy="649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700"/>
              </a:spcBef>
              <a:defRPr sz="1400">
                <a:solidFill>
                  <a:srgbClr val="005093"/>
                </a:solidFill>
                <a:latin typeface="Grot12 Normal"/>
                <a:ea typeface="Grot12 Normal"/>
                <a:cs typeface="Grot12 Normal"/>
                <a:sym typeface="Grot12 Normal"/>
              </a:defRPr>
            </a:lvl1pPr>
          </a:lstStyle>
          <a:p>
            <a:r>
              <a:t>Has good team skills to link up different team members.</a:t>
            </a:r>
          </a:p>
        </p:txBody>
      </p:sp>
      <p:sp>
        <p:nvSpPr>
          <p:cNvPr id="289" name="Subtitle 2"/>
          <p:cNvSpPr txBox="1">
            <a:spLocks noGrp="1"/>
          </p:cNvSpPr>
          <p:nvPr>
            <p:ph type="subTitle" sz="quarter" idx="1"/>
          </p:nvPr>
        </p:nvSpPr>
        <p:spPr>
          <a:xfrm>
            <a:off x="467977" y="3561109"/>
            <a:ext cx="1898612" cy="589887"/>
          </a:xfrm>
          <a:prstGeom prst="rect">
            <a:avLst/>
          </a:prstGeom>
        </p:spPr>
        <p:txBody>
          <a:bodyPr/>
          <a:lstStyle>
            <a:lvl1pPr algn="l">
              <a:lnSpc>
                <a:spcPct val="100000"/>
              </a:lnSpc>
              <a:spcBef>
                <a:spcPts val="700"/>
              </a:spcBef>
              <a:defRPr sz="1400">
                <a:solidFill>
                  <a:srgbClr val="005093"/>
                </a:solidFill>
                <a:latin typeface="Grot12 Normal"/>
                <a:ea typeface="Grot12 Normal"/>
                <a:cs typeface="Grot12 Normal"/>
                <a:sym typeface="Grot12 Normal"/>
              </a:defRPr>
            </a:lvl1pPr>
          </a:lstStyle>
          <a:p>
            <a:r>
              <a:t>Can be relied upon to be the last line of defence.</a:t>
            </a:r>
          </a:p>
        </p:txBody>
      </p:sp>
      <p:pic>
        <p:nvPicPr>
          <p:cNvPr id="290" name="Image" descr="Image"/>
          <p:cNvPicPr>
            <a:picLocks noChangeAspect="1"/>
          </p:cNvPicPr>
          <p:nvPr/>
        </p:nvPicPr>
        <p:blipFill>
          <a:blip r:embed="rId4"/>
          <a:stretch>
            <a:fillRect/>
          </a:stretch>
        </p:blipFill>
        <p:spPr>
          <a:xfrm>
            <a:off x="6406800" y="1751147"/>
            <a:ext cx="1954709" cy="2275259"/>
          </a:xfrm>
          <a:prstGeom prst="rect">
            <a:avLst/>
          </a:prstGeom>
          <a:ln w="12700">
            <a:miter lim="400000"/>
          </a:ln>
        </p:spPr>
      </p:pic>
      <p:pic>
        <p:nvPicPr>
          <p:cNvPr id="291" name="Image" descr="Image"/>
          <p:cNvPicPr>
            <a:picLocks noChangeAspect="1"/>
          </p:cNvPicPr>
          <p:nvPr/>
        </p:nvPicPr>
        <p:blipFill>
          <a:blip r:embed="rId5"/>
          <a:stretch>
            <a:fillRect/>
          </a:stretch>
        </p:blipFill>
        <p:spPr>
          <a:xfrm>
            <a:off x="8703620" y="4234331"/>
            <a:ext cx="2098398" cy="2286934"/>
          </a:xfrm>
          <a:prstGeom prst="rect">
            <a:avLst/>
          </a:prstGeom>
          <a:ln w="12700">
            <a:miter lim="400000"/>
          </a:ln>
        </p:spPr>
      </p:pic>
      <p:pic>
        <p:nvPicPr>
          <p:cNvPr id="292" name="Image" descr="Image"/>
          <p:cNvPicPr>
            <a:picLocks noChangeAspect="1"/>
          </p:cNvPicPr>
          <p:nvPr/>
        </p:nvPicPr>
        <p:blipFill>
          <a:blip r:embed="rId6"/>
          <a:stretch>
            <a:fillRect/>
          </a:stretch>
        </p:blipFill>
        <p:spPr>
          <a:xfrm>
            <a:off x="8722006" y="1759100"/>
            <a:ext cx="2112489" cy="2259352"/>
          </a:xfrm>
          <a:prstGeom prst="rect">
            <a:avLst/>
          </a:prstGeom>
          <a:ln w="12700">
            <a:miter lim="400000"/>
          </a:ln>
        </p:spPr>
      </p:pic>
      <p:pic>
        <p:nvPicPr>
          <p:cNvPr id="293" name="Image" descr="Image"/>
          <p:cNvPicPr>
            <a:picLocks noChangeAspect="1"/>
          </p:cNvPicPr>
          <p:nvPr/>
        </p:nvPicPr>
        <p:blipFill>
          <a:blip r:embed="rId7"/>
          <a:stretch>
            <a:fillRect/>
          </a:stretch>
        </p:blipFill>
        <p:spPr>
          <a:xfrm>
            <a:off x="6345789" y="4240740"/>
            <a:ext cx="1997335" cy="2274116"/>
          </a:xfrm>
          <a:prstGeom prst="rect">
            <a:avLst/>
          </a:prstGeom>
          <a:ln w="12700">
            <a:miter lim="400000"/>
          </a:ln>
        </p:spPr>
      </p:pic>
      <p:sp>
        <p:nvSpPr>
          <p:cNvPr id="294" name="Goalkeeper"/>
          <p:cNvSpPr txBox="1"/>
          <p:nvPr/>
        </p:nvSpPr>
        <p:spPr>
          <a:xfrm>
            <a:off x="6746994" y="3136849"/>
            <a:ext cx="1241553"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000" spc="39">
                <a:solidFill>
                  <a:srgbClr val="FFFFFF"/>
                </a:solidFill>
                <a:latin typeface="England FC DISPLAY Regular"/>
                <a:ea typeface="England FC DISPLAY Regular"/>
                <a:cs typeface="England FC DISPLAY Regular"/>
                <a:sym typeface="England FC DISPLAY Regular"/>
              </a:defRPr>
            </a:lvl1pPr>
          </a:lstStyle>
          <a:p>
            <a:r>
              <a:rPr dirty="0"/>
              <a:t>Goalkeeper</a:t>
            </a:r>
          </a:p>
        </p:txBody>
      </p:sp>
      <p:sp>
        <p:nvSpPr>
          <p:cNvPr id="295" name="Defender"/>
          <p:cNvSpPr txBox="1"/>
          <p:nvPr/>
        </p:nvSpPr>
        <p:spPr>
          <a:xfrm>
            <a:off x="9293745" y="3136849"/>
            <a:ext cx="987045"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000" spc="39">
                <a:solidFill>
                  <a:srgbClr val="FFFFFF"/>
                </a:solidFill>
                <a:latin typeface="England FC DISPLAY Regular"/>
                <a:ea typeface="England FC DISPLAY Regular"/>
                <a:cs typeface="England FC DISPLAY Regular"/>
                <a:sym typeface="England FC DISPLAY Regular"/>
              </a:defRPr>
            </a:lvl1pPr>
          </a:lstStyle>
          <a:p>
            <a:r>
              <a:t>Defender</a:t>
            </a:r>
          </a:p>
        </p:txBody>
      </p:sp>
      <p:sp>
        <p:nvSpPr>
          <p:cNvPr id="296" name="Midfielder"/>
          <p:cNvSpPr txBox="1"/>
          <p:nvPr/>
        </p:nvSpPr>
        <p:spPr>
          <a:xfrm>
            <a:off x="6774860" y="5625871"/>
            <a:ext cx="1157225"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000" spc="39">
                <a:solidFill>
                  <a:srgbClr val="FFFFFF"/>
                </a:solidFill>
                <a:latin typeface="England FC DISPLAY Regular"/>
                <a:ea typeface="England FC DISPLAY Regular"/>
                <a:cs typeface="England FC DISPLAY Regular"/>
                <a:sym typeface="England FC DISPLAY Regular"/>
              </a:defRPr>
            </a:lvl1pPr>
          </a:lstStyle>
          <a:p>
            <a:r>
              <a:t>Midfielder</a:t>
            </a:r>
          </a:p>
        </p:txBody>
      </p:sp>
      <p:sp>
        <p:nvSpPr>
          <p:cNvPr id="297" name="Attacker"/>
          <p:cNvSpPr txBox="1"/>
          <p:nvPr/>
        </p:nvSpPr>
        <p:spPr>
          <a:xfrm>
            <a:off x="9247232" y="5625871"/>
            <a:ext cx="1029209"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000" spc="39">
                <a:solidFill>
                  <a:srgbClr val="FFFFFF"/>
                </a:solidFill>
                <a:latin typeface="England FC DISPLAY Regular"/>
                <a:ea typeface="England FC DISPLAY Regular"/>
                <a:cs typeface="England FC DISPLAY Regular"/>
                <a:sym typeface="England FC DISPLAY Regular"/>
              </a:defRPr>
            </a:lvl1pPr>
          </a:lstStyle>
          <a:p>
            <a:r>
              <a:t>Attacker</a:t>
            </a:r>
          </a:p>
        </p:txBody>
      </p:sp>
      <p:sp>
        <p:nvSpPr>
          <p:cNvPr id="298" name="Title 1"/>
          <p:cNvSpPr txBox="1"/>
          <p:nvPr/>
        </p:nvSpPr>
        <p:spPr>
          <a:xfrm>
            <a:off x="495934" y="4422439"/>
            <a:ext cx="1842698"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a:solidFill>
                  <a:srgbClr val="005093"/>
                </a:solidFill>
                <a:latin typeface="Grot12 Condensed"/>
                <a:ea typeface="Grot12 Condensed"/>
                <a:cs typeface="Grot12 Condensed"/>
                <a:sym typeface="Grot12 Condensed"/>
              </a:defRPr>
            </a:lvl1pPr>
          </a:lstStyle>
          <a:p>
            <a:r>
              <a:t>……………………………………</a:t>
            </a:r>
          </a:p>
        </p:txBody>
      </p:sp>
      <p:sp>
        <p:nvSpPr>
          <p:cNvPr id="299" name="Title 1"/>
          <p:cNvSpPr txBox="1"/>
          <p:nvPr/>
        </p:nvSpPr>
        <p:spPr>
          <a:xfrm>
            <a:off x="483234" y="3347591"/>
            <a:ext cx="1842698"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a:solidFill>
                  <a:srgbClr val="005093"/>
                </a:solidFill>
                <a:latin typeface="Grot12 Condensed"/>
                <a:ea typeface="Grot12 Condensed"/>
                <a:cs typeface="Grot12 Condensed"/>
                <a:sym typeface="Grot12 Condensed"/>
              </a:defRPr>
            </a:lvl1pPr>
          </a:lstStyle>
          <a:p>
            <a:r>
              <a:t>……………………………………</a:t>
            </a:r>
          </a:p>
        </p:txBody>
      </p:sp>
      <p:sp>
        <p:nvSpPr>
          <p:cNvPr id="300" name="Title 1"/>
          <p:cNvSpPr txBox="1"/>
          <p:nvPr/>
        </p:nvSpPr>
        <p:spPr>
          <a:xfrm>
            <a:off x="2852608" y="4398161"/>
            <a:ext cx="1842697"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a:solidFill>
                  <a:srgbClr val="005093"/>
                </a:solidFill>
                <a:latin typeface="Grot12 Condensed"/>
                <a:ea typeface="Grot12 Condensed"/>
                <a:cs typeface="Grot12 Condensed"/>
                <a:sym typeface="Grot12 Condensed"/>
              </a:defRPr>
            </a:lvl1pPr>
          </a:lstStyle>
          <a:p>
            <a:r>
              <a:t>……………………………………</a:t>
            </a:r>
          </a:p>
        </p:txBody>
      </p:sp>
      <p:sp>
        <p:nvSpPr>
          <p:cNvPr id="301" name="Title 1"/>
          <p:cNvSpPr txBox="1"/>
          <p:nvPr/>
        </p:nvSpPr>
        <p:spPr>
          <a:xfrm>
            <a:off x="2839908" y="3323313"/>
            <a:ext cx="1842697"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a:solidFill>
                  <a:srgbClr val="005093"/>
                </a:solidFill>
                <a:latin typeface="Grot12 Condensed"/>
                <a:ea typeface="Grot12 Condensed"/>
                <a:cs typeface="Grot12 Condensed"/>
                <a:sym typeface="Grot12 Condensed"/>
              </a:defRPr>
            </a:lvl1pPr>
          </a:lstStyle>
          <a:p>
            <a:r>
              <a:t>……………………………………</a:t>
            </a:r>
          </a:p>
        </p:txBody>
      </p:sp>
      <p:sp>
        <p:nvSpPr>
          <p:cNvPr id="25" name="Title 1">
            <a:extLst>
              <a:ext uri="{FF2B5EF4-FFF2-40B4-BE49-F238E27FC236}">
                <a16:creationId xmlns:a16="http://schemas.microsoft.com/office/drawing/2014/main" id="{94D2CE7F-009B-324F-8DFC-44B546956337}"/>
              </a:ext>
            </a:extLst>
          </p:cNvPr>
          <p:cNvSpPr txBox="1"/>
          <p:nvPr/>
        </p:nvSpPr>
        <p:spPr>
          <a:xfrm>
            <a:off x="336429" y="258032"/>
            <a:ext cx="7262549" cy="2014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WHAT ARE THE CHARACTERISTICS OF A FOOTBALLER?</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89"/>
                                        </p:tgtEl>
                                        <p:attrNameLst>
                                          <p:attrName>style.visibility</p:attrName>
                                        </p:attrNameLst>
                                      </p:cBhvr>
                                      <p:to>
                                        <p:strVal val="visible"/>
                                      </p:to>
                                    </p:set>
                                    <p:animEffect transition="in" filter="box(out)">
                                      <p:cBhvr>
                                        <p:cTn id="7"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307" name="Title 1"/>
          <p:cNvSpPr txBox="1"/>
          <p:nvPr/>
        </p:nvSpPr>
        <p:spPr>
          <a:xfrm>
            <a:off x="337695" y="2606573"/>
            <a:ext cx="5171286"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Match the characteristics to the players position.</a:t>
            </a:r>
          </a:p>
        </p:txBody>
      </p:sp>
      <p:sp>
        <p:nvSpPr>
          <p:cNvPr id="308" name="Rectangle"/>
          <p:cNvSpPr/>
          <p:nvPr/>
        </p:nvSpPr>
        <p:spPr>
          <a:xfrm>
            <a:off x="392428" y="4279639"/>
            <a:ext cx="2220562" cy="895456"/>
          </a:xfrm>
          <a:prstGeom prst="rect">
            <a:avLst/>
          </a:prstGeom>
          <a:solidFill>
            <a:srgbClr val="FFFFFF"/>
          </a:solidFill>
          <a:ln w="25400">
            <a:solidFill>
              <a:srgbClr val="D72432"/>
            </a:solidFill>
            <a:miter/>
          </a:ln>
        </p:spPr>
        <p:txBody>
          <a:bodyPr lIns="45719" rIns="45719" anchor="ctr"/>
          <a:lstStyle/>
          <a:p>
            <a:endParaRPr/>
          </a:p>
        </p:txBody>
      </p:sp>
      <p:sp>
        <p:nvSpPr>
          <p:cNvPr id="309" name="Rectangle"/>
          <p:cNvSpPr/>
          <p:nvPr/>
        </p:nvSpPr>
        <p:spPr>
          <a:xfrm>
            <a:off x="392428" y="3224402"/>
            <a:ext cx="2220562" cy="895456"/>
          </a:xfrm>
          <a:prstGeom prst="rect">
            <a:avLst/>
          </a:prstGeom>
          <a:solidFill>
            <a:srgbClr val="FFFFFF"/>
          </a:solidFill>
          <a:ln w="25400">
            <a:solidFill>
              <a:srgbClr val="D72432"/>
            </a:solidFill>
            <a:miter/>
          </a:ln>
        </p:spPr>
        <p:txBody>
          <a:bodyPr lIns="45719" rIns="45719" anchor="ctr"/>
          <a:lstStyle/>
          <a:p>
            <a:endParaRPr/>
          </a:p>
        </p:txBody>
      </p:sp>
      <p:sp>
        <p:nvSpPr>
          <p:cNvPr id="310" name="Subtitle 2"/>
          <p:cNvSpPr txBox="1"/>
          <p:nvPr/>
        </p:nvSpPr>
        <p:spPr>
          <a:xfrm>
            <a:off x="467977" y="4636726"/>
            <a:ext cx="2069464" cy="586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700"/>
              </a:spcBef>
              <a:defRPr sz="1400">
                <a:solidFill>
                  <a:srgbClr val="005093"/>
                </a:solidFill>
                <a:latin typeface="Grot12 Normal"/>
                <a:ea typeface="Grot12 Normal"/>
                <a:cs typeface="Grot12 Normal"/>
                <a:sym typeface="Grot12 Normal"/>
              </a:defRPr>
            </a:lvl1pPr>
          </a:lstStyle>
          <a:p>
            <a:r>
              <a:t>Has good confidence to believe they can score.</a:t>
            </a:r>
          </a:p>
        </p:txBody>
      </p:sp>
      <p:sp>
        <p:nvSpPr>
          <p:cNvPr id="311" name="Rectangle"/>
          <p:cNvSpPr/>
          <p:nvPr/>
        </p:nvSpPr>
        <p:spPr>
          <a:xfrm>
            <a:off x="2767384" y="3224402"/>
            <a:ext cx="2220562" cy="895456"/>
          </a:xfrm>
          <a:prstGeom prst="rect">
            <a:avLst/>
          </a:prstGeom>
          <a:solidFill>
            <a:srgbClr val="FFFFFF"/>
          </a:solidFill>
          <a:ln w="25400">
            <a:solidFill>
              <a:srgbClr val="D72432"/>
            </a:solidFill>
            <a:miter/>
          </a:ln>
        </p:spPr>
        <p:txBody>
          <a:bodyPr lIns="45719" rIns="45719" anchor="ctr"/>
          <a:lstStyle/>
          <a:p>
            <a:endParaRPr/>
          </a:p>
        </p:txBody>
      </p:sp>
      <p:sp>
        <p:nvSpPr>
          <p:cNvPr id="312" name="Rectangle"/>
          <p:cNvSpPr/>
          <p:nvPr/>
        </p:nvSpPr>
        <p:spPr>
          <a:xfrm>
            <a:off x="2767384" y="4279638"/>
            <a:ext cx="2220562" cy="895456"/>
          </a:xfrm>
          <a:prstGeom prst="rect">
            <a:avLst/>
          </a:prstGeom>
          <a:solidFill>
            <a:srgbClr val="FFFFFF"/>
          </a:solidFill>
          <a:ln w="25400">
            <a:solidFill>
              <a:srgbClr val="D72432"/>
            </a:solidFill>
            <a:miter/>
          </a:ln>
        </p:spPr>
        <p:txBody>
          <a:bodyPr lIns="45719" rIns="45719" anchor="ctr"/>
          <a:lstStyle/>
          <a:p>
            <a:endParaRPr/>
          </a:p>
        </p:txBody>
      </p:sp>
      <p:sp>
        <p:nvSpPr>
          <p:cNvPr id="313" name="Subtitle 2"/>
          <p:cNvSpPr txBox="1"/>
          <p:nvPr/>
        </p:nvSpPr>
        <p:spPr>
          <a:xfrm>
            <a:off x="2842933" y="3527765"/>
            <a:ext cx="2069464" cy="586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700"/>
              </a:spcBef>
              <a:defRPr sz="1400">
                <a:solidFill>
                  <a:srgbClr val="005093"/>
                </a:solidFill>
                <a:latin typeface="Grot12 Normal"/>
                <a:ea typeface="Grot12 Normal"/>
                <a:cs typeface="Grot12 Normal"/>
                <a:sym typeface="Grot12 Normal"/>
              </a:defRPr>
            </a:lvl1pPr>
          </a:lstStyle>
          <a:p>
            <a:r>
              <a:t>Can make key tackles when they need to stop attackers.</a:t>
            </a:r>
          </a:p>
        </p:txBody>
      </p:sp>
      <p:sp>
        <p:nvSpPr>
          <p:cNvPr id="314" name="Subtitle 2"/>
          <p:cNvSpPr txBox="1"/>
          <p:nvPr/>
        </p:nvSpPr>
        <p:spPr>
          <a:xfrm>
            <a:off x="2842933" y="4608402"/>
            <a:ext cx="2069464" cy="649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700"/>
              </a:spcBef>
              <a:defRPr sz="1400">
                <a:solidFill>
                  <a:srgbClr val="005093"/>
                </a:solidFill>
                <a:latin typeface="Grot12 Normal"/>
                <a:ea typeface="Grot12 Normal"/>
                <a:cs typeface="Grot12 Normal"/>
                <a:sym typeface="Grot12 Normal"/>
              </a:defRPr>
            </a:lvl1pPr>
          </a:lstStyle>
          <a:p>
            <a:r>
              <a:t>Has good team skills to link up different team members.</a:t>
            </a:r>
          </a:p>
        </p:txBody>
      </p:sp>
      <p:sp>
        <p:nvSpPr>
          <p:cNvPr id="315" name="Subtitle 2"/>
          <p:cNvSpPr txBox="1">
            <a:spLocks noGrp="1"/>
          </p:cNvSpPr>
          <p:nvPr>
            <p:ph type="subTitle" sz="quarter" idx="1"/>
          </p:nvPr>
        </p:nvSpPr>
        <p:spPr>
          <a:xfrm>
            <a:off x="467977" y="3561109"/>
            <a:ext cx="1898612" cy="589887"/>
          </a:xfrm>
          <a:prstGeom prst="rect">
            <a:avLst/>
          </a:prstGeom>
        </p:spPr>
        <p:txBody>
          <a:bodyPr/>
          <a:lstStyle>
            <a:lvl1pPr algn="l">
              <a:lnSpc>
                <a:spcPct val="100000"/>
              </a:lnSpc>
              <a:spcBef>
                <a:spcPts val="700"/>
              </a:spcBef>
              <a:defRPr sz="1400">
                <a:solidFill>
                  <a:srgbClr val="005093"/>
                </a:solidFill>
                <a:latin typeface="Grot12 Normal"/>
                <a:ea typeface="Grot12 Normal"/>
                <a:cs typeface="Grot12 Normal"/>
                <a:sym typeface="Grot12 Normal"/>
              </a:defRPr>
            </a:lvl1pPr>
          </a:lstStyle>
          <a:p>
            <a:r>
              <a:t>Can be relied upon to be the last line of defence.</a:t>
            </a:r>
          </a:p>
        </p:txBody>
      </p:sp>
      <p:pic>
        <p:nvPicPr>
          <p:cNvPr id="316" name="Image" descr="Image"/>
          <p:cNvPicPr>
            <a:picLocks noChangeAspect="1"/>
          </p:cNvPicPr>
          <p:nvPr/>
        </p:nvPicPr>
        <p:blipFill>
          <a:blip r:embed="rId4"/>
          <a:stretch>
            <a:fillRect/>
          </a:stretch>
        </p:blipFill>
        <p:spPr>
          <a:xfrm>
            <a:off x="6406800" y="1751147"/>
            <a:ext cx="1954709" cy="2275259"/>
          </a:xfrm>
          <a:prstGeom prst="rect">
            <a:avLst/>
          </a:prstGeom>
          <a:ln w="12700">
            <a:miter lim="400000"/>
          </a:ln>
        </p:spPr>
      </p:pic>
      <p:pic>
        <p:nvPicPr>
          <p:cNvPr id="317" name="Image" descr="Image"/>
          <p:cNvPicPr>
            <a:picLocks noChangeAspect="1"/>
          </p:cNvPicPr>
          <p:nvPr/>
        </p:nvPicPr>
        <p:blipFill>
          <a:blip r:embed="rId5"/>
          <a:stretch>
            <a:fillRect/>
          </a:stretch>
        </p:blipFill>
        <p:spPr>
          <a:xfrm>
            <a:off x="8703620" y="4234331"/>
            <a:ext cx="2098398" cy="2286934"/>
          </a:xfrm>
          <a:prstGeom prst="rect">
            <a:avLst/>
          </a:prstGeom>
          <a:ln w="12700">
            <a:miter lim="400000"/>
          </a:ln>
        </p:spPr>
      </p:pic>
      <p:pic>
        <p:nvPicPr>
          <p:cNvPr id="318" name="Image" descr="Image"/>
          <p:cNvPicPr>
            <a:picLocks noChangeAspect="1"/>
          </p:cNvPicPr>
          <p:nvPr/>
        </p:nvPicPr>
        <p:blipFill>
          <a:blip r:embed="rId6"/>
          <a:stretch>
            <a:fillRect/>
          </a:stretch>
        </p:blipFill>
        <p:spPr>
          <a:xfrm>
            <a:off x="8722007" y="1759100"/>
            <a:ext cx="2112489" cy="2259352"/>
          </a:xfrm>
          <a:prstGeom prst="rect">
            <a:avLst/>
          </a:prstGeom>
          <a:ln w="12700">
            <a:miter lim="400000"/>
          </a:ln>
        </p:spPr>
      </p:pic>
      <p:pic>
        <p:nvPicPr>
          <p:cNvPr id="319" name="Image" descr="Image"/>
          <p:cNvPicPr>
            <a:picLocks noChangeAspect="1"/>
          </p:cNvPicPr>
          <p:nvPr/>
        </p:nvPicPr>
        <p:blipFill>
          <a:blip r:embed="rId7"/>
          <a:stretch>
            <a:fillRect/>
          </a:stretch>
        </p:blipFill>
        <p:spPr>
          <a:xfrm>
            <a:off x="6345789" y="4240740"/>
            <a:ext cx="1997335" cy="2274116"/>
          </a:xfrm>
          <a:prstGeom prst="rect">
            <a:avLst/>
          </a:prstGeom>
          <a:ln w="12700">
            <a:miter lim="400000"/>
          </a:ln>
        </p:spPr>
      </p:pic>
      <p:sp>
        <p:nvSpPr>
          <p:cNvPr id="324" name="Title 1"/>
          <p:cNvSpPr txBox="1"/>
          <p:nvPr/>
        </p:nvSpPr>
        <p:spPr>
          <a:xfrm>
            <a:off x="495934" y="4422439"/>
            <a:ext cx="1842698"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a:solidFill>
                  <a:srgbClr val="005093"/>
                </a:solidFill>
                <a:latin typeface="Grot12 Condensed"/>
                <a:ea typeface="Grot12 Condensed"/>
                <a:cs typeface="Grot12 Condensed"/>
                <a:sym typeface="Grot12 Condensed"/>
              </a:defRPr>
            </a:lvl1pPr>
          </a:lstStyle>
          <a:p>
            <a:r>
              <a:t>……………………………………</a:t>
            </a:r>
          </a:p>
        </p:txBody>
      </p:sp>
      <p:sp>
        <p:nvSpPr>
          <p:cNvPr id="325" name="Title 1"/>
          <p:cNvSpPr txBox="1"/>
          <p:nvPr/>
        </p:nvSpPr>
        <p:spPr>
          <a:xfrm>
            <a:off x="483234" y="3347591"/>
            <a:ext cx="1842698"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a:solidFill>
                  <a:srgbClr val="005093"/>
                </a:solidFill>
                <a:latin typeface="Grot12 Condensed"/>
                <a:ea typeface="Grot12 Condensed"/>
                <a:cs typeface="Grot12 Condensed"/>
                <a:sym typeface="Grot12 Condensed"/>
              </a:defRPr>
            </a:lvl1pPr>
          </a:lstStyle>
          <a:p>
            <a:r>
              <a:t>……………………………………</a:t>
            </a:r>
          </a:p>
        </p:txBody>
      </p:sp>
      <p:sp>
        <p:nvSpPr>
          <p:cNvPr id="326" name="Title 1"/>
          <p:cNvSpPr txBox="1"/>
          <p:nvPr/>
        </p:nvSpPr>
        <p:spPr>
          <a:xfrm>
            <a:off x="2852608" y="4398161"/>
            <a:ext cx="1842697"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a:solidFill>
                  <a:srgbClr val="005093"/>
                </a:solidFill>
                <a:latin typeface="Grot12 Condensed"/>
                <a:ea typeface="Grot12 Condensed"/>
                <a:cs typeface="Grot12 Condensed"/>
                <a:sym typeface="Grot12 Condensed"/>
              </a:defRPr>
            </a:lvl1pPr>
          </a:lstStyle>
          <a:p>
            <a:r>
              <a:t>……………………………………</a:t>
            </a:r>
          </a:p>
        </p:txBody>
      </p:sp>
      <p:sp>
        <p:nvSpPr>
          <p:cNvPr id="327" name="Title 1"/>
          <p:cNvSpPr txBox="1"/>
          <p:nvPr/>
        </p:nvSpPr>
        <p:spPr>
          <a:xfrm>
            <a:off x="2839908" y="3323313"/>
            <a:ext cx="1842697"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a:solidFill>
                  <a:srgbClr val="005093"/>
                </a:solidFill>
                <a:latin typeface="Grot12 Condensed"/>
                <a:ea typeface="Grot12 Condensed"/>
                <a:cs typeface="Grot12 Condensed"/>
                <a:sym typeface="Grot12 Condensed"/>
              </a:defRPr>
            </a:lvl1pPr>
          </a:lstStyle>
          <a:p>
            <a:r>
              <a:t>……………………………………</a:t>
            </a:r>
          </a:p>
        </p:txBody>
      </p:sp>
      <p:sp>
        <p:nvSpPr>
          <p:cNvPr id="328" name="Goalkeeper"/>
          <p:cNvSpPr txBox="1"/>
          <p:nvPr/>
        </p:nvSpPr>
        <p:spPr>
          <a:xfrm>
            <a:off x="476241" y="3279026"/>
            <a:ext cx="1049021"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solidFill>
                  <a:srgbClr val="005093"/>
                </a:solidFill>
                <a:latin typeface="Grot12 Condensed"/>
                <a:ea typeface="Grot12 Condensed"/>
                <a:cs typeface="Grot12 Condensed"/>
                <a:sym typeface="Grot12 Condensed"/>
              </a:defRPr>
            </a:lvl1pPr>
          </a:lstStyle>
          <a:p>
            <a:r>
              <a:t>Goalkeeper</a:t>
            </a:r>
          </a:p>
        </p:txBody>
      </p:sp>
      <p:sp>
        <p:nvSpPr>
          <p:cNvPr id="329" name="Attacker"/>
          <p:cNvSpPr txBox="1"/>
          <p:nvPr/>
        </p:nvSpPr>
        <p:spPr>
          <a:xfrm>
            <a:off x="476241" y="4344926"/>
            <a:ext cx="819811"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solidFill>
                  <a:srgbClr val="005093"/>
                </a:solidFill>
                <a:latin typeface="Grot12 Condensed"/>
                <a:ea typeface="Grot12 Condensed"/>
                <a:cs typeface="Grot12 Condensed"/>
                <a:sym typeface="Grot12 Condensed"/>
              </a:defRPr>
            </a:lvl1pPr>
          </a:lstStyle>
          <a:p>
            <a:r>
              <a:t>Attacker</a:t>
            </a:r>
          </a:p>
        </p:txBody>
      </p:sp>
      <p:sp>
        <p:nvSpPr>
          <p:cNvPr id="330" name="Defender"/>
          <p:cNvSpPr txBox="1"/>
          <p:nvPr/>
        </p:nvSpPr>
        <p:spPr>
          <a:xfrm>
            <a:off x="2830233" y="3254821"/>
            <a:ext cx="869189"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solidFill>
                  <a:srgbClr val="005093"/>
                </a:solidFill>
                <a:latin typeface="Grot12 Condensed"/>
                <a:ea typeface="Grot12 Condensed"/>
                <a:cs typeface="Grot12 Condensed"/>
                <a:sym typeface="Grot12 Condensed"/>
              </a:defRPr>
            </a:lvl1pPr>
          </a:lstStyle>
          <a:p>
            <a:r>
              <a:t>Defender</a:t>
            </a:r>
          </a:p>
        </p:txBody>
      </p:sp>
      <p:sp>
        <p:nvSpPr>
          <p:cNvPr id="331" name="Midfielder"/>
          <p:cNvSpPr txBox="1"/>
          <p:nvPr/>
        </p:nvSpPr>
        <p:spPr>
          <a:xfrm>
            <a:off x="2830233" y="4320720"/>
            <a:ext cx="970585"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solidFill>
                  <a:srgbClr val="005093"/>
                </a:solidFill>
                <a:latin typeface="Grot12 Condensed"/>
                <a:ea typeface="Grot12 Condensed"/>
                <a:cs typeface="Grot12 Condensed"/>
                <a:sym typeface="Grot12 Condensed"/>
              </a:defRPr>
            </a:lvl1pPr>
          </a:lstStyle>
          <a:p>
            <a:r>
              <a:t>Midfielder</a:t>
            </a:r>
          </a:p>
        </p:txBody>
      </p:sp>
      <p:sp>
        <p:nvSpPr>
          <p:cNvPr id="29" name="Title 1">
            <a:extLst>
              <a:ext uri="{FF2B5EF4-FFF2-40B4-BE49-F238E27FC236}">
                <a16:creationId xmlns:a16="http://schemas.microsoft.com/office/drawing/2014/main" id="{1DD88FC0-6BE2-C84B-AB7B-67C87001186A}"/>
              </a:ext>
            </a:extLst>
          </p:cNvPr>
          <p:cNvSpPr txBox="1"/>
          <p:nvPr/>
        </p:nvSpPr>
        <p:spPr>
          <a:xfrm>
            <a:off x="336429" y="258032"/>
            <a:ext cx="7262549" cy="2014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WHAT ARE THE CHARACTERISTICS OF A FOOTBALLER?</a:t>
            </a:r>
            <a:endParaRPr sz="9500" dirty="0"/>
          </a:p>
        </p:txBody>
      </p:sp>
      <p:sp>
        <p:nvSpPr>
          <p:cNvPr id="30" name="Goalkeeper">
            <a:extLst>
              <a:ext uri="{FF2B5EF4-FFF2-40B4-BE49-F238E27FC236}">
                <a16:creationId xmlns:a16="http://schemas.microsoft.com/office/drawing/2014/main" id="{9A602FE3-013D-404C-BD87-BD8FBC264F14}"/>
              </a:ext>
            </a:extLst>
          </p:cNvPr>
          <p:cNvSpPr txBox="1"/>
          <p:nvPr/>
        </p:nvSpPr>
        <p:spPr>
          <a:xfrm>
            <a:off x="6746994" y="3136849"/>
            <a:ext cx="1241553"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000" spc="39">
                <a:solidFill>
                  <a:srgbClr val="FFFFFF"/>
                </a:solidFill>
                <a:latin typeface="England FC DISPLAY Regular"/>
                <a:ea typeface="England FC DISPLAY Regular"/>
                <a:cs typeface="England FC DISPLAY Regular"/>
                <a:sym typeface="England FC DISPLAY Regular"/>
              </a:defRPr>
            </a:lvl1pPr>
          </a:lstStyle>
          <a:p>
            <a:r>
              <a:rPr dirty="0"/>
              <a:t>Goalkeeper</a:t>
            </a:r>
          </a:p>
        </p:txBody>
      </p:sp>
      <p:sp>
        <p:nvSpPr>
          <p:cNvPr id="31" name="Defender">
            <a:extLst>
              <a:ext uri="{FF2B5EF4-FFF2-40B4-BE49-F238E27FC236}">
                <a16:creationId xmlns:a16="http://schemas.microsoft.com/office/drawing/2014/main" id="{E090EE6F-6E5E-0A48-B9EA-663E771A111F}"/>
              </a:ext>
            </a:extLst>
          </p:cNvPr>
          <p:cNvSpPr txBox="1"/>
          <p:nvPr/>
        </p:nvSpPr>
        <p:spPr>
          <a:xfrm>
            <a:off x="9293745" y="3136849"/>
            <a:ext cx="987045"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000" spc="39">
                <a:solidFill>
                  <a:srgbClr val="FFFFFF"/>
                </a:solidFill>
                <a:latin typeface="England FC DISPLAY Regular"/>
                <a:ea typeface="England FC DISPLAY Regular"/>
                <a:cs typeface="England FC DISPLAY Regular"/>
                <a:sym typeface="England FC DISPLAY Regular"/>
              </a:defRPr>
            </a:lvl1pPr>
          </a:lstStyle>
          <a:p>
            <a:r>
              <a:t>Defender</a:t>
            </a:r>
          </a:p>
        </p:txBody>
      </p:sp>
      <p:sp>
        <p:nvSpPr>
          <p:cNvPr id="32" name="Midfielder">
            <a:extLst>
              <a:ext uri="{FF2B5EF4-FFF2-40B4-BE49-F238E27FC236}">
                <a16:creationId xmlns:a16="http://schemas.microsoft.com/office/drawing/2014/main" id="{DCB18511-9D74-194F-AFD0-982D430A5A8A}"/>
              </a:ext>
            </a:extLst>
          </p:cNvPr>
          <p:cNvSpPr txBox="1"/>
          <p:nvPr/>
        </p:nvSpPr>
        <p:spPr>
          <a:xfrm>
            <a:off x="6774860" y="5625871"/>
            <a:ext cx="1157225"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000" spc="39">
                <a:solidFill>
                  <a:srgbClr val="FFFFFF"/>
                </a:solidFill>
                <a:latin typeface="England FC DISPLAY Regular"/>
                <a:ea typeface="England FC DISPLAY Regular"/>
                <a:cs typeface="England FC DISPLAY Regular"/>
                <a:sym typeface="England FC DISPLAY Regular"/>
              </a:defRPr>
            </a:lvl1pPr>
          </a:lstStyle>
          <a:p>
            <a:r>
              <a:t>Midfielder</a:t>
            </a:r>
          </a:p>
        </p:txBody>
      </p:sp>
      <p:sp>
        <p:nvSpPr>
          <p:cNvPr id="33" name="Attacker">
            <a:extLst>
              <a:ext uri="{FF2B5EF4-FFF2-40B4-BE49-F238E27FC236}">
                <a16:creationId xmlns:a16="http://schemas.microsoft.com/office/drawing/2014/main" id="{91FADC80-EC55-F948-A516-1E68F969E16F}"/>
              </a:ext>
            </a:extLst>
          </p:cNvPr>
          <p:cNvSpPr txBox="1"/>
          <p:nvPr/>
        </p:nvSpPr>
        <p:spPr>
          <a:xfrm>
            <a:off x="9247232" y="5625871"/>
            <a:ext cx="1029209"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000" spc="39">
                <a:solidFill>
                  <a:srgbClr val="FFFFFF"/>
                </a:solidFill>
                <a:latin typeface="England FC DISPLAY Regular"/>
                <a:ea typeface="England FC DISPLAY Regular"/>
                <a:cs typeface="England FC DISPLAY Regular"/>
                <a:sym typeface="England FC DISPLAY Regular"/>
              </a:defRPr>
            </a:lvl1pPr>
          </a:lstStyle>
          <a:p>
            <a:r>
              <a:t>Attacker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315"/>
                                        </p:tgtEl>
                                        <p:attrNameLst>
                                          <p:attrName>style.visibility</p:attrName>
                                        </p:attrNameLst>
                                      </p:cBhvr>
                                      <p:to>
                                        <p:strVal val="visible"/>
                                      </p:to>
                                    </p:set>
                                    <p:animEffect transition="in" filter="box(out)">
                                      <p:cBhvr>
                                        <p:cTn id="7" dur="1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3" name="Group"/>
          <p:cNvGrpSpPr/>
          <p:nvPr/>
        </p:nvGrpSpPr>
        <p:grpSpPr>
          <a:xfrm>
            <a:off x="5894598" y="1051851"/>
            <a:ext cx="5412807" cy="1402404"/>
            <a:chOff x="0" y="0"/>
            <a:chExt cx="5412805" cy="1402403"/>
          </a:xfrm>
        </p:grpSpPr>
        <p:pic>
          <p:nvPicPr>
            <p:cNvPr id="335" name="Image" descr="Image"/>
            <p:cNvPicPr>
              <a:picLocks noChangeAspect="1"/>
            </p:cNvPicPr>
            <p:nvPr/>
          </p:nvPicPr>
          <p:blipFill>
            <a:blip r:embed="rId3"/>
            <a:stretch>
              <a:fillRect/>
            </a:stretch>
          </p:blipFill>
          <p:spPr>
            <a:xfrm>
              <a:off x="0" y="3580"/>
              <a:ext cx="1198674" cy="1395243"/>
            </a:xfrm>
            <a:prstGeom prst="rect">
              <a:avLst/>
            </a:prstGeom>
            <a:ln w="12700" cap="flat">
              <a:noFill/>
              <a:miter lim="400000"/>
            </a:ln>
            <a:effectLst/>
          </p:spPr>
        </p:pic>
        <p:sp>
          <p:nvSpPr>
            <p:cNvPr id="336" name="Goalkeeper"/>
            <p:cNvSpPr txBox="1"/>
            <p:nvPr/>
          </p:nvSpPr>
          <p:spPr>
            <a:xfrm>
              <a:off x="133739" y="858791"/>
              <a:ext cx="907246" cy="2897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2500" spc="75">
                  <a:solidFill>
                    <a:srgbClr val="FFFFFF"/>
                  </a:solidFill>
                  <a:latin typeface="England FC DISPLAY Regular"/>
                  <a:ea typeface="England FC DISPLAY Regular"/>
                  <a:cs typeface="England FC DISPLAY Regular"/>
                  <a:sym typeface="England FC DISPLAY Regular"/>
                </a:defRPr>
              </a:lvl1pPr>
            </a:lstStyle>
            <a:p>
              <a:r>
                <a:rPr dirty="0"/>
                <a:t>Goalkeeper</a:t>
              </a:r>
            </a:p>
          </p:txBody>
        </p:sp>
        <p:pic>
          <p:nvPicPr>
            <p:cNvPr id="337" name="Image" descr="Image"/>
            <p:cNvPicPr>
              <a:picLocks noChangeAspect="1"/>
            </p:cNvPicPr>
            <p:nvPr/>
          </p:nvPicPr>
          <p:blipFill>
            <a:blip r:embed="rId4"/>
            <a:stretch>
              <a:fillRect/>
            </a:stretch>
          </p:blipFill>
          <p:spPr>
            <a:xfrm>
              <a:off x="1331846" y="8457"/>
              <a:ext cx="1295429" cy="1385489"/>
            </a:xfrm>
            <a:prstGeom prst="rect">
              <a:avLst/>
            </a:prstGeom>
            <a:ln w="12700" cap="flat">
              <a:noFill/>
              <a:miter lim="400000"/>
            </a:ln>
            <a:effectLst/>
          </p:spPr>
        </p:pic>
        <p:sp>
          <p:nvSpPr>
            <p:cNvPr id="338" name="Defender"/>
            <p:cNvSpPr txBox="1"/>
            <p:nvPr/>
          </p:nvSpPr>
          <p:spPr>
            <a:xfrm>
              <a:off x="1594875" y="858791"/>
              <a:ext cx="761350" cy="2897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2500" spc="75">
                  <a:solidFill>
                    <a:srgbClr val="FFFFFF"/>
                  </a:solidFill>
                  <a:latin typeface="England FC DISPLAY Regular"/>
                  <a:ea typeface="England FC DISPLAY Regular"/>
                  <a:cs typeface="England FC DISPLAY Regular"/>
                  <a:sym typeface="England FC DISPLAY Regular"/>
                </a:defRPr>
              </a:lvl1pPr>
            </a:lstStyle>
            <a:p>
              <a:r>
                <a:t>Defender</a:t>
              </a:r>
            </a:p>
          </p:txBody>
        </p:sp>
        <p:pic>
          <p:nvPicPr>
            <p:cNvPr id="339" name="Image" descr="Image"/>
            <p:cNvPicPr>
              <a:picLocks noChangeAspect="1"/>
            </p:cNvPicPr>
            <p:nvPr/>
          </p:nvPicPr>
          <p:blipFill>
            <a:blip r:embed="rId5"/>
            <a:stretch>
              <a:fillRect/>
            </a:stretch>
          </p:blipFill>
          <p:spPr>
            <a:xfrm>
              <a:off x="2773016" y="3930"/>
              <a:ext cx="1224814" cy="1394542"/>
            </a:xfrm>
            <a:prstGeom prst="rect">
              <a:avLst/>
            </a:prstGeom>
            <a:ln w="12700" cap="flat">
              <a:noFill/>
              <a:miter lim="400000"/>
            </a:ln>
            <a:effectLst/>
          </p:spPr>
        </p:pic>
        <p:sp>
          <p:nvSpPr>
            <p:cNvPr id="340" name="Midfielder"/>
            <p:cNvSpPr txBox="1"/>
            <p:nvPr/>
          </p:nvSpPr>
          <p:spPr>
            <a:xfrm>
              <a:off x="2940246" y="858791"/>
              <a:ext cx="873070" cy="2897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2500" spc="75">
                  <a:solidFill>
                    <a:srgbClr val="FFFFFF"/>
                  </a:solidFill>
                  <a:latin typeface="England FC DISPLAY Regular"/>
                  <a:ea typeface="England FC DISPLAY Regular"/>
                  <a:cs typeface="England FC DISPLAY Regular"/>
                  <a:sym typeface="England FC DISPLAY Regular"/>
                </a:defRPr>
              </a:lvl1pPr>
            </a:lstStyle>
            <a:p>
              <a:r>
                <a:t>Midfielder</a:t>
              </a:r>
            </a:p>
          </p:txBody>
        </p:sp>
        <p:pic>
          <p:nvPicPr>
            <p:cNvPr id="341" name="Image" descr="Image"/>
            <p:cNvPicPr>
              <a:picLocks noChangeAspect="1"/>
            </p:cNvPicPr>
            <p:nvPr/>
          </p:nvPicPr>
          <p:blipFill>
            <a:blip r:embed="rId6"/>
            <a:stretch>
              <a:fillRect/>
            </a:stretch>
          </p:blipFill>
          <p:spPr>
            <a:xfrm>
              <a:off x="4126017" y="0"/>
              <a:ext cx="1286788" cy="1402403"/>
            </a:xfrm>
            <a:prstGeom prst="rect">
              <a:avLst/>
            </a:prstGeom>
            <a:ln w="12700" cap="flat">
              <a:noFill/>
              <a:miter lim="400000"/>
            </a:ln>
            <a:effectLst/>
          </p:spPr>
        </p:pic>
        <p:sp>
          <p:nvSpPr>
            <p:cNvPr id="342" name="Attacker"/>
            <p:cNvSpPr txBox="1"/>
            <p:nvPr/>
          </p:nvSpPr>
          <p:spPr>
            <a:xfrm>
              <a:off x="4384497" y="858791"/>
              <a:ext cx="761351" cy="2897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2500" spc="75">
                  <a:solidFill>
                    <a:srgbClr val="FFFFFF"/>
                  </a:solidFill>
                  <a:latin typeface="England FC DISPLAY Regular"/>
                  <a:ea typeface="England FC DISPLAY Regular"/>
                  <a:cs typeface="England FC DISPLAY Regular"/>
                  <a:sym typeface="England FC DISPLAY Regular"/>
                </a:defRPr>
              </a:lvl1pPr>
            </a:lstStyle>
            <a:p>
              <a:r>
                <a:t>Attacker</a:t>
              </a:r>
            </a:p>
          </p:txBody>
        </p:sp>
      </p:grpSp>
      <p:grpSp>
        <p:nvGrpSpPr>
          <p:cNvPr id="346" name="Group"/>
          <p:cNvGrpSpPr/>
          <p:nvPr/>
        </p:nvGrpSpPr>
        <p:grpSpPr>
          <a:xfrm>
            <a:off x="1883828" y="2457186"/>
            <a:ext cx="9998473" cy="4487307"/>
            <a:chOff x="0" y="0"/>
            <a:chExt cx="9998471" cy="4487306"/>
          </a:xfrm>
        </p:grpSpPr>
        <p:sp>
          <p:nvSpPr>
            <p:cNvPr id="344" name="Rectangle"/>
            <p:cNvSpPr/>
            <p:nvPr/>
          </p:nvSpPr>
          <p:spPr>
            <a:xfrm>
              <a:off x="0" y="0"/>
              <a:ext cx="9854900" cy="3750911"/>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345" name="Group"/>
            <p:cNvSpPr/>
            <p:nvPr/>
          </p:nvSpPr>
          <p:spPr>
            <a:xfrm>
              <a:off x="7803065" y="2674201"/>
              <a:ext cx="2195407" cy="1813106"/>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347" name="Write your ideas in this box"/>
          <p:cNvSpPr txBox="1">
            <a:spLocks noGrp="1"/>
          </p:cNvSpPr>
          <p:nvPr>
            <p:ph type="body" sz="quarter" idx="1"/>
          </p:nvPr>
        </p:nvSpPr>
        <p:spPr>
          <a:xfrm>
            <a:off x="8060806" y="4948256"/>
            <a:ext cx="1245366" cy="734319"/>
          </a:xfrm>
          <a:prstGeom prst="rect">
            <a:avLst/>
          </a:prstGeom>
        </p:spPr>
        <p:txBody>
          <a:bodyPr/>
          <a:lstStyle>
            <a:lvl1pPr marL="0" indent="0">
              <a:lnSpc>
                <a:spcPct val="80000"/>
              </a:lnSpc>
              <a:spcBef>
                <a:spcPts val="300"/>
              </a:spcBef>
              <a:buSzTx/>
              <a:buFontTx/>
              <a:buNone/>
              <a:defRPr sz="1600">
                <a:solidFill>
                  <a:srgbClr val="005093"/>
                </a:solidFill>
                <a:latin typeface="Caveat"/>
                <a:ea typeface="Caveat"/>
                <a:cs typeface="Caveat"/>
                <a:sym typeface="Caveat"/>
              </a:defRPr>
            </a:lvl1pPr>
          </a:lstStyle>
          <a:p>
            <a:r>
              <a:t>Write your ideas in this box</a:t>
            </a:r>
          </a:p>
        </p:txBody>
      </p:sp>
      <p:pic>
        <p:nvPicPr>
          <p:cNvPr id="348" name="England_Crest_2COL_SPOT_FILL.png" descr="England_Crest_2COL_SPOT_FILL.png"/>
          <p:cNvPicPr>
            <a:picLocks noChangeAspect="1"/>
          </p:cNvPicPr>
          <p:nvPr/>
        </p:nvPicPr>
        <p:blipFill>
          <a:blip r:embed="rId7"/>
          <a:stretch>
            <a:fillRect/>
          </a:stretch>
        </p:blipFill>
        <p:spPr>
          <a:xfrm>
            <a:off x="372538" y="5625871"/>
            <a:ext cx="723901" cy="861423"/>
          </a:xfrm>
          <a:prstGeom prst="rect">
            <a:avLst/>
          </a:prstGeom>
          <a:ln w="12700">
            <a:miter lim="400000"/>
          </a:ln>
        </p:spPr>
      </p:pic>
      <p:grpSp>
        <p:nvGrpSpPr>
          <p:cNvPr id="353" name="Group"/>
          <p:cNvGrpSpPr/>
          <p:nvPr/>
        </p:nvGrpSpPr>
        <p:grpSpPr>
          <a:xfrm>
            <a:off x="8621634" y="3655881"/>
            <a:ext cx="5094341" cy="4323915"/>
            <a:chOff x="66974" y="28508"/>
            <a:chExt cx="5094339" cy="4323913"/>
          </a:xfrm>
        </p:grpSpPr>
        <p:sp>
          <p:nvSpPr>
            <p:cNvPr id="349" name="Triangle"/>
            <p:cNvSpPr/>
            <p:nvPr/>
          </p:nvSpPr>
          <p:spPr>
            <a:xfrm rot="2359310">
              <a:off x="428856" y="1736370"/>
              <a:ext cx="107452" cy="66970"/>
            </a:xfrm>
            <a:custGeom>
              <a:avLst/>
              <a:gdLst/>
              <a:ahLst/>
              <a:cxnLst>
                <a:cxn ang="0">
                  <a:pos x="wd2" y="hd2"/>
                </a:cxn>
                <a:cxn ang="5400000">
                  <a:pos x="wd2" y="hd2"/>
                </a:cxn>
                <a:cxn ang="10800000">
                  <a:pos x="wd2" y="hd2"/>
                </a:cxn>
                <a:cxn ang="16200000">
                  <a:pos x="wd2" y="hd2"/>
                </a:cxn>
              </a:cxnLst>
              <a:rect l="0" t="0" r="r" b="b"/>
              <a:pathLst>
                <a:path w="21600" h="21600" extrusionOk="0">
                  <a:moveTo>
                    <a:pt x="9740" y="0"/>
                  </a:moveTo>
                  <a:lnTo>
                    <a:pt x="0" y="21600"/>
                  </a:lnTo>
                  <a:lnTo>
                    <a:pt x="21600" y="15414"/>
                  </a:lnTo>
                  <a:lnTo>
                    <a:pt x="9740" y="0"/>
                  </a:lnTo>
                  <a:close/>
                </a:path>
              </a:pathLst>
            </a:custGeom>
            <a:solidFill>
              <a:srgbClr val="005093"/>
            </a:solidFill>
            <a:ln w="12700" cap="flat">
              <a:noFill/>
              <a:miter lim="400000"/>
            </a:ln>
            <a:effectLst/>
          </p:spPr>
          <p:txBody>
            <a:bodyPr wrap="square" lIns="45719" tIns="45719" rIns="45719" bIns="45719" numCol="1" anchor="t">
              <a:noAutofit/>
            </a:bodyPr>
            <a:lstStyle/>
            <a:p>
              <a:pPr>
                <a:defRPr sz="1900"/>
              </a:pPr>
              <a:endParaRPr/>
            </a:p>
          </p:txBody>
        </p:sp>
        <p:grpSp>
          <p:nvGrpSpPr>
            <p:cNvPr id="352" name="Group"/>
            <p:cNvGrpSpPr/>
            <p:nvPr/>
          </p:nvGrpSpPr>
          <p:grpSpPr>
            <a:xfrm rot="1383486">
              <a:off x="454717" y="759996"/>
              <a:ext cx="4318854" cy="2860940"/>
              <a:chOff x="72789" y="0"/>
              <a:chExt cx="4318852" cy="2860938"/>
            </a:xfrm>
          </p:grpSpPr>
          <p:pic>
            <p:nvPicPr>
              <p:cNvPr id="350" name="Image" descr="Image"/>
              <p:cNvPicPr>
                <a:picLocks noChangeAspect="1"/>
              </p:cNvPicPr>
              <p:nvPr/>
            </p:nvPicPr>
            <p:blipFill>
              <a:blip r:embed="rId8"/>
              <a:stretch>
                <a:fillRect/>
              </a:stretch>
            </p:blipFill>
            <p:spPr>
              <a:xfrm rot="4324929">
                <a:off x="1492520" y="-188140"/>
                <a:ext cx="237120" cy="3156737"/>
              </a:xfrm>
              <a:prstGeom prst="rect">
                <a:avLst/>
              </a:prstGeom>
              <a:ln w="12700" cap="flat">
                <a:noFill/>
                <a:miter lim="400000"/>
              </a:ln>
              <a:effectLst/>
            </p:spPr>
          </p:pic>
          <p:pic>
            <p:nvPicPr>
              <p:cNvPr id="351" name="Image" descr="Image"/>
              <p:cNvPicPr>
                <a:picLocks noChangeAspect="1"/>
              </p:cNvPicPr>
              <p:nvPr/>
            </p:nvPicPr>
            <p:blipFill>
              <a:blip r:embed="rId9"/>
              <a:srcRect t="63217" r="81644" b="8497"/>
              <a:stretch>
                <a:fillRect/>
              </a:stretch>
            </p:blipFill>
            <p:spPr>
              <a:xfrm>
                <a:off x="108860" y="0"/>
                <a:ext cx="4282783" cy="2860939"/>
              </a:xfrm>
              <a:prstGeom prst="rect">
                <a:avLst/>
              </a:prstGeom>
              <a:ln w="12700" cap="flat">
                <a:noFill/>
                <a:miter lim="400000"/>
              </a:ln>
              <a:effectLst/>
            </p:spPr>
          </p:pic>
        </p:grpSp>
      </p:grpSp>
      <p:sp>
        <p:nvSpPr>
          <p:cNvPr id="355" name="Subtitle 2"/>
          <p:cNvSpPr txBox="1"/>
          <p:nvPr/>
        </p:nvSpPr>
        <p:spPr>
          <a:xfrm>
            <a:off x="392386" y="1653580"/>
            <a:ext cx="4418604" cy="861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400">
                <a:solidFill>
                  <a:srgbClr val="005093"/>
                </a:solidFill>
                <a:latin typeface="Grot12 Normal"/>
                <a:ea typeface="Grot12 Normal"/>
                <a:cs typeface="Grot12 Normal"/>
                <a:sym typeface="Grot12 Normal"/>
              </a:defRPr>
            </a:lvl1pPr>
          </a:lstStyle>
          <a:p>
            <a:r>
              <a:t>Now think about what other characteristics different positions need to do their job well. </a:t>
            </a:r>
          </a:p>
        </p:txBody>
      </p:sp>
      <p:sp>
        <p:nvSpPr>
          <p:cNvPr id="23" name="Title 1">
            <a:extLst>
              <a:ext uri="{FF2B5EF4-FFF2-40B4-BE49-F238E27FC236}">
                <a16:creationId xmlns:a16="http://schemas.microsoft.com/office/drawing/2014/main" id="{1342C32B-226C-0A48-BC1B-8BF0710ACA3B}"/>
              </a:ext>
            </a:extLst>
          </p:cNvPr>
          <p:cNvSpPr txBox="1"/>
          <p:nvPr/>
        </p:nvSpPr>
        <p:spPr>
          <a:xfrm>
            <a:off x="336430" y="258032"/>
            <a:ext cx="5297116" cy="1286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CLASS DISCUSSION:</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347">
                                            <p:bg/>
                                          </p:spTgt>
                                        </p:tgtEl>
                                        <p:attrNameLst>
                                          <p:attrName>style.visibility</p:attrName>
                                        </p:attrNameLst>
                                      </p:cBhvr>
                                      <p:to>
                                        <p:strVal val="visible"/>
                                      </p:to>
                                    </p:set>
                                    <p:animEffect transition="in" filter="box(out)">
                                      <p:cBhvr>
                                        <p:cTn id="7" dur="1000"/>
                                        <p:tgtEl>
                                          <p:spTgt spid="347">
                                            <p:bg/>
                                          </p:spTgt>
                                        </p:tgtEl>
                                      </p:cBhvr>
                                    </p:animEffect>
                                  </p:childTnLst>
                                </p:cTn>
                              </p:par>
                              <p:par>
                                <p:cTn id="8" presetID="4" presetClass="entr" presetSubtype="32" fill="hold" grpId="1" nodeType="withEffect">
                                  <p:stCondLst>
                                    <p:cond delay="0"/>
                                  </p:stCondLst>
                                  <p:iterate>
                                    <p:tmAbs val="0"/>
                                  </p:iterate>
                                  <p:childTnLst>
                                    <p:set>
                                      <p:cBhvr>
                                        <p:cTn id="9" fill="hold"/>
                                        <p:tgtEl>
                                          <p:spTgt spid="347">
                                            <p:txEl>
                                              <p:pRg st="0" end="0"/>
                                            </p:txEl>
                                          </p:spTgt>
                                        </p:tgtEl>
                                        <p:attrNameLst>
                                          <p:attrName>style.visibility</p:attrName>
                                        </p:attrNameLst>
                                      </p:cBhvr>
                                      <p:to>
                                        <p:strVal val="visible"/>
                                      </p:to>
                                    </p:set>
                                    <p:animEffect transition="in" filter="box(out)">
                                      <p:cBhvr>
                                        <p:cTn id="10" dur="1000"/>
                                        <p:tgtEl>
                                          <p:spTgt spid="3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2" nodeType="clickEffect">
                                  <p:stCondLst>
                                    <p:cond delay="0"/>
                                  </p:stCondLst>
                                  <p:iterate>
                                    <p:tmAbs val="0"/>
                                  </p:iterate>
                                  <p:childTnLst>
                                    <p:set>
                                      <p:cBhvr>
                                        <p:cTn id="14" fill="hold"/>
                                        <p:tgtEl>
                                          <p:spTgt spid="355">
                                            <p:bg/>
                                          </p:spTgt>
                                        </p:tgtEl>
                                        <p:attrNameLst>
                                          <p:attrName>style.visibility</p:attrName>
                                        </p:attrNameLst>
                                      </p:cBhvr>
                                      <p:to>
                                        <p:strVal val="visible"/>
                                      </p:to>
                                    </p:set>
                                    <p:animEffect transition="in" filter="box(out)">
                                      <p:cBhvr>
                                        <p:cTn id="15" dur="1000"/>
                                        <p:tgtEl>
                                          <p:spTgt spid="355">
                                            <p:bg/>
                                          </p:spTgt>
                                        </p:tgtEl>
                                      </p:cBhvr>
                                    </p:animEffect>
                                  </p:childTnLst>
                                </p:cTn>
                              </p:par>
                              <p:par>
                                <p:cTn id="16" presetID="4" presetClass="entr" presetSubtype="32" fill="hold" grpId="2" nodeType="withEffect">
                                  <p:stCondLst>
                                    <p:cond delay="0"/>
                                  </p:stCondLst>
                                  <p:iterate>
                                    <p:tmAbs val="0"/>
                                  </p:iterate>
                                  <p:childTnLst>
                                    <p:set>
                                      <p:cBhvr>
                                        <p:cTn id="17" fill="hold"/>
                                        <p:tgtEl>
                                          <p:spTgt spid="355">
                                            <p:txEl>
                                              <p:pRg st="0" end="0"/>
                                            </p:txEl>
                                          </p:spTgt>
                                        </p:tgtEl>
                                        <p:attrNameLst>
                                          <p:attrName>style.visibility</p:attrName>
                                        </p:attrNameLst>
                                      </p:cBhvr>
                                      <p:to>
                                        <p:strVal val="visible"/>
                                      </p:to>
                                    </p:set>
                                    <p:animEffect transition="in" filter="box(out)">
                                      <p:cBhvr>
                                        <p:cTn id="18" dur="1000"/>
                                        <p:tgtEl>
                                          <p:spTgt spid="3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1" build="p" bldLvl="5" animBg="1" advAuto="0"/>
      <p:bldP spid="355" grpId="2"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360" name="Subtitle 2"/>
          <p:cNvSpPr txBox="1">
            <a:spLocks noGrp="1"/>
          </p:cNvSpPr>
          <p:nvPr>
            <p:ph type="subTitle" sz="half" idx="1"/>
          </p:nvPr>
        </p:nvSpPr>
        <p:spPr>
          <a:xfrm>
            <a:off x="356116" y="2450929"/>
            <a:ext cx="5716624" cy="2926324"/>
          </a:xfrm>
          <a:prstGeom prst="rect">
            <a:avLst/>
          </a:prstGeom>
        </p:spPr>
        <p:txBody>
          <a:bodyPr/>
          <a:lstStyle/>
          <a:p>
            <a:pPr algn="l">
              <a:lnSpc>
                <a:spcPct val="100000"/>
              </a:lnSpc>
              <a:spcBef>
                <a:spcPts val="0"/>
              </a:spcBef>
              <a:defRPr sz="1400">
                <a:solidFill>
                  <a:srgbClr val="005093"/>
                </a:solidFill>
                <a:latin typeface="Grot12 Normal"/>
                <a:ea typeface="Grot12 Normal"/>
                <a:cs typeface="Grot12 Normal"/>
                <a:sym typeface="Grot12 Normal"/>
              </a:defRPr>
            </a:pPr>
            <a:r>
              <a:t>In your pairs discuss these questions.</a:t>
            </a:r>
          </a:p>
          <a:p>
            <a:pPr marL="187157" indent="-187157" algn="l">
              <a:lnSpc>
                <a:spcPct val="100000"/>
              </a:lnSpc>
              <a:spcBef>
                <a:spcPts val="0"/>
              </a:spcBef>
              <a:buClr>
                <a:srgbClr val="D82333"/>
              </a:buClr>
              <a:buSzPct val="100000"/>
              <a:buAutoNum type="arabicPeriod"/>
              <a:defRPr sz="1400">
                <a:solidFill>
                  <a:srgbClr val="005093"/>
                </a:solidFill>
                <a:latin typeface="Grot12 Normal"/>
                <a:ea typeface="Grot12 Normal"/>
                <a:cs typeface="Grot12 Normal"/>
                <a:sym typeface="Grot12 Normal"/>
              </a:defRPr>
            </a:pPr>
            <a:r>
              <a:t>What characteristics do you have that would make you a good footballer?</a:t>
            </a:r>
          </a:p>
          <a:p>
            <a:pPr marL="187157" indent="-187157" algn="l">
              <a:lnSpc>
                <a:spcPct val="100000"/>
              </a:lnSpc>
              <a:spcBef>
                <a:spcPts val="0"/>
              </a:spcBef>
              <a:buClr>
                <a:srgbClr val="D82333"/>
              </a:buClr>
              <a:buSzPct val="100000"/>
              <a:buAutoNum type="arabicPeriod"/>
              <a:defRPr sz="1400">
                <a:solidFill>
                  <a:srgbClr val="005093"/>
                </a:solidFill>
                <a:latin typeface="Grot12 Normal"/>
                <a:ea typeface="Grot12 Normal"/>
                <a:cs typeface="Grot12 Normal"/>
                <a:sym typeface="Grot12 Normal"/>
              </a:defRPr>
            </a:pPr>
            <a:r>
              <a:t>What position would you be good at based on those characteristics and why?</a:t>
            </a:r>
          </a:p>
        </p:txBody>
      </p:sp>
      <p:grpSp>
        <p:nvGrpSpPr>
          <p:cNvPr id="365" name="Group"/>
          <p:cNvGrpSpPr/>
          <p:nvPr/>
        </p:nvGrpSpPr>
        <p:grpSpPr>
          <a:xfrm>
            <a:off x="6665546" y="370823"/>
            <a:ext cx="5150985" cy="6116354"/>
            <a:chOff x="0" y="0"/>
            <a:chExt cx="5150984" cy="6116353"/>
          </a:xfrm>
        </p:grpSpPr>
        <p:pic>
          <p:nvPicPr>
            <p:cNvPr id="362" name="1533971-1618582634333.jpg" descr="1533971-1618582634333.jpg"/>
            <p:cNvPicPr>
              <a:picLocks noChangeAspect="1"/>
            </p:cNvPicPr>
            <p:nvPr/>
          </p:nvPicPr>
          <p:blipFill>
            <a:blip r:embed="rId4"/>
            <a:srcRect r="11066"/>
            <a:stretch>
              <a:fillRect/>
            </a:stretch>
          </p:blipFill>
          <p:spPr>
            <a:xfrm>
              <a:off x="0" y="2253115"/>
              <a:ext cx="5150985" cy="3863239"/>
            </a:xfrm>
            <a:prstGeom prst="rect">
              <a:avLst/>
            </a:prstGeom>
            <a:ln w="12700" cap="flat">
              <a:noFill/>
              <a:miter lim="400000"/>
            </a:ln>
            <a:effectLst/>
          </p:spPr>
        </p:pic>
        <p:pic>
          <p:nvPicPr>
            <p:cNvPr id="363" name="1534058.JPG" descr="1534058.JPG"/>
            <p:cNvPicPr>
              <a:picLocks noChangeAspect="1"/>
            </p:cNvPicPr>
            <p:nvPr/>
          </p:nvPicPr>
          <p:blipFill>
            <a:blip r:embed="rId5"/>
            <a:srcRect l="8767" r="13230"/>
            <a:stretch>
              <a:fillRect/>
            </a:stretch>
          </p:blipFill>
          <p:spPr>
            <a:xfrm>
              <a:off x="2592865" y="0"/>
              <a:ext cx="2553425" cy="2219449"/>
            </a:xfrm>
            <a:prstGeom prst="rect">
              <a:avLst/>
            </a:prstGeom>
            <a:ln w="12700" cap="flat">
              <a:noFill/>
              <a:miter lim="400000"/>
            </a:ln>
            <a:effectLst/>
          </p:spPr>
        </p:pic>
        <p:pic>
          <p:nvPicPr>
            <p:cNvPr id="364" name="1534036.jpg" descr="1534036.jpg"/>
            <p:cNvPicPr>
              <a:picLocks noChangeAspect="1"/>
            </p:cNvPicPr>
            <p:nvPr/>
          </p:nvPicPr>
          <p:blipFill>
            <a:blip r:embed="rId6"/>
            <a:srcRect l="9848" r="9848"/>
            <a:stretch>
              <a:fillRect/>
            </a:stretch>
          </p:blipFill>
          <p:spPr>
            <a:xfrm>
              <a:off x="0" y="0"/>
              <a:ext cx="2553424" cy="2219449"/>
            </a:xfrm>
            <a:prstGeom prst="rect">
              <a:avLst/>
            </a:prstGeom>
            <a:ln w="12700" cap="flat">
              <a:noFill/>
              <a:miter lim="400000"/>
            </a:ln>
            <a:effectLst/>
          </p:spPr>
        </p:pic>
      </p:grpSp>
      <p:sp>
        <p:nvSpPr>
          <p:cNvPr id="9" name="Title 1">
            <a:extLst>
              <a:ext uri="{FF2B5EF4-FFF2-40B4-BE49-F238E27FC236}">
                <a16:creationId xmlns:a16="http://schemas.microsoft.com/office/drawing/2014/main" id="{888D3884-D044-3D42-9F6F-36FE7EB504C6}"/>
              </a:ext>
            </a:extLst>
          </p:cNvPr>
          <p:cNvSpPr txBox="1"/>
          <p:nvPr/>
        </p:nvSpPr>
        <p:spPr>
          <a:xfrm>
            <a:off x="336429" y="258032"/>
            <a:ext cx="6095901" cy="2192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WHAT TYPE OF FOOTBALLER WOULD YOU BE?</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360">
                                            <p:bg/>
                                          </p:spTgt>
                                        </p:tgtEl>
                                        <p:attrNameLst>
                                          <p:attrName>style.visibility</p:attrName>
                                        </p:attrNameLst>
                                      </p:cBhvr>
                                      <p:to>
                                        <p:strVal val="visible"/>
                                      </p:to>
                                    </p:set>
                                    <p:animEffect transition="in" filter="box(out)">
                                      <p:cBhvr>
                                        <p:cTn id="7" dur="1000"/>
                                        <p:tgtEl>
                                          <p:spTgt spid="360">
                                            <p:bg/>
                                          </p:spTgt>
                                        </p:tgtEl>
                                      </p:cBhvr>
                                    </p:animEffect>
                                  </p:childTnLst>
                                </p:cTn>
                              </p:par>
                              <p:par>
                                <p:cTn id="8" presetID="4" presetClass="entr" presetSubtype="32" fill="hold" grpId="1" nodeType="withEffect">
                                  <p:stCondLst>
                                    <p:cond delay="0"/>
                                  </p:stCondLst>
                                  <p:iterate>
                                    <p:tmAbs val="0"/>
                                  </p:iterate>
                                  <p:childTnLst>
                                    <p:set>
                                      <p:cBhvr>
                                        <p:cTn id="9" fill="hold"/>
                                        <p:tgtEl>
                                          <p:spTgt spid="360">
                                            <p:txEl>
                                              <p:pRg st="0" end="0"/>
                                            </p:txEl>
                                          </p:spTgt>
                                        </p:tgtEl>
                                        <p:attrNameLst>
                                          <p:attrName>style.visibility</p:attrName>
                                        </p:attrNameLst>
                                      </p:cBhvr>
                                      <p:to>
                                        <p:strVal val="visible"/>
                                      </p:to>
                                    </p:set>
                                    <p:animEffect transition="in" filter="box(out)">
                                      <p:cBhvr>
                                        <p:cTn id="10" dur="1000"/>
                                        <p:tgtEl>
                                          <p:spTgt spid="3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1" nodeType="clickEffect">
                                  <p:stCondLst>
                                    <p:cond delay="0"/>
                                  </p:stCondLst>
                                  <p:iterate>
                                    <p:tmAbs val="0"/>
                                  </p:iterate>
                                  <p:childTnLst>
                                    <p:set>
                                      <p:cBhvr>
                                        <p:cTn id="14" fill="hold"/>
                                        <p:tgtEl>
                                          <p:spTgt spid="360">
                                            <p:txEl>
                                              <p:pRg st="1" end="1"/>
                                            </p:txEl>
                                          </p:spTgt>
                                        </p:tgtEl>
                                        <p:attrNameLst>
                                          <p:attrName>style.visibility</p:attrName>
                                        </p:attrNameLst>
                                      </p:cBhvr>
                                      <p:to>
                                        <p:strVal val="visible"/>
                                      </p:to>
                                    </p:set>
                                    <p:animEffect transition="in" filter="box(out)">
                                      <p:cBhvr>
                                        <p:cTn id="15" dur="1000"/>
                                        <p:tgtEl>
                                          <p:spTgt spid="36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1" nodeType="clickEffect">
                                  <p:stCondLst>
                                    <p:cond delay="0"/>
                                  </p:stCondLst>
                                  <p:iterate>
                                    <p:tmAbs val="0"/>
                                  </p:iterate>
                                  <p:childTnLst>
                                    <p:set>
                                      <p:cBhvr>
                                        <p:cTn id="19" fill="hold"/>
                                        <p:tgtEl>
                                          <p:spTgt spid="360">
                                            <p:txEl>
                                              <p:pRg st="2" end="2"/>
                                            </p:txEl>
                                          </p:spTgt>
                                        </p:tgtEl>
                                        <p:attrNameLst>
                                          <p:attrName>style.visibility</p:attrName>
                                        </p:attrNameLst>
                                      </p:cBhvr>
                                      <p:to>
                                        <p:strVal val="visible"/>
                                      </p:to>
                                    </p:set>
                                    <p:animEffect transition="in" filter="box(out)">
                                      <p:cBhvr>
                                        <p:cTn id="20" dur="1000"/>
                                        <p:tgtEl>
                                          <p:spTgt spid="3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Picture 4" descr="Picture 4"/>
          <p:cNvPicPr>
            <a:picLocks noChangeAspect="1"/>
          </p:cNvPicPr>
          <p:nvPr/>
        </p:nvPicPr>
        <p:blipFill>
          <a:blip r:embed="rId3"/>
          <a:stretch>
            <a:fillRect/>
          </a:stretch>
        </p:blipFill>
        <p:spPr>
          <a:xfrm rot="21043356">
            <a:off x="4293706" y="3301272"/>
            <a:ext cx="3604588" cy="2703441"/>
          </a:xfrm>
          <a:prstGeom prst="rect">
            <a:avLst/>
          </a:prstGeom>
          <a:ln w="12700">
            <a:miter lim="400000"/>
          </a:ln>
        </p:spPr>
      </p:pic>
      <p:pic>
        <p:nvPicPr>
          <p:cNvPr id="370" name="Image" descr="Image"/>
          <p:cNvPicPr>
            <a:picLocks noChangeAspect="1"/>
          </p:cNvPicPr>
          <p:nvPr/>
        </p:nvPicPr>
        <p:blipFill>
          <a:blip r:embed="rId4"/>
          <a:srcRect t="21715" r="84395" b="37728"/>
          <a:stretch>
            <a:fillRect/>
          </a:stretch>
        </p:blipFill>
        <p:spPr>
          <a:xfrm>
            <a:off x="6666586" y="-196205"/>
            <a:ext cx="6401035" cy="7212101"/>
          </a:xfrm>
          <a:prstGeom prst="rect">
            <a:avLst/>
          </a:prstGeom>
          <a:ln w="12700">
            <a:miter lim="400000"/>
          </a:ln>
        </p:spPr>
      </p:pic>
      <p:pic>
        <p:nvPicPr>
          <p:cNvPr id="371"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372" name="Subtitle 2"/>
          <p:cNvSpPr txBox="1">
            <a:spLocks noGrp="1"/>
          </p:cNvSpPr>
          <p:nvPr>
            <p:ph type="subTitle" sz="quarter" idx="1"/>
          </p:nvPr>
        </p:nvSpPr>
        <p:spPr>
          <a:xfrm>
            <a:off x="340337" y="1614763"/>
            <a:ext cx="5155670" cy="3193549"/>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t>What are the characteristics of football players? Write a postcard home saying what you have learnt about the characteristics of a football player and describe what you think your best characteristics are.</a:t>
            </a:r>
          </a:p>
          <a:p>
            <a:pPr algn="l">
              <a:lnSpc>
                <a:spcPct val="100000"/>
              </a:lnSpc>
              <a:spcBef>
                <a:spcPts val="0"/>
              </a:spcBef>
              <a:defRPr sz="1400">
                <a:solidFill>
                  <a:srgbClr val="005093"/>
                </a:solidFill>
                <a:latin typeface="Grot12 Normal"/>
                <a:ea typeface="Grot12 Normal"/>
                <a:cs typeface="Grot12 Normal"/>
                <a:sym typeface="Grot12 Normal"/>
              </a:defRPr>
            </a:pPr>
            <a:endParaRPr/>
          </a:p>
          <a:p>
            <a:pPr algn="l">
              <a:lnSpc>
                <a:spcPct val="100000"/>
              </a:lnSpc>
              <a:spcBef>
                <a:spcPts val="0"/>
              </a:spcBef>
              <a:defRPr sz="1400">
                <a:solidFill>
                  <a:srgbClr val="005093"/>
                </a:solidFill>
                <a:latin typeface="Grot12 Normal"/>
                <a:ea typeface="Grot12 Normal"/>
                <a:cs typeface="Grot12 Normal"/>
                <a:sym typeface="Grot12 Normal"/>
              </a:defRPr>
            </a:pPr>
            <a:r>
              <a:rPr cap="all">
                <a:solidFill>
                  <a:srgbClr val="D82333"/>
                </a:solidFill>
                <a:latin typeface="Grot12 Condensed"/>
                <a:ea typeface="Grot12 Condensed"/>
                <a:cs typeface="Grot12 Condensed"/>
                <a:sym typeface="Grot12 Condensed"/>
              </a:rPr>
              <a:t>Can you include:</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t>An answer to your big question.</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t>The characteristics of a football player.</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t>Your best characteristics.</a:t>
            </a:r>
          </a:p>
          <a:p>
            <a:pPr algn="l">
              <a:lnSpc>
                <a:spcPct val="100000"/>
              </a:lnSpc>
              <a:spcBef>
                <a:spcPts val="0"/>
              </a:spcBef>
              <a:defRPr sz="1400">
                <a:solidFill>
                  <a:srgbClr val="005093"/>
                </a:solidFill>
                <a:latin typeface="Grot12 Normal"/>
                <a:ea typeface="Grot12 Normal"/>
                <a:cs typeface="Grot12 Normal"/>
                <a:sym typeface="Grot12 Normal"/>
              </a:defRPr>
            </a:pPr>
            <a:endParaRPr/>
          </a:p>
          <a:p>
            <a:pPr algn="l">
              <a:lnSpc>
                <a:spcPct val="100000"/>
              </a:lnSpc>
              <a:spcBef>
                <a:spcPts val="0"/>
              </a:spcBef>
              <a:defRPr sz="1400">
                <a:solidFill>
                  <a:srgbClr val="005093"/>
                </a:solidFill>
                <a:latin typeface="Grot12 Normal"/>
                <a:ea typeface="Grot12 Normal"/>
                <a:cs typeface="Grot12 Normal"/>
                <a:sym typeface="Grot12 Normal"/>
              </a:defRPr>
            </a:pPr>
            <a:r>
              <a:t>Where are we going next?…..</a:t>
            </a:r>
          </a:p>
        </p:txBody>
      </p:sp>
      <p:sp>
        <p:nvSpPr>
          <p:cNvPr id="7" name="Title 1">
            <a:extLst>
              <a:ext uri="{FF2B5EF4-FFF2-40B4-BE49-F238E27FC236}">
                <a16:creationId xmlns:a16="http://schemas.microsoft.com/office/drawing/2014/main" id="{DC4F1660-7668-9A4D-986C-EF445033164A}"/>
              </a:ext>
            </a:extLst>
          </p:cNvPr>
          <p:cNvSpPr txBox="1"/>
          <p:nvPr/>
        </p:nvSpPr>
        <p:spPr>
          <a:xfrm>
            <a:off x="336430" y="258032"/>
            <a:ext cx="5297116" cy="1286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LET’S WRITE HOME</a:t>
            </a:r>
            <a:endParaRPr sz="9500"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147" name="Subtitle 2"/>
          <p:cNvSpPr txBox="1">
            <a:spLocks noGrp="1"/>
          </p:cNvSpPr>
          <p:nvPr>
            <p:ph type="subTitle" sz="quarter" idx="1"/>
          </p:nvPr>
        </p:nvSpPr>
        <p:spPr>
          <a:xfrm>
            <a:off x="339207" y="2842933"/>
            <a:ext cx="5309339" cy="2926325"/>
          </a:xfrm>
          <a:prstGeom prst="rect">
            <a:avLst/>
          </a:prstGeom>
        </p:spPr>
        <p:txBody>
          <a:bodyPr/>
          <a:lstStyle/>
          <a:p>
            <a:pPr algn="l">
              <a:lnSpc>
                <a:spcPct val="100000"/>
              </a:lnSpc>
              <a:spcBef>
                <a:spcPts val="0"/>
              </a:spcBef>
              <a:defRPr sz="1400">
                <a:solidFill>
                  <a:srgbClr val="005093"/>
                </a:solidFill>
                <a:latin typeface="Grot12 Normal"/>
                <a:ea typeface="Grot12 Normal"/>
                <a:cs typeface="Grot12 Normal"/>
                <a:sym typeface="Grot12 Normal"/>
              </a:defRPr>
            </a:pPr>
            <a:r>
              <a:t>You are going to discuss the characteristics that make up a footballer and what characteristics you possess. </a:t>
            </a:r>
          </a:p>
          <a:p>
            <a:pPr algn="l">
              <a:lnSpc>
                <a:spcPct val="100000"/>
              </a:lnSpc>
              <a:spcBef>
                <a:spcPts val="0"/>
              </a:spcBef>
              <a:defRPr sz="1400">
                <a:solidFill>
                  <a:srgbClr val="005093"/>
                </a:solidFill>
                <a:latin typeface="Grot12 Normal"/>
                <a:ea typeface="Grot12 Normal"/>
                <a:cs typeface="Grot12 Normal"/>
                <a:sym typeface="Grot12 Normal"/>
              </a:defRPr>
            </a:pPr>
            <a:endParaRPr/>
          </a:p>
          <a:p>
            <a:pPr algn="l">
              <a:lnSpc>
                <a:spcPct val="100000"/>
              </a:lnSpc>
              <a:spcBef>
                <a:spcPts val="0"/>
              </a:spcBef>
              <a:defRPr sz="1400">
                <a:solidFill>
                  <a:srgbClr val="005093"/>
                </a:solidFill>
                <a:latin typeface="Grot12 Normal"/>
                <a:ea typeface="Grot12 Normal"/>
                <a:cs typeface="Grot12 Normal"/>
                <a:sym typeface="Grot12 Normal"/>
              </a:defRPr>
            </a:pPr>
            <a:r>
              <a:t>Lesson objectives:</a:t>
            </a:r>
          </a:p>
          <a:p>
            <a:pPr marL="187157" indent="-187157" algn="l">
              <a:lnSpc>
                <a:spcPct val="100000"/>
              </a:lnSpc>
              <a:spcBef>
                <a:spcPts val="0"/>
              </a:spcBef>
              <a:buClr>
                <a:srgbClr val="D82333"/>
              </a:buClr>
              <a:buSzPct val="100000"/>
              <a:buAutoNum type="arabicPeriod"/>
              <a:defRPr sz="1400">
                <a:solidFill>
                  <a:srgbClr val="005093"/>
                </a:solidFill>
                <a:latin typeface="Grot12 Normal"/>
                <a:ea typeface="Grot12 Normal"/>
                <a:cs typeface="Grot12 Normal"/>
                <a:sym typeface="Grot12 Normal"/>
              </a:defRPr>
            </a:pPr>
            <a:r>
              <a:t>Understand what characteristics are. </a:t>
            </a:r>
          </a:p>
          <a:p>
            <a:pPr marL="187157" indent="-187157" algn="l">
              <a:lnSpc>
                <a:spcPct val="100000"/>
              </a:lnSpc>
              <a:spcBef>
                <a:spcPts val="0"/>
              </a:spcBef>
              <a:buClr>
                <a:srgbClr val="D82333"/>
              </a:buClr>
              <a:buSzPct val="100000"/>
              <a:buAutoNum type="arabicPeriod"/>
              <a:defRPr sz="1400">
                <a:solidFill>
                  <a:srgbClr val="005093"/>
                </a:solidFill>
                <a:latin typeface="Grot12 Normal"/>
                <a:ea typeface="Grot12 Normal"/>
                <a:cs typeface="Grot12 Normal"/>
                <a:sym typeface="Grot12 Normal"/>
              </a:defRPr>
            </a:pPr>
            <a:r>
              <a:t>Have knowledge of what characteristics a footballer needs.</a:t>
            </a:r>
          </a:p>
          <a:p>
            <a:pPr marL="187157" indent="-187157" algn="l">
              <a:lnSpc>
                <a:spcPct val="100000"/>
              </a:lnSpc>
              <a:spcBef>
                <a:spcPts val="0"/>
              </a:spcBef>
              <a:buClr>
                <a:srgbClr val="D82333"/>
              </a:buClr>
              <a:buSzPct val="100000"/>
              <a:buAutoNum type="arabicPeriod"/>
              <a:defRPr sz="1400">
                <a:solidFill>
                  <a:srgbClr val="005093"/>
                </a:solidFill>
                <a:latin typeface="Grot12 Normal"/>
                <a:ea typeface="Grot12 Normal"/>
                <a:cs typeface="Grot12 Normal"/>
                <a:sym typeface="Grot12 Normal"/>
              </a:defRPr>
            </a:pPr>
            <a:r>
              <a:t>To be able to self assess the positive characteristics that students have.</a:t>
            </a:r>
          </a:p>
        </p:txBody>
      </p:sp>
      <p:grpSp>
        <p:nvGrpSpPr>
          <p:cNvPr id="152" name="Group"/>
          <p:cNvGrpSpPr/>
          <p:nvPr/>
        </p:nvGrpSpPr>
        <p:grpSpPr>
          <a:xfrm>
            <a:off x="6665546" y="370823"/>
            <a:ext cx="5150985" cy="6116354"/>
            <a:chOff x="0" y="0"/>
            <a:chExt cx="5150984" cy="6116353"/>
          </a:xfrm>
        </p:grpSpPr>
        <p:pic>
          <p:nvPicPr>
            <p:cNvPr id="149" name="1533815.jpg" descr="1533815.jpg"/>
            <p:cNvPicPr>
              <a:picLocks noChangeAspect="1"/>
            </p:cNvPicPr>
            <p:nvPr/>
          </p:nvPicPr>
          <p:blipFill>
            <a:blip r:embed="rId4"/>
            <a:srcRect r="4866"/>
            <a:stretch>
              <a:fillRect/>
            </a:stretch>
          </p:blipFill>
          <p:spPr>
            <a:xfrm>
              <a:off x="0" y="2253115"/>
              <a:ext cx="5150985" cy="3863239"/>
            </a:xfrm>
            <a:prstGeom prst="rect">
              <a:avLst/>
            </a:prstGeom>
            <a:ln w="12700" cap="flat">
              <a:noFill/>
              <a:miter lim="400000"/>
            </a:ln>
            <a:effectLst/>
          </p:spPr>
        </p:pic>
        <p:pic>
          <p:nvPicPr>
            <p:cNvPr id="150" name="1533865.jpg" descr="1533865.jpg"/>
            <p:cNvPicPr>
              <a:picLocks noChangeAspect="1"/>
            </p:cNvPicPr>
            <p:nvPr/>
          </p:nvPicPr>
          <p:blipFill>
            <a:blip r:embed="rId5"/>
            <a:srcRect r="4280"/>
            <a:stretch>
              <a:fillRect/>
            </a:stretch>
          </p:blipFill>
          <p:spPr>
            <a:xfrm>
              <a:off x="2592865" y="0"/>
              <a:ext cx="2553425" cy="2219449"/>
            </a:xfrm>
            <a:prstGeom prst="rect">
              <a:avLst/>
            </a:prstGeom>
            <a:ln w="12700" cap="flat">
              <a:noFill/>
              <a:miter lim="400000"/>
            </a:ln>
            <a:effectLst/>
          </p:spPr>
        </p:pic>
        <p:pic>
          <p:nvPicPr>
            <p:cNvPr id="151" name="1534056-1618582723775.jpg" descr="1534056-1618582723775.jpg"/>
            <p:cNvPicPr>
              <a:picLocks noChangeAspect="1"/>
            </p:cNvPicPr>
            <p:nvPr/>
          </p:nvPicPr>
          <p:blipFill>
            <a:blip r:embed="rId6"/>
            <a:srcRect l="11555" r="11555"/>
            <a:stretch>
              <a:fillRect/>
            </a:stretch>
          </p:blipFill>
          <p:spPr>
            <a:xfrm>
              <a:off x="0" y="0"/>
              <a:ext cx="2553424" cy="2219449"/>
            </a:xfrm>
            <a:prstGeom prst="rect">
              <a:avLst/>
            </a:prstGeom>
            <a:ln w="12700" cap="flat">
              <a:noFill/>
              <a:miter lim="400000"/>
            </a:ln>
            <a:effectLst/>
          </p:spPr>
        </p:pic>
      </p:grpSp>
      <p:sp>
        <p:nvSpPr>
          <p:cNvPr id="153" name="Title 1"/>
          <p:cNvSpPr txBox="1"/>
          <p:nvPr/>
        </p:nvSpPr>
        <p:spPr>
          <a:xfrm>
            <a:off x="346244" y="2425690"/>
            <a:ext cx="5171287" cy="418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What makes a footballer? </a:t>
            </a:r>
          </a:p>
        </p:txBody>
      </p:sp>
      <p:sp>
        <p:nvSpPr>
          <p:cNvPr id="10" name="Title 1">
            <a:extLst>
              <a:ext uri="{FF2B5EF4-FFF2-40B4-BE49-F238E27FC236}">
                <a16:creationId xmlns:a16="http://schemas.microsoft.com/office/drawing/2014/main" id="{94F87229-430D-F947-A8A0-110F1263CFB2}"/>
              </a:ext>
            </a:extLst>
          </p:cNvPr>
          <p:cNvSpPr txBox="1"/>
          <p:nvPr/>
        </p:nvSpPr>
        <p:spPr>
          <a:xfrm>
            <a:off x="336429" y="258031"/>
            <a:ext cx="6243048" cy="2083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Your Extra Time </a:t>
            </a:r>
          </a:p>
          <a:p>
            <a:pPr>
              <a:lnSpc>
                <a:spcPct val="65000"/>
              </a:lnSpc>
            </a:pPr>
            <a:r>
              <a:rPr lang="en-GB" dirty="0"/>
              <a:t>Big Question is:</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47">
                                            <p:bg/>
                                          </p:spTgt>
                                        </p:tgtEl>
                                        <p:attrNameLst>
                                          <p:attrName>style.visibility</p:attrName>
                                        </p:attrNameLst>
                                      </p:cBhvr>
                                      <p:to>
                                        <p:strVal val="visible"/>
                                      </p:to>
                                    </p:set>
                                    <p:animEffect transition="in" filter="box(out)">
                                      <p:cBhvr>
                                        <p:cTn id="7" dur="1000"/>
                                        <p:tgtEl>
                                          <p:spTgt spid="147">
                                            <p:bg/>
                                          </p:spTgt>
                                        </p:tgtEl>
                                      </p:cBhvr>
                                    </p:animEffect>
                                  </p:childTnLst>
                                </p:cTn>
                              </p:par>
                              <p:par>
                                <p:cTn id="8" presetID="4" presetClass="entr" presetSubtype="32" fill="hold" grpId="1" nodeType="withEffect">
                                  <p:stCondLst>
                                    <p:cond delay="0"/>
                                  </p:stCondLst>
                                  <p:iterate>
                                    <p:tmAbs val="0"/>
                                  </p:iterate>
                                  <p:childTnLst>
                                    <p:set>
                                      <p:cBhvr>
                                        <p:cTn id="9" fill="hold"/>
                                        <p:tgtEl>
                                          <p:spTgt spid="147">
                                            <p:txEl>
                                              <p:pRg st="0" end="0"/>
                                            </p:txEl>
                                          </p:spTgt>
                                        </p:tgtEl>
                                        <p:attrNameLst>
                                          <p:attrName>style.visibility</p:attrName>
                                        </p:attrNameLst>
                                      </p:cBhvr>
                                      <p:to>
                                        <p:strVal val="visible"/>
                                      </p:to>
                                    </p:set>
                                    <p:animEffect transition="in" filter="box(out)">
                                      <p:cBhvr>
                                        <p:cTn id="10" dur="1000"/>
                                        <p:tgtEl>
                                          <p:spTgt spid="1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1" nodeType="clickEffect">
                                  <p:stCondLst>
                                    <p:cond delay="0"/>
                                  </p:stCondLst>
                                  <p:iterate>
                                    <p:tmAbs val="0"/>
                                  </p:iterate>
                                  <p:childTnLst>
                                    <p:set>
                                      <p:cBhvr>
                                        <p:cTn id="14" fill="hold"/>
                                        <p:tgtEl>
                                          <p:spTgt spid="147">
                                            <p:txEl>
                                              <p:pRg st="1" end="1"/>
                                            </p:txEl>
                                          </p:spTgt>
                                        </p:tgtEl>
                                        <p:attrNameLst>
                                          <p:attrName>style.visibility</p:attrName>
                                        </p:attrNameLst>
                                      </p:cBhvr>
                                      <p:to>
                                        <p:strVal val="visible"/>
                                      </p:to>
                                    </p:set>
                                    <p:animEffect transition="in" filter="box(out)">
                                      <p:cBhvr>
                                        <p:cTn id="15" dur="1000"/>
                                        <p:tgtEl>
                                          <p:spTgt spid="1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1" nodeType="clickEffect">
                                  <p:stCondLst>
                                    <p:cond delay="0"/>
                                  </p:stCondLst>
                                  <p:iterate>
                                    <p:tmAbs val="0"/>
                                  </p:iterate>
                                  <p:childTnLst>
                                    <p:set>
                                      <p:cBhvr>
                                        <p:cTn id="19" fill="hold"/>
                                        <p:tgtEl>
                                          <p:spTgt spid="147">
                                            <p:txEl>
                                              <p:pRg st="2" end="2"/>
                                            </p:txEl>
                                          </p:spTgt>
                                        </p:tgtEl>
                                        <p:attrNameLst>
                                          <p:attrName>style.visibility</p:attrName>
                                        </p:attrNameLst>
                                      </p:cBhvr>
                                      <p:to>
                                        <p:strVal val="visible"/>
                                      </p:to>
                                    </p:set>
                                    <p:animEffect transition="in" filter="box(out)">
                                      <p:cBhvr>
                                        <p:cTn id="20" dur="1000"/>
                                        <p:tgtEl>
                                          <p:spTgt spid="14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1" nodeType="clickEffect">
                                  <p:stCondLst>
                                    <p:cond delay="0"/>
                                  </p:stCondLst>
                                  <p:iterate>
                                    <p:tmAbs val="0"/>
                                  </p:iterate>
                                  <p:childTnLst>
                                    <p:set>
                                      <p:cBhvr>
                                        <p:cTn id="24" fill="hold"/>
                                        <p:tgtEl>
                                          <p:spTgt spid="147">
                                            <p:txEl>
                                              <p:pRg st="3" end="3"/>
                                            </p:txEl>
                                          </p:spTgt>
                                        </p:tgtEl>
                                        <p:attrNameLst>
                                          <p:attrName>style.visibility</p:attrName>
                                        </p:attrNameLst>
                                      </p:cBhvr>
                                      <p:to>
                                        <p:strVal val="visible"/>
                                      </p:to>
                                    </p:set>
                                    <p:animEffect transition="in" filter="box(out)">
                                      <p:cBhvr>
                                        <p:cTn id="25" dur="1000"/>
                                        <p:tgtEl>
                                          <p:spTgt spid="14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1" nodeType="clickEffect">
                                  <p:stCondLst>
                                    <p:cond delay="0"/>
                                  </p:stCondLst>
                                  <p:iterate>
                                    <p:tmAbs val="0"/>
                                  </p:iterate>
                                  <p:childTnLst>
                                    <p:set>
                                      <p:cBhvr>
                                        <p:cTn id="29" fill="hold"/>
                                        <p:tgtEl>
                                          <p:spTgt spid="147">
                                            <p:txEl>
                                              <p:pRg st="4" end="4"/>
                                            </p:txEl>
                                          </p:spTgt>
                                        </p:tgtEl>
                                        <p:attrNameLst>
                                          <p:attrName>style.visibility</p:attrName>
                                        </p:attrNameLst>
                                      </p:cBhvr>
                                      <p:to>
                                        <p:strVal val="visible"/>
                                      </p:to>
                                    </p:set>
                                    <p:animEffect transition="in" filter="box(out)">
                                      <p:cBhvr>
                                        <p:cTn id="30" dur="1000"/>
                                        <p:tgtEl>
                                          <p:spTgt spid="14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1" nodeType="clickEffect">
                                  <p:stCondLst>
                                    <p:cond delay="0"/>
                                  </p:stCondLst>
                                  <p:iterate>
                                    <p:tmAbs val="0"/>
                                  </p:iterate>
                                  <p:childTnLst>
                                    <p:set>
                                      <p:cBhvr>
                                        <p:cTn id="34" fill="hold"/>
                                        <p:tgtEl>
                                          <p:spTgt spid="147">
                                            <p:txEl>
                                              <p:pRg st="5" end="5"/>
                                            </p:txEl>
                                          </p:spTgt>
                                        </p:tgtEl>
                                        <p:attrNameLst>
                                          <p:attrName>style.visibility</p:attrName>
                                        </p:attrNameLst>
                                      </p:cBhvr>
                                      <p:to>
                                        <p:strVal val="visible"/>
                                      </p:to>
                                    </p:set>
                                    <p:animEffect transition="in" filter="box(out)">
                                      <p:cBhvr>
                                        <p:cTn id="35" dur="1000"/>
                                        <p:tgtEl>
                                          <p:spTgt spid="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ubtitle 2"/>
          <p:cNvSpPr txBox="1">
            <a:spLocks noGrp="1"/>
          </p:cNvSpPr>
          <p:nvPr>
            <p:ph type="subTitle" sz="quarter" idx="1"/>
          </p:nvPr>
        </p:nvSpPr>
        <p:spPr>
          <a:xfrm>
            <a:off x="336729" y="1715680"/>
            <a:ext cx="4739207" cy="1783292"/>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t>Characteristics help us describe features of our personality.</a:t>
            </a:r>
          </a:p>
          <a:p>
            <a:pPr algn="l">
              <a:lnSpc>
                <a:spcPct val="100000"/>
              </a:lnSpc>
              <a:defRPr sz="1400">
                <a:solidFill>
                  <a:srgbClr val="005093"/>
                </a:solidFill>
                <a:latin typeface="Grot12 Normal"/>
                <a:ea typeface="Grot12 Normal"/>
                <a:cs typeface="Grot12 Normal"/>
                <a:sym typeface="Grot12 Normal"/>
              </a:defRPr>
            </a:pPr>
            <a:r>
              <a:t>Today you are going to learn about yours and footballers positive characteristics. </a:t>
            </a:r>
          </a:p>
          <a:p>
            <a:pPr algn="l">
              <a:lnSpc>
                <a:spcPct val="100000"/>
              </a:lnSpc>
              <a:defRPr sz="1400">
                <a:solidFill>
                  <a:srgbClr val="005093"/>
                </a:solidFill>
                <a:latin typeface="Grot12 Normal"/>
                <a:ea typeface="Grot12 Normal"/>
                <a:cs typeface="Grot12 Normal"/>
                <a:sym typeface="Grot12 Normal"/>
              </a:defRPr>
            </a:pPr>
            <a:r>
              <a:t>Positive characteristics of people include: hard working, ability to work in a team and enthusiasm. </a:t>
            </a:r>
          </a:p>
        </p:txBody>
      </p:sp>
      <p:pic>
        <p:nvPicPr>
          <p:cNvPr id="158"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160" name="1533944-1618576798782.jpg" descr="1533944-1618576798782.jpg"/>
          <p:cNvPicPr>
            <a:picLocks noChangeAspect="1"/>
          </p:cNvPicPr>
          <p:nvPr/>
        </p:nvPicPr>
        <p:blipFill>
          <a:blip r:embed="rId4"/>
          <a:srcRect l="30625" r="13373"/>
          <a:stretch>
            <a:fillRect/>
          </a:stretch>
        </p:blipFill>
        <p:spPr>
          <a:xfrm>
            <a:off x="6707375" y="389771"/>
            <a:ext cx="5103486" cy="6078458"/>
          </a:xfrm>
          <a:prstGeom prst="rect">
            <a:avLst/>
          </a:prstGeom>
          <a:ln w="12700">
            <a:miter lim="400000"/>
          </a:ln>
        </p:spPr>
      </p:pic>
      <p:sp>
        <p:nvSpPr>
          <p:cNvPr id="6" name="Title 1">
            <a:extLst>
              <a:ext uri="{FF2B5EF4-FFF2-40B4-BE49-F238E27FC236}">
                <a16:creationId xmlns:a16="http://schemas.microsoft.com/office/drawing/2014/main" id="{6731164A-6184-E642-88A8-1161CD0BA134}"/>
              </a:ext>
            </a:extLst>
          </p:cNvPr>
          <p:cNvSpPr txBox="1"/>
          <p:nvPr/>
        </p:nvSpPr>
        <p:spPr>
          <a:xfrm>
            <a:off x="336429" y="258032"/>
            <a:ext cx="5423240" cy="1308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CHARACTERISTICS</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57"/>
                                        </p:tgtEl>
                                        <p:attrNameLst>
                                          <p:attrName>style.visibility</p:attrName>
                                        </p:attrNameLst>
                                      </p:cBhvr>
                                      <p:to>
                                        <p:strVal val="visible"/>
                                      </p:to>
                                    </p:set>
                                    <p:animEffect transition="in" filter="box(out)">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a:extLst>
              <a:ext uri="{FF2B5EF4-FFF2-40B4-BE49-F238E27FC236}">
                <a16:creationId xmlns:a16="http://schemas.microsoft.com/office/drawing/2014/main" id="{18A7AF7F-3150-1440-B2E9-1F3E08816B44}"/>
              </a:ext>
            </a:extLst>
          </p:cNvPr>
          <p:cNvGrpSpPr/>
          <p:nvPr/>
        </p:nvGrpSpPr>
        <p:grpSpPr>
          <a:xfrm>
            <a:off x="5088594" y="-493505"/>
            <a:ext cx="7909255" cy="7478033"/>
            <a:chOff x="0" y="0"/>
            <a:chExt cx="7909254" cy="7478031"/>
          </a:xfrm>
        </p:grpSpPr>
        <p:pic>
          <p:nvPicPr>
            <p:cNvPr id="30" name="Group" descr="Group">
              <a:extLst>
                <a:ext uri="{FF2B5EF4-FFF2-40B4-BE49-F238E27FC236}">
                  <a16:creationId xmlns:a16="http://schemas.microsoft.com/office/drawing/2014/main" id="{C03D70F2-9CFB-594E-9306-D3B8CC0C4A68}"/>
                </a:ext>
              </a:extLst>
            </p:cNvPr>
            <p:cNvPicPr>
              <a:picLocks noChangeAspect="1"/>
            </p:cNvPicPr>
            <p:nvPr/>
          </p:nvPicPr>
          <p:blipFill>
            <a:blip r:embed="rId3"/>
            <a:srcRect l="64973" t="1395" r="19628" b="67266"/>
            <a:stretch>
              <a:fillRect/>
            </a:stretch>
          </p:blipFill>
          <p:spPr>
            <a:xfrm>
              <a:off x="0" y="0"/>
              <a:ext cx="7909255" cy="6977945"/>
            </a:xfrm>
            <a:prstGeom prst="rect">
              <a:avLst/>
            </a:prstGeom>
            <a:ln w="12700" cap="flat">
              <a:noFill/>
              <a:miter lim="400000"/>
            </a:ln>
            <a:effectLst/>
          </p:spPr>
        </p:pic>
        <p:pic>
          <p:nvPicPr>
            <p:cNvPr id="31" name="1533883.png" descr="1533883.png">
              <a:extLst>
                <a:ext uri="{FF2B5EF4-FFF2-40B4-BE49-F238E27FC236}">
                  <a16:creationId xmlns:a16="http://schemas.microsoft.com/office/drawing/2014/main" id="{FB85E342-9285-E94A-9D1F-F7C5E1004BE2}"/>
                </a:ext>
              </a:extLst>
            </p:cNvPr>
            <p:cNvPicPr>
              <a:picLocks noChangeAspect="1"/>
            </p:cNvPicPr>
            <p:nvPr/>
          </p:nvPicPr>
          <p:blipFill>
            <a:blip r:embed="rId4"/>
            <a:srcRect l="15390" r="19276"/>
            <a:stretch>
              <a:fillRect/>
            </a:stretch>
          </p:blipFill>
          <p:spPr>
            <a:xfrm>
              <a:off x="2074794" y="1796156"/>
              <a:ext cx="5272435" cy="5447306"/>
            </a:xfrm>
            <a:prstGeom prst="rect">
              <a:avLst/>
            </a:prstGeom>
            <a:ln w="12700" cap="flat">
              <a:noFill/>
              <a:miter lim="400000"/>
            </a:ln>
            <a:effectLst/>
          </p:spPr>
        </p:pic>
        <p:pic>
          <p:nvPicPr>
            <p:cNvPr id="32" name="Group" descr="Group">
              <a:extLst>
                <a:ext uri="{FF2B5EF4-FFF2-40B4-BE49-F238E27FC236}">
                  <a16:creationId xmlns:a16="http://schemas.microsoft.com/office/drawing/2014/main" id="{77540C32-21EC-4445-9105-BF14C8743D9B}"/>
                </a:ext>
              </a:extLst>
            </p:cNvPr>
            <p:cNvPicPr>
              <a:picLocks noChangeAspect="1"/>
            </p:cNvPicPr>
            <p:nvPr/>
          </p:nvPicPr>
          <p:blipFill>
            <a:blip r:embed="rId3"/>
            <a:srcRect l="64973" t="27149" r="19628" b="65021"/>
            <a:stretch>
              <a:fillRect/>
            </a:stretch>
          </p:blipFill>
          <p:spPr>
            <a:xfrm>
              <a:off x="0" y="5734574"/>
              <a:ext cx="7909255" cy="1743458"/>
            </a:xfrm>
            <a:prstGeom prst="rect">
              <a:avLst/>
            </a:prstGeom>
            <a:ln w="12700" cap="flat">
              <a:noFill/>
              <a:miter lim="400000"/>
            </a:ln>
            <a:effectLst/>
          </p:spPr>
        </p:pic>
        <p:pic>
          <p:nvPicPr>
            <p:cNvPr id="33" name="Group" descr="Group">
              <a:extLst>
                <a:ext uri="{FF2B5EF4-FFF2-40B4-BE49-F238E27FC236}">
                  <a16:creationId xmlns:a16="http://schemas.microsoft.com/office/drawing/2014/main" id="{A7F03CF4-AFE5-CA4F-A5E3-AEECF4EE23F3}"/>
                </a:ext>
              </a:extLst>
            </p:cNvPr>
            <p:cNvPicPr>
              <a:picLocks noChangeAspect="1"/>
            </p:cNvPicPr>
            <p:nvPr/>
          </p:nvPicPr>
          <p:blipFill>
            <a:blip r:embed="rId3"/>
            <a:srcRect l="64973" t="24506" r="25898" b="65021"/>
            <a:stretch>
              <a:fillRect/>
            </a:stretch>
          </p:blipFill>
          <p:spPr>
            <a:xfrm>
              <a:off x="0" y="5146159"/>
              <a:ext cx="4688500" cy="2331873"/>
            </a:xfrm>
            <a:prstGeom prst="rect">
              <a:avLst/>
            </a:prstGeom>
            <a:ln w="12700" cap="flat">
              <a:noFill/>
              <a:miter lim="400000"/>
            </a:ln>
            <a:effectLst/>
          </p:spPr>
        </p:pic>
      </p:grpSp>
      <p:pic>
        <p:nvPicPr>
          <p:cNvPr id="165"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167" name="Subtitle 2"/>
          <p:cNvSpPr txBox="1">
            <a:spLocks noGrp="1"/>
          </p:cNvSpPr>
          <p:nvPr>
            <p:ph type="subTitle" sz="quarter" idx="1"/>
          </p:nvPr>
        </p:nvSpPr>
        <p:spPr>
          <a:xfrm>
            <a:off x="346244" y="3051044"/>
            <a:ext cx="4930131" cy="2866974"/>
          </a:xfrm>
          <a:prstGeom prst="rect">
            <a:avLst/>
          </a:prstGeom>
        </p:spPr>
        <p:txBody>
          <a:bodyPr/>
          <a:lstStyle/>
          <a:p>
            <a:pPr algn="l">
              <a:lnSpc>
                <a:spcPct val="100000"/>
              </a:lnSpc>
              <a:spcBef>
                <a:spcPts val="0"/>
              </a:spcBef>
              <a:defRPr sz="1400">
                <a:solidFill>
                  <a:srgbClr val="005093"/>
                </a:solidFill>
                <a:latin typeface="Grot12 Normal"/>
                <a:ea typeface="Grot12 Normal"/>
                <a:cs typeface="Grot12 Normal"/>
                <a:sym typeface="Grot12 Normal"/>
              </a:defRPr>
            </a:pPr>
            <a:r>
              <a:rPr dirty="0"/>
              <a:t>In a pair, you are going to discuss what you think your best characteristics are. </a:t>
            </a:r>
          </a:p>
          <a:p>
            <a:pPr algn="l">
              <a:lnSpc>
                <a:spcPct val="100000"/>
              </a:lnSpc>
              <a:spcBef>
                <a:spcPts val="0"/>
              </a:spcBef>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r>
              <a:rPr dirty="0"/>
              <a:t>First, you are each going to describe to the other person, what you think your best characteristics are. Second, you are going to tell the other person what you think their best characteristics are. Third, you are going to tell the other person how it felt to hear what they thought your best characteristics were.</a:t>
            </a:r>
          </a:p>
          <a:p>
            <a:pPr algn="l">
              <a:lnSpc>
                <a:spcPct val="100000"/>
              </a:lnSpc>
              <a:spcBef>
                <a:spcPts val="0"/>
              </a:spcBef>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r>
              <a:rPr dirty="0"/>
              <a:t>We are focusing on encouraging your classmate’s self esteem, so we are only discussing their best characteristics.</a:t>
            </a:r>
          </a:p>
        </p:txBody>
      </p:sp>
      <p:sp>
        <p:nvSpPr>
          <p:cNvPr id="168" name="Title 1"/>
          <p:cNvSpPr txBox="1"/>
          <p:nvPr/>
        </p:nvSpPr>
        <p:spPr>
          <a:xfrm>
            <a:off x="346244" y="2425690"/>
            <a:ext cx="4095320" cy="69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rPr dirty="0"/>
              <a:t>Characteristics are how you describe what makes up your personality.</a:t>
            </a:r>
          </a:p>
        </p:txBody>
      </p:sp>
      <p:grpSp>
        <p:nvGrpSpPr>
          <p:cNvPr id="174" name="Group"/>
          <p:cNvGrpSpPr/>
          <p:nvPr/>
        </p:nvGrpSpPr>
        <p:grpSpPr>
          <a:xfrm>
            <a:off x="10634679" y="2005740"/>
            <a:ext cx="1154114" cy="836217"/>
            <a:chOff x="-254000" y="0"/>
            <a:chExt cx="1154112" cy="836215"/>
          </a:xfrm>
        </p:grpSpPr>
        <p:sp>
          <p:nvSpPr>
            <p:cNvPr id="170" name="Group"/>
            <p:cNvSpPr/>
            <p:nvPr/>
          </p:nvSpPr>
          <p:spPr>
            <a:xfrm>
              <a:off x="-254000" y="0"/>
              <a:ext cx="1154113" cy="836216"/>
            </a:xfrm>
            <a:custGeom>
              <a:avLst/>
              <a:gdLst/>
              <a:ahLst/>
              <a:cxnLst>
                <a:cxn ang="0">
                  <a:pos x="wd2" y="hd2"/>
                </a:cxn>
                <a:cxn ang="5400000">
                  <a:pos x="wd2" y="hd2"/>
                </a:cxn>
                <a:cxn ang="10800000">
                  <a:pos x="wd2" y="hd2"/>
                </a:cxn>
                <a:cxn ang="16200000">
                  <a:pos x="wd2" y="hd2"/>
                </a:cxn>
              </a:cxnLst>
              <a:rect l="0" t="0" r="r" b="b"/>
              <a:pathLst>
                <a:path w="21600" h="21600" extrusionOk="0">
                  <a:moveTo>
                    <a:pt x="4754" y="0"/>
                  </a:moveTo>
                  <a:lnTo>
                    <a:pt x="4754" y="7791"/>
                  </a:lnTo>
                  <a:lnTo>
                    <a:pt x="0" y="11072"/>
                  </a:lnTo>
                  <a:lnTo>
                    <a:pt x="4754" y="14352"/>
                  </a:lnTo>
                  <a:lnTo>
                    <a:pt x="4754" y="21600"/>
                  </a:lnTo>
                  <a:lnTo>
                    <a:pt x="21600" y="21600"/>
                  </a:lnTo>
                  <a:lnTo>
                    <a:pt x="21600" y="0"/>
                  </a:lnTo>
                  <a:lnTo>
                    <a:pt x="4754" y="0"/>
                  </a:lnTo>
                  <a:close/>
                </a:path>
              </a:pathLst>
            </a:custGeom>
            <a:solidFill>
              <a:srgbClr val="FFFFFF"/>
            </a:solidFill>
            <a:ln w="25400" cap="flat">
              <a:solidFill>
                <a:srgbClr val="D82333"/>
              </a:solidFill>
              <a:prstDash val="solid"/>
              <a:miter lim="800000"/>
            </a:ln>
            <a:effectLst/>
          </p:spPr>
          <p:txBody>
            <a:bodyPr wrap="square" lIns="45719" tIns="45719" rIns="45719" bIns="45719" numCol="1" anchor="ctr">
              <a:noAutofit/>
            </a:bodyPr>
            <a:lstStyle/>
            <a:p>
              <a:endParaRPr/>
            </a:p>
          </p:txBody>
        </p:sp>
        <p:grpSp>
          <p:nvGrpSpPr>
            <p:cNvPr id="173" name="Group"/>
            <p:cNvGrpSpPr/>
            <p:nvPr/>
          </p:nvGrpSpPr>
          <p:grpSpPr>
            <a:xfrm>
              <a:off x="164476" y="132385"/>
              <a:ext cx="571300" cy="571300"/>
              <a:chOff x="0" y="0"/>
              <a:chExt cx="571298" cy="571298"/>
            </a:xfrm>
          </p:grpSpPr>
          <p:sp>
            <p:nvSpPr>
              <p:cNvPr id="171" name="Circle"/>
              <p:cNvSpPr/>
              <p:nvPr/>
            </p:nvSpPr>
            <p:spPr>
              <a:xfrm>
                <a:off x="19308" y="19308"/>
                <a:ext cx="532682" cy="532682"/>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172" name="Image" descr="Image"/>
              <p:cNvPicPr>
                <a:picLocks noChangeAspect="1"/>
              </p:cNvPicPr>
              <p:nvPr/>
            </p:nvPicPr>
            <p:blipFill>
              <a:blip r:embed="rId6"/>
              <a:stretch>
                <a:fillRect/>
              </a:stretch>
            </p:blipFill>
            <p:spPr>
              <a:xfrm>
                <a:off x="0" y="0"/>
                <a:ext cx="571299" cy="571299"/>
              </a:xfrm>
              <a:prstGeom prst="rect">
                <a:avLst/>
              </a:prstGeom>
              <a:ln w="12700" cap="flat">
                <a:noFill/>
                <a:miter lim="400000"/>
              </a:ln>
              <a:effectLst/>
            </p:spPr>
          </p:pic>
        </p:grpSp>
      </p:grpSp>
      <p:grpSp>
        <p:nvGrpSpPr>
          <p:cNvPr id="179" name="Group"/>
          <p:cNvGrpSpPr/>
          <p:nvPr/>
        </p:nvGrpSpPr>
        <p:grpSpPr>
          <a:xfrm>
            <a:off x="6386936" y="2647604"/>
            <a:ext cx="1154114" cy="836216"/>
            <a:chOff x="140" y="0"/>
            <a:chExt cx="1154112" cy="836215"/>
          </a:xfrm>
        </p:grpSpPr>
        <p:sp>
          <p:nvSpPr>
            <p:cNvPr id="175" name="Group"/>
            <p:cNvSpPr/>
            <p:nvPr/>
          </p:nvSpPr>
          <p:spPr>
            <a:xfrm flipH="1">
              <a:off x="140" y="0"/>
              <a:ext cx="1154113" cy="836216"/>
            </a:xfrm>
            <a:custGeom>
              <a:avLst/>
              <a:gdLst/>
              <a:ahLst/>
              <a:cxnLst>
                <a:cxn ang="0">
                  <a:pos x="wd2" y="hd2"/>
                </a:cxn>
                <a:cxn ang="5400000">
                  <a:pos x="wd2" y="hd2"/>
                </a:cxn>
                <a:cxn ang="10800000">
                  <a:pos x="wd2" y="hd2"/>
                </a:cxn>
                <a:cxn ang="16200000">
                  <a:pos x="wd2" y="hd2"/>
                </a:cxn>
              </a:cxnLst>
              <a:rect l="0" t="0" r="r" b="b"/>
              <a:pathLst>
                <a:path w="21600" h="21600" extrusionOk="0">
                  <a:moveTo>
                    <a:pt x="4754" y="0"/>
                  </a:moveTo>
                  <a:lnTo>
                    <a:pt x="4754" y="7791"/>
                  </a:lnTo>
                  <a:lnTo>
                    <a:pt x="0" y="11072"/>
                  </a:lnTo>
                  <a:lnTo>
                    <a:pt x="4754" y="14352"/>
                  </a:lnTo>
                  <a:lnTo>
                    <a:pt x="4754" y="21600"/>
                  </a:lnTo>
                  <a:lnTo>
                    <a:pt x="21600" y="21600"/>
                  </a:lnTo>
                  <a:lnTo>
                    <a:pt x="21600" y="0"/>
                  </a:lnTo>
                  <a:lnTo>
                    <a:pt x="4754" y="0"/>
                  </a:lnTo>
                  <a:close/>
                </a:path>
              </a:pathLst>
            </a:custGeom>
            <a:solidFill>
              <a:srgbClr val="FFFFFF"/>
            </a:solidFill>
            <a:ln w="25400" cap="flat">
              <a:solidFill>
                <a:srgbClr val="D82333"/>
              </a:solidFill>
              <a:prstDash val="solid"/>
              <a:miter lim="800000"/>
            </a:ln>
            <a:effectLst/>
          </p:spPr>
          <p:txBody>
            <a:bodyPr wrap="square" lIns="45719" tIns="45719" rIns="45719" bIns="45719" numCol="1" anchor="ctr">
              <a:noAutofit/>
            </a:bodyPr>
            <a:lstStyle/>
            <a:p>
              <a:endParaRPr/>
            </a:p>
          </p:txBody>
        </p:sp>
        <p:grpSp>
          <p:nvGrpSpPr>
            <p:cNvPr id="178" name="Group"/>
            <p:cNvGrpSpPr/>
            <p:nvPr/>
          </p:nvGrpSpPr>
          <p:grpSpPr>
            <a:xfrm>
              <a:off x="164476" y="132384"/>
              <a:ext cx="571300" cy="571302"/>
              <a:chOff x="0" y="0"/>
              <a:chExt cx="571298" cy="571301"/>
            </a:xfrm>
          </p:grpSpPr>
          <p:sp>
            <p:nvSpPr>
              <p:cNvPr id="176" name="Circle"/>
              <p:cNvSpPr/>
              <p:nvPr/>
            </p:nvSpPr>
            <p:spPr>
              <a:xfrm>
                <a:off x="19308" y="38620"/>
                <a:ext cx="532682" cy="532682"/>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177" name="Image" descr="Image"/>
              <p:cNvPicPr>
                <a:picLocks noChangeAspect="1"/>
              </p:cNvPicPr>
              <p:nvPr/>
            </p:nvPicPr>
            <p:blipFill>
              <a:blip r:embed="rId7"/>
              <a:stretch>
                <a:fillRect/>
              </a:stretch>
            </p:blipFill>
            <p:spPr>
              <a:xfrm>
                <a:off x="0" y="0"/>
                <a:ext cx="571299" cy="571302"/>
              </a:xfrm>
              <a:prstGeom prst="rect">
                <a:avLst/>
              </a:prstGeom>
              <a:ln w="12700" cap="flat">
                <a:noFill/>
                <a:miter lim="400000"/>
              </a:ln>
              <a:effectLst/>
            </p:spPr>
          </p:pic>
        </p:grpSp>
      </p:grpSp>
      <p:grpSp>
        <p:nvGrpSpPr>
          <p:cNvPr id="184" name="Group"/>
          <p:cNvGrpSpPr/>
          <p:nvPr/>
        </p:nvGrpSpPr>
        <p:grpSpPr>
          <a:xfrm>
            <a:off x="7310451" y="1517179"/>
            <a:ext cx="1154114" cy="836217"/>
            <a:chOff x="140" y="0"/>
            <a:chExt cx="1154112" cy="836215"/>
          </a:xfrm>
        </p:grpSpPr>
        <p:sp>
          <p:nvSpPr>
            <p:cNvPr id="180" name="Group"/>
            <p:cNvSpPr/>
            <p:nvPr/>
          </p:nvSpPr>
          <p:spPr>
            <a:xfrm flipH="1">
              <a:off x="140" y="0"/>
              <a:ext cx="1154113" cy="836216"/>
            </a:xfrm>
            <a:custGeom>
              <a:avLst/>
              <a:gdLst/>
              <a:ahLst/>
              <a:cxnLst>
                <a:cxn ang="0">
                  <a:pos x="wd2" y="hd2"/>
                </a:cxn>
                <a:cxn ang="5400000">
                  <a:pos x="wd2" y="hd2"/>
                </a:cxn>
                <a:cxn ang="10800000">
                  <a:pos x="wd2" y="hd2"/>
                </a:cxn>
                <a:cxn ang="16200000">
                  <a:pos x="wd2" y="hd2"/>
                </a:cxn>
              </a:cxnLst>
              <a:rect l="0" t="0" r="r" b="b"/>
              <a:pathLst>
                <a:path w="21600" h="21600" extrusionOk="0">
                  <a:moveTo>
                    <a:pt x="4754" y="0"/>
                  </a:moveTo>
                  <a:lnTo>
                    <a:pt x="4754" y="7791"/>
                  </a:lnTo>
                  <a:lnTo>
                    <a:pt x="0" y="11072"/>
                  </a:lnTo>
                  <a:lnTo>
                    <a:pt x="4754" y="14352"/>
                  </a:lnTo>
                  <a:lnTo>
                    <a:pt x="4754" y="21600"/>
                  </a:lnTo>
                  <a:lnTo>
                    <a:pt x="21600" y="21600"/>
                  </a:lnTo>
                  <a:lnTo>
                    <a:pt x="21600" y="0"/>
                  </a:lnTo>
                  <a:lnTo>
                    <a:pt x="4754" y="0"/>
                  </a:lnTo>
                  <a:close/>
                </a:path>
              </a:pathLst>
            </a:custGeom>
            <a:solidFill>
              <a:srgbClr val="FFFFFF"/>
            </a:solidFill>
            <a:ln w="25400" cap="flat">
              <a:solidFill>
                <a:srgbClr val="D82333"/>
              </a:solidFill>
              <a:prstDash val="solid"/>
              <a:miter lim="800000"/>
            </a:ln>
            <a:effectLst/>
          </p:spPr>
          <p:txBody>
            <a:bodyPr wrap="square" lIns="45719" tIns="45719" rIns="45719" bIns="45719" numCol="1" anchor="ctr">
              <a:noAutofit/>
            </a:bodyPr>
            <a:lstStyle/>
            <a:p>
              <a:endParaRPr/>
            </a:p>
          </p:txBody>
        </p:sp>
        <p:grpSp>
          <p:nvGrpSpPr>
            <p:cNvPr id="183" name="Group"/>
            <p:cNvGrpSpPr/>
            <p:nvPr/>
          </p:nvGrpSpPr>
          <p:grpSpPr>
            <a:xfrm>
              <a:off x="164476" y="132385"/>
              <a:ext cx="571300" cy="571300"/>
              <a:chOff x="0" y="0"/>
              <a:chExt cx="571298" cy="571298"/>
            </a:xfrm>
          </p:grpSpPr>
          <p:sp>
            <p:nvSpPr>
              <p:cNvPr id="181" name="Circle"/>
              <p:cNvSpPr/>
              <p:nvPr/>
            </p:nvSpPr>
            <p:spPr>
              <a:xfrm>
                <a:off x="19308" y="19308"/>
                <a:ext cx="532682" cy="532682"/>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182" name="Image" descr="Image"/>
              <p:cNvPicPr>
                <a:picLocks noChangeAspect="1"/>
              </p:cNvPicPr>
              <p:nvPr/>
            </p:nvPicPr>
            <p:blipFill>
              <a:blip r:embed="rId8"/>
              <a:stretch>
                <a:fillRect/>
              </a:stretch>
            </p:blipFill>
            <p:spPr>
              <a:xfrm>
                <a:off x="0" y="0"/>
                <a:ext cx="571299" cy="571299"/>
              </a:xfrm>
              <a:prstGeom prst="rect">
                <a:avLst/>
              </a:prstGeom>
              <a:ln w="12700" cap="flat">
                <a:noFill/>
                <a:miter lim="400000"/>
              </a:ln>
              <a:effectLst/>
            </p:spPr>
          </p:pic>
        </p:grpSp>
      </p:grpSp>
      <p:grpSp>
        <p:nvGrpSpPr>
          <p:cNvPr id="189" name="Group"/>
          <p:cNvGrpSpPr/>
          <p:nvPr/>
        </p:nvGrpSpPr>
        <p:grpSpPr>
          <a:xfrm>
            <a:off x="10046692" y="700118"/>
            <a:ext cx="1154114" cy="836217"/>
            <a:chOff x="-254000" y="0"/>
            <a:chExt cx="1154112" cy="836215"/>
          </a:xfrm>
        </p:grpSpPr>
        <p:sp>
          <p:nvSpPr>
            <p:cNvPr id="185" name="Group"/>
            <p:cNvSpPr/>
            <p:nvPr/>
          </p:nvSpPr>
          <p:spPr>
            <a:xfrm>
              <a:off x="-254000" y="0"/>
              <a:ext cx="1154113" cy="836216"/>
            </a:xfrm>
            <a:custGeom>
              <a:avLst/>
              <a:gdLst/>
              <a:ahLst/>
              <a:cxnLst>
                <a:cxn ang="0">
                  <a:pos x="wd2" y="hd2"/>
                </a:cxn>
                <a:cxn ang="5400000">
                  <a:pos x="wd2" y="hd2"/>
                </a:cxn>
                <a:cxn ang="10800000">
                  <a:pos x="wd2" y="hd2"/>
                </a:cxn>
                <a:cxn ang="16200000">
                  <a:pos x="wd2" y="hd2"/>
                </a:cxn>
              </a:cxnLst>
              <a:rect l="0" t="0" r="r" b="b"/>
              <a:pathLst>
                <a:path w="21600" h="21600" extrusionOk="0">
                  <a:moveTo>
                    <a:pt x="4754" y="0"/>
                  </a:moveTo>
                  <a:lnTo>
                    <a:pt x="4754" y="7791"/>
                  </a:lnTo>
                  <a:lnTo>
                    <a:pt x="0" y="11072"/>
                  </a:lnTo>
                  <a:lnTo>
                    <a:pt x="4754" y="14352"/>
                  </a:lnTo>
                  <a:lnTo>
                    <a:pt x="4754" y="21600"/>
                  </a:lnTo>
                  <a:lnTo>
                    <a:pt x="21600" y="21600"/>
                  </a:lnTo>
                  <a:lnTo>
                    <a:pt x="21600" y="0"/>
                  </a:lnTo>
                  <a:lnTo>
                    <a:pt x="4754" y="0"/>
                  </a:lnTo>
                  <a:close/>
                </a:path>
              </a:pathLst>
            </a:custGeom>
            <a:solidFill>
              <a:srgbClr val="FFFFFF"/>
            </a:solidFill>
            <a:ln w="25400" cap="flat">
              <a:solidFill>
                <a:srgbClr val="D82333"/>
              </a:solidFill>
              <a:prstDash val="solid"/>
              <a:miter lim="800000"/>
            </a:ln>
            <a:effectLst/>
          </p:spPr>
          <p:txBody>
            <a:bodyPr wrap="square" lIns="45719" tIns="45719" rIns="45719" bIns="45719" numCol="1" anchor="ctr">
              <a:noAutofit/>
            </a:bodyPr>
            <a:lstStyle/>
            <a:p>
              <a:endParaRPr/>
            </a:p>
          </p:txBody>
        </p:sp>
        <p:grpSp>
          <p:nvGrpSpPr>
            <p:cNvPr id="188" name="Group"/>
            <p:cNvGrpSpPr/>
            <p:nvPr/>
          </p:nvGrpSpPr>
          <p:grpSpPr>
            <a:xfrm>
              <a:off x="164476" y="132384"/>
              <a:ext cx="571300" cy="571302"/>
              <a:chOff x="0" y="0"/>
              <a:chExt cx="571298" cy="571301"/>
            </a:xfrm>
          </p:grpSpPr>
          <p:sp>
            <p:nvSpPr>
              <p:cNvPr id="186" name="Circle"/>
              <p:cNvSpPr/>
              <p:nvPr/>
            </p:nvSpPr>
            <p:spPr>
              <a:xfrm>
                <a:off x="19308" y="19310"/>
                <a:ext cx="532682" cy="532681"/>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187" name="Image" descr="Image"/>
              <p:cNvPicPr>
                <a:picLocks noChangeAspect="1"/>
              </p:cNvPicPr>
              <p:nvPr/>
            </p:nvPicPr>
            <p:blipFill>
              <a:blip r:embed="rId9"/>
              <a:stretch>
                <a:fillRect/>
              </a:stretch>
            </p:blipFill>
            <p:spPr>
              <a:xfrm>
                <a:off x="0" y="0"/>
                <a:ext cx="571299" cy="571302"/>
              </a:xfrm>
              <a:prstGeom prst="rect">
                <a:avLst/>
              </a:prstGeom>
              <a:ln w="12700" cap="flat">
                <a:noFill/>
                <a:miter lim="400000"/>
              </a:ln>
              <a:effectLst/>
            </p:spPr>
          </p:pic>
        </p:grpSp>
      </p:grpSp>
      <p:sp>
        <p:nvSpPr>
          <p:cNvPr id="28" name="Title 1">
            <a:extLst>
              <a:ext uri="{FF2B5EF4-FFF2-40B4-BE49-F238E27FC236}">
                <a16:creationId xmlns:a16="http://schemas.microsoft.com/office/drawing/2014/main" id="{643D89F8-39A9-054C-8D13-DE609B5BF7A1}"/>
              </a:ext>
            </a:extLst>
          </p:cNvPr>
          <p:cNvSpPr txBox="1"/>
          <p:nvPr/>
        </p:nvSpPr>
        <p:spPr>
          <a:xfrm>
            <a:off x="336429" y="258032"/>
            <a:ext cx="5684822" cy="2115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WHAT CHARACTERISTICS DO YOU HAVE?</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67">
                                            <p:bg/>
                                          </p:spTgt>
                                        </p:tgtEl>
                                        <p:attrNameLst>
                                          <p:attrName>style.visibility</p:attrName>
                                        </p:attrNameLst>
                                      </p:cBhvr>
                                      <p:to>
                                        <p:strVal val="visible"/>
                                      </p:to>
                                    </p:set>
                                    <p:animEffect transition="in" filter="box(out)">
                                      <p:cBhvr>
                                        <p:cTn id="7" dur="1000"/>
                                        <p:tgtEl>
                                          <p:spTgt spid="167">
                                            <p:bg/>
                                          </p:spTgt>
                                        </p:tgtEl>
                                      </p:cBhvr>
                                    </p:animEffect>
                                  </p:childTnLst>
                                </p:cTn>
                              </p:par>
                              <p:par>
                                <p:cTn id="8" presetID="4" presetClass="entr" presetSubtype="32" fill="hold" grpId="1" nodeType="withEffect">
                                  <p:stCondLst>
                                    <p:cond delay="0"/>
                                  </p:stCondLst>
                                  <p:iterate>
                                    <p:tmAbs val="0"/>
                                  </p:iterate>
                                  <p:childTnLst>
                                    <p:set>
                                      <p:cBhvr>
                                        <p:cTn id="9" fill="hold"/>
                                        <p:tgtEl>
                                          <p:spTgt spid="167">
                                            <p:txEl>
                                              <p:pRg st="0" end="0"/>
                                            </p:txEl>
                                          </p:spTgt>
                                        </p:tgtEl>
                                        <p:attrNameLst>
                                          <p:attrName>style.visibility</p:attrName>
                                        </p:attrNameLst>
                                      </p:cBhvr>
                                      <p:to>
                                        <p:strVal val="visible"/>
                                      </p:to>
                                    </p:set>
                                    <p:animEffect transition="in" filter="box(out)">
                                      <p:cBhvr>
                                        <p:cTn id="10" dur="1000"/>
                                        <p:tgtEl>
                                          <p:spTgt spid="1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1" nodeType="clickEffect">
                                  <p:stCondLst>
                                    <p:cond delay="0"/>
                                  </p:stCondLst>
                                  <p:iterate>
                                    <p:tmAbs val="0"/>
                                  </p:iterate>
                                  <p:childTnLst>
                                    <p:set>
                                      <p:cBhvr>
                                        <p:cTn id="14" fill="hold"/>
                                        <p:tgtEl>
                                          <p:spTgt spid="167">
                                            <p:txEl>
                                              <p:pRg st="1" end="1"/>
                                            </p:txEl>
                                          </p:spTgt>
                                        </p:tgtEl>
                                        <p:attrNameLst>
                                          <p:attrName>style.visibility</p:attrName>
                                        </p:attrNameLst>
                                      </p:cBhvr>
                                      <p:to>
                                        <p:strVal val="visible"/>
                                      </p:to>
                                    </p:set>
                                    <p:animEffect transition="in" filter="box(out)">
                                      <p:cBhvr>
                                        <p:cTn id="15" dur="1000"/>
                                        <p:tgtEl>
                                          <p:spTgt spid="1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1" nodeType="clickEffect">
                                  <p:stCondLst>
                                    <p:cond delay="0"/>
                                  </p:stCondLst>
                                  <p:iterate>
                                    <p:tmAbs val="0"/>
                                  </p:iterate>
                                  <p:childTnLst>
                                    <p:set>
                                      <p:cBhvr>
                                        <p:cTn id="19" fill="hold"/>
                                        <p:tgtEl>
                                          <p:spTgt spid="167">
                                            <p:txEl>
                                              <p:pRg st="2" end="2"/>
                                            </p:txEl>
                                          </p:spTgt>
                                        </p:tgtEl>
                                        <p:attrNameLst>
                                          <p:attrName>style.visibility</p:attrName>
                                        </p:attrNameLst>
                                      </p:cBhvr>
                                      <p:to>
                                        <p:strVal val="visible"/>
                                      </p:to>
                                    </p:set>
                                    <p:animEffect transition="in" filter="box(out)">
                                      <p:cBhvr>
                                        <p:cTn id="20" dur="1000"/>
                                        <p:tgtEl>
                                          <p:spTgt spid="1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1" nodeType="clickEffect">
                                  <p:stCondLst>
                                    <p:cond delay="0"/>
                                  </p:stCondLst>
                                  <p:iterate>
                                    <p:tmAbs val="0"/>
                                  </p:iterate>
                                  <p:childTnLst>
                                    <p:set>
                                      <p:cBhvr>
                                        <p:cTn id="24" fill="hold"/>
                                        <p:tgtEl>
                                          <p:spTgt spid="167">
                                            <p:txEl>
                                              <p:pRg st="3" end="3"/>
                                            </p:txEl>
                                          </p:spTgt>
                                        </p:tgtEl>
                                        <p:attrNameLst>
                                          <p:attrName>style.visibility</p:attrName>
                                        </p:attrNameLst>
                                      </p:cBhvr>
                                      <p:to>
                                        <p:strVal val="visible"/>
                                      </p:to>
                                    </p:set>
                                    <p:animEffect transition="in" filter="box(out)">
                                      <p:cBhvr>
                                        <p:cTn id="25" dur="1000"/>
                                        <p:tgtEl>
                                          <p:spTgt spid="16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1" nodeType="clickEffect">
                                  <p:stCondLst>
                                    <p:cond delay="0"/>
                                  </p:stCondLst>
                                  <p:iterate>
                                    <p:tmAbs val="0"/>
                                  </p:iterate>
                                  <p:childTnLst>
                                    <p:set>
                                      <p:cBhvr>
                                        <p:cTn id="29" fill="hold"/>
                                        <p:tgtEl>
                                          <p:spTgt spid="167">
                                            <p:txEl>
                                              <p:pRg st="4" end="4"/>
                                            </p:txEl>
                                          </p:spTgt>
                                        </p:tgtEl>
                                        <p:attrNameLst>
                                          <p:attrName>style.visibility</p:attrName>
                                        </p:attrNameLst>
                                      </p:cBhvr>
                                      <p:to>
                                        <p:strVal val="visible"/>
                                      </p:to>
                                    </p:set>
                                    <p:animEffect transition="in" filter="box(out)">
                                      <p:cBhvr>
                                        <p:cTn id="30" dur="1000"/>
                                        <p:tgtEl>
                                          <p:spTgt spid="1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Group"/>
          <p:cNvGrpSpPr/>
          <p:nvPr/>
        </p:nvGrpSpPr>
        <p:grpSpPr>
          <a:xfrm>
            <a:off x="-1951947" y="1597384"/>
            <a:ext cx="13687324" cy="4477368"/>
            <a:chOff x="0" y="0"/>
            <a:chExt cx="13687323" cy="4477367"/>
          </a:xfrm>
        </p:grpSpPr>
        <p:sp>
          <p:nvSpPr>
            <p:cNvPr id="193" name="Rectangle"/>
            <p:cNvSpPr/>
            <p:nvPr/>
          </p:nvSpPr>
          <p:spPr>
            <a:xfrm>
              <a:off x="3602374" y="0"/>
              <a:ext cx="10084949" cy="4469614"/>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grpSp>
          <p:nvGrpSpPr>
            <p:cNvPr id="196" name="Group"/>
            <p:cNvGrpSpPr/>
            <p:nvPr/>
          </p:nvGrpSpPr>
          <p:grpSpPr>
            <a:xfrm>
              <a:off x="2224010" y="0"/>
              <a:ext cx="11463313" cy="4469614"/>
              <a:chOff x="0" y="0"/>
              <a:chExt cx="11463311" cy="4469613"/>
            </a:xfrm>
          </p:grpSpPr>
          <p:sp>
            <p:nvSpPr>
              <p:cNvPr id="194" name="Rectangle"/>
              <p:cNvSpPr/>
              <p:nvPr/>
            </p:nvSpPr>
            <p:spPr>
              <a:xfrm>
                <a:off x="1378363" y="0"/>
                <a:ext cx="10084949" cy="4469614"/>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195" name="Group"/>
              <p:cNvSpPr/>
              <p:nvPr/>
            </p:nvSpPr>
            <p:spPr>
              <a:xfrm>
                <a:off x="0" y="1154551"/>
                <a:ext cx="2246656" cy="21605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201" name="Group"/>
            <p:cNvGrpSpPr/>
            <p:nvPr/>
          </p:nvGrpSpPr>
          <p:grpSpPr>
            <a:xfrm flipH="1">
              <a:off x="-1" y="153453"/>
              <a:ext cx="5094341" cy="4323915"/>
              <a:chOff x="66974" y="28508"/>
              <a:chExt cx="5094339" cy="4323913"/>
            </a:xfrm>
          </p:grpSpPr>
          <p:sp>
            <p:nvSpPr>
              <p:cNvPr id="197" name="Triangle"/>
              <p:cNvSpPr/>
              <p:nvPr/>
            </p:nvSpPr>
            <p:spPr>
              <a:xfrm rot="2359310">
                <a:off x="428856" y="1736370"/>
                <a:ext cx="107452" cy="66970"/>
              </a:xfrm>
              <a:custGeom>
                <a:avLst/>
                <a:gdLst/>
                <a:ahLst/>
                <a:cxnLst>
                  <a:cxn ang="0">
                    <a:pos x="wd2" y="hd2"/>
                  </a:cxn>
                  <a:cxn ang="5400000">
                    <a:pos x="wd2" y="hd2"/>
                  </a:cxn>
                  <a:cxn ang="10800000">
                    <a:pos x="wd2" y="hd2"/>
                  </a:cxn>
                  <a:cxn ang="16200000">
                    <a:pos x="wd2" y="hd2"/>
                  </a:cxn>
                </a:cxnLst>
                <a:rect l="0" t="0" r="r" b="b"/>
                <a:pathLst>
                  <a:path w="21600" h="21600" extrusionOk="0">
                    <a:moveTo>
                      <a:pt x="9740" y="0"/>
                    </a:moveTo>
                    <a:lnTo>
                      <a:pt x="0" y="21600"/>
                    </a:lnTo>
                    <a:lnTo>
                      <a:pt x="21600" y="15414"/>
                    </a:lnTo>
                    <a:lnTo>
                      <a:pt x="9740" y="0"/>
                    </a:lnTo>
                    <a:close/>
                  </a:path>
                </a:pathLst>
              </a:custGeom>
              <a:solidFill>
                <a:srgbClr val="005093"/>
              </a:solidFill>
              <a:ln w="12700" cap="flat">
                <a:noFill/>
                <a:miter lim="400000"/>
              </a:ln>
              <a:effectLst/>
            </p:spPr>
            <p:txBody>
              <a:bodyPr wrap="square" lIns="45719" tIns="45719" rIns="45719" bIns="45719" numCol="1" anchor="t">
                <a:noAutofit/>
              </a:bodyPr>
              <a:lstStyle/>
              <a:p>
                <a:pPr>
                  <a:defRPr sz="1900"/>
                </a:pPr>
                <a:endParaRPr/>
              </a:p>
            </p:txBody>
          </p:sp>
          <p:grpSp>
            <p:nvGrpSpPr>
              <p:cNvPr id="200" name="Group"/>
              <p:cNvGrpSpPr/>
              <p:nvPr/>
            </p:nvGrpSpPr>
            <p:grpSpPr>
              <a:xfrm rot="1383486">
                <a:off x="454717" y="759996"/>
                <a:ext cx="4318854" cy="2860940"/>
                <a:chOff x="72789" y="0"/>
                <a:chExt cx="4318852" cy="2860938"/>
              </a:xfrm>
            </p:grpSpPr>
            <p:pic>
              <p:nvPicPr>
                <p:cNvPr id="198" name="Image" descr="Image"/>
                <p:cNvPicPr>
                  <a:picLocks noChangeAspect="1"/>
                </p:cNvPicPr>
                <p:nvPr/>
              </p:nvPicPr>
              <p:blipFill>
                <a:blip r:embed="rId3"/>
                <a:stretch>
                  <a:fillRect/>
                </a:stretch>
              </p:blipFill>
              <p:spPr>
                <a:xfrm rot="4324929">
                  <a:off x="1492520" y="-188140"/>
                  <a:ext cx="237120" cy="3156737"/>
                </a:xfrm>
                <a:prstGeom prst="rect">
                  <a:avLst/>
                </a:prstGeom>
                <a:ln w="12700" cap="flat">
                  <a:noFill/>
                  <a:miter lim="400000"/>
                </a:ln>
                <a:effectLst/>
              </p:spPr>
            </p:pic>
            <p:pic>
              <p:nvPicPr>
                <p:cNvPr id="199" name="Image" descr="Image"/>
                <p:cNvPicPr>
                  <a:picLocks noChangeAspect="1"/>
                </p:cNvPicPr>
                <p:nvPr/>
              </p:nvPicPr>
              <p:blipFill>
                <a:blip r:embed="rId4"/>
                <a:srcRect t="63217" r="81644" b="8497"/>
                <a:stretch>
                  <a:fillRect/>
                </a:stretch>
              </p:blipFill>
              <p:spPr>
                <a:xfrm>
                  <a:off x="108860" y="0"/>
                  <a:ext cx="4282783" cy="2860939"/>
                </a:xfrm>
                <a:prstGeom prst="rect">
                  <a:avLst/>
                </a:prstGeom>
                <a:ln w="12700" cap="flat">
                  <a:noFill/>
                  <a:miter lim="400000"/>
                </a:ln>
                <a:effectLst/>
              </p:spPr>
            </p:pic>
          </p:grpSp>
        </p:grpSp>
      </p:grpSp>
      <p:pic>
        <p:nvPicPr>
          <p:cNvPr id="204"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205" name="Characteristics:"/>
          <p:cNvSpPr txBox="1">
            <a:spLocks noGrp="1"/>
          </p:cNvSpPr>
          <p:nvPr>
            <p:ph type="body" sz="quarter" idx="1"/>
          </p:nvPr>
        </p:nvSpPr>
        <p:spPr>
          <a:xfrm>
            <a:off x="2032687" y="1830923"/>
            <a:ext cx="3787332" cy="343741"/>
          </a:xfrm>
          <a:prstGeom prst="rect">
            <a:avLst/>
          </a:prstGeom>
        </p:spPr>
        <p:txBody>
          <a:bodyPr/>
          <a:lstStyle>
            <a:lvl1pPr marL="0" indent="0">
              <a:lnSpc>
                <a:spcPct val="80000"/>
              </a:lnSpc>
              <a:spcBef>
                <a:spcPts val="300"/>
              </a:spcBef>
              <a:buSzTx/>
              <a:buFontTx/>
              <a:buNone/>
              <a:defRPr sz="1600">
                <a:solidFill>
                  <a:srgbClr val="005093"/>
                </a:solidFill>
                <a:latin typeface="Caveat"/>
                <a:ea typeface="Caveat"/>
                <a:cs typeface="Caveat"/>
                <a:sym typeface="Caveat"/>
              </a:defRPr>
            </a:lvl1pPr>
          </a:lstStyle>
          <a:p>
            <a:r>
              <a:t>Characteristics:</a:t>
            </a:r>
          </a:p>
        </p:txBody>
      </p:sp>
      <p:sp>
        <p:nvSpPr>
          <p:cNvPr id="15" name="Title 1">
            <a:extLst>
              <a:ext uri="{FF2B5EF4-FFF2-40B4-BE49-F238E27FC236}">
                <a16:creationId xmlns:a16="http://schemas.microsoft.com/office/drawing/2014/main" id="{BCEBC273-5B64-AD46-94BD-FFA7FC010FBC}"/>
              </a:ext>
            </a:extLst>
          </p:cNvPr>
          <p:cNvSpPr txBox="1"/>
          <p:nvPr/>
        </p:nvSpPr>
        <p:spPr>
          <a:xfrm>
            <a:off x="336428" y="258032"/>
            <a:ext cx="9606357" cy="1094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WHAT CHARACTERISTICS DO YOU THINK OF?</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05">
                                            <p:bg/>
                                          </p:spTgt>
                                        </p:tgtEl>
                                        <p:attrNameLst>
                                          <p:attrName>style.visibility</p:attrName>
                                        </p:attrNameLst>
                                      </p:cBhvr>
                                      <p:to>
                                        <p:strVal val="visible"/>
                                      </p:to>
                                    </p:set>
                                    <p:animEffect transition="in" filter="box(out)">
                                      <p:cBhvr>
                                        <p:cTn id="7" dur="1000"/>
                                        <p:tgtEl>
                                          <p:spTgt spid="205">
                                            <p:bg/>
                                          </p:spTgt>
                                        </p:tgtEl>
                                      </p:cBhvr>
                                    </p:animEffect>
                                  </p:childTnLst>
                                </p:cTn>
                              </p:par>
                              <p:par>
                                <p:cTn id="8" presetID="4" presetClass="entr" presetSubtype="32" fill="hold" grpId="1" nodeType="withEffect">
                                  <p:stCondLst>
                                    <p:cond delay="0"/>
                                  </p:stCondLst>
                                  <p:iterate>
                                    <p:tmAbs val="0"/>
                                  </p:iterate>
                                  <p:childTnLst>
                                    <p:set>
                                      <p:cBhvr>
                                        <p:cTn id="9" fill="hold"/>
                                        <p:tgtEl>
                                          <p:spTgt spid="205">
                                            <p:txEl>
                                              <p:pRg st="0" end="0"/>
                                            </p:txEl>
                                          </p:spTgt>
                                        </p:tgtEl>
                                        <p:attrNameLst>
                                          <p:attrName>style.visibility</p:attrName>
                                        </p:attrNameLst>
                                      </p:cBhvr>
                                      <p:to>
                                        <p:strVal val="visible"/>
                                      </p:to>
                                    </p:set>
                                    <p:animEffect transition="in" filter="box(out)">
                                      <p:cBhvr>
                                        <p:cTn id="10" dur="1000"/>
                                        <p:tgtEl>
                                          <p:spTgt spid="2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ubtitle 2"/>
          <p:cNvSpPr txBox="1">
            <a:spLocks noGrp="1"/>
          </p:cNvSpPr>
          <p:nvPr>
            <p:ph type="subTitle" sz="quarter" idx="1"/>
          </p:nvPr>
        </p:nvSpPr>
        <p:spPr>
          <a:xfrm>
            <a:off x="340974" y="3646954"/>
            <a:ext cx="4580616" cy="621373"/>
          </a:xfrm>
          <a:prstGeom prst="rect">
            <a:avLst/>
          </a:prstGeom>
        </p:spPr>
        <p:txBody>
          <a:bodyPr/>
          <a:lstStyle>
            <a:lvl1pPr algn="l">
              <a:lnSpc>
                <a:spcPct val="100000"/>
              </a:lnSpc>
              <a:defRPr sz="1400">
                <a:solidFill>
                  <a:srgbClr val="005093"/>
                </a:solidFill>
                <a:latin typeface="Grot12 Normal"/>
                <a:ea typeface="Grot12 Normal"/>
                <a:cs typeface="Grot12 Normal"/>
                <a:sym typeface="Grot12 Normal"/>
              </a:defRPr>
            </a:lvl1pPr>
          </a:lstStyle>
          <a:p>
            <a:r>
              <a:t>You are now going to use your knowledge of characteristics discuss how they change for different types footballers.</a:t>
            </a:r>
          </a:p>
        </p:txBody>
      </p:sp>
      <p:pic>
        <p:nvPicPr>
          <p:cNvPr id="211"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212" name="1683686.jpg" descr="1683686.jpg"/>
          <p:cNvPicPr>
            <a:picLocks noChangeAspect="1"/>
          </p:cNvPicPr>
          <p:nvPr/>
        </p:nvPicPr>
        <p:blipFill>
          <a:blip r:embed="rId4"/>
          <a:srcRect l="21978" r="10379"/>
          <a:stretch>
            <a:fillRect/>
          </a:stretch>
        </p:blipFill>
        <p:spPr>
          <a:xfrm>
            <a:off x="5641911" y="389771"/>
            <a:ext cx="6168950" cy="6078458"/>
          </a:xfrm>
          <a:prstGeom prst="rect">
            <a:avLst/>
          </a:prstGeom>
          <a:ln w="12700">
            <a:miter lim="400000"/>
          </a:ln>
        </p:spPr>
      </p:pic>
      <p:sp>
        <p:nvSpPr>
          <p:cNvPr id="6" name="Title 1">
            <a:extLst>
              <a:ext uri="{FF2B5EF4-FFF2-40B4-BE49-F238E27FC236}">
                <a16:creationId xmlns:a16="http://schemas.microsoft.com/office/drawing/2014/main" id="{99F3EBAA-200E-3C47-9033-EAEC2923D961}"/>
              </a:ext>
            </a:extLst>
          </p:cNvPr>
          <p:cNvSpPr txBox="1"/>
          <p:nvPr/>
        </p:nvSpPr>
        <p:spPr>
          <a:xfrm>
            <a:off x="336430" y="258031"/>
            <a:ext cx="4887212" cy="3494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WHAT ARE THE CHARACTERISTICS OF A FOOTBALLER?</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10"/>
                                        </p:tgtEl>
                                        <p:attrNameLst>
                                          <p:attrName>style.visibility</p:attrName>
                                        </p:attrNameLst>
                                      </p:cBhvr>
                                      <p:to>
                                        <p:strVal val="visible"/>
                                      </p:to>
                                    </p:set>
                                    <p:animEffect transition="in" filter="box(out)">
                                      <p:cBhvr>
                                        <p:cTn id="7" dur="1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218" name="Subtitle 2"/>
          <p:cNvSpPr txBox="1"/>
          <p:nvPr/>
        </p:nvSpPr>
        <p:spPr>
          <a:xfrm>
            <a:off x="337084" y="3581291"/>
            <a:ext cx="5146974" cy="1058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defRPr sz="1400">
                <a:solidFill>
                  <a:srgbClr val="005093"/>
                </a:solidFill>
                <a:latin typeface="Grot12 Normal"/>
                <a:ea typeface="Grot12 Normal"/>
                <a:cs typeface="Grot12 Normal"/>
                <a:sym typeface="Grot12 Normal"/>
              </a:defRPr>
            </a:pPr>
            <a:r>
              <a:t>In your pairs discuss these questions.</a:t>
            </a:r>
          </a:p>
          <a:p>
            <a:pPr marL="187157" indent="-187157">
              <a:buClr>
                <a:srgbClr val="D82333"/>
              </a:buClr>
              <a:buSzPct val="100000"/>
              <a:buAutoNum type="arabicPeriod"/>
              <a:defRPr sz="1400">
                <a:solidFill>
                  <a:srgbClr val="005093"/>
                </a:solidFill>
                <a:latin typeface="Grot12 Normal"/>
                <a:ea typeface="Grot12 Normal"/>
                <a:cs typeface="Grot12 Normal"/>
                <a:sym typeface="Grot12 Normal"/>
              </a:defRPr>
            </a:pPr>
            <a:r>
              <a:t>What characteristics do footballers need in general?</a:t>
            </a:r>
          </a:p>
          <a:p>
            <a:pPr marL="187157" indent="-187157">
              <a:buClr>
                <a:srgbClr val="D82333"/>
              </a:buClr>
              <a:buSzPct val="100000"/>
              <a:buAutoNum type="arabicPeriod"/>
              <a:defRPr sz="1400">
                <a:solidFill>
                  <a:srgbClr val="005093"/>
                </a:solidFill>
                <a:latin typeface="Grot12 Normal"/>
                <a:ea typeface="Grot12 Normal"/>
                <a:cs typeface="Grot12 Normal"/>
                <a:sym typeface="Grot12 Normal"/>
              </a:defRPr>
            </a:pPr>
            <a:r>
              <a:t>Are different characteristics needed for different player positions?</a:t>
            </a:r>
          </a:p>
        </p:txBody>
      </p:sp>
      <p:sp>
        <p:nvSpPr>
          <p:cNvPr id="10" name="Title 1">
            <a:extLst>
              <a:ext uri="{FF2B5EF4-FFF2-40B4-BE49-F238E27FC236}">
                <a16:creationId xmlns:a16="http://schemas.microsoft.com/office/drawing/2014/main" id="{AA64369B-6EB6-554A-A79F-25160A92E1B2}"/>
              </a:ext>
            </a:extLst>
          </p:cNvPr>
          <p:cNvSpPr txBox="1"/>
          <p:nvPr/>
        </p:nvSpPr>
        <p:spPr>
          <a:xfrm>
            <a:off x="336430" y="258031"/>
            <a:ext cx="4887212" cy="3494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WHAT ARE THE CHARACTERISTICS OF A FOOTBALLER?</a:t>
            </a:r>
            <a:endParaRPr sz="9500" dirty="0"/>
          </a:p>
        </p:txBody>
      </p:sp>
      <p:pic>
        <p:nvPicPr>
          <p:cNvPr id="11" name="1683686.jpg">
            <a:extLst>
              <a:ext uri="{FF2B5EF4-FFF2-40B4-BE49-F238E27FC236}">
                <a16:creationId xmlns:a16="http://schemas.microsoft.com/office/drawing/2014/main" id="{A8EF3355-2D51-5742-9218-6A6CE7B75AA3}"/>
              </a:ext>
            </a:extLst>
          </p:cNvPr>
          <p:cNvPicPr>
            <a:picLocks noChangeAspect="1"/>
          </p:cNvPicPr>
          <p:nvPr/>
        </p:nvPicPr>
        <p:blipFill>
          <a:blip r:embed="rId4" cstate="print">
            <a:extLst>
              <a:ext uri="{28A0092B-C50C-407E-A947-70E740481C1C}">
                <a14:useLocalDpi xmlns:a14="http://schemas.microsoft.com/office/drawing/2010/main" val="0"/>
              </a:ext>
            </a:extLst>
          </a:blip>
          <a:srcRect l="17902" r="17902"/>
          <a:stretch/>
        </p:blipFill>
        <p:spPr>
          <a:xfrm>
            <a:off x="5641911" y="389771"/>
            <a:ext cx="6168950" cy="607845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18">
                                            <p:bg/>
                                          </p:spTgt>
                                        </p:tgtEl>
                                        <p:attrNameLst>
                                          <p:attrName>style.visibility</p:attrName>
                                        </p:attrNameLst>
                                      </p:cBhvr>
                                      <p:to>
                                        <p:strVal val="visible"/>
                                      </p:to>
                                    </p:set>
                                    <p:animEffect transition="in" filter="box(out)">
                                      <p:cBhvr>
                                        <p:cTn id="7" dur="1000"/>
                                        <p:tgtEl>
                                          <p:spTgt spid="218">
                                            <p:bg/>
                                          </p:spTgt>
                                        </p:tgtEl>
                                      </p:cBhvr>
                                    </p:animEffect>
                                  </p:childTnLst>
                                </p:cTn>
                              </p:par>
                              <p:par>
                                <p:cTn id="8" presetID="4" presetClass="entr" presetSubtype="32" fill="hold" grpId="1" nodeType="withEffect">
                                  <p:stCondLst>
                                    <p:cond delay="0"/>
                                  </p:stCondLst>
                                  <p:iterate>
                                    <p:tmAbs val="0"/>
                                  </p:iterate>
                                  <p:childTnLst>
                                    <p:set>
                                      <p:cBhvr>
                                        <p:cTn id="9" fill="hold"/>
                                        <p:tgtEl>
                                          <p:spTgt spid="218">
                                            <p:txEl>
                                              <p:pRg st="0" end="0"/>
                                            </p:txEl>
                                          </p:spTgt>
                                        </p:tgtEl>
                                        <p:attrNameLst>
                                          <p:attrName>style.visibility</p:attrName>
                                        </p:attrNameLst>
                                      </p:cBhvr>
                                      <p:to>
                                        <p:strVal val="visible"/>
                                      </p:to>
                                    </p:set>
                                    <p:animEffect transition="in" filter="box(out)">
                                      <p:cBhvr>
                                        <p:cTn id="10" dur="1000"/>
                                        <p:tgtEl>
                                          <p:spTgt spid="2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1" nodeType="clickEffect">
                                  <p:stCondLst>
                                    <p:cond delay="0"/>
                                  </p:stCondLst>
                                  <p:iterate>
                                    <p:tmAbs val="0"/>
                                  </p:iterate>
                                  <p:childTnLst>
                                    <p:set>
                                      <p:cBhvr>
                                        <p:cTn id="14" fill="hold"/>
                                        <p:tgtEl>
                                          <p:spTgt spid="218">
                                            <p:txEl>
                                              <p:pRg st="1" end="1"/>
                                            </p:txEl>
                                          </p:spTgt>
                                        </p:tgtEl>
                                        <p:attrNameLst>
                                          <p:attrName>style.visibility</p:attrName>
                                        </p:attrNameLst>
                                      </p:cBhvr>
                                      <p:to>
                                        <p:strVal val="visible"/>
                                      </p:to>
                                    </p:set>
                                    <p:animEffect transition="in" filter="box(out)">
                                      <p:cBhvr>
                                        <p:cTn id="15" dur="1000"/>
                                        <p:tgtEl>
                                          <p:spTgt spid="2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1" nodeType="clickEffect">
                                  <p:stCondLst>
                                    <p:cond delay="0"/>
                                  </p:stCondLst>
                                  <p:iterate>
                                    <p:tmAbs val="0"/>
                                  </p:iterate>
                                  <p:childTnLst>
                                    <p:set>
                                      <p:cBhvr>
                                        <p:cTn id="19" fill="hold"/>
                                        <p:tgtEl>
                                          <p:spTgt spid="218">
                                            <p:txEl>
                                              <p:pRg st="2" end="2"/>
                                            </p:txEl>
                                          </p:spTgt>
                                        </p:tgtEl>
                                        <p:attrNameLst>
                                          <p:attrName>style.visibility</p:attrName>
                                        </p:attrNameLst>
                                      </p:cBhvr>
                                      <p:to>
                                        <p:strVal val="visible"/>
                                      </p:to>
                                    </p:set>
                                    <p:animEffect transition="in" filter="box(out)">
                                      <p:cBhvr>
                                        <p:cTn id="20" dur="1000"/>
                                        <p:tgtEl>
                                          <p:spTgt spid="2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 name="Group"/>
          <p:cNvGrpSpPr/>
          <p:nvPr/>
        </p:nvGrpSpPr>
        <p:grpSpPr>
          <a:xfrm>
            <a:off x="272064" y="1597384"/>
            <a:ext cx="11463313" cy="4469614"/>
            <a:chOff x="0" y="0"/>
            <a:chExt cx="11463311" cy="4469613"/>
          </a:xfrm>
        </p:grpSpPr>
        <p:sp>
          <p:nvSpPr>
            <p:cNvPr id="227" name="Rectangle"/>
            <p:cNvSpPr/>
            <p:nvPr/>
          </p:nvSpPr>
          <p:spPr>
            <a:xfrm>
              <a:off x="1378363" y="0"/>
              <a:ext cx="10084949" cy="4469614"/>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228" name="Group"/>
            <p:cNvSpPr/>
            <p:nvPr/>
          </p:nvSpPr>
          <p:spPr>
            <a:xfrm>
              <a:off x="0" y="1154551"/>
              <a:ext cx="2246656" cy="21605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230" name="What characteristics do footballers need in general?"/>
          <p:cNvSpPr txBox="1">
            <a:spLocks noGrp="1"/>
          </p:cNvSpPr>
          <p:nvPr>
            <p:ph type="body" sz="quarter" idx="1"/>
          </p:nvPr>
        </p:nvSpPr>
        <p:spPr>
          <a:xfrm>
            <a:off x="2032687" y="1830923"/>
            <a:ext cx="3787332" cy="343741"/>
          </a:xfrm>
          <a:prstGeom prst="rect">
            <a:avLst/>
          </a:prstGeom>
        </p:spPr>
        <p:txBody>
          <a:bodyPr/>
          <a:lstStyle>
            <a:lvl1pPr marL="0" indent="0">
              <a:lnSpc>
                <a:spcPct val="80000"/>
              </a:lnSpc>
              <a:spcBef>
                <a:spcPts val="300"/>
              </a:spcBef>
              <a:buSzTx/>
              <a:buFontTx/>
              <a:buNone/>
              <a:defRPr sz="1600">
                <a:solidFill>
                  <a:srgbClr val="005093"/>
                </a:solidFill>
                <a:latin typeface="Caveat"/>
                <a:ea typeface="Caveat"/>
                <a:cs typeface="Caveat"/>
                <a:sym typeface="Caveat"/>
              </a:defRPr>
            </a:lvl1pPr>
          </a:lstStyle>
          <a:p>
            <a:r>
              <a:t>What characteristics do footballers need in general?</a:t>
            </a:r>
          </a:p>
        </p:txBody>
      </p:sp>
      <p:pic>
        <p:nvPicPr>
          <p:cNvPr id="231"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grpSp>
        <p:nvGrpSpPr>
          <p:cNvPr id="236" name="Group"/>
          <p:cNvGrpSpPr/>
          <p:nvPr/>
        </p:nvGrpSpPr>
        <p:grpSpPr>
          <a:xfrm flipH="1">
            <a:off x="-1951947" y="1750837"/>
            <a:ext cx="5094341" cy="4323915"/>
            <a:chOff x="66974" y="28508"/>
            <a:chExt cx="5094339" cy="4323913"/>
          </a:xfrm>
        </p:grpSpPr>
        <p:sp>
          <p:nvSpPr>
            <p:cNvPr id="232" name="Triangle"/>
            <p:cNvSpPr/>
            <p:nvPr/>
          </p:nvSpPr>
          <p:spPr>
            <a:xfrm rot="2359310">
              <a:off x="428856" y="1736370"/>
              <a:ext cx="107452" cy="66970"/>
            </a:xfrm>
            <a:custGeom>
              <a:avLst/>
              <a:gdLst/>
              <a:ahLst/>
              <a:cxnLst>
                <a:cxn ang="0">
                  <a:pos x="wd2" y="hd2"/>
                </a:cxn>
                <a:cxn ang="5400000">
                  <a:pos x="wd2" y="hd2"/>
                </a:cxn>
                <a:cxn ang="10800000">
                  <a:pos x="wd2" y="hd2"/>
                </a:cxn>
                <a:cxn ang="16200000">
                  <a:pos x="wd2" y="hd2"/>
                </a:cxn>
              </a:cxnLst>
              <a:rect l="0" t="0" r="r" b="b"/>
              <a:pathLst>
                <a:path w="21600" h="21600" extrusionOk="0">
                  <a:moveTo>
                    <a:pt x="9740" y="0"/>
                  </a:moveTo>
                  <a:lnTo>
                    <a:pt x="0" y="21600"/>
                  </a:lnTo>
                  <a:lnTo>
                    <a:pt x="21600" y="15414"/>
                  </a:lnTo>
                  <a:lnTo>
                    <a:pt x="9740" y="0"/>
                  </a:lnTo>
                  <a:close/>
                </a:path>
              </a:pathLst>
            </a:custGeom>
            <a:solidFill>
              <a:srgbClr val="005093"/>
            </a:solidFill>
            <a:ln w="12700" cap="flat">
              <a:noFill/>
              <a:miter lim="400000"/>
            </a:ln>
            <a:effectLst/>
          </p:spPr>
          <p:txBody>
            <a:bodyPr wrap="square" lIns="45719" tIns="45719" rIns="45719" bIns="45719" numCol="1" anchor="t">
              <a:noAutofit/>
            </a:bodyPr>
            <a:lstStyle/>
            <a:p>
              <a:pPr>
                <a:defRPr sz="1900"/>
              </a:pPr>
              <a:endParaRPr/>
            </a:p>
          </p:txBody>
        </p:sp>
        <p:grpSp>
          <p:nvGrpSpPr>
            <p:cNvPr id="235" name="Group"/>
            <p:cNvGrpSpPr/>
            <p:nvPr/>
          </p:nvGrpSpPr>
          <p:grpSpPr>
            <a:xfrm rot="1383486">
              <a:off x="454717" y="759996"/>
              <a:ext cx="4318854" cy="2860940"/>
              <a:chOff x="72789" y="0"/>
              <a:chExt cx="4318852" cy="2860938"/>
            </a:xfrm>
          </p:grpSpPr>
          <p:pic>
            <p:nvPicPr>
              <p:cNvPr id="233" name="Image" descr="Image"/>
              <p:cNvPicPr>
                <a:picLocks noChangeAspect="1"/>
              </p:cNvPicPr>
              <p:nvPr/>
            </p:nvPicPr>
            <p:blipFill>
              <a:blip r:embed="rId4"/>
              <a:stretch>
                <a:fillRect/>
              </a:stretch>
            </p:blipFill>
            <p:spPr>
              <a:xfrm rot="4324929">
                <a:off x="1492520" y="-188140"/>
                <a:ext cx="237120" cy="3156737"/>
              </a:xfrm>
              <a:prstGeom prst="rect">
                <a:avLst/>
              </a:prstGeom>
              <a:ln w="12700" cap="flat">
                <a:noFill/>
                <a:miter lim="400000"/>
              </a:ln>
              <a:effectLst/>
            </p:spPr>
          </p:pic>
          <p:pic>
            <p:nvPicPr>
              <p:cNvPr id="234" name="Image" descr="Image"/>
              <p:cNvPicPr>
                <a:picLocks noChangeAspect="1"/>
              </p:cNvPicPr>
              <p:nvPr/>
            </p:nvPicPr>
            <p:blipFill>
              <a:blip r:embed="rId5"/>
              <a:srcRect t="63217" r="81644" b="8497"/>
              <a:stretch>
                <a:fillRect/>
              </a:stretch>
            </p:blipFill>
            <p:spPr>
              <a:xfrm>
                <a:off x="108860" y="0"/>
                <a:ext cx="4282783" cy="2860939"/>
              </a:xfrm>
              <a:prstGeom prst="rect">
                <a:avLst/>
              </a:prstGeom>
              <a:ln w="12700" cap="flat">
                <a:noFill/>
                <a:miter lim="400000"/>
              </a:ln>
              <a:effectLst/>
            </p:spPr>
          </p:pic>
        </p:grpSp>
      </p:grpSp>
      <p:sp>
        <p:nvSpPr>
          <p:cNvPr id="237" name="Title 1"/>
          <p:cNvSpPr txBox="1"/>
          <p:nvPr/>
        </p:nvSpPr>
        <p:spPr>
          <a:xfrm>
            <a:off x="327374" y="352167"/>
            <a:ext cx="4712323" cy="1101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lvl1pPr>
              <a:defRPr sz="10000">
                <a:solidFill>
                  <a:srgbClr val="005093"/>
                </a:solidFill>
                <a:latin typeface="England FC DISPLAY Regular"/>
                <a:ea typeface="England FC DISPLAY Regular"/>
                <a:cs typeface="England FC DISPLAY Regular"/>
                <a:sym typeface="England FC DISPLAY Regular"/>
              </a:defRPr>
            </a:lvl1pPr>
          </a:lstStyle>
          <a:p>
            <a:r>
              <a:t>Class discussion: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30">
                                            <p:bg/>
                                          </p:spTgt>
                                        </p:tgtEl>
                                        <p:attrNameLst>
                                          <p:attrName>style.visibility</p:attrName>
                                        </p:attrNameLst>
                                      </p:cBhvr>
                                      <p:to>
                                        <p:strVal val="visible"/>
                                      </p:to>
                                    </p:set>
                                    <p:animEffect transition="in" filter="box(out)">
                                      <p:cBhvr>
                                        <p:cTn id="7" dur="1000"/>
                                        <p:tgtEl>
                                          <p:spTgt spid="230">
                                            <p:bg/>
                                          </p:spTgt>
                                        </p:tgtEl>
                                      </p:cBhvr>
                                    </p:animEffect>
                                  </p:childTnLst>
                                </p:cTn>
                              </p:par>
                              <p:par>
                                <p:cTn id="8" presetID="4" presetClass="entr" presetSubtype="32" fill="hold" grpId="1" nodeType="withEffect">
                                  <p:stCondLst>
                                    <p:cond delay="0"/>
                                  </p:stCondLst>
                                  <p:iterate>
                                    <p:tmAbs val="0"/>
                                  </p:iterate>
                                  <p:childTnLst>
                                    <p:set>
                                      <p:cBhvr>
                                        <p:cTn id="9" fill="hold"/>
                                        <p:tgtEl>
                                          <p:spTgt spid="230">
                                            <p:txEl>
                                              <p:pRg st="0" end="0"/>
                                            </p:txEl>
                                          </p:spTgt>
                                        </p:tgtEl>
                                        <p:attrNameLst>
                                          <p:attrName>style.visibility</p:attrName>
                                        </p:attrNameLst>
                                      </p:cBhvr>
                                      <p:to>
                                        <p:strVal val="visible"/>
                                      </p:to>
                                    </p:set>
                                    <p:animEffect transition="in" filter="box(out)">
                                      <p:cBhvr>
                                        <p:cTn id="10" dur="1000"/>
                                        <p:tgtEl>
                                          <p:spTgt spid="2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ectangle"/>
          <p:cNvSpPr/>
          <p:nvPr/>
        </p:nvSpPr>
        <p:spPr>
          <a:xfrm>
            <a:off x="6805597" y="2692399"/>
            <a:ext cx="1804059" cy="3716039"/>
          </a:xfrm>
          <a:prstGeom prst="rect">
            <a:avLst/>
          </a:prstGeom>
          <a:solidFill>
            <a:srgbClr val="ED333E">
              <a:alpha val="18565"/>
            </a:srgbClr>
          </a:solidFill>
          <a:ln w="12700">
            <a:miter lim="400000"/>
          </a:ln>
        </p:spPr>
        <p:txBody>
          <a:bodyPr lIns="45719" rIns="45719" anchor="ctr"/>
          <a:lstStyle/>
          <a:p>
            <a:endParaRPr/>
          </a:p>
        </p:txBody>
      </p:sp>
      <p:sp>
        <p:nvSpPr>
          <p:cNvPr id="242" name="Rectangle"/>
          <p:cNvSpPr/>
          <p:nvPr/>
        </p:nvSpPr>
        <p:spPr>
          <a:xfrm>
            <a:off x="8699093" y="2692400"/>
            <a:ext cx="836785" cy="3716038"/>
          </a:xfrm>
          <a:prstGeom prst="rect">
            <a:avLst/>
          </a:prstGeom>
          <a:solidFill>
            <a:srgbClr val="ED333E">
              <a:alpha val="18565"/>
            </a:srgbClr>
          </a:solidFill>
          <a:ln w="12700">
            <a:miter lim="400000"/>
          </a:ln>
        </p:spPr>
        <p:txBody>
          <a:bodyPr lIns="45719" rIns="45719" anchor="ctr"/>
          <a:lstStyle/>
          <a:p>
            <a:endParaRPr/>
          </a:p>
        </p:txBody>
      </p:sp>
      <p:sp>
        <p:nvSpPr>
          <p:cNvPr id="243" name="Rectangle"/>
          <p:cNvSpPr/>
          <p:nvPr/>
        </p:nvSpPr>
        <p:spPr>
          <a:xfrm>
            <a:off x="5879375" y="2692397"/>
            <a:ext cx="836785" cy="3716038"/>
          </a:xfrm>
          <a:prstGeom prst="rect">
            <a:avLst/>
          </a:prstGeom>
          <a:solidFill>
            <a:srgbClr val="ED333E">
              <a:alpha val="18565"/>
            </a:srgbClr>
          </a:solidFill>
          <a:ln w="12700">
            <a:miter lim="400000"/>
          </a:ln>
        </p:spPr>
        <p:txBody>
          <a:bodyPr lIns="45719" rIns="45719" anchor="ctr"/>
          <a:lstStyle/>
          <a:p>
            <a:endParaRPr/>
          </a:p>
        </p:txBody>
      </p:sp>
      <p:sp>
        <p:nvSpPr>
          <p:cNvPr id="244" name="Rectangle"/>
          <p:cNvSpPr/>
          <p:nvPr/>
        </p:nvSpPr>
        <p:spPr>
          <a:xfrm>
            <a:off x="4573301" y="3286579"/>
            <a:ext cx="1045861" cy="2527679"/>
          </a:xfrm>
          <a:prstGeom prst="rect">
            <a:avLst/>
          </a:prstGeom>
          <a:solidFill>
            <a:srgbClr val="ED333E">
              <a:alpha val="18565"/>
            </a:srgbClr>
          </a:solidFill>
          <a:ln w="12700">
            <a:miter lim="400000"/>
          </a:ln>
        </p:spPr>
        <p:txBody>
          <a:bodyPr lIns="45719" rIns="45719" anchor="ctr"/>
          <a:lstStyle/>
          <a:p>
            <a:endParaRPr/>
          </a:p>
        </p:txBody>
      </p:sp>
      <p:sp>
        <p:nvSpPr>
          <p:cNvPr id="246" name="Subtitle 2"/>
          <p:cNvSpPr txBox="1">
            <a:spLocks noGrp="1"/>
          </p:cNvSpPr>
          <p:nvPr>
            <p:ph type="subTitle" sz="quarter" idx="1"/>
          </p:nvPr>
        </p:nvSpPr>
        <p:spPr>
          <a:xfrm>
            <a:off x="340974" y="2642476"/>
            <a:ext cx="3778984" cy="1603405"/>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t>Different players have different characteristics depending on what their position they play.</a:t>
            </a:r>
          </a:p>
          <a:p>
            <a:pPr algn="l">
              <a:lnSpc>
                <a:spcPct val="100000"/>
              </a:lnSpc>
              <a:defRPr sz="1400">
                <a:solidFill>
                  <a:srgbClr val="005093"/>
                </a:solidFill>
                <a:latin typeface="Grot12 Normal"/>
                <a:ea typeface="Grot12 Normal"/>
                <a:cs typeface="Grot12 Normal"/>
                <a:sym typeface="Grot12 Normal"/>
              </a:defRPr>
            </a:pPr>
            <a:r>
              <a:t>What positions can you think of and where do they play on the field below if you were the home team?</a:t>
            </a:r>
          </a:p>
        </p:txBody>
      </p:sp>
      <p:pic>
        <p:nvPicPr>
          <p:cNvPr id="247"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248" name="Image" descr="Image"/>
          <p:cNvPicPr>
            <a:picLocks noChangeAspect="1"/>
          </p:cNvPicPr>
          <p:nvPr/>
        </p:nvPicPr>
        <p:blipFill>
          <a:blip r:embed="rId4"/>
          <a:stretch>
            <a:fillRect/>
          </a:stretch>
        </p:blipFill>
        <p:spPr>
          <a:xfrm>
            <a:off x="4557348" y="2683015"/>
            <a:ext cx="6358825" cy="3734807"/>
          </a:xfrm>
          <a:prstGeom prst="rect">
            <a:avLst/>
          </a:prstGeom>
          <a:ln w="12700">
            <a:miter lim="400000"/>
          </a:ln>
        </p:spPr>
      </p:pic>
      <p:pic>
        <p:nvPicPr>
          <p:cNvPr id="249" name="Image" descr="Image"/>
          <p:cNvPicPr>
            <a:picLocks noChangeAspect="1"/>
          </p:cNvPicPr>
          <p:nvPr/>
        </p:nvPicPr>
        <p:blipFill>
          <a:blip r:embed="rId5"/>
          <a:stretch>
            <a:fillRect/>
          </a:stretch>
        </p:blipFill>
        <p:spPr>
          <a:xfrm>
            <a:off x="5011964" y="4338130"/>
            <a:ext cx="339311" cy="424575"/>
          </a:xfrm>
          <a:prstGeom prst="rect">
            <a:avLst/>
          </a:prstGeom>
          <a:ln w="12700">
            <a:miter lim="400000"/>
          </a:ln>
        </p:spPr>
      </p:pic>
      <p:pic>
        <p:nvPicPr>
          <p:cNvPr id="250" name="Image" descr="Image"/>
          <p:cNvPicPr>
            <a:picLocks noChangeAspect="1"/>
          </p:cNvPicPr>
          <p:nvPr/>
        </p:nvPicPr>
        <p:blipFill>
          <a:blip r:embed="rId6"/>
          <a:stretch>
            <a:fillRect/>
          </a:stretch>
        </p:blipFill>
        <p:spPr>
          <a:xfrm>
            <a:off x="8986105" y="4328343"/>
            <a:ext cx="262761" cy="444148"/>
          </a:xfrm>
          <a:prstGeom prst="rect">
            <a:avLst/>
          </a:prstGeom>
          <a:ln w="12700">
            <a:miter lim="400000"/>
          </a:ln>
        </p:spPr>
      </p:pic>
      <p:pic>
        <p:nvPicPr>
          <p:cNvPr id="251" name="Image" descr="Image"/>
          <p:cNvPicPr>
            <a:picLocks noChangeAspect="1"/>
          </p:cNvPicPr>
          <p:nvPr/>
        </p:nvPicPr>
        <p:blipFill>
          <a:blip r:embed="rId7"/>
          <a:stretch>
            <a:fillRect/>
          </a:stretch>
        </p:blipFill>
        <p:spPr>
          <a:xfrm flipH="1">
            <a:off x="7547697" y="4315643"/>
            <a:ext cx="370659" cy="444148"/>
          </a:xfrm>
          <a:prstGeom prst="rect">
            <a:avLst/>
          </a:prstGeom>
          <a:ln w="12700">
            <a:miter lim="400000"/>
          </a:ln>
        </p:spPr>
      </p:pic>
      <p:pic>
        <p:nvPicPr>
          <p:cNvPr id="252" name="Image" descr="Image"/>
          <p:cNvPicPr>
            <a:picLocks noChangeAspect="1"/>
          </p:cNvPicPr>
          <p:nvPr/>
        </p:nvPicPr>
        <p:blipFill>
          <a:blip r:embed="rId6"/>
          <a:stretch>
            <a:fillRect/>
          </a:stretch>
        </p:blipFill>
        <p:spPr>
          <a:xfrm>
            <a:off x="6205423" y="4328343"/>
            <a:ext cx="262762" cy="444148"/>
          </a:xfrm>
          <a:prstGeom prst="rect">
            <a:avLst/>
          </a:prstGeom>
          <a:ln w="12700">
            <a:miter lim="400000"/>
          </a:ln>
        </p:spPr>
      </p:pic>
      <p:sp>
        <p:nvSpPr>
          <p:cNvPr id="253" name="Title 1"/>
          <p:cNvSpPr txBox="1"/>
          <p:nvPr/>
        </p:nvSpPr>
        <p:spPr>
          <a:xfrm>
            <a:off x="3596243" y="4338131"/>
            <a:ext cx="1045861" cy="42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Home goal</a:t>
            </a:r>
          </a:p>
        </p:txBody>
      </p:sp>
      <p:sp>
        <p:nvSpPr>
          <p:cNvPr id="254" name="Title 1"/>
          <p:cNvSpPr txBox="1"/>
          <p:nvPr/>
        </p:nvSpPr>
        <p:spPr>
          <a:xfrm>
            <a:off x="10959494" y="4325430"/>
            <a:ext cx="1045861" cy="42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Away goal</a:t>
            </a:r>
          </a:p>
        </p:txBody>
      </p:sp>
      <p:sp>
        <p:nvSpPr>
          <p:cNvPr id="16" name="Title 1">
            <a:extLst>
              <a:ext uri="{FF2B5EF4-FFF2-40B4-BE49-F238E27FC236}">
                <a16:creationId xmlns:a16="http://schemas.microsoft.com/office/drawing/2014/main" id="{03916952-EA26-C644-842B-570046AF3628}"/>
              </a:ext>
            </a:extLst>
          </p:cNvPr>
          <p:cNvSpPr txBox="1"/>
          <p:nvPr/>
        </p:nvSpPr>
        <p:spPr>
          <a:xfrm>
            <a:off x="336430" y="258032"/>
            <a:ext cx="4866191" cy="2075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CHARACTERISTICS OF DIFFERENT PLAYERS</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46"/>
                                        </p:tgtEl>
                                        <p:attrNameLst>
                                          <p:attrName>style.visibility</p:attrName>
                                        </p:attrNameLst>
                                      </p:cBhvr>
                                      <p:to>
                                        <p:strVal val="visible"/>
                                      </p:to>
                                    </p:set>
                                    <p:animEffect transition="in" filter="box(out)">
                                      <p:cBhvr>
                                        <p:cTn id="7" dur="10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1"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2386262900E489A061346DC7B7A48" ma:contentTypeVersion="12" ma:contentTypeDescription="Create a new document." ma:contentTypeScope="" ma:versionID="b7eeff0c917d904a251998aba1fadbbd">
  <xsd:schema xmlns:xsd="http://www.w3.org/2001/XMLSchema" xmlns:xs="http://www.w3.org/2001/XMLSchema" xmlns:p="http://schemas.microsoft.com/office/2006/metadata/properties" xmlns:ns2="4b31ba56-69c9-4f7b-a39a-403e4e2674f0" xmlns:ns3="49db2f9b-a592-452f-a9b5-f90c48491e0e" targetNamespace="http://schemas.microsoft.com/office/2006/metadata/properties" ma:root="true" ma:fieldsID="eeb9ffee5fe9ad6a54dad368d4f8c798" ns2:_="" ns3:_="">
    <xsd:import namespace="4b31ba56-69c9-4f7b-a39a-403e4e2674f0"/>
    <xsd:import namespace="49db2f9b-a592-452f-a9b5-f90c48491e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2:MediaServiceOCR"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1ba56-69c9-4f7b-a39a-403e4e2674f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db2f9b-a592-452f-a9b5-f90c48491e0e"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E011FE-ED84-439D-8531-0E3F7EF69396}"/>
</file>

<file path=customXml/itemProps2.xml><?xml version="1.0" encoding="utf-8"?>
<ds:datastoreItem xmlns:ds="http://schemas.openxmlformats.org/officeDocument/2006/customXml" ds:itemID="{6C3AD87C-FE64-4B5D-A538-99956FFA203A}"/>
</file>

<file path=customXml/itemProps3.xml><?xml version="1.0" encoding="utf-8"?>
<ds:datastoreItem xmlns:ds="http://schemas.openxmlformats.org/officeDocument/2006/customXml" ds:itemID="{DDB96352-71DC-4A9F-9A12-91EAE0E83AAE}"/>
</file>

<file path=docProps/app.xml><?xml version="1.0" encoding="utf-8"?>
<Properties xmlns="http://schemas.openxmlformats.org/officeDocument/2006/extended-properties" xmlns:vt="http://schemas.openxmlformats.org/officeDocument/2006/docPropsVTypes">
  <TotalTime>35</TotalTime>
  <Words>1263</Words>
  <Application>Microsoft Office PowerPoint</Application>
  <PresentationFormat>Widescreen</PresentationFormat>
  <Paragraphs>152</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Caveat</vt:lpstr>
      <vt:lpstr>England FC DISPLAY Regular</vt:lpstr>
      <vt:lpstr>Grot12 Condensed</vt:lpstr>
      <vt:lpstr>Grot12 Normal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Becci</dc:creator>
  <cp:lastModifiedBy>Becci Barrie</cp:lastModifiedBy>
  <cp:revision>5</cp:revision>
  <dcterms:modified xsi:type="dcterms:W3CDTF">2021-04-28T09:38:37Z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0x0101003F22386262900E489A061346DC7B7A48</vt:lpwstr>
  </property>
</Properties>
</file>