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England FC DISPLAY Regular" panose="00000500000000000000" pitchFamily="2" charset="0"/>
      <p:regular r:id="rId25"/>
    </p:embeddedFont>
    <p:embeddedFont>
      <p:font typeface="Grot12 Condensed" pitchFamily="50" charset="0"/>
      <p:regular r:id="rId26"/>
      <p:bold r:id="rId27"/>
    </p:embeddedFont>
    <p:embeddedFont>
      <p:font typeface="Grot12 Normal" pitchFamily="50" charset="0"/>
      <p:regular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27D6CD-EB7A-49EB-BDB4-D7A647578FC3}" v="761" dt="2021-04-23T14:07:12.69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/>
    <p:restoredTop sz="76491" autoAdjust="0"/>
  </p:normalViewPr>
  <p:slideViewPr>
    <p:cSldViewPr snapToGrid="0" snapToObjects="1" showGuides="1">
      <p:cViewPr varScale="1">
        <p:scale>
          <a:sx n="87" d="100"/>
          <a:sy n="87" d="100"/>
        </p:scale>
        <p:origin x="141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N/A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How much science is in football? Pose the question to the children. Ask them to think about their science and </a:t>
            </a:r>
            <a:r>
              <a:rPr dirty="0" err="1"/>
              <a:t>maths</a:t>
            </a:r>
            <a:r>
              <a:rPr dirty="0"/>
              <a:t> topics. Can you think of any topics in science/</a:t>
            </a:r>
            <a:r>
              <a:rPr dirty="0" err="1"/>
              <a:t>maths</a:t>
            </a:r>
            <a:r>
              <a:rPr dirty="0"/>
              <a:t> that would link to football? For example - forces. What forces may be involved in football?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Teacher Notes – CHANGE NUMBER IF YOU’RE NOT COMPLETING ALL 12 CHALLENGES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Go through each/some of the challenges to engage the interest of the pupils.</a:t>
            </a:r>
          </a:p>
          <a:p>
            <a:endParaRPr dirty="0"/>
          </a:p>
          <a:p>
            <a:r>
              <a:rPr dirty="0"/>
              <a:t>Please note:</a:t>
            </a:r>
          </a:p>
          <a:p>
            <a:r>
              <a:rPr dirty="0"/>
              <a:t>These activities can be done in isolation or they can be done as a whole project-based learning programme.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If you’re aiming to complete all 12 Host City Mini Challenges before the </a:t>
            </a:r>
            <a:r>
              <a:rPr lang="en-US" dirty="0"/>
              <a:t>UEFA </a:t>
            </a:r>
            <a:r>
              <a:rPr dirty="0"/>
              <a:t>EURO 2020 final on Sunday 11 July 2021, get pupils excited about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If you’re running the challenges across a</a:t>
            </a:r>
            <a:r>
              <a:rPr lang="en-US" dirty="0"/>
              <a:t> UEFA</a:t>
            </a:r>
            <a:r>
              <a:rPr dirty="0"/>
              <a:t> EURO 2020 day, explain how this will work.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 – ADAPT THIS SLIDE TO SHOW WHATEVER MINI CHALLENGE YOU CHOOSE TO START WITH</a:t>
            </a:r>
          </a:p>
          <a:p>
            <a:r>
              <a:rPr dirty="0"/>
              <a:t>Use this slide to adapt to what your children will be learning first. Remove slide if children are working in different groups on to complete the challenges.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dirty="0"/>
              <a:t>In order to hook the children into the assembly have a box of items ready. Choose children to come up to the front and pick an item from the box. If no box available, use the pictures on the screen instead. </a:t>
            </a:r>
          </a:p>
          <a:p>
            <a:endParaRPr dirty="0"/>
          </a:p>
          <a:p>
            <a:r>
              <a:rPr dirty="0"/>
              <a:t>Items should be a mixture of STEM, PSHE and football and could include: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Red card (penalty)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Picture of Alex Scott (female footballer)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Hat with a toy bunny picture or props/toys (hat trick)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Clean white sheet (keeping a clean sheet)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Pair of scissors (scissor kick)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3 lions pictures or soft toys (England)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Newton 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Grass cuttings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Air pump</a:t>
            </a:r>
          </a:p>
          <a:p>
            <a:endParaRPr dirty="0"/>
          </a:p>
          <a:p>
            <a:r>
              <a:rPr dirty="0"/>
              <a:t>Pull the items out one by one and children to then guess what our assembly is about. </a:t>
            </a:r>
          </a:p>
          <a:p>
            <a:r>
              <a:rPr dirty="0"/>
              <a:t>Answer: Football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 – DELETE IF NOT TAKING PART IN MINI CHALLENGES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Explain that we are going to be looking at the Big Question ‘What does it take to be a member of the England football team?’ over the course of the next few weeks/today (delete as appropriate based on how you’re delivering the challenges).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Explain we’re going to explore this in the context of an exciting football tournament…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Pose the question: Where in the world does this map show?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Then ask: Does anyone know what big event is happening in and around Europe this summer?  Answer: The UEFA EURO 2020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Explain what the Euro’s is. Play Euro’s promotional video.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Discuss how many days there are to go until the tournament starts.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4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r>
              <a:rPr dirty="0"/>
              <a:t>Teacher to pose the question to the pupils: Why do we play team sports?</a:t>
            </a:r>
          </a:p>
          <a:p>
            <a:r>
              <a:rPr dirty="0"/>
              <a:t>Outline skills/benefits of team sports: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Problem solving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Reduces stress and anxiety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Collaboration skills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Reduces stress and anxiety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Health and fitness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Improved mental health</a:t>
            </a:r>
          </a:p>
          <a:p>
            <a:pPr marL="171450" indent="-171450">
              <a:buSzPct val="100000"/>
              <a:buFont typeface="Arial"/>
              <a:buChar char="•"/>
            </a:pPr>
            <a:r>
              <a:rPr dirty="0"/>
              <a:t>Social skills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Teacher notes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dirty="0"/>
              <a:t>Explain to pupils that football is a game that anyone can play. </a:t>
            </a:r>
            <a:r>
              <a:rPr lang="en-US" dirty="0"/>
              <a:t>UEFA </a:t>
            </a:r>
            <a:r>
              <a:rPr dirty="0"/>
              <a:t>EURO 2020 is a men’s </a:t>
            </a:r>
            <a:r>
              <a:rPr lang="en-GB" dirty="0"/>
              <a:t>tournament,</a:t>
            </a:r>
            <a:r>
              <a:rPr dirty="0"/>
              <a:t> but the </a:t>
            </a:r>
            <a:r>
              <a:rPr lang="en-US" dirty="0"/>
              <a:t>women’s tournament is </a:t>
            </a:r>
            <a:r>
              <a:rPr dirty="0"/>
              <a:t>next year. 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www.youtube.com/watch?v=ZnMRP5dUURI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"/>
          <p:cNvSpPr/>
          <p:nvPr/>
        </p:nvSpPr>
        <p:spPr>
          <a:xfrm>
            <a:off x="-6133" y="-26800"/>
            <a:ext cx="12204266" cy="6911600"/>
          </a:xfrm>
          <a:prstGeom prst="rect">
            <a:avLst/>
          </a:prstGeom>
          <a:solidFill>
            <a:srgbClr val="D8233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82333"/>
                </a:solidFill>
              </a:defRPr>
            </a:pPr>
            <a:endParaRPr/>
          </a:p>
        </p:txBody>
      </p:sp>
      <p:pic>
        <p:nvPicPr>
          <p:cNvPr id="95" name="Group" descr="Group"/>
          <p:cNvPicPr>
            <a:picLocks noChangeAspect="1"/>
          </p:cNvPicPr>
          <p:nvPr/>
        </p:nvPicPr>
        <p:blipFill>
          <a:blip r:embed="rId3"/>
          <a:srcRect l="74710" t="36295" r="4038" b="34869"/>
          <a:stretch>
            <a:fillRect/>
          </a:stretch>
        </p:blipFill>
        <p:spPr>
          <a:xfrm>
            <a:off x="-160026" y="-189302"/>
            <a:ext cx="12512050" cy="735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253B295-BAA4-6340-AE3E-B3DDCD800958}"/>
              </a:ext>
            </a:extLst>
          </p:cNvPr>
          <p:cNvSpPr txBox="1"/>
          <p:nvPr/>
        </p:nvSpPr>
        <p:spPr>
          <a:xfrm>
            <a:off x="3263516" y="2836107"/>
            <a:ext cx="5664968" cy="118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GB" sz="9500" dirty="0">
                <a:solidFill>
                  <a:schemeClr val="bg1"/>
                </a:solidFill>
              </a:rPr>
              <a:t>School assembly</a:t>
            </a:r>
            <a:endParaRPr sz="9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roup" descr="Group"/>
          <p:cNvPicPr>
            <a:picLocks noChangeAspect="1"/>
          </p:cNvPicPr>
          <p:nvPr/>
        </p:nvPicPr>
        <p:blipFill>
          <a:blip r:embed="rId4"/>
          <a:srcRect l="22488" r="22488"/>
          <a:stretch>
            <a:fillRect/>
          </a:stretch>
        </p:blipFill>
        <p:spPr>
          <a:xfrm>
            <a:off x="6167542" y="397327"/>
            <a:ext cx="4655324" cy="6125585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0002" y="2494765"/>
            <a:ext cx="3410013" cy="61258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t>Let’s think about science and maths! How much science and maths is in football?</a:t>
            </a:r>
          </a:p>
        </p:txBody>
      </p:sp>
      <p:sp>
        <p:nvSpPr>
          <p:cNvPr id="206" name="Gravity?"/>
          <p:cNvSpPr/>
          <p:nvPr/>
        </p:nvSpPr>
        <p:spPr>
          <a:xfrm>
            <a:off x="10792384" y="3941595"/>
            <a:ext cx="1126988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t>Gravity?</a:t>
            </a:r>
          </a:p>
        </p:txBody>
      </p:sp>
      <p:sp>
        <p:nvSpPr>
          <p:cNvPr id="209" name="Materials?   Fitness?"/>
          <p:cNvSpPr/>
          <p:nvPr/>
        </p:nvSpPr>
        <p:spPr>
          <a:xfrm rot="920731">
            <a:off x="4122481" y="3084000"/>
            <a:ext cx="185072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t>Materials?   Fitness?</a:t>
            </a:r>
          </a:p>
        </p:txBody>
      </p:sp>
      <p:sp>
        <p:nvSpPr>
          <p:cNvPr id="212" name="Speed?"/>
          <p:cNvSpPr/>
          <p:nvPr/>
        </p:nvSpPr>
        <p:spPr>
          <a:xfrm>
            <a:off x="4095989" y="5510874"/>
            <a:ext cx="185072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ctr">
              <a:lnSpc>
                <a:spcPct val="90000"/>
              </a:lnSpc>
              <a:spcBef>
                <a:spcPts val="800"/>
              </a:spcBef>
              <a:defRPr sz="16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t>Speed?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64E647-7985-2C4C-BB6A-87EA7B3D9A13}"/>
              </a:ext>
            </a:extLst>
          </p:cNvPr>
          <p:cNvSpPr txBox="1"/>
          <p:nvPr/>
        </p:nvSpPr>
        <p:spPr>
          <a:xfrm>
            <a:off x="336428" y="258031"/>
            <a:ext cx="4508841" cy="214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It’s just kicking a ball, right?</a:t>
            </a:r>
            <a:endParaRPr sz="9500" dirty="0"/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991FAD1F-9F4B-594F-A0DB-B1A5EB3B326A}"/>
              </a:ext>
            </a:extLst>
          </p:cNvPr>
          <p:cNvSpPr/>
          <p:nvPr/>
        </p:nvSpPr>
        <p:spPr>
          <a:xfrm rot="997346">
            <a:off x="3994770" y="3244244"/>
            <a:ext cx="1999621" cy="413945"/>
          </a:xfrm>
          <a:prstGeom prst="stripedRightArrow">
            <a:avLst/>
          </a:prstGeom>
          <a:solidFill>
            <a:srgbClr val="00509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4F7FACB2-D8AC-B947-95A5-2B1F9178BE6B}"/>
              </a:ext>
            </a:extLst>
          </p:cNvPr>
          <p:cNvSpPr/>
          <p:nvPr/>
        </p:nvSpPr>
        <p:spPr>
          <a:xfrm>
            <a:off x="3947089" y="5642637"/>
            <a:ext cx="1999621" cy="413945"/>
          </a:xfrm>
          <a:prstGeom prst="stripedRightArrow">
            <a:avLst/>
          </a:prstGeom>
          <a:solidFill>
            <a:srgbClr val="00509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965AD038-19D4-B34E-8D6C-FAF3140137EF}"/>
              </a:ext>
            </a:extLst>
          </p:cNvPr>
          <p:cNvSpPr/>
          <p:nvPr/>
        </p:nvSpPr>
        <p:spPr>
          <a:xfrm rot="5400000">
            <a:off x="10356067" y="5025281"/>
            <a:ext cx="1999621" cy="413945"/>
          </a:xfrm>
          <a:prstGeom prst="stripedRightArrow">
            <a:avLst/>
          </a:prstGeom>
          <a:solidFill>
            <a:srgbClr val="00509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3"/>
          <a:srcRect l="52978" t="12831" r="21940" b="53685"/>
          <a:stretch>
            <a:fillRect/>
          </a:stretch>
        </p:blipFill>
        <p:spPr>
          <a:xfrm>
            <a:off x="-94350" y="-109234"/>
            <a:ext cx="12288273" cy="7001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30143" y="2624028"/>
            <a:ext cx="3630825" cy="1584544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00000"/>
              </a:lnSpc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We are going on an ‘interrailing’ journey through Europe, visiting each of the 1</a:t>
            </a:r>
            <a:r>
              <a:rPr lang="en-GB" dirty="0"/>
              <a:t>1</a:t>
            </a:r>
            <a:r>
              <a:rPr dirty="0"/>
              <a:t> host cities. </a:t>
            </a:r>
          </a:p>
          <a:p>
            <a:pPr algn="l">
              <a:lnSpc>
                <a:spcPct val="100000"/>
              </a:lnSpc>
              <a:defRPr sz="1400">
                <a:solidFill>
                  <a:srgbClr val="FFFFFF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In each host nation, we will carry out science, </a:t>
            </a:r>
            <a:r>
              <a:rPr dirty="0" err="1"/>
              <a:t>maths</a:t>
            </a:r>
            <a:r>
              <a:rPr dirty="0"/>
              <a:t> and PSHE challenges.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8EFDEA-137C-F040-A7DA-12918207A2DA}"/>
              </a:ext>
            </a:extLst>
          </p:cNvPr>
          <p:cNvSpPr txBox="1"/>
          <p:nvPr/>
        </p:nvSpPr>
        <p:spPr>
          <a:xfrm>
            <a:off x="336429" y="258030"/>
            <a:ext cx="4792620" cy="2117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>
                <a:solidFill>
                  <a:schemeClr val="bg1"/>
                </a:solidFill>
              </a:rPr>
              <a:t>Join us on a journey around Europe!</a:t>
            </a:r>
            <a:endParaRPr sz="9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" name="Table 4"/>
          <p:cNvGraphicFramePr/>
          <p:nvPr>
            <p:extLst>
              <p:ext uri="{D42A27DB-BD31-4B8C-83A1-F6EECF244321}">
                <p14:modId xmlns:p14="http://schemas.microsoft.com/office/powerpoint/2010/main" val="2223784670"/>
              </p:ext>
            </p:extLst>
          </p:nvPr>
        </p:nvGraphicFramePr>
        <p:xfrm>
          <a:off x="412257" y="1644980"/>
          <a:ext cx="11326169" cy="4511635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411991">
                  <a:extLst>
                    <a:ext uri="{9D8B030D-6E8A-4147-A177-3AD203B41FA5}">
                      <a16:colId xmlns:a16="http://schemas.microsoft.com/office/drawing/2014/main" val="978684181"/>
                    </a:ext>
                  </a:extLst>
                </a:gridCol>
                <a:gridCol w="5098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5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077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cap="all" dirty="0">
                        <a:solidFill>
                          <a:srgbClr val="FFFFFF"/>
                        </a:solidFill>
                        <a:latin typeface="Grot12 Condensed"/>
                        <a:ea typeface="Grot12 Condensed"/>
                        <a:cs typeface="Grot12 Condensed"/>
                        <a:sym typeface="Grot12 Condensed"/>
                      </a:endParaRPr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cap="all" dirty="0">
                          <a:solidFill>
                            <a:srgbClr val="FFFFFF"/>
                          </a:solidFill>
                          <a:latin typeface="Grot12 Condensed"/>
                          <a:ea typeface="Grot12 Condensed"/>
                          <a:cs typeface="Grot12 Condensed"/>
                          <a:sym typeface="Grot12 Condensed"/>
                        </a:rPr>
                        <a:t>City</a:t>
                      </a:r>
                    </a:p>
                  </a:txBody>
                  <a:tcPr marL="45720" marR="45720" anchor="ctr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0050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cap="all" dirty="0">
                          <a:solidFill>
                            <a:srgbClr val="FFFFFF"/>
                          </a:solidFill>
                          <a:latin typeface="Grot12 Condensed"/>
                          <a:ea typeface="Grot12 Condensed"/>
                          <a:cs typeface="Grot12 Condensed"/>
                          <a:sym typeface="Grot12 Condensed"/>
                        </a:rPr>
                        <a:t>Challenge</a:t>
                      </a:r>
                    </a:p>
                  </a:txBody>
                  <a:tcPr marL="45720" marR="45720" anchor="ctr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005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Rome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What are my </a:t>
                      </a:r>
                      <a:r>
                        <a:rPr lang="en-US"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t</a:t>
                      </a: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eam’s chances of winning the tournament?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Baku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How can we value others?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St</a:t>
                      </a:r>
                      <a:r>
                        <a:rPr lang="en-GB"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.</a:t>
                      </a: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 Petersburg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What does it take to be an international footballer?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Copenhagen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Why do I need a positive mindset?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Amsterdam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How do I get the football into the net?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Bucharest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How can I be my best self?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London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How are pitches made game-ready? 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Glasgow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Stress - friend or foe?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GB"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Seville</a:t>
                      </a: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What is a football made from and why?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Munich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How do you fuel an international football player?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77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700" dirty="0">
                        <a:solidFill>
                          <a:srgbClr val="005092"/>
                        </a:solidFill>
                        <a:latin typeface="Grot12 Normal"/>
                        <a:ea typeface="Grot12 Normal"/>
                        <a:cs typeface="Grot12 Normal"/>
                        <a:sym typeface="Grot12 Normal"/>
                      </a:endParaRP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Budapest</a:t>
                      </a:r>
                    </a:p>
                  </a:txBody>
                  <a:tcPr marL="45720" marR="45720" horzOverflow="overflow">
                    <a:lnL w="25400" cap="flat" cmpd="sng" algn="ctr">
                      <a:solidFill>
                        <a:srgbClr val="005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700" dirty="0">
                          <a:solidFill>
                            <a:srgbClr val="005092"/>
                          </a:solidFill>
                          <a:latin typeface="Grot12 Normal"/>
                          <a:ea typeface="Grot12 Normal"/>
                          <a:cs typeface="Grot12 Normal"/>
                          <a:sym typeface="Grot12 Normal"/>
                        </a:rPr>
                        <a:t>What are values and why are they important?</a:t>
                      </a:r>
                    </a:p>
                  </a:txBody>
                  <a:tcPr marL="45720" marR="45720" horzOverflow="overflow">
                    <a:lnL w="25400">
                      <a:solidFill>
                        <a:srgbClr val="005093"/>
                      </a:solidFill>
                    </a:lnL>
                    <a:lnR w="25400">
                      <a:solidFill>
                        <a:srgbClr val="005093"/>
                      </a:solidFill>
                    </a:lnR>
                    <a:lnT w="25400">
                      <a:solidFill>
                        <a:srgbClr val="005093"/>
                      </a:solidFill>
                    </a:lnT>
                    <a:lnB w="25400">
                      <a:solidFill>
                        <a:srgbClr val="005093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87CD8DF-8275-2140-AB15-EBD1CF3F73CA}"/>
              </a:ext>
            </a:extLst>
          </p:cNvPr>
          <p:cNvSpPr txBox="1"/>
          <p:nvPr/>
        </p:nvSpPr>
        <p:spPr>
          <a:xfrm>
            <a:off x="336428" y="258031"/>
            <a:ext cx="6747543" cy="142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Where will you go?</a:t>
            </a:r>
            <a:endParaRPr sz="9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4C87F-DF95-1543-AB5C-25A87672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22" y="2161749"/>
            <a:ext cx="177800" cy="17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E0CFA9-1874-B54F-80E2-8B45C2574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22" y="2519968"/>
            <a:ext cx="177800" cy="17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ACD86-B966-F44D-BCE8-68371AC66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22" y="2893437"/>
            <a:ext cx="177800" cy="17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F1F77-4E46-E14E-8999-F9B4E154A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22" y="3271752"/>
            <a:ext cx="228600" cy="19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1F0470-B1FA-8C4E-A3DB-320D416A4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122" y="3645911"/>
            <a:ext cx="177800" cy="177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12FAA4-9E5B-1A45-824D-8ADC556C11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122" y="4015683"/>
            <a:ext cx="177800" cy="17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7689E-AC09-0340-BAB0-E6C65C5EDB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759" y="4378895"/>
            <a:ext cx="215900" cy="19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78A8DA-8F78-A04C-995D-5DE987148E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122" y="4772336"/>
            <a:ext cx="177800" cy="17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33258-865F-3048-BABB-D24095ECED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187" y="5124120"/>
            <a:ext cx="304800" cy="177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FBF758-F203-7349-B497-D261C80332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9122" y="5509902"/>
            <a:ext cx="177800" cy="177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C32C58-ADC4-6D4E-AE55-641B819A8B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9122" y="5879709"/>
            <a:ext cx="177800" cy="177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181">
            <a:off x="6766376" y="1719271"/>
            <a:ext cx="2901348" cy="1436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ubtitle 2"/>
          <p:cNvSpPr txBox="1"/>
          <p:nvPr/>
        </p:nvSpPr>
        <p:spPr>
          <a:xfrm>
            <a:off x="342661" y="1721605"/>
            <a:ext cx="4691794" cy="170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At each host city, you will answer a Big Question.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On completion of your Big Question, you will send a postcard home from that city to show what you have learned.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You will then be given your rail ticket to the next city - jump back on the train to visit your next city and complete your next Big Question! </a:t>
            </a:r>
          </a:p>
        </p:txBody>
      </p:sp>
      <p:pic>
        <p:nvPicPr>
          <p:cNvPr id="233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3356">
            <a:off x="4319359" y="3308679"/>
            <a:ext cx="3604588" cy="270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6"/>
          <a:srcRect t="21715" r="84395" b="37728"/>
          <a:stretch>
            <a:fillRect/>
          </a:stretch>
        </p:blipFill>
        <p:spPr>
          <a:xfrm>
            <a:off x="6402388" y="-177007"/>
            <a:ext cx="6401035" cy="721210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711DF8-FA0A-9848-A874-2DF305DBF082}"/>
              </a:ext>
            </a:extLst>
          </p:cNvPr>
          <p:cNvSpPr txBox="1"/>
          <p:nvPr/>
        </p:nvSpPr>
        <p:spPr>
          <a:xfrm>
            <a:off x="336428" y="258031"/>
            <a:ext cx="5538855" cy="1202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Let’s get started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1000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itle 1"/>
          <p:cNvSpPr txBox="1"/>
          <p:nvPr/>
        </p:nvSpPr>
        <p:spPr>
          <a:xfrm>
            <a:off x="345228" y="1561040"/>
            <a:ext cx="4173011" cy="58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7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rPr lang="en-GB" dirty="0"/>
              <a:t>Which host city will you travel to first?</a:t>
            </a:r>
            <a:endParaRPr dirty="0"/>
          </a:p>
        </p:txBody>
      </p:sp>
      <p:sp>
        <p:nvSpPr>
          <p:cNvPr id="245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39250" y="1939511"/>
            <a:ext cx="3152299" cy="357919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rPr dirty="0"/>
              <a:t>Let’s find out and earn your first rail ticket!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A1B2A9-FFAD-3046-A6ED-7ABEBF6AE5BC}"/>
              </a:ext>
            </a:extLst>
          </p:cNvPr>
          <p:cNvSpPr txBox="1"/>
          <p:nvPr/>
        </p:nvSpPr>
        <p:spPr>
          <a:xfrm>
            <a:off x="336428" y="258031"/>
            <a:ext cx="6747543" cy="142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First stop</a:t>
            </a:r>
            <a:endParaRPr sz="95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A74E05-FAF7-3941-BF4A-3CFEFFFE52F4}"/>
              </a:ext>
            </a:extLst>
          </p:cNvPr>
          <p:cNvGrpSpPr/>
          <p:nvPr/>
        </p:nvGrpSpPr>
        <p:grpSpPr>
          <a:xfrm>
            <a:off x="3838773" y="1561040"/>
            <a:ext cx="7851972" cy="5600930"/>
            <a:chOff x="1116013" y="1161837"/>
            <a:chExt cx="8627633" cy="61542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5A73F5-0D9D-9C4E-B361-702D4CAD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0964274">
              <a:off x="1116013" y="2937855"/>
              <a:ext cx="3835400" cy="18923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BE564DF-D691-154F-BB86-A734155B3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50179">
              <a:off x="4435291" y="1161837"/>
              <a:ext cx="3835400" cy="1892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D85B3E-29FB-2B45-8144-83882B9B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26711">
              <a:off x="5073851" y="3475374"/>
              <a:ext cx="3835400" cy="18923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AAA620-C906-F449-B0F3-DF1DA57AB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08246" y="5423758"/>
              <a:ext cx="3835400" cy="18923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303EB9-BDB9-0243-85C4-3A031C4D1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350469">
              <a:off x="2301472" y="4851035"/>
              <a:ext cx="3835400" cy="189230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"/>
          <p:cNvSpPr/>
          <p:nvPr/>
        </p:nvSpPr>
        <p:spPr>
          <a:xfrm>
            <a:off x="-6133" y="-26800"/>
            <a:ext cx="12204266" cy="6911600"/>
          </a:xfrm>
          <a:prstGeom prst="rect">
            <a:avLst/>
          </a:prstGeom>
          <a:solidFill>
            <a:srgbClr val="D8233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82333"/>
                </a:solidFill>
              </a:defRPr>
            </a:pPr>
            <a:endParaRPr/>
          </a:p>
        </p:txBody>
      </p:sp>
      <p:pic>
        <p:nvPicPr>
          <p:cNvPr id="250" name="Group" descr="Group"/>
          <p:cNvPicPr>
            <a:picLocks noChangeAspect="1"/>
          </p:cNvPicPr>
          <p:nvPr/>
        </p:nvPicPr>
        <p:blipFill>
          <a:blip r:embed="rId2"/>
          <a:srcRect l="28326" t="57970" r="50422" b="13195"/>
          <a:stretch>
            <a:fillRect/>
          </a:stretch>
        </p:blipFill>
        <p:spPr>
          <a:xfrm>
            <a:off x="-160026" y="-250737"/>
            <a:ext cx="12512050" cy="735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427" y="5269359"/>
            <a:ext cx="13641690" cy="167604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121272D-2DCF-2D45-83B7-E3CEE220C5F0}"/>
              </a:ext>
            </a:extLst>
          </p:cNvPr>
          <p:cNvSpPr txBox="1"/>
          <p:nvPr/>
        </p:nvSpPr>
        <p:spPr>
          <a:xfrm>
            <a:off x="2722228" y="2865307"/>
            <a:ext cx="6747543" cy="142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 algn="ctr">
              <a:lnSpc>
                <a:spcPct val="65000"/>
              </a:lnSpc>
            </a:pPr>
            <a:r>
              <a:rPr lang="en-GB" sz="9500" dirty="0">
                <a:solidFill>
                  <a:schemeClr val="bg1"/>
                </a:solidFill>
              </a:rPr>
              <a:t>Bon voyage!</a:t>
            </a:r>
            <a:endParaRPr sz="9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roup" descr="Group"/>
          <p:cNvPicPr>
            <a:picLocks noChangeAspect="1"/>
          </p:cNvPicPr>
          <p:nvPr/>
        </p:nvPicPr>
        <p:blipFill>
          <a:blip r:embed="rId3"/>
          <a:srcRect l="50421" t="13723" r="21516" b="48852"/>
          <a:stretch>
            <a:fillRect/>
          </a:stretch>
        </p:blipFill>
        <p:spPr>
          <a:xfrm>
            <a:off x="-253512" y="-241810"/>
            <a:ext cx="12699024" cy="734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55543" y="1602657"/>
            <a:ext cx="3446559" cy="1584543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0"/>
              </a:spcBef>
              <a:defRPr sz="15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lvl1pPr>
          </a:lstStyle>
          <a:p>
            <a:r>
              <a:t>Using the items in the box, can you tell what our assembly is about? </a:t>
            </a:r>
          </a:p>
        </p:txBody>
      </p:sp>
      <p:sp>
        <p:nvSpPr>
          <p:cNvPr id="105" name="Rounded Rectangle"/>
          <p:cNvSpPr/>
          <p:nvPr/>
        </p:nvSpPr>
        <p:spPr>
          <a:xfrm rot="20966662">
            <a:off x="1313894" y="3593099"/>
            <a:ext cx="1377795" cy="1949575"/>
          </a:xfrm>
          <a:prstGeom prst="roundRect">
            <a:avLst>
              <a:gd name="adj" fmla="val 15803"/>
            </a:avLst>
          </a:prstGeom>
          <a:solidFill>
            <a:srgbClr val="D82333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06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0" t="10134" r="20869" b="45634"/>
          <a:stretch/>
        </p:blipFill>
        <p:spPr>
          <a:xfrm rot="391630">
            <a:off x="3226760" y="3553328"/>
            <a:ext cx="1786720" cy="1586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027" y="3527424"/>
            <a:ext cx="1331579" cy="1584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4" descr="Picture 4"/>
          <p:cNvPicPr>
            <a:picLocks noChangeAspect="1"/>
          </p:cNvPicPr>
          <p:nvPr/>
        </p:nvPicPr>
        <p:blipFill>
          <a:blip r:embed="rId6"/>
          <a:srcRect r="51557"/>
          <a:stretch>
            <a:fillRect/>
          </a:stretch>
        </p:blipFill>
        <p:spPr>
          <a:xfrm rot="808405">
            <a:off x="8115500" y="3654754"/>
            <a:ext cx="1524929" cy="157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rayia-soderberg-IssqnGldWAs-unsplash.png" descr="rayia-soderberg-IssqnGldWAs-unsplash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07112">
            <a:off x="4462908" y="3676377"/>
            <a:ext cx="2373492" cy="917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64424">
            <a:off x="10177577" y="3586961"/>
            <a:ext cx="1442511" cy="196185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4918E7-53BE-704C-9672-60E7258495E0}"/>
              </a:ext>
            </a:extLst>
          </p:cNvPr>
          <p:cNvSpPr txBox="1"/>
          <p:nvPr/>
        </p:nvSpPr>
        <p:spPr>
          <a:xfrm>
            <a:off x="336429" y="258031"/>
            <a:ext cx="5664968" cy="118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What’s in the box?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build="p" bldLvl="5" animBg="1" advAuto="0"/>
      <p:bldP spid="105" grpId="0" animBg="1" advAuto="0"/>
      <p:bldP spid="106" grpId="0" animBg="1" advAuto="0"/>
      <p:bldP spid="107" grpId="0" animBg="1" advAuto="0"/>
      <p:bldP spid="108" grpId="0" animBg="1" advAuto="0"/>
      <p:bldP spid="109" grpId="0" animBg="1" advAuto="0"/>
      <p:bldP spid="11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/>
          <p:cNvSpPr/>
          <p:nvPr/>
        </p:nvSpPr>
        <p:spPr>
          <a:xfrm>
            <a:off x="-6133" y="-26800"/>
            <a:ext cx="12204266" cy="6911600"/>
          </a:xfrm>
          <a:prstGeom prst="rect">
            <a:avLst/>
          </a:prstGeom>
          <a:solidFill>
            <a:srgbClr val="D82333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D82333"/>
                </a:solidFill>
              </a:defRPr>
            </a:pPr>
            <a:endParaRPr/>
          </a:p>
        </p:txBody>
      </p:sp>
      <p:pic>
        <p:nvPicPr>
          <p:cNvPr id="115" name="Group" descr="Group"/>
          <p:cNvPicPr>
            <a:picLocks noChangeAspect="1"/>
          </p:cNvPicPr>
          <p:nvPr/>
        </p:nvPicPr>
        <p:blipFill>
          <a:blip r:embed="rId3"/>
          <a:srcRect l="28326" t="57970" r="50422" b="13195"/>
          <a:stretch>
            <a:fillRect/>
          </a:stretch>
        </p:blipFill>
        <p:spPr>
          <a:xfrm>
            <a:off x="-160026" y="-250737"/>
            <a:ext cx="12512050" cy="7359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CED80F-EE04-D842-9448-E26C98DF8838}"/>
              </a:ext>
            </a:extLst>
          </p:cNvPr>
          <p:cNvSpPr txBox="1"/>
          <p:nvPr/>
        </p:nvSpPr>
        <p:spPr>
          <a:xfrm>
            <a:off x="5005170" y="934309"/>
            <a:ext cx="9496628" cy="498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12000" dirty="0">
                <a:solidFill>
                  <a:schemeClr val="bg1"/>
                </a:solidFill>
              </a:rPr>
              <a:t>What does it </a:t>
            </a:r>
          </a:p>
          <a:p>
            <a:pPr>
              <a:lnSpc>
                <a:spcPct val="65000"/>
              </a:lnSpc>
            </a:pPr>
            <a:r>
              <a:rPr lang="en-GB" sz="12000" dirty="0">
                <a:solidFill>
                  <a:schemeClr val="bg1"/>
                </a:solidFill>
              </a:rPr>
              <a:t>take to be a member </a:t>
            </a:r>
          </a:p>
          <a:p>
            <a:pPr>
              <a:lnSpc>
                <a:spcPct val="65000"/>
              </a:lnSpc>
            </a:pPr>
            <a:r>
              <a:rPr lang="en-GB" sz="12000" dirty="0">
                <a:solidFill>
                  <a:schemeClr val="bg1"/>
                </a:solidFill>
              </a:rPr>
              <a:t>of the England </a:t>
            </a:r>
          </a:p>
          <a:p>
            <a:pPr>
              <a:lnSpc>
                <a:spcPct val="65000"/>
              </a:lnSpc>
            </a:pPr>
            <a:r>
              <a:rPr lang="en-GB" sz="12000" dirty="0">
                <a:solidFill>
                  <a:schemeClr val="bg1"/>
                </a:solidFill>
              </a:rPr>
              <a:t>football team?</a:t>
            </a:r>
            <a:endParaRPr sz="12000" dirty="0">
              <a:solidFill>
                <a:schemeClr val="bg1"/>
              </a:solidFill>
            </a:endParaRPr>
          </a:p>
        </p:txBody>
      </p:sp>
      <p:pic>
        <p:nvPicPr>
          <p:cNvPr id="118" name="169291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332" y="780236"/>
            <a:ext cx="3969238" cy="6440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BFE3A31-1490-B74D-8224-FA3DC0247E65}"/>
              </a:ext>
            </a:extLst>
          </p:cNvPr>
          <p:cNvSpPr txBox="1"/>
          <p:nvPr/>
        </p:nvSpPr>
        <p:spPr>
          <a:xfrm>
            <a:off x="336429" y="258030"/>
            <a:ext cx="4456288" cy="317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Where in the world does this map show?</a:t>
            </a:r>
            <a:endParaRPr sz="95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D77A1FB-7471-A344-9693-ED9C2F257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69" y="152400"/>
            <a:ext cx="7218293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roup" descr="Group"/>
          <p:cNvPicPr>
            <a:picLocks noChangeAspect="1"/>
          </p:cNvPicPr>
          <p:nvPr/>
        </p:nvPicPr>
        <p:blipFill>
          <a:blip r:embed="rId3"/>
          <a:srcRect l="50421" t="13723" r="21516" b="48852"/>
          <a:stretch>
            <a:fillRect/>
          </a:stretch>
        </p:blipFill>
        <p:spPr>
          <a:xfrm>
            <a:off x="-253512" y="-241810"/>
            <a:ext cx="12699024" cy="734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ubtitle 2"/>
          <p:cNvSpPr txBox="1"/>
          <p:nvPr/>
        </p:nvSpPr>
        <p:spPr>
          <a:xfrm>
            <a:off x="342661" y="1721605"/>
            <a:ext cx="3236761" cy="341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A football tournament between 24 competing nations.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Teams play in pre-selected ‘groups’ which are drawn at random.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The teams in each group play each other in a round robin. The top two teams in each group then progress to the knock out stage.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Eventually only 2 teams will be left, and they will play in a final to win the UEFA EURO 2020 cup.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8F1C45F-38F8-C949-B256-C0226809C933}"/>
              </a:ext>
            </a:extLst>
          </p:cNvPr>
          <p:cNvSpPr txBox="1"/>
          <p:nvPr/>
        </p:nvSpPr>
        <p:spPr>
          <a:xfrm>
            <a:off x="336428" y="258031"/>
            <a:ext cx="6747543" cy="142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What is </a:t>
            </a:r>
            <a:r>
              <a:rPr lang="en-GB" sz="9500" dirty="0" err="1"/>
              <a:t>uefa</a:t>
            </a:r>
            <a:r>
              <a:rPr lang="en-GB" sz="9500" dirty="0"/>
              <a:t> euro 2020?</a:t>
            </a:r>
            <a:endParaRPr sz="9500" dirty="0"/>
          </a:p>
        </p:txBody>
      </p:sp>
      <p:pic>
        <p:nvPicPr>
          <p:cNvPr id="7" name="Picture 6">
            <a:hlinkClick r:id="rId5"/>
            <a:extLst>
              <a:ext uri="{FF2B5EF4-FFF2-40B4-BE49-F238E27FC236}">
                <a16:creationId xmlns:a16="http://schemas.microsoft.com/office/drawing/2014/main" id="{716D5516-2626-3D4E-A4E1-2D9DA0DF7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517" y="2171502"/>
            <a:ext cx="7452610" cy="4189729"/>
          </a:xfrm>
          <a:prstGeom prst="rect">
            <a:avLst/>
          </a:prstGeom>
          <a:ln>
            <a:noFill/>
          </a:ln>
        </p:spPr>
      </p:pic>
      <p:sp>
        <p:nvSpPr>
          <p:cNvPr id="8" name="Oval 7">
            <a:hlinkClick r:id="rId5"/>
            <a:extLst>
              <a:ext uri="{FF2B5EF4-FFF2-40B4-BE49-F238E27FC236}">
                <a16:creationId xmlns:a16="http://schemas.microsoft.com/office/drawing/2014/main" id="{7C428388-6EDE-A14D-A8F1-7667F2DDDD43}"/>
              </a:ext>
            </a:extLst>
          </p:cNvPr>
          <p:cNvSpPr/>
          <p:nvPr/>
        </p:nvSpPr>
        <p:spPr>
          <a:xfrm>
            <a:off x="7140896" y="3527440"/>
            <a:ext cx="1477851" cy="1477851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riangle 9">
            <a:hlinkClick r:id="rId5" highlightClick="1"/>
            <a:extLst>
              <a:ext uri="{FF2B5EF4-FFF2-40B4-BE49-F238E27FC236}">
                <a16:creationId xmlns:a16="http://schemas.microsoft.com/office/drawing/2014/main" id="{4ADDA462-8ECE-1D4E-8CB0-78095C09F1D7}"/>
              </a:ext>
            </a:extLst>
          </p:cNvPr>
          <p:cNvSpPr/>
          <p:nvPr/>
        </p:nvSpPr>
        <p:spPr>
          <a:xfrm rot="5400000">
            <a:off x="7668929" y="4002349"/>
            <a:ext cx="612518" cy="528033"/>
          </a:xfrm>
          <a:prstGeom prst="triangle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uild="p" bldLvl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remi-muller-LlHgaeBwYVE-unsplash.jpg" descr="remi-muller-LlHgaeBwYVE-unsplash.jpg"/>
          <p:cNvPicPr>
            <a:picLocks noChangeAspect="1"/>
          </p:cNvPicPr>
          <p:nvPr/>
        </p:nvPicPr>
        <p:blipFill>
          <a:blip r:embed="rId3"/>
          <a:srcRect l="11650" r="11650"/>
          <a:stretch>
            <a:fillRect/>
          </a:stretch>
        </p:blipFill>
        <p:spPr>
          <a:xfrm>
            <a:off x="9258412" y="370823"/>
            <a:ext cx="2553425" cy="221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341155" y="1645574"/>
            <a:ext cx="3956848" cy="363150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Matches start on 11th June 2021.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The final will be held on 11</a:t>
            </a:r>
            <a:r>
              <a:rPr lang="en-US" baseline="30000" dirty="0"/>
              <a:t>th</a:t>
            </a:r>
            <a:r>
              <a:rPr lang="en-US" dirty="0"/>
              <a:t> July 2021 and will be hosted at Wembley Stadium in London. 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In 2016, two billion people across the world watched the tournament.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The tournament takes place every four years and there have been 15 UEFA European Championship finals so far.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US" dirty="0"/>
              <a:t>This year is the first time in the competition’s history that games are being held across different locations in Europe.  </a:t>
            </a:r>
          </a:p>
          <a:p>
            <a:pPr marL="140368" indent="-140368" algn="l">
              <a:lnSpc>
                <a:spcPct val="100000"/>
              </a:lnSpc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endParaRPr dirty="0"/>
          </a:p>
        </p:txBody>
      </p:sp>
      <p:pic>
        <p:nvPicPr>
          <p:cNvPr id="142" name="1683686.jpg" descr="1683686.jpg"/>
          <p:cNvPicPr>
            <a:picLocks noChangeAspect="1"/>
          </p:cNvPicPr>
          <p:nvPr/>
        </p:nvPicPr>
        <p:blipFill>
          <a:blip r:embed="rId5"/>
          <a:srcRect l="5487" r="5568"/>
          <a:stretch>
            <a:fillRect/>
          </a:stretch>
        </p:blipFill>
        <p:spPr>
          <a:xfrm>
            <a:off x="6667183" y="2620508"/>
            <a:ext cx="5164605" cy="387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1651924.jpg" descr="1651924.jpg"/>
          <p:cNvPicPr>
            <a:picLocks noChangeAspect="1"/>
          </p:cNvPicPr>
          <p:nvPr/>
        </p:nvPicPr>
        <p:blipFill>
          <a:blip r:embed="rId6"/>
          <a:srcRect l="4888" r="15128"/>
          <a:stretch>
            <a:fillRect/>
          </a:stretch>
        </p:blipFill>
        <p:spPr>
          <a:xfrm>
            <a:off x="9260712" y="359908"/>
            <a:ext cx="2571076" cy="223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1651942.jpg" descr="1651942.jpg"/>
          <p:cNvPicPr>
            <a:picLocks noChangeAspect="1"/>
          </p:cNvPicPr>
          <p:nvPr/>
        </p:nvPicPr>
        <p:blipFill>
          <a:blip r:embed="rId7"/>
          <a:srcRect l="11564" r="11564"/>
          <a:stretch>
            <a:fillRect/>
          </a:stretch>
        </p:blipFill>
        <p:spPr>
          <a:xfrm>
            <a:off x="6656815" y="359908"/>
            <a:ext cx="2571076" cy="223087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7EE6A6-C633-2D4E-A1DB-2A5C631EB6C8}"/>
              </a:ext>
            </a:extLst>
          </p:cNvPr>
          <p:cNvSpPr txBox="1"/>
          <p:nvPr/>
        </p:nvSpPr>
        <p:spPr>
          <a:xfrm>
            <a:off x="336429" y="258031"/>
            <a:ext cx="4834662" cy="1213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UEFA euro 2020</a:t>
            </a:r>
            <a:endParaRPr sz="9500"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England_Crest_2COL_SPOT_FILL.png" descr="England_Crest_2COL_SPOT_FI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ubtitle 2"/>
          <p:cNvSpPr txBox="1"/>
          <p:nvPr/>
        </p:nvSpPr>
        <p:spPr>
          <a:xfrm>
            <a:off x="350306" y="2008521"/>
            <a:ext cx="2572972" cy="3290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24 Nation</a:t>
            </a:r>
            <a:r>
              <a:rPr lang="en-GB" dirty="0"/>
              <a:t>s</a:t>
            </a:r>
            <a:endParaRPr dirty="0"/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dirty="0"/>
              <a:t>1</a:t>
            </a:r>
            <a:r>
              <a:rPr lang="en-GB" dirty="0"/>
              <a:t>1</a:t>
            </a:r>
            <a:r>
              <a:rPr dirty="0"/>
              <a:t> Host Cities</a:t>
            </a:r>
            <a:endParaRPr lang="en-GB" dirty="0"/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To qualify for UEFA EURO 2020 teams played in the European Qualifiers from March to November 2019. </a:t>
            </a:r>
          </a:p>
          <a:p>
            <a:pPr marL="140368" indent="-140368">
              <a:spcBef>
                <a:spcPts val="300"/>
              </a:spcBef>
              <a:buClr>
                <a:srgbClr val="D82333"/>
              </a:buClr>
              <a:buSzPct val="100000"/>
              <a:buChar char="•"/>
              <a:defRPr sz="1400">
                <a:solidFill>
                  <a:srgbClr val="005093"/>
                </a:solidFill>
                <a:latin typeface="Grot12 Normal"/>
                <a:ea typeface="Grot12 Normal"/>
                <a:cs typeface="Grot12 Normal"/>
                <a:sym typeface="Grot12 Normal"/>
              </a:defRPr>
            </a:pPr>
            <a:r>
              <a:rPr lang="en-GB" dirty="0"/>
              <a:t>To be selected as a host for the tournament, cities must submit a bid to UEFA who then choose the best applicants. </a:t>
            </a:r>
            <a:endParaRPr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A39DAC-D94D-4C48-81CB-09B3B6BB6742}"/>
              </a:ext>
            </a:extLst>
          </p:cNvPr>
          <p:cNvSpPr txBox="1"/>
          <p:nvPr/>
        </p:nvSpPr>
        <p:spPr>
          <a:xfrm>
            <a:off x="336428" y="258031"/>
            <a:ext cx="6747543" cy="1423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What is UEFA euro 2020?</a:t>
            </a:r>
            <a:endParaRPr sz="95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C8C563-4E97-DC45-80B8-6166ED0EB7C1}"/>
              </a:ext>
            </a:extLst>
          </p:cNvPr>
          <p:cNvGrpSpPr/>
          <p:nvPr/>
        </p:nvGrpSpPr>
        <p:grpSpPr>
          <a:xfrm>
            <a:off x="3015934" y="1713291"/>
            <a:ext cx="8839639" cy="3912580"/>
            <a:chOff x="2802814" y="1681717"/>
            <a:chExt cx="8839639" cy="39125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CD34C77-AB09-9E49-B8FA-71EC08504A3C}"/>
                </a:ext>
              </a:extLst>
            </p:cNvPr>
            <p:cNvGrpSpPr/>
            <p:nvPr/>
          </p:nvGrpSpPr>
          <p:grpSpPr>
            <a:xfrm>
              <a:off x="2802814" y="1681717"/>
              <a:ext cx="8839639" cy="3912580"/>
              <a:chOff x="2802814" y="1681717"/>
              <a:chExt cx="8839639" cy="3912580"/>
            </a:xfrm>
          </p:grpSpPr>
          <p:grpSp>
            <p:nvGrpSpPr>
              <p:cNvPr id="156" name="Group"/>
              <p:cNvGrpSpPr/>
              <p:nvPr/>
            </p:nvGrpSpPr>
            <p:grpSpPr>
              <a:xfrm>
                <a:off x="2850531" y="1681717"/>
                <a:ext cx="8791921" cy="3912580"/>
                <a:chOff x="0" y="0"/>
                <a:chExt cx="9352595" cy="4011641"/>
              </a:xfrm>
            </p:grpSpPr>
            <p:pic>
              <p:nvPicPr>
                <p:cNvPr id="150" name="Picture 4" descr="Picture 4"/>
                <p:cNvPicPr>
                  <a:picLocks noChangeAspect="1"/>
                </p:cNvPicPr>
                <p:nvPr/>
              </p:nvPicPr>
              <p:blipFill>
                <a:blip r:embed="rId4"/>
                <a:srcRect r="35421"/>
                <a:stretch>
                  <a:fillRect/>
                </a:stretch>
              </p:blipFill>
              <p:spPr>
                <a:xfrm>
                  <a:off x="0" y="0"/>
                  <a:ext cx="8254539" cy="40116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1" name="Picture 4" descr="Picture 4"/>
                <p:cNvPicPr>
                  <a:picLocks noChangeAspect="1"/>
                </p:cNvPicPr>
                <p:nvPr/>
              </p:nvPicPr>
              <p:blipFill>
                <a:blip r:embed="rId4"/>
                <a:srcRect l="64575" b="66536"/>
                <a:stretch>
                  <a:fillRect/>
                </a:stretch>
              </p:blipFill>
              <p:spPr>
                <a:xfrm>
                  <a:off x="2320956" y="2604855"/>
                  <a:ext cx="4527996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2" name="Picture 4" descr="Picture 4"/>
                <p:cNvPicPr>
                  <a:picLocks noChangeAspect="1"/>
                </p:cNvPicPr>
                <p:nvPr/>
              </p:nvPicPr>
              <p:blipFill>
                <a:blip r:embed="rId4"/>
                <a:srcRect l="64676" t="33333" r="26773" b="33333"/>
                <a:stretch>
                  <a:fillRect/>
                </a:stretch>
              </p:blipFill>
              <p:spPr>
                <a:xfrm>
                  <a:off x="7089485" y="2649748"/>
                  <a:ext cx="1097140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3" name="Picture 4" descr="Picture 4"/>
                <p:cNvPicPr>
                  <a:picLocks noChangeAspect="1"/>
                </p:cNvPicPr>
                <p:nvPr/>
              </p:nvPicPr>
              <p:blipFill>
                <a:blip r:embed="rId4"/>
                <a:srcRect l="73780" t="33333" r="17669" b="33333"/>
                <a:stretch>
                  <a:fillRect/>
                </a:stretch>
              </p:blipFill>
              <p:spPr>
                <a:xfrm>
                  <a:off x="8210563" y="54871"/>
                  <a:ext cx="1097140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4" name="Picture 4" descr="Picture 4"/>
                <p:cNvPicPr>
                  <a:picLocks noChangeAspect="1"/>
                </p:cNvPicPr>
                <p:nvPr/>
              </p:nvPicPr>
              <p:blipFill>
                <a:blip r:embed="rId4"/>
                <a:srcRect l="83512" t="33333" r="7937" b="33333"/>
                <a:stretch>
                  <a:fillRect/>
                </a:stretch>
              </p:blipFill>
              <p:spPr>
                <a:xfrm>
                  <a:off x="8255456" y="1349595"/>
                  <a:ext cx="1097140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5" name="Picture 4" descr="Picture 4"/>
                <p:cNvPicPr>
                  <a:picLocks noChangeAspect="1"/>
                </p:cNvPicPr>
                <p:nvPr/>
              </p:nvPicPr>
              <p:blipFill>
                <a:blip r:embed="rId4"/>
                <a:srcRect l="92302" t="33333" b="33333"/>
                <a:stretch>
                  <a:fillRect/>
                </a:stretch>
              </p:blipFill>
              <p:spPr>
                <a:xfrm>
                  <a:off x="8180635" y="2664712"/>
                  <a:ext cx="987743" cy="134242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72A79FB-5C73-1D4E-A577-9B68C3D8F1D3}"/>
                  </a:ext>
                </a:extLst>
              </p:cNvPr>
              <p:cNvSpPr/>
              <p:nvPr/>
            </p:nvSpPr>
            <p:spPr>
              <a:xfrm>
                <a:off x="2963916" y="2550083"/>
                <a:ext cx="8636335" cy="48731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3BC66D5-461D-6545-BD6A-D248E1260919}"/>
                  </a:ext>
                </a:extLst>
              </p:cNvPr>
              <p:cNvSpPr/>
              <p:nvPr/>
            </p:nvSpPr>
            <p:spPr>
              <a:xfrm>
                <a:off x="2802814" y="3771424"/>
                <a:ext cx="8839639" cy="48731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E60D9E3-1EE8-C846-9221-14467BC0F8CD}"/>
                  </a:ext>
                </a:extLst>
              </p:cNvPr>
              <p:cNvSpPr/>
              <p:nvPr/>
            </p:nvSpPr>
            <p:spPr>
              <a:xfrm>
                <a:off x="2947260" y="5082706"/>
                <a:ext cx="8636335" cy="48731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8A118BC-FF0F-C14A-BD1D-AAFB1A34FF85}"/>
                </a:ext>
              </a:extLst>
            </p:cNvPr>
            <p:cNvSpPr/>
            <p:nvPr/>
          </p:nvSpPr>
          <p:spPr>
            <a:xfrm>
              <a:off x="2982348" y="2550083"/>
              <a:ext cx="6960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Austria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A24C64-E47E-3D4E-B14E-F87A56DD37F5}"/>
                </a:ext>
              </a:extLst>
            </p:cNvPr>
            <p:cNvSpPr/>
            <p:nvPr/>
          </p:nvSpPr>
          <p:spPr>
            <a:xfrm>
              <a:off x="4063001" y="2550083"/>
              <a:ext cx="753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Belgium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C7DF9C-3F4D-4140-9520-DA2660037763}"/>
                </a:ext>
              </a:extLst>
            </p:cNvPr>
            <p:cNvSpPr/>
            <p:nvPr/>
          </p:nvSpPr>
          <p:spPr>
            <a:xfrm>
              <a:off x="5231084" y="2550083"/>
              <a:ext cx="7056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Croatia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46BBB0-5599-FF41-B6C5-22486F6BFC49}"/>
                </a:ext>
              </a:extLst>
            </p:cNvPr>
            <p:cNvSpPr/>
            <p:nvPr/>
          </p:nvSpPr>
          <p:spPr>
            <a:xfrm>
              <a:off x="6287459" y="2550083"/>
              <a:ext cx="806631" cy="487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Czech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Republic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0901C5-EB8C-074E-8B23-8ECC4440D9CD}"/>
                </a:ext>
              </a:extLst>
            </p:cNvPr>
            <p:cNvSpPr/>
            <p:nvPr/>
          </p:nvSpPr>
          <p:spPr>
            <a:xfrm>
              <a:off x="7379728" y="2550083"/>
              <a:ext cx="83067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Denmark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F615A9-02BE-F348-B931-59B176F64F78}"/>
                </a:ext>
              </a:extLst>
            </p:cNvPr>
            <p:cNvSpPr/>
            <p:nvPr/>
          </p:nvSpPr>
          <p:spPr>
            <a:xfrm>
              <a:off x="8541561" y="2550083"/>
              <a:ext cx="753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England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F9C8D1-2F02-B24C-BF71-10C701EE5F46}"/>
                </a:ext>
              </a:extLst>
            </p:cNvPr>
            <p:cNvSpPr/>
            <p:nvPr/>
          </p:nvSpPr>
          <p:spPr>
            <a:xfrm>
              <a:off x="9685943" y="2550083"/>
              <a:ext cx="69762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Finland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D5E381-FFC6-2246-B349-D3BDA4543A17}"/>
                </a:ext>
              </a:extLst>
            </p:cNvPr>
            <p:cNvSpPr/>
            <p:nvPr/>
          </p:nvSpPr>
          <p:spPr>
            <a:xfrm>
              <a:off x="10730513" y="2550083"/>
              <a:ext cx="7505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Sweden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5EAEA2-E885-C447-91E4-A2BB978E0DBC}"/>
                </a:ext>
              </a:extLst>
            </p:cNvPr>
            <p:cNvSpPr/>
            <p:nvPr/>
          </p:nvSpPr>
          <p:spPr>
            <a:xfrm>
              <a:off x="2802814" y="3808082"/>
              <a:ext cx="105509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Netherlands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9BD25A-7C4E-414F-8750-D985FA915470}"/>
                </a:ext>
              </a:extLst>
            </p:cNvPr>
            <p:cNvSpPr/>
            <p:nvPr/>
          </p:nvSpPr>
          <p:spPr>
            <a:xfrm>
              <a:off x="5249520" y="3808082"/>
              <a:ext cx="6687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Poland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F749ADE-B696-E44B-AA4E-E3865B088269}"/>
                </a:ext>
              </a:extLst>
            </p:cNvPr>
            <p:cNvSpPr/>
            <p:nvPr/>
          </p:nvSpPr>
          <p:spPr>
            <a:xfrm>
              <a:off x="3964446" y="3835561"/>
              <a:ext cx="968535" cy="487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North</a:t>
              </a:r>
            </a:p>
            <a:p>
              <a:pPr algn="ctr">
                <a:lnSpc>
                  <a:spcPts val="1400"/>
                </a:lnSpc>
              </a:pPr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Macedonia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75F49C-39E8-EA4A-999D-D9AD58670F5E}"/>
                </a:ext>
              </a:extLst>
            </p:cNvPr>
            <p:cNvSpPr/>
            <p:nvPr/>
          </p:nvSpPr>
          <p:spPr>
            <a:xfrm>
              <a:off x="7467894" y="3808082"/>
              <a:ext cx="6543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Russia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57EFA1-8954-EF41-9012-6C3158D99B6F}"/>
                </a:ext>
              </a:extLst>
            </p:cNvPr>
            <p:cNvSpPr/>
            <p:nvPr/>
          </p:nvSpPr>
          <p:spPr>
            <a:xfrm>
              <a:off x="8511104" y="3808082"/>
              <a:ext cx="8146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Scotland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B23E798-F947-D340-8878-035719919A31}"/>
                </a:ext>
              </a:extLst>
            </p:cNvPr>
            <p:cNvSpPr/>
            <p:nvPr/>
          </p:nvSpPr>
          <p:spPr>
            <a:xfrm>
              <a:off x="9648274" y="3808082"/>
              <a:ext cx="7729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Slovakia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7A3B0E-9C99-414C-9B7F-A1F42FE262DC}"/>
                </a:ext>
              </a:extLst>
            </p:cNvPr>
            <p:cNvSpPr/>
            <p:nvPr/>
          </p:nvSpPr>
          <p:spPr>
            <a:xfrm>
              <a:off x="10594260" y="3808082"/>
              <a:ext cx="10230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Switzerland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DB4D821-3584-1948-A2A0-383F872DE493}"/>
                </a:ext>
              </a:extLst>
            </p:cNvPr>
            <p:cNvSpPr/>
            <p:nvPr/>
          </p:nvSpPr>
          <p:spPr>
            <a:xfrm>
              <a:off x="6284634" y="3808082"/>
              <a:ext cx="7857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Portugal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0DE10C7-B64E-1D40-BA8F-8C3643B6ADD7}"/>
                </a:ext>
              </a:extLst>
            </p:cNvPr>
            <p:cNvSpPr/>
            <p:nvPr/>
          </p:nvSpPr>
          <p:spPr>
            <a:xfrm>
              <a:off x="2963916" y="5067634"/>
              <a:ext cx="73289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Ukraine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321469-89F3-2143-9AE2-4F2F7F9DBEE9}"/>
                </a:ext>
              </a:extLst>
            </p:cNvPr>
            <p:cNvSpPr/>
            <p:nvPr/>
          </p:nvSpPr>
          <p:spPr>
            <a:xfrm>
              <a:off x="5246315" y="5067634"/>
              <a:ext cx="6751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France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141588-9078-AA48-A920-7CFD5FDADA16}"/>
                </a:ext>
              </a:extLst>
            </p:cNvPr>
            <p:cNvSpPr/>
            <p:nvPr/>
          </p:nvSpPr>
          <p:spPr>
            <a:xfrm>
              <a:off x="7401370" y="5067634"/>
              <a:ext cx="7873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Hungary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3573E9B-8339-F642-9503-012A37D5066C}"/>
                </a:ext>
              </a:extLst>
            </p:cNvPr>
            <p:cNvSpPr/>
            <p:nvPr/>
          </p:nvSpPr>
          <p:spPr>
            <a:xfrm>
              <a:off x="8679421" y="5067634"/>
              <a:ext cx="4780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Italy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1E0CC17-BD72-9A4E-8982-72C6B86D8448}"/>
                </a:ext>
              </a:extLst>
            </p:cNvPr>
            <p:cNvSpPr/>
            <p:nvPr/>
          </p:nvSpPr>
          <p:spPr>
            <a:xfrm>
              <a:off x="9741249" y="5067634"/>
              <a:ext cx="5870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Spain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EFAD0C5-4D77-5F41-AFAA-A57397C0C947}"/>
                </a:ext>
              </a:extLst>
            </p:cNvPr>
            <p:cNvSpPr/>
            <p:nvPr/>
          </p:nvSpPr>
          <p:spPr>
            <a:xfrm>
              <a:off x="10768987" y="5067634"/>
              <a:ext cx="6735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Turkey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41A7271-C013-314F-B779-F2D4D78F3B63}"/>
                </a:ext>
              </a:extLst>
            </p:cNvPr>
            <p:cNvSpPr/>
            <p:nvPr/>
          </p:nvSpPr>
          <p:spPr>
            <a:xfrm>
              <a:off x="6262994" y="5067634"/>
              <a:ext cx="82907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Germany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2D42E69-235F-E745-93CC-4CD94C14C1D9}"/>
                </a:ext>
              </a:extLst>
            </p:cNvPr>
            <p:cNvSpPr/>
            <p:nvPr/>
          </p:nvSpPr>
          <p:spPr>
            <a:xfrm>
              <a:off x="4152307" y="5067634"/>
              <a:ext cx="6238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solidFill>
                    <a:srgbClr val="005093"/>
                  </a:solidFill>
                  <a:latin typeface="Grot12 Normal" pitchFamily="2" charset="0"/>
                </a:rPr>
                <a:t>Wales</a:t>
              </a:r>
              <a:endParaRPr lang="en-US" sz="1400" dirty="0">
                <a:solidFill>
                  <a:srgbClr val="005093"/>
                </a:solidFill>
                <a:latin typeface="Grot12 Normal" pitchFamily="2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oup" descr="Group"/>
          <p:cNvPicPr>
            <a:picLocks noChangeAspect="1"/>
          </p:cNvPicPr>
          <p:nvPr/>
        </p:nvPicPr>
        <p:blipFill>
          <a:blip r:embed="rId3"/>
          <a:srcRect l="50421" t="13723" r="21516" b="48852"/>
          <a:stretch>
            <a:fillRect/>
          </a:stretch>
        </p:blipFill>
        <p:spPr>
          <a:xfrm>
            <a:off x="-253512" y="-241810"/>
            <a:ext cx="12699024" cy="734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England_Crest_2COL_SPOT_FILL.png" descr="England_Crest_2COL_SPOT_FIL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8" y="5625871"/>
            <a:ext cx="723901" cy="8614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Group"/>
          <p:cNvGrpSpPr/>
          <p:nvPr/>
        </p:nvGrpSpPr>
        <p:grpSpPr>
          <a:xfrm>
            <a:off x="9413703" y="3233160"/>
            <a:ext cx="1524001" cy="1042591"/>
            <a:chOff x="-254000" y="0"/>
            <a:chExt cx="1524000" cy="1042590"/>
          </a:xfrm>
        </p:grpSpPr>
        <p:sp>
          <p:nvSpPr>
            <p:cNvPr id="163" name="Callout"/>
            <p:cNvSpPr/>
            <p:nvPr/>
          </p:nvSpPr>
          <p:spPr>
            <a:xfrm>
              <a:off x="-254000" y="0"/>
              <a:ext cx="1524000" cy="1042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3600" y="10525"/>
                  </a:lnTo>
                  <a:lnTo>
                    <a:pt x="0" y="13156"/>
                  </a:lnTo>
                  <a:lnTo>
                    <a:pt x="3600" y="15787"/>
                  </a:lnTo>
                  <a:lnTo>
                    <a:pt x="360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4" name="I don’t worry about things as much"/>
            <p:cNvSpPr txBox="1"/>
            <p:nvPr/>
          </p:nvSpPr>
          <p:spPr>
            <a:xfrm>
              <a:off x="74299" y="150362"/>
              <a:ext cx="1126987" cy="76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don’t worry about things as much</a:t>
              </a:r>
            </a:p>
          </p:txBody>
        </p:sp>
      </p:grpSp>
      <p:grpSp>
        <p:nvGrpSpPr>
          <p:cNvPr id="168" name="Group"/>
          <p:cNvGrpSpPr/>
          <p:nvPr/>
        </p:nvGrpSpPr>
        <p:grpSpPr>
          <a:xfrm>
            <a:off x="9662245" y="5206825"/>
            <a:ext cx="1561307" cy="741760"/>
            <a:chOff x="-291306" y="0"/>
            <a:chExt cx="1561306" cy="741759"/>
          </a:xfrm>
        </p:grpSpPr>
        <p:sp>
          <p:nvSpPr>
            <p:cNvPr id="166" name="Callout"/>
            <p:cNvSpPr/>
            <p:nvPr/>
          </p:nvSpPr>
          <p:spPr>
            <a:xfrm>
              <a:off x="-291307" y="0"/>
              <a:ext cx="1561307" cy="741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0" y="0"/>
                  </a:moveTo>
                  <a:lnTo>
                    <a:pt x="4030" y="5108"/>
                  </a:lnTo>
                  <a:lnTo>
                    <a:pt x="0" y="8806"/>
                  </a:lnTo>
                  <a:lnTo>
                    <a:pt x="4030" y="12493"/>
                  </a:lnTo>
                  <a:lnTo>
                    <a:pt x="403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7" name="I have a lot of fun"/>
            <p:cNvSpPr txBox="1"/>
            <p:nvPr/>
          </p:nvSpPr>
          <p:spPr>
            <a:xfrm>
              <a:off x="61599" y="99562"/>
              <a:ext cx="1126987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have a lot of fun</a:t>
              </a:r>
            </a:p>
          </p:txBody>
        </p:sp>
      </p:grpSp>
      <p:grpSp>
        <p:nvGrpSpPr>
          <p:cNvPr id="171" name="Group"/>
          <p:cNvGrpSpPr/>
          <p:nvPr/>
        </p:nvGrpSpPr>
        <p:grpSpPr>
          <a:xfrm>
            <a:off x="5288933" y="805122"/>
            <a:ext cx="1258492" cy="722710"/>
            <a:chOff x="-13" y="-185"/>
            <a:chExt cx="1258490" cy="722709"/>
          </a:xfrm>
        </p:grpSpPr>
        <p:sp>
          <p:nvSpPr>
            <p:cNvPr id="169" name="Callout"/>
            <p:cNvSpPr/>
            <p:nvPr/>
          </p:nvSpPr>
          <p:spPr>
            <a:xfrm rot="5400000" flipH="1">
              <a:off x="267876" y="-268077"/>
              <a:ext cx="722711" cy="125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06" y="0"/>
                  </a:moveTo>
                  <a:lnTo>
                    <a:pt x="8706" y="2384"/>
                  </a:lnTo>
                  <a:lnTo>
                    <a:pt x="0" y="4557"/>
                  </a:lnTo>
                  <a:lnTo>
                    <a:pt x="8706" y="6737"/>
                  </a:lnTo>
                  <a:lnTo>
                    <a:pt x="8706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70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0" name="I feel happy"/>
            <p:cNvSpPr txBox="1"/>
            <p:nvPr/>
          </p:nvSpPr>
          <p:spPr>
            <a:xfrm>
              <a:off x="78438" y="36792"/>
              <a:ext cx="1126987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 feel happy</a:t>
              </a:r>
            </a:p>
          </p:txBody>
        </p:sp>
      </p:grpSp>
      <p:grpSp>
        <p:nvGrpSpPr>
          <p:cNvPr id="174" name="Group"/>
          <p:cNvGrpSpPr/>
          <p:nvPr/>
        </p:nvGrpSpPr>
        <p:grpSpPr>
          <a:xfrm>
            <a:off x="3698659" y="2432727"/>
            <a:ext cx="1561307" cy="736998"/>
            <a:chOff x="0" y="0"/>
            <a:chExt cx="1561306" cy="736996"/>
          </a:xfrm>
        </p:grpSpPr>
        <p:sp>
          <p:nvSpPr>
            <p:cNvPr id="172" name="Callout"/>
            <p:cNvSpPr/>
            <p:nvPr/>
          </p:nvSpPr>
          <p:spPr>
            <a:xfrm flipH="1">
              <a:off x="0" y="0"/>
              <a:ext cx="1561307" cy="73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0" y="0"/>
                  </a:moveTo>
                  <a:lnTo>
                    <a:pt x="4030" y="4071"/>
                  </a:lnTo>
                  <a:lnTo>
                    <a:pt x="0" y="7782"/>
                  </a:lnTo>
                  <a:lnTo>
                    <a:pt x="4030" y="11504"/>
                  </a:lnTo>
                  <a:lnTo>
                    <a:pt x="403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3" name="I feel good about myself"/>
            <p:cNvSpPr txBox="1"/>
            <p:nvPr/>
          </p:nvSpPr>
          <p:spPr>
            <a:xfrm>
              <a:off x="61599" y="99562"/>
              <a:ext cx="1126987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feel good about myself</a:t>
              </a:r>
            </a:p>
          </p:txBody>
        </p:sp>
      </p:grpSp>
      <p:grpSp>
        <p:nvGrpSpPr>
          <p:cNvPr id="177" name="Group"/>
          <p:cNvGrpSpPr/>
          <p:nvPr/>
        </p:nvGrpSpPr>
        <p:grpSpPr>
          <a:xfrm>
            <a:off x="2081226" y="3562650"/>
            <a:ext cx="1684735" cy="736998"/>
            <a:chOff x="91" y="0"/>
            <a:chExt cx="1684734" cy="736996"/>
          </a:xfrm>
        </p:grpSpPr>
        <p:sp>
          <p:nvSpPr>
            <p:cNvPr id="175" name="Callout"/>
            <p:cNvSpPr/>
            <p:nvPr/>
          </p:nvSpPr>
          <p:spPr>
            <a:xfrm flipH="1">
              <a:off x="91" y="0"/>
              <a:ext cx="1684735" cy="73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35" y="0"/>
                  </a:moveTo>
                  <a:lnTo>
                    <a:pt x="3735" y="4071"/>
                  </a:lnTo>
                  <a:lnTo>
                    <a:pt x="0" y="7782"/>
                  </a:lnTo>
                  <a:lnTo>
                    <a:pt x="3735" y="11504"/>
                  </a:lnTo>
                  <a:lnTo>
                    <a:pt x="373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6" name="I learn to problem-solve"/>
            <p:cNvSpPr txBox="1"/>
            <p:nvPr/>
          </p:nvSpPr>
          <p:spPr>
            <a:xfrm>
              <a:off x="44299" y="87524"/>
              <a:ext cx="1283906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learn to problem-solve</a:t>
              </a:r>
            </a:p>
          </p:txBody>
        </p:sp>
      </p:grpSp>
      <p:grpSp>
        <p:nvGrpSpPr>
          <p:cNvPr id="180" name="Group"/>
          <p:cNvGrpSpPr/>
          <p:nvPr/>
        </p:nvGrpSpPr>
        <p:grpSpPr>
          <a:xfrm>
            <a:off x="7369033" y="684152"/>
            <a:ext cx="1339057" cy="902495"/>
            <a:chOff x="94" y="-142"/>
            <a:chExt cx="1339056" cy="902493"/>
          </a:xfrm>
        </p:grpSpPr>
        <p:sp>
          <p:nvSpPr>
            <p:cNvPr id="178" name="Callout"/>
            <p:cNvSpPr/>
            <p:nvPr/>
          </p:nvSpPr>
          <p:spPr>
            <a:xfrm rot="5400000" flipH="1">
              <a:off x="218375" y="-218425"/>
              <a:ext cx="902495" cy="133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79" y="0"/>
                  </a:moveTo>
                  <a:lnTo>
                    <a:pt x="6079" y="12983"/>
                  </a:lnTo>
                  <a:lnTo>
                    <a:pt x="0" y="15032"/>
                  </a:lnTo>
                  <a:lnTo>
                    <a:pt x="6079" y="17080"/>
                  </a:lnTo>
                  <a:lnTo>
                    <a:pt x="6079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6079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79" name="I can make new friends"/>
            <p:cNvSpPr txBox="1"/>
            <p:nvPr/>
          </p:nvSpPr>
          <p:spPr>
            <a:xfrm>
              <a:off x="120827" y="41210"/>
              <a:ext cx="1126987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 can make new friends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8651703" y="1651175"/>
            <a:ext cx="1524001" cy="836217"/>
            <a:chOff x="-254000" y="0"/>
            <a:chExt cx="1524000" cy="836215"/>
          </a:xfrm>
        </p:grpSpPr>
        <p:sp>
          <p:nvSpPr>
            <p:cNvPr id="181" name="Callout"/>
            <p:cNvSpPr/>
            <p:nvPr/>
          </p:nvSpPr>
          <p:spPr>
            <a:xfrm>
              <a:off x="-254000" y="0"/>
              <a:ext cx="1524000" cy="83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0"/>
                  </a:moveTo>
                  <a:lnTo>
                    <a:pt x="3600" y="7791"/>
                  </a:lnTo>
                  <a:lnTo>
                    <a:pt x="0" y="11072"/>
                  </a:lnTo>
                  <a:lnTo>
                    <a:pt x="3600" y="14352"/>
                  </a:lnTo>
                  <a:lnTo>
                    <a:pt x="360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2" name="I learn to work with others"/>
            <p:cNvSpPr txBox="1"/>
            <p:nvPr/>
          </p:nvSpPr>
          <p:spPr>
            <a:xfrm>
              <a:off x="129385" y="48853"/>
              <a:ext cx="979705" cy="76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t>I learn to work with others</a:t>
              </a:r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1529809" y="5103991"/>
            <a:ext cx="1684736" cy="736998"/>
            <a:chOff x="91" y="0"/>
            <a:chExt cx="1684734" cy="736996"/>
          </a:xfrm>
        </p:grpSpPr>
        <p:sp>
          <p:nvSpPr>
            <p:cNvPr id="184" name="Callout"/>
            <p:cNvSpPr/>
            <p:nvPr/>
          </p:nvSpPr>
          <p:spPr>
            <a:xfrm flipH="1">
              <a:off x="91" y="0"/>
              <a:ext cx="1684735" cy="73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35" y="0"/>
                  </a:moveTo>
                  <a:lnTo>
                    <a:pt x="3735" y="4071"/>
                  </a:lnTo>
                  <a:lnTo>
                    <a:pt x="0" y="7782"/>
                  </a:lnTo>
                  <a:lnTo>
                    <a:pt x="3735" y="11504"/>
                  </a:lnTo>
                  <a:lnTo>
                    <a:pt x="3735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D8233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5" name="I am fit and healthy"/>
            <p:cNvSpPr txBox="1"/>
            <p:nvPr/>
          </p:nvSpPr>
          <p:spPr>
            <a:xfrm>
              <a:off x="44299" y="87524"/>
              <a:ext cx="1283906" cy="549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800"/>
                </a:spcBef>
                <a:defRPr sz="1600">
                  <a:solidFill>
                    <a:srgbClr val="0C54A0"/>
                  </a:solidFill>
                  <a:latin typeface="Grot12 Normal"/>
                  <a:ea typeface="Grot12 Normal"/>
                  <a:cs typeface="Grot12 Normal"/>
                  <a:sym typeface="Grot12 Normal"/>
                </a:defRPr>
              </a:lvl1pPr>
            </a:lstStyle>
            <a:p>
              <a:r>
                <a:rPr dirty="0"/>
                <a:t>I am fit and healthy</a:t>
              </a: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09809D98-4708-8141-A3B7-20F9813EC455}"/>
              </a:ext>
            </a:extLst>
          </p:cNvPr>
          <p:cNvSpPr txBox="1"/>
          <p:nvPr/>
        </p:nvSpPr>
        <p:spPr>
          <a:xfrm>
            <a:off x="336429" y="258031"/>
            <a:ext cx="4704710" cy="220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Why do we play team sports?</a:t>
            </a:r>
            <a:endParaRPr sz="9500" dirty="0"/>
          </a:p>
        </p:txBody>
      </p:sp>
      <p:pic>
        <p:nvPicPr>
          <p:cNvPr id="3" name="Picture 2" descr="A picture containing person, player, sport, athletic game&#10;&#10;Description automatically generated">
            <a:extLst>
              <a:ext uri="{FF2B5EF4-FFF2-40B4-BE49-F238E27FC236}">
                <a16:creationId xmlns:a16="http://schemas.microsoft.com/office/drawing/2014/main" id="{6161A14A-1457-1841-B947-000F3DCE0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718" y="1434545"/>
            <a:ext cx="8759539" cy="59126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animBg="1" advAuto="0"/>
      <p:bldP spid="168" grpId="0" animBg="1" advAuto="0"/>
      <p:bldP spid="171" grpId="0" animBg="1" advAuto="0"/>
      <p:bldP spid="174" grpId="0" animBg="1" advAuto="0"/>
      <p:bldP spid="177" grpId="0" animBg="1" advAuto="0"/>
      <p:bldP spid="180" grpId="0" animBg="1" advAuto="0"/>
      <p:bldP spid="183" grpId="0" animBg="1" advAuto="0"/>
      <p:bldP spid="18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12186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" b="655"/>
          <a:stretch/>
        </p:blipFill>
        <p:spPr>
          <a:xfrm>
            <a:off x="3575097" y="2637081"/>
            <a:ext cx="3026207" cy="1988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11.jpeg" descr="image11.jpeg"/>
          <p:cNvPicPr>
            <a:picLocks noChangeAspect="1"/>
          </p:cNvPicPr>
          <p:nvPr/>
        </p:nvPicPr>
        <p:blipFill>
          <a:blip r:embed="rId4"/>
          <a:srcRect l="380" t="803" r="380" b="29679"/>
          <a:stretch>
            <a:fillRect/>
          </a:stretch>
        </p:blipFill>
        <p:spPr>
          <a:xfrm>
            <a:off x="6657690" y="389072"/>
            <a:ext cx="5169259" cy="219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12.jpe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" t="25429" r="45468" b="25247"/>
          <a:stretch/>
        </p:blipFill>
        <p:spPr>
          <a:xfrm>
            <a:off x="3571922" y="4678438"/>
            <a:ext cx="3029418" cy="178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9.jpeg" descr="image9.jpeg"/>
          <p:cNvPicPr>
            <a:picLocks noChangeAspect="1"/>
          </p:cNvPicPr>
          <p:nvPr/>
        </p:nvPicPr>
        <p:blipFill>
          <a:blip r:embed="rId6"/>
          <a:srcRect t="1293" b="1318"/>
          <a:stretch>
            <a:fillRect/>
          </a:stretch>
        </p:blipFill>
        <p:spPr>
          <a:xfrm>
            <a:off x="6661611" y="2637081"/>
            <a:ext cx="5158768" cy="3824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10.jpeg" descr="image10.jpeg"/>
          <p:cNvPicPr>
            <a:picLocks noChangeAspect="1"/>
          </p:cNvPicPr>
          <p:nvPr/>
        </p:nvPicPr>
        <p:blipFill>
          <a:blip r:embed="rId7"/>
          <a:srcRect r="17041"/>
          <a:stretch>
            <a:fillRect/>
          </a:stretch>
        </p:blipFill>
        <p:spPr>
          <a:xfrm>
            <a:off x="378039" y="2633791"/>
            <a:ext cx="3146588" cy="198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1258030.jpg" descr="1258030.jpg"/>
          <p:cNvPicPr>
            <a:picLocks noChangeAspect="1"/>
          </p:cNvPicPr>
          <p:nvPr/>
        </p:nvPicPr>
        <p:blipFill>
          <a:blip r:embed="rId8"/>
          <a:srcRect b="14607"/>
          <a:stretch>
            <a:fillRect/>
          </a:stretch>
        </p:blipFill>
        <p:spPr>
          <a:xfrm>
            <a:off x="377736" y="4675149"/>
            <a:ext cx="3146927" cy="178970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Title 1"/>
          <p:cNvSpPr txBox="1"/>
          <p:nvPr/>
        </p:nvSpPr>
        <p:spPr>
          <a:xfrm>
            <a:off x="345228" y="1561040"/>
            <a:ext cx="4173011" cy="582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1700" b="1">
                <a:solidFill>
                  <a:srgbClr val="005093"/>
                </a:solidFill>
                <a:latin typeface="Grot12 Condensed"/>
                <a:ea typeface="Grot12 Condensed"/>
                <a:cs typeface="Grot12 Condensed"/>
                <a:sym typeface="Grot12 Condensed"/>
              </a:defRPr>
            </a:lvl1pPr>
          </a:lstStyle>
          <a:p>
            <a:r>
              <a:t>Who plays football?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4D4192-248E-464E-A251-38D216FD8E55}"/>
              </a:ext>
            </a:extLst>
          </p:cNvPr>
          <p:cNvSpPr txBox="1"/>
          <p:nvPr/>
        </p:nvSpPr>
        <p:spPr>
          <a:xfrm>
            <a:off x="336429" y="258030"/>
            <a:ext cx="3983324" cy="1507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10000">
                <a:solidFill>
                  <a:srgbClr val="005093"/>
                </a:solidFill>
                <a:latin typeface="England FC DISPLAY Regular"/>
                <a:ea typeface="England FC DISPLAY Regular"/>
                <a:cs typeface="England FC DISPLAY Regular"/>
                <a:sym typeface="England FC DISPLAY Regular"/>
              </a:defRPr>
            </a:lvl1pPr>
          </a:lstStyle>
          <a:p>
            <a:pPr>
              <a:lnSpc>
                <a:spcPct val="65000"/>
              </a:lnSpc>
            </a:pPr>
            <a:r>
              <a:rPr lang="en-GB" sz="9500" dirty="0"/>
              <a:t>Game for all</a:t>
            </a:r>
            <a:endParaRPr sz="95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22386262900E489A061346DC7B7A48" ma:contentTypeVersion="12" ma:contentTypeDescription="Create a new document." ma:contentTypeScope="" ma:versionID="b7eeff0c917d904a251998aba1fadbbd">
  <xsd:schema xmlns:xsd="http://www.w3.org/2001/XMLSchema" xmlns:xs="http://www.w3.org/2001/XMLSchema" xmlns:p="http://schemas.microsoft.com/office/2006/metadata/properties" xmlns:ns2="4b31ba56-69c9-4f7b-a39a-403e4e2674f0" xmlns:ns3="49db2f9b-a592-452f-a9b5-f90c48491e0e" targetNamespace="http://schemas.microsoft.com/office/2006/metadata/properties" ma:root="true" ma:fieldsID="eeb9ffee5fe9ad6a54dad368d4f8c798" ns2:_="" ns3:_="">
    <xsd:import namespace="4b31ba56-69c9-4f7b-a39a-403e4e2674f0"/>
    <xsd:import namespace="49db2f9b-a592-452f-a9b5-f90c48491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2:MediaServiceOCR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31ba56-69c9-4f7b-a39a-403e4e2674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b2f9b-a592-452f-a9b5-f90c48491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049514-158A-462E-9BAC-BB4C5C9757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654C17F-443B-455B-BCCD-66067C92BC7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D2B6CFB-F1C7-4EC9-B2A7-C5C2E281BF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31ba56-69c9-4f7b-a39a-403e4e2674f0"/>
    <ds:schemaRef ds:uri="49db2f9b-a592-452f-a9b5-f90c48491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1188</Words>
  <Application>Microsoft Office PowerPoint</Application>
  <PresentationFormat>Widescreen</PresentationFormat>
  <Paragraphs>154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Grot12 Condensed</vt:lpstr>
      <vt:lpstr>Calibri</vt:lpstr>
      <vt:lpstr>Grot12 Normal</vt:lpstr>
      <vt:lpstr>Helvetica</vt:lpstr>
      <vt:lpstr>Arial</vt:lpstr>
      <vt:lpstr>England FC DISPLAY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Becci</dc:creator>
  <cp:lastModifiedBy>Becci Barrie</cp:lastModifiedBy>
  <cp:revision>14</cp:revision>
  <dcterms:modified xsi:type="dcterms:W3CDTF">2021-04-28T10:48:46Z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0x0101003F22386262900E489A061346DC7B7A48</vt:lpwstr>
  </property>
</Properties>
</file>