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England FC DISPLAY Regular" panose="00000500000000000000" pitchFamily="2" charset="0"/>
      <p:regular r:id="rId20"/>
    </p:embeddedFont>
    <p:embeddedFont>
      <p:font typeface="Grot12 Condensed" pitchFamily="50" charset="0"/>
      <p:regular r:id="rId21"/>
      <p:bold r:id="rId22"/>
    </p:embeddedFont>
    <p:embeddedFont>
      <p:font typeface="Grot12 Normal" pitchFamily="50" charset="0"/>
      <p:regular r:id="rId23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805EB3-FAE7-4903-9D0B-C55393EEDE9B}" v="14" dt="2021-04-23T14:32:25.04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50"/>
    <p:restoredTop sz="69048" autoAdjust="0"/>
  </p:normalViewPr>
  <p:slideViewPr>
    <p:cSldViewPr snapToGrid="0" snapToObjects="1" showGuides="1">
      <p:cViewPr varScale="1">
        <p:scale>
          <a:sx n="108" d="100"/>
          <a:sy n="108" d="100"/>
        </p:scale>
        <p:origin x="18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3920128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Starter activity: Get students thinking about what country they are visiting.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49" name="Shape 2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Students to consolidate their learning within this section.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Linking back to the big question.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Brief introduction to Baku as a city.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Locate Azerbaijan and then Baku on the map.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Use the Baku Host City Guide to discuss the country in more detail (optional).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52" name="Shape 1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228600" indent="-228600">
              <a:buSzPct val="100000"/>
              <a:buChar char="•"/>
            </a:pPr>
            <a:r>
              <a:rPr dirty="0"/>
              <a:t>The big question to answer is a key point of the lesson.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Show students a variety of objects that are special to you.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Explain they are all special for different reasons but that you place value on them.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Value is the importance, worth or usefulness of something.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Pose the question - </a:t>
            </a:r>
            <a:r>
              <a:rPr lang="en-GB" dirty="0"/>
              <a:t>H</a:t>
            </a:r>
            <a:r>
              <a:rPr dirty="0"/>
              <a:t>ow can </a:t>
            </a:r>
            <a:r>
              <a:rPr lang="en-GB" dirty="0"/>
              <a:t>we </a:t>
            </a:r>
            <a:r>
              <a:rPr dirty="0"/>
              <a:t>demonstrate we value someone? 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Take pupils</a:t>
            </a:r>
            <a:r>
              <a:rPr lang="en-GB" dirty="0"/>
              <a:t>'</a:t>
            </a:r>
            <a:r>
              <a:rPr dirty="0"/>
              <a:t> responses</a:t>
            </a:r>
            <a:r>
              <a:rPr lang="en-GB" dirty="0"/>
              <a:t>, these might include:</a:t>
            </a:r>
            <a:endParaRPr dirty="0"/>
          </a:p>
          <a:p>
            <a:pPr marL="171450" lvl="2" indent="-171450">
              <a:buSzPct val="100000"/>
              <a:buFontTx/>
              <a:buChar char="-"/>
            </a:pPr>
            <a:r>
              <a:rPr dirty="0"/>
              <a:t>Be interested</a:t>
            </a:r>
            <a:r>
              <a:rPr lang="en-GB" dirty="0"/>
              <a:t>.</a:t>
            </a:r>
          </a:p>
          <a:p>
            <a:pPr marL="171450" lvl="2" indent="-171450">
              <a:buSzPct val="100000"/>
              <a:buFontTx/>
              <a:buChar char="-"/>
            </a:pPr>
            <a:r>
              <a:rPr dirty="0"/>
              <a:t>Invest time in them</a:t>
            </a:r>
            <a:r>
              <a:rPr lang="en-GB" dirty="0"/>
              <a:t>.</a:t>
            </a:r>
          </a:p>
          <a:p>
            <a:pPr marL="171450" lvl="2" indent="-171450">
              <a:buSzPct val="100000"/>
              <a:buFontTx/>
              <a:buChar char="-"/>
            </a:pPr>
            <a:r>
              <a:rPr dirty="0"/>
              <a:t>Keep your promises</a:t>
            </a:r>
            <a:r>
              <a:rPr lang="en-GB" dirty="0"/>
              <a:t>.</a:t>
            </a:r>
          </a:p>
          <a:p>
            <a:pPr marL="171450" lvl="2" indent="-171450">
              <a:buSzPct val="100000"/>
              <a:buFontTx/>
              <a:buChar char="-"/>
            </a:pPr>
            <a:r>
              <a:rPr dirty="0"/>
              <a:t>Treat people equally</a:t>
            </a:r>
            <a:r>
              <a:rPr lang="en-GB" dirty="0"/>
              <a:t>.</a:t>
            </a:r>
          </a:p>
          <a:p>
            <a:pPr marL="171450" lvl="2" indent="-171450">
              <a:buSzPct val="100000"/>
              <a:buFontTx/>
              <a:buChar char="-"/>
            </a:pPr>
            <a:r>
              <a:rPr dirty="0"/>
              <a:t>Be present</a:t>
            </a:r>
            <a:r>
              <a:rPr lang="en-GB" dirty="0"/>
              <a:t>.</a:t>
            </a:r>
          </a:p>
          <a:p>
            <a:pPr marL="171450" lvl="2" indent="-171450">
              <a:buSzPct val="100000"/>
              <a:buFontTx/>
              <a:buChar char="-"/>
            </a:pPr>
            <a:r>
              <a:rPr dirty="0"/>
              <a:t>Praise achievements</a:t>
            </a:r>
            <a:r>
              <a:rPr lang="en-GB" dirty="0"/>
              <a:t>.</a:t>
            </a:r>
          </a:p>
          <a:p>
            <a:pPr marL="171450" lvl="2" indent="-171450">
              <a:buSzPct val="100000"/>
              <a:buFontTx/>
              <a:buChar char="-"/>
            </a:pPr>
            <a:r>
              <a:rPr dirty="0"/>
              <a:t>Appreciate them</a:t>
            </a:r>
            <a:r>
              <a:rPr lang="en-GB" dirty="0"/>
              <a:t>.</a:t>
            </a:r>
          </a:p>
          <a:p>
            <a:pPr marL="171450" lvl="2" indent="-171450">
              <a:buSzPct val="100000"/>
              <a:buFontTx/>
              <a:buChar char="-"/>
            </a:pPr>
            <a:r>
              <a:rPr dirty="0"/>
              <a:t>Actively listen</a:t>
            </a:r>
            <a:r>
              <a:rPr lang="en-GB" dirty="0"/>
              <a:t>.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What does it mean to actively listen to someone?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Explain that a large part of demonstrating value towards another person is to listen and respect their points of view and opinions.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We are going to practice the skills of voicing our opinions, listening to the opinions of others and responding to them respectfully.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92" name="Shape 1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Introduce the activity to pupils and get ready to hand out Debate Cards (see </a:t>
            </a:r>
            <a:r>
              <a:rPr lang="en-GB" dirty="0"/>
              <a:t>A</a:t>
            </a:r>
            <a:r>
              <a:rPr dirty="0"/>
              <a:t>ctivity </a:t>
            </a:r>
            <a:r>
              <a:rPr lang="en-GB" dirty="0"/>
              <a:t>S</a:t>
            </a:r>
            <a:r>
              <a:rPr dirty="0"/>
              <a:t>heet).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01" name="Shape 2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Explain the activity to the pupils.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Working in pairs or small groups of up to </a:t>
            </a:r>
            <a:r>
              <a:rPr lang="en-GB" dirty="0"/>
              <a:t>four</a:t>
            </a:r>
            <a:r>
              <a:rPr dirty="0"/>
              <a:t>, pupils each choose a Debate Card from the pile. If preferred, the teacher can allocate a card for each group to debate. Each card contains a statement that </a:t>
            </a:r>
            <a:r>
              <a:rPr lang="en-GB" dirty="0"/>
              <a:t>pupils</a:t>
            </a:r>
            <a:r>
              <a:rPr dirty="0"/>
              <a:t> will need to decide if the agree or disagree with. They must then give reasons for their decision.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Debate example: O</a:t>
            </a:r>
            <a:r>
              <a:rPr dirty="0"/>
              <a:t>nly boys can play football</a:t>
            </a:r>
          </a:p>
          <a:p>
            <a:pPr marL="0" lvl="2" indent="0">
              <a:buSzPct val="100000"/>
              <a:buFont typeface="Arial"/>
              <a:buNone/>
            </a:pPr>
            <a:r>
              <a:rPr lang="en-GB" dirty="0"/>
              <a:t>     - </a:t>
            </a:r>
            <a:r>
              <a:rPr dirty="0"/>
              <a:t>I agree with this statement because…</a:t>
            </a:r>
          </a:p>
          <a:p>
            <a:pPr marL="0" indent="0">
              <a:buSzPct val="100000"/>
              <a:buFont typeface="Arial"/>
              <a:buNone/>
            </a:pPr>
            <a:r>
              <a:rPr lang="en-GB" baseline="0" dirty="0"/>
              <a:t>     </a:t>
            </a:r>
            <a:r>
              <a:rPr lang="en-GB" dirty="0"/>
              <a:t>- </a:t>
            </a:r>
            <a:r>
              <a:rPr dirty="0"/>
              <a:t>I disagree with this statement because…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41" name="Shape 2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   Share all of the topics being debated with the class</a:t>
            </a:r>
            <a:r>
              <a:rPr lang="en-GB" dirty="0"/>
              <a:t>.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" descr="Image"/>
          <p:cNvPicPr>
            <a:picLocks noChangeAspect="1"/>
          </p:cNvPicPr>
          <p:nvPr/>
        </p:nvPicPr>
        <p:blipFill>
          <a:blip r:embed="rId3"/>
          <a:srcRect t="27893" r="34441" b="16630"/>
          <a:stretch>
            <a:fillRect/>
          </a:stretch>
        </p:blipFill>
        <p:spPr>
          <a:xfrm>
            <a:off x="1452588" y="-665437"/>
            <a:ext cx="10892133" cy="8681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0553" y="1172006"/>
            <a:ext cx="114148" cy="164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Image" descr="Image"/>
          <p:cNvPicPr>
            <a:picLocks noChangeAspect="1"/>
          </p:cNvPicPr>
          <p:nvPr/>
        </p:nvPicPr>
        <p:blipFill>
          <a:blip r:embed="rId5"/>
          <a:srcRect l="54747" t="1506" r="20939" b="64327"/>
          <a:stretch>
            <a:fillRect/>
          </a:stretch>
        </p:blipFill>
        <p:spPr>
          <a:xfrm>
            <a:off x="727185" y="-37336"/>
            <a:ext cx="11650772" cy="7097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hac_photobyiwanbaan4copy-1621x1080.png" descr="hac_photobyiwanbaan4copy-1621x1080.png"/>
          <p:cNvPicPr>
            <a:picLocks noChangeAspect="1"/>
          </p:cNvPicPr>
          <p:nvPr/>
        </p:nvPicPr>
        <p:blipFill>
          <a:blip r:embed="rId6"/>
          <a:srcRect l="24484" t="22472" r="35110" b="19779"/>
          <a:stretch>
            <a:fillRect/>
          </a:stretch>
        </p:blipFill>
        <p:spPr>
          <a:xfrm>
            <a:off x="7715163" y="1950066"/>
            <a:ext cx="4849452" cy="4619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England_Crest_2COL_SPOT_FILL.png" descr="England_Crest_2COL_SPOT_FIL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Image" descr="Image"/>
          <p:cNvPicPr>
            <a:picLocks noChangeAspect="1"/>
          </p:cNvPicPr>
          <p:nvPr/>
        </p:nvPicPr>
        <p:blipFill>
          <a:blip r:embed="rId5"/>
          <a:srcRect l="54747" t="26552" r="19823" b="64327"/>
          <a:stretch>
            <a:fillRect/>
          </a:stretch>
        </p:blipFill>
        <p:spPr>
          <a:xfrm>
            <a:off x="727185" y="5171625"/>
            <a:ext cx="12185414" cy="1894550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9943559" y="1138239"/>
            <a:ext cx="1980462" cy="86142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defRPr sz="14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Continent: Europe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 sz="14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Country:      Azerbaijan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 sz="14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Capital: Baku</a:t>
            </a:r>
          </a:p>
        </p:txBody>
      </p:sp>
      <p:grpSp>
        <p:nvGrpSpPr>
          <p:cNvPr id="104" name="Group"/>
          <p:cNvGrpSpPr/>
          <p:nvPr/>
        </p:nvGrpSpPr>
        <p:grpSpPr>
          <a:xfrm>
            <a:off x="247631" y="4306485"/>
            <a:ext cx="1785076" cy="462852"/>
            <a:chOff x="0" y="0"/>
            <a:chExt cx="1785075" cy="462850"/>
          </a:xfrm>
        </p:grpSpPr>
        <p:pic>
          <p:nvPicPr>
            <p:cNvPr id="102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402" y="0"/>
              <a:ext cx="478271" cy="4463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3" name="What country is Azerbaijan next to?"/>
            <p:cNvSpPr/>
            <p:nvPr/>
          </p:nvSpPr>
          <p:spPr>
            <a:xfrm>
              <a:off x="0" y="462850"/>
              <a:ext cx="178507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90000"/>
                </a:lnSpc>
                <a:spcBef>
                  <a:spcPts val="1000"/>
                </a:spcBef>
                <a:buFont typeface="Arial"/>
                <a:defRPr sz="1700">
                  <a:solidFill>
                    <a:srgbClr val="005093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lvl1pPr>
            </a:lstStyle>
            <a:p>
              <a:r>
                <a:rPr dirty="0"/>
                <a:t>What country is Azerbaijan next to?</a:t>
              </a:r>
            </a:p>
          </p:txBody>
        </p:sp>
      </p:grpSp>
      <p:grpSp>
        <p:nvGrpSpPr>
          <p:cNvPr id="107" name="Group"/>
          <p:cNvGrpSpPr/>
          <p:nvPr/>
        </p:nvGrpSpPr>
        <p:grpSpPr>
          <a:xfrm>
            <a:off x="2112726" y="4313035"/>
            <a:ext cx="2342272" cy="456302"/>
            <a:chOff x="0" y="0"/>
            <a:chExt cx="2057524" cy="456301"/>
          </a:xfrm>
        </p:grpSpPr>
        <p:sp>
          <p:nvSpPr>
            <p:cNvPr id="105" name="What is the official language in Azerbaijan?"/>
            <p:cNvSpPr/>
            <p:nvPr/>
          </p:nvSpPr>
          <p:spPr>
            <a:xfrm>
              <a:off x="0" y="456301"/>
              <a:ext cx="205752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90000"/>
                </a:lnSpc>
                <a:spcBef>
                  <a:spcPts val="1000"/>
                </a:spcBef>
                <a:buFont typeface="Arial"/>
                <a:defRPr sz="1700">
                  <a:solidFill>
                    <a:srgbClr val="005093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lvl1pPr>
            </a:lstStyle>
            <a:p>
              <a:r>
                <a:rPr dirty="0"/>
                <a:t>What is the official language in Azerbaijan?</a:t>
              </a:r>
            </a:p>
          </p:txBody>
        </p:sp>
        <p:pic>
          <p:nvPicPr>
            <p:cNvPr id="106" name="Image" descr="Ima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4813" y="0"/>
              <a:ext cx="387899" cy="3945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1" name="Baku-Olympic-Stadium.png" descr="Baku-Olympic-Stadium.png"/>
          <p:cNvPicPr>
            <a:picLocks noChangeAspect="1"/>
          </p:cNvPicPr>
          <p:nvPr/>
        </p:nvPicPr>
        <p:blipFill>
          <a:blip r:embed="rId10"/>
          <a:srcRect l="2693" r="2693"/>
          <a:stretch>
            <a:fillRect/>
          </a:stretch>
        </p:blipFill>
        <p:spPr>
          <a:xfrm>
            <a:off x="3583388" y="5372518"/>
            <a:ext cx="3998507" cy="2032806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Baku Olympic Stadium"/>
          <p:cNvSpPr txBox="1"/>
          <p:nvPr/>
        </p:nvSpPr>
        <p:spPr>
          <a:xfrm>
            <a:off x="2117285" y="6266995"/>
            <a:ext cx="1569734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72000"/>
              </a:lnSpc>
              <a:spcBef>
                <a:spcPts val="1000"/>
              </a:spcBef>
              <a:defRPr sz="13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rPr dirty="0"/>
              <a:t>Baku Olympic Stadium</a:t>
            </a:r>
          </a:p>
        </p:txBody>
      </p:sp>
      <p:sp>
        <p:nvSpPr>
          <p:cNvPr id="113" name="Heydar Aliyev Centre"/>
          <p:cNvSpPr txBox="1"/>
          <p:nvPr/>
        </p:nvSpPr>
        <p:spPr>
          <a:xfrm>
            <a:off x="11002712" y="2806801"/>
            <a:ext cx="1222408" cy="440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72000"/>
              </a:lnSpc>
              <a:spcBef>
                <a:spcPts val="1000"/>
              </a:spcBef>
              <a:defRPr sz="13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rPr dirty="0"/>
              <a:t>Heydar Aliyev Centre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890A891-5654-A342-9D0D-C29E04C3565A}"/>
              </a:ext>
            </a:extLst>
          </p:cNvPr>
          <p:cNvSpPr txBox="1">
            <a:spLocks/>
          </p:cNvSpPr>
          <p:nvPr/>
        </p:nvSpPr>
        <p:spPr>
          <a:xfrm>
            <a:off x="328908" y="-317982"/>
            <a:ext cx="4231193" cy="1294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100" b="0" i="0" u="none" strike="noStrike" cap="none" spc="0" baseline="0">
                <a:solidFill>
                  <a:srgbClr val="D82333"/>
                </a:solidFill>
                <a:uFillTx/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en-GB" dirty="0"/>
              <a:t>Welcome to..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DDA1BDB-B9E7-9045-9387-4B5316710600}"/>
              </a:ext>
            </a:extLst>
          </p:cNvPr>
          <p:cNvGrpSpPr/>
          <p:nvPr/>
        </p:nvGrpSpPr>
        <p:grpSpPr>
          <a:xfrm>
            <a:off x="-168777" y="135924"/>
            <a:ext cx="5604307" cy="3811868"/>
            <a:chOff x="-168777" y="135924"/>
            <a:chExt cx="5604307" cy="3811868"/>
          </a:xfrm>
        </p:grpSpPr>
        <p:sp>
          <p:nvSpPr>
            <p:cNvPr id="29" name="LONDON">
              <a:extLst>
                <a:ext uri="{FF2B5EF4-FFF2-40B4-BE49-F238E27FC236}">
                  <a16:creationId xmlns:a16="http://schemas.microsoft.com/office/drawing/2014/main" id="{D86AFC37-12EA-CB44-BC39-51B0DA039593}"/>
                </a:ext>
              </a:extLst>
            </p:cNvPr>
            <p:cNvSpPr/>
            <p:nvPr/>
          </p:nvSpPr>
          <p:spPr>
            <a:xfrm>
              <a:off x="372538" y="135924"/>
              <a:ext cx="1219572" cy="2482798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6800" rIns="46800" bIns="45719" numCol="1" anchor="t">
              <a:spAutoFit/>
            </a:bodyPr>
            <a:lstStyle>
              <a:lvl1pPr>
                <a:defRPr sz="19700">
                  <a:solidFill>
                    <a:srgbClr val="D82333"/>
                  </a:solidFill>
                  <a:latin typeface="England FC DISPLAY Regular"/>
                  <a:ea typeface="England FC DISPLAY Regular"/>
                  <a:cs typeface="England FC DISPLAY Regular"/>
                  <a:sym typeface="England FC DISPLAY Regular"/>
                </a:defRPr>
              </a:lvl1pPr>
            </a:lstStyle>
            <a:p>
              <a:r>
                <a:rPr lang="en-GB" dirty="0"/>
                <a:t>baku</a:t>
              </a:r>
              <a:endParaRPr dirty="0"/>
            </a:p>
          </p:txBody>
        </p:sp>
        <p:pic>
          <p:nvPicPr>
            <p:cNvPr id="30" name="Image" descr="Image">
              <a:extLst>
                <a:ext uri="{FF2B5EF4-FFF2-40B4-BE49-F238E27FC236}">
                  <a16:creationId xmlns:a16="http://schemas.microsoft.com/office/drawing/2014/main" id="{E9938B2B-C577-FD47-88DC-299E02199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68777" y="3292336"/>
              <a:ext cx="5604307" cy="6554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9D9AEAC-4E56-C742-8298-297FB6FD0C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18616" y="1417519"/>
            <a:ext cx="177800" cy="1651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 advAuto="0"/>
      <p:bldP spid="101" grpId="0" animBg="1" advAuto="0"/>
      <p:bldP spid="104" grpId="0" animBg="1" advAuto="0"/>
      <p:bldP spid="107" grpId="0" animBg="1" advAuto="0"/>
      <p:bldP spid="111" grpId="0" animBg="1" advAuto="0"/>
      <p:bldP spid="112" grpId="0" animBg="1" advAuto="0"/>
      <p:bldP spid="113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3356">
            <a:off x="4293706" y="3301272"/>
            <a:ext cx="3604588" cy="2703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age" descr="Image"/>
          <p:cNvPicPr>
            <a:picLocks noChangeAspect="1"/>
          </p:cNvPicPr>
          <p:nvPr/>
        </p:nvPicPr>
        <p:blipFill>
          <a:blip r:embed="rId4"/>
          <a:srcRect t="21715" r="84395" b="37728"/>
          <a:stretch>
            <a:fillRect/>
          </a:stretch>
        </p:blipFill>
        <p:spPr>
          <a:xfrm>
            <a:off x="6666586" y="-196205"/>
            <a:ext cx="6401035" cy="721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England_Crest_2COL_SPOT_FILL.png" descr="England_Crest_2COL_SPOT_FIL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340337" y="1614763"/>
            <a:ext cx="4977004" cy="3193549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00000"/>
              </a:lnSpc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Write a postcard home saying what you have learnt about how to show value.</a:t>
            </a:r>
          </a:p>
          <a:p>
            <a:pPr algn="l">
              <a:lnSpc>
                <a:spcPct val="100000"/>
              </a:lnSpc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endParaRPr dirty="0"/>
          </a:p>
          <a:p>
            <a:pPr algn="l">
              <a:lnSpc>
                <a:spcPct val="100000"/>
              </a:lnSpc>
              <a:spcBef>
                <a:spcPts val="0"/>
              </a:spcBef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cap="all" dirty="0">
                <a:solidFill>
                  <a:srgbClr val="D82333"/>
                </a:solidFill>
                <a:latin typeface="Grot12 Condensed"/>
                <a:ea typeface="Grot12 Condensed"/>
                <a:cs typeface="Grot12 Condensed"/>
                <a:sym typeface="Grot12 Condensed"/>
              </a:rPr>
              <a:t>Can you include</a:t>
            </a:r>
            <a:r>
              <a:rPr lang="en-GB" cap="all" dirty="0">
                <a:solidFill>
                  <a:srgbClr val="D82333"/>
                </a:solidFill>
                <a:latin typeface="Grot12 Condensed"/>
                <a:ea typeface="Grot12 Condensed"/>
                <a:cs typeface="Grot12 Condensed"/>
                <a:sym typeface="Grot12 Condensed"/>
              </a:rPr>
              <a:t>:</a:t>
            </a:r>
            <a:endParaRPr cap="all" dirty="0">
              <a:solidFill>
                <a:srgbClr val="D82333"/>
              </a:solidFill>
              <a:latin typeface="Grot12 Condensed"/>
              <a:ea typeface="Grot12 Condensed"/>
              <a:cs typeface="Grot12 Condensed"/>
              <a:sym typeface="Grot12 Condensed"/>
            </a:endParaRPr>
          </a:p>
          <a:p>
            <a:pPr marL="140368" indent="-140368" algn="l">
              <a:lnSpc>
                <a:spcPct val="100000"/>
              </a:lnSpc>
              <a:spcBef>
                <a:spcPts val="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How we can show we value others</a:t>
            </a:r>
            <a:r>
              <a:rPr lang="en-GB" dirty="0"/>
              <a:t>.</a:t>
            </a:r>
            <a:endParaRPr dirty="0"/>
          </a:p>
          <a:p>
            <a:pPr marL="140368" indent="-140368" algn="l">
              <a:lnSpc>
                <a:spcPct val="100000"/>
              </a:lnSpc>
              <a:spcBef>
                <a:spcPts val="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How you show you value your classmates</a:t>
            </a:r>
            <a:r>
              <a:rPr lang="en-GB" dirty="0"/>
              <a:t>.</a:t>
            </a:r>
            <a:endParaRPr dirty="0"/>
          </a:p>
          <a:p>
            <a:pPr algn="l">
              <a:lnSpc>
                <a:spcPct val="100000"/>
              </a:lnSpc>
              <a:spcBef>
                <a:spcPts val="0"/>
              </a:spcBef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endParaRPr dirty="0"/>
          </a:p>
          <a:p>
            <a:pPr algn="l">
              <a:lnSpc>
                <a:spcPct val="100000"/>
              </a:lnSpc>
              <a:spcBef>
                <a:spcPts val="0"/>
              </a:spcBef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endParaRPr dirty="0"/>
          </a:p>
          <a:p>
            <a:pPr algn="l">
              <a:lnSpc>
                <a:spcPct val="100000"/>
              </a:lnSpc>
              <a:spcBef>
                <a:spcPts val="0"/>
              </a:spcBef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Where are we going next?…..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7161BE3-F6BD-0545-A5C6-5D4813E92C20}"/>
              </a:ext>
            </a:extLst>
          </p:cNvPr>
          <p:cNvSpPr txBox="1"/>
          <p:nvPr/>
        </p:nvSpPr>
        <p:spPr>
          <a:xfrm>
            <a:off x="336428" y="258032"/>
            <a:ext cx="4787115" cy="1294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dirty="0"/>
              <a:t>Let’s write home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" descr="Image"/>
          <p:cNvPicPr>
            <a:picLocks noChangeAspect="1"/>
          </p:cNvPicPr>
          <p:nvPr/>
        </p:nvPicPr>
        <p:blipFill>
          <a:blip r:embed="rId3"/>
          <a:srcRect t="23605" r="34441" b="16630"/>
          <a:stretch>
            <a:fillRect/>
          </a:stretch>
        </p:blipFill>
        <p:spPr>
          <a:xfrm>
            <a:off x="2228482" y="-163879"/>
            <a:ext cx="10892133" cy="9352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448" y="2344579"/>
            <a:ext cx="114147" cy="164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England_Crest_2COL_SPOT_FILL.png" descr="England_Crest_2COL_SPOT_FIL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339848" y="1433155"/>
            <a:ext cx="5553565" cy="1931172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00000"/>
              </a:lnSpc>
              <a:spcBef>
                <a:spcPts val="300"/>
              </a:spcBef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You’ve made your railway journey to the capital city of Azerbaijan. It is famous for its architecture, culture and the fact it is the lowest lying capital city in the world. </a:t>
            </a:r>
            <a:r>
              <a:rPr lang="en-GB" dirty="0"/>
              <a:t>It is one of the Group A hosts in UEFA EURO 2020.</a:t>
            </a:r>
          </a:p>
          <a:p>
            <a:pPr algn="l">
              <a:lnSpc>
                <a:spcPct val="100000"/>
              </a:lnSpc>
              <a:spcBef>
                <a:spcPts val="300"/>
              </a:spcBef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endParaRPr dirty="0"/>
          </a:p>
          <a:p>
            <a:pPr algn="l">
              <a:lnSpc>
                <a:spcPct val="60000"/>
              </a:lnSpc>
              <a:spcBef>
                <a:spcPts val="300"/>
              </a:spcBef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endParaRPr dirty="0"/>
          </a:p>
          <a:p>
            <a:pPr marL="140368" indent="-140368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What teams will be playing in this group?</a:t>
            </a:r>
          </a:p>
          <a:p>
            <a:pPr marL="140368" indent="-140368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Use the flags below to find out…</a:t>
            </a:r>
          </a:p>
        </p:txBody>
      </p:sp>
      <p:sp>
        <p:nvSpPr>
          <p:cNvPr id="123" name="London"/>
          <p:cNvSpPr txBox="1"/>
          <p:nvPr/>
        </p:nvSpPr>
        <p:spPr>
          <a:xfrm>
            <a:off x="6386986" y="3161741"/>
            <a:ext cx="1451688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72000"/>
              </a:lnSpc>
              <a:spcBef>
                <a:spcPts val="1000"/>
              </a:spcBef>
              <a:defRPr sz="12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rPr dirty="0"/>
              <a:t>London</a:t>
            </a:r>
          </a:p>
        </p:txBody>
      </p:sp>
      <p:sp>
        <p:nvSpPr>
          <p:cNvPr id="124" name="Baku"/>
          <p:cNvSpPr txBox="1"/>
          <p:nvPr/>
        </p:nvSpPr>
        <p:spPr>
          <a:xfrm>
            <a:off x="8444973" y="2419908"/>
            <a:ext cx="145168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72000"/>
              </a:lnSpc>
              <a:spcBef>
                <a:spcPts val="1000"/>
              </a:spcBef>
              <a:defRPr sz="12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rPr dirty="0"/>
              <a:t>Baku</a:t>
            </a:r>
          </a:p>
        </p:txBody>
      </p:sp>
      <p:pic>
        <p:nvPicPr>
          <p:cNvPr id="125" name="Image" descr="Image"/>
          <p:cNvPicPr>
            <a:picLocks noChangeAspect="1"/>
          </p:cNvPicPr>
          <p:nvPr/>
        </p:nvPicPr>
        <p:blipFill>
          <a:blip r:embed="rId6"/>
          <a:srcRect l="6068" r="21857"/>
          <a:stretch>
            <a:fillRect/>
          </a:stretch>
        </p:blipFill>
        <p:spPr>
          <a:xfrm>
            <a:off x="2103770" y="3138340"/>
            <a:ext cx="390309" cy="440009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TURKEY"/>
          <p:cNvSpPr txBox="1"/>
          <p:nvPr/>
        </p:nvSpPr>
        <p:spPr>
          <a:xfrm>
            <a:off x="2536112" y="3160287"/>
            <a:ext cx="807080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300"/>
              </a:spcBef>
              <a:defRPr>
                <a:solidFill>
                  <a:srgbClr val="005093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rPr dirty="0"/>
              <a:t>TURKEY</a:t>
            </a:r>
          </a:p>
        </p:txBody>
      </p:sp>
      <p:pic>
        <p:nvPicPr>
          <p:cNvPr id="127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4714" y="3863481"/>
            <a:ext cx="368242" cy="379448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ITALY"/>
          <p:cNvSpPr txBox="1"/>
          <p:nvPr/>
        </p:nvSpPr>
        <p:spPr>
          <a:xfrm>
            <a:off x="2536112" y="3861435"/>
            <a:ext cx="807080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300"/>
              </a:spcBef>
              <a:defRPr>
                <a:solidFill>
                  <a:srgbClr val="005093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rPr dirty="0"/>
              <a:t>ITALY</a:t>
            </a:r>
          </a:p>
        </p:txBody>
      </p:sp>
      <p:sp>
        <p:nvSpPr>
          <p:cNvPr id="129" name="WALES"/>
          <p:cNvSpPr txBox="1"/>
          <p:nvPr/>
        </p:nvSpPr>
        <p:spPr>
          <a:xfrm>
            <a:off x="2536111" y="4562582"/>
            <a:ext cx="807081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300"/>
              </a:spcBef>
              <a:defRPr>
                <a:solidFill>
                  <a:srgbClr val="005093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rPr dirty="0"/>
              <a:t>WALES</a:t>
            </a:r>
          </a:p>
        </p:txBody>
      </p:sp>
      <p:pic>
        <p:nvPicPr>
          <p:cNvPr id="130" name="Image" descr="Image"/>
          <p:cNvPicPr>
            <a:picLocks noChangeAspect="1"/>
          </p:cNvPicPr>
          <p:nvPr/>
        </p:nvPicPr>
        <p:blipFill>
          <a:blip r:embed="rId8"/>
          <a:srcRect l="17647" r="17647"/>
          <a:stretch>
            <a:fillRect/>
          </a:stretch>
        </p:blipFill>
        <p:spPr>
          <a:xfrm>
            <a:off x="2088292" y="5212930"/>
            <a:ext cx="420953" cy="379485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WITZERLAND"/>
          <p:cNvSpPr txBox="1"/>
          <p:nvPr/>
        </p:nvSpPr>
        <p:spPr>
          <a:xfrm>
            <a:off x="2536112" y="5212930"/>
            <a:ext cx="1212827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300"/>
              </a:spcBef>
              <a:defRPr>
                <a:solidFill>
                  <a:srgbClr val="005093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rPr dirty="0"/>
              <a:t>SWITZERLAND</a:t>
            </a:r>
          </a:p>
        </p:txBody>
      </p:sp>
      <p:grpSp>
        <p:nvGrpSpPr>
          <p:cNvPr id="134" name="Group"/>
          <p:cNvGrpSpPr/>
          <p:nvPr/>
        </p:nvGrpSpPr>
        <p:grpSpPr>
          <a:xfrm>
            <a:off x="263814" y="3647696"/>
            <a:ext cx="1278747" cy="1204116"/>
            <a:chOff x="41793" y="0"/>
            <a:chExt cx="1278746" cy="1204114"/>
          </a:xfrm>
        </p:grpSpPr>
        <p:pic>
          <p:nvPicPr>
            <p:cNvPr id="132" name="Image" descr="Ima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1456" y="0"/>
              <a:ext cx="822614" cy="8231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3" name="GROUP A"/>
            <p:cNvSpPr txBox="1"/>
            <p:nvPr/>
          </p:nvSpPr>
          <p:spPr>
            <a:xfrm>
              <a:off x="41793" y="625654"/>
              <a:ext cx="1278746" cy="5784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spcBef>
                  <a:spcPts val="300"/>
                </a:spcBef>
                <a:defRPr sz="4700">
                  <a:solidFill>
                    <a:srgbClr val="D82333"/>
                  </a:solidFill>
                  <a:latin typeface="England FC DISPLAY Regular"/>
                  <a:ea typeface="England FC DISPLAY Regular"/>
                  <a:cs typeface="England FC DISPLAY Regular"/>
                  <a:sym typeface="England FC DISPLAY Regular"/>
                </a:defRPr>
              </a:lvl1pPr>
            </a:lstStyle>
            <a:p>
              <a:r>
                <a:rPr dirty="0"/>
                <a:t>GROUP A</a:t>
              </a:r>
            </a:p>
          </p:txBody>
        </p:sp>
      </p:grpSp>
      <p:grpSp>
        <p:nvGrpSpPr>
          <p:cNvPr id="141" name="Group"/>
          <p:cNvGrpSpPr/>
          <p:nvPr/>
        </p:nvGrpSpPr>
        <p:grpSpPr>
          <a:xfrm>
            <a:off x="1674372" y="3352960"/>
            <a:ext cx="380505" cy="2081973"/>
            <a:chOff x="0" y="0"/>
            <a:chExt cx="380503" cy="2081971"/>
          </a:xfrm>
        </p:grpSpPr>
        <p:sp>
          <p:nvSpPr>
            <p:cNvPr id="135" name="Line"/>
            <p:cNvSpPr/>
            <p:nvPr/>
          </p:nvSpPr>
          <p:spPr>
            <a:xfrm flipV="1">
              <a:off x="-1" y="0"/>
              <a:ext cx="2" cy="2081972"/>
            </a:xfrm>
            <a:prstGeom prst="line">
              <a:avLst/>
            </a:prstGeom>
            <a:noFill/>
            <a:ln w="25400" cap="flat">
              <a:solidFill>
                <a:srgbClr val="005093">
                  <a:alpha val="24000"/>
                </a:srgbClr>
              </a:solidFill>
              <a:prstDash val="sysDot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grpSp>
          <p:nvGrpSpPr>
            <p:cNvPr id="140" name="Group"/>
            <p:cNvGrpSpPr/>
            <p:nvPr/>
          </p:nvGrpSpPr>
          <p:grpSpPr>
            <a:xfrm>
              <a:off x="12262" y="8668"/>
              <a:ext cx="368242" cy="2064635"/>
              <a:chOff x="0" y="0"/>
              <a:chExt cx="368241" cy="2064633"/>
            </a:xfrm>
          </p:grpSpPr>
          <p:sp>
            <p:nvSpPr>
              <p:cNvPr id="136" name="Line"/>
              <p:cNvSpPr/>
              <p:nvPr/>
            </p:nvSpPr>
            <p:spPr>
              <a:xfrm>
                <a:off x="0" y="0"/>
                <a:ext cx="368242" cy="0"/>
              </a:xfrm>
              <a:prstGeom prst="line">
                <a:avLst/>
              </a:prstGeom>
              <a:noFill/>
              <a:ln w="25400" cap="flat">
                <a:solidFill>
                  <a:srgbClr val="005093">
                    <a:alpha val="24000"/>
                  </a:srgbClr>
                </a:solidFill>
                <a:prstDash val="sysDot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137" name="Line"/>
              <p:cNvSpPr/>
              <p:nvPr/>
            </p:nvSpPr>
            <p:spPr>
              <a:xfrm>
                <a:off x="0" y="2064633"/>
                <a:ext cx="368242" cy="1"/>
              </a:xfrm>
              <a:prstGeom prst="line">
                <a:avLst/>
              </a:prstGeom>
              <a:noFill/>
              <a:ln w="25400" cap="flat">
                <a:solidFill>
                  <a:srgbClr val="005093">
                    <a:alpha val="24000"/>
                  </a:srgbClr>
                </a:solidFill>
                <a:prstDash val="sysDot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138" name="Line"/>
              <p:cNvSpPr/>
              <p:nvPr/>
            </p:nvSpPr>
            <p:spPr>
              <a:xfrm>
                <a:off x="0" y="1376422"/>
                <a:ext cx="368242" cy="1"/>
              </a:xfrm>
              <a:prstGeom prst="line">
                <a:avLst/>
              </a:prstGeom>
              <a:noFill/>
              <a:ln w="25400" cap="flat">
                <a:solidFill>
                  <a:srgbClr val="005093">
                    <a:alpha val="24000"/>
                  </a:srgbClr>
                </a:solidFill>
                <a:prstDash val="sysDot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139" name="Line"/>
              <p:cNvSpPr/>
              <p:nvPr/>
            </p:nvSpPr>
            <p:spPr>
              <a:xfrm>
                <a:off x="0" y="688211"/>
                <a:ext cx="368242" cy="1"/>
              </a:xfrm>
              <a:prstGeom prst="line">
                <a:avLst/>
              </a:prstGeom>
              <a:noFill/>
              <a:ln w="25400" cap="flat">
                <a:solidFill>
                  <a:srgbClr val="005093">
                    <a:alpha val="24000"/>
                  </a:srgbClr>
                </a:solidFill>
                <a:prstDash val="sysDot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dirty="0"/>
              </a:p>
            </p:txBody>
          </p:sp>
        </p:grpSp>
      </p:grpSp>
      <p:pic>
        <p:nvPicPr>
          <p:cNvPr id="142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8583" y="4537678"/>
            <a:ext cx="380505" cy="38050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752AAAEE-6AA3-A046-8854-ACF3EC80E03B}"/>
              </a:ext>
            </a:extLst>
          </p:cNvPr>
          <p:cNvSpPr txBox="1"/>
          <p:nvPr/>
        </p:nvSpPr>
        <p:spPr>
          <a:xfrm>
            <a:off x="336428" y="258032"/>
            <a:ext cx="5181103" cy="2101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dirty="0"/>
              <a:t>Welcome to baku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000"/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build="p" bldLvl="5" animBg="1" advAuto="0"/>
      <p:bldP spid="126" grpId="0" animBg="1" advAuto="0"/>
      <p:bldP spid="128" grpId="0" animBg="1" advAuto="0"/>
      <p:bldP spid="129" grpId="0" animBg="1" advAuto="0"/>
      <p:bldP spid="131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England_Crest_2COL_SPOT_FILL.png" descr="England_Crest_2COL_SPOT_FI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328624" y="2998758"/>
            <a:ext cx="4470707" cy="1931173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00000"/>
              </a:lnSpc>
              <a:spcBef>
                <a:spcPts val="800"/>
              </a:spcBef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lang="en-GB"/>
              <a:t>Learning</a:t>
            </a:r>
            <a:r>
              <a:t> </a:t>
            </a:r>
            <a:r>
              <a:rPr dirty="0"/>
              <a:t>objectives:</a:t>
            </a:r>
          </a:p>
          <a:p>
            <a:pPr marL="187157" indent="-187157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AutoNum type="arabicPeriod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To know what it means to ‘value’ someone.</a:t>
            </a:r>
          </a:p>
          <a:p>
            <a:pPr marL="187157" indent="-187157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AutoNum type="arabicPeriod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To learn to actively listen to the opinions of others and to respond appropriately. </a:t>
            </a:r>
          </a:p>
        </p:txBody>
      </p:sp>
      <p:sp>
        <p:nvSpPr>
          <p:cNvPr id="149" name="Title 1"/>
          <p:cNvSpPr txBox="1"/>
          <p:nvPr/>
        </p:nvSpPr>
        <p:spPr>
          <a:xfrm>
            <a:off x="345228" y="2443000"/>
            <a:ext cx="4173011" cy="582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700" b="1">
                <a:solidFill>
                  <a:srgbClr val="005093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rPr dirty="0"/>
              <a:t>How can we value others?</a:t>
            </a:r>
          </a:p>
        </p:txBody>
      </p:sp>
      <p:pic>
        <p:nvPicPr>
          <p:cNvPr id="150" name="1343145.JPG" descr="1343145.JPG"/>
          <p:cNvPicPr>
            <a:picLocks noChangeAspect="1"/>
          </p:cNvPicPr>
          <p:nvPr/>
        </p:nvPicPr>
        <p:blipFill>
          <a:blip r:embed="rId4"/>
          <a:srcRect l="24729" t="1048" r="19570"/>
          <a:stretch>
            <a:fillRect/>
          </a:stretch>
        </p:blipFill>
        <p:spPr>
          <a:xfrm>
            <a:off x="6667183" y="380092"/>
            <a:ext cx="5164605" cy="611051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3FAAC10-F331-5B44-A3DD-185F6B1AFE27}"/>
              </a:ext>
            </a:extLst>
          </p:cNvPr>
          <p:cNvSpPr txBox="1"/>
          <p:nvPr/>
        </p:nvSpPr>
        <p:spPr>
          <a:xfrm>
            <a:off x="336428" y="258032"/>
            <a:ext cx="5181103" cy="2101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dirty="0"/>
              <a:t>Your big question to answer in baku is: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000"/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build="p" bldLvl="5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"/>
          <p:cNvSpPr/>
          <p:nvPr/>
        </p:nvSpPr>
        <p:spPr>
          <a:xfrm>
            <a:off x="-6133" y="-26800"/>
            <a:ext cx="12204266" cy="6911600"/>
          </a:xfrm>
          <a:prstGeom prst="rect">
            <a:avLst/>
          </a:prstGeom>
          <a:solidFill>
            <a:srgbClr val="D82333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D82333"/>
                </a:solidFill>
              </a:defRPr>
            </a:pPr>
            <a:endParaRPr dirty="0"/>
          </a:p>
        </p:txBody>
      </p:sp>
      <p:pic>
        <p:nvPicPr>
          <p:cNvPr id="155" name="Group" descr="Group"/>
          <p:cNvPicPr>
            <a:picLocks noChangeAspect="1"/>
          </p:cNvPicPr>
          <p:nvPr/>
        </p:nvPicPr>
        <p:blipFill>
          <a:blip r:embed="rId3"/>
          <a:srcRect l="28326" t="57970" r="50422" b="13195"/>
          <a:stretch>
            <a:fillRect/>
          </a:stretch>
        </p:blipFill>
        <p:spPr>
          <a:xfrm>
            <a:off x="-160026" y="-250737"/>
            <a:ext cx="12512050" cy="7359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England_Crest_2COL_SPOT_FILL.png" descr="England_Crest_2COL_SPOT_FI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9F49E01-5E3B-4647-ADF7-BC775C687C0A}"/>
              </a:ext>
            </a:extLst>
          </p:cNvPr>
          <p:cNvSpPr txBox="1"/>
          <p:nvPr/>
        </p:nvSpPr>
        <p:spPr>
          <a:xfrm>
            <a:off x="2831584" y="2365827"/>
            <a:ext cx="6528829" cy="2456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 algn="ctr">
              <a:lnSpc>
                <a:spcPct val="65000"/>
              </a:lnSpc>
            </a:pPr>
            <a:r>
              <a:rPr lang="en-GB" dirty="0">
                <a:solidFill>
                  <a:schemeClr val="bg1"/>
                </a:solidFill>
              </a:rPr>
              <a:t>What do all these objects have in common?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womanizer-wow-tech-8oB43mw658c-unsplash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" t="2076" r="-105" b="31603"/>
          <a:stretch/>
        </p:blipFill>
        <p:spPr>
          <a:xfrm>
            <a:off x="3575097" y="2637081"/>
            <a:ext cx="3026207" cy="1988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brett-jordan-mS20cgMWaPw-unsplash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" t="2662" r="-359" b="31076"/>
          <a:stretch/>
        </p:blipFill>
        <p:spPr>
          <a:xfrm>
            <a:off x="6679959" y="382778"/>
            <a:ext cx="5123608" cy="2211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lukas-blazek-UAvYasdkzq8-unsplash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r="323"/>
          <a:stretch/>
        </p:blipFill>
        <p:spPr>
          <a:xfrm>
            <a:off x="3571922" y="4678438"/>
            <a:ext cx="3029418" cy="1789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janko-ferlic-zHJ4ph3GRyg-unsplash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" t="854" r="15" b="22954"/>
          <a:stretch/>
        </p:blipFill>
        <p:spPr>
          <a:xfrm>
            <a:off x="6661611" y="2637081"/>
            <a:ext cx="5158768" cy="382413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03B2A83-6E20-5E40-8074-D9ACFFFFC61D}"/>
              </a:ext>
            </a:extLst>
          </p:cNvPr>
          <p:cNvSpPr txBox="1"/>
          <p:nvPr/>
        </p:nvSpPr>
        <p:spPr>
          <a:xfrm>
            <a:off x="336428" y="258032"/>
            <a:ext cx="6264876" cy="2211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9500" dirty="0"/>
              <a:t>How can we demonstrate we value someone?</a:t>
            </a:r>
            <a:endParaRPr sz="9500"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kyle-smith-SIZ66vF4FKA-unsplas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7" r="13877"/>
          <a:stretch/>
        </p:blipFill>
        <p:spPr>
          <a:xfrm>
            <a:off x="5365912" y="397327"/>
            <a:ext cx="6445357" cy="6125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England_Crest_2COL_SPOT_FILL.png" descr="England_Crest_2COL_SPOT_FI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ubtitle 2"/>
          <p:cNvSpPr txBox="1"/>
          <p:nvPr/>
        </p:nvSpPr>
        <p:spPr>
          <a:xfrm>
            <a:off x="340337" y="2410070"/>
            <a:ext cx="3936238" cy="1252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140368" indent="-140368"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Respect the opinions of others.</a:t>
            </a:r>
          </a:p>
          <a:p>
            <a:pPr marL="140368" indent="-140368"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Respond respectfully to the opinions of others.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EBC8470-9F88-B74D-9866-659D0DEB57B0}"/>
              </a:ext>
            </a:extLst>
          </p:cNvPr>
          <p:cNvSpPr txBox="1"/>
          <p:nvPr/>
        </p:nvSpPr>
        <p:spPr>
          <a:xfrm>
            <a:off x="336428" y="258032"/>
            <a:ext cx="5181103" cy="2101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dirty="0"/>
              <a:t>Actively listening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build="p" bldLvl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roup"/>
          <p:cNvGrpSpPr/>
          <p:nvPr/>
        </p:nvGrpSpPr>
        <p:grpSpPr>
          <a:xfrm>
            <a:off x="1298333" y="1728453"/>
            <a:ext cx="12257553" cy="6925548"/>
            <a:chOff x="0" y="0"/>
            <a:chExt cx="12257551" cy="6925547"/>
          </a:xfrm>
        </p:grpSpPr>
        <p:grpSp>
          <p:nvGrpSpPr>
            <p:cNvPr id="184" name="Group"/>
            <p:cNvGrpSpPr/>
            <p:nvPr/>
          </p:nvGrpSpPr>
          <p:grpSpPr>
            <a:xfrm rot="21239692">
              <a:off x="3185383" y="338361"/>
              <a:ext cx="6758546" cy="5528453"/>
              <a:chOff x="0" y="0"/>
              <a:chExt cx="6758544" cy="5528451"/>
            </a:xfrm>
          </p:grpSpPr>
          <p:grpSp>
            <p:nvGrpSpPr>
              <p:cNvPr id="179" name="Group"/>
              <p:cNvGrpSpPr/>
              <p:nvPr/>
            </p:nvGrpSpPr>
            <p:grpSpPr>
              <a:xfrm rot="546823">
                <a:off x="2890923" y="521846"/>
                <a:ext cx="3512942" cy="4758426"/>
                <a:chOff x="0" y="0"/>
                <a:chExt cx="3512941" cy="4758425"/>
              </a:xfrm>
            </p:grpSpPr>
            <p:sp>
              <p:nvSpPr>
                <p:cNvPr id="176" name="Rectangle"/>
                <p:cNvSpPr/>
                <p:nvPr/>
              </p:nvSpPr>
              <p:spPr>
                <a:xfrm>
                  <a:off x="0" y="0"/>
                  <a:ext cx="3512941" cy="4758426"/>
                </a:xfrm>
                <a:prstGeom prst="rect">
                  <a:avLst/>
                </a:prstGeom>
                <a:solidFill>
                  <a:srgbClr val="D82333"/>
                </a:solidFill>
                <a:ln w="12700" cap="flat">
                  <a:noFill/>
                  <a:miter lim="400000"/>
                </a:ln>
                <a:effectLst>
                  <a:outerShdw blurRad="50800" dist="72140" dir="2557754" rotWithShape="0">
                    <a:srgbClr val="000000">
                      <a:alpha val="27061"/>
                    </a:srgbClr>
                  </a:outerShdw>
                  <a:reflection stA="50000" endPos="40000" dir="5400000" sy="-100000" algn="bl" rotWithShape="0"/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D82333"/>
                      </a:solidFill>
                    </a:defRPr>
                  </a:pPr>
                  <a:endParaRPr dirty="0"/>
                </a:p>
              </p:txBody>
            </p:sp>
            <p:pic>
              <p:nvPicPr>
                <p:cNvPr id="177" name="Group" descr="Group"/>
                <p:cNvPicPr>
                  <a:picLocks noChangeAspect="1"/>
                </p:cNvPicPr>
                <p:nvPr/>
              </p:nvPicPr>
              <p:blipFill>
                <a:blip r:embed="rId3"/>
                <a:srcRect l="28326" t="57680" r="62445" b="13485"/>
                <a:stretch>
                  <a:fillRect/>
                </a:stretch>
              </p:blipFill>
              <p:spPr>
                <a:xfrm>
                  <a:off x="0" y="0"/>
                  <a:ext cx="3512942" cy="475842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78" name="Title 1"/>
                <p:cNvSpPr txBox="1"/>
                <p:nvPr/>
              </p:nvSpPr>
              <p:spPr>
                <a:xfrm>
                  <a:off x="306152" y="1827210"/>
                  <a:ext cx="2900637" cy="1104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rmAutofit fontScale="77500" lnSpcReduction="20000"/>
                </a:bodyPr>
                <a:lstStyle>
                  <a:lvl1pPr algn="ctr">
                    <a:defRPr sz="10000">
                      <a:solidFill>
                        <a:srgbClr val="FFFFFF"/>
                      </a:solidFill>
                      <a:latin typeface="England FC DISPLAY Regular"/>
                      <a:ea typeface="England FC DISPLAY Regular"/>
                      <a:cs typeface="England FC DISPLAY Regular"/>
                      <a:sym typeface="England FC DISPLAY Regular"/>
                    </a:defRPr>
                  </a:lvl1pPr>
                </a:lstStyle>
                <a:p>
                  <a:r>
                    <a:rPr dirty="0"/>
                    <a:t>debate!</a:t>
                  </a:r>
                </a:p>
              </p:txBody>
            </p:sp>
          </p:grpSp>
          <p:grpSp>
            <p:nvGrpSpPr>
              <p:cNvPr id="183" name="Group"/>
              <p:cNvGrpSpPr/>
              <p:nvPr/>
            </p:nvGrpSpPr>
            <p:grpSpPr>
              <a:xfrm>
                <a:off x="0" y="0"/>
                <a:ext cx="3512942" cy="4758426"/>
                <a:chOff x="0" y="0"/>
                <a:chExt cx="3512941" cy="4758425"/>
              </a:xfrm>
            </p:grpSpPr>
            <p:sp>
              <p:nvSpPr>
                <p:cNvPr id="180" name="Rectangle"/>
                <p:cNvSpPr/>
                <p:nvPr/>
              </p:nvSpPr>
              <p:spPr>
                <a:xfrm>
                  <a:off x="0" y="0"/>
                  <a:ext cx="3512941" cy="4758426"/>
                </a:xfrm>
                <a:prstGeom prst="rect">
                  <a:avLst/>
                </a:prstGeom>
                <a:solidFill>
                  <a:srgbClr val="D82333"/>
                </a:solidFill>
                <a:ln w="12700" cap="flat">
                  <a:noFill/>
                  <a:miter lim="400000"/>
                </a:ln>
                <a:effectLst>
                  <a:outerShdw blurRad="50800" dist="72140" dir="2557754" rotWithShape="0">
                    <a:srgbClr val="000000">
                      <a:alpha val="27061"/>
                    </a:srgbClr>
                  </a:outerShdw>
                  <a:reflection stA="50000" endPos="40000" dir="5400000" sy="-100000" algn="bl" rotWithShape="0"/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D82333"/>
                      </a:solidFill>
                    </a:defRPr>
                  </a:pPr>
                  <a:endParaRPr dirty="0"/>
                </a:p>
              </p:txBody>
            </p:sp>
            <p:pic>
              <p:nvPicPr>
                <p:cNvPr id="181" name="Group" descr="Group"/>
                <p:cNvPicPr>
                  <a:picLocks noChangeAspect="1"/>
                </p:cNvPicPr>
                <p:nvPr/>
              </p:nvPicPr>
              <p:blipFill>
                <a:blip r:embed="rId3"/>
                <a:srcRect l="76826" t="44079" r="13945" b="27086"/>
                <a:stretch>
                  <a:fillRect/>
                </a:stretch>
              </p:blipFill>
              <p:spPr>
                <a:xfrm>
                  <a:off x="0" y="0"/>
                  <a:ext cx="3512942" cy="475842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82" name="Title 1"/>
                <p:cNvSpPr txBox="1"/>
                <p:nvPr/>
              </p:nvSpPr>
              <p:spPr>
                <a:xfrm>
                  <a:off x="306152" y="1827210"/>
                  <a:ext cx="2900637" cy="1104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rmAutofit fontScale="77500" lnSpcReduction="20000"/>
                </a:bodyPr>
                <a:lstStyle>
                  <a:lvl1pPr algn="ctr">
                    <a:defRPr sz="10000">
                      <a:solidFill>
                        <a:srgbClr val="FFFFFF"/>
                      </a:solidFill>
                      <a:latin typeface="England FC DISPLAY Regular"/>
                      <a:ea typeface="England FC DISPLAY Regular"/>
                      <a:cs typeface="England FC DISPLAY Regular"/>
                      <a:sym typeface="England FC DISPLAY Regular"/>
                    </a:defRPr>
                  </a:lvl1pPr>
                </a:lstStyle>
                <a:p>
                  <a:r>
                    <a:rPr dirty="0"/>
                    <a:t>debate!</a:t>
                  </a:r>
                </a:p>
              </p:txBody>
            </p:sp>
          </p:grpSp>
        </p:grpSp>
        <p:pic>
          <p:nvPicPr>
            <p:cNvPr id="185" name="Group" descr="Group"/>
            <p:cNvPicPr>
              <a:picLocks noChangeAspect="1"/>
            </p:cNvPicPr>
            <p:nvPr/>
          </p:nvPicPr>
          <p:blipFill>
            <a:blip r:embed="rId4"/>
            <a:srcRect t="29624" r="82386" b="36698"/>
            <a:stretch>
              <a:fillRect/>
            </a:stretch>
          </p:blipFill>
          <p:spPr>
            <a:xfrm>
              <a:off x="8365643" y="3067728"/>
              <a:ext cx="3891910" cy="32259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Group" descr="Group"/>
            <p:cNvPicPr>
              <a:picLocks noChangeAspect="1"/>
            </p:cNvPicPr>
            <p:nvPr/>
          </p:nvPicPr>
          <p:blipFill>
            <a:blip r:embed="rId4"/>
            <a:srcRect t="29624" r="82386" b="36698"/>
            <a:stretch>
              <a:fillRect/>
            </a:stretch>
          </p:blipFill>
          <p:spPr>
            <a:xfrm rot="20043397" flipH="1">
              <a:off x="509545" y="3010836"/>
              <a:ext cx="3891909" cy="32259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8" name="England_Crest_2COL_SPOT_FILL.png" descr="England_Crest_2COL_SPOT_FIL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341353" y="1735719"/>
            <a:ext cx="3396757" cy="1118854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rPr dirty="0"/>
              <a:t>We are going to practice the skills of voicing our opinions, listening to the opinions of others and responding to them respectfully.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1C281FA-B544-C34D-95F0-A017D02921CA}"/>
              </a:ext>
            </a:extLst>
          </p:cNvPr>
          <p:cNvSpPr txBox="1"/>
          <p:nvPr/>
        </p:nvSpPr>
        <p:spPr>
          <a:xfrm>
            <a:off x="336429" y="258032"/>
            <a:ext cx="4372276" cy="1281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dirty="0"/>
              <a:t>Let’s debate!</a:t>
            </a:r>
            <a:endParaRPr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England_Crest_2COL_SPOT_FILL.png" descr="England_Crest_2COL_SPOT_FI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Picture 4" descr="Picture 4"/>
          <p:cNvPicPr>
            <a:picLocks noChangeAspect="1"/>
          </p:cNvPicPr>
          <p:nvPr/>
        </p:nvPicPr>
        <p:blipFill>
          <a:blip r:embed="rId4"/>
          <a:srcRect l="1415" r="37557"/>
          <a:stretch>
            <a:fillRect/>
          </a:stretch>
        </p:blipFill>
        <p:spPr>
          <a:xfrm>
            <a:off x="6670026" y="2642017"/>
            <a:ext cx="5152842" cy="384205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ubtitle 2"/>
          <p:cNvSpPr txBox="1"/>
          <p:nvPr/>
        </p:nvSpPr>
        <p:spPr>
          <a:xfrm>
            <a:off x="358015" y="2816369"/>
            <a:ext cx="5597157" cy="1508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300"/>
              </a:spcBef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e.g.</a:t>
            </a:r>
            <a:r>
              <a:rPr lang="en-GB" dirty="0"/>
              <a:t> </a:t>
            </a:r>
          </a:p>
          <a:p>
            <a:pPr>
              <a:spcBef>
                <a:spcPts val="300"/>
              </a:spcBef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I agree with this statement because…</a:t>
            </a:r>
          </a:p>
          <a:p>
            <a:pPr>
              <a:spcBef>
                <a:spcPts val="300"/>
              </a:spcBef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I disagree with this statement because…</a:t>
            </a:r>
          </a:p>
        </p:txBody>
      </p:sp>
      <p:sp>
        <p:nvSpPr>
          <p:cNvPr id="198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343821" y="1552953"/>
            <a:ext cx="5100664" cy="1367057"/>
          </a:xfrm>
          <a:prstGeom prst="rect">
            <a:avLst/>
          </a:prstGeom>
        </p:spPr>
        <p:txBody>
          <a:bodyPr/>
          <a:lstStyle/>
          <a:p>
            <a:pPr marL="187157" indent="-187157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AutoNum type="arabicPeriod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Choose a card.</a:t>
            </a:r>
          </a:p>
          <a:p>
            <a:pPr marL="187157" indent="-187157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AutoNum type="arabicPeriod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Read out the statement on your card to your partner.</a:t>
            </a:r>
          </a:p>
          <a:p>
            <a:pPr marL="187157" indent="-187157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AutoNum type="arabicPeriod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Decide if you agree or disagree.</a:t>
            </a:r>
          </a:p>
          <a:p>
            <a:pPr marL="187157" indent="-187157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AutoNum type="arabicPeriod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Give reasons for your decision.</a:t>
            </a:r>
          </a:p>
        </p:txBody>
      </p:sp>
      <p:pic>
        <p:nvPicPr>
          <p:cNvPr id="199" name="1343130.JPG" descr="1343130.JPG"/>
          <p:cNvPicPr>
            <a:picLocks noChangeAspect="1"/>
          </p:cNvPicPr>
          <p:nvPr/>
        </p:nvPicPr>
        <p:blipFill>
          <a:blip r:embed="rId5"/>
          <a:srcRect l="1456" t="1131" r="28423"/>
          <a:stretch>
            <a:fillRect/>
          </a:stretch>
        </p:blipFill>
        <p:spPr>
          <a:xfrm>
            <a:off x="5378836" y="425649"/>
            <a:ext cx="6452937" cy="605968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FA6DBB-D5CE-4B4C-80B2-9C0C0CFFA8F6}"/>
              </a:ext>
            </a:extLst>
          </p:cNvPr>
          <p:cNvSpPr txBox="1"/>
          <p:nvPr/>
        </p:nvSpPr>
        <p:spPr>
          <a:xfrm>
            <a:off x="336428" y="258032"/>
            <a:ext cx="4787115" cy="1294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dirty="0"/>
              <a:t>How to play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000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1000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1000"/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animBg="1" advAuto="0"/>
      <p:bldP spid="198" grpId="0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"/>
          <p:cNvSpPr/>
          <p:nvPr/>
        </p:nvSpPr>
        <p:spPr>
          <a:xfrm>
            <a:off x="608798" y="1701555"/>
            <a:ext cx="1604926" cy="2001768"/>
          </a:xfrm>
          <a:prstGeom prst="rect">
            <a:avLst/>
          </a:prstGeom>
          <a:ln w="25400">
            <a:solidFill>
              <a:srgbClr val="D82333"/>
            </a:solidFill>
            <a:miter/>
          </a:ln>
        </p:spPr>
        <p:txBody>
          <a:bodyPr lIns="0" tIns="0" rIns="0" bIns="0"/>
          <a:lstStyle/>
          <a:p>
            <a:pPr algn="ctr">
              <a:lnSpc>
                <a:spcPct val="107000"/>
              </a:lnSpc>
              <a:spcBef>
                <a:spcPts val="800"/>
              </a:spcBef>
              <a:defRPr sz="1700">
                <a:solidFill>
                  <a:srgbClr val="0C54A0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endParaRPr dirty="0"/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085" y="3293754"/>
            <a:ext cx="530352" cy="229909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Rectangle"/>
          <p:cNvSpPr/>
          <p:nvPr/>
        </p:nvSpPr>
        <p:spPr>
          <a:xfrm>
            <a:off x="2482694" y="1701555"/>
            <a:ext cx="1604926" cy="2001768"/>
          </a:xfrm>
          <a:prstGeom prst="rect">
            <a:avLst/>
          </a:prstGeom>
          <a:ln w="25400">
            <a:solidFill>
              <a:srgbClr val="D82333"/>
            </a:solidFill>
            <a:miter/>
          </a:ln>
        </p:spPr>
        <p:txBody>
          <a:bodyPr lIns="0" tIns="0" rIns="0" bIns="0"/>
          <a:lstStyle/>
          <a:p>
            <a:pPr algn="ctr">
              <a:lnSpc>
                <a:spcPct val="110000"/>
              </a:lnSpc>
              <a:spcBef>
                <a:spcPts val="800"/>
              </a:spcBef>
              <a:defRPr sz="1700">
                <a:solidFill>
                  <a:srgbClr val="0C54A0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endParaRPr dirty="0"/>
          </a:p>
        </p:txBody>
      </p:sp>
      <p:pic>
        <p:nvPicPr>
          <p:cNvPr id="20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981" y="3293754"/>
            <a:ext cx="530351" cy="229909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Competitive sport should not be played in schools."/>
          <p:cNvSpPr txBox="1"/>
          <p:nvPr/>
        </p:nvSpPr>
        <p:spPr>
          <a:xfrm>
            <a:off x="2539197" y="1955700"/>
            <a:ext cx="1491919" cy="1183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10000"/>
              </a:lnSpc>
              <a:spcBef>
                <a:spcPts val="800"/>
              </a:spcBef>
              <a:defRPr sz="1700">
                <a:solidFill>
                  <a:srgbClr val="0C54A0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rPr dirty="0"/>
              <a:t>Competitive sport should not be played in schools.</a:t>
            </a:r>
          </a:p>
        </p:txBody>
      </p:sp>
      <p:sp>
        <p:nvSpPr>
          <p:cNvPr id="209" name="In football, the captain is always right."/>
          <p:cNvSpPr txBox="1"/>
          <p:nvPr/>
        </p:nvSpPr>
        <p:spPr>
          <a:xfrm>
            <a:off x="751531" y="2103020"/>
            <a:ext cx="131946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1700">
                <a:solidFill>
                  <a:srgbClr val="0C54A0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rPr dirty="0"/>
              <a:t>In football, the captain is always right.</a:t>
            </a:r>
          </a:p>
        </p:txBody>
      </p:sp>
      <p:sp>
        <p:nvSpPr>
          <p:cNvPr id="210" name="Rectangle"/>
          <p:cNvSpPr/>
          <p:nvPr/>
        </p:nvSpPr>
        <p:spPr>
          <a:xfrm>
            <a:off x="4356589" y="1701555"/>
            <a:ext cx="1604926" cy="2001768"/>
          </a:xfrm>
          <a:prstGeom prst="rect">
            <a:avLst/>
          </a:prstGeom>
          <a:ln w="25400">
            <a:solidFill>
              <a:srgbClr val="D82333"/>
            </a:solidFill>
            <a:miter/>
          </a:ln>
        </p:spPr>
        <p:txBody>
          <a:bodyPr lIns="0" tIns="0" rIns="0" bIns="0"/>
          <a:lstStyle/>
          <a:p>
            <a:pPr algn="ctr">
              <a:lnSpc>
                <a:spcPct val="107000"/>
              </a:lnSpc>
              <a:spcBef>
                <a:spcPts val="800"/>
              </a:spcBef>
              <a:defRPr sz="1700">
                <a:solidFill>
                  <a:srgbClr val="0C54A0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endParaRPr dirty="0"/>
          </a:p>
        </p:txBody>
      </p:sp>
      <p:pic>
        <p:nvPicPr>
          <p:cNvPr id="21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876" y="3293754"/>
            <a:ext cx="530352" cy="229909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Rectangle"/>
          <p:cNvSpPr/>
          <p:nvPr/>
        </p:nvSpPr>
        <p:spPr>
          <a:xfrm>
            <a:off x="6230485" y="1701555"/>
            <a:ext cx="1604925" cy="2001768"/>
          </a:xfrm>
          <a:prstGeom prst="rect">
            <a:avLst/>
          </a:prstGeom>
          <a:ln w="25400">
            <a:solidFill>
              <a:srgbClr val="D82333"/>
            </a:solidFill>
            <a:miter/>
          </a:ln>
        </p:spPr>
        <p:txBody>
          <a:bodyPr lIns="0" tIns="0" rIns="0" bIns="0"/>
          <a:lstStyle/>
          <a:p>
            <a:pPr algn="ctr">
              <a:lnSpc>
                <a:spcPct val="110000"/>
              </a:lnSpc>
              <a:spcBef>
                <a:spcPts val="800"/>
              </a:spcBef>
              <a:defRPr sz="1700">
                <a:solidFill>
                  <a:srgbClr val="0C54A0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endParaRPr dirty="0"/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772" y="3293754"/>
            <a:ext cx="530351" cy="229909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Teachers should wear uniform."/>
          <p:cNvSpPr txBox="1"/>
          <p:nvPr/>
        </p:nvSpPr>
        <p:spPr>
          <a:xfrm>
            <a:off x="6373218" y="2095400"/>
            <a:ext cx="1319460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10000"/>
              </a:lnSpc>
              <a:spcBef>
                <a:spcPts val="800"/>
              </a:spcBef>
              <a:defRPr sz="1700">
                <a:solidFill>
                  <a:srgbClr val="0C54A0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rPr dirty="0"/>
              <a:t>Teachers should wear uniform. </a:t>
            </a:r>
          </a:p>
        </p:txBody>
      </p:sp>
      <p:sp>
        <p:nvSpPr>
          <p:cNvPr id="215" name="School uniform should be gender neutral."/>
          <p:cNvSpPr txBox="1"/>
          <p:nvPr/>
        </p:nvSpPr>
        <p:spPr>
          <a:xfrm>
            <a:off x="4425792" y="2153820"/>
            <a:ext cx="149192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1700">
                <a:solidFill>
                  <a:srgbClr val="0C54A0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rPr dirty="0"/>
              <a:t>School uniform should be gender neutral.</a:t>
            </a:r>
          </a:p>
        </p:txBody>
      </p:sp>
      <p:sp>
        <p:nvSpPr>
          <p:cNvPr id="216" name="Rectangle"/>
          <p:cNvSpPr/>
          <p:nvPr/>
        </p:nvSpPr>
        <p:spPr>
          <a:xfrm>
            <a:off x="8104381" y="1701555"/>
            <a:ext cx="1604925" cy="2001768"/>
          </a:xfrm>
          <a:prstGeom prst="rect">
            <a:avLst/>
          </a:prstGeom>
          <a:ln w="25400">
            <a:solidFill>
              <a:srgbClr val="D82333"/>
            </a:solidFill>
            <a:miter/>
          </a:ln>
        </p:spPr>
        <p:txBody>
          <a:bodyPr lIns="0" tIns="0" rIns="0" bIns="0"/>
          <a:lstStyle/>
          <a:p>
            <a:pPr algn="ctr">
              <a:lnSpc>
                <a:spcPct val="107000"/>
              </a:lnSpc>
              <a:spcBef>
                <a:spcPts val="800"/>
              </a:spcBef>
              <a:defRPr sz="1700">
                <a:solidFill>
                  <a:srgbClr val="0C54A0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endParaRPr dirty="0"/>
          </a:p>
        </p:txBody>
      </p:sp>
      <p:pic>
        <p:nvPicPr>
          <p:cNvPr id="21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667" y="3293754"/>
            <a:ext cx="530352" cy="229909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Rectangle"/>
          <p:cNvSpPr/>
          <p:nvPr/>
        </p:nvSpPr>
        <p:spPr>
          <a:xfrm>
            <a:off x="9978276" y="1701555"/>
            <a:ext cx="1604926" cy="2001768"/>
          </a:xfrm>
          <a:prstGeom prst="rect">
            <a:avLst/>
          </a:prstGeom>
          <a:ln w="25400">
            <a:solidFill>
              <a:srgbClr val="D82333"/>
            </a:solidFill>
            <a:miter/>
          </a:ln>
        </p:spPr>
        <p:txBody>
          <a:bodyPr lIns="0" tIns="0" rIns="0" bIns="0"/>
          <a:lstStyle/>
          <a:p>
            <a:pPr algn="ctr">
              <a:lnSpc>
                <a:spcPct val="110000"/>
              </a:lnSpc>
              <a:spcBef>
                <a:spcPts val="800"/>
              </a:spcBef>
              <a:defRPr sz="1700">
                <a:solidFill>
                  <a:srgbClr val="0C54A0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endParaRPr dirty="0"/>
          </a:p>
        </p:txBody>
      </p:sp>
      <p:pic>
        <p:nvPicPr>
          <p:cNvPr id="21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563" y="3293754"/>
            <a:ext cx="530352" cy="229909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School uniform should be abolished."/>
          <p:cNvSpPr txBox="1"/>
          <p:nvPr/>
        </p:nvSpPr>
        <p:spPr>
          <a:xfrm>
            <a:off x="10034779" y="2120800"/>
            <a:ext cx="1491920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10000"/>
              </a:lnSpc>
              <a:spcBef>
                <a:spcPts val="800"/>
              </a:spcBef>
              <a:defRPr sz="1700">
                <a:solidFill>
                  <a:srgbClr val="0C54A0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rPr dirty="0"/>
              <a:t>School uniform should be abolished.</a:t>
            </a:r>
          </a:p>
        </p:txBody>
      </p:sp>
      <p:sp>
        <p:nvSpPr>
          <p:cNvPr id="221" name="Girls are not as good as boys at playing sports."/>
          <p:cNvSpPr txBox="1"/>
          <p:nvPr/>
        </p:nvSpPr>
        <p:spPr>
          <a:xfrm>
            <a:off x="8169397" y="2115720"/>
            <a:ext cx="1474893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1700">
                <a:solidFill>
                  <a:srgbClr val="0C54A0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rPr dirty="0"/>
              <a:t>Girls are not as good as boys at playing sports. </a:t>
            </a:r>
          </a:p>
        </p:txBody>
      </p:sp>
      <p:sp>
        <p:nvSpPr>
          <p:cNvPr id="222" name="Rectangle"/>
          <p:cNvSpPr/>
          <p:nvPr/>
        </p:nvSpPr>
        <p:spPr>
          <a:xfrm>
            <a:off x="608798" y="3958295"/>
            <a:ext cx="1604926" cy="2001767"/>
          </a:xfrm>
          <a:prstGeom prst="rect">
            <a:avLst/>
          </a:prstGeom>
          <a:ln w="25400">
            <a:solidFill>
              <a:srgbClr val="D82333"/>
            </a:solidFill>
            <a:miter/>
          </a:ln>
        </p:spPr>
        <p:txBody>
          <a:bodyPr lIns="0" tIns="0" rIns="0" bIns="0"/>
          <a:lstStyle/>
          <a:p>
            <a:pPr algn="ctr">
              <a:lnSpc>
                <a:spcPct val="107000"/>
              </a:lnSpc>
              <a:spcBef>
                <a:spcPts val="800"/>
              </a:spcBef>
              <a:defRPr sz="1700">
                <a:solidFill>
                  <a:srgbClr val="0C54A0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endParaRPr dirty="0"/>
          </a:p>
        </p:txBody>
      </p:sp>
      <p:pic>
        <p:nvPicPr>
          <p:cNvPr id="22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085" y="5550494"/>
            <a:ext cx="530352" cy="229909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Rectangle"/>
          <p:cNvSpPr/>
          <p:nvPr/>
        </p:nvSpPr>
        <p:spPr>
          <a:xfrm>
            <a:off x="2482694" y="3958295"/>
            <a:ext cx="1604925" cy="2001767"/>
          </a:xfrm>
          <a:prstGeom prst="rect">
            <a:avLst/>
          </a:prstGeom>
          <a:ln w="25400">
            <a:solidFill>
              <a:srgbClr val="D82333"/>
            </a:solidFill>
            <a:miter/>
          </a:ln>
        </p:spPr>
        <p:txBody>
          <a:bodyPr lIns="0" tIns="0" rIns="0" bIns="0"/>
          <a:lstStyle/>
          <a:p>
            <a:pPr algn="ctr">
              <a:lnSpc>
                <a:spcPct val="110000"/>
              </a:lnSpc>
              <a:spcBef>
                <a:spcPts val="800"/>
              </a:spcBef>
              <a:defRPr sz="1700">
                <a:solidFill>
                  <a:srgbClr val="0C54A0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endParaRPr dirty="0"/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980" y="5550494"/>
            <a:ext cx="530352" cy="229909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ATS exams should be banned in Year 6."/>
          <p:cNvSpPr txBox="1"/>
          <p:nvPr/>
        </p:nvSpPr>
        <p:spPr>
          <a:xfrm>
            <a:off x="2669230" y="4263240"/>
            <a:ext cx="1237556" cy="1183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10000"/>
              </a:lnSpc>
              <a:spcBef>
                <a:spcPts val="800"/>
              </a:spcBef>
              <a:defRPr sz="1700">
                <a:solidFill>
                  <a:srgbClr val="0C54A0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rPr dirty="0"/>
              <a:t>SATS exams should be banned in Year 6.</a:t>
            </a:r>
          </a:p>
        </p:txBody>
      </p:sp>
      <p:sp>
        <p:nvSpPr>
          <p:cNvPr id="227" name="An hour of sport every day should be compulsory in schools."/>
          <p:cNvSpPr txBox="1"/>
          <p:nvPr/>
        </p:nvSpPr>
        <p:spPr>
          <a:xfrm>
            <a:off x="738831" y="4062580"/>
            <a:ext cx="1319460" cy="1432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1700">
                <a:solidFill>
                  <a:srgbClr val="0C54A0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rPr dirty="0"/>
              <a:t>An hour of sport every day should be compulsory in schools. </a:t>
            </a:r>
          </a:p>
        </p:txBody>
      </p:sp>
      <p:sp>
        <p:nvSpPr>
          <p:cNvPr id="228" name="Rectangle"/>
          <p:cNvSpPr/>
          <p:nvPr/>
        </p:nvSpPr>
        <p:spPr>
          <a:xfrm>
            <a:off x="4356589" y="3958295"/>
            <a:ext cx="1604926" cy="2001767"/>
          </a:xfrm>
          <a:prstGeom prst="rect">
            <a:avLst/>
          </a:prstGeom>
          <a:ln w="25400">
            <a:solidFill>
              <a:srgbClr val="D82333"/>
            </a:solidFill>
            <a:miter/>
          </a:ln>
        </p:spPr>
        <p:txBody>
          <a:bodyPr lIns="0" tIns="0" rIns="0" bIns="0"/>
          <a:lstStyle/>
          <a:p>
            <a:pPr algn="ctr">
              <a:lnSpc>
                <a:spcPct val="107000"/>
              </a:lnSpc>
              <a:spcBef>
                <a:spcPts val="800"/>
              </a:spcBef>
              <a:defRPr sz="1700">
                <a:solidFill>
                  <a:srgbClr val="0C54A0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endParaRPr dirty="0"/>
          </a:p>
        </p:txBody>
      </p:sp>
      <p:pic>
        <p:nvPicPr>
          <p:cNvPr id="22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876" y="5550494"/>
            <a:ext cx="530352" cy="229909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Rectangle"/>
          <p:cNvSpPr/>
          <p:nvPr/>
        </p:nvSpPr>
        <p:spPr>
          <a:xfrm>
            <a:off x="6230485" y="3958295"/>
            <a:ext cx="1604925" cy="2001767"/>
          </a:xfrm>
          <a:prstGeom prst="rect">
            <a:avLst/>
          </a:prstGeom>
          <a:ln w="25400">
            <a:solidFill>
              <a:srgbClr val="D82333"/>
            </a:solidFill>
            <a:miter/>
          </a:ln>
        </p:spPr>
        <p:txBody>
          <a:bodyPr lIns="0" tIns="0" rIns="0" bIns="0"/>
          <a:lstStyle/>
          <a:p>
            <a:pPr algn="ctr">
              <a:lnSpc>
                <a:spcPct val="110000"/>
              </a:lnSpc>
              <a:spcBef>
                <a:spcPts val="800"/>
              </a:spcBef>
              <a:defRPr sz="1700">
                <a:solidFill>
                  <a:srgbClr val="0C54A0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endParaRPr dirty="0"/>
          </a:p>
        </p:txBody>
      </p:sp>
      <p:pic>
        <p:nvPicPr>
          <p:cNvPr id="23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772" y="5550494"/>
            <a:ext cx="530351" cy="229909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VAR (video assistant referee) is bad for football."/>
          <p:cNvSpPr txBox="1"/>
          <p:nvPr/>
        </p:nvSpPr>
        <p:spPr>
          <a:xfrm>
            <a:off x="6306280" y="4225140"/>
            <a:ext cx="1453335" cy="1183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10000"/>
              </a:lnSpc>
              <a:spcBef>
                <a:spcPts val="800"/>
              </a:spcBef>
              <a:defRPr sz="1700">
                <a:solidFill>
                  <a:srgbClr val="0C54A0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rPr dirty="0"/>
              <a:t>VAR (video assistant referee) is bad for football.</a:t>
            </a:r>
          </a:p>
        </p:txBody>
      </p:sp>
      <p:sp>
        <p:nvSpPr>
          <p:cNvPr id="233" name="Penalty shoot-outs are an unfair way to win a match."/>
          <p:cNvSpPr txBox="1"/>
          <p:nvPr/>
        </p:nvSpPr>
        <p:spPr>
          <a:xfrm>
            <a:off x="4417279" y="4249270"/>
            <a:ext cx="1491919" cy="1160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1700">
                <a:solidFill>
                  <a:srgbClr val="0C54A0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rPr dirty="0"/>
              <a:t>Penalty shoot-outs are an unfair way to win a match.</a:t>
            </a:r>
          </a:p>
        </p:txBody>
      </p:sp>
      <p:sp>
        <p:nvSpPr>
          <p:cNvPr id="234" name="Rectangle"/>
          <p:cNvSpPr/>
          <p:nvPr/>
        </p:nvSpPr>
        <p:spPr>
          <a:xfrm>
            <a:off x="8104381" y="3958295"/>
            <a:ext cx="1604925" cy="2001767"/>
          </a:xfrm>
          <a:prstGeom prst="rect">
            <a:avLst/>
          </a:prstGeom>
          <a:ln w="25400">
            <a:solidFill>
              <a:srgbClr val="D82333"/>
            </a:solidFill>
            <a:miter/>
          </a:ln>
        </p:spPr>
        <p:txBody>
          <a:bodyPr lIns="0" tIns="0" rIns="0" bIns="0"/>
          <a:lstStyle/>
          <a:p>
            <a:pPr algn="ctr">
              <a:lnSpc>
                <a:spcPct val="107000"/>
              </a:lnSpc>
              <a:spcBef>
                <a:spcPts val="800"/>
              </a:spcBef>
              <a:defRPr sz="1700">
                <a:solidFill>
                  <a:srgbClr val="0C54A0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endParaRPr dirty="0"/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667" y="5550494"/>
            <a:ext cx="530352" cy="229909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Rectangle"/>
          <p:cNvSpPr/>
          <p:nvPr/>
        </p:nvSpPr>
        <p:spPr>
          <a:xfrm>
            <a:off x="9978276" y="3958295"/>
            <a:ext cx="1604926" cy="2001767"/>
          </a:xfrm>
          <a:prstGeom prst="rect">
            <a:avLst/>
          </a:prstGeom>
          <a:ln w="25400">
            <a:solidFill>
              <a:srgbClr val="D82333"/>
            </a:solidFill>
            <a:miter/>
          </a:ln>
        </p:spPr>
        <p:txBody>
          <a:bodyPr lIns="0" tIns="0" rIns="0" bIns="0"/>
          <a:lstStyle/>
          <a:p>
            <a:pPr algn="ctr">
              <a:lnSpc>
                <a:spcPct val="110000"/>
              </a:lnSpc>
              <a:spcBef>
                <a:spcPts val="800"/>
              </a:spcBef>
              <a:defRPr sz="1700">
                <a:solidFill>
                  <a:srgbClr val="0C54A0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endParaRPr dirty="0"/>
          </a:p>
        </p:txBody>
      </p:sp>
      <p:pic>
        <p:nvPicPr>
          <p:cNvPr id="23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563" y="5550494"/>
            <a:ext cx="530352" cy="229909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Football matches should be free to watch on TV."/>
          <p:cNvSpPr txBox="1"/>
          <p:nvPr/>
        </p:nvSpPr>
        <p:spPr>
          <a:xfrm>
            <a:off x="10034779" y="4237840"/>
            <a:ext cx="1491920" cy="1183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10000"/>
              </a:lnSpc>
              <a:spcBef>
                <a:spcPts val="800"/>
              </a:spcBef>
              <a:defRPr sz="1700">
                <a:solidFill>
                  <a:srgbClr val="0C54A0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rPr dirty="0"/>
              <a:t>Football matches should be free to watch on TV.</a:t>
            </a:r>
          </a:p>
        </p:txBody>
      </p:sp>
      <p:sp>
        <p:nvSpPr>
          <p:cNvPr id="239" name="Women’s football isn’t as competitive as men’s football."/>
          <p:cNvSpPr txBox="1"/>
          <p:nvPr/>
        </p:nvSpPr>
        <p:spPr>
          <a:xfrm>
            <a:off x="8169397" y="4249270"/>
            <a:ext cx="1474893" cy="1160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1700">
                <a:solidFill>
                  <a:srgbClr val="0C54A0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rPr dirty="0"/>
              <a:t>Women’s football isn’t as competitive as men’s football. 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1341616C-728A-1143-96F0-C454DC0AAD76}"/>
              </a:ext>
            </a:extLst>
          </p:cNvPr>
          <p:cNvSpPr txBox="1"/>
          <p:nvPr/>
        </p:nvSpPr>
        <p:spPr>
          <a:xfrm>
            <a:off x="336428" y="258032"/>
            <a:ext cx="4787115" cy="1294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dirty="0"/>
              <a:t>Let’s debate!</a:t>
            </a:r>
            <a:endParaRPr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22386262900E489A061346DC7B7A48" ma:contentTypeVersion="12" ma:contentTypeDescription="Create a new document." ma:contentTypeScope="" ma:versionID="b7eeff0c917d904a251998aba1fadbbd">
  <xsd:schema xmlns:xsd="http://www.w3.org/2001/XMLSchema" xmlns:xs="http://www.w3.org/2001/XMLSchema" xmlns:p="http://schemas.microsoft.com/office/2006/metadata/properties" xmlns:ns2="4b31ba56-69c9-4f7b-a39a-403e4e2674f0" xmlns:ns3="49db2f9b-a592-452f-a9b5-f90c48491e0e" targetNamespace="http://schemas.microsoft.com/office/2006/metadata/properties" ma:root="true" ma:fieldsID="eeb9ffee5fe9ad6a54dad368d4f8c798" ns2:_="" ns3:_="">
    <xsd:import namespace="4b31ba56-69c9-4f7b-a39a-403e4e2674f0"/>
    <xsd:import namespace="49db2f9b-a592-452f-a9b5-f90c48491e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2:MediaServiceOCR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31ba56-69c9-4f7b-a39a-403e4e2674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db2f9b-a592-452f-a9b5-f90c48491e0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AB24B16-E4B7-493E-99FA-5A0398C8D7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31ba56-69c9-4f7b-a39a-403e4e2674f0"/>
    <ds:schemaRef ds:uri="49db2f9b-a592-452f-a9b5-f90c48491e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41A4E8-DD09-40A9-B14B-73D92CCD70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A90049-9B88-4D97-BA16-2DE24939FEEB}">
  <ds:schemaRefs>
    <ds:schemaRef ds:uri="http://schemas.microsoft.com/office/2006/documentManagement/types"/>
    <ds:schemaRef ds:uri="49db2f9b-a592-452f-a9b5-f90c48491e0e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4b31ba56-69c9-4f7b-a39a-403e4e2674f0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792</Words>
  <Application>Microsoft Office PowerPoint</Application>
  <PresentationFormat>Widescreen</PresentationFormat>
  <Paragraphs>106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England FC DISPLAY Regular</vt:lpstr>
      <vt:lpstr>Calibri</vt:lpstr>
      <vt:lpstr>Grot12 Normal</vt:lpstr>
      <vt:lpstr>Arial</vt:lpstr>
      <vt:lpstr>Grot12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</dc:creator>
  <cp:lastModifiedBy>Becci Barrie</cp:lastModifiedBy>
  <cp:revision>7</cp:revision>
  <dcterms:modified xsi:type="dcterms:W3CDTF">2021-04-27T11:32:43Z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0x0101003F22386262900E489A061346DC7B7A48</vt:lpwstr>
  </property>
</Properties>
</file>