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4"/>
  </p:sldMasterIdLst>
  <p:notesMasterIdLst>
    <p:notesMasterId r:id="rId12"/>
  </p:notesMasterIdLst>
  <p:sldIdLst>
    <p:sldId id="350" r:id="rId5"/>
    <p:sldId id="352" r:id="rId6"/>
    <p:sldId id="355" r:id="rId7"/>
    <p:sldId id="353" r:id="rId8"/>
    <p:sldId id="357" r:id="rId9"/>
    <p:sldId id="356" r:id="rId10"/>
    <p:sldId id="358" r:id="rId11"/>
  </p:sldIdLst>
  <p:sldSz cx="10691813" cy="7559675"/>
  <p:notesSz cx="7559675" cy="10691813"/>
  <p:embeddedFontLst>
    <p:embeddedFont>
      <p:font typeface="Anton" pitchFamily="2" charset="0"/>
      <p:regular r:id="rId13"/>
    </p:embeddedFont>
    <p:embeddedFont>
      <p:font typeface="Calibri" panose="020F050202020403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000000"/>
          </p15:clr>
        </p15:guide>
        <p15:guide id="2" pos="3367">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3E4"/>
    <a:srgbClr val="275099"/>
    <a:srgbClr val="2B3D87"/>
    <a:srgbClr val="E40521"/>
    <a:srgbClr val="152C9D"/>
    <a:srgbClr val="7E8AC9"/>
    <a:srgbClr val="011E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260" y="40"/>
      </p:cViewPr>
      <p:guideLst>
        <p:guide orient="horz" pos="2381"/>
        <p:guide pos="336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5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1438490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g45abd76fd6_1_0: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 name="Google Shape;23;g45abd76fd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81608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g45abd76fd6_1_0: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 name="Google Shape;23;g45abd76fd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74485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sldNum" idx="12"/>
          </p:nvPr>
        </p:nvSpPr>
        <p:spPr>
          <a:xfrm>
            <a:off x="9906772" y="6854072"/>
            <a:ext cx="641700" cy="578400"/>
          </a:xfrm>
          <a:prstGeom prst="rect">
            <a:avLst/>
          </a:prstGeom>
          <a:noFill/>
          <a:ln>
            <a:noFill/>
          </a:ln>
        </p:spPr>
        <p:txBody>
          <a:bodyPr spcFirstLastPara="1" wrap="square" lIns="116050" tIns="116050" rIns="116050" bIns="11605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 name="Google Shape;13;p3"/>
          <p:cNvPicPr preferRelativeResize="0"/>
          <p:nvPr/>
        </p:nvPicPr>
        <p:blipFill rotWithShape="1">
          <a:blip r:embed="rId2">
            <a:alphaModFix/>
          </a:blip>
          <a:srcRect t="62124" r="625" b="5368"/>
          <a:stretch/>
        </p:blipFill>
        <p:spPr>
          <a:xfrm>
            <a:off x="0" y="6750825"/>
            <a:ext cx="10692000" cy="809175"/>
          </a:xfrm>
          <a:prstGeom prst="rect">
            <a:avLst/>
          </a:prstGeom>
          <a:noFill/>
          <a:ln>
            <a:noFill/>
          </a:ln>
        </p:spPr>
      </p:pic>
      <p:pic>
        <p:nvPicPr>
          <p:cNvPr id="14" name="Google Shape;14;p3"/>
          <p:cNvPicPr preferRelativeResize="0"/>
          <p:nvPr/>
        </p:nvPicPr>
        <p:blipFill rotWithShape="1">
          <a:blip r:embed="rId3">
            <a:alphaModFix/>
          </a:blip>
          <a:srcRect/>
          <a:stretch/>
        </p:blipFill>
        <p:spPr>
          <a:xfrm>
            <a:off x="5133078" y="6902513"/>
            <a:ext cx="425844" cy="505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Content with Caption">
  <p:cSld name="3_Content with Caption">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291902" y="2684981"/>
            <a:ext cx="10021800" cy="1383900"/>
          </a:xfrm>
          <a:prstGeom prst="rect">
            <a:avLst/>
          </a:prstGeom>
          <a:noFill/>
          <a:ln>
            <a:noFill/>
          </a:ln>
        </p:spPr>
        <p:txBody>
          <a:bodyPr spcFirstLastPara="1" wrap="square" lIns="116050" tIns="116050" rIns="116050" bIns="116050" anchor="ctr" anchorCtr="0"/>
          <a:lstStyle>
            <a:lvl1pPr marL="457200" marR="0" lvl="0" indent="-228600" algn="ctr" rtl="0">
              <a:lnSpc>
                <a:spcPct val="495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marL="914400" marR="0" lvl="1" indent="-228600" algn="ctr" rtl="0">
              <a:lnSpc>
                <a:spcPct val="100000"/>
              </a:lnSpc>
              <a:spcBef>
                <a:spcPts val="0"/>
              </a:spcBef>
              <a:spcAft>
                <a:spcPts val="0"/>
              </a:spcAft>
              <a:buClr>
                <a:srgbClr val="000000"/>
              </a:buClr>
              <a:buSzPts val="2000"/>
              <a:buFont typeface="Helvetica Neue Light"/>
              <a:buNone/>
              <a:defRPr sz="20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ctr" rtl="0">
              <a:lnSpc>
                <a:spcPct val="100000"/>
              </a:lnSpc>
              <a:spcBef>
                <a:spcPts val="0"/>
              </a:spcBef>
              <a:spcAft>
                <a:spcPts val="0"/>
              </a:spcAft>
              <a:buClr>
                <a:srgbClr val="000000"/>
              </a:buClr>
              <a:buSzPts val="2000"/>
              <a:buFont typeface="Helvetica Neue Light"/>
              <a:buNone/>
              <a:defRPr sz="2000" b="0" i="0" u="none" strike="noStrike" cap="none">
                <a:solidFill>
                  <a:srgbClr val="000000"/>
                </a:solidFill>
                <a:latin typeface="Helvetica Neue Light"/>
                <a:ea typeface="Helvetica Neue Light"/>
                <a:cs typeface="Helvetica Neue Light"/>
                <a:sym typeface="Helvetica Neue Light"/>
              </a:defRPr>
            </a:lvl3pPr>
            <a:lvl4pPr marL="1828800" marR="0" lvl="3" indent="-228600" algn="ctr" rtl="0">
              <a:lnSpc>
                <a:spcPct val="100000"/>
              </a:lnSpc>
              <a:spcBef>
                <a:spcPts val="0"/>
              </a:spcBef>
              <a:spcAft>
                <a:spcPts val="0"/>
              </a:spcAft>
              <a:buClr>
                <a:srgbClr val="000000"/>
              </a:buClr>
              <a:buSzPts val="2000"/>
              <a:buFont typeface="Helvetica Neue Light"/>
              <a:buNone/>
              <a:defRPr sz="2000" b="0" i="0" u="none" strike="noStrike" cap="none">
                <a:solidFill>
                  <a:srgbClr val="000000"/>
                </a:solidFill>
                <a:latin typeface="Helvetica Neue Light"/>
                <a:ea typeface="Helvetica Neue Light"/>
                <a:cs typeface="Helvetica Neue Light"/>
                <a:sym typeface="Helvetica Neue Light"/>
              </a:defRPr>
            </a:lvl4pPr>
            <a:lvl5pPr marL="2286000" marR="0" lvl="4" indent="-228600" algn="ctr" rtl="0">
              <a:lnSpc>
                <a:spcPct val="100000"/>
              </a:lnSpc>
              <a:spcBef>
                <a:spcPts val="0"/>
              </a:spcBef>
              <a:spcAft>
                <a:spcPts val="0"/>
              </a:spcAft>
              <a:buClr>
                <a:srgbClr val="000000"/>
              </a:buClr>
              <a:buSzPts val="2000"/>
              <a:buFont typeface="Helvetica Neue Light"/>
              <a:buNone/>
              <a:defRPr sz="2000" b="0" i="0" u="none" strike="noStrike" cap="none">
                <a:solidFill>
                  <a:srgbClr val="000000"/>
                </a:solidFill>
                <a:latin typeface="Helvetica Neue Light"/>
                <a:ea typeface="Helvetica Neue Light"/>
                <a:cs typeface="Helvetica Neue Light"/>
                <a:sym typeface="Helvetica Neue Light"/>
              </a:defRPr>
            </a:lvl5pPr>
            <a:lvl6pPr marL="2743200" marR="0" lvl="5" indent="-228600" algn="ctr" rtl="0">
              <a:lnSpc>
                <a:spcPct val="100000"/>
              </a:lnSpc>
              <a:spcBef>
                <a:spcPts val="0"/>
              </a:spcBef>
              <a:spcAft>
                <a:spcPts val="0"/>
              </a:spcAft>
              <a:buClr>
                <a:srgbClr val="000000"/>
              </a:buClr>
              <a:buSzPts val="2000"/>
              <a:buFont typeface="Helvetica Neue Light"/>
              <a:buNone/>
              <a:defRPr sz="2000" b="0" i="0" u="none" strike="noStrike" cap="none">
                <a:solidFill>
                  <a:srgbClr val="000000"/>
                </a:solidFill>
                <a:latin typeface="Helvetica Neue Light"/>
                <a:ea typeface="Helvetica Neue Light"/>
                <a:cs typeface="Helvetica Neue Light"/>
                <a:sym typeface="Helvetica Neue Light"/>
              </a:defRPr>
            </a:lvl6pPr>
            <a:lvl7pPr marL="3200400" marR="0" lvl="6" indent="-228600" algn="ctr" rtl="0">
              <a:lnSpc>
                <a:spcPct val="100000"/>
              </a:lnSpc>
              <a:spcBef>
                <a:spcPts val="0"/>
              </a:spcBef>
              <a:spcAft>
                <a:spcPts val="0"/>
              </a:spcAft>
              <a:buClr>
                <a:srgbClr val="000000"/>
              </a:buClr>
              <a:buSzPts val="2000"/>
              <a:buFont typeface="Helvetica Neue Light"/>
              <a:buNone/>
              <a:defRPr sz="2000" b="0" i="0" u="none" strike="noStrike" cap="none">
                <a:solidFill>
                  <a:srgbClr val="000000"/>
                </a:solidFill>
                <a:latin typeface="Helvetica Neue Light"/>
                <a:ea typeface="Helvetica Neue Light"/>
                <a:cs typeface="Helvetica Neue Light"/>
                <a:sym typeface="Helvetica Neue Light"/>
              </a:defRPr>
            </a:lvl7pPr>
            <a:lvl8pPr marL="3657600" marR="0" lvl="7" indent="-228600" algn="ctr" rtl="0">
              <a:lnSpc>
                <a:spcPct val="100000"/>
              </a:lnSpc>
              <a:spcBef>
                <a:spcPts val="0"/>
              </a:spcBef>
              <a:spcAft>
                <a:spcPts val="0"/>
              </a:spcAft>
              <a:buClr>
                <a:srgbClr val="000000"/>
              </a:buClr>
              <a:buSzPts val="2000"/>
              <a:buFont typeface="Helvetica Neue Light"/>
              <a:buNone/>
              <a:defRPr sz="2000" b="0" i="0" u="none" strike="noStrike" cap="none">
                <a:solidFill>
                  <a:srgbClr val="000000"/>
                </a:solidFill>
                <a:latin typeface="Helvetica Neue Light"/>
                <a:ea typeface="Helvetica Neue Light"/>
                <a:cs typeface="Helvetica Neue Light"/>
                <a:sym typeface="Helvetica Neue Light"/>
              </a:defRPr>
            </a:lvl8pPr>
            <a:lvl9pPr marL="4114800" marR="0" lvl="8" indent="-228600" algn="ctr" rtl="0">
              <a:lnSpc>
                <a:spcPct val="100000"/>
              </a:lnSpc>
              <a:spcBef>
                <a:spcPts val="0"/>
              </a:spcBef>
              <a:spcAft>
                <a:spcPts val="0"/>
              </a:spcAft>
              <a:buClr>
                <a:srgbClr val="000000"/>
              </a:buClr>
              <a:buSzPts val="2000"/>
              <a:buFont typeface="Helvetica Neue Light"/>
              <a:buNone/>
              <a:defRPr sz="2000" b="0" i="0" u="none" strike="noStrike" cap="none">
                <a:solidFill>
                  <a:srgbClr val="000000"/>
                </a:solidFill>
                <a:latin typeface="Helvetica Neue Light"/>
                <a:ea typeface="Helvetica Neue Light"/>
                <a:cs typeface="Helvetica Neue Light"/>
                <a:sym typeface="Helvetica Neue Ligh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9906772" y="6854072"/>
            <a:ext cx="641700" cy="578400"/>
          </a:xfrm>
          <a:prstGeom prst="rect">
            <a:avLst/>
          </a:prstGeom>
          <a:noFill/>
          <a:ln>
            <a:noFill/>
          </a:ln>
        </p:spPr>
        <p:txBody>
          <a:bodyPr spcFirstLastPara="1" wrap="square" lIns="116050" tIns="116050" rIns="116050" bIns="11605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08813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64468" y="654105"/>
            <a:ext cx="9963000" cy="841800"/>
          </a:xfrm>
          <a:prstGeom prst="rect">
            <a:avLst/>
          </a:prstGeom>
          <a:noFill/>
          <a:ln>
            <a:noFill/>
          </a:ln>
        </p:spPr>
        <p:txBody>
          <a:bodyPr spcFirstLastPara="1" wrap="square" lIns="116050" tIns="116050" rIns="116050" bIns="116050" anchor="t" anchorCtr="0"/>
          <a:lstStyle>
            <a:lvl1pPr marR="0" lvl="0"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64468" y="1693927"/>
            <a:ext cx="9963000" cy="5021400"/>
          </a:xfrm>
          <a:prstGeom prst="rect">
            <a:avLst/>
          </a:prstGeom>
          <a:noFill/>
          <a:ln>
            <a:noFill/>
          </a:ln>
        </p:spPr>
        <p:txBody>
          <a:bodyPr spcFirstLastPara="1" wrap="square" lIns="116050" tIns="116050" rIns="116050" bIns="116050" anchor="t" anchorCtr="0"/>
          <a:lstStyle>
            <a:lvl1pPr marL="457200" marR="0" lvl="0" indent="-374650" algn="l" rtl="0">
              <a:lnSpc>
                <a:spcPct val="115000"/>
              </a:lnSpc>
              <a:spcBef>
                <a:spcPts val="0"/>
              </a:spcBef>
              <a:spcAft>
                <a:spcPts val="0"/>
              </a:spcAft>
              <a:buClr>
                <a:schemeClr val="dk2"/>
              </a:buClr>
              <a:buSzPts val="2300"/>
              <a:buFont typeface="Arial"/>
              <a:buChar char="●"/>
              <a:defRPr sz="2300" b="0" i="0" u="none" strike="noStrike" cap="none">
                <a:solidFill>
                  <a:schemeClr val="dk2"/>
                </a:solidFill>
                <a:latin typeface="Arial"/>
                <a:ea typeface="Arial"/>
                <a:cs typeface="Arial"/>
                <a:sym typeface="Arial"/>
              </a:defRPr>
            </a:lvl1pPr>
            <a:lvl2pPr marL="914400" marR="0" lvl="1"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15000"/>
              </a:lnSpc>
              <a:spcBef>
                <a:spcPts val="2000"/>
              </a:spcBef>
              <a:spcAft>
                <a:spcPts val="200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9906772" y="6854072"/>
            <a:ext cx="641700" cy="578400"/>
          </a:xfrm>
          <a:prstGeom prst="rect">
            <a:avLst/>
          </a:prstGeom>
          <a:noFill/>
          <a:ln>
            <a:noFill/>
          </a:ln>
        </p:spPr>
        <p:txBody>
          <a:bodyPr spcFirstLastPara="1" wrap="square" lIns="116050" tIns="116050" rIns="116050" bIns="11605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mailto:liam.drake@theFA.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forms.office.com/e/6hiHsSgVNJ"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pic>
        <p:nvPicPr>
          <p:cNvPr id="25" name="Google Shape;25;p7"/>
          <p:cNvPicPr preferRelativeResize="0"/>
          <p:nvPr/>
        </p:nvPicPr>
        <p:blipFill rotWithShape="1">
          <a:blip r:embed="rId3">
            <a:alphaModFix/>
          </a:blip>
          <a:srcRect l="18738"/>
          <a:stretch/>
        </p:blipFill>
        <p:spPr>
          <a:xfrm>
            <a:off x="-115157" y="-78904"/>
            <a:ext cx="10922126" cy="7560000"/>
          </a:xfrm>
          <a:prstGeom prst="rect">
            <a:avLst/>
          </a:prstGeom>
          <a:noFill/>
          <a:ln>
            <a:noFill/>
          </a:ln>
        </p:spPr>
      </p:pic>
      <p:sp>
        <p:nvSpPr>
          <p:cNvPr id="26" name="Google Shape;26;p7"/>
          <p:cNvSpPr txBox="1"/>
          <p:nvPr/>
        </p:nvSpPr>
        <p:spPr>
          <a:xfrm>
            <a:off x="433433" y="1881098"/>
            <a:ext cx="8824623" cy="4887691"/>
          </a:xfrm>
          <a:prstGeom prst="rect">
            <a:avLst/>
          </a:prstGeom>
          <a:noFill/>
          <a:ln>
            <a:noFill/>
          </a:ln>
        </p:spPr>
        <p:txBody>
          <a:bodyPr spcFirstLastPara="1" wrap="square" lIns="91425" tIns="91425" rIns="91425" bIns="91425" anchor="t" anchorCtr="0">
            <a:noAutofit/>
          </a:bodyPr>
          <a:lstStyle/>
          <a:p>
            <a:r>
              <a:rPr lang="en-GB" sz="4000" b="1" dirty="0">
                <a:solidFill>
                  <a:schemeClr val="bg1"/>
                </a:solidFill>
                <a:latin typeface="Anton" panose="020B0604020202020204" charset="0"/>
                <a:ea typeface="Anton"/>
                <a:cs typeface="Anton"/>
                <a:sym typeface="Anton"/>
              </a:rPr>
              <a:t>FA Para Football Talent Pathway</a:t>
            </a:r>
          </a:p>
          <a:p>
            <a:r>
              <a:rPr lang="en-GB" sz="4000" b="1" dirty="0">
                <a:solidFill>
                  <a:schemeClr val="bg1"/>
                </a:solidFill>
                <a:latin typeface="Anton" panose="020B0604020202020204" charset="0"/>
                <a:ea typeface="Anton"/>
                <a:cs typeface="Anton"/>
                <a:sym typeface="Anton"/>
              </a:rPr>
              <a:t>England Talent Days 2023 / 24 season</a:t>
            </a:r>
          </a:p>
          <a:p>
            <a:endParaRPr lang="en-GB" sz="4000" b="1" dirty="0">
              <a:solidFill>
                <a:schemeClr val="bg1"/>
              </a:solidFill>
              <a:latin typeface="Anton" panose="020B0604020202020204" charset="0"/>
              <a:ea typeface="Anton"/>
              <a:cs typeface="Anton"/>
              <a:sym typeface="Anton"/>
            </a:endParaRPr>
          </a:p>
          <a:p>
            <a:r>
              <a:rPr lang="en-GB" sz="4000" b="1" dirty="0">
                <a:solidFill>
                  <a:schemeClr val="bg1"/>
                </a:solidFill>
                <a:latin typeface="Anton" panose="020B0604020202020204" charset="0"/>
                <a:ea typeface="Anton"/>
                <a:cs typeface="Anton"/>
                <a:sym typeface="Anton"/>
              </a:rPr>
              <a:t>Liam Drake</a:t>
            </a:r>
          </a:p>
          <a:p>
            <a:r>
              <a:rPr lang="en-GB" sz="4000" b="1" dirty="0">
                <a:solidFill>
                  <a:schemeClr val="bg1"/>
                </a:solidFill>
                <a:latin typeface="Anton" panose="020B0604020202020204" charset="0"/>
                <a:ea typeface="Anton"/>
                <a:cs typeface="Anton"/>
                <a:sym typeface="Anton"/>
              </a:rPr>
              <a:t>Talent Inclusion Lead</a:t>
            </a:r>
          </a:p>
          <a:p>
            <a:r>
              <a:rPr lang="en-GB" sz="4000" b="1" dirty="0">
                <a:solidFill>
                  <a:schemeClr val="bg1"/>
                </a:solidFill>
                <a:latin typeface="Anton" panose="020B0604020202020204" charset="0"/>
                <a:ea typeface="Anton"/>
                <a:cs typeface="Anton"/>
                <a:sym typeface="Anton"/>
                <a:hlinkClick r:id="rId4"/>
              </a:rPr>
              <a:t>liam.drake@theFA.com</a:t>
            </a:r>
            <a:endParaRPr lang="en-GB" sz="4000" b="1" dirty="0">
              <a:solidFill>
                <a:schemeClr val="bg1"/>
              </a:solidFill>
              <a:latin typeface="Anton" panose="020B0604020202020204" charset="0"/>
              <a:ea typeface="Anton"/>
              <a:cs typeface="Anton"/>
              <a:sym typeface="Anton"/>
            </a:endParaRPr>
          </a:p>
          <a:p>
            <a:r>
              <a:rPr lang="en-GB" sz="4000" b="1" dirty="0">
                <a:solidFill>
                  <a:schemeClr val="bg1"/>
                </a:solidFill>
                <a:latin typeface="Anton" panose="020B0604020202020204" charset="0"/>
                <a:ea typeface="Anton"/>
                <a:cs typeface="Anton"/>
                <a:sym typeface="Anton"/>
              </a:rPr>
              <a:t>Tel: 07816 354045</a:t>
            </a:r>
          </a:p>
          <a:p>
            <a:endParaRPr sz="2800" i="0" u="none" strike="noStrike" cap="none" dirty="0">
              <a:solidFill>
                <a:srgbClr val="FFFFFF"/>
              </a:solidFill>
              <a:latin typeface="Anton" panose="020B0604020202020204" charset="0"/>
              <a:ea typeface="Anton"/>
              <a:cs typeface="Anton"/>
              <a:sym typeface="Anton"/>
            </a:endParaRPr>
          </a:p>
        </p:txBody>
      </p:sp>
      <p:sp>
        <p:nvSpPr>
          <p:cNvPr id="27" name="Google Shape;27;p7"/>
          <p:cNvSpPr txBox="1"/>
          <p:nvPr/>
        </p:nvSpPr>
        <p:spPr>
          <a:xfrm>
            <a:off x="8136900" y="2048200"/>
            <a:ext cx="204900" cy="1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5" name="Picture 4" descr="signature_1891613907">
            <a:extLst>
              <a:ext uri="{FF2B5EF4-FFF2-40B4-BE49-F238E27FC236}">
                <a16:creationId xmlns:a16="http://schemas.microsoft.com/office/drawing/2014/main" id="{84C1F477-AE9C-40DC-BDC0-06E10660B7E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105890"/>
            <a:ext cx="4295955" cy="1510259"/>
          </a:xfrm>
          <a:prstGeom prst="rect">
            <a:avLst/>
          </a:prstGeom>
          <a:noFill/>
          <a:ln>
            <a:noFill/>
          </a:ln>
        </p:spPr>
      </p:pic>
    </p:spTree>
    <p:extLst>
      <p:ext uri="{BB962C8B-B14F-4D97-AF65-F5344CB8AC3E}">
        <p14:creationId xmlns:p14="http://schemas.microsoft.com/office/powerpoint/2010/main" val="1994119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B157A3-D9DB-4F5F-A8F3-3F705D5640B1}"/>
              </a:ext>
            </a:extLst>
          </p:cNvPr>
          <p:cNvSpPr txBox="1"/>
          <p:nvPr/>
        </p:nvSpPr>
        <p:spPr>
          <a:xfrm>
            <a:off x="603833" y="0"/>
            <a:ext cx="9324754" cy="707886"/>
          </a:xfrm>
          <a:prstGeom prst="rect">
            <a:avLst/>
          </a:prstGeom>
          <a:noFill/>
        </p:spPr>
        <p:txBody>
          <a:bodyPr wrap="square" rtlCol="0">
            <a:spAutoFit/>
          </a:bodyPr>
          <a:lstStyle/>
          <a:p>
            <a:pPr algn="ctr"/>
            <a:r>
              <a:rPr lang="en-GB" sz="4000" b="1" dirty="0">
                <a:solidFill>
                  <a:srgbClr val="FF0000"/>
                </a:solidFill>
              </a:rPr>
              <a:t>England Talent Days 2023/24 </a:t>
            </a:r>
          </a:p>
        </p:txBody>
      </p:sp>
      <p:graphicFrame>
        <p:nvGraphicFramePr>
          <p:cNvPr id="2" name="Table 1">
            <a:extLst>
              <a:ext uri="{FF2B5EF4-FFF2-40B4-BE49-F238E27FC236}">
                <a16:creationId xmlns:a16="http://schemas.microsoft.com/office/drawing/2014/main" id="{10371DB6-7503-43CF-929A-27DE47B05758}"/>
              </a:ext>
            </a:extLst>
          </p:cNvPr>
          <p:cNvGraphicFramePr>
            <a:graphicFrameLocks noGrp="1"/>
          </p:cNvGraphicFramePr>
          <p:nvPr>
            <p:extLst>
              <p:ext uri="{D42A27DB-BD31-4B8C-83A1-F6EECF244321}">
                <p14:modId xmlns:p14="http://schemas.microsoft.com/office/powerpoint/2010/main" val="1677895067"/>
              </p:ext>
            </p:extLst>
          </p:nvPr>
        </p:nvGraphicFramePr>
        <p:xfrm>
          <a:off x="233072" y="690943"/>
          <a:ext cx="10225667" cy="5108175"/>
        </p:xfrm>
        <a:graphic>
          <a:graphicData uri="http://schemas.openxmlformats.org/drawingml/2006/table">
            <a:tbl>
              <a:tblPr firstRow="1" firstCol="1" bandRow="1"/>
              <a:tblGrid>
                <a:gridCol w="2911572">
                  <a:extLst>
                    <a:ext uri="{9D8B030D-6E8A-4147-A177-3AD203B41FA5}">
                      <a16:colId xmlns:a16="http://schemas.microsoft.com/office/drawing/2014/main" val="2738115838"/>
                    </a:ext>
                  </a:extLst>
                </a:gridCol>
                <a:gridCol w="3679902">
                  <a:extLst>
                    <a:ext uri="{9D8B030D-6E8A-4147-A177-3AD203B41FA5}">
                      <a16:colId xmlns:a16="http://schemas.microsoft.com/office/drawing/2014/main" val="440458982"/>
                    </a:ext>
                  </a:extLst>
                </a:gridCol>
                <a:gridCol w="3634193">
                  <a:extLst>
                    <a:ext uri="{9D8B030D-6E8A-4147-A177-3AD203B41FA5}">
                      <a16:colId xmlns:a16="http://schemas.microsoft.com/office/drawing/2014/main" val="62862559"/>
                    </a:ext>
                  </a:extLst>
                </a:gridCol>
              </a:tblGrid>
              <a:tr h="580296">
                <a:tc>
                  <a:txBody>
                    <a:bodyPr/>
                    <a:lstStyle/>
                    <a:p>
                      <a:pPr>
                        <a:lnSpc>
                          <a:spcPct val="107000"/>
                        </a:lnSpc>
                        <a:spcAft>
                          <a:spcPts val="0"/>
                        </a:spcAft>
                      </a:pPr>
                      <a:r>
                        <a:rPr kumimoji="0" lang="en-GB" sz="1600" b="1" i="0" u="none" strike="noStrike" kern="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Lead Talent Hub / County FA</a:t>
                      </a:r>
                      <a:endParaRPr lang="en-GB" sz="1600" dirty="0">
                        <a:effectLst/>
                        <a:latin typeface="Calibri"/>
                        <a:ea typeface="Calibri" panose="020F0502020204030204" pitchFamily="34" charset="0"/>
                        <a:cs typeface="Calibri"/>
                      </a:endParaRPr>
                    </a:p>
                  </a:txBody>
                  <a:tcPr marL="68580" marR="68580" marT="9525" marB="95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GB" sz="1600" b="1" dirty="0">
                          <a:solidFill>
                            <a:srgbClr val="FFFFFF"/>
                          </a:solidFill>
                          <a:effectLst/>
                          <a:latin typeface="Calibri"/>
                          <a:ea typeface="Times New Roman" panose="02020603050405020304" pitchFamily="18" charset="0"/>
                          <a:cs typeface="Calibri"/>
                        </a:rPr>
                        <a:t>COMMUNITY BASED EVENT</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GB" sz="1600" b="1" dirty="0">
                          <a:solidFill>
                            <a:srgbClr val="FFFFFF"/>
                          </a:solidFill>
                          <a:effectLst/>
                          <a:latin typeface="Calibri"/>
                          <a:ea typeface="Times New Roman" panose="02020603050405020304" pitchFamily="18" charset="0"/>
                          <a:cs typeface="Calibri"/>
                        </a:rPr>
                        <a:t>Date, </a:t>
                      </a:r>
                      <a:r>
                        <a:rPr lang="en-GB"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Venue etc…</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FFFFFF"/>
                          </a:solidFill>
                          <a:effectLst/>
                          <a:uLnTx/>
                          <a:uFillTx/>
                          <a:latin typeface="Calibri"/>
                          <a:ea typeface="Times New Roman" panose="02020603050405020304" pitchFamily="18" charset="0"/>
                          <a:cs typeface="Calibri"/>
                          <a:sym typeface="Arial"/>
                        </a:rPr>
                        <a:t>SCHOOLS BASED EVENT</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FFFFFF"/>
                          </a:solidFill>
                          <a:effectLst/>
                          <a:uLnTx/>
                          <a:uFillTx/>
                          <a:latin typeface="Calibri"/>
                          <a:ea typeface="Times New Roman" panose="02020603050405020304" pitchFamily="18" charset="0"/>
                          <a:cs typeface="Calibri"/>
                          <a:sym typeface="Arial"/>
                        </a:rPr>
                        <a:t>Date, </a:t>
                      </a:r>
                      <a:r>
                        <a:rPr kumimoji="0" lang="en-GB" sz="1600" b="1" i="0" u="none" strike="noStrike" kern="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Venue etc…</a:t>
                      </a:r>
                      <a:endParaRPr kumimoji="0" lang="en-GB"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txBody>
                  <a:tcPr marL="68580" marR="68580" marT="9525" marB="95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0000"/>
                    </a:solidFill>
                  </a:tcPr>
                </a:tc>
                <a:extLst>
                  <a:ext uri="{0D108BD9-81ED-4DB2-BD59-A6C34878D82A}">
                    <a16:rowId xmlns:a16="http://schemas.microsoft.com/office/drawing/2014/main" val="1221419590"/>
                  </a:ext>
                </a:extLst>
              </a:tr>
              <a:tr h="346953">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Albion in the Community (Brighton)</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TBC</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TBC</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652113439"/>
                  </a:ext>
                </a:extLst>
              </a:tr>
              <a:tr h="443845">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Argyle Community Trust  (Plymouth)</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Sun 11</a:t>
                      </a:r>
                      <a:r>
                        <a:rPr kumimoji="0" lang="en-GB" sz="1400" b="1" i="0" u="none" strike="noStrike" kern="0" cap="none" spc="0" normalizeH="0" baseline="3000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th</a:t>
                      </a: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Feb 2024 </a:t>
                      </a:r>
                      <a:r>
                        <a:rPr kumimoji="0" lang="en-GB" sz="1400" b="0"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(1.30-4.30pm)</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0" i="0" u="none" strike="noStrike" kern="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Manadon</a:t>
                      </a:r>
                      <a:r>
                        <a:rPr kumimoji="0" lang="en-GB" sz="1400" b="0"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Sports Hub, St Peter’s Rd, PL5 3FD</a:t>
                      </a:r>
                      <a:endPar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endParaRP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TBC</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25452276"/>
                  </a:ext>
                </a:extLst>
              </a:tr>
              <a:tr h="346953">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Bristol Rovers Community Trust</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Fri 12</a:t>
                      </a:r>
                      <a:r>
                        <a:rPr kumimoji="0" lang="en-GB" sz="1400" b="1" i="0" u="none" strike="noStrike" kern="0" cap="none" spc="0" normalizeH="0" baseline="3000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th</a:t>
                      </a: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April 2024 </a:t>
                      </a:r>
                      <a:r>
                        <a:rPr kumimoji="0" lang="en-GB" sz="1400" b="0"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(12-4pm)</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0" i="0" u="none" strike="noStrike" kern="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Lockleaze</a:t>
                      </a:r>
                      <a:r>
                        <a:rPr kumimoji="0" lang="en-GB" sz="1400" b="0"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Sports Centre, BS7 9XF</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TBC</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892627785"/>
                  </a:ext>
                </a:extLst>
              </a:tr>
              <a:tr h="346953">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Cambridgeshire FA </a:t>
                      </a:r>
                      <a:r>
                        <a:rPr kumimoji="0" lang="en-GB" sz="1400" b="1" i="0" u="none" strike="noStrike" kern="0" cap="none" spc="0" normalizeH="0" baseline="0" noProof="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Peterborough</a:t>
                      </a:r>
                      <a:endPar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endParaRP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Fri 23rd Feb 2024 </a:t>
                      </a:r>
                      <a:r>
                        <a:rPr kumimoji="0" lang="en-GB" sz="1400" b="0"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(10.30am – 2pm)</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Focus Centre, Chestnut Ave, PE1 4PE</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TBC</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22309946"/>
                  </a:ext>
                </a:extLst>
              </a:tr>
              <a:tr h="346953">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Durham County FA / Sunderland AFC</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Sat 27</a:t>
                      </a:r>
                      <a:r>
                        <a:rPr kumimoji="0" lang="en-GB" sz="1400" b="1" i="0" u="none" strike="noStrike" kern="0" cap="none" spc="0" normalizeH="0" baseline="3000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th</a:t>
                      </a: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April 2024 </a:t>
                      </a:r>
                      <a:r>
                        <a:rPr kumimoji="0" lang="en-GB" sz="1400" b="0"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(10.30am – 1.30pm)</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East Durham College, Peterlee Campus, SR8 2RN</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Wed 13</a:t>
                      </a:r>
                      <a:r>
                        <a:rPr kumimoji="0" lang="en-GB" sz="1400" b="1" i="0" u="none" strike="noStrike" kern="0" cap="none" spc="0" normalizeH="0" baseline="3000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th</a:t>
                      </a: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March 2024</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Temple Park Leisure Centre, South Shields</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649921282"/>
                  </a:ext>
                </a:extLst>
              </a:tr>
              <a:tr h="346953">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Fulham FC Foundation</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TBC</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TBC</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751581426"/>
                  </a:ext>
                </a:extLst>
              </a:tr>
              <a:tr h="346953">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Lincoln City Foundation</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TBC</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TBC</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527340737"/>
                  </a:ext>
                </a:extLst>
              </a:tr>
              <a:tr h="346953">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Manchester Utd Foundation</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Fri 23</a:t>
                      </a:r>
                      <a:r>
                        <a:rPr kumimoji="0" lang="en-GB" sz="1400" b="1" i="0" u="none" strike="noStrike" kern="0" cap="none" spc="0" normalizeH="0" baseline="3000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rd</a:t>
                      </a: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Feb 2024 </a:t>
                      </a:r>
                      <a:r>
                        <a:rPr kumimoji="0" lang="en-GB" sz="1400" b="0"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(9am – 12noon)</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Platt </a:t>
                      </a:r>
                      <a:r>
                        <a:rPr kumimoji="0" lang="en-GB" sz="1400" b="0" i="0" u="none" strike="noStrike" kern="0" cap="none" spc="0" normalizeH="0" baseline="0" noProof="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Lane Complex, Yew </a:t>
                      </a:r>
                      <a:r>
                        <a:rPr kumimoji="0" lang="en-GB" sz="1400" b="0"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Tree Rd</a:t>
                      </a:r>
                      <a:r>
                        <a:rPr kumimoji="0" lang="en-GB" sz="1400" b="0" i="0" u="none" strike="noStrike" kern="0" cap="none" spc="0" normalizeH="0" baseline="0" noProof="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M14 </a:t>
                      </a:r>
                      <a:r>
                        <a:rPr kumimoji="0" lang="en-GB" sz="1400" b="0"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7UU</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Mon 11</a:t>
                      </a:r>
                      <a:r>
                        <a:rPr kumimoji="0" lang="en-GB" sz="1400" b="1" i="0" u="none" strike="noStrike" kern="0" cap="none" spc="0" normalizeH="0" baseline="3000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th</a:t>
                      </a: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March 2024 </a:t>
                      </a:r>
                      <a:r>
                        <a:rPr kumimoji="0" lang="en-GB" sz="1400" b="0"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(Sec – AM </a:t>
                      </a:r>
                      <a:r>
                        <a:rPr kumimoji="0" lang="en-GB" sz="1400" b="0" i="0" u="none" strike="noStrike" kern="0" cap="none" spc="0" normalizeH="0" baseline="0" noProof="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Prim – PM)</a:t>
                      </a:r>
                      <a:endParaRPr kumimoji="0" lang="en-GB" sz="1400" b="0"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The Cliff, Lower Broughton Rd, Salford, M7 2HU</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310673347"/>
                  </a:ext>
                </a:extLst>
              </a:tr>
              <a:tr h="456245">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Norwich City Community Sports Foundation</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New date in 2024 TBC</a:t>
                      </a:r>
                      <a:endParaRPr kumimoji="0" lang="en-GB" sz="1400" b="0"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endParaRP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TBC</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738200440"/>
                  </a:ext>
                </a:extLst>
              </a:tr>
              <a:tr h="346953">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Watford FC CSE Trust</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TBC</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TBC</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50960917"/>
                  </a:ext>
                </a:extLst>
              </a:tr>
              <a:tr h="346953">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West Midlands (Staffordshire FA)</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TBC</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TBC</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431684668"/>
                  </a:ext>
                </a:extLst>
              </a:tr>
            </a:tbl>
          </a:graphicData>
        </a:graphic>
      </p:graphicFrame>
      <p:graphicFrame>
        <p:nvGraphicFramePr>
          <p:cNvPr id="4" name="Table 3">
            <a:extLst>
              <a:ext uri="{FF2B5EF4-FFF2-40B4-BE49-F238E27FC236}">
                <a16:creationId xmlns:a16="http://schemas.microsoft.com/office/drawing/2014/main" id="{F46D2181-5E93-C244-C3BD-49EF808DF278}"/>
              </a:ext>
            </a:extLst>
          </p:cNvPr>
          <p:cNvGraphicFramePr>
            <a:graphicFrameLocks noGrp="1"/>
          </p:cNvGraphicFramePr>
          <p:nvPr>
            <p:extLst>
              <p:ext uri="{D42A27DB-BD31-4B8C-83A1-F6EECF244321}">
                <p14:modId xmlns:p14="http://schemas.microsoft.com/office/powerpoint/2010/main" val="622346238"/>
              </p:ext>
            </p:extLst>
          </p:nvPr>
        </p:nvGraphicFramePr>
        <p:xfrm>
          <a:off x="2049617" y="5796442"/>
          <a:ext cx="7650840" cy="931038"/>
        </p:xfrm>
        <a:graphic>
          <a:graphicData uri="http://schemas.openxmlformats.org/drawingml/2006/table">
            <a:tbl>
              <a:tblPr firstRow="1" firstCol="1" bandRow="1"/>
              <a:tblGrid>
                <a:gridCol w="1093923">
                  <a:extLst>
                    <a:ext uri="{9D8B030D-6E8A-4147-A177-3AD203B41FA5}">
                      <a16:colId xmlns:a16="http://schemas.microsoft.com/office/drawing/2014/main" val="1645543485"/>
                    </a:ext>
                  </a:extLst>
                </a:gridCol>
                <a:gridCol w="6556917">
                  <a:extLst>
                    <a:ext uri="{9D8B030D-6E8A-4147-A177-3AD203B41FA5}">
                      <a16:colId xmlns:a16="http://schemas.microsoft.com/office/drawing/2014/main" val="1253358485"/>
                    </a:ext>
                  </a:extLst>
                </a:gridCol>
              </a:tblGrid>
              <a:tr h="346953">
                <a:tc>
                  <a:txBody>
                    <a:bodyPr/>
                    <a:lstStyle/>
                    <a:p>
                      <a:pPr algn="l">
                        <a:lnSpc>
                          <a:spcPct val="107000"/>
                        </a:lnSpc>
                        <a:spcAft>
                          <a:spcPts val="0"/>
                        </a:spcAft>
                      </a:pPr>
                      <a:r>
                        <a:rPr lang="en-GB" sz="1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Sat</a:t>
                      </a:r>
                    </a:p>
                    <a:p>
                      <a:pPr algn="l">
                        <a:lnSpc>
                          <a:spcPct val="107000"/>
                        </a:lnSpc>
                        <a:spcAft>
                          <a:spcPts val="0"/>
                        </a:spcAft>
                      </a:pPr>
                      <a:r>
                        <a:rPr lang="en-GB" sz="1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02/12/2023</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nSpc>
                          <a:spcPct val="107000"/>
                        </a:lnSpc>
                        <a:spcAft>
                          <a:spcPts val="0"/>
                        </a:spcAft>
                      </a:pPr>
                      <a:r>
                        <a:rPr lang="en-GB" sz="1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National Football Centre, St George’s Park </a:t>
                      </a:r>
                      <a:r>
                        <a:rPr lang="en-GB" sz="1400" b="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(led Nationally by the FA Para Football Dept)</a:t>
                      </a:r>
                    </a:p>
                    <a:p>
                      <a:pPr>
                        <a:lnSpc>
                          <a:spcPct val="107000"/>
                        </a:lnSpc>
                        <a:spcAft>
                          <a:spcPts val="0"/>
                        </a:spcAft>
                      </a:pPr>
                      <a:r>
                        <a:rPr lang="en-US" sz="1400" b="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Newborough</a:t>
                      </a:r>
                      <a:r>
                        <a:rPr lang="en-US" sz="1400" b="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Road, Needwood, Staffordshire, DE13 9PD (10.30am – 1.30pm)</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926889028"/>
                  </a:ext>
                </a:extLst>
              </a:tr>
              <a:tr h="443845">
                <a:tc>
                  <a:txBody>
                    <a:bodyPr/>
                    <a:lstStyle/>
                    <a:p>
                      <a:pPr algn="l">
                        <a:lnSpc>
                          <a:spcPct val="107000"/>
                        </a:lnSpc>
                        <a:spcAft>
                          <a:spcPts val="0"/>
                        </a:spcAft>
                      </a:pPr>
                      <a:r>
                        <a:rPr lang="en-GB" sz="1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Thurs</a:t>
                      </a:r>
                    </a:p>
                    <a:p>
                      <a:pPr algn="l">
                        <a:lnSpc>
                          <a:spcPct val="107000"/>
                        </a:lnSpc>
                        <a:spcAft>
                          <a:spcPts val="0"/>
                        </a:spcAft>
                      </a:pPr>
                      <a:r>
                        <a:rPr lang="en-GB" sz="1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04/04/2024</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National Football Centre, St George’s Park </a:t>
                      </a:r>
                      <a:r>
                        <a:rPr kumimoji="0" lang="en-GB" sz="1400" b="0" i="1"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(led Nationally by the FA Para Football Dept)</a:t>
                      </a:r>
                      <a:endParaRPr kumimoji="0" lang="en-GB" sz="1400" b="1" i="0"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1400" b="0" i="0" u="none" strike="noStrike" kern="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Newborough</a:t>
                      </a:r>
                      <a:r>
                        <a:rPr kumimoji="0" lang="en-US" sz="1400" b="0"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Road, Needwood, Staffordshire, DE13 9PD (10.30am – 1.30pm)</a:t>
                      </a:r>
                    </a:p>
                  </a:txBody>
                  <a:tcPr marL="68580" marR="68580" marT="9525" marB="9525"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849879421"/>
                  </a:ext>
                </a:extLst>
              </a:tr>
            </a:tbl>
          </a:graphicData>
        </a:graphic>
      </p:graphicFrame>
      <p:sp>
        <p:nvSpPr>
          <p:cNvPr id="5" name="Rectangle 4">
            <a:extLst>
              <a:ext uri="{FF2B5EF4-FFF2-40B4-BE49-F238E27FC236}">
                <a16:creationId xmlns:a16="http://schemas.microsoft.com/office/drawing/2014/main" id="{077E5424-5FE5-767F-A17B-04244DB2561E}"/>
              </a:ext>
            </a:extLst>
          </p:cNvPr>
          <p:cNvSpPr/>
          <p:nvPr/>
        </p:nvSpPr>
        <p:spPr>
          <a:xfrm>
            <a:off x="-18381" y="5777444"/>
            <a:ext cx="2019474" cy="830997"/>
          </a:xfrm>
          <a:prstGeom prst="rect">
            <a:avLst/>
          </a:prstGeom>
          <a:noFill/>
        </p:spPr>
        <p:txBody>
          <a:bodyPr wrap="square" lIns="91440" tIns="45720" rIns="91440" bIns="45720">
            <a:spAutoFit/>
          </a:bodyPr>
          <a:lstStyle/>
          <a:p>
            <a:pPr algn="ctr"/>
            <a:r>
              <a:rPr lang="en-US" sz="4800" b="1" u="sng" cap="none" spc="0" dirty="0">
                <a:ln w="0"/>
                <a:solidFill>
                  <a:srgbClr val="FF0000"/>
                </a:solidFill>
                <a:latin typeface="Calibri" panose="020F0502020204030204" pitchFamily="34" charset="0"/>
                <a:cs typeface="Calibri" panose="020F0502020204030204" pitchFamily="34" charset="0"/>
              </a:rPr>
              <a:t>Plus…</a:t>
            </a:r>
          </a:p>
        </p:txBody>
      </p:sp>
    </p:spTree>
    <p:extLst>
      <p:ext uri="{BB962C8B-B14F-4D97-AF65-F5344CB8AC3E}">
        <p14:creationId xmlns:p14="http://schemas.microsoft.com/office/powerpoint/2010/main" val="3279323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B157A3-D9DB-4F5F-A8F3-3F705D5640B1}"/>
              </a:ext>
            </a:extLst>
          </p:cNvPr>
          <p:cNvSpPr txBox="1"/>
          <p:nvPr/>
        </p:nvSpPr>
        <p:spPr>
          <a:xfrm>
            <a:off x="603833" y="0"/>
            <a:ext cx="9324754" cy="707886"/>
          </a:xfrm>
          <a:prstGeom prst="rect">
            <a:avLst/>
          </a:prstGeom>
          <a:noFill/>
        </p:spPr>
        <p:txBody>
          <a:bodyPr wrap="square" rtlCol="0">
            <a:spAutoFit/>
          </a:bodyPr>
          <a:lstStyle/>
          <a:p>
            <a:pPr algn="ctr"/>
            <a:r>
              <a:rPr lang="en-GB" sz="4000" b="1" dirty="0">
                <a:solidFill>
                  <a:srgbClr val="FF0000"/>
                </a:solidFill>
              </a:rPr>
              <a:t>Event Details</a:t>
            </a:r>
          </a:p>
        </p:txBody>
      </p:sp>
      <p:sp>
        <p:nvSpPr>
          <p:cNvPr id="4" name="TextBox 3">
            <a:extLst>
              <a:ext uri="{FF2B5EF4-FFF2-40B4-BE49-F238E27FC236}">
                <a16:creationId xmlns:a16="http://schemas.microsoft.com/office/drawing/2014/main" id="{58047796-CEC2-4BDA-8134-792BBB9038DE}"/>
              </a:ext>
            </a:extLst>
          </p:cNvPr>
          <p:cNvSpPr txBox="1"/>
          <p:nvPr/>
        </p:nvSpPr>
        <p:spPr>
          <a:xfrm>
            <a:off x="160589" y="540618"/>
            <a:ext cx="10370634" cy="630942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000" dirty="0">
                <a:solidFill>
                  <a:srgbClr val="002060"/>
                </a:solidFill>
              </a:rPr>
              <a:t>FA England Talent Days are utilised as a player's first engagement with the Para Football Pathway and as the first selective environment in the player pathway.</a:t>
            </a:r>
          </a:p>
          <a:p>
            <a:pPr marL="285750" indent="-285750">
              <a:buFont typeface="Arial" panose="020B0604020202020204" pitchFamily="34" charset="0"/>
              <a:buChar char="•"/>
            </a:pPr>
            <a:r>
              <a:rPr lang="en-GB" sz="2000" dirty="0">
                <a:solidFill>
                  <a:srgbClr val="002060"/>
                </a:solidFill>
              </a:rPr>
              <a:t>The programme will identify and signpost players to the ‘right’ environment at that point in time and seeks to feed the subsequent Regional and National levels of the pathway.</a:t>
            </a:r>
          </a:p>
          <a:p>
            <a:pPr marL="285750" indent="-285750">
              <a:buFont typeface="Arial" panose="020B0604020202020204" pitchFamily="34" charset="0"/>
              <a:buChar char="•"/>
            </a:pPr>
            <a:r>
              <a:rPr lang="en-GB" sz="2000" dirty="0">
                <a:solidFill>
                  <a:srgbClr val="002060"/>
                </a:solidFill>
              </a:rPr>
              <a:t>The Para Football player pathway runs ALONG SIDE any football that players already participate in, so does not compromise or replace any current involvement in the game.</a:t>
            </a:r>
          </a:p>
          <a:p>
            <a:pPr marL="285750" indent="-285750">
              <a:buFont typeface="Arial" panose="020B0604020202020204" pitchFamily="34" charset="0"/>
              <a:buChar char="•"/>
            </a:pPr>
            <a:endParaRPr lang="en-GB" sz="800" dirty="0">
              <a:solidFill>
                <a:srgbClr val="002060"/>
              </a:solidFill>
            </a:endParaRPr>
          </a:p>
          <a:p>
            <a:pPr marL="285750" indent="-285750">
              <a:buFont typeface="Arial" panose="020B0604020202020204" pitchFamily="34" charset="0"/>
              <a:buChar char="•"/>
            </a:pPr>
            <a:r>
              <a:rPr lang="en-GB" sz="2000" dirty="0">
                <a:solidFill>
                  <a:srgbClr val="002060"/>
                </a:solidFill>
              </a:rPr>
              <a:t>England Talent Days run on a yearly basis to ensure that players can be re-assessed and kept in the Talent System.</a:t>
            </a:r>
          </a:p>
          <a:p>
            <a:pPr marL="285750" indent="-285750">
              <a:buFont typeface="Arial" panose="020B0604020202020204" pitchFamily="34" charset="0"/>
              <a:buChar char="•"/>
            </a:pPr>
            <a:r>
              <a:rPr lang="en-GB" sz="2000" dirty="0">
                <a:solidFill>
                  <a:srgbClr val="002060"/>
                </a:solidFill>
              </a:rPr>
              <a:t>ETDs will not be viewed as player development environments.</a:t>
            </a:r>
          </a:p>
          <a:p>
            <a:pPr marL="285750" indent="-285750">
              <a:buFont typeface="Arial" panose="020B0604020202020204" pitchFamily="34" charset="0"/>
              <a:buChar char="•"/>
            </a:pPr>
            <a:r>
              <a:rPr lang="en-GB" sz="2000" dirty="0">
                <a:solidFill>
                  <a:srgbClr val="002060"/>
                </a:solidFill>
              </a:rPr>
              <a:t>ETDs are underpinned with the development of local Para Football Recruitment Networks responsible for driving player identification and recruitment. </a:t>
            </a:r>
          </a:p>
          <a:p>
            <a:pPr marL="285750" indent="-285750">
              <a:buFont typeface="Arial" panose="020B0604020202020204" pitchFamily="34" charset="0"/>
              <a:buChar char="•"/>
            </a:pPr>
            <a:endParaRPr lang="en-GB" sz="800" dirty="0">
              <a:solidFill>
                <a:srgbClr val="002060"/>
              </a:solidFill>
            </a:endParaRPr>
          </a:p>
          <a:p>
            <a:pPr marL="285750" indent="-285750">
              <a:buFont typeface="Arial" panose="020B0604020202020204" pitchFamily="34" charset="0"/>
              <a:buChar char="•"/>
            </a:pPr>
            <a:r>
              <a:rPr lang="en-GB" sz="2000" dirty="0">
                <a:solidFill>
                  <a:srgbClr val="002060"/>
                </a:solidFill>
              </a:rPr>
              <a:t>The impairment groups included in England Talent Day activities are:</a:t>
            </a:r>
          </a:p>
          <a:p>
            <a:pPr marL="285750" indent="-285750">
              <a:buFont typeface="Arial" panose="020B0604020202020204" pitchFamily="34" charset="0"/>
              <a:buChar char="•"/>
            </a:pPr>
            <a:r>
              <a:rPr lang="en-GB" sz="2000" b="1" dirty="0">
                <a:solidFill>
                  <a:srgbClr val="002060"/>
                </a:solidFill>
              </a:rPr>
              <a:t>Players who are deaf</a:t>
            </a:r>
          </a:p>
          <a:p>
            <a:pPr marL="285750" indent="-285750">
              <a:buFont typeface="Arial" panose="020B0604020202020204" pitchFamily="34" charset="0"/>
              <a:buChar char="•"/>
            </a:pPr>
            <a:r>
              <a:rPr lang="en-GB" sz="2000" b="1" dirty="0">
                <a:solidFill>
                  <a:srgbClr val="002060"/>
                </a:solidFill>
              </a:rPr>
              <a:t>Players who have cerebral palsy </a:t>
            </a:r>
            <a:r>
              <a:rPr lang="en-GB" sz="2000" i="1" dirty="0">
                <a:solidFill>
                  <a:srgbClr val="002060"/>
                </a:solidFill>
              </a:rPr>
              <a:t>(and are ambulant)</a:t>
            </a:r>
          </a:p>
          <a:p>
            <a:pPr marL="285750" indent="-285750">
              <a:buFont typeface="Arial" panose="020B0604020202020204" pitchFamily="34" charset="0"/>
              <a:buChar char="•"/>
            </a:pPr>
            <a:r>
              <a:rPr lang="en-GB" sz="2000" b="1" dirty="0">
                <a:solidFill>
                  <a:srgbClr val="002060"/>
                </a:solidFill>
              </a:rPr>
              <a:t>Players who are partially sighted</a:t>
            </a:r>
          </a:p>
          <a:p>
            <a:pPr marL="285750" indent="-285750">
              <a:buFont typeface="Arial" panose="020B0604020202020204" pitchFamily="34" charset="0"/>
              <a:buChar char="•"/>
            </a:pPr>
            <a:r>
              <a:rPr lang="en-GB" sz="2000" i="1" dirty="0">
                <a:solidFill>
                  <a:srgbClr val="FF0000"/>
                </a:solidFill>
              </a:rPr>
              <a:t>The two St George’s Park events (2</a:t>
            </a:r>
            <a:r>
              <a:rPr lang="en-GB" sz="2000" i="1" baseline="30000" dirty="0">
                <a:solidFill>
                  <a:srgbClr val="FF0000"/>
                </a:solidFill>
              </a:rPr>
              <a:t>nd</a:t>
            </a:r>
            <a:r>
              <a:rPr lang="en-GB" sz="2000" i="1" dirty="0">
                <a:solidFill>
                  <a:srgbClr val="FF0000"/>
                </a:solidFill>
              </a:rPr>
              <a:t> Dec ‘23 &amp; 4</a:t>
            </a:r>
            <a:r>
              <a:rPr lang="en-GB" sz="2000" i="1" baseline="30000" dirty="0">
                <a:solidFill>
                  <a:srgbClr val="FF0000"/>
                </a:solidFill>
              </a:rPr>
              <a:t>th</a:t>
            </a:r>
            <a:r>
              <a:rPr lang="en-GB" sz="2000" i="1" dirty="0">
                <a:solidFill>
                  <a:srgbClr val="FF0000"/>
                </a:solidFill>
              </a:rPr>
              <a:t> April ’24) will also have provision for players who are blind, plus an opportunity for mainstream / non-impaired goalkeepers to be identified for the blind &amp; partially sighted formats of the game.</a:t>
            </a:r>
          </a:p>
          <a:p>
            <a:pPr marL="285750" indent="-285750">
              <a:buFont typeface="Arial" panose="020B0604020202020204" pitchFamily="34" charset="0"/>
              <a:buChar char="•"/>
            </a:pPr>
            <a:endParaRPr lang="en-GB" sz="800" b="1" dirty="0">
              <a:solidFill>
                <a:srgbClr val="002060"/>
              </a:solidFill>
            </a:endParaRPr>
          </a:p>
          <a:p>
            <a:pPr marL="285750" indent="-285750">
              <a:buFont typeface="Arial" panose="020B0604020202020204" pitchFamily="34" charset="0"/>
              <a:buChar char="•"/>
            </a:pPr>
            <a:r>
              <a:rPr lang="en-GB" sz="2000" b="1" dirty="0">
                <a:solidFill>
                  <a:srgbClr val="002060"/>
                </a:solidFill>
              </a:rPr>
              <a:t>Age Range: 7 – 16yrs </a:t>
            </a:r>
            <a:r>
              <a:rPr lang="en-GB" sz="2000" i="1" dirty="0">
                <a:solidFill>
                  <a:srgbClr val="002060"/>
                </a:solidFill>
              </a:rPr>
              <a:t>(</a:t>
            </a:r>
            <a:r>
              <a:rPr lang="en-GB" sz="2000" i="1" dirty="0">
                <a:solidFill>
                  <a:srgbClr val="FF0000"/>
                </a:solidFill>
              </a:rPr>
              <a:t>with flexibility on this with regards to GKs at the SGP events</a:t>
            </a:r>
            <a:r>
              <a:rPr lang="en-GB" sz="2000" i="1" dirty="0">
                <a:solidFill>
                  <a:srgbClr val="002060"/>
                </a:solidFill>
              </a:rPr>
              <a:t>)</a:t>
            </a:r>
          </a:p>
        </p:txBody>
      </p:sp>
    </p:spTree>
    <p:extLst>
      <p:ext uri="{BB962C8B-B14F-4D97-AF65-F5344CB8AC3E}">
        <p14:creationId xmlns:p14="http://schemas.microsoft.com/office/powerpoint/2010/main" val="3254547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B157A3-D9DB-4F5F-A8F3-3F705D5640B1}"/>
              </a:ext>
            </a:extLst>
          </p:cNvPr>
          <p:cNvSpPr txBox="1"/>
          <p:nvPr/>
        </p:nvSpPr>
        <p:spPr>
          <a:xfrm>
            <a:off x="603833" y="0"/>
            <a:ext cx="9324754" cy="707886"/>
          </a:xfrm>
          <a:prstGeom prst="rect">
            <a:avLst/>
          </a:prstGeom>
          <a:noFill/>
        </p:spPr>
        <p:txBody>
          <a:bodyPr wrap="square" rtlCol="0">
            <a:spAutoFit/>
          </a:bodyPr>
          <a:lstStyle/>
          <a:p>
            <a:pPr algn="ctr"/>
            <a:r>
              <a:rPr lang="en-GB" sz="4000" b="1" dirty="0">
                <a:solidFill>
                  <a:srgbClr val="FF0000"/>
                </a:solidFill>
              </a:rPr>
              <a:t>Event Details cont.</a:t>
            </a:r>
          </a:p>
        </p:txBody>
      </p:sp>
      <p:sp>
        <p:nvSpPr>
          <p:cNvPr id="4" name="TextBox 3">
            <a:extLst>
              <a:ext uri="{FF2B5EF4-FFF2-40B4-BE49-F238E27FC236}">
                <a16:creationId xmlns:a16="http://schemas.microsoft.com/office/drawing/2014/main" id="{58047796-CEC2-4BDA-8134-792BBB9038DE}"/>
              </a:ext>
            </a:extLst>
          </p:cNvPr>
          <p:cNvSpPr txBox="1"/>
          <p:nvPr/>
        </p:nvSpPr>
        <p:spPr>
          <a:xfrm>
            <a:off x="170103" y="707886"/>
            <a:ext cx="10412404" cy="606319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000" dirty="0">
                <a:solidFill>
                  <a:srgbClr val="002060"/>
                </a:solidFill>
              </a:rPr>
              <a:t>Timings of events may vary, so please make note of your specific event for start / finish times once they are confirmed</a:t>
            </a:r>
          </a:p>
          <a:p>
            <a:pPr marL="285750" indent="-285750">
              <a:buFont typeface="Arial" panose="020B0604020202020204" pitchFamily="34" charset="0"/>
              <a:buChar char="•"/>
            </a:pPr>
            <a:r>
              <a:rPr lang="en-GB" sz="2000" dirty="0">
                <a:solidFill>
                  <a:srgbClr val="002060"/>
                </a:solidFill>
              </a:rPr>
              <a:t>Players should come dressed ready to play football (including appropriate clothing, footwear and shin pads)</a:t>
            </a:r>
          </a:p>
          <a:p>
            <a:pPr marL="285750" indent="-285750">
              <a:buFont typeface="Arial" panose="020B0604020202020204" pitchFamily="34" charset="0"/>
              <a:buChar char="•"/>
            </a:pPr>
            <a:r>
              <a:rPr lang="en-GB" sz="2000" dirty="0">
                <a:solidFill>
                  <a:srgbClr val="002060"/>
                </a:solidFill>
              </a:rPr>
              <a:t>Surfaces, venues &amp; weather(!) may vary, so please come prepared to be adaptable to both indoor (</a:t>
            </a:r>
            <a:r>
              <a:rPr lang="en-GB" sz="2000" dirty="0" err="1">
                <a:solidFill>
                  <a:srgbClr val="002060"/>
                </a:solidFill>
              </a:rPr>
              <a:t>sportshall</a:t>
            </a:r>
            <a:r>
              <a:rPr lang="en-GB" sz="2000" dirty="0">
                <a:solidFill>
                  <a:srgbClr val="002060"/>
                </a:solidFill>
              </a:rPr>
              <a:t>) and outdoor (3G or grass)</a:t>
            </a:r>
          </a:p>
          <a:p>
            <a:pPr marL="285750" indent="-285750">
              <a:buFont typeface="Arial" panose="020B0604020202020204" pitchFamily="34" charset="0"/>
              <a:buChar char="•"/>
            </a:pPr>
            <a:r>
              <a:rPr lang="en-GB" sz="2000" dirty="0">
                <a:solidFill>
                  <a:srgbClr val="002060"/>
                </a:solidFill>
              </a:rPr>
              <a:t>Please bring suitable hydration (no fizzy drinks!) as you may be playing for up to 2 hours</a:t>
            </a:r>
          </a:p>
          <a:p>
            <a:pPr marL="285750" indent="-285750">
              <a:buFont typeface="Arial" panose="020B0604020202020204" pitchFamily="34" charset="0"/>
              <a:buChar char="•"/>
            </a:pPr>
            <a:endParaRPr lang="en-GB" sz="800" dirty="0">
              <a:solidFill>
                <a:srgbClr val="002060"/>
              </a:solidFill>
            </a:endParaRPr>
          </a:p>
          <a:p>
            <a:pPr marL="285750" indent="-285750">
              <a:buFont typeface="Arial" panose="020B0604020202020204" pitchFamily="34" charset="0"/>
              <a:buChar char="•"/>
            </a:pPr>
            <a:r>
              <a:rPr lang="en-GB" sz="2000" dirty="0">
                <a:solidFill>
                  <a:srgbClr val="002060"/>
                </a:solidFill>
              </a:rPr>
              <a:t>Signposting to further Para Football Pathway opportunities for players will take place AFTER the event. No communication regarding this will be done on the day apart from to perhaps highlight local playing opportunities available to all.</a:t>
            </a:r>
          </a:p>
          <a:p>
            <a:pPr marL="285750" indent="-285750">
              <a:buFont typeface="Arial" panose="020B0604020202020204" pitchFamily="34" charset="0"/>
              <a:buChar char="•"/>
            </a:pPr>
            <a:r>
              <a:rPr lang="en-GB" sz="2000" i="1" dirty="0">
                <a:solidFill>
                  <a:srgbClr val="002060"/>
                </a:solidFill>
              </a:rPr>
              <a:t>NB: Eligibility criteria for the Para Football is set internationally and evidence of this will be required prior to a player's engagement at Regional or National level.</a:t>
            </a:r>
          </a:p>
          <a:p>
            <a:pPr marL="285750" indent="-285750">
              <a:buFont typeface="Arial" panose="020B0604020202020204" pitchFamily="34" charset="0"/>
              <a:buChar char="•"/>
            </a:pPr>
            <a:r>
              <a:rPr lang="en-GB" sz="2000" i="1" dirty="0">
                <a:solidFill>
                  <a:srgbClr val="002060"/>
                </a:solidFill>
              </a:rPr>
              <a:t>Please be prepared to produce and share this medical evidence of the qualifying condition, should you be asked to do so either </a:t>
            </a:r>
            <a:r>
              <a:rPr lang="en-GB" sz="2000" b="1" i="1" u="sng" dirty="0">
                <a:solidFill>
                  <a:srgbClr val="002060"/>
                </a:solidFill>
              </a:rPr>
              <a:t>at</a:t>
            </a:r>
            <a:r>
              <a:rPr lang="en-GB" sz="2000" i="1" dirty="0">
                <a:solidFill>
                  <a:srgbClr val="002060"/>
                </a:solidFill>
              </a:rPr>
              <a:t> your chosen ETD or via communications </a:t>
            </a:r>
            <a:r>
              <a:rPr lang="en-GB" sz="2000" b="1" i="1" u="sng" dirty="0">
                <a:solidFill>
                  <a:srgbClr val="002060"/>
                </a:solidFill>
              </a:rPr>
              <a:t>after</a:t>
            </a:r>
            <a:r>
              <a:rPr lang="en-GB" sz="2000" i="1" dirty="0">
                <a:solidFill>
                  <a:srgbClr val="002060"/>
                </a:solidFill>
              </a:rPr>
              <a:t> the event.</a:t>
            </a:r>
          </a:p>
          <a:p>
            <a:pPr marL="285750" indent="-285750">
              <a:buFont typeface="Arial" panose="020B0604020202020204" pitchFamily="34" charset="0"/>
              <a:buChar char="•"/>
            </a:pPr>
            <a:r>
              <a:rPr lang="en-GB" sz="2000" i="1" dirty="0">
                <a:solidFill>
                  <a:srgbClr val="002060"/>
                </a:solidFill>
              </a:rPr>
              <a:t>Further details around player eligibility are available on the next page of this document.</a:t>
            </a:r>
            <a:endParaRPr lang="en-GB" dirty="0"/>
          </a:p>
          <a:p>
            <a:pPr marL="285750" indent="-285750">
              <a:buFont typeface="Arial" panose="020B0604020202020204" pitchFamily="34" charset="0"/>
              <a:buChar char="•"/>
            </a:pPr>
            <a:endParaRPr lang="en-GB" sz="2000" i="1" dirty="0">
              <a:solidFill>
                <a:srgbClr val="002060"/>
              </a:solidFill>
            </a:endParaRPr>
          </a:p>
          <a:p>
            <a:pPr marL="285750" indent="-285750">
              <a:buFont typeface="Arial" panose="020B0604020202020204" pitchFamily="34" charset="0"/>
              <a:buChar char="•"/>
            </a:pPr>
            <a:r>
              <a:rPr lang="en-GB" sz="2000" b="1" dirty="0">
                <a:solidFill>
                  <a:srgbClr val="002060"/>
                </a:solidFill>
              </a:rPr>
              <a:t>Player Registration Link: </a:t>
            </a:r>
            <a:r>
              <a:rPr lang="en-GB" sz="2000" b="1" dirty="0">
                <a:solidFill>
                  <a:srgbClr val="002060"/>
                </a:solidFill>
                <a:hlinkClick r:id="rId2"/>
              </a:rPr>
              <a:t>https://forms.office.com/e/6hiHsSgVNJ</a:t>
            </a:r>
            <a:r>
              <a:rPr lang="en-GB" sz="2000" b="1" dirty="0">
                <a:solidFill>
                  <a:srgbClr val="002060"/>
                </a:solidFill>
              </a:rPr>
              <a:t> </a:t>
            </a:r>
            <a:r>
              <a:rPr lang="en-GB" sz="2000" dirty="0">
                <a:solidFill>
                  <a:srgbClr val="002060"/>
                </a:solidFill>
              </a:rPr>
              <a:t>or scan the QR code on the back page of this information pack.</a:t>
            </a:r>
          </a:p>
        </p:txBody>
      </p:sp>
    </p:spTree>
    <p:extLst>
      <p:ext uri="{BB962C8B-B14F-4D97-AF65-F5344CB8AC3E}">
        <p14:creationId xmlns:p14="http://schemas.microsoft.com/office/powerpoint/2010/main" val="1199450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B157A3-D9DB-4F5F-A8F3-3F705D5640B1}"/>
              </a:ext>
            </a:extLst>
          </p:cNvPr>
          <p:cNvSpPr txBox="1"/>
          <p:nvPr/>
        </p:nvSpPr>
        <p:spPr>
          <a:xfrm>
            <a:off x="603833" y="0"/>
            <a:ext cx="9324754" cy="707886"/>
          </a:xfrm>
          <a:prstGeom prst="rect">
            <a:avLst/>
          </a:prstGeom>
          <a:noFill/>
        </p:spPr>
        <p:txBody>
          <a:bodyPr wrap="square" rtlCol="0">
            <a:spAutoFit/>
          </a:bodyPr>
          <a:lstStyle/>
          <a:p>
            <a:pPr algn="ctr"/>
            <a:r>
              <a:rPr lang="en-GB" sz="4000" b="1" dirty="0">
                <a:solidFill>
                  <a:srgbClr val="FF0000"/>
                </a:solidFill>
              </a:rPr>
              <a:t>Para Football Eligibility Information </a:t>
            </a:r>
          </a:p>
        </p:txBody>
      </p:sp>
      <p:pic>
        <p:nvPicPr>
          <p:cNvPr id="6" name="Picture 5">
            <a:extLst>
              <a:ext uri="{FF2B5EF4-FFF2-40B4-BE49-F238E27FC236}">
                <a16:creationId xmlns:a16="http://schemas.microsoft.com/office/drawing/2014/main" id="{4EAEF54E-8148-3084-8398-2B5E6A965BFA}"/>
              </a:ext>
            </a:extLst>
          </p:cNvPr>
          <p:cNvPicPr>
            <a:picLocks noChangeAspect="1"/>
          </p:cNvPicPr>
          <p:nvPr/>
        </p:nvPicPr>
        <p:blipFill>
          <a:blip r:embed="rId2"/>
          <a:srcRect/>
          <a:stretch/>
        </p:blipFill>
        <p:spPr>
          <a:xfrm>
            <a:off x="1821254" y="707886"/>
            <a:ext cx="6921302" cy="6011933"/>
          </a:xfrm>
          <a:prstGeom prst="rect">
            <a:avLst/>
          </a:prstGeom>
        </p:spPr>
      </p:pic>
    </p:spTree>
    <p:extLst>
      <p:ext uri="{BB962C8B-B14F-4D97-AF65-F5344CB8AC3E}">
        <p14:creationId xmlns:p14="http://schemas.microsoft.com/office/powerpoint/2010/main" val="84543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B157A3-D9DB-4F5F-A8F3-3F705D5640B1}"/>
              </a:ext>
            </a:extLst>
          </p:cNvPr>
          <p:cNvSpPr txBox="1"/>
          <p:nvPr/>
        </p:nvSpPr>
        <p:spPr>
          <a:xfrm>
            <a:off x="0" y="0"/>
            <a:ext cx="10691813" cy="707886"/>
          </a:xfrm>
          <a:prstGeom prst="rect">
            <a:avLst/>
          </a:prstGeom>
          <a:noFill/>
        </p:spPr>
        <p:txBody>
          <a:bodyPr wrap="square" rtlCol="0">
            <a:spAutoFit/>
          </a:bodyPr>
          <a:lstStyle/>
          <a:p>
            <a:pPr algn="ctr"/>
            <a:r>
              <a:rPr lang="en-GB" sz="4000" b="1" dirty="0">
                <a:solidFill>
                  <a:srgbClr val="FF0000"/>
                </a:solidFill>
              </a:rPr>
              <a:t>2</a:t>
            </a:r>
            <a:r>
              <a:rPr lang="en-GB" sz="4000" b="1" baseline="30000" dirty="0">
                <a:solidFill>
                  <a:srgbClr val="FF0000"/>
                </a:solidFill>
              </a:rPr>
              <a:t>nd</a:t>
            </a:r>
            <a:r>
              <a:rPr lang="en-GB" sz="4000" b="1" dirty="0">
                <a:solidFill>
                  <a:srgbClr val="FF0000"/>
                </a:solidFill>
              </a:rPr>
              <a:t> Dec &amp; 4</a:t>
            </a:r>
            <a:r>
              <a:rPr lang="en-GB" sz="4000" b="1" baseline="30000" dirty="0">
                <a:solidFill>
                  <a:srgbClr val="FF0000"/>
                </a:solidFill>
              </a:rPr>
              <a:t>th</a:t>
            </a:r>
            <a:r>
              <a:rPr lang="en-GB" sz="4000" b="1" dirty="0">
                <a:solidFill>
                  <a:srgbClr val="FF0000"/>
                </a:solidFill>
              </a:rPr>
              <a:t> April @ St George’s Park</a:t>
            </a:r>
          </a:p>
        </p:txBody>
      </p:sp>
      <p:sp>
        <p:nvSpPr>
          <p:cNvPr id="4" name="TextBox 3">
            <a:extLst>
              <a:ext uri="{FF2B5EF4-FFF2-40B4-BE49-F238E27FC236}">
                <a16:creationId xmlns:a16="http://schemas.microsoft.com/office/drawing/2014/main" id="{58047796-CEC2-4BDA-8134-792BBB9038DE}"/>
              </a:ext>
            </a:extLst>
          </p:cNvPr>
          <p:cNvSpPr txBox="1"/>
          <p:nvPr/>
        </p:nvSpPr>
        <p:spPr>
          <a:xfrm>
            <a:off x="171740" y="696733"/>
            <a:ext cx="10348331" cy="606319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000" dirty="0">
                <a:solidFill>
                  <a:srgbClr val="002060"/>
                </a:solidFill>
              </a:rPr>
              <a:t>In addition to the local Talent Hub led England Talent Days, there will be two nationally led events at </a:t>
            </a:r>
            <a:r>
              <a:rPr lang="en-GB" sz="2000" b="1" u="sng" dirty="0">
                <a:solidFill>
                  <a:srgbClr val="002060"/>
                </a:solidFill>
              </a:rPr>
              <a:t>St George’s Park on Sat 2</a:t>
            </a:r>
            <a:r>
              <a:rPr lang="en-GB" sz="2000" b="1" u="sng" baseline="30000" dirty="0">
                <a:solidFill>
                  <a:srgbClr val="002060"/>
                </a:solidFill>
              </a:rPr>
              <a:t>nd</a:t>
            </a:r>
            <a:r>
              <a:rPr lang="en-GB" sz="2000" b="1" u="sng" dirty="0">
                <a:solidFill>
                  <a:srgbClr val="002060"/>
                </a:solidFill>
              </a:rPr>
              <a:t> Dec 2023 &amp; Thurs 4</a:t>
            </a:r>
            <a:r>
              <a:rPr lang="en-GB" sz="2000" b="1" u="sng" baseline="30000" dirty="0">
                <a:solidFill>
                  <a:srgbClr val="002060"/>
                </a:solidFill>
              </a:rPr>
              <a:t>th</a:t>
            </a:r>
            <a:r>
              <a:rPr lang="en-GB" sz="2000" b="1" u="sng" dirty="0">
                <a:solidFill>
                  <a:srgbClr val="002060"/>
                </a:solidFill>
              </a:rPr>
              <a:t> April 2024</a:t>
            </a:r>
            <a:r>
              <a:rPr lang="en-GB" sz="2000" dirty="0">
                <a:solidFill>
                  <a:srgbClr val="002060"/>
                </a:solidFill>
              </a:rPr>
              <a:t>.</a:t>
            </a:r>
          </a:p>
          <a:p>
            <a:pPr marL="285750" indent="-285750">
              <a:buFont typeface="Arial" panose="020B0604020202020204" pitchFamily="34" charset="0"/>
              <a:buChar char="•"/>
            </a:pPr>
            <a:r>
              <a:rPr lang="en-GB" sz="2000" dirty="0">
                <a:solidFill>
                  <a:srgbClr val="002060"/>
                </a:solidFill>
              </a:rPr>
              <a:t>In addition to following a similar format as all of the other ETDs taking place, these events will have an additional focus around 2 specific areas of the game…</a:t>
            </a:r>
          </a:p>
          <a:p>
            <a:pPr marL="285750" indent="-285750">
              <a:buFont typeface="Arial" panose="020B0604020202020204" pitchFamily="34" charset="0"/>
              <a:buChar char="•"/>
            </a:pPr>
            <a:endParaRPr lang="en-GB" sz="800" dirty="0">
              <a:solidFill>
                <a:srgbClr val="002060"/>
              </a:solidFill>
            </a:endParaRPr>
          </a:p>
          <a:p>
            <a:pPr marL="285750" indent="-285750">
              <a:buFont typeface="Arial" panose="020B0604020202020204" pitchFamily="34" charset="0"/>
              <a:buChar char="•"/>
            </a:pPr>
            <a:r>
              <a:rPr lang="en-GB" sz="2000" b="1" dirty="0">
                <a:solidFill>
                  <a:srgbClr val="002060"/>
                </a:solidFill>
              </a:rPr>
              <a:t>Blind Football</a:t>
            </a:r>
          </a:p>
          <a:p>
            <a:pPr marL="285750" indent="-285750">
              <a:buFont typeface="Arial" panose="020B0604020202020204" pitchFamily="34" charset="0"/>
              <a:buChar char="•"/>
            </a:pPr>
            <a:r>
              <a:rPr lang="en-GB" sz="2000" dirty="0">
                <a:solidFill>
                  <a:srgbClr val="002060"/>
                </a:solidFill>
              </a:rPr>
              <a:t>As we look to develop the B1 pathway, including the female game, the SGP event will have a particular focus around looking to identify &amp; engage both male and female blind players in a specific coaching session, before signposting them to further playing opportunities that are available or may arise as part of the development of this particular player pathway.</a:t>
            </a:r>
          </a:p>
          <a:p>
            <a:endParaRPr lang="en-GB" sz="800" dirty="0">
              <a:solidFill>
                <a:srgbClr val="002060"/>
              </a:solidFill>
            </a:endParaRPr>
          </a:p>
          <a:p>
            <a:pPr marL="285750" indent="-285750">
              <a:buFont typeface="Arial" panose="020B0604020202020204" pitchFamily="34" charset="0"/>
              <a:buChar char="•"/>
            </a:pPr>
            <a:r>
              <a:rPr lang="en-GB" sz="2000" b="1" dirty="0">
                <a:solidFill>
                  <a:srgbClr val="002060"/>
                </a:solidFill>
              </a:rPr>
              <a:t>Goalkeepers</a:t>
            </a:r>
          </a:p>
          <a:p>
            <a:pPr marL="285750" indent="-285750">
              <a:buFont typeface="Arial" panose="020B0604020202020204" pitchFamily="34" charset="0"/>
              <a:buChar char="•"/>
            </a:pPr>
            <a:r>
              <a:rPr lang="en-GB" sz="2000" dirty="0">
                <a:solidFill>
                  <a:srgbClr val="002060"/>
                </a:solidFill>
              </a:rPr>
              <a:t>The SGP events will also have a specific session to engage goalkeepers, both male and female across all of the Para Football formats…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000" b="0" i="0" u="none" strike="noStrike" kern="0" cap="none" spc="0" normalizeH="0" baseline="0" noProof="0" dirty="0">
                <a:ln>
                  <a:noFill/>
                </a:ln>
                <a:solidFill>
                  <a:srgbClr val="002060"/>
                </a:solidFill>
                <a:effectLst/>
                <a:uLnTx/>
                <a:uFillTx/>
                <a:latin typeface="Arial"/>
                <a:cs typeface="Arial"/>
                <a:sym typeface="Arial"/>
              </a:rPr>
              <a:t>Deaf Male and Female goalkeepers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000" b="0" i="0" u="none" strike="noStrike" kern="0" cap="none" spc="0" normalizeH="0" baseline="0" noProof="0" dirty="0">
                <a:ln>
                  <a:noFill/>
                </a:ln>
                <a:solidFill>
                  <a:srgbClr val="002060"/>
                </a:solidFill>
                <a:effectLst/>
                <a:uLnTx/>
                <a:uFillTx/>
                <a:latin typeface="Arial"/>
                <a:cs typeface="Arial"/>
                <a:sym typeface="Arial"/>
              </a:rPr>
              <a:t>Male &amp; Female GKs with cerebral palsy</a:t>
            </a:r>
            <a:endParaRPr lang="en-GB" sz="2000" dirty="0">
              <a:solidFill>
                <a:srgbClr val="002060"/>
              </a:solidFill>
            </a:endParaRPr>
          </a:p>
          <a:p>
            <a:pPr marL="285750" indent="-285750">
              <a:buFont typeface="Arial" panose="020B0604020202020204" pitchFamily="34" charset="0"/>
              <a:buChar char="•"/>
            </a:pPr>
            <a:r>
              <a:rPr lang="en-GB" sz="2000" u="sng" dirty="0">
                <a:solidFill>
                  <a:srgbClr val="002060"/>
                </a:solidFill>
              </a:rPr>
              <a:t>Non-impaired*</a:t>
            </a:r>
            <a:r>
              <a:rPr lang="en-GB" sz="2000" dirty="0">
                <a:solidFill>
                  <a:srgbClr val="002060"/>
                </a:solidFill>
              </a:rPr>
              <a:t> male &amp; female GKs interested in being involved in our Blind Football (</a:t>
            </a:r>
            <a:r>
              <a:rPr lang="en-GB" sz="2000" i="1" dirty="0">
                <a:solidFill>
                  <a:srgbClr val="002060"/>
                </a:solidFill>
              </a:rPr>
              <a:t>male &amp; female</a:t>
            </a:r>
            <a:r>
              <a:rPr lang="en-GB" sz="2000" dirty="0">
                <a:solidFill>
                  <a:srgbClr val="002060"/>
                </a:solidFill>
              </a:rPr>
              <a:t>) &amp; Partially Sighted (</a:t>
            </a:r>
            <a:r>
              <a:rPr lang="en-GB" sz="2000" i="1" dirty="0">
                <a:solidFill>
                  <a:srgbClr val="002060"/>
                </a:solidFill>
              </a:rPr>
              <a:t>male</a:t>
            </a:r>
            <a:r>
              <a:rPr lang="en-GB" sz="2000" dirty="0">
                <a:solidFill>
                  <a:srgbClr val="002060"/>
                </a:solidFill>
              </a:rPr>
              <a:t>) pathways</a:t>
            </a:r>
          </a:p>
          <a:p>
            <a:pPr marL="285750" indent="-285750">
              <a:buFont typeface="Arial" panose="020B0604020202020204" pitchFamily="34" charset="0"/>
              <a:buChar char="•"/>
            </a:pPr>
            <a:r>
              <a:rPr lang="en-GB" sz="1600" i="1" dirty="0">
                <a:solidFill>
                  <a:srgbClr val="002060"/>
                </a:solidFill>
              </a:rPr>
              <a:t>*Non-impaired = no physical or sensory impairment required to be a GK in these formats of Para Football</a:t>
            </a:r>
          </a:p>
          <a:p>
            <a:pPr marL="285750" indent="-285750">
              <a:buFont typeface="Arial" panose="020B0604020202020204" pitchFamily="34" charset="0"/>
              <a:buChar char="•"/>
            </a:pPr>
            <a:r>
              <a:rPr lang="en-GB" sz="1600" i="1" dirty="0">
                <a:solidFill>
                  <a:srgbClr val="FF0000"/>
                </a:solidFill>
              </a:rPr>
              <a:t>NB: The 7-16 age range does NOT apply to GKs at this event. This is an open age opportunity.</a:t>
            </a:r>
          </a:p>
        </p:txBody>
      </p:sp>
    </p:spTree>
    <p:extLst>
      <p:ext uri="{BB962C8B-B14F-4D97-AF65-F5344CB8AC3E}">
        <p14:creationId xmlns:p14="http://schemas.microsoft.com/office/powerpoint/2010/main" val="3428394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pic>
        <p:nvPicPr>
          <p:cNvPr id="25" name="Google Shape;25;p7"/>
          <p:cNvPicPr preferRelativeResize="0"/>
          <p:nvPr/>
        </p:nvPicPr>
        <p:blipFill rotWithShape="1">
          <a:blip r:embed="rId3">
            <a:alphaModFix/>
          </a:blip>
          <a:srcRect l="18738"/>
          <a:stretch/>
        </p:blipFill>
        <p:spPr>
          <a:xfrm>
            <a:off x="-115157" y="-78904"/>
            <a:ext cx="10922126" cy="7560000"/>
          </a:xfrm>
          <a:prstGeom prst="rect">
            <a:avLst/>
          </a:prstGeom>
          <a:noFill/>
          <a:ln>
            <a:noFill/>
          </a:ln>
        </p:spPr>
      </p:pic>
      <p:sp>
        <p:nvSpPr>
          <p:cNvPr id="26" name="Google Shape;26;p7"/>
          <p:cNvSpPr txBox="1"/>
          <p:nvPr/>
        </p:nvSpPr>
        <p:spPr>
          <a:xfrm>
            <a:off x="433433" y="1881099"/>
            <a:ext cx="9948352" cy="1510260"/>
          </a:xfrm>
          <a:prstGeom prst="rect">
            <a:avLst/>
          </a:prstGeom>
          <a:noFill/>
          <a:ln>
            <a:noFill/>
          </a:ln>
        </p:spPr>
        <p:txBody>
          <a:bodyPr spcFirstLastPara="1" wrap="square" lIns="91425" tIns="91425" rIns="91425" bIns="91425" anchor="t" anchorCtr="0">
            <a:noAutofit/>
          </a:bodyPr>
          <a:lstStyle/>
          <a:p>
            <a:pPr algn="ctr"/>
            <a:r>
              <a:rPr lang="en-GB" sz="4000" b="1" dirty="0">
                <a:solidFill>
                  <a:schemeClr val="bg1"/>
                </a:solidFill>
                <a:latin typeface="Anton" panose="020B0604020202020204" charset="0"/>
                <a:ea typeface="Anton"/>
                <a:cs typeface="Anton"/>
                <a:sym typeface="Anton"/>
              </a:rPr>
              <a:t>Scan the QR code to register for a Para Football England Talent Day!</a:t>
            </a:r>
          </a:p>
          <a:p>
            <a:pPr algn="ctr"/>
            <a:endParaRPr lang="en-GB" sz="4000" b="1" dirty="0">
              <a:solidFill>
                <a:schemeClr val="bg1"/>
              </a:solidFill>
              <a:latin typeface="Anton" panose="020B0604020202020204" charset="0"/>
              <a:ea typeface="Anton"/>
              <a:cs typeface="Anton"/>
              <a:sym typeface="Anton"/>
            </a:endParaRPr>
          </a:p>
          <a:p>
            <a:pPr algn="ctr"/>
            <a:endParaRPr sz="2800" i="0" u="none" strike="noStrike" cap="none" dirty="0">
              <a:solidFill>
                <a:srgbClr val="FFFFFF"/>
              </a:solidFill>
              <a:latin typeface="Anton" panose="020B0604020202020204" charset="0"/>
              <a:ea typeface="Anton"/>
              <a:cs typeface="Anton"/>
              <a:sym typeface="Anton"/>
            </a:endParaRPr>
          </a:p>
        </p:txBody>
      </p:sp>
      <p:sp>
        <p:nvSpPr>
          <p:cNvPr id="27" name="Google Shape;27;p7"/>
          <p:cNvSpPr txBox="1"/>
          <p:nvPr/>
        </p:nvSpPr>
        <p:spPr>
          <a:xfrm>
            <a:off x="8136900" y="2048200"/>
            <a:ext cx="204900" cy="1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5" name="Picture 4" descr="signature_1891613907">
            <a:extLst>
              <a:ext uri="{FF2B5EF4-FFF2-40B4-BE49-F238E27FC236}">
                <a16:creationId xmlns:a16="http://schemas.microsoft.com/office/drawing/2014/main" id="{84C1F477-AE9C-40DC-BDC0-06E10660B7E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105890"/>
            <a:ext cx="4295955" cy="1510259"/>
          </a:xfrm>
          <a:prstGeom prst="rect">
            <a:avLst/>
          </a:prstGeom>
          <a:noFill/>
          <a:ln>
            <a:noFill/>
          </a:ln>
        </p:spPr>
      </p:pic>
      <p:pic>
        <p:nvPicPr>
          <p:cNvPr id="3" name="Picture 2" descr="A qr code on a white background&#10;&#10;Description automatically generated">
            <a:extLst>
              <a:ext uri="{FF2B5EF4-FFF2-40B4-BE49-F238E27FC236}">
                <a16:creationId xmlns:a16="http://schemas.microsoft.com/office/drawing/2014/main" id="{31B4920A-7A38-9693-BD5D-661A6A245EDF}"/>
              </a:ext>
            </a:extLst>
          </p:cNvPr>
          <p:cNvPicPr>
            <a:picLocks noChangeAspect="1"/>
          </p:cNvPicPr>
          <p:nvPr/>
        </p:nvPicPr>
        <p:blipFill>
          <a:blip r:embed="rId5"/>
          <a:stretch>
            <a:fillRect/>
          </a:stretch>
        </p:blipFill>
        <p:spPr>
          <a:xfrm>
            <a:off x="98813" y="3391358"/>
            <a:ext cx="3710278" cy="3710278"/>
          </a:xfrm>
          <a:prstGeom prst="rect">
            <a:avLst/>
          </a:prstGeom>
        </p:spPr>
      </p:pic>
      <p:pic>
        <p:nvPicPr>
          <p:cNvPr id="9" name="Picture 8" descr="A person running on a grass field&#10;&#10;Description automatically generated">
            <a:extLst>
              <a:ext uri="{FF2B5EF4-FFF2-40B4-BE49-F238E27FC236}">
                <a16:creationId xmlns:a16="http://schemas.microsoft.com/office/drawing/2014/main" id="{07D4129A-B7DA-32A6-27D3-421044B893C9}"/>
              </a:ext>
            </a:extLst>
          </p:cNvPr>
          <p:cNvPicPr>
            <a:picLocks noChangeAspect="1"/>
          </p:cNvPicPr>
          <p:nvPr/>
        </p:nvPicPr>
        <p:blipFill>
          <a:blip r:embed="rId6"/>
          <a:stretch>
            <a:fillRect/>
          </a:stretch>
        </p:blipFill>
        <p:spPr>
          <a:xfrm>
            <a:off x="4023061" y="3391358"/>
            <a:ext cx="6592612" cy="3710277"/>
          </a:xfrm>
          <a:prstGeom prst="rect">
            <a:avLst/>
          </a:prstGeom>
        </p:spPr>
      </p:pic>
    </p:spTree>
    <p:extLst>
      <p:ext uri="{BB962C8B-B14F-4D97-AF65-F5344CB8AC3E}">
        <p14:creationId xmlns:p14="http://schemas.microsoft.com/office/powerpoint/2010/main" val="347971049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13f2ff-d3f6-4e4a-981e-28de5316bdc4">
      <Terms xmlns="http://schemas.microsoft.com/office/infopath/2007/PartnerControls"/>
    </lcf76f155ced4ddcb4097134ff3c332f>
    <TaxCatchAll xmlns="f412957e-9720-445d-b04b-3868fdc1665b" xsi:nil="true"/>
    <SharedWithUsers xmlns="f412957e-9720-445d-b04b-3868fdc1665b">
      <UserInfo>
        <DisplayName>Steve Daley</DisplayName>
        <AccountId>22</AccountId>
        <AccountType/>
      </UserInfo>
      <UserInfo>
        <DisplayName>James Watkins</DisplayName>
        <AccountId>10</AccountId>
        <AccountType/>
      </UserInfo>
      <UserInfo>
        <DisplayName>Catherine Gilby</DisplayName>
        <AccountId>26</AccountId>
        <AccountType/>
      </UserInfo>
      <UserInfo>
        <DisplayName>Liam Drake</DisplayName>
        <AccountId>23</AccountId>
        <AccountType/>
      </UserInfo>
      <UserInfo>
        <DisplayName>Will Perkins</DisplayName>
        <AccountId>12</AccountId>
        <AccountType/>
      </UserInfo>
      <UserInfo>
        <DisplayName>Rob Seale</DisplayName>
        <AccountId>24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BA5585461ACA4CA9FD1A65AAE4C4ED" ma:contentTypeVersion="20" ma:contentTypeDescription="Create a new document." ma:contentTypeScope="" ma:versionID="07b9bb379321f39644e0185c81c08ec8">
  <xsd:schema xmlns:xsd="http://www.w3.org/2001/XMLSchema" xmlns:xs="http://www.w3.org/2001/XMLSchema" xmlns:p="http://schemas.microsoft.com/office/2006/metadata/properties" xmlns:ns2="f412957e-9720-445d-b04b-3868fdc1665b" xmlns:ns3="ec13f2ff-d3f6-4e4a-981e-28de5316bdc4" targetNamespace="http://schemas.microsoft.com/office/2006/metadata/properties" ma:root="true" ma:fieldsID="335750f24c967374b3c5d12d10addd8a" ns2:_="" ns3:_="">
    <xsd:import namespace="f412957e-9720-445d-b04b-3868fdc1665b"/>
    <xsd:import namespace="ec13f2ff-d3f6-4e4a-981e-28de5316bdc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2:TaxCatchAll" minOccurs="0"/>
                <xsd:element ref="ns3:lcf76f155ced4ddcb4097134ff3c332f"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2957e-9720-445d-b04b-3868fdc166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fbe280b8-8adb-4238-9ccd-facda3660ffc}" ma:internalName="TaxCatchAll" ma:showField="CatchAllData" ma:web="f412957e-9720-445d-b04b-3868fdc1665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c13f2ff-d3f6-4e4a-981e-28de5316bdc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4d4ec47-8037-4ebe-ad01-e6ba2150e6d4"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0D0B10-B4CC-4C4C-8AD0-6C0803A2AB22}">
  <ds:schemaRefs>
    <ds:schemaRef ds:uri="http://schemas.microsoft.com/office/2006/metadata/properties"/>
    <ds:schemaRef ds:uri="http://www.w3.org/XML/1998/namespace"/>
    <ds:schemaRef ds:uri="http://purl.org/dc/elements/1.1/"/>
    <ds:schemaRef ds:uri="http://schemas.openxmlformats.org/package/2006/metadata/core-properties"/>
    <ds:schemaRef ds:uri="http://purl.org/dc/dcmitype/"/>
    <ds:schemaRef ds:uri="http://schemas.microsoft.com/office/2006/documentManagement/types"/>
    <ds:schemaRef ds:uri="97ed2fe6-5ec5-4d5c-92dd-28c940069fd4"/>
    <ds:schemaRef ds:uri="http://schemas.microsoft.com/office/infopath/2007/PartnerControls"/>
    <ds:schemaRef ds:uri="31b0c3be-7403-4000-ae5a-548ba065bc1b"/>
    <ds:schemaRef ds:uri="http://purl.org/dc/terms/"/>
  </ds:schemaRefs>
</ds:datastoreItem>
</file>

<file path=customXml/itemProps2.xml><?xml version="1.0" encoding="utf-8"?>
<ds:datastoreItem xmlns:ds="http://schemas.openxmlformats.org/officeDocument/2006/customXml" ds:itemID="{F359E0A5-EFFC-4365-AA13-CE7AD4C7E408}">
  <ds:schemaRefs>
    <ds:schemaRef ds:uri="http://schemas.microsoft.com/sharepoint/v3/contenttype/forms"/>
  </ds:schemaRefs>
</ds:datastoreItem>
</file>

<file path=customXml/itemProps3.xml><?xml version="1.0" encoding="utf-8"?>
<ds:datastoreItem xmlns:ds="http://schemas.openxmlformats.org/officeDocument/2006/customXml" ds:itemID="{B710A5CB-EEAE-47EF-AB30-F19DC2C358C9}"/>
</file>

<file path=docProps/app.xml><?xml version="1.0" encoding="utf-8"?>
<Properties xmlns="http://schemas.openxmlformats.org/officeDocument/2006/extended-properties" xmlns:vt="http://schemas.openxmlformats.org/officeDocument/2006/docPropsVTypes">
  <TotalTime>995</TotalTime>
  <Words>1052</Words>
  <Application>Microsoft Office PowerPoint</Application>
  <PresentationFormat>Custom</PresentationFormat>
  <Paragraphs>106</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Anton</vt:lpstr>
      <vt:lpstr>Arial</vt:lpstr>
      <vt:lpstr>Helvetica Neue Light</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Perkins</dc:creator>
  <cp:lastModifiedBy>Tom Dent</cp:lastModifiedBy>
  <cp:revision>108</cp:revision>
  <dcterms:modified xsi:type="dcterms:W3CDTF">2024-02-01T20:41:50Z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0x010100D0BA5585461ACA4CA9FD1A65AAE4C4ED</vt:lpwstr>
  </property>
  <property fmtid="{D5CDD505-2E9C-101B-9397-08002B2CF9AE}" pid="3" name="MediaServiceImageTags">
    <vt:lpwstr/>
  </property>
</Properties>
</file>