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435" r:id="rId5"/>
    <p:sldId id="436" r:id="rId6"/>
    <p:sldId id="439" r:id="rId7"/>
    <p:sldId id="437" r:id="rId8"/>
    <p:sldId id="466" r:id="rId9"/>
    <p:sldId id="443" r:id="rId10"/>
    <p:sldId id="438" r:id="rId11"/>
    <p:sldId id="445" r:id="rId12"/>
    <p:sldId id="472" r:id="rId13"/>
    <p:sldId id="471" r:id="rId14"/>
    <p:sldId id="473" r:id="rId15"/>
    <p:sldId id="459" r:id="rId16"/>
    <p:sldId id="461" r:id="rId17"/>
    <p:sldId id="464" r:id="rId18"/>
  </p:sldIdLst>
  <p:sldSz cx="12192000" cy="6858000"/>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8A"/>
    <a:srgbClr val="00275D"/>
    <a:srgbClr val="877E4B"/>
    <a:srgbClr val="ABA269"/>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82382" autoAdjust="0"/>
  </p:normalViewPr>
  <p:slideViewPr>
    <p:cSldViewPr snapToObjects="1">
      <p:cViewPr varScale="1">
        <p:scale>
          <a:sx n="72" d="100"/>
          <a:sy n="72" d="100"/>
        </p:scale>
        <p:origin x="678"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564"/>
    </p:cViewPr>
  </p:sorterViewPr>
  <p:notesViewPr>
    <p:cSldViewPr snapToObjects="1">
      <p:cViewPr varScale="1">
        <p:scale>
          <a:sx n="63" d="100"/>
          <a:sy n="63" d="100"/>
        </p:scale>
        <p:origin x="-3078" y="-12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6" y="0"/>
            <a:ext cx="2945659" cy="496332"/>
          </a:xfrm>
          <a:prstGeom prst="rect">
            <a:avLst/>
          </a:prstGeom>
        </p:spPr>
        <p:txBody>
          <a:bodyPr vert="horz" lIns="91440" tIns="45720" rIns="91440" bIns="45720" rtlCol="0"/>
          <a:lstStyle>
            <a:lvl1pPr algn="r">
              <a:defRPr sz="1200"/>
            </a:lvl1pPr>
          </a:lstStyle>
          <a:p>
            <a:fld id="{EEAA4E2E-4CCD-42A2-A13C-C85DEB24C697}" type="datetimeFigureOut">
              <a:rPr lang="en-US" smtClean="0"/>
              <a:pPr/>
              <a:t>2/24/2021</a:t>
            </a:fld>
            <a:endParaRPr lang="en-GB" dirty="0"/>
          </a:p>
        </p:txBody>
      </p:sp>
      <p:sp>
        <p:nvSpPr>
          <p:cNvPr id="4" name="Footer Placeholder 3"/>
          <p:cNvSpPr>
            <a:spLocks noGrp="1"/>
          </p:cNvSpPr>
          <p:nvPr>
            <p:ph type="ftr" sz="quarter" idx="2"/>
          </p:nvPr>
        </p:nvSpPr>
        <p:spPr>
          <a:xfrm>
            <a:off x="2" y="9428584"/>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6" y="9428584"/>
            <a:ext cx="2945659" cy="496332"/>
          </a:xfrm>
          <a:prstGeom prst="rect">
            <a:avLst/>
          </a:prstGeom>
        </p:spPr>
        <p:txBody>
          <a:bodyPr vert="horz" lIns="91440" tIns="45720" rIns="91440" bIns="45720" rtlCol="0" anchor="b"/>
          <a:lstStyle>
            <a:lvl1pPr algn="r">
              <a:defRPr sz="1200"/>
            </a:lvl1pPr>
          </a:lstStyle>
          <a:p>
            <a:fld id="{F4FBF70F-E194-4411-ACBC-511FFC773212}" type="slidenum">
              <a:rPr lang="en-GB" smtClean="0"/>
              <a:pPr/>
              <a:t>‹#›</a:t>
            </a:fld>
            <a:endParaRPr lang="en-GB" dirty="0"/>
          </a:p>
        </p:txBody>
      </p:sp>
    </p:spTree>
    <p:extLst>
      <p:ext uri="{BB962C8B-B14F-4D97-AF65-F5344CB8AC3E}">
        <p14:creationId xmlns:p14="http://schemas.microsoft.com/office/powerpoint/2010/main" val="3019583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3" name="Date Placeholder 2"/>
          <p:cNvSpPr>
            <a:spLocks noGrp="1"/>
          </p:cNvSpPr>
          <p:nvPr>
            <p:ph type="dt" idx="1"/>
          </p:nvPr>
        </p:nvSpPr>
        <p:spPr>
          <a:xfrm>
            <a:off x="3850446"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BF22D69-4FC8-4B2B-9799-D6FC6AFE2550}" type="datetime1">
              <a:rPr lang="en-US"/>
              <a:pPr/>
              <a:t>2/24/2021</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4"/>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7" name="Slide Number Placeholder 6"/>
          <p:cNvSpPr>
            <a:spLocks noGrp="1"/>
          </p:cNvSpPr>
          <p:nvPr>
            <p:ph type="sldNum" sz="quarter" idx="5"/>
          </p:nvPr>
        </p:nvSpPr>
        <p:spPr>
          <a:xfrm>
            <a:off x="3850446" y="9428584"/>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A73BC78-377A-467A-81E2-AE688CB91221}" type="slidenum">
              <a:rPr lang="en-GB"/>
              <a:pPr/>
              <a:t>‹#›</a:t>
            </a:fld>
            <a:endParaRPr lang="en-GB" dirty="0"/>
          </a:p>
        </p:txBody>
      </p:sp>
    </p:spTree>
    <p:extLst>
      <p:ext uri="{BB962C8B-B14F-4D97-AF65-F5344CB8AC3E}">
        <p14:creationId xmlns:p14="http://schemas.microsoft.com/office/powerpoint/2010/main" val="41688847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2pPr>
    <a:lvl3pPr marL="914400"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3pPr>
    <a:lvl4pPr marL="1371600"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4pPr>
    <a:lvl5pPr marL="1828800"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73BC78-377A-467A-81E2-AE688CB91221}" type="slidenum">
              <a:rPr lang="en-GB" smtClean="0"/>
              <a:pPr/>
              <a:t>1</a:t>
            </a:fld>
            <a:endParaRPr lang="en-GB" dirty="0"/>
          </a:p>
        </p:txBody>
      </p:sp>
    </p:spTree>
    <p:extLst>
      <p:ext uri="{BB962C8B-B14F-4D97-AF65-F5344CB8AC3E}">
        <p14:creationId xmlns:p14="http://schemas.microsoft.com/office/powerpoint/2010/main" val="847506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73BC78-377A-467A-81E2-AE688CB91221}" type="slidenum">
              <a:rPr lang="en-GB" smtClean="0"/>
              <a:pPr/>
              <a:t>10</a:t>
            </a:fld>
            <a:endParaRPr lang="en-GB" dirty="0"/>
          </a:p>
        </p:txBody>
      </p:sp>
    </p:spTree>
    <p:extLst>
      <p:ext uri="{BB962C8B-B14F-4D97-AF65-F5344CB8AC3E}">
        <p14:creationId xmlns:p14="http://schemas.microsoft.com/office/powerpoint/2010/main" val="3882605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73BC78-377A-467A-81E2-AE688CB91221}" type="slidenum">
              <a:rPr lang="en-GB" smtClean="0"/>
              <a:pPr/>
              <a:t>11</a:t>
            </a:fld>
            <a:endParaRPr lang="en-GB" dirty="0"/>
          </a:p>
        </p:txBody>
      </p:sp>
    </p:spTree>
    <p:extLst>
      <p:ext uri="{BB962C8B-B14F-4D97-AF65-F5344CB8AC3E}">
        <p14:creationId xmlns:p14="http://schemas.microsoft.com/office/powerpoint/2010/main" val="323187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73BC78-377A-467A-81E2-AE688CB91221}" type="slidenum">
              <a:rPr lang="en-GB" smtClean="0"/>
              <a:pPr/>
              <a:t>12</a:t>
            </a:fld>
            <a:endParaRPr lang="en-GB" dirty="0"/>
          </a:p>
        </p:txBody>
      </p:sp>
    </p:spTree>
    <p:extLst>
      <p:ext uri="{BB962C8B-B14F-4D97-AF65-F5344CB8AC3E}">
        <p14:creationId xmlns:p14="http://schemas.microsoft.com/office/powerpoint/2010/main" val="234304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73BC78-377A-467A-81E2-AE688CB91221}" type="slidenum">
              <a:rPr lang="en-GB" smtClean="0"/>
              <a:pPr/>
              <a:t>13</a:t>
            </a:fld>
            <a:endParaRPr lang="en-GB" dirty="0"/>
          </a:p>
        </p:txBody>
      </p:sp>
    </p:spTree>
    <p:extLst>
      <p:ext uri="{BB962C8B-B14F-4D97-AF65-F5344CB8AC3E}">
        <p14:creationId xmlns:p14="http://schemas.microsoft.com/office/powerpoint/2010/main" val="2967003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73BC78-377A-467A-81E2-AE688CB91221}" type="slidenum">
              <a:rPr lang="en-GB" smtClean="0"/>
              <a:pPr/>
              <a:t>14</a:t>
            </a:fld>
            <a:endParaRPr lang="en-GB" dirty="0"/>
          </a:p>
        </p:txBody>
      </p:sp>
    </p:spTree>
    <p:extLst>
      <p:ext uri="{BB962C8B-B14F-4D97-AF65-F5344CB8AC3E}">
        <p14:creationId xmlns:p14="http://schemas.microsoft.com/office/powerpoint/2010/main" val="245850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73BC78-377A-467A-81E2-AE688CB91221}" type="slidenum">
              <a:rPr lang="en-GB" smtClean="0"/>
              <a:pPr/>
              <a:t>2</a:t>
            </a:fld>
            <a:endParaRPr lang="en-GB" dirty="0"/>
          </a:p>
        </p:txBody>
      </p:sp>
    </p:spTree>
    <p:extLst>
      <p:ext uri="{BB962C8B-B14F-4D97-AF65-F5344CB8AC3E}">
        <p14:creationId xmlns:p14="http://schemas.microsoft.com/office/powerpoint/2010/main" val="3543686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73BC78-377A-467A-81E2-AE688CB91221}" type="slidenum">
              <a:rPr lang="en-GB" smtClean="0"/>
              <a:pPr/>
              <a:t>3</a:t>
            </a:fld>
            <a:endParaRPr lang="en-GB" dirty="0"/>
          </a:p>
        </p:txBody>
      </p:sp>
    </p:spTree>
    <p:extLst>
      <p:ext uri="{BB962C8B-B14F-4D97-AF65-F5344CB8AC3E}">
        <p14:creationId xmlns:p14="http://schemas.microsoft.com/office/powerpoint/2010/main" val="1275401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73BC78-377A-467A-81E2-AE688CB91221}" type="slidenum">
              <a:rPr lang="en-GB" smtClean="0"/>
              <a:pPr/>
              <a:t>4</a:t>
            </a:fld>
            <a:endParaRPr lang="en-GB" dirty="0"/>
          </a:p>
        </p:txBody>
      </p:sp>
    </p:spTree>
    <p:extLst>
      <p:ext uri="{BB962C8B-B14F-4D97-AF65-F5344CB8AC3E}">
        <p14:creationId xmlns:p14="http://schemas.microsoft.com/office/powerpoint/2010/main" val="545046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73BC78-377A-467A-81E2-AE688CB91221}" type="slidenum">
              <a:rPr lang="en-GB" smtClean="0"/>
              <a:pPr/>
              <a:t>5</a:t>
            </a:fld>
            <a:endParaRPr lang="en-GB" dirty="0"/>
          </a:p>
        </p:txBody>
      </p:sp>
    </p:spTree>
    <p:extLst>
      <p:ext uri="{BB962C8B-B14F-4D97-AF65-F5344CB8AC3E}">
        <p14:creationId xmlns:p14="http://schemas.microsoft.com/office/powerpoint/2010/main" val="4068216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73BC78-377A-467A-81E2-AE688CB91221}" type="slidenum">
              <a:rPr lang="en-GB" smtClean="0"/>
              <a:pPr/>
              <a:t>6</a:t>
            </a:fld>
            <a:endParaRPr lang="en-GB" dirty="0"/>
          </a:p>
        </p:txBody>
      </p:sp>
    </p:spTree>
    <p:extLst>
      <p:ext uri="{BB962C8B-B14F-4D97-AF65-F5344CB8AC3E}">
        <p14:creationId xmlns:p14="http://schemas.microsoft.com/office/powerpoint/2010/main" val="2604455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73BC78-377A-467A-81E2-AE688CB91221}" type="slidenum">
              <a:rPr lang="en-GB" smtClean="0"/>
              <a:pPr/>
              <a:t>7</a:t>
            </a:fld>
            <a:endParaRPr lang="en-GB" dirty="0"/>
          </a:p>
        </p:txBody>
      </p:sp>
    </p:spTree>
    <p:extLst>
      <p:ext uri="{BB962C8B-B14F-4D97-AF65-F5344CB8AC3E}">
        <p14:creationId xmlns:p14="http://schemas.microsoft.com/office/powerpoint/2010/main" val="3337401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73BC78-377A-467A-81E2-AE688CB91221}" type="slidenum">
              <a:rPr lang="en-GB" smtClean="0"/>
              <a:pPr/>
              <a:t>8</a:t>
            </a:fld>
            <a:endParaRPr lang="en-GB" dirty="0"/>
          </a:p>
        </p:txBody>
      </p:sp>
    </p:spTree>
    <p:extLst>
      <p:ext uri="{BB962C8B-B14F-4D97-AF65-F5344CB8AC3E}">
        <p14:creationId xmlns:p14="http://schemas.microsoft.com/office/powerpoint/2010/main" val="722936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A73BC78-377A-467A-81E2-AE688CB91221}" type="slidenum">
              <a:rPr lang="en-GB" smtClean="0"/>
              <a:pPr/>
              <a:t>9</a:t>
            </a:fld>
            <a:endParaRPr lang="en-GB" dirty="0"/>
          </a:p>
        </p:txBody>
      </p:sp>
    </p:spTree>
    <p:extLst>
      <p:ext uri="{BB962C8B-B14F-4D97-AF65-F5344CB8AC3E}">
        <p14:creationId xmlns:p14="http://schemas.microsoft.com/office/powerpoint/2010/main" val="2712517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154D77F-B45A-4716-89DB-25D284D28E88}" type="datetime1">
              <a:rPr lang="en-US"/>
              <a:pPr/>
              <a:t>2/24/2021</a:t>
            </a:fld>
            <a:endParaRPr lang="en-US"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7A2137D4-8CD6-4BED-A150-55487FDA2986}"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D5AFC113-723D-43B7-9EFB-8C88BEB35FB1}" type="datetime1">
              <a:rPr lang="en-US"/>
              <a:pPr/>
              <a:t>2/24/2021</a:t>
            </a:fld>
            <a:endParaRPr lang="en-US"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1AEE3324-4B06-48FF-B800-5AE3E861B09A}"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14BD5D43-8E87-4421-BE85-4DFA401E48E2}" type="datetime1">
              <a:rPr lang="en-US"/>
              <a:pPr/>
              <a:t>2/24/2021</a:t>
            </a:fld>
            <a:endParaRPr lang="en-US"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970A579E-FB8D-4204-9E66-13351598975B}"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20A8D0DA-BB62-4DF6-8533-90FF3828843C}" type="datetime1">
              <a:rPr lang="en-US"/>
              <a:pPr/>
              <a:t>2/24/2021</a:t>
            </a:fld>
            <a:endParaRPr lang="en-US"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B1E9E20E-792B-4DF0-A949-DEDC8690D82D}"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609600" y="1357298"/>
            <a:ext cx="10972800" cy="4768865"/>
          </a:xfrm>
        </p:spPr>
        <p:txBody>
          <a:bodyPr/>
          <a:lstStyle>
            <a:lvl1pPr>
              <a:defRPr sz="2400"/>
            </a:lvl1pPr>
            <a:lvl2pPr>
              <a:defRPr sz="2000"/>
            </a:lvl2pPr>
            <a:lvl3pPr>
              <a:defRPr sz="18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lvl1pPr>
              <a:defRPr/>
            </a:lvl1pPr>
          </a:lstStyle>
          <a:p>
            <a:fld id="{573F4FFC-AD6E-44AF-9E00-DDF1DA10199B}" type="datetime1">
              <a:rPr lang="en-US"/>
              <a:pPr/>
              <a:t>2/24/2021</a:t>
            </a:fld>
            <a:endParaRPr lang="en-US"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2F2EFDA7-5A12-4040-A9B9-76D4A341FE89}"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963F8C41-58E7-46F3-929F-96E417EFF7A2}" type="datetime1">
              <a:rPr lang="en-US"/>
              <a:pPr/>
              <a:t>2/24/2021</a:t>
            </a:fld>
            <a:endParaRPr lang="en-US"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88E252AB-431C-4594-AF5C-5D10AA2022F4}"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EE56E333-D3A9-48D8-BDB4-83E35226F51C}" type="datetime1">
              <a:rPr lang="en-US"/>
              <a:pPr/>
              <a:t>2/24/2021</a:t>
            </a:fld>
            <a:endParaRPr lang="en-US"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48AB376F-1B5C-44AB-8947-42E14A119656}"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FB824A88-6060-4311-8AF7-EFAFD6D69997}" type="datetime1">
              <a:rPr lang="en-US"/>
              <a:pPr/>
              <a:t>2/24/2021</a:t>
            </a:fld>
            <a:endParaRPr lang="en-US"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15E57B02-81B2-4BBF-A482-74D915102FB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020BE1F3-8D4D-4EEE-9196-5EB1306B911B}" type="datetime1">
              <a:rPr lang="en-US"/>
              <a:pPr/>
              <a:t>2/24/2021</a:t>
            </a:fld>
            <a:endParaRPr lang="en-US" dirty="0"/>
          </a:p>
        </p:txBody>
      </p:sp>
      <p:sp>
        <p:nvSpPr>
          <p:cNvPr id="8" name="Footer Placeholder 4"/>
          <p:cNvSpPr>
            <a:spLocks noGrp="1"/>
          </p:cNvSpPr>
          <p:nvPr>
            <p:ph type="ftr" sz="quarter" idx="11"/>
          </p:nvPr>
        </p:nvSpPr>
        <p:spPr/>
        <p:txBody>
          <a:bodyPr/>
          <a:lstStyle>
            <a:lvl1pPr>
              <a:defRPr/>
            </a:lvl1pPr>
          </a:lstStyle>
          <a:p>
            <a:endParaRPr lang="en-GB" dirty="0"/>
          </a:p>
        </p:txBody>
      </p:sp>
      <p:sp>
        <p:nvSpPr>
          <p:cNvPr id="9" name="Slide Number Placeholder 5"/>
          <p:cNvSpPr>
            <a:spLocks noGrp="1"/>
          </p:cNvSpPr>
          <p:nvPr>
            <p:ph type="sldNum" sz="quarter" idx="12"/>
          </p:nvPr>
        </p:nvSpPr>
        <p:spPr/>
        <p:txBody>
          <a:bodyPr/>
          <a:lstStyle>
            <a:lvl1pPr>
              <a:defRPr/>
            </a:lvl1pPr>
          </a:lstStyle>
          <a:p>
            <a:fld id="{4981CE88-D481-4365-AB51-041B8BB701C7}"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3B70C2A-D7A0-4085-87AC-506DCB828285}" type="datetime1">
              <a:rPr lang="en-US"/>
              <a:pPr/>
              <a:t>2/24/2021</a:t>
            </a:fld>
            <a:endParaRPr lang="en-US" dirty="0"/>
          </a:p>
        </p:txBody>
      </p:sp>
      <p:sp>
        <p:nvSpPr>
          <p:cNvPr id="4" name="Footer Placeholder 4"/>
          <p:cNvSpPr>
            <a:spLocks noGrp="1"/>
          </p:cNvSpPr>
          <p:nvPr>
            <p:ph type="ftr" sz="quarter" idx="11"/>
          </p:nvPr>
        </p:nvSpPr>
        <p:spPr/>
        <p:txBody>
          <a:bodyPr/>
          <a:lstStyle>
            <a:lvl1pPr>
              <a:defRPr/>
            </a:lvl1pPr>
          </a:lstStyle>
          <a:p>
            <a:endParaRPr lang="en-GB" dirty="0"/>
          </a:p>
        </p:txBody>
      </p:sp>
      <p:sp>
        <p:nvSpPr>
          <p:cNvPr id="5" name="Slide Number Placeholder 5"/>
          <p:cNvSpPr>
            <a:spLocks noGrp="1"/>
          </p:cNvSpPr>
          <p:nvPr>
            <p:ph type="sldNum" sz="quarter" idx="12"/>
          </p:nvPr>
        </p:nvSpPr>
        <p:spPr/>
        <p:txBody>
          <a:bodyPr/>
          <a:lstStyle>
            <a:lvl1pPr>
              <a:defRPr/>
            </a:lvl1pPr>
          </a:lstStyle>
          <a:p>
            <a:fld id="{9757A581-D0FE-46CA-9AB2-8C194E1BD28C}"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2C1355F-25A0-4C64-B148-AE158BEE11EB}" type="datetime1">
              <a:rPr lang="en-US"/>
              <a:pPr/>
              <a:t>2/24/2021</a:t>
            </a:fld>
            <a:endParaRPr lang="en-US" dirty="0"/>
          </a:p>
        </p:txBody>
      </p:sp>
      <p:sp>
        <p:nvSpPr>
          <p:cNvPr id="3" name="Footer Placeholder 4"/>
          <p:cNvSpPr>
            <a:spLocks noGrp="1"/>
          </p:cNvSpPr>
          <p:nvPr>
            <p:ph type="ftr" sz="quarter" idx="11"/>
          </p:nvPr>
        </p:nvSpPr>
        <p:spPr/>
        <p:txBody>
          <a:bodyPr/>
          <a:lstStyle>
            <a:lvl1pPr>
              <a:defRPr/>
            </a:lvl1pPr>
          </a:lstStyle>
          <a:p>
            <a:endParaRPr lang="en-GB" dirty="0"/>
          </a:p>
        </p:txBody>
      </p:sp>
      <p:sp>
        <p:nvSpPr>
          <p:cNvPr id="4" name="Slide Number Placeholder 5"/>
          <p:cNvSpPr>
            <a:spLocks noGrp="1"/>
          </p:cNvSpPr>
          <p:nvPr>
            <p:ph type="sldNum" sz="quarter" idx="12"/>
          </p:nvPr>
        </p:nvSpPr>
        <p:spPr/>
        <p:txBody>
          <a:bodyPr/>
          <a:lstStyle>
            <a:lvl1pPr>
              <a:defRPr/>
            </a:lvl1pPr>
          </a:lstStyle>
          <a:p>
            <a:fld id="{1253B121-66D0-4C34-AC93-722BBD87320D}"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CC8AF8E1-3F54-4653-BAC4-D824E51F30A8}" type="datetime1">
              <a:rPr lang="en-US"/>
              <a:pPr/>
              <a:t>2/24/2021</a:t>
            </a:fld>
            <a:endParaRPr lang="en-US"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901A26E3-C4B2-44E6-8D5C-EC1779855E31}"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BKGROUND SLVR LIONS.jpg"/>
          <p:cNvPicPr>
            <a:picLocks noChangeAspect="1"/>
          </p:cNvPicPr>
          <p:nvPr/>
        </p:nvPicPr>
        <p:blipFill>
          <a:blip r:embed="rId14">
            <a:duotone>
              <a:schemeClr val="accent1">
                <a:shade val="45000"/>
                <a:satMod val="135000"/>
              </a:schemeClr>
              <a:prstClr val="white"/>
            </a:duotone>
          </a:blip>
          <a:stretch>
            <a:fillRect/>
          </a:stretch>
        </p:blipFill>
        <p:spPr>
          <a:xfrm>
            <a:off x="0" y="0"/>
            <a:ext cx="12192000" cy="6858000"/>
          </a:xfrm>
          <a:prstGeom prst="rect">
            <a:avLst/>
          </a:prstGeom>
        </p:spPr>
      </p:pic>
      <p:sp>
        <p:nvSpPr>
          <p:cNvPr id="1027" name="Title Placeholder 1"/>
          <p:cNvSpPr>
            <a:spLocks noGrp="1"/>
          </p:cNvSpPr>
          <p:nvPr>
            <p:ph type="title"/>
          </p:nvPr>
        </p:nvSpPr>
        <p:spPr bwMode="auto">
          <a:xfrm>
            <a:off x="609600" y="381000"/>
            <a:ext cx="10972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8" name="Text Placeholder 2"/>
          <p:cNvSpPr>
            <a:spLocks noGrp="1"/>
          </p:cNvSpPr>
          <p:nvPr>
            <p:ph type="body" idx="1"/>
          </p:nvPr>
        </p:nvSpPr>
        <p:spPr bwMode="auto">
          <a:xfrm>
            <a:off x="609600" y="1143001"/>
            <a:ext cx="109728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13E4CB82-D049-4421-9B1E-CF85FA660D8A}" type="datetime1">
              <a:rPr lang="en-US"/>
              <a:pPr/>
              <a:t>2/24/2021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GB" dirty="0"/>
          </a:p>
        </p:txBody>
      </p:sp>
      <p:sp>
        <p:nvSpPr>
          <p:cNvPr id="6" name="Slide Number Placeholder 5"/>
          <p:cNvSpPr>
            <a:spLocks noGrp="1"/>
          </p:cNvSpPr>
          <p:nvPr>
            <p:ph type="sldNum" sz="quarter" idx="4"/>
          </p:nvPr>
        </p:nvSpPr>
        <p:spPr>
          <a:xfrm>
            <a:off x="87376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09E9C0E-0020-4B8B-9FB3-0CECA94CB96C}" type="slidenum">
              <a:rPr lang="en-US"/>
              <a:pPr/>
              <a:t>‹#›</a:t>
            </a:fld>
            <a:endParaRPr lang="en-US" dirty="0"/>
          </a:p>
        </p:txBody>
      </p:sp>
      <p:pic>
        <p:nvPicPr>
          <p:cNvPr id="8" name="Picture 7" descr="FA_CREST_4C_C.gif"/>
          <p:cNvPicPr>
            <a:picLocks noChangeAspect="1"/>
          </p:cNvPicPr>
          <p:nvPr/>
        </p:nvPicPr>
        <p:blipFill>
          <a:blip r:embed="rId15"/>
          <a:srcRect/>
          <a:stretch>
            <a:fillRect/>
          </a:stretch>
        </p:blipFill>
        <p:spPr bwMode="auto">
          <a:xfrm>
            <a:off x="10566400" y="5788026"/>
            <a:ext cx="863600" cy="917575"/>
          </a:xfrm>
          <a:prstGeom prst="rect">
            <a:avLst/>
          </a:prstGeom>
          <a:noFill/>
          <a:ln w="9525">
            <a:noFill/>
            <a:miter lim="800000"/>
            <a:headEnd/>
            <a:tailEnd/>
          </a:ln>
          <a:effectLst>
            <a:outerShdw blurRad="63500" dist="38100" dir="5400000" algn="t" rotWithShape="0">
              <a:srgbClr val="000000">
                <a:alpha val="39999"/>
              </a:srgb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0" fontAlgn="base" hangingPunct="0">
        <a:spcBef>
          <a:spcPct val="0"/>
        </a:spcBef>
        <a:spcAft>
          <a:spcPct val="0"/>
        </a:spcAft>
        <a:defRPr sz="2800" b="1" kern="1200">
          <a:solidFill>
            <a:srgbClr val="003B8A"/>
          </a:solidFill>
          <a:latin typeface="Arial"/>
          <a:ea typeface="ＭＳ Ｐゴシック" pitchFamily="-65" charset="-128"/>
          <a:cs typeface="ＭＳ Ｐゴシック" pitchFamily="-65" charset="-128"/>
        </a:defRPr>
      </a:lvl1pPr>
      <a:lvl2pPr algn="l" defTabSz="457200" rtl="0" eaLnBrk="0" fontAlgn="base" hangingPunct="0">
        <a:spcBef>
          <a:spcPct val="0"/>
        </a:spcBef>
        <a:spcAft>
          <a:spcPct val="0"/>
        </a:spcAft>
        <a:defRPr sz="2800" b="1">
          <a:solidFill>
            <a:srgbClr val="003B8A"/>
          </a:solidFill>
          <a:latin typeface="Arial" pitchFamily="-65"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2800" b="1">
          <a:solidFill>
            <a:srgbClr val="003B8A"/>
          </a:solidFill>
          <a:latin typeface="Arial" pitchFamily="-65"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2800" b="1">
          <a:solidFill>
            <a:srgbClr val="003B8A"/>
          </a:solidFill>
          <a:latin typeface="Arial" pitchFamily="-65"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2800" b="1">
          <a:solidFill>
            <a:srgbClr val="003B8A"/>
          </a:solidFill>
          <a:latin typeface="Arial" pitchFamily="-65" charset="0"/>
          <a:ea typeface="ＭＳ Ｐゴシック" pitchFamily="-65" charset="-128"/>
          <a:cs typeface="ＭＳ Ｐゴシック" pitchFamily="-65" charset="-128"/>
        </a:defRPr>
      </a:lvl5pPr>
      <a:lvl6pPr marL="457200" algn="l" defTabSz="457200" rtl="0" fontAlgn="base">
        <a:spcBef>
          <a:spcPct val="0"/>
        </a:spcBef>
        <a:spcAft>
          <a:spcPct val="0"/>
        </a:spcAft>
        <a:defRPr sz="3600" b="1">
          <a:solidFill>
            <a:srgbClr val="00275D"/>
          </a:solidFill>
          <a:latin typeface="Calibri" pitchFamily="-65" charset="0"/>
          <a:ea typeface="ＭＳ Ｐゴシック" pitchFamily="-65" charset="-128"/>
        </a:defRPr>
      </a:lvl6pPr>
      <a:lvl7pPr marL="914400" algn="l" defTabSz="457200" rtl="0" fontAlgn="base">
        <a:spcBef>
          <a:spcPct val="0"/>
        </a:spcBef>
        <a:spcAft>
          <a:spcPct val="0"/>
        </a:spcAft>
        <a:defRPr sz="3600" b="1">
          <a:solidFill>
            <a:srgbClr val="00275D"/>
          </a:solidFill>
          <a:latin typeface="Calibri" pitchFamily="-65" charset="0"/>
          <a:ea typeface="ＭＳ Ｐゴシック" pitchFamily="-65" charset="-128"/>
        </a:defRPr>
      </a:lvl7pPr>
      <a:lvl8pPr marL="1371600" algn="l" defTabSz="457200" rtl="0" fontAlgn="base">
        <a:spcBef>
          <a:spcPct val="0"/>
        </a:spcBef>
        <a:spcAft>
          <a:spcPct val="0"/>
        </a:spcAft>
        <a:defRPr sz="3600" b="1">
          <a:solidFill>
            <a:srgbClr val="00275D"/>
          </a:solidFill>
          <a:latin typeface="Calibri" pitchFamily="-65" charset="0"/>
          <a:ea typeface="ＭＳ Ｐゴシック" pitchFamily="-65" charset="-128"/>
        </a:defRPr>
      </a:lvl8pPr>
      <a:lvl9pPr marL="1828800" algn="l" defTabSz="457200" rtl="0" fontAlgn="base">
        <a:spcBef>
          <a:spcPct val="0"/>
        </a:spcBef>
        <a:spcAft>
          <a:spcPct val="0"/>
        </a:spcAft>
        <a:defRPr sz="3600" b="1">
          <a:solidFill>
            <a:srgbClr val="00275D"/>
          </a:solidFill>
          <a:latin typeface="Calibri"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Clr>
          <a:srgbClr val="ED1C24"/>
        </a:buClr>
        <a:buFont typeface="Arial" pitchFamily="34" charset="0"/>
        <a:buChar char="•"/>
        <a:defRPr sz="2000" kern="1200">
          <a:solidFill>
            <a:srgbClr val="003B8A"/>
          </a:solidFill>
          <a:latin typeface="Arial"/>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ED1C24"/>
        </a:buClr>
        <a:buFont typeface="Arial" pitchFamily="34" charset="0"/>
        <a:buChar char="•"/>
        <a:defRPr kern="1200">
          <a:solidFill>
            <a:srgbClr val="003B8A"/>
          </a:solidFill>
          <a:latin typeface="Arial"/>
          <a:ea typeface="ＭＳ Ｐゴシック" pitchFamily="-65" charset="-128"/>
          <a:cs typeface="ＭＳ Ｐゴシック"/>
        </a:defRPr>
      </a:lvl2pPr>
      <a:lvl3pPr marL="1143000" indent="-228600" algn="l" defTabSz="457200" rtl="0" eaLnBrk="0" fontAlgn="base" hangingPunct="0">
        <a:spcBef>
          <a:spcPct val="20000"/>
        </a:spcBef>
        <a:spcAft>
          <a:spcPct val="0"/>
        </a:spcAft>
        <a:buClr>
          <a:srgbClr val="ED1C24"/>
        </a:buClr>
        <a:buFont typeface="Arial" pitchFamily="34" charset="0"/>
        <a:buChar char="•"/>
        <a:defRPr sz="1600" kern="1200">
          <a:solidFill>
            <a:srgbClr val="003B8A"/>
          </a:solidFill>
          <a:latin typeface="Arial"/>
          <a:ea typeface="ＭＳ Ｐゴシック" pitchFamily="-65" charset="-128"/>
          <a:cs typeface="ＭＳ Ｐゴシック"/>
        </a:defRPr>
      </a:lvl3pPr>
      <a:lvl4pPr marL="1600200" indent="-228600" algn="l" defTabSz="457200" rtl="0" eaLnBrk="0" fontAlgn="base" hangingPunct="0">
        <a:spcBef>
          <a:spcPct val="20000"/>
        </a:spcBef>
        <a:spcAft>
          <a:spcPct val="0"/>
        </a:spcAft>
        <a:buClr>
          <a:srgbClr val="ED1C24"/>
        </a:buClr>
        <a:buFont typeface="Arial" pitchFamily="34" charset="0"/>
        <a:buChar char="•"/>
        <a:defRPr sz="1400" kern="1200">
          <a:solidFill>
            <a:srgbClr val="003B8A"/>
          </a:solidFill>
          <a:latin typeface="Arial"/>
          <a:ea typeface="ＭＳ Ｐゴシック" pitchFamily="-65" charset="-128"/>
          <a:cs typeface="ＭＳ Ｐゴシック"/>
        </a:defRPr>
      </a:lvl4pPr>
      <a:lvl5pPr marL="2057400" indent="-228600" algn="l" defTabSz="457200" rtl="0" eaLnBrk="0" fontAlgn="base" hangingPunct="0">
        <a:spcBef>
          <a:spcPct val="20000"/>
        </a:spcBef>
        <a:spcAft>
          <a:spcPct val="0"/>
        </a:spcAft>
        <a:buClr>
          <a:srgbClr val="ED1C24"/>
        </a:buClr>
        <a:buFont typeface="Arial" pitchFamily="34" charset="0"/>
        <a:buChar char="•"/>
        <a:defRPr sz="1400" kern="1200">
          <a:solidFill>
            <a:srgbClr val="003B8A"/>
          </a:solidFill>
          <a:latin typeface="Arial"/>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hyperlink" Target="mailto:gareth.thomas@staffordshireFA.com" TargetMode="External"/><Relationship Id="rId3" Type="http://schemas.openxmlformats.org/officeDocument/2006/relationships/image" Target="../media/image3.png"/><Relationship Id="rId7" Type="http://schemas.openxmlformats.org/officeDocument/2006/relationships/hyperlink" Target="mailto:kevin.staples@staffordshirefa.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staffordshirefa.com/" TargetMode="External"/><Relationship Id="rId5" Type="http://schemas.openxmlformats.org/officeDocument/2006/relationships/hyperlink" Target="mailto:support@StaffordshireFA.com"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ilto:gareth.thomas@staffordshirefa.com"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pn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hyperlink" Target="mailto:john@campeyturfcare.com" TargetMode="External"/><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4.png"/><Relationship Id="rId9" Type="http://schemas.openxmlformats.org/officeDocument/2006/relationships/hyperlink" Target="mailto:Glen.Howard@rigbytaylor.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hyperlink" Target="https://footballfoundation.org.uk/pitchpower/how-it-works" TargetMode="External"/><Relationship Id="rId3" Type="http://schemas.openxmlformats.org/officeDocument/2006/relationships/image" Target="../media/image3.png"/><Relationship Id="rId7" Type="http://schemas.openxmlformats.org/officeDocument/2006/relationships/hyperlink" Target="https://footballfoundation.hivelearning.com/joi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portal.thegma.org.uk/education/course/379868" TargetMode="External"/><Relationship Id="rId5" Type="http://schemas.openxmlformats.org/officeDocument/2006/relationships/hyperlink" Target="https://resources.thegma.org.uk/football/football-groundsmanship" TargetMode="External"/><Relationship Id="rId4" Type="http://schemas.openxmlformats.org/officeDocument/2006/relationships/image" Target="../media/image4.pn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thegma.or.uk/covid.19.0" TargetMode="External"/><Relationship Id="rId5" Type="http://schemas.openxmlformats.org/officeDocument/2006/relationships/hyperlink" Target="http://www.gov.uk/coronavirus"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ilto:gareth.thomas@staffordshirefa.com"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staffs-srv\Users\GThomas\Logos\New Staffs FA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351119"/>
            <a:ext cx="936104" cy="13454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1524000" y="97795"/>
            <a:ext cx="2840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Verdana" pitchFamily="34" charset="0"/>
                <a:ea typeface="Times New Roman" pitchFamily="18" charset="0"/>
                <a:cs typeface="Times New Roman" pitchFamily="18" charset="0"/>
              </a:rPr>
              <a:t>  </a:t>
            </a:r>
            <a:endParaRPr lang="en-GB" altLang="en-US">
              <a:cs typeface="Arial" pitchFamily="34" charset="0"/>
            </a:endParaRPr>
          </a:p>
        </p:txBody>
      </p:sp>
      <p:sp>
        <p:nvSpPr>
          <p:cNvPr id="7" name="Rectangle 7"/>
          <p:cNvSpPr>
            <a:spLocks noChangeArrowheads="1"/>
          </p:cNvSpPr>
          <p:nvPr/>
        </p:nvSpPr>
        <p:spPr bwMode="auto">
          <a:xfrm>
            <a:off x="1433512" y="1393195"/>
            <a:ext cx="46519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dirty="0">
                <a:latin typeface="Verdana" pitchFamily="34" charset="0"/>
                <a:ea typeface="Times New Roman" pitchFamily="18" charset="0"/>
                <a:cs typeface="Times New Roman" pitchFamily="18" charset="0"/>
              </a:rPr>
              <a:t>     </a:t>
            </a:r>
            <a:r>
              <a:rPr lang="en-GB" altLang="en-US" sz="1100" dirty="0">
                <a:latin typeface="Calibri" pitchFamily="34" charset="0"/>
                <a:ea typeface="Times New Roman" pitchFamily="18" charset="0"/>
                <a:cs typeface="Arial" pitchFamily="34" charset="0"/>
              </a:rPr>
              <a:t> </a:t>
            </a:r>
            <a:endParaRPr lang="en-GB" altLang="en-US" dirty="0">
              <a:cs typeface="Arial" pitchFamily="34" charset="0"/>
            </a:endParaRPr>
          </a:p>
        </p:txBody>
      </p:sp>
      <p:sp>
        <p:nvSpPr>
          <p:cNvPr id="9" name="Rectangle 8"/>
          <p:cNvSpPr>
            <a:spLocks noChangeArrowheads="1"/>
          </p:cNvSpPr>
          <p:nvPr/>
        </p:nvSpPr>
        <p:spPr bwMode="auto">
          <a:xfrm>
            <a:off x="1433512" y="244094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0" name="Rectangle 9"/>
          <p:cNvSpPr>
            <a:spLocks noChangeArrowheads="1"/>
          </p:cNvSpPr>
          <p:nvPr/>
        </p:nvSpPr>
        <p:spPr bwMode="auto">
          <a:xfrm>
            <a:off x="1433512" y="371729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1" name="Rectangle 10"/>
          <p:cNvSpPr>
            <a:spLocks noChangeArrowheads="1"/>
          </p:cNvSpPr>
          <p:nvPr/>
        </p:nvSpPr>
        <p:spPr bwMode="auto">
          <a:xfrm>
            <a:off x="1433512" y="4460245"/>
            <a:ext cx="3129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r>
              <a:rPr lang="en-GB" altLang="en-US" sz="1100">
                <a:solidFill>
                  <a:srgbClr val="0000FF"/>
                </a:solidFill>
                <a:latin typeface="Calibri" pitchFamily="34" charset="0"/>
                <a:ea typeface="Times New Roman" pitchFamily="18" charset="0"/>
                <a:cs typeface="Times New Roman" pitchFamily="18" charset="0"/>
              </a:rPr>
              <a:t> </a:t>
            </a:r>
            <a:endParaRPr lang="en-GB" altLang="en-US">
              <a:cs typeface="Arial" pitchFamily="34" charset="0"/>
            </a:endParaRPr>
          </a:p>
        </p:txBody>
      </p:sp>
      <p:sp>
        <p:nvSpPr>
          <p:cNvPr id="12" name="Rectangle 11"/>
          <p:cNvSpPr>
            <a:spLocks noChangeArrowheads="1"/>
          </p:cNvSpPr>
          <p:nvPr/>
        </p:nvSpPr>
        <p:spPr bwMode="auto">
          <a:xfrm>
            <a:off x="1433513"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ltLang="en-US">
              <a:cs typeface="Arial" pitchFamily="34" charset="0"/>
            </a:endParaRPr>
          </a:p>
        </p:txBody>
      </p:sp>
      <p:pic>
        <p:nvPicPr>
          <p:cNvPr id="6" name="Picture 5">
            <a:extLst>
              <a:ext uri="{FF2B5EF4-FFF2-40B4-BE49-F238E27FC236}">
                <a16:creationId xmlns:a16="http://schemas.microsoft.com/office/drawing/2014/main" id="{A2DC7B7E-6E5F-4355-878E-F5151C5A0A62}"/>
              </a:ext>
            </a:extLst>
          </p:cNvPr>
          <p:cNvPicPr>
            <a:picLocks noChangeAspect="1"/>
          </p:cNvPicPr>
          <p:nvPr/>
        </p:nvPicPr>
        <p:blipFill>
          <a:blip r:embed="rId4"/>
          <a:stretch>
            <a:fillRect/>
          </a:stretch>
        </p:blipFill>
        <p:spPr>
          <a:xfrm>
            <a:off x="9295015" y="5351119"/>
            <a:ext cx="2705642" cy="1345412"/>
          </a:xfrm>
          <a:prstGeom prst="rect">
            <a:avLst/>
          </a:prstGeom>
        </p:spPr>
      </p:pic>
      <p:sp>
        <p:nvSpPr>
          <p:cNvPr id="17" name="Title 16">
            <a:extLst>
              <a:ext uri="{FF2B5EF4-FFF2-40B4-BE49-F238E27FC236}">
                <a16:creationId xmlns:a16="http://schemas.microsoft.com/office/drawing/2014/main" id="{D60AC8A3-274E-41F2-AA61-1D0BC01FC1AC}"/>
              </a:ext>
            </a:extLst>
          </p:cNvPr>
          <p:cNvSpPr>
            <a:spLocks noGrp="1"/>
          </p:cNvSpPr>
          <p:nvPr>
            <p:ph type="title"/>
          </p:nvPr>
        </p:nvSpPr>
        <p:spPr>
          <a:xfrm>
            <a:off x="609600" y="381000"/>
            <a:ext cx="10972800" cy="1232650"/>
          </a:xfrm>
        </p:spPr>
        <p:txBody>
          <a:bodyPr/>
          <a:lstStyle/>
          <a:p>
            <a:r>
              <a:rPr lang="en-GB" sz="4800" dirty="0">
                <a:solidFill>
                  <a:srgbClr val="002060"/>
                </a:solidFill>
                <a:latin typeface="+mn-lt"/>
              </a:rPr>
              <a:t>Staffordshire FA </a:t>
            </a:r>
            <a:r>
              <a:rPr lang="en-GB" sz="3600" b="0" dirty="0">
                <a:solidFill>
                  <a:srgbClr val="C00000"/>
                </a:solidFill>
                <a:latin typeface="+mn-lt"/>
              </a:rPr>
              <a:t>in partnership with the</a:t>
            </a:r>
            <a:br>
              <a:rPr lang="en-GB" sz="4800" dirty="0">
                <a:solidFill>
                  <a:srgbClr val="002060"/>
                </a:solidFill>
                <a:latin typeface="+mn-lt"/>
              </a:rPr>
            </a:br>
            <a:r>
              <a:rPr lang="en-GB" sz="4800" dirty="0">
                <a:solidFill>
                  <a:srgbClr val="002060"/>
                </a:solidFill>
                <a:latin typeface="+mn-lt"/>
              </a:rPr>
              <a:t>Grounds Management Association</a:t>
            </a:r>
            <a:endParaRPr lang="en-GB" sz="3600" b="0" dirty="0">
              <a:solidFill>
                <a:srgbClr val="C00000"/>
              </a:solidFill>
              <a:latin typeface="+mn-lt"/>
            </a:endParaRPr>
          </a:p>
        </p:txBody>
      </p:sp>
      <p:sp>
        <p:nvSpPr>
          <p:cNvPr id="18" name="Content Placeholder 17">
            <a:extLst>
              <a:ext uri="{FF2B5EF4-FFF2-40B4-BE49-F238E27FC236}">
                <a16:creationId xmlns:a16="http://schemas.microsoft.com/office/drawing/2014/main" id="{EC117AD2-2646-4690-A2FA-6B2F5A372ED7}"/>
              </a:ext>
            </a:extLst>
          </p:cNvPr>
          <p:cNvSpPr>
            <a:spLocks noGrp="1"/>
          </p:cNvSpPr>
          <p:nvPr>
            <p:ph idx="1"/>
          </p:nvPr>
        </p:nvSpPr>
        <p:spPr>
          <a:xfrm>
            <a:off x="609600" y="1934500"/>
            <a:ext cx="10972800" cy="4806868"/>
          </a:xfrm>
        </p:spPr>
        <p:txBody>
          <a:bodyPr/>
          <a:lstStyle/>
          <a:p>
            <a:pPr marL="0" indent="0">
              <a:buClr>
                <a:srgbClr val="C00000"/>
              </a:buClr>
              <a:buNone/>
            </a:pPr>
            <a:r>
              <a:rPr lang="en-GB" dirty="0">
                <a:solidFill>
                  <a:srgbClr val="C00000"/>
                </a:solidFill>
                <a:latin typeface="+mn-lt"/>
              </a:rPr>
              <a:t>Pitch Maintenance Q&amp;A – Monday 22 February 2021</a:t>
            </a:r>
          </a:p>
          <a:p>
            <a:pPr>
              <a:buClr>
                <a:srgbClr val="C00000"/>
              </a:buClr>
            </a:pPr>
            <a:endParaRPr lang="en-GB" sz="1800" dirty="0">
              <a:solidFill>
                <a:srgbClr val="002060"/>
              </a:solidFill>
              <a:latin typeface="+mn-lt"/>
            </a:endParaRPr>
          </a:p>
          <a:p>
            <a:pPr>
              <a:buClr>
                <a:srgbClr val="C00000"/>
              </a:buClr>
            </a:pPr>
            <a:r>
              <a:rPr lang="en-GB" dirty="0">
                <a:solidFill>
                  <a:srgbClr val="002060"/>
                </a:solidFill>
                <a:latin typeface="+mn-lt"/>
              </a:rPr>
              <a:t>Good evening!</a:t>
            </a:r>
          </a:p>
          <a:p>
            <a:pPr>
              <a:buClr>
                <a:srgbClr val="C00000"/>
              </a:buClr>
            </a:pPr>
            <a:r>
              <a:rPr lang="en-GB" dirty="0">
                <a:solidFill>
                  <a:srgbClr val="002060"/>
                </a:solidFill>
                <a:latin typeface="+mn-lt"/>
              </a:rPr>
              <a:t>The session will start at 7.30pm – please feel free to grab a brew.</a:t>
            </a:r>
          </a:p>
          <a:p>
            <a:pPr>
              <a:buClr>
                <a:srgbClr val="C00000"/>
              </a:buClr>
            </a:pPr>
            <a:r>
              <a:rPr lang="en-GB" dirty="0">
                <a:solidFill>
                  <a:srgbClr val="002060"/>
                </a:solidFill>
                <a:latin typeface="+mn-lt"/>
              </a:rPr>
              <a:t>We will mute everyone at 7.30pm – in the meantime please feel free to say hello!</a:t>
            </a:r>
          </a:p>
          <a:p>
            <a:pPr>
              <a:buClr>
                <a:srgbClr val="C00000"/>
              </a:buClr>
            </a:pPr>
            <a:endParaRPr lang="en-GB" sz="1800" dirty="0">
              <a:solidFill>
                <a:srgbClr val="002060"/>
              </a:solidFill>
              <a:latin typeface="+mn-lt"/>
            </a:endParaRPr>
          </a:p>
          <a:p>
            <a:pPr>
              <a:buClr>
                <a:srgbClr val="C00000"/>
              </a:buClr>
            </a:pPr>
            <a:r>
              <a:rPr lang="en-GB" dirty="0">
                <a:solidFill>
                  <a:srgbClr val="002060"/>
                </a:solidFill>
                <a:latin typeface="+mn-lt"/>
              </a:rPr>
              <a:t>We will be inviting questions during the evening via the chat box function, or via email if you would prefer. If time allows, we’ll also invite attendees to raise their hands and ask questions verbally should you wish to. </a:t>
            </a:r>
            <a:endParaRPr lang="en-GB" dirty="0">
              <a:solidFill>
                <a:srgbClr val="00275D"/>
              </a:solidFill>
              <a:latin typeface="+mn-lt"/>
            </a:endParaRPr>
          </a:p>
          <a:p>
            <a:pPr>
              <a:buClr>
                <a:srgbClr val="C00000"/>
              </a:buClr>
            </a:pPr>
            <a:endParaRPr lang="en-GB" dirty="0">
              <a:solidFill>
                <a:srgbClr val="002060"/>
              </a:solidFill>
              <a:latin typeface="+mn-lt"/>
            </a:endParaRPr>
          </a:p>
          <a:p>
            <a:pPr>
              <a:buClr>
                <a:srgbClr val="C00000"/>
              </a:buClr>
            </a:pPr>
            <a:endParaRPr lang="en-GB" dirty="0">
              <a:solidFill>
                <a:srgbClr val="002060"/>
              </a:solidFill>
              <a:latin typeface="+mn-lt"/>
            </a:endParaRPr>
          </a:p>
          <a:p>
            <a:pPr>
              <a:buClr>
                <a:srgbClr val="C00000"/>
              </a:buClr>
            </a:pPr>
            <a:endParaRPr lang="en-GB" dirty="0">
              <a:solidFill>
                <a:srgbClr val="002060"/>
              </a:solidFill>
              <a:latin typeface="+mn-lt"/>
            </a:endParaRPr>
          </a:p>
          <a:p>
            <a:pPr>
              <a:buClr>
                <a:srgbClr val="C00000"/>
              </a:buClr>
            </a:pPr>
            <a:endParaRPr lang="en-GB" dirty="0">
              <a:solidFill>
                <a:srgbClr val="002060"/>
              </a:solidFill>
              <a:latin typeface="+mn-lt"/>
            </a:endParaRPr>
          </a:p>
        </p:txBody>
      </p:sp>
      <p:pic>
        <p:nvPicPr>
          <p:cNvPr id="15" name="Picture 2" descr="\\c-staffs-srv\Users\GThomas\Logos\New Staffs FA Logo.PNG">
            <a:extLst>
              <a:ext uri="{FF2B5EF4-FFF2-40B4-BE49-F238E27FC236}">
                <a16:creationId xmlns:a16="http://schemas.microsoft.com/office/drawing/2014/main" id="{F70A9684-CE10-4062-91A3-931EBAE53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4432" y="382717"/>
            <a:ext cx="1642903" cy="2361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70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staffs-srv\Users\GThomas\Logos\New Staffs FA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351119"/>
            <a:ext cx="936104" cy="13454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1524000" y="97795"/>
            <a:ext cx="2840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Verdana" pitchFamily="34" charset="0"/>
                <a:ea typeface="Times New Roman" pitchFamily="18" charset="0"/>
                <a:cs typeface="Times New Roman" pitchFamily="18" charset="0"/>
              </a:rPr>
              <a:t>  </a:t>
            </a:r>
            <a:endParaRPr lang="en-GB" altLang="en-US">
              <a:cs typeface="Arial" pitchFamily="34" charset="0"/>
            </a:endParaRPr>
          </a:p>
        </p:txBody>
      </p:sp>
      <p:sp>
        <p:nvSpPr>
          <p:cNvPr id="9" name="Rectangle 8"/>
          <p:cNvSpPr>
            <a:spLocks noChangeArrowheads="1"/>
          </p:cNvSpPr>
          <p:nvPr/>
        </p:nvSpPr>
        <p:spPr bwMode="auto">
          <a:xfrm>
            <a:off x="1433512" y="244094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0" name="Rectangle 9"/>
          <p:cNvSpPr>
            <a:spLocks noChangeArrowheads="1"/>
          </p:cNvSpPr>
          <p:nvPr/>
        </p:nvSpPr>
        <p:spPr bwMode="auto">
          <a:xfrm>
            <a:off x="1433512" y="371729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1" name="Rectangle 10"/>
          <p:cNvSpPr>
            <a:spLocks noChangeArrowheads="1"/>
          </p:cNvSpPr>
          <p:nvPr/>
        </p:nvSpPr>
        <p:spPr bwMode="auto">
          <a:xfrm>
            <a:off x="1433512" y="4460245"/>
            <a:ext cx="3129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r>
              <a:rPr lang="en-GB" altLang="en-US" sz="1100">
                <a:solidFill>
                  <a:srgbClr val="0000FF"/>
                </a:solidFill>
                <a:latin typeface="Calibri" pitchFamily="34" charset="0"/>
                <a:ea typeface="Times New Roman" pitchFamily="18" charset="0"/>
                <a:cs typeface="Times New Roman" pitchFamily="18" charset="0"/>
              </a:rPr>
              <a:t> </a:t>
            </a:r>
            <a:endParaRPr lang="en-GB" altLang="en-US">
              <a:cs typeface="Arial" pitchFamily="34" charset="0"/>
            </a:endParaRPr>
          </a:p>
        </p:txBody>
      </p:sp>
      <p:sp>
        <p:nvSpPr>
          <p:cNvPr id="12" name="Rectangle 11"/>
          <p:cNvSpPr>
            <a:spLocks noChangeArrowheads="1"/>
          </p:cNvSpPr>
          <p:nvPr/>
        </p:nvSpPr>
        <p:spPr bwMode="auto">
          <a:xfrm>
            <a:off x="1433513"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ltLang="en-US">
              <a:cs typeface="Arial" pitchFamily="34" charset="0"/>
            </a:endParaRPr>
          </a:p>
        </p:txBody>
      </p:sp>
      <p:pic>
        <p:nvPicPr>
          <p:cNvPr id="6" name="Picture 5">
            <a:extLst>
              <a:ext uri="{FF2B5EF4-FFF2-40B4-BE49-F238E27FC236}">
                <a16:creationId xmlns:a16="http://schemas.microsoft.com/office/drawing/2014/main" id="{A2DC7B7E-6E5F-4355-878E-F5151C5A0A62}"/>
              </a:ext>
            </a:extLst>
          </p:cNvPr>
          <p:cNvPicPr>
            <a:picLocks noChangeAspect="1"/>
          </p:cNvPicPr>
          <p:nvPr/>
        </p:nvPicPr>
        <p:blipFill>
          <a:blip r:embed="rId4"/>
          <a:stretch>
            <a:fillRect/>
          </a:stretch>
        </p:blipFill>
        <p:spPr>
          <a:xfrm>
            <a:off x="9295015" y="5351119"/>
            <a:ext cx="2705642" cy="1345412"/>
          </a:xfrm>
          <a:prstGeom prst="rect">
            <a:avLst/>
          </a:prstGeom>
        </p:spPr>
      </p:pic>
      <p:sp>
        <p:nvSpPr>
          <p:cNvPr id="17" name="Title 16">
            <a:extLst>
              <a:ext uri="{FF2B5EF4-FFF2-40B4-BE49-F238E27FC236}">
                <a16:creationId xmlns:a16="http://schemas.microsoft.com/office/drawing/2014/main" id="{D60AC8A3-274E-41F2-AA61-1D0BC01FC1AC}"/>
              </a:ext>
            </a:extLst>
          </p:cNvPr>
          <p:cNvSpPr>
            <a:spLocks noGrp="1"/>
          </p:cNvSpPr>
          <p:nvPr>
            <p:ph type="title"/>
          </p:nvPr>
        </p:nvSpPr>
        <p:spPr>
          <a:xfrm>
            <a:off x="609600" y="381000"/>
            <a:ext cx="10972800" cy="533400"/>
          </a:xfrm>
        </p:spPr>
        <p:txBody>
          <a:bodyPr/>
          <a:lstStyle/>
          <a:p>
            <a:r>
              <a:rPr lang="en-GB" sz="4800" dirty="0">
                <a:solidFill>
                  <a:srgbClr val="002060"/>
                </a:solidFill>
                <a:latin typeface="+mn-lt"/>
              </a:rPr>
              <a:t>Questions received in advance… (1/2)</a:t>
            </a:r>
          </a:p>
        </p:txBody>
      </p:sp>
      <p:sp>
        <p:nvSpPr>
          <p:cNvPr id="18" name="Content Placeholder 17">
            <a:extLst>
              <a:ext uri="{FF2B5EF4-FFF2-40B4-BE49-F238E27FC236}">
                <a16:creationId xmlns:a16="http://schemas.microsoft.com/office/drawing/2014/main" id="{EC117AD2-2646-4690-A2FA-6B2F5A372ED7}"/>
              </a:ext>
            </a:extLst>
          </p:cNvPr>
          <p:cNvSpPr>
            <a:spLocks noGrp="1"/>
          </p:cNvSpPr>
          <p:nvPr>
            <p:ph idx="1"/>
          </p:nvPr>
        </p:nvSpPr>
        <p:spPr>
          <a:xfrm>
            <a:off x="609600" y="1196752"/>
            <a:ext cx="10972800" cy="4536504"/>
          </a:xfrm>
        </p:spPr>
        <p:txBody>
          <a:bodyPr/>
          <a:lstStyle/>
          <a:p>
            <a:pPr marL="0" indent="0">
              <a:buNone/>
            </a:pPr>
            <a:r>
              <a:rPr lang="en-GB" sz="1800" dirty="0">
                <a:solidFill>
                  <a:srgbClr val="002060"/>
                </a:solidFill>
                <a:latin typeface="+mn-lt"/>
              </a:rPr>
              <a:t>On our pitch we have one area that gets boggy and waterlogged very easily, but not the whole pitch. Are there any suggestions on how to improve this one area with little or no budget?</a:t>
            </a:r>
          </a:p>
          <a:p>
            <a:pPr marL="0" indent="0">
              <a:buNone/>
            </a:pPr>
            <a:endParaRPr lang="en-GB" sz="1800" dirty="0">
              <a:solidFill>
                <a:srgbClr val="002060"/>
              </a:solidFill>
              <a:latin typeface="+mn-lt"/>
            </a:endParaRPr>
          </a:p>
          <a:p>
            <a:pPr marL="0" indent="0">
              <a:buNone/>
            </a:pPr>
            <a:r>
              <a:rPr lang="en-GB" sz="1800" dirty="0">
                <a:solidFill>
                  <a:srgbClr val="002060"/>
                </a:solidFill>
                <a:latin typeface="+mn-lt"/>
              </a:rPr>
              <a:t>With the potential of grassroots football possibly returning soon – what can we potentially be doing before then? Can we seed now or is it too early? Can we fertilise, and if so, what mix is recommended?</a:t>
            </a:r>
          </a:p>
          <a:p>
            <a:pPr marL="0" indent="0">
              <a:buNone/>
            </a:pPr>
            <a:endParaRPr lang="en-GB" sz="1800" dirty="0">
              <a:solidFill>
                <a:srgbClr val="002060"/>
              </a:solidFill>
              <a:latin typeface="+mn-lt"/>
            </a:endParaRPr>
          </a:p>
          <a:p>
            <a:pPr marL="0" indent="0">
              <a:buNone/>
            </a:pPr>
            <a:r>
              <a:rPr lang="en-GB" sz="1800" dirty="0">
                <a:solidFill>
                  <a:srgbClr val="002060"/>
                </a:solidFill>
                <a:latin typeface="+mn-lt"/>
              </a:rPr>
              <a:t>We have invested in a second-hand slitter – I’ve never used one before so when is best to slit? And how often and do we sand after slitting, every time? Should we mow the pitches before or after slitting? Also, our goal areas need some work – when is it best to do repairs? </a:t>
            </a:r>
          </a:p>
          <a:p>
            <a:pPr marL="0" indent="0">
              <a:buNone/>
            </a:pPr>
            <a:r>
              <a:rPr lang="en-GB" sz="1800" dirty="0">
                <a:solidFill>
                  <a:srgbClr val="002060"/>
                </a:solidFill>
                <a:latin typeface="+mn-lt"/>
              </a:rPr>
              <a:t> </a:t>
            </a:r>
          </a:p>
          <a:p>
            <a:pPr marL="0" indent="0">
              <a:buNone/>
            </a:pPr>
            <a:r>
              <a:rPr lang="en-GB" sz="1800" dirty="0">
                <a:solidFill>
                  <a:srgbClr val="002060"/>
                </a:solidFill>
                <a:latin typeface="+mn-lt"/>
              </a:rPr>
              <a:t>When is the best time to sow seed to help patchy pitches that we currently rent off Walsall Council?</a:t>
            </a:r>
          </a:p>
          <a:p>
            <a:pPr marL="0" indent="0">
              <a:buNone/>
            </a:pPr>
            <a:endParaRPr lang="en-GB" sz="1800" dirty="0">
              <a:solidFill>
                <a:srgbClr val="002060"/>
              </a:solidFill>
              <a:latin typeface="+mn-lt"/>
            </a:endParaRPr>
          </a:p>
          <a:p>
            <a:pPr marL="0" indent="0">
              <a:buNone/>
            </a:pPr>
            <a:r>
              <a:rPr lang="en-GB" sz="1800" dirty="0">
                <a:solidFill>
                  <a:srgbClr val="002060"/>
                </a:solidFill>
                <a:latin typeface="+mn-lt"/>
              </a:rPr>
              <a:t>What should we be doing if grassroots football restarts in March and extends through to May or June?  What happens in terms of renovation plans? </a:t>
            </a:r>
          </a:p>
          <a:p>
            <a:pPr marL="0" indent="0">
              <a:buClr>
                <a:srgbClr val="C00000"/>
              </a:buClr>
              <a:buNone/>
            </a:pPr>
            <a:endParaRPr lang="en-GB" dirty="0">
              <a:solidFill>
                <a:srgbClr val="002060"/>
              </a:solidFill>
              <a:latin typeface="+mn-lt"/>
            </a:endParaRPr>
          </a:p>
        </p:txBody>
      </p:sp>
      <p:sp>
        <p:nvSpPr>
          <p:cNvPr id="4" name="TextBox 3">
            <a:extLst>
              <a:ext uri="{FF2B5EF4-FFF2-40B4-BE49-F238E27FC236}">
                <a16:creationId xmlns:a16="http://schemas.microsoft.com/office/drawing/2014/main" id="{05228696-B483-49B1-B4F8-8E810260841B}"/>
              </a:ext>
            </a:extLst>
          </p:cNvPr>
          <p:cNvSpPr txBox="1"/>
          <p:nvPr/>
        </p:nvSpPr>
        <p:spPr>
          <a:xfrm>
            <a:off x="609600" y="5807005"/>
            <a:ext cx="6854552" cy="646331"/>
          </a:xfrm>
          <a:prstGeom prst="rect">
            <a:avLst/>
          </a:prstGeom>
          <a:noFill/>
        </p:spPr>
        <p:txBody>
          <a:bodyPr wrap="square" rtlCol="0">
            <a:spAutoFit/>
          </a:bodyPr>
          <a:lstStyle/>
          <a:p>
            <a:pPr marL="0" indent="0">
              <a:buNone/>
            </a:pPr>
            <a:r>
              <a:rPr lang="en-GB" dirty="0">
                <a:solidFill>
                  <a:srgbClr val="002060"/>
                </a:solidFill>
                <a:latin typeface="+mn-lt"/>
              </a:rPr>
              <a:t>What advice can you provide to venues with multi-sports on site, e.g. football and cricket? </a:t>
            </a:r>
          </a:p>
        </p:txBody>
      </p:sp>
    </p:spTree>
    <p:extLst>
      <p:ext uri="{BB962C8B-B14F-4D97-AF65-F5344CB8AC3E}">
        <p14:creationId xmlns:p14="http://schemas.microsoft.com/office/powerpoint/2010/main" val="3888057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staffs-srv\Users\GThomas\Logos\New Staffs FA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351119"/>
            <a:ext cx="936104" cy="13454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1524000" y="97795"/>
            <a:ext cx="2840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Verdana" pitchFamily="34" charset="0"/>
                <a:ea typeface="Times New Roman" pitchFamily="18" charset="0"/>
                <a:cs typeface="Times New Roman" pitchFamily="18" charset="0"/>
              </a:rPr>
              <a:t>  </a:t>
            </a:r>
            <a:endParaRPr lang="en-GB" altLang="en-US">
              <a:cs typeface="Arial" pitchFamily="34" charset="0"/>
            </a:endParaRPr>
          </a:p>
        </p:txBody>
      </p:sp>
      <p:sp>
        <p:nvSpPr>
          <p:cNvPr id="9" name="Rectangle 8"/>
          <p:cNvSpPr>
            <a:spLocks noChangeArrowheads="1"/>
          </p:cNvSpPr>
          <p:nvPr/>
        </p:nvSpPr>
        <p:spPr bwMode="auto">
          <a:xfrm>
            <a:off x="1433512" y="244094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0" name="Rectangle 9"/>
          <p:cNvSpPr>
            <a:spLocks noChangeArrowheads="1"/>
          </p:cNvSpPr>
          <p:nvPr/>
        </p:nvSpPr>
        <p:spPr bwMode="auto">
          <a:xfrm>
            <a:off x="1433512" y="371729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1" name="Rectangle 10"/>
          <p:cNvSpPr>
            <a:spLocks noChangeArrowheads="1"/>
          </p:cNvSpPr>
          <p:nvPr/>
        </p:nvSpPr>
        <p:spPr bwMode="auto">
          <a:xfrm>
            <a:off x="1433512" y="4460245"/>
            <a:ext cx="3129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r>
              <a:rPr lang="en-GB" altLang="en-US" sz="1100">
                <a:solidFill>
                  <a:srgbClr val="0000FF"/>
                </a:solidFill>
                <a:latin typeface="Calibri" pitchFamily="34" charset="0"/>
                <a:ea typeface="Times New Roman" pitchFamily="18" charset="0"/>
                <a:cs typeface="Times New Roman" pitchFamily="18" charset="0"/>
              </a:rPr>
              <a:t> </a:t>
            </a:r>
            <a:endParaRPr lang="en-GB" altLang="en-US">
              <a:cs typeface="Arial" pitchFamily="34" charset="0"/>
            </a:endParaRPr>
          </a:p>
        </p:txBody>
      </p:sp>
      <p:sp>
        <p:nvSpPr>
          <p:cNvPr id="12" name="Rectangle 11"/>
          <p:cNvSpPr>
            <a:spLocks noChangeArrowheads="1"/>
          </p:cNvSpPr>
          <p:nvPr/>
        </p:nvSpPr>
        <p:spPr bwMode="auto">
          <a:xfrm>
            <a:off x="1433513"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ltLang="en-US">
              <a:cs typeface="Arial" pitchFamily="34" charset="0"/>
            </a:endParaRPr>
          </a:p>
        </p:txBody>
      </p:sp>
      <p:pic>
        <p:nvPicPr>
          <p:cNvPr id="6" name="Picture 5">
            <a:extLst>
              <a:ext uri="{FF2B5EF4-FFF2-40B4-BE49-F238E27FC236}">
                <a16:creationId xmlns:a16="http://schemas.microsoft.com/office/drawing/2014/main" id="{A2DC7B7E-6E5F-4355-878E-F5151C5A0A62}"/>
              </a:ext>
            </a:extLst>
          </p:cNvPr>
          <p:cNvPicPr>
            <a:picLocks noChangeAspect="1"/>
          </p:cNvPicPr>
          <p:nvPr/>
        </p:nvPicPr>
        <p:blipFill>
          <a:blip r:embed="rId4"/>
          <a:stretch>
            <a:fillRect/>
          </a:stretch>
        </p:blipFill>
        <p:spPr>
          <a:xfrm>
            <a:off x="9295015" y="5351119"/>
            <a:ext cx="2705642" cy="1345412"/>
          </a:xfrm>
          <a:prstGeom prst="rect">
            <a:avLst/>
          </a:prstGeom>
        </p:spPr>
      </p:pic>
      <p:sp>
        <p:nvSpPr>
          <p:cNvPr id="17" name="Title 16">
            <a:extLst>
              <a:ext uri="{FF2B5EF4-FFF2-40B4-BE49-F238E27FC236}">
                <a16:creationId xmlns:a16="http://schemas.microsoft.com/office/drawing/2014/main" id="{D60AC8A3-274E-41F2-AA61-1D0BC01FC1AC}"/>
              </a:ext>
            </a:extLst>
          </p:cNvPr>
          <p:cNvSpPr>
            <a:spLocks noGrp="1"/>
          </p:cNvSpPr>
          <p:nvPr>
            <p:ph type="title"/>
          </p:nvPr>
        </p:nvSpPr>
        <p:spPr>
          <a:xfrm>
            <a:off x="609600" y="381000"/>
            <a:ext cx="10972800" cy="533400"/>
          </a:xfrm>
        </p:spPr>
        <p:txBody>
          <a:bodyPr/>
          <a:lstStyle/>
          <a:p>
            <a:r>
              <a:rPr lang="en-GB" sz="4800" dirty="0">
                <a:solidFill>
                  <a:srgbClr val="002060"/>
                </a:solidFill>
                <a:latin typeface="+mn-lt"/>
              </a:rPr>
              <a:t>Questions received in advance… (2/2)</a:t>
            </a:r>
          </a:p>
        </p:txBody>
      </p:sp>
      <p:sp>
        <p:nvSpPr>
          <p:cNvPr id="18" name="Content Placeholder 17">
            <a:extLst>
              <a:ext uri="{FF2B5EF4-FFF2-40B4-BE49-F238E27FC236}">
                <a16:creationId xmlns:a16="http://schemas.microsoft.com/office/drawing/2014/main" id="{EC117AD2-2646-4690-A2FA-6B2F5A372ED7}"/>
              </a:ext>
            </a:extLst>
          </p:cNvPr>
          <p:cNvSpPr>
            <a:spLocks noGrp="1"/>
          </p:cNvSpPr>
          <p:nvPr>
            <p:ph idx="1"/>
          </p:nvPr>
        </p:nvSpPr>
        <p:spPr>
          <a:xfrm>
            <a:off x="609600" y="1124744"/>
            <a:ext cx="10972800" cy="5460636"/>
          </a:xfrm>
        </p:spPr>
        <p:txBody>
          <a:bodyPr/>
          <a:lstStyle/>
          <a:p>
            <a:pPr marL="0" indent="0">
              <a:buNone/>
            </a:pPr>
            <a:r>
              <a:rPr lang="en-GB" sz="1800" dirty="0">
                <a:solidFill>
                  <a:srgbClr val="002060"/>
                </a:solidFill>
                <a:latin typeface="+mn-lt"/>
              </a:rPr>
              <a:t>Is funding still available for clubs to invest in pitch maintenance machinery, and if so, what % is available? </a:t>
            </a:r>
          </a:p>
          <a:p>
            <a:pPr marL="0" indent="0">
              <a:buNone/>
            </a:pPr>
            <a:endParaRPr lang="en-GB" sz="1800" dirty="0">
              <a:solidFill>
                <a:srgbClr val="002060"/>
              </a:solidFill>
              <a:latin typeface="+mn-lt"/>
            </a:endParaRPr>
          </a:p>
          <a:p>
            <a:pPr marL="0" indent="0">
              <a:buNone/>
            </a:pPr>
            <a:r>
              <a:rPr lang="en-GB" sz="1800" dirty="0">
                <a:solidFill>
                  <a:srgbClr val="002060"/>
                </a:solidFill>
                <a:latin typeface="+mn-lt"/>
              </a:rPr>
              <a:t>We understand that additional pitch maintenance funding is potentially available to clubs who maintain their own pitches – can you provide a summary of the criteria required for that funding? </a:t>
            </a:r>
          </a:p>
          <a:p>
            <a:pPr marL="0" indent="0">
              <a:buNone/>
            </a:pPr>
            <a:endParaRPr lang="en-GB" sz="1800" dirty="0">
              <a:solidFill>
                <a:srgbClr val="002060"/>
              </a:solidFill>
              <a:latin typeface="+mn-lt"/>
            </a:endParaRPr>
          </a:p>
          <a:p>
            <a:pPr marL="0" indent="0">
              <a:buNone/>
            </a:pPr>
            <a:r>
              <a:rPr lang="en-GB" sz="1800" dirty="0">
                <a:solidFill>
                  <a:srgbClr val="002060"/>
                </a:solidFill>
                <a:latin typeface="+mn-lt"/>
              </a:rPr>
              <a:t>If we only have enough funding to deep-aerate our site once a year, what time of year would you recommended that operation takes place?</a:t>
            </a:r>
          </a:p>
          <a:p>
            <a:pPr marL="0" indent="0">
              <a:buNone/>
            </a:pPr>
            <a:endParaRPr lang="en-GB" sz="1800" dirty="0">
              <a:solidFill>
                <a:srgbClr val="002060"/>
              </a:solidFill>
              <a:latin typeface="+mn-lt"/>
            </a:endParaRPr>
          </a:p>
          <a:p>
            <a:pPr marL="0" indent="0">
              <a:buNone/>
            </a:pPr>
            <a:r>
              <a:rPr lang="en-GB" sz="1800" dirty="0">
                <a:solidFill>
                  <a:srgbClr val="002060"/>
                </a:solidFill>
                <a:latin typeface="+mn-lt"/>
              </a:rPr>
              <a:t>If we can afford to deep aerate our site twice a year – do you recommended a </a:t>
            </a:r>
            <a:r>
              <a:rPr lang="en-GB" sz="1800" dirty="0" err="1">
                <a:solidFill>
                  <a:srgbClr val="002060"/>
                </a:solidFill>
                <a:latin typeface="+mn-lt"/>
              </a:rPr>
              <a:t>verti</a:t>
            </a:r>
            <a:r>
              <a:rPr lang="en-GB" sz="1800" dirty="0">
                <a:solidFill>
                  <a:srgbClr val="002060"/>
                </a:solidFill>
                <a:latin typeface="+mn-lt"/>
              </a:rPr>
              <a:t>-drain in the spring renovation, and a shockwave in the autumn? </a:t>
            </a:r>
          </a:p>
          <a:p>
            <a:pPr marL="0" indent="0">
              <a:buNone/>
            </a:pPr>
            <a:endParaRPr lang="en-GB" sz="1800" dirty="0">
              <a:solidFill>
                <a:srgbClr val="002060"/>
              </a:solidFill>
              <a:latin typeface="+mn-lt"/>
            </a:endParaRPr>
          </a:p>
          <a:p>
            <a:pPr marL="0" indent="0">
              <a:buNone/>
            </a:pPr>
            <a:r>
              <a:rPr lang="en-GB" sz="1800" dirty="0">
                <a:solidFill>
                  <a:srgbClr val="002060"/>
                </a:solidFill>
                <a:latin typeface="+mn-lt"/>
              </a:rPr>
              <a:t>With no football played on our pitches for the last three months, in addition the very wet weather, our pitches look and feel like they require rolling, as the playing surface feels uneven now. After advice of not to roll which compacts the surface, what would the advice be as a first activity to carry out,                                                                                   as I should be able to get the lighter machinery back on to do some                                                                        carry maintenance shortly?</a:t>
            </a:r>
          </a:p>
          <a:p>
            <a:pPr marL="0" indent="0">
              <a:buNone/>
            </a:pPr>
            <a:endParaRPr lang="en-GB" sz="1800" dirty="0">
              <a:solidFill>
                <a:srgbClr val="002060"/>
              </a:solidFill>
              <a:latin typeface="+mn-lt"/>
            </a:endParaRPr>
          </a:p>
          <a:p>
            <a:pPr marL="0" indent="0">
              <a:buClr>
                <a:srgbClr val="C00000"/>
              </a:buClr>
              <a:buNone/>
            </a:pPr>
            <a:endParaRPr lang="en-GB" dirty="0">
              <a:solidFill>
                <a:srgbClr val="002060"/>
              </a:solidFill>
              <a:latin typeface="+mn-lt"/>
            </a:endParaRPr>
          </a:p>
        </p:txBody>
      </p:sp>
    </p:spTree>
    <p:extLst>
      <p:ext uri="{BB962C8B-B14F-4D97-AF65-F5344CB8AC3E}">
        <p14:creationId xmlns:p14="http://schemas.microsoft.com/office/powerpoint/2010/main" val="1573756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staffs-srv\Users\GThomas\Logos\New Staffs FA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351119"/>
            <a:ext cx="936104" cy="13454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1524000" y="97795"/>
            <a:ext cx="2840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Verdana" pitchFamily="34" charset="0"/>
                <a:ea typeface="Times New Roman" pitchFamily="18" charset="0"/>
                <a:cs typeface="Times New Roman" pitchFamily="18" charset="0"/>
              </a:rPr>
              <a:t>  </a:t>
            </a:r>
            <a:endParaRPr lang="en-GB" altLang="en-US">
              <a:cs typeface="Arial" pitchFamily="34" charset="0"/>
            </a:endParaRPr>
          </a:p>
        </p:txBody>
      </p:sp>
      <p:sp>
        <p:nvSpPr>
          <p:cNvPr id="9" name="Rectangle 8"/>
          <p:cNvSpPr>
            <a:spLocks noChangeArrowheads="1"/>
          </p:cNvSpPr>
          <p:nvPr/>
        </p:nvSpPr>
        <p:spPr bwMode="auto">
          <a:xfrm>
            <a:off x="1433512" y="244094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0" name="Rectangle 9"/>
          <p:cNvSpPr>
            <a:spLocks noChangeArrowheads="1"/>
          </p:cNvSpPr>
          <p:nvPr/>
        </p:nvSpPr>
        <p:spPr bwMode="auto">
          <a:xfrm>
            <a:off x="1433512" y="371729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1" name="Rectangle 10"/>
          <p:cNvSpPr>
            <a:spLocks noChangeArrowheads="1"/>
          </p:cNvSpPr>
          <p:nvPr/>
        </p:nvSpPr>
        <p:spPr bwMode="auto">
          <a:xfrm>
            <a:off x="1433512" y="4460245"/>
            <a:ext cx="3129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r>
              <a:rPr lang="en-GB" altLang="en-US" sz="1100">
                <a:solidFill>
                  <a:srgbClr val="0000FF"/>
                </a:solidFill>
                <a:latin typeface="Calibri" pitchFamily="34" charset="0"/>
                <a:ea typeface="Times New Roman" pitchFamily="18" charset="0"/>
                <a:cs typeface="Times New Roman" pitchFamily="18" charset="0"/>
              </a:rPr>
              <a:t> </a:t>
            </a:r>
            <a:endParaRPr lang="en-GB" altLang="en-US">
              <a:cs typeface="Arial" pitchFamily="34" charset="0"/>
            </a:endParaRPr>
          </a:p>
        </p:txBody>
      </p:sp>
      <p:sp>
        <p:nvSpPr>
          <p:cNvPr id="12" name="Rectangle 11"/>
          <p:cNvSpPr>
            <a:spLocks noChangeArrowheads="1"/>
          </p:cNvSpPr>
          <p:nvPr/>
        </p:nvSpPr>
        <p:spPr bwMode="auto">
          <a:xfrm>
            <a:off x="1433513"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ltLang="en-US">
              <a:cs typeface="Arial" pitchFamily="34" charset="0"/>
            </a:endParaRPr>
          </a:p>
        </p:txBody>
      </p:sp>
      <p:pic>
        <p:nvPicPr>
          <p:cNvPr id="6" name="Picture 5">
            <a:extLst>
              <a:ext uri="{FF2B5EF4-FFF2-40B4-BE49-F238E27FC236}">
                <a16:creationId xmlns:a16="http://schemas.microsoft.com/office/drawing/2014/main" id="{A2DC7B7E-6E5F-4355-878E-F5151C5A0A62}"/>
              </a:ext>
            </a:extLst>
          </p:cNvPr>
          <p:cNvPicPr>
            <a:picLocks noChangeAspect="1"/>
          </p:cNvPicPr>
          <p:nvPr/>
        </p:nvPicPr>
        <p:blipFill>
          <a:blip r:embed="rId4"/>
          <a:stretch>
            <a:fillRect/>
          </a:stretch>
        </p:blipFill>
        <p:spPr>
          <a:xfrm>
            <a:off x="9295015" y="5351119"/>
            <a:ext cx="2705642" cy="1345412"/>
          </a:xfrm>
          <a:prstGeom prst="rect">
            <a:avLst/>
          </a:prstGeom>
        </p:spPr>
      </p:pic>
      <p:sp>
        <p:nvSpPr>
          <p:cNvPr id="17" name="Title 16">
            <a:extLst>
              <a:ext uri="{FF2B5EF4-FFF2-40B4-BE49-F238E27FC236}">
                <a16:creationId xmlns:a16="http://schemas.microsoft.com/office/drawing/2014/main" id="{D60AC8A3-274E-41F2-AA61-1D0BC01FC1AC}"/>
              </a:ext>
            </a:extLst>
          </p:cNvPr>
          <p:cNvSpPr>
            <a:spLocks noGrp="1"/>
          </p:cNvSpPr>
          <p:nvPr>
            <p:ph type="title"/>
          </p:nvPr>
        </p:nvSpPr>
        <p:spPr>
          <a:xfrm>
            <a:off x="609600" y="381000"/>
            <a:ext cx="10972800" cy="533400"/>
          </a:xfrm>
        </p:spPr>
        <p:txBody>
          <a:bodyPr/>
          <a:lstStyle/>
          <a:p>
            <a:r>
              <a:rPr lang="en-GB" sz="4800" dirty="0">
                <a:solidFill>
                  <a:srgbClr val="002060"/>
                </a:solidFill>
                <a:latin typeface="+mn-lt"/>
              </a:rPr>
              <a:t>Questions received tonight...</a:t>
            </a:r>
          </a:p>
        </p:txBody>
      </p:sp>
      <p:sp>
        <p:nvSpPr>
          <p:cNvPr id="18" name="Content Placeholder 17">
            <a:extLst>
              <a:ext uri="{FF2B5EF4-FFF2-40B4-BE49-F238E27FC236}">
                <a16:creationId xmlns:a16="http://schemas.microsoft.com/office/drawing/2014/main" id="{EC117AD2-2646-4690-A2FA-6B2F5A372ED7}"/>
              </a:ext>
            </a:extLst>
          </p:cNvPr>
          <p:cNvSpPr>
            <a:spLocks noGrp="1"/>
          </p:cNvSpPr>
          <p:nvPr>
            <p:ph idx="1"/>
          </p:nvPr>
        </p:nvSpPr>
        <p:spPr>
          <a:xfrm>
            <a:off x="609599" y="1196752"/>
            <a:ext cx="7142585" cy="5339232"/>
          </a:xfrm>
        </p:spPr>
        <p:txBody>
          <a:bodyPr/>
          <a:lstStyle/>
          <a:p>
            <a:pPr>
              <a:lnSpc>
                <a:spcPct val="150000"/>
              </a:lnSpc>
              <a:buClr>
                <a:srgbClr val="C00000"/>
              </a:buClr>
            </a:pPr>
            <a:r>
              <a:rPr lang="en-GB" dirty="0">
                <a:solidFill>
                  <a:srgbClr val="002060"/>
                </a:solidFill>
                <a:latin typeface="+mn-lt"/>
              </a:rPr>
              <a:t>Questions received so far during tonight’s workshop, via the chat box or email.</a:t>
            </a:r>
          </a:p>
          <a:p>
            <a:pPr>
              <a:lnSpc>
                <a:spcPct val="150000"/>
              </a:lnSpc>
              <a:buClr>
                <a:srgbClr val="C00000"/>
              </a:buClr>
            </a:pPr>
            <a:endParaRPr lang="en-GB" dirty="0">
              <a:solidFill>
                <a:srgbClr val="002060"/>
              </a:solidFill>
              <a:latin typeface="+mn-lt"/>
            </a:endParaRPr>
          </a:p>
          <a:p>
            <a:pPr>
              <a:lnSpc>
                <a:spcPct val="150000"/>
              </a:lnSpc>
              <a:buClr>
                <a:srgbClr val="C00000"/>
              </a:buClr>
            </a:pPr>
            <a:endParaRPr lang="en-GB" dirty="0">
              <a:solidFill>
                <a:srgbClr val="002060"/>
              </a:solidFill>
              <a:latin typeface="+mn-lt"/>
            </a:endParaRPr>
          </a:p>
          <a:p>
            <a:pPr marL="0" indent="0">
              <a:lnSpc>
                <a:spcPct val="150000"/>
              </a:lnSpc>
              <a:buClr>
                <a:srgbClr val="C00000"/>
              </a:buClr>
              <a:buNone/>
            </a:pPr>
            <a:endParaRPr lang="en-GB" dirty="0">
              <a:solidFill>
                <a:srgbClr val="002060"/>
              </a:solidFill>
              <a:latin typeface="+mn-lt"/>
            </a:endParaRPr>
          </a:p>
          <a:p>
            <a:pPr>
              <a:lnSpc>
                <a:spcPct val="150000"/>
              </a:lnSpc>
              <a:buClr>
                <a:srgbClr val="C00000"/>
              </a:buClr>
            </a:pPr>
            <a:r>
              <a:rPr lang="en-GB" dirty="0">
                <a:solidFill>
                  <a:srgbClr val="002060"/>
                </a:solidFill>
                <a:latin typeface="+mn-lt"/>
              </a:rPr>
              <a:t>Please feel free to submit further questions via the chat box or email.</a:t>
            </a:r>
          </a:p>
          <a:p>
            <a:pPr>
              <a:lnSpc>
                <a:spcPct val="150000"/>
              </a:lnSpc>
              <a:buClr>
                <a:srgbClr val="C00000"/>
              </a:buClr>
            </a:pPr>
            <a:r>
              <a:rPr lang="en-GB" dirty="0">
                <a:solidFill>
                  <a:srgbClr val="002060"/>
                </a:solidFill>
                <a:latin typeface="+mn-lt"/>
              </a:rPr>
              <a:t>If time allows we’ll also invite attendees to raise their hands and ask questions verbally should you wish to. </a:t>
            </a:r>
            <a:endParaRPr lang="en-GB" dirty="0">
              <a:solidFill>
                <a:srgbClr val="00275D"/>
              </a:solidFill>
              <a:latin typeface="+mn-lt"/>
            </a:endParaRPr>
          </a:p>
        </p:txBody>
      </p:sp>
      <p:pic>
        <p:nvPicPr>
          <p:cNvPr id="16" name="Picture 2" descr="Microsoft Teams - phone audio isn't available, unmute your mic for ...">
            <a:extLst>
              <a:ext uri="{FF2B5EF4-FFF2-40B4-BE49-F238E27FC236}">
                <a16:creationId xmlns:a16="http://schemas.microsoft.com/office/drawing/2014/main" id="{BAB8B075-7AD4-46D5-9EA3-576746EC47E8}"/>
              </a:ext>
            </a:extLst>
          </p:cNvPr>
          <p:cNvPicPr>
            <a:picLocks noChangeAspect="1" noChangeArrowheads="1"/>
          </p:cNvPicPr>
          <p:nvPr/>
        </p:nvPicPr>
        <p:blipFill rotWithShape="1">
          <a:blip r:embed="rId5">
            <a:biLevel thresh="25000"/>
            <a:extLst>
              <a:ext uri="{28A0092B-C50C-407E-A947-70E740481C1C}">
                <a14:useLocalDpi xmlns:a14="http://schemas.microsoft.com/office/drawing/2010/main" val="0"/>
              </a:ext>
            </a:extLst>
          </a:blip>
          <a:srcRect l="58582" t="66257" r="30543" b="10939"/>
          <a:stretch/>
        </p:blipFill>
        <p:spPr bwMode="auto">
          <a:xfrm>
            <a:off x="1874658" y="2808966"/>
            <a:ext cx="1272101" cy="11960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33AC9BB-3CC1-4405-8D98-190838378B0A}"/>
              </a:ext>
            </a:extLst>
          </p:cNvPr>
          <p:cNvPicPr>
            <a:picLocks noChangeAspect="1"/>
          </p:cNvPicPr>
          <p:nvPr/>
        </p:nvPicPr>
        <p:blipFill>
          <a:blip r:embed="rId6"/>
          <a:stretch>
            <a:fillRect/>
          </a:stretch>
        </p:blipFill>
        <p:spPr>
          <a:xfrm>
            <a:off x="3992952" y="2478080"/>
            <a:ext cx="1815016" cy="1815016"/>
          </a:xfrm>
          <a:prstGeom prst="rect">
            <a:avLst/>
          </a:prstGeom>
        </p:spPr>
      </p:pic>
      <p:pic>
        <p:nvPicPr>
          <p:cNvPr id="13" name="Picture 12">
            <a:extLst>
              <a:ext uri="{FF2B5EF4-FFF2-40B4-BE49-F238E27FC236}">
                <a16:creationId xmlns:a16="http://schemas.microsoft.com/office/drawing/2014/main" id="{3597A7EF-896B-4376-A5D1-948194F41033}"/>
              </a:ext>
            </a:extLst>
          </p:cNvPr>
          <p:cNvPicPr>
            <a:picLocks noChangeAspect="1"/>
          </p:cNvPicPr>
          <p:nvPr/>
        </p:nvPicPr>
        <p:blipFill>
          <a:blip r:embed="rId7"/>
          <a:stretch>
            <a:fillRect/>
          </a:stretch>
        </p:blipFill>
        <p:spPr>
          <a:xfrm>
            <a:off x="10048546" y="692696"/>
            <a:ext cx="1953677" cy="2654052"/>
          </a:xfrm>
          <a:prstGeom prst="rect">
            <a:avLst/>
          </a:prstGeom>
        </p:spPr>
      </p:pic>
      <p:pic>
        <p:nvPicPr>
          <p:cNvPr id="14" name="Picture 13">
            <a:extLst>
              <a:ext uri="{FF2B5EF4-FFF2-40B4-BE49-F238E27FC236}">
                <a16:creationId xmlns:a16="http://schemas.microsoft.com/office/drawing/2014/main" id="{2D22600C-2FE1-4682-AC74-B2867F63D1F1}"/>
              </a:ext>
            </a:extLst>
          </p:cNvPr>
          <p:cNvPicPr>
            <a:picLocks noChangeAspect="1"/>
          </p:cNvPicPr>
          <p:nvPr/>
        </p:nvPicPr>
        <p:blipFill>
          <a:blip r:embed="rId8"/>
          <a:stretch>
            <a:fillRect/>
          </a:stretch>
        </p:blipFill>
        <p:spPr>
          <a:xfrm>
            <a:off x="10012870" y="2938586"/>
            <a:ext cx="1989353" cy="2146597"/>
          </a:xfrm>
          <a:prstGeom prst="rect">
            <a:avLst/>
          </a:prstGeom>
        </p:spPr>
      </p:pic>
      <p:pic>
        <p:nvPicPr>
          <p:cNvPr id="19" name="Picture 18">
            <a:extLst>
              <a:ext uri="{FF2B5EF4-FFF2-40B4-BE49-F238E27FC236}">
                <a16:creationId xmlns:a16="http://schemas.microsoft.com/office/drawing/2014/main" id="{DE4A4FBC-B3CF-48F7-A3D5-BABCA6F97237}"/>
              </a:ext>
            </a:extLst>
          </p:cNvPr>
          <p:cNvPicPr>
            <a:picLocks noChangeAspect="1"/>
          </p:cNvPicPr>
          <p:nvPr/>
        </p:nvPicPr>
        <p:blipFill>
          <a:blip r:embed="rId9"/>
          <a:stretch>
            <a:fillRect/>
          </a:stretch>
        </p:blipFill>
        <p:spPr>
          <a:xfrm>
            <a:off x="8192125" y="692696"/>
            <a:ext cx="1953677" cy="2443179"/>
          </a:xfrm>
          <a:prstGeom prst="rect">
            <a:avLst/>
          </a:prstGeom>
        </p:spPr>
      </p:pic>
      <p:pic>
        <p:nvPicPr>
          <p:cNvPr id="20" name="Picture 19">
            <a:extLst>
              <a:ext uri="{FF2B5EF4-FFF2-40B4-BE49-F238E27FC236}">
                <a16:creationId xmlns:a16="http://schemas.microsoft.com/office/drawing/2014/main" id="{D395E4FF-818F-4709-B7A0-014D154BE4C0}"/>
              </a:ext>
            </a:extLst>
          </p:cNvPr>
          <p:cNvPicPr>
            <a:picLocks noChangeAspect="1"/>
          </p:cNvPicPr>
          <p:nvPr/>
        </p:nvPicPr>
        <p:blipFill>
          <a:blip r:embed="rId10"/>
          <a:stretch>
            <a:fillRect/>
          </a:stretch>
        </p:blipFill>
        <p:spPr>
          <a:xfrm>
            <a:off x="8192125" y="2938587"/>
            <a:ext cx="1953677" cy="2146597"/>
          </a:xfrm>
          <a:prstGeom prst="rect">
            <a:avLst/>
          </a:prstGeom>
        </p:spPr>
      </p:pic>
    </p:spTree>
    <p:extLst>
      <p:ext uri="{BB962C8B-B14F-4D97-AF65-F5344CB8AC3E}">
        <p14:creationId xmlns:p14="http://schemas.microsoft.com/office/powerpoint/2010/main" val="287424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staffs-srv\Users\GThomas\Logos\New Staffs FA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351119"/>
            <a:ext cx="936104" cy="13454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1524000" y="97795"/>
            <a:ext cx="2840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Verdana" pitchFamily="34" charset="0"/>
                <a:ea typeface="Times New Roman" pitchFamily="18" charset="0"/>
                <a:cs typeface="Times New Roman" pitchFamily="18" charset="0"/>
              </a:rPr>
              <a:t>  </a:t>
            </a:r>
            <a:endParaRPr lang="en-GB" altLang="en-US">
              <a:cs typeface="Arial" pitchFamily="34" charset="0"/>
            </a:endParaRPr>
          </a:p>
        </p:txBody>
      </p:sp>
      <p:sp>
        <p:nvSpPr>
          <p:cNvPr id="9" name="Rectangle 8"/>
          <p:cNvSpPr>
            <a:spLocks noChangeArrowheads="1"/>
          </p:cNvSpPr>
          <p:nvPr/>
        </p:nvSpPr>
        <p:spPr bwMode="auto">
          <a:xfrm>
            <a:off x="1433512" y="244094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0" name="Rectangle 9"/>
          <p:cNvSpPr>
            <a:spLocks noChangeArrowheads="1"/>
          </p:cNvSpPr>
          <p:nvPr/>
        </p:nvSpPr>
        <p:spPr bwMode="auto">
          <a:xfrm>
            <a:off x="1433512" y="371729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1" name="Rectangle 10"/>
          <p:cNvSpPr>
            <a:spLocks noChangeArrowheads="1"/>
          </p:cNvSpPr>
          <p:nvPr/>
        </p:nvSpPr>
        <p:spPr bwMode="auto">
          <a:xfrm>
            <a:off x="1433512" y="4460245"/>
            <a:ext cx="3129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r>
              <a:rPr lang="en-GB" altLang="en-US" sz="1100">
                <a:solidFill>
                  <a:srgbClr val="0000FF"/>
                </a:solidFill>
                <a:latin typeface="Calibri" pitchFamily="34" charset="0"/>
                <a:ea typeface="Times New Roman" pitchFamily="18" charset="0"/>
                <a:cs typeface="Times New Roman" pitchFamily="18" charset="0"/>
              </a:rPr>
              <a:t> </a:t>
            </a:r>
            <a:endParaRPr lang="en-GB" altLang="en-US">
              <a:cs typeface="Arial" pitchFamily="34" charset="0"/>
            </a:endParaRPr>
          </a:p>
        </p:txBody>
      </p:sp>
      <p:sp>
        <p:nvSpPr>
          <p:cNvPr id="12" name="Rectangle 11"/>
          <p:cNvSpPr>
            <a:spLocks noChangeArrowheads="1"/>
          </p:cNvSpPr>
          <p:nvPr/>
        </p:nvSpPr>
        <p:spPr bwMode="auto">
          <a:xfrm>
            <a:off x="1433513"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ltLang="en-US">
              <a:cs typeface="Arial" pitchFamily="34" charset="0"/>
            </a:endParaRPr>
          </a:p>
        </p:txBody>
      </p:sp>
      <p:pic>
        <p:nvPicPr>
          <p:cNvPr id="6" name="Picture 5">
            <a:extLst>
              <a:ext uri="{FF2B5EF4-FFF2-40B4-BE49-F238E27FC236}">
                <a16:creationId xmlns:a16="http://schemas.microsoft.com/office/drawing/2014/main" id="{A2DC7B7E-6E5F-4355-878E-F5151C5A0A62}"/>
              </a:ext>
            </a:extLst>
          </p:cNvPr>
          <p:cNvPicPr>
            <a:picLocks noChangeAspect="1"/>
          </p:cNvPicPr>
          <p:nvPr/>
        </p:nvPicPr>
        <p:blipFill>
          <a:blip r:embed="rId4"/>
          <a:stretch>
            <a:fillRect/>
          </a:stretch>
        </p:blipFill>
        <p:spPr>
          <a:xfrm>
            <a:off x="9295015" y="5351119"/>
            <a:ext cx="2705642" cy="1345412"/>
          </a:xfrm>
          <a:prstGeom prst="rect">
            <a:avLst/>
          </a:prstGeom>
        </p:spPr>
      </p:pic>
      <p:sp>
        <p:nvSpPr>
          <p:cNvPr id="17" name="Title 16">
            <a:extLst>
              <a:ext uri="{FF2B5EF4-FFF2-40B4-BE49-F238E27FC236}">
                <a16:creationId xmlns:a16="http://schemas.microsoft.com/office/drawing/2014/main" id="{D60AC8A3-274E-41F2-AA61-1D0BC01FC1AC}"/>
              </a:ext>
            </a:extLst>
          </p:cNvPr>
          <p:cNvSpPr>
            <a:spLocks noGrp="1"/>
          </p:cNvSpPr>
          <p:nvPr>
            <p:ph type="title"/>
          </p:nvPr>
        </p:nvSpPr>
        <p:spPr>
          <a:xfrm>
            <a:off x="609600" y="381000"/>
            <a:ext cx="10972800" cy="533400"/>
          </a:xfrm>
        </p:spPr>
        <p:txBody>
          <a:bodyPr/>
          <a:lstStyle/>
          <a:p>
            <a:r>
              <a:rPr lang="en-GB" sz="4800" dirty="0">
                <a:solidFill>
                  <a:srgbClr val="002060"/>
                </a:solidFill>
                <a:latin typeface="+mn-lt"/>
              </a:rPr>
              <a:t>Summary / final thoughts...</a:t>
            </a:r>
          </a:p>
        </p:txBody>
      </p:sp>
      <p:sp>
        <p:nvSpPr>
          <p:cNvPr id="18" name="Content Placeholder 17">
            <a:extLst>
              <a:ext uri="{FF2B5EF4-FFF2-40B4-BE49-F238E27FC236}">
                <a16:creationId xmlns:a16="http://schemas.microsoft.com/office/drawing/2014/main" id="{EC117AD2-2646-4690-A2FA-6B2F5A372ED7}"/>
              </a:ext>
            </a:extLst>
          </p:cNvPr>
          <p:cNvSpPr>
            <a:spLocks noGrp="1"/>
          </p:cNvSpPr>
          <p:nvPr>
            <p:ph idx="1"/>
          </p:nvPr>
        </p:nvSpPr>
        <p:spPr>
          <a:xfrm>
            <a:off x="609600" y="1124744"/>
            <a:ext cx="10972800" cy="5339232"/>
          </a:xfrm>
        </p:spPr>
        <p:txBody>
          <a:bodyPr/>
          <a:lstStyle/>
          <a:p>
            <a:pPr>
              <a:lnSpc>
                <a:spcPct val="150000"/>
              </a:lnSpc>
              <a:buClr>
                <a:srgbClr val="C00000"/>
              </a:buClr>
            </a:pPr>
            <a:r>
              <a:rPr lang="en-GB" dirty="0">
                <a:solidFill>
                  <a:srgbClr val="002060"/>
                </a:solidFill>
                <a:latin typeface="+mn-lt"/>
              </a:rPr>
              <a:t>Follow government guidance.</a:t>
            </a:r>
          </a:p>
          <a:p>
            <a:pPr>
              <a:lnSpc>
                <a:spcPct val="150000"/>
              </a:lnSpc>
              <a:buClr>
                <a:srgbClr val="C00000"/>
              </a:buClr>
            </a:pPr>
            <a:r>
              <a:rPr lang="en-GB" dirty="0">
                <a:solidFill>
                  <a:srgbClr val="002060"/>
                </a:solidFill>
                <a:latin typeface="+mn-lt"/>
              </a:rPr>
              <a:t>Embrace the GMA and Football Foundation resources. </a:t>
            </a:r>
          </a:p>
          <a:p>
            <a:pPr>
              <a:lnSpc>
                <a:spcPct val="150000"/>
              </a:lnSpc>
              <a:buClr>
                <a:srgbClr val="C00000"/>
              </a:buClr>
            </a:pPr>
            <a:r>
              <a:rPr lang="en-GB" dirty="0">
                <a:solidFill>
                  <a:srgbClr val="002060"/>
                </a:solidFill>
                <a:latin typeface="+mn-lt"/>
              </a:rPr>
              <a:t>Will email tonight’s slides and recording of the meeting.</a:t>
            </a:r>
          </a:p>
          <a:p>
            <a:pPr>
              <a:lnSpc>
                <a:spcPct val="150000"/>
              </a:lnSpc>
              <a:buClr>
                <a:srgbClr val="C00000"/>
              </a:buClr>
            </a:pPr>
            <a:r>
              <a:rPr lang="en-GB" dirty="0">
                <a:solidFill>
                  <a:srgbClr val="002060"/>
                </a:solidFill>
                <a:latin typeface="+mn-lt"/>
              </a:rPr>
              <a:t>Keep in touch and keep networking, e.g. Groundskeeping Community on Hive.</a:t>
            </a:r>
          </a:p>
          <a:p>
            <a:pPr>
              <a:lnSpc>
                <a:spcPct val="150000"/>
              </a:lnSpc>
              <a:buClr>
                <a:srgbClr val="C00000"/>
              </a:buClr>
            </a:pPr>
            <a:r>
              <a:rPr lang="en-GB" dirty="0">
                <a:solidFill>
                  <a:srgbClr val="002060"/>
                </a:solidFill>
                <a:latin typeface="+mn-lt"/>
              </a:rPr>
              <a:t>Potential development of regular online Q&amp;A sessions. </a:t>
            </a:r>
          </a:p>
          <a:p>
            <a:pPr>
              <a:lnSpc>
                <a:spcPct val="150000"/>
              </a:lnSpc>
              <a:buClr>
                <a:srgbClr val="C00000"/>
              </a:buClr>
            </a:pPr>
            <a:r>
              <a:rPr lang="en-GB" dirty="0">
                <a:solidFill>
                  <a:srgbClr val="002060"/>
                </a:solidFill>
                <a:latin typeface="+mn-lt"/>
              </a:rPr>
              <a:t>Fingers crossed for practical, face-to-face workshops again soon. </a:t>
            </a:r>
          </a:p>
          <a:p>
            <a:pPr>
              <a:lnSpc>
                <a:spcPct val="150000"/>
              </a:lnSpc>
              <a:buClr>
                <a:srgbClr val="C00000"/>
              </a:buClr>
            </a:pPr>
            <a:r>
              <a:rPr lang="en-GB" dirty="0">
                <a:solidFill>
                  <a:srgbClr val="002060"/>
                </a:solidFill>
                <a:latin typeface="+mn-lt"/>
              </a:rPr>
              <a:t>Any questions post-workshop please get in touch.</a:t>
            </a:r>
          </a:p>
          <a:p>
            <a:pPr>
              <a:lnSpc>
                <a:spcPct val="150000"/>
              </a:lnSpc>
              <a:buClr>
                <a:srgbClr val="C00000"/>
              </a:buClr>
            </a:pPr>
            <a:r>
              <a:rPr lang="en-GB" dirty="0">
                <a:solidFill>
                  <a:srgbClr val="002060"/>
                </a:solidFill>
                <a:latin typeface="+mn-lt"/>
              </a:rPr>
              <a:t>Feedback always welcomed. </a:t>
            </a:r>
          </a:p>
          <a:p>
            <a:pPr>
              <a:lnSpc>
                <a:spcPct val="150000"/>
              </a:lnSpc>
              <a:buClr>
                <a:srgbClr val="C00000"/>
              </a:buClr>
            </a:pPr>
            <a:r>
              <a:rPr lang="en-GB" dirty="0">
                <a:solidFill>
                  <a:srgbClr val="002060"/>
                </a:solidFill>
                <a:latin typeface="+mn-lt"/>
              </a:rPr>
              <a:t>Thank you. </a:t>
            </a:r>
          </a:p>
          <a:p>
            <a:pPr>
              <a:lnSpc>
                <a:spcPct val="150000"/>
              </a:lnSpc>
            </a:pPr>
            <a:endParaRPr lang="en-GB" dirty="0"/>
          </a:p>
          <a:p>
            <a:pPr marL="0" indent="0">
              <a:lnSpc>
                <a:spcPct val="150000"/>
              </a:lnSpc>
              <a:buNone/>
            </a:pPr>
            <a:endParaRPr lang="en-GB" dirty="0"/>
          </a:p>
          <a:p>
            <a:pPr>
              <a:buClr>
                <a:srgbClr val="C00000"/>
              </a:buClr>
            </a:pPr>
            <a:endParaRPr lang="en-GB" dirty="0">
              <a:solidFill>
                <a:srgbClr val="00275D"/>
              </a:solidFill>
              <a:latin typeface="+mn-lt"/>
            </a:endParaRPr>
          </a:p>
        </p:txBody>
      </p:sp>
    </p:spTree>
    <p:extLst>
      <p:ext uri="{BB962C8B-B14F-4D97-AF65-F5344CB8AC3E}">
        <p14:creationId xmlns:p14="http://schemas.microsoft.com/office/powerpoint/2010/main" val="4156377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staffs-srv\Users\GThomas\Logos\New Staffs FA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351119"/>
            <a:ext cx="936104" cy="13454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1524000" y="97795"/>
            <a:ext cx="2840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Verdana" pitchFamily="34" charset="0"/>
                <a:ea typeface="Times New Roman" pitchFamily="18" charset="0"/>
                <a:cs typeface="Times New Roman" pitchFamily="18" charset="0"/>
              </a:rPr>
              <a:t>  </a:t>
            </a:r>
            <a:endParaRPr lang="en-GB" altLang="en-US">
              <a:cs typeface="Arial" pitchFamily="34" charset="0"/>
            </a:endParaRPr>
          </a:p>
        </p:txBody>
      </p:sp>
      <p:sp>
        <p:nvSpPr>
          <p:cNvPr id="9" name="Rectangle 8"/>
          <p:cNvSpPr>
            <a:spLocks noChangeArrowheads="1"/>
          </p:cNvSpPr>
          <p:nvPr/>
        </p:nvSpPr>
        <p:spPr bwMode="auto">
          <a:xfrm>
            <a:off x="1433512" y="244094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0" name="Rectangle 9"/>
          <p:cNvSpPr>
            <a:spLocks noChangeArrowheads="1"/>
          </p:cNvSpPr>
          <p:nvPr/>
        </p:nvSpPr>
        <p:spPr bwMode="auto">
          <a:xfrm>
            <a:off x="1433512" y="371729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1" name="Rectangle 10"/>
          <p:cNvSpPr>
            <a:spLocks noChangeArrowheads="1"/>
          </p:cNvSpPr>
          <p:nvPr/>
        </p:nvSpPr>
        <p:spPr bwMode="auto">
          <a:xfrm>
            <a:off x="1433512" y="4460245"/>
            <a:ext cx="3129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r>
              <a:rPr lang="en-GB" altLang="en-US" sz="1100">
                <a:solidFill>
                  <a:srgbClr val="0000FF"/>
                </a:solidFill>
                <a:latin typeface="Calibri" pitchFamily="34" charset="0"/>
                <a:ea typeface="Times New Roman" pitchFamily="18" charset="0"/>
                <a:cs typeface="Times New Roman" pitchFamily="18" charset="0"/>
              </a:rPr>
              <a:t> </a:t>
            </a:r>
            <a:endParaRPr lang="en-GB" altLang="en-US">
              <a:cs typeface="Arial" pitchFamily="34" charset="0"/>
            </a:endParaRPr>
          </a:p>
        </p:txBody>
      </p:sp>
      <p:sp>
        <p:nvSpPr>
          <p:cNvPr id="12" name="Rectangle 11"/>
          <p:cNvSpPr>
            <a:spLocks noChangeArrowheads="1"/>
          </p:cNvSpPr>
          <p:nvPr/>
        </p:nvSpPr>
        <p:spPr bwMode="auto">
          <a:xfrm>
            <a:off x="1433513"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ltLang="en-US">
              <a:cs typeface="Arial" pitchFamily="34" charset="0"/>
            </a:endParaRPr>
          </a:p>
        </p:txBody>
      </p:sp>
      <p:pic>
        <p:nvPicPr>
          <p:cNvPr id="6" name="Picture 5">
            <a:extLst>
              <a:ext uri="{FF2B5EF4-FFF2-40B4-BE49-F238E27FC236}">
                <a16:creationId xmlns:a16="http://schemas.microsoft.com/office/drawing/2014/main" id="{A2DC7B7E-6E5F-4355-878E-F5151C5A0A62}"/>
              </a:ext>
            </a:extLst>
          </p:cNvPr>
          <p:cNvPicPr>
            <a:picLocks noChangeAspect="1"/>
          </p:cNvPicPr>
          <p:nvPr/>
        </p:nvPicPr>
        <p:blipFill>
          <a:blip r:embed="rId4"/>
          <a:stretch>
            <a:fillRect/>
          </a:stretch>
        </p:blipFill>
        <p:spPr>
          <a:xfrm>
            <a:off x="9295015" y="5351119"/>
            <a:ext cx="2705642" cy="1345412"/>
          </a:xfrm>
          <a:prstGeom prst="rect">
            <a:avLst/>
          </a:prstGeom>
        </p:spPr>
      </p:pic>
      <p:sp>
        <p:nvSpPr>
          <p:cNvPr id="17" name="Title 16">
            <a:extLst>
              <a:ext uri="{FF2B5EF4-FFF2-40B4-BE49-F238E27FC236}">
                <a16:creationId xmlns:a16="http://schemas.microsoft.com/office/drawing/2014/main" id="{D60AC8A3-274E-41F2-AA61-1D0BC01FC1AC}"/>
              </a:ext>
            </a:extLst>
          </p:cNvPr>
          <p:cNvSpPr>
            <a:spLocks noGrp="1"/>
          </p:cNvSpPr>
          <p:nvPr>
            <p:ph type="title"/>
          </p:nvPr>
        </p:nvSpPr>
        <p:spPr>
          <a:xfrm>
            <a:off x="609600" y="381000"/>
            <a:ext cx="10972800" cy="533400"/>
          </a:xfrm>
        </p:spPr>
        <p:txBody>
          <a:bodyPr/>
          <a:lstStyle/>
          <a:p>
            <a:r>
              <a:rPr lang="en-GB" sz="4800" dirty="0">
                <a:solidFill>
                  <a:srgbClr val="002060"/>
                </a:solidFill>
                <a:latin typeface="+mn-lt"/>
              </a:rPr>
              <a:t>Staffordshire FA contact details...</a:t>
            </a:r>
          </a:p>
        </p:txBody>
      </p:sp>
      <p:sp>
        <p:nvSpPr>
          <p:cNvPr id="18" name="Content Placeholder 17">
            <a:extLst>
              <a:ext uri="{FF2B5EF4-FFF2-40B4-BE49-F238E27FC236}">
                <a16:creationId xmlns:a16="http://schemas.microsoft.com/office/drawing/2014/main" id="{EC117AD2-2646-4690-A2FA-6B2F5A372ED7}"/>
              </a:ext>
            </a:extLst>
          </p:cNvPr>
          <p:cNvSpPr>
            <a:spLocks noGrp="1"/>
          </p:cNvSpPr>
          <p:nvPr>
            <p:ph idx="1"/>
          </p:nvPr>
        </p:nvSpPr>
        <p:spPr/>
        <p:txBody>
          <a:bodyPr/>
          <a:lstStyle/>
          <a:p>
            <a:pPr marL="0" indent="0">
              <a:buClr>
                <a:srgbClr val="C00000"/>
              </a:buClr>
              <a:buNone/>
            </a:pPr>
            <a:r>
              <a:rPr lang="en-GB" dirty="0">
                <a:solidFill>
                  <a:srgbClr val="002060"/>
                </a:solidFill>
                <a:latin typeface="+mn-lt"/>
              </a:rPr>
              <a:t>Email: 		</a:t>
            </a:r>
            <a:r>
              <a:rPr lang="en-GB" dirty="0">
                <a:solidFill>
                  <a:srgbClr val="002060"/>
                </a:solidFill>
                <a:latin typeface="+mn-lt"/>
                <a:hlinkClick r:id="rId5"/>
              </a:rPr>
              <a:t>support@StaffordshireFA.com</a:t>
            </a:r>
            <a:r>
              <a:rPr lang="en-GB" dirty="0">
                <a:solidFill>
                  <a:srgbClr val="002060"/>
                </a:solidFill>
                <a:latin typeface="+mn-lt"/>
              </a:rPr>
              <a:t> </a:t>
            </a:r>
          </a:p>
          <a:p>
            <a:pPr marL="0" indent="0">
              <a:buClr>
                <a:srgbClr val="C00000"/>
              </a:buClr>
              <a:buNone/>
            </a:pPr>
            <a:endParaRPr lang="en-GB" dirty="0">
              <a:solidFill>
                <a:srgbClr val="002060"/>
              </a:solidFill>
              <a:latin typeface="+mn-lt"/>
            </a:endParaRPr>
          </a:p>
          <a:p>
            <a:pPr marL="0" indent="0">
              <a:buClr>
                <a:srgbClr val="C00000"/>
              </a:buClr>
              <a:buNone/>
            </a:pPr>
            <a:r>
              <a:rPr lang="en-GB" dirty="0">
                <a:solidFill>
                  <a:srgbClr val="002060"/>
                </a:solidFill>
                <a:latin typeface="+mn-lt"/>
              </a:rPr>
              <a:t>Website: 	</a:t>
            </a:r>
            <a:r>
              <a:rPr lang="en-GB" dirty="0">
                <a:solidFill>
                  <a:srgbClr val="002060"/>
                </a:solidFill>
                <a:latin typeface="+mn-lt"/>
                <a:hlinkClick r:id="rId6"/>
              </a:rPr>
              <a:t>www.staffordshirefa.com</a:t>
            </a:r>
            <a:r>
              <a:rPr lang="en-GB" dirty="0">
                <a:solidFill>
                  <a:srgbClr val="002060"/>
                </a:solidFill>
                <a:latin typeface="+mn-lt"/>
              </a:rPr>
              <a:t> </a:t>
            </a:r>
          </a:p>
          <a:p>
            <a:pPr marL="0" indent="0">
              <a:buClr>
                <a:srgbClr val="C00000"/>
              </a:buClr>
              <a:buNone/>
            </a:pPr>
            <a:endParaRPr lang="en-GB" dirty="0">
              <a:solidFill>
                <a:srgbClr val="002060"/>
              </a:solidFill>
              <a:latin typeface="+mn-lt"/>
            </a:endParaRPr>
          </a:p>
          <a:p>
            <a:pPr marL="0" indent="0">
              <a:buClr>
                <a:srgbClr val="C00000"/>
              </a:buClr>
              <a:buNone/>
            </a:pPr>
            <a:r>
              <a:rPr lang="en-GB" dirty="0">
                <a:solidFill>
                  <a:srgbClr val="002060"/>
                </a:solidFill>
                <a:latin typeface="+mn-lt"/>
              </a:rPr>
              <a:t>Kevin Staples (Head of Delivery)</a:t>
            </a:r>
          </a:p>
          <a:p>
            <a:pPr marL="0" indent="0">
              <a:buClr>
                <a:srgbClr val="C00000"/>
              </a:buClr>
              <a:buNone/>
            </a:pPr>
            <a:r>
              <a:rPr lang="en-GB" dirty="0">
                <a:solidFill>
                  <a:srgbClr val="002060"/>
                </a:solidFill>
                <a:latin typeface="+mn-lt"/>
                <a:hlinkClick r:id="rId7"/>
              </a:rPr>
              <a:t>kevin.staples@staffordshirefa.com</a:t>
            </a:r>
            <a:r>
              <a:rPr lang="en-GB" dirty="0">
                <a:solidFill>
                  <a:srgbClr val="002060"/>
                </a:solidFill>
                <a:latin typeface="+mn-lt"/>
              </a:rPr>
              <a:t> </a:t>
            </a:r>
          </a:p>
          <a:p>
            <a:pPr marL="0" indent="0">
              <a:buClr>
                <a:srgbClr val="C00000"/>
              </a:buClr>
              <a:buNone/>
            </a:pPr>
            <a:r>
              <a:rPr lang="en-GB" dirty="0">
                <a:solidFill>
                  <a:srgbClr val="002060"/>
                </a:solidFill>
                <a:latin typeface="+mn-lt"/>
              </a:rPr>
              <a:t>07969 294084</a:t>
            </a:r>
          </a:p>
          <a:p>
            <a:pPr marL="0" indent="0">
              <a:buClr>
                <a:srgbClr val="C00000"/>
              </a:buClr>
              <a:buNone/>
            </a:pPr>
            <a:endParaRPr lang="en-GB" dirty="0">
              <a:solidFill>
                <a:srgbClr val="002060"/>
              </a:solidFill>
              <a:latin typeface="+mn-lt"/>
            </a:endParaRPr>
          </a:p>
          <a:p>
            <a:pPr marL="0" indent="0">
              <a:buClr>
                <a:srgbClr val="C00000"/>
              </a:buClr>
              <a:buNone/>
            </a:pPr>
            <a:r>
              <a:rPr lang="en-GB" dirty="0">
                <a:solidFill>
                  <a:srgbClr val="002060"/>
                </a:solidFill>
                <a:latin typeface="+mn-lt"/>
              </a:rPr>
              <a:t>Gareth Thomas (Partnerships &amp; Communications &amp; Officer) </a:t>
            </a:r>
          </a:p>
          <a:p>
            <a:pPr marL="0" indent="0">
              <a:buClr>
                <a:srgbClr val="C00000"/>
              </a:buClr>
              <a:buNone/>
            </a:pPr>
            <a:r>
              <a:rPr lang="en-GB" dirty="0">
                <a:solidFill>
                  <a:srgbClr val="002060"/>
                </a:solidFill>
                <a:latin typeface="+mn-lt"/>
                <a:hlinkClick r:id="rId8"/>
              </a:rPr>
              <a:t>gareth.thomas@staffordshirefa.com</a:t>
            </a:r>
            <a:endParaRPr lang="en-GB" dirty="0">
              <a:solidFill>
                <a:srgbClr val="002060"/>
              </a:solidFill>
              <a:latin typeface="+mn-lt"/>
            </a:endParaRPr>
          </a:p>
          <a:p>
            <a:pPr marL="0" indent="0">
              <a:buClr>
                <a:srgbClr val="C00000"/>
              </a:buClr>
              <a:buNone/>
            </a:pPr>
            <a:r>
              <a:rPr lang="en-GB" dirty="0">
                <a:solidFill>
                  <a:srgbClr val="002060"/>
                </a:solidFill>
                <a:latin typeface="+mn-lt"/>
              </a:rPr>
              <a:t>07815 295223</a:t>
            </a:r>
          </a:p>
        </p:txBody>
      </p:sp>
    </p:spTree>
    <p:extLst>
      <p:ext uri="{BB962C8B-B14F-4D97-AF65-F5344CB8AC3E}">
        <p14:creationId xmlns:p14="http://schemas.microsoft.com/office/powerpoint/2010/main" val="1180534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staffs-srv\Users\GThomas\Logos\New Staffs FA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351119"/>
            <a:ext cx="936104" cy="13454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1524000" y="97795"/>
            <a:ext cx="2840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Verdana" pitchFamily="34" charset="0"/>
                <a:ea typeface="Times New Roman" pitchFamily="18" charset="0"/>
                <a:cs typeface="Times New Roman" pitchFamily="18" charset="0"/>
              </a:rPr>
              <a:t>  </a:t>
            </a:r>
            <a:endParaRPr lang="en-GB" altLang="en-US">
              <a:cs typeface="Arial" pitchFamily="34" charset="0"/>
            </a:endParaRPr>
          </a:p>
        </p:txBody>
      </p:sp>
      <p:sp>
        <p:nvSpPr>
          <p:cNvPr id="7" name="Rectangle 7"/>
          <p:cNvSpPr>
            <a:spLocks noChangeArrowheads="1"/>
          </p:cNvSpPr>
          <p:nvPr/>
        </p:nvSpPr>
        <p:spPr bwMode="auto">
          <a:xfrm>
            <a:off x="1433512" y="1393195"/>
            <a:ext cx="46519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dirty="0">
                <a:latin typeface="Verdana" pitchFamily="34" charset="0"/>
                <a:ea typeface="Times New Roman" pitchFamily="18" charset="0"/>
                <a:cs typeface="Times New Roman" pitchFamily="18" charset="0"/>
              </a:rPr>
              <a:t>     </a:t>
            </a:r>
            <a:r>
              <a:rPr lang="en-GB" altLang="en-US" sz="1100" dirty="0">
                <a:latin typeface="Calibri" pitchFamily="34" charset="0"/>
                <a:ea typeface="Times New Roman" pitchFamily="18" charset="0"/>
                <a:cs typeface="Arial" pitchFamily="34" charset="0"/>
              </a:rPr>
              <a:t> </a:t>
            </a:r>
            <a:endParaRPr lang="en-GB" altLang="en-US" dirty="0">
              <a:cs typeface="Arial" pitchFamily="34" charset="0"/>
            </a:endParaRPr>
          </a:p>
        </p:txBody>
      </p:sp>
      <p:sp>
        <p:nvSpPr>
          <p:cNvPr id="9" name="Rectangle 8"/>
          <p:cNvSpPr>
            <a:spLocks noChangeArrowheads="1"/>
          </p:cNvSpPr>
          <p:nvPr/>
        </p:nvSpPr>
        <p:spPr bwMode="auto">
          <a:xfrm>
            <a:off x="1433512" y="244094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0" name="Rectangle 9"/>
          <p:cNvSpPr>
            <a:spLocks noChangeArrowheads="1"/>
          </p:cNvSpPr>
          <p:nvPr/>
        </p:nvSpPr>
        <p:spPr bwMode="auto">
          <a:xfrm>
            <a:off x="1433512" y="371729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1" name="Rectangle 10"/>
          <p:cNvSpPr>
            <a:spLocks noChangeArrowheads="1"/>
          </p:cNvSpPr>
          <p:nvPr/>
        </p:nvSpPr>
        <p:spPr bwMode="auto">
          <a:xfrm>
            <a:off x="1433512" y="4460245"/>
            <a:ext cx="3129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r>
              <a:rPr lang="en-GB" altLang="en-US" sz="1100">
                <a:solidFill>
                  <a:srgbClr val="0000FF"/>
                </a:solidFill>
                <a:latin typeface="Calibri" pitchFamily="34" charset="0"/>
                <a:ea typeface="Times New Roman" pitchFamily="18" charset="0"/>
                <a:cs typeface="Times New Roman" pitchFamily="18" charset="0"/>
              </a:rPr>
              <a:t> </a:t>
            </a:r>
            <a:endParaRPr lang="en-GB" altLang="en-US">
              <a:cs typeface="Arial" pitchFamily="34" charset="0"/>
            </a:endParaRPr>
          </a:p>
        </p:txBody>
      </p:sp>
      <p:sp>
        <p:nvSpPr>
          <p:cNvPr id="12" name="Rectangle 11"/>
          <p:cNvSpPr>
            <a:spLocks noChangeArrowheads="1"/>
          </p:cNvSpPr>
          <p:nvPr/>
        </p:nvSpPr>
        <p:spPr bwMode="auto">
          <a:xfrm>
            <a:off x="1433513"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ltLang="en-US">
              <a:cs typeface="Arial" pitchFamily="34" charset="0"/>
            </a:endParaRPr>
          </a:p>
        </p:txBody>
      </p:sp>
      <p:pic>
        <p:nvPicPr>
          <p:cNvPr id="6" name="Picture 5">
            <a:extLst>
              <a:ext uri="{FF2B5EF4-FFF2-40B4-BE49-F238E27FC236}">
                <a16:creationId xmlns:a16="http://schemas.microsoft.com/office/drawing/2014/main" id="{A2DC7B7E-6E5F-4355-878E-F5151C5A0A62}"/>
              </a:ext>
            </a:extLst>
          </p:cNvPr>
          <p:cNvPicPr>
            <a:picLocks noChangeAspect="1"/>
          </p:cNvPicPr>
          <p:nvPr/>
        </p:nvPicPr>
        <p:blipFill>
          <a:blip r:embed="rId4"/>
          <a:stretch>
            <a:fillRect/>
          </a:stretch>
        </p:blipFill>
        <p:spPr>
          <a:xfrm>
            <a:off x="9295015" y="5351119"/>
            <a:ext cx="2705642" cy="1345412"/>
          </a:xfrm>
          <a:prstGeom prst="rect">
            <a:avLst/>
          </a:prstGeom>
        </p:spPr>
      </p:pic>
      <p:sp>
        <p:nvSpPr>
          <p:cNvPr id="17" name="Title 16">
            <a:extLst>
              <a:ext uri="{FF2B5EF4-FFF2-40B4-BE49-F238E27FC236}">
                <a16:creationId xmlns:a16="http://schemas.microsoft.com/office/drawing/2014/main" id="{D60AC8A3-274E-41F2-AA61-1D0BC01FC1AC}"/>
              </a:ext>
            </a:extLst>
          </p:cNvPr>
          <p:cNvSpPr>
            <a:spLocks noGrp="1"/>
          </p:cNvSpPr>
          <p:nvPr>
            <p:ph type="title"/>
          </p:nvPr>
        </p:nvSpPr>
        <p:spPr/>
        <p:txBody>
          <a:bodyPr/>
          <a:lstStyle/>
          <a:p>
            <a:r>
              <a:rPr lang="en-GB" sz="4800" dirty="0">
                <a:solidFill>
                  <a:srgbClr val="002060"/>
                </a:solidFill>
                <a:latin typeface="+mn-lt"/>
              </a:rPr>
              <a:t>Embracing technology to keep in touch…</a:t>
            </a:r>
          </a:p>
        </p:txBody>
      </p:sp>
      <p:sp>
        <p:nvSpPr>
          <p:cNvPr id="18" name="Content Placeholder 17">
            <a:extLst>
              <a:ext uri="{FF2B5EF4-FFF2-40B4-BE49-F238E27FC236}">
                <a16:creationId xmlns:a16="http://schemas.microsoft.com/office/drawing/2014/main" id="{EC117AD2-2646-4690-A2FA-6B2F5A372ED7}"/>
              </a:ext>
            </a:extLst>
          </p:cNvPr>
          <p:cNvSpPr>
            <a:spLocks noGrp="1"/>
          </p:cNvSpPr>
          <p:nvPr>
            <p:ph idx="1"/>
          </p:nvPr>
        </p:nvSpPr>
        <p:spPr>
          <a:xfrm>
            <a:off x="609600" y="1468447"/>
            <a:ext cx="10972800" cy="4768865"/>
          </a:xfrm>
        </p:spPr>
        <p:txBody>
          <a:bodyPr/>
          <a:lstStyle/>
          <a:p>
            <a:pPr>
              <a:buClr>
                <a:srgbClr val="C00000"/>
              </a:buClr>
            </a:pPr>
            <a:r>
              <a:rPr lang="en-GB" dirty="0">
                <a:solidFill>
                  <a:srgbClr val="002060"/>
                </a:solidFill>
                <a:latin typeface="+mn-lt"/>
              </a:rPr>
              <a:t>Welcome to Microsoft Teams.</a:t>
            </a:r>
          </a:p>
          <a:p>
            <a:pPr>
              <a:buClr>
                <a:srgbClr val="C00000"/>
              </a:buClr>
            </a:pPr>
            <a:endParaRPr lang="en-GB" dirty="0">
              <a:solidFill>
                <a:srgbClr val="002060"/>
              </a:solidFill>
              <a:latin typeface="+mn-lt"/>
            </a:endParaRPr>
          </a:p>
          <a:p>
            <a:pPr>
              <a:buClr>
                <a:srgbClr val="C00000"/>
              </a:buClr>
            </a:pPr>
            <a:r>
              <a:rPr lang="en-GB" dirty="0">
                <a:solidFill>
                  <a:srgbClr val="002060"/>
                </a:solidFill>
                <a:latin typeface="+mn-lt"/>
              </a:rPr>
              <a:t>We will record the workshop.</a:t>
            </a:r>
          </a:p>
          <a:p>
            <a:pPr>
              <a:buClr>
                <a:srgbClr val="C00000"/>
              </a:buClr>
            </a:pPr>
            <a:endParaRPr lang="en-GB" dirty="0">
              <a:solidFill>
                <a:srgbClr val="002060"/>
              </a:solidFill>
              <a:latin typeface="+mn-lt"/>
            </a:endParaRPr>
          </a:p>
          <a:p>
            <a:pPr>
              <a:buClr>
                <a:srgbClr val="C00000"/>
              </a:buClr>
            </a:pPr>
            <a:r>
              <a:rPr lang="en-GB" dirty="0">
                <a:solidFill>
                  <a:srgbClr val="002060"/>
                </a:solidFill>
                <a:latin typeface="+mn-lt"/>
              </a:rPr>
              <a:t>Approximately 60-90 minutes. </a:t>
            </a:r>
          </a:p>
          <a:p>
            <a:pPr>
              <a:buClr>
                <a:srgbClr val="C00000"/>
              </a:buClr>
            </a:pPr>
            <a:endParaRPr lang="en-GB" dirty="0">
              <a:solidFill>
                <a:srgbClr val="002060"/>
              </a:solidFill>
              <a:latin typeface="+mn-lt"/>
            </a:endParaRPr>
          </a:p>
          <a:p>
            <a:pPr>
              <a:buClr>
                <a:srgbClr val="C00000"/>
              </a:buClr>
            </a:pPr>
            <a:r>
              <a:rPr lang="en-GB" dirty="0">
                <a:solidFill>
                  <a:srgbClr val="002060"/>
                </a:solidFill>
                <a:latin typeface="+mn-lt"/>
              </a:rPr>
              <a:t>Microphones will be muted.</a:t>
            </a:r>
          </a:p>
          <a:p>
            <a:pPr>
              <a:buClr>
                <a:srgbClr val="C00000"/>
              </a:buClr>
            </a:pPr>
            <a:endParaRPr lang="en-GB" dirty="0">
              <a:solidFill>
                <a:srgbClr val="002060"/>
              </a:solidFill>
              <a:latin typeface="+mn-lt"/>
            </a:endParaRPr>
          </a:p>
          <a:p>
            <a:pPr>
              <a:buClr>
                <a:srgbClr val="C00000"/>
              </a:buClr>
            </a:pPr>
            <a:r>
              <a:rPr lang="en-GB" dirty="0">
                <a:solidFill>
                  <a:srgbClr val="002060"/>
                </a:solidFill>
                <a:latin typeface="+mn-lt"/>
              </a:rPr>
              <a:t>Cameras are optional. </a:t>
            </a:r>
          </a:p>
          <a:p>
            <a:pPr>
              <a:buClr>
                <a:srgbClr val="C00000"/>
              </a:buClr>
            </a:pPr>
            <a:endParaRPr lang="en-GB" dirty="0">
              <a:solidFill>
                <a:srgbClr val="002060"/>
              </a:solidFill>
              <a:latin typeface="+mn-lt"/>
            </a:endParaRPr>
          </a:p>
          <a:p>
            <a:pPr>
              <a:buClr>
                <a:srgbClr val="C00000"/>
              </a:buClr>
            </a:pPr>
            <a:endParaRPr lang="en-GB" dirty="0">
              <a:solidFill>
                <a:srgbClr val="002060"/>
              </a:solidFill>
              <a:latin typeface="+mn-lt"/>
            </a:endParaRPr>
          </a:p>
          <a:p>
            <a:pPr marL="0" indent="0">
              <a:buClr>
                <a:srgbClr val="C00000"/>
              </a:buClr>
              <a:buNone/>
            </a:pPr>
            <a:endParaRPr lang="en-GB" dirty="0">
              <a:solidFill>
                <a:srgbClr val="002060"/>
              </a:solidFill>
              <a:latin typeface="+mn-lt"/>
            </a:endParaRPr>
          </a:p>
          <a:p>
            <a:pPr>
              <a:buClr>
                <a:srgbClr val="C00000"/>
              </a:buClr>
            </a:pPr>
            <a:endParaRPr lang="en-GB" dirty="0">
              <a:solidFill>
                <a:srgbClr val="002060"/>
              </a:solidFill>
              <a:latin typeface="+mn-lt"/>
            </a:endParaRPr>
          </a:p>
        </p:txBody>
      </p:sp>
      <p:pic>
        <p:nvPicPr>
          <p:cNvPr id="13" name="Picture 2">
            <a:extLst>
              <a:ext uri="{FF2B5EF4-FFF2-40B4-BE49-F238E27FC236}">
                <a16:creationId xmlns:a16="http://schemas.microsoft.com/office/drawing/2014/main" id="{E0E9C2D5-8AA7-4A4B-8443-0C73F0FAEF3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694" r="14652"/>
          <a:stretch/>
        </p:blipFill>
        <p:spPr bwMode="auto">
          <a:xfrm>
            <a:off x="6528048" y="1776548"/>
            <a:ext cx="4444881" cy="27610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3498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staffs-srv\Users\GThomas\Logos\New Staffs FA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351119"/>
            <a:ext cx="936104" cy="13454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1524000" y="97795"/>
            <a:ext cx="2840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Verdana" pitchFamily="34" charset="0"/>
                <a:ea typeface="Times New Roman" pitchFamily="18" charset="0"/>
                <a:cs typeface="Times New Roman" pitchFamily="18" charset="0"/>
              </a:rPr>
              <a:t>  </a:t>
            </a:r>
            <a:endParaRPr lang="en-GB" altLang="en-US">
              <a:cs typeface="Arial" pitchFamily="34" charset="0"/>
            </a:endParaRPr>
          </a:p>
        </p:txBody>
      </p:sp>
      <p:sp>
        <p:nvSpPr>
          <p:cNvPr id="9" name="Rectangle 8"/>
          <p:cNvSpPr>
            <a:spLocks noChangeArrowheads="1"/>
          </p:cNvSpPr>
          <p:nvPr/>
        </p:nvSpPr>
        <p:spPr bwMode="auto">
          <a:xfrm>
            <a:off x="1433512" y="244094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0" name="Rectangle 9"/>
          <p:cNvSpPr>
            <a:spLocks noChangeArrowheads="1"/>
          </p:cNvSpPr>
          <p:nvPr/>
        </p:nvSpPr>
        <p:spPr bwMode="auto">
          <a:xfrm>
            <a:off x="1433512" y="371729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1" name="Rectangle 10"/>
          <p:cNvSpPr>
            <a:spLocks noChangeArrowheads="1"/>
          </p:cNvSpPr>
          <p:nvPr/>
        </p:nvSpPr>
        <p:spPr bwMode="auto">
          <a:xfrm>
            <a:off x="1433512" y="4460245"/>
            <a:ext cx="3129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r>
              <a:rPr lang="en-GB" altLang="en-US" sz="1100">
                <a:solidFill>
                  <a:srgbClr val="0000FF"/>
                </a:solidFill>
                <a:latin typeface="Calibri" pitchFamily="34" charset="0"/>
                <a:ea typeface="Times New Roman" pitchFamily="18" charset="0"/>
                <a:cs typeface="Times New Roman" pitchFamily="18" charset="0"/>
              </a:rPr>
              <a:t> </a:t>
            </a:r>
            <a:endParaRPr lang="en-GB" altLang="en-US">
              <a:cs typeface="Arial" pitchFamily="34" charset="0"/>
            </a:endParaRPr>
          </a:p>
        </p:txBody>
      </p:sp>
      <p:sp>
        <p:nvSpPr>
          <p:cNvPr id="12" name="Rectangle 11"/>
          <p:cNvSpPr>
            <a:spLocks noChangeArrowheads="1"/>
          </p:cNvSpPr>
          <p:nvPr/>
        </p:nvSpPr>
        <p:spPr bwMode="auto">
          <a:xfrm>
            <a:off x="1433513"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ltLang="en-US">
              <a:cs typeface="Arial" pitchFamily="34" charset="0"/>
            </a:endParaRPr>
          </a:p>
        </p:txBody>
      </p:sp>
      <p:pic>
        <p:nvPicPr>
          <p:cNvPr id="6" name="Picture 5">
            <a:extLst>
              <a:ext uri="{FF2B5EF4-FFF2-40B4-BE49-F238E27FC236}">
                <a16:creationId xmlns:a16="http://schemas.microsoft.com/office/drawing/2014/main" id="{A2DC7B7E-6E5F-4355-878E-F5151C5A0A62}"/>
              </a:ext>
            </a:extLst>
          </p:cNvPr>
          <p:cNvPicPr>
            <a:picLocks noChangeAspect="1"/>
          </p:cNvPicPr>
          <p:nvPr/>
        </p:nvPicPr>
        <p:blipFill>
          <a:blip r:embed="rId4"/>
          <a:stretch>
            <a:fillRect/>
          </a:stretch>
        </p:blipFill>
        <p:spPr>
          <a:xfrm>
            <a:off x="9295015" y="5351119"/>
            <a:ext cx="2705642" cy="1345412"/>
          </a:xfrm>
          <a:prstGeom prst="rect">
            <a:avLst/>
          </a:prstGeom>
        </p:spPr>
      </p:pic>
      <p:sp>
        <p:nvSpPr>
          <p:cNvPr id="17" name="Title 16">
            <a:extLst>
              <a:ext uri="{FF2B5EF4-FFF2-40B4-BE49-F238E27FC236}">
                <a16:creationId xmlns:a16="http://schemas.microsoft.com/office/drawing/2014/main" id="{D60AC8A3-274E-41F2-AA61-1D0BC01FC1AC}"/>
              </a:ext>
            </a:extLst>
          </p:cNvPr>
          <p:cNvSpPr>
            <a:spLocks noGrp="1"/>
          </p:cNvSpPr>
          <p:nvPr>
            <p:ph type="title"/>
          </p:nvPr>
        </p:nvSpPr>
        <p:spPr>
          <a:xfrm>
            <a:off x="609600" y="381000"/>
            <a:ext cx="10972800" cy="533400"/>
          </a:xfrm>
        </p:spPr>
        <p:txBody>
          <a:bodyPr/>
          <a:lstStyle/>
          <a:p>
            <a:r>
              <a:rPr lang="en-GB" sz="4800" dirty="0">
                <a:solidFill>
                  <a:srgbClr val="002060"/>
                </a:solidFill>
                <a:latin typeface="+mn-lt"/>
              </a:rPr>
              <a:t>If you have a question tonight…</a:t>
            </a:r>
          </a:p>
        </p:txBody>
      </p:sp>
      <p:sp>
        <p:nvSpPr>
          <p:cNvPr id="18" name="Content Placeholder 17">
            <a:extLst>
              <a:ext uri="{FF2B5EF4-FFF2-40B4-BE49-F238E27FC236}">
                <a16:creationId xmlns:a16="http://schemas.microsoft.com/office/drawing/2014/main" id="{EC117AD2-2646-4690-A2FA-6B2F5A372ED7}"/>
              </a:ext>
            </a:extLst>
          </p:cNvPr>
          <p:cNvSpPr>
            <a:spLocks noGrp="1"/>
          </p:cNvSpPr>
          <p:nvPr>
            <p:ph idx="1"/>
          </p:nvPr>
        </p:nvSpPr>
        <p:spPr/>
        <p:txBody>
          <a:bodyPr/>
          <a:lstStyle/>
          <a:p>
            <a:pPr marL="0" indent="0">
              <a:buClr>
                <a:srgbClr val="C00000"/>
              </a:buClr>
              <a:buNone/>
            </a:pPr>
            <a:endParaRPr lang="en-GB" sz="3600" dirty="0">
              <a:solidFill>
                <a:srgbClr val="002060"/>
              </a:solidFill>
              <a:latin typeface="+mn-lt"/>
            </a:endParaRPr>
          </a:p>
          <a:p>
            <a:pPr>
              <a:buClr>
                <a:srgbClr val="C00000"/>
              </a:buClr>
            </a:pPr>
            <a:r>
              <a:rPr lang="en-GB" sz="3600" dirty="0">
                <a:solidFill>
                  <a:srgbClr val="002060"/>
                </a:solidFill>
                <a:latin typeface="+mn-lt"/>
              </a:rPr>
              <a:t>Type your question into the chat box on here:</a:t>
            </a:r>
            <a:endParaRPr lang="en-GB" dirty="0">
              <a:solidFill>
                <a:srgbClr val="002060"/>
              </a:solidFill>
              <a:latin typeface="+mn-lt"/>
            </a:endParaRPr>
          </a:p>
          <a:p>
            <a:pPr>
              <a:buClr>
                <a:srgbClr val="C00000"/>
              </a:buClr>
            </a:pPr>
            <a:endParaRPr lang="en-GB" dirty="0">
              <a:solidFill>
                <a:srgbClr val="002060"/>
              </a:solidFill>
              <a:latin typeface="+mn-lt"/>
            </a:endParaRPr>
          </a:p>
          <a:p>
            <a:pPr marL="0" indent="0">
              <a:buClr>
                <a:srgbClr val="C00000"/>
              </a:buClr>
              <a:buNone/>
            </a:pPr>
            <a:endParaRPr lang="en-GB" dirty="0">
              <a:solidFill>
                <a:srgbClr val="002060"/>
              </a:solidFill>
              <a:latin typeface="+mn-lt"/>
            </a:endParaRPr>
          </a:p>
          <a:p>
            <a:pPr>
              <a:buClr>
                <a:srgbClr val="C00000"/>
              </a:buClr>
            </a:pPr>
            <a:r>
              <a:rPr lang="en-GB" sz="3600" dirty="0">
                <a:solidFill>
                  <a:srgbClr val="002060"/>
                </a:solidFill>
                <a:latin typeface="+mn-lt"/>
              </a:rPr>
              <a:t>Or if you’d prefer to email: </a:t>
            </a:r>
          </a:p>
          <a:p>
            <a:pPr marL="0" indent="0">
              <a:buClr>
                <a:srgbClr val="C00000"/>
              </a:buClr>
              <a:buNone/>
            </a:pPr>
            <a:r>
              <a:rPr lang="en-GB" sz="3600" dirty="0">
                <a:solidFill>
                  <a:srgbClr val="002060"/>
                </a:solidFill>
                <a:latin typeface="+mn-lt"/>
                <a:hlinkClick r:id="rId5"/>
              </a:rPr>
              <a:t>gareth.thomas@staffordshirefa.com</a:t>
            </a:r>
            <a:r>
              <a:rPr lang="en-GB" sz="3600" dirty="0">
                <a:solidFill>
                  <a:srgbClr val="002060"/>
                </a:solidFill>
                <a:latin typeface="+mn-lt"/>
              </a:rPr>
              <a:t> </a:t>
            </a:r>
          </a:p>
        </p:txBody>
      </p:sp>
      <p:pic>
        <p:nvPicPr>
          <p:cNvPr id="13" name="Picture 2" descr="Microsoft Teams - phone audio isn't available, unmute your mic for ...">
            <a:extLst>
              <a:ext uri="{FF2B5EF4-FFF2-40B4-BE49-F238E27FC236}">
                <a16:creationId xmlns:a16="http://schemas.microsoft.com/office/drawing/2014/main" id="{1F9269E5-0938-48B9-87A0-9494E2AF3CD6}"/>
              </a:ext>
            </a:extLst>
          </p:cNvPr>
          <p:cNvPicPr>
            <a:picLocks noChangeAspect="1" noChangeArrowheads="1"/>
          </p:cNvPicPr>
          <p:nvPr/>
        </p:nvPicPr>
        <p:blipFill rotWithShape="1">
          <a:blip r:embed="rId6">
            <a:biLevel thresh="25000"/>
            <a:extLst>
              <a:ext uri="{28A0092B-C50C-407E-A947-70E740481C1C}">
                <a14:useLocalDpi xmlns:a14="http://schemas.microsoft.com/office/drawing/2010/main" val="0"/>
              </a:ext>
            </a:extLst>
          </a:blip>
          <a:srcRect l="58582" t="66257" r="30543" b="10939"/>
          <a:stretch/>
        </p:blipFill>
        <p:spPr bwMode="auto">
          <a:xfrm>
            <a:off x="9792451" y="1772816"/>
            <a:ext cx="1272101" cy="1196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53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staffs-srv\Users\GThomas\Logos\New Staffs FA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351119"/>
            <a:ext cx="936104" cy="13454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1524000" y="97795"/>
            <a:ext cx="2840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Verdana" pitchFamily="34" charset="0"/>
                <a:ea typeface="Times New Roman" pitchFamily="18" charset="0"/>
                <a:cs typeface="Times New Roman" pitchFamily="18" charset="0"/>
              </a:rPr>
              <a:t>  </a:t>
            </a:r>
            <a:endParaRPr lang="en-GB" altLang="en-US">
              <a:cs typeface="Arial" pitchFamily="34" charset="0"/>
            </a:endParaRPr>
          </a:p>
        </p:txBody>
      </p:sp>
      <p:sp>
        <p:nvSpPr>
          <p:cNvPr id="9" name="Rectangle 8"/>
          <p:cNvSpPr>
            <a:spLocks noChangeArrowheads="1"/>
          </p:cNvSpPr>
          <p:nvPr/>
        </p:nvSpPr>
        <p:spPr bwMode="auto">
          <a:xfrm>
            <a:off x="1433512" y="244094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0" name="Rectangle 9"/>
          <p:cNvSpPr>
            <a:spLocks noChangeArrowheads="1"/>
          </p:cNvSpPr>
          <p:nvPr/>
        </p:nvSpPr>
        <p:spPr bwMode="auto">
          <a:xfrm>
            <a:off x="1433512" y="371729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1" name="Rectangle 10"/>
          <p:cNvSpPr>
            <a:spLocks noChangeArrowheads="1"/>
          </p:cNvSpPr>
          <p:nvPr/>
        </p:nvSpPr>
        <p:spPr bwMode="auto">
          <a:xfrm>
            <a:off x="1433512" y="4460245"/>
            <a:ext cx="3129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r>
              <a:rPr lang="en-GB" altLang="en-US" sz="1100">
                <a:solidFill>
                  <a:srgbClr val="0000FF"/>
                </a:solidFill>
                <a:latin typeface="Calibri" pitchFamily="34" charset="0"/>
                <a:ea typeface="Times New Roman" pitchFamily="18" charset="0"/>
                <a:cs typeface="Times New Roman" pitchFamily="18" charset="0"/>
              </a:rPr>
              <a:t> </a:t>
            </a:r>
            <a:endParaRPr lang="en-GB" altLang="en-US">
              <a:cs typeface="Arial" pitchFamily="34" charset="0"/>
            </a:endParaRPr>
          </a:p>
        </p:txBody>
      </p:sp>
      <p:sp>
        <p:nvSpPr>
          <p:cNvPr id="12" name="Rectangle 11"/>
          <p:cNvSpPr>
            <a:spLocks noChangeArrowheads="1"/>
          </p:cNvSpPr>
          <p:nvPr/>
        </p:nvSpPr>
        <p:spPr bwMode="auto">
          <a:xfrm>
            <a:off x="1433513"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ltLang="en-US">
              <a:cs typeface="Arial" pitchFamily="34" charset="0"/>
            </a:endParaRPr>
          </a:p>
        </p:txBody>
      </p:sp>
      <p:pic>
        <p:nvPicPr>
          <p:cNvPr id="6" name="Picture 5">
            <a:extLst>
              <a:ext uri="{FF2B5EF4-FFF2-40B4-BE49-F238E27FC236}">
                <a16:creationId xmlns:a16="http://schemas.microsoft.com/office/drawing/2014/main" id="{A2DC7B7E-6E5F-4355-878E-F5151C5A0A62}"/>
              </a:ext>
            </a:extLst>
          </p:cNvPr>
          <p:cNvPicPr>
            <a:picLocks noChangeAspect="1"/>
          </p:cNvPicPr>
          <p:nvPr/>
        </p:nvPicPr>
        <p:blipFill>
          <a:blip r:embed="rId4"/>
          <a:stretch>
            <a:fillRect/>
          </a:stretch>
        </p:blipFill>
        <p:spPr>
          <a:xfrm>
            <a:off x="9295015" y="5351119"/>
            <a:ext cx="2705642" cy="1345412"/>
          </a:xfrm>
          <a:prstGeom prst="rect">
            <a:avLst/>
          </a:prstGeom>
        </p:spPr>
      </p:pic>
      <p:sp>
        <p:nvSpPr>
          <p:cNvPr id="17" name="Title 16">
            <a:extLst>
              <a:ext uri="{FF2B5EF4-FFF2-40B4-BE49-F238E27FC236}">
                <a16:creationId xmlns:a16="http://schemas.microsoft.com/office/drawing/2014/main" id="{D60AC8A3-274E-41F2-AA61-1D0BC01FC1AC}"/>
              </a:ext>
            </a:extLst>
          </p:cNvPr>
          <p:cNvSpPr>
            <a:spLocks noGrp="1"/>
          </p:cNvSpPr>
          <p:nvPr>
            <p:ph type="title"/>
          </p:nvPr>
        </p:nvSpPr>
        <p:spPr/>
        <p:txBody>
          <a:bodyPr/>
          <a:lstStyle/>
          <a:p>
            <a:r>
              <a:rPr lang="en-GB" sz="4800" dirty="0">
                <a:solidFill>
                  <a:srgbClr val="002060"/>
                </a:solidFill>
                <a:latin typeface="+mn-lt"/>
              </a:rPr>
              <a:t>This evening’s panel...</a:t>
            </a:r>
          </a:p>
        </p:txBody>
      </p:sp>
      <p:sp>
        <p:nvSpPr>
          <p:cNvPr id="18" name="Content Placeholder 17">
            <a:extLst>
              <a:ext uri="{FF2B5EF4-FFF2-40B4-BE49-F238E27FC236}">
                <a16:creationId xmlns:a16="http://schemas.microsoft.com/office/drawing/2014/main" id="{EC117AD2-2646-4690-A2FA-6B2F5A372ED7}"/>
              </a:ext>
            </a:extLst>
          </p:cNvPr>
          <p:cNvSpPr>
            <a:spLocks noGrp="1"/>
          </p:cNvSpPr>
          <p:nvPr>
            <p:ph idx="1"/>
          </p:nvPr>
        </p:nvSpPr>
        <p:spPr/>
        <p:txBody>
          <a:bodyPr/>
          <a:lstStyle/>
          <a:p>
            <a:pPr marL="0" indent="0">
              <a:buClr>
                <a:srgbClr val="C00000"/>
              </a:buClr>
              <a:buNone/>
            </a:pPr>
            <a:r>
              <a:rPr lang="en-GB" b="1" dirty="0">
                <a:solidFill>
                  <a:srgbClr val="002060"/>
                </a:solidFill>
                <a:latin typeface="+mn-lt"/>
              </a:rPr>
              <a:t>Kevin Duffill</a:t>
            </a:r>
            <a:r>
              <a:rPr lang="en-GB" dirty="0">
                <a:solidFill>
                  <a:srgbClr val="002060"/>
                </a:solidFill>
                <a:latin typeface="+mn-lt"/>
              </a:rPr>
              <a:t>		Regional Pitch Advisor</a:t>
            </a:r>
          </a:p>
          <a:p>
            <a:pPr marL="0" indent="0">
              <a:buClr>
                <a:srgbClr val="C00000"/>
              </a:buClr>
              <a:buNone/>
            </a:pPr>
            <a:r>
              <a:rPr lang="en-GB" dirty="0">
                <a:solidFill>
                  <a:srgbClr val="002060"/>
                </a:solidFill>
                <a:latin typeface="+mn-lt"/>
              </a:rPr>
              <a:t>					Grounds Management Association </a:t>
            </a:r>
          </a:p>
          <a:p>
            <a:pPr marL="0" indent="0">
              <a:buClr>
                <a:srgbClr val="C00000"/>
              </a:buClr>
              <a:buNone/>
            </a:pPr>
            <a:endParaRPr lang="en-GB" dirty="0">
              <a:solidFill>
                <a:srgbClr val="002060"/>
              </a:solidFill>
              <a:latin typeface="+mn-lt"/>
            </a:endParaRPr>
          </a:p>
          <a:p>
            <a:pPr marL="0" indent="0">
              <a:buClr>
                <a:srgbClr val="C00000"/>
              </a:buClr>
              <a:buNone/>
            </a:pPr>
            <a:r>
              <a:rPr lang="en-GB" b="1" dirty="0">
                <a:solidFill>
                  <a:srgbClr val="002060"/>
                </a:solidFill>
                <a:latin typeface="+mn-lt"/>
              </a:rPr>
              <a:t>Andy Jackson</a:t>
            </a:r>
            <a:r>
              <a:rPr lang="en-GB" dirty="0">
                <a:solidFill>
                  <a:srgbClr val="002060"/>
                </a:solidFill>
                <a:latin typeface="+mn-lt"/>
              </a:rPr>
              <a:t>		Grounds Manager</a:t>
            </a:r>
          </a:p>
          <a:p>
            <a:pPr marL="0" indent="0">
              <a:buClr>
                <a:srgbClr val="C00000"/>
              </a:buClr>
              <a:buNone/>
            </a:pPr>
            <a:r>
              <a:rPr lang="en-GB" dirty="0">
                <a:solidFill>
                  <a:srgbClr val="002060"/>
                </a:solidFill>
                <a:latin typeface="+mn-lt"/>
              </a:rPr>
              <a:t>					Stoke City Football Club</a:t>
            </a:r>
          </a:p>
          <a:p>
            <a:pPr marL="0" indent="0">
              <a:buClr>
                <a:srgbClr val="C00000"/>
              </a:buClr>
              <a:buNone/>
            </a:pPr>
            <a:endParaRPr lang="en-GB" dirty="0">
              <a:solidFill>
                <a:srgbClr val="002060"/>
              </a:solidFill>
              <a:latin typeface="+mn-lt"/>
            </a:endParaRPr>
          </a:p>
          <a:p>
            <a:pPr marL="0" indent="0">
              <a:buClr>
                <a:srgbClr val="C00000"/>
              </a:buClr>
              <a:buNone/>
            </a:pPr>
            <a:r>
              <a:rPr lang="en-GB" b="1" dirty="0">
                <a:solidFill>
                  <a:srgbClr val="002060"/>
                </a:solidFill>
                <a:latin typeface="+mn-lt"/>
              </a:rPr>
              <a:t>Kevin Staples</a:t>
            </a:r>
            <a:r>
              <a:rPr lang="en-GB" dirty="0">
                <a:solidFill>
                  <a:srgbClr val="002060"/>
                </a:solidFill>
                <a:latin typeface="+mn-lt"/>
              </a:rPr>
              <a:t>		Head of Delivery </a:t>
            </a:r>
          </a:p>
          <a:p>
            <a:pPr marL="0" indent="0">
              <a:buClr>
                <a:srgbClr val="C00000"/>
              </a:buClr>
              <a:buNone/>
            </a:pPr>
            <a:r>
              <a:rPr lang="en-GB" dirty="0">
                <a:solidFill>
                  <a:srgbClr val="002060"/>
                </a:solidFill>
                <a:latin typeface="+mn-lt"/>
              </a:rPr>
              <a:t>					Staffordshire FA</a:t>
            </a:r>
          </a:p>
          <a:p>
            <a:pPr marL="0" indent="0">
              <a:buClr>
                <a:srgbClr val="C00000"/>
              </a:buClr>
              <a:buNone/>
            </a:pPr>
            <a:endParaRPr lang="en-GB" dirty="0">
              <a:solidFill>
                <a:srgbClr val="002060"/>
              </a:solidFill>
              <a:latin typeface="+mn-lt"/>
            </a:endParaRPr>
          </a:p>
          <a:p>
            <a:pPr marL="0" indent="0">
              <a:buClr>
                <a:srgbClr val="C00000"/>
              </a:buClr>
              <a:buNone/>
            </a:pPr>
            <a:r>
              <a:rPr lang="en-GB" b="1" dirty="0">
                <a:solidFill>
                  <a:srgbClr val="002060"/>
                </a:solidFill>
                <a:latin typeface="+mn-lt"/>
              </a:rPr>
              <a:t>Gareth Thomas</a:t>
            </a:r>
            <a:r>
              <a:rPr lang="en-GB" dirty="0">
                <a:solidFill>
                  <a:srgbClr val="002060"/>
                </a:solidFill>
                <a:latin typeface="+mn-lt"/>
              </a:rPr>
              <a:t>	Partnerships &amp; Communications Officer</a:t>
            </a:r>
          </a:p>
          <a:p>
            <a:pPr marL="0" indent="0">
              <a:buClr>
                <a:srgbClr val="C00000"/>
              </a:buClr>
              <a:buNone/>
            </a:pPr>
            <a:r>
              <a:rPr lang="en-GB" dirty="0">
                <a:solidFill>
                  <a:srgbClr val="002060"/>
                </a:solidFill>
                <a:latin typeface="+mn-lt"/>
              </a:rPr>
              <a:t>					Staffordshire FA</a:t>
            </a:r>
          </a:p>
        </p:txBody>
      </p:sp>
      <p:pic>
        <p:nvPicPr>
          <p:cNvPr id="13" name="Picture 12">
            <a:extLst>
              <a:ext uri="{FF2B5EF4-FFF2-40B4-BE49-F238E27FC236}">
                <a16:creationId xmlns:a16="http://schemas.microsoft.com/office/drawing/2014/main" id="{C6D4A468-07AC-429E-9BDF-320FBB4DC563}"/>
              </a:ext>
            </a:extLst>
          </p:cNvPr>
          <p:cNvPicPr>
            <a:picLocks noChangeAspect="1"/>
          </p:cNvPicPr>
          <p:nvPr/>
        </p:nvPicPr>
        <p:blipFill>
          <a:blip r:embed="rId5"/>
          <a:stretch>
            <a:fillRect/>
          </a:stretch>
        </p:blipFill>
        <p:spPr>
          <a:xfrm>
            <a:off x="10048546" y="692696"/>
            <a:ext cx="1953677" cy="2654052"/>
          </a:xfrm>
          <a:prstGeom prst="rect">
            <a:avLst/>
          </a:prstGeom>
        </p:spPr>
      </p:pic>
      <p:pic>
        <p:nvPicPr>
          <p:cNvPr id="19" name="Picture 18">
            <a:extLst>
              <a:ext uri="{FF2B5EF4-FFF2-40B4-BE49-F238E27FC236}">
                <a16:creationId xmlns:a16="http://schemas.microsoft.com/office/drawing/2014/main" id="{98C224F0-4F79-41D1-AB87-6F63D91DEA5E}"/>
              </a:ext>
            </a:extLst>
          </p:cNvPr>
          <p:cNvPicPr>
            <a:picLocks noChangeAspect="1"/>
          </p:cNvPicPr>
          <p:nvPr/>
        </p:nvPicPr>
        <p:blipFill>
          <a:blip r:embed="rId6"/>
          <a:stretch>
            <a:fillRect/>
          </a:stretch>
        </p:blipFill>
        <p:spPr>
          <a:xfrm>
            <a:off x="10012870" y="2938586"/>
            <a:ext cx="1989353" cy="2146597"/>
          </a:xfrm>
          <a:prstGeom prst="rect">
            <a:avLst/>
          </a:prstGeom>
        </p:spPr>
      </p:pic>
      <p:pic>
        <p:nvPicPr>
          <p:cNvPr id="4" name="Picture 3">
            <a:extLst>
              <a:ext uri="{FF2B5EF4-FFF2-40B4-BE49-F238E27FC236}">
                <a16:creationId xmlns:a16="http://schemas.microsoft.com/office/drawing/2014/main" id="{AA76ED04-371E-4D9C-9BB3-3D6E285BE519}"/>
              </a:ext>
            </a:extLst>
          </p:cNvPr>
          <p:cNvPicPr>
            <a:picLocks noChangeAspect="1"/>
          </p:cNvPicPr>
          <p:nvPr/>
        </p:nvPicPr>
        <p:blipFill>
          <a:blip r:embed="rId7"/>
          <a:stretch>
            <a:fillRect/>
          </a:stretch>
        </p:blipFill>
        <p:spPr>
          <a:xfrm>
            <a:off x="8192125" y="692696"/>
            <a:ext cx="1953677" cy="2443179"/>
          </a:xfrm>
          <a:prstGeom prst="rect">
            <a:avLst/>
          </a:prstGeom>
        </p:spPr>
      </p:pic>
      <p:pic>
        <p:nvPicPr>
          <p:cNvPr id="15" name="Picture 14">
            <a:extLst>
              <a:ext uri="{FF2B5EF4-FFF2-40B4-BE49-F238E27FC236}">
                <a16:creationId xmlns:a16="http://schemas.microsoft.com/office/drawing/2014/main" id="{D4D47745-9891-4E44-BBC8-34D13AAD54C8}"/>
              </a:ext>
            </a:extLst>
          </p:cNvPr>
          <p:cNvPicPr>
            <a:picLocks noChangeAspect="1"/>
          </p:cNvPicPr>
          <p:nvPr/>
        </p:nvPicPr>
        <p:blipFill>
          <a:blip r:embed="rId8"/>
          <a:stretch>
            <a:fillRect/>
          </a:stretch>
        </p:blipFill>
        <p:spPr>
          <a:xfrm>
            <a:off x="8192125" y="2938587"/>
            <a:ext cx="1953677" cy="2146597"/>
          </a:xfrm>
          <a:prstGeom prst="rect">
            <a:avLst/>
          </a:prstGeom>
        </p:spPr>
      </p:pic>
    </p:spTree>
    <p:extLst>
      <p:ext uri="{BB962C8B-B14F-4D97-AF65-F5344CB8AC3E}">
        <p14:creationId xmlns:p14="http://schemas.microsoft.com/office/powerpoint/2010/main" val="151892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staffs-srv\Users\GThomas\Logos\New Staffs FA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351119"/>
            <a:ext cx="936104" cy="13454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1524000" y="97795"/>
            <a:ext cx="2840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Verdana" pitchFamily="34" charset="0"/>
                <a:ea typeface="Times New Roman" pitchFamily="18" charset="0"/>
                <a:cs typeface="Times New Roman" pitchFamily="18" charset="0"/>
              </a:rPr>
              <a:t>  </a:t>
            </a:r>
            <a:endParaRPr lang="en-GB" altLang="en-US">
              <a:cs typeface="Arial" pitchFamily="34" charset="0"/>
            </a:endParaRPr>
          </a:p>
        </p:txBody>
      </p:sp>
      <p:sp>
        <p:nvSpPr>
          <p:cNvPr id="9" name="Rectangle 8"/>
          <p:cNvSpPr>
            <a:spLocks noChangeArrowheads="1"/>
          </p:cNvSpPr>
          <p:nvPr/>
        </p:nvSpPr>
        <p:spPr bwMode="auto">
          <a:xfrm>
            <a:off x="1433512" y="244094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0" name="Rectangle 9"/>
          <p:cNvSpPr>
            <a:spLocks noChangeArrowheads="1"/>
          </p:cNvSpPr>
          <p:nvPr/>
        </p:nvSpPr>
        <p:spPr bwMode="auto">
          <a:xfrm>
            <a:off x="1433512" y="371729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1" name="Rectangle 10"/>
          <p:cNvSpPr>
            <a:spLocks noChangeArrowheads="1"/>
          </p:cNvSpPr>
          <p:nvPr/>
        </p:nvSpPr>
        <p:spPr bwMode="auto">
          <a:xfrm>
            <a:off x="1433512" y="4460245"/>
            <a:ext cx="3129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r>
              <a:rPr lang="en-GB" altLang="en-US" sz="1100">
                <a:solidFill>
                  <a:srgbClr val="0000FF"/>
                </a:solidFill>
                <a:latin typeface="Calibri" pitchFamily="34" charset="0"/>
                <a:ea typeface="Times New Roman" pitchFamily="18" charset="0"/>
                <a:cs typeface="Times New Roman" pitchFamily="18" charset="0"/>
              </a:rPr>
              <a:t> </a:t>
            </a:r>
            <a:endParaRPr lang="en-GB" altLang="en-US">
              <a:cs typeface="Arial" pitchFamily="34" charset="0"/>
            </a:endParaRPr>
          </a:p>
        </p:txBody>
      </p:sp>
      <p:sp>
        <p:nvSpPr>
          <p:cNvPr id="12" name="Rectangle 11"/>
          <p:cNvSpPr>
            <a:spLocks noChangeArrowheads="1"/>
          </p:cNvSpPr>
          <p:nvPr/>
        </p:nvSpPr>
        <p:spPr bwMode="auto">
          <a:xfrm>
            <a:off x="1433513"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ltLang="en-US">
              <a:cs typeface="Arial" pitchFamily="34" charset="0"/>
            </a:endParaRPr>
          </a:p>
        </p:txBody>
      </p:sp>
      <p:pic>
        <p:nvPicPr>
          <p:cNvPr id="6" name="Picture 5">
            <a:extLst>
              <a:ext uri="{FF2B5EF4-FFF2-40B4-BE49-F238E27FC236}">
                <a16:creationId xmlns:a16="http://schemas.microsoft.com/office/drawing/2014/main" id="{A2DC7B7E-6E5F-4355-878E-F5151C5A0A62}"/>
              </a:ext>
            </a:extLst>
          </p:cNvPr>
          <p:cNvPicPr>
            <a:picLocks noChangeAspect="1"/>
          </p:cNvPicPr>
          <p:nvPr/>
        </p:nvPicPr>
        <p:blipFill>
          <a:blip r:embed="rId4"/>
          <a:stretch>
            <a:fillRect/>
          </a:stretch>
        </p:blipFill>
        <p:spPr>
          <a:xfrm>
            <a:off x="9295015" y="5351119"/>
            <a:ext cx="2705642" cy="1345412"/>
          </a:xfrm>
          <a:prstGeom prst="rect">
            <a:avLst/>
          </a:prstGeom>
        </p:spPr>
      </p:pic>
      <p:sp>
        <p:nvSpPr>
          <p:cNvPr id="17" name="Title 16">
            <a:extLst>
              <a:ext uri="{FF2B5EF4-FFF2-40B4-BE49-F238E27FC236}">
                <a16:creationId xmlns:a16="http://schemas.microsoft.com/office/drawing/2014/main" id="{D60AC8A3-274E-41F2-AA61-1D0BC01FC1AC}"/>
              </a:ext>
            </a:extLst>
          </p:cNvPr>
          <p:cNvSpPr>
            <a:spLocks noGrp="1"/>
          </p:cNvSpPr>
          <p:nvPr>
            <p:ph type="title"/>
          </p:nvPr>
        </p:nvSpPr>
        <p:spPr/>
        <p:txBody>
          <a:bodyPr/>
          <a:lstStyle/>
          <a:p>
            <a:r>
              <a:rPr lang="en-GB" sz="4800" dirty="0">
                <a:solidFill>
                  <a:srgbClr val="002060"/>
                </a:solidFill>
                <a:latin typeface="+mn-lt"/>
              </a:rPr>
              <a:t>Staffordshire FA Partners on hand…</a:t>
            </a:r>
          </a:p>
        </p:txBody>
      </p:sp>
      <p:pic>
        <p:nvPicPr>
          <p:cNvPr id="20" name="Picture 19">
            <a:extLst>
              <a:ext uri="{FF2B5EF4-FFF2-40B4-BE49-F238E27FC236}">
                <a16:creationId xmlns:a16="http://schemas.microsoft.com/office/drawing/2014/main" id="{EAB0560E-6430-4A6C-B08B-14EB2273CF6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03411" y="1261281"/>
            <a:ext cx="2512270" cy="1974674"/>
          </a:xfrm>
          <a:prstGeom prst="rect">
            <a:avLst/>
          </a:prstGeom>
          <a:noFill/>
          <a:ln>
            <a:noFill/>
          </a:ln>
        </p:spPr>
      </p:pic>
      <p:pic>
        <p:nvPicPr>
          <p:cNvPr id="21" name="Picture 20">
            <a:extLst>
              <a:ext uri="{FF2B5EF4-FFF2-40B4-BE49-F238E27FC236}">
                <a16:creationId xmlns:a16="http://schemas.microsoft.com/office/drawing/2014/main" id="{D5ACDF4F-9CAC-484E-AF89-703764674E4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91036" y="3645024"/>
            <a:ext cx="2512270" cy="1394340"/>
          </a:xfrm>
          <a:prstGeom prst="rect">
            <a:avLst/>
          </a:prstGeom>
          <a:noFill/>
          <a:ln>
            <a:noFill/>
          </a:ln>
        </p:spPr>
      </p:pic>
      <p:pic>
        <p:nvPicPr>
          <p:cNvPr id="22" name="Picture 21">
            <a:extLst>
              <a:ext uri="{FF2B5EF4-FFF2-40B4-BE49-F238E27FC236}">
                <a16:creationId xmlns:a16="http://schemas.microsoft.com/office/drawing/2014/main" id="{22E0B9ED-F98F-4678-95EE-AD45ED5A773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02328" y="5360057"/>
            <a:ext cx="4961624" cy="1336473"/>
          </a:xfrm>
          <a:prstGeom prst="rect">
            <a:avLst/>
          </a:prstGeom>
          <a:noFill/>
          <a:ln>
            <a:noFill/>
          </a:ln>
        </p:spPr>
      </p:pic>
      <p:sp>
        <p:nvSpPr>
          <p:cNvPr id="7" name="TextBox 6">
            <a:extLst>
              <a:ext uri="{FF2B5EF4-FFF2-40B4-BE49-F238E27FC236}">
                <a16:creationId xmlns:a16="http://schemas.microsoft.com/office/drawing/2014/main" id="{6D5063F8-15D2-43F5-9457-7FC9D4104938}"/>
              </a:ext>
            </a:extLst>
          </p:cNvPr>
          <p:cNvSpPr txBox="1"/>
          <p:nvPr/>
        </p:nvSpPr>
        <p:spPr>
          <a:xfrm>
            <a:off x="3516920" y="1877923"/>
            <a:ext cx="6984776" cy="830997"/>
          </a:xfrm>
          <a:prstGeom prst="rect">
            <a:avLst/>
          </a:prstGeom>
          <a:noFill/>
        </p:spPr>
        <p:txBody>
          <a:bodyPr wrap="square" rtlCol="0">
            <a:spAutoFit/>
          </a:bodyPr>
          <a:lstStyle/>
          <a:p>
            <a:r>
              <a:rPr lang="en-GB" sz="2400" dirty="0">
                <a:solidFill>
                  <a:srgbClr val="002060"/>
                </a:solidFill>
                <a:latin typeface="+mn-lt"/>
              </a:rPr>
              <a:t>John Campey, Director, Campey Turf Care</a:t>
            </a:r>
          </a:p>
          <a:p>
            <a:r>
              <a:rPr lang="en-GB" sz="2400" dirty="0">
                <a:solidFill>
                  <a:srgbClr val="002060"/>
                </a:solidFill>
                <a:latin typeface="+mn-lt"/>
                <a:hlinkClick r:id="rId8"/>
              </a:rPr>
              <a:t>john@campeyturfcare.com</a:t>
            </a:r>
            <a:r>
              <a:rPr lang="en-GB" sz="2400" dirty="0">
                <a:solidFill>
                  <a:srgbClr val="002060"/>
                </a:solidFill>
                <a:latin typeface="+mn-lt"/>
              </a:rPr>
              <a:t> </a:t>
            </a:r>
          </a:p>
        </p:txBody>
      </p:sp>
      <p:sp>
        <p:nvSpPr>
          <p:cNvPr id="23" name="TextBox 22">
            <a:extLst>
              <a:ext uri="{FF2B5EF4-FFF2-40B4-BE49-F238E27FC236}">
                <a16:creationId xmlns:a16="http://schemas.microsoft.com/office/drawing/2014/main" id="{7AD9320D-1468-49B6-82CD-39A54FD98390}"/>
              </a:ext>
            </a:extLst>
          </p:cNvPr>
          <p:cNvSpPr txBox="1"/>
          <p:nvPr/>
        </p:nvSpPr>
        <p:spPr>
          <a:xfrm>
            <a:off x="3516920" y="3894753"/>
            <a:ext cx="7534424" cy="830997"/>
          </a:xfrm>
          <a:prstGeom prst="rect">
            <a:avLst/>
          </a:prstGeom>
          <a:noFill/>
        </p:spPr>
        <p:txBody>
          <a:bodyPr wrap="square" rtlCol="0">
            <a:spAutoFit/>
          </a:bodyPr>
          <a:lstStyle/>
          <a:p>
            <a:r>
              <a:rPr lang="en-GB" sz="2400" dirty="0">
                <a:solidFill>
                  <a:srgbClr val="002060"/>
                </a:solidFill>
                <a:latin typeface="+mn-lt"/>
              </a:rPr>
              <a:t>Glen Howard, Technical Sales Manager, Rigby Taylor</a:t>
            </a:r>
          </a:p>
          <a:p>
            <a:r>
              <a:rPr lang="en-GB" sz="2400" dirty="0">
                <a:solidFill>
                  <a:srgbClr val="002060"/>
                </a:solidFill>
                <a:latin typeface="+mn-lt"/>
                <a:hlinkClick r:id="rId9"/>
              </a:rPr>
              <a:t>Glen.Howard@rigbytaylor.com</a:t>
            </a:r>
            <a:r>
              <a:rPr lang="en-GB" sz="2400" dirty="0">
                <a:solidFill>
                  <a:srgbClr val="002060"/>
                </a:solidFill>
                <a:latin typeface="+mn-lt"/>
              </a:rPr>
              <a:t> </a:t>
            </a:r>
          </a:p>
        </p:txBody>
      </p:sp>
    </p:spTree>
    <p:extLst>
      <p:ext uri="{BB962C8B-B14F-4D97-AF65-F5344CB8AC3E}">
        <p14:creationId xmlns:p14="http://schemas.microsoft.com/office/powerpoint/2010/main" val="3361974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staffs-srv\Users\GThomas\Logos\New Staffs FA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351119"/>
            <a:ext cx="936104" cy="13454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1524000" y="97795"/>
            <a:ext cx="2840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Verdana" pitchFamily="34" charset="0"/>
                <a:ea typeface="Times New Roman" pitchFamily="18" charset="0"/>
                <a:cs typeface="Times New Roman" pitchFamily="18" charset="0"/>
              </a:rPr>
              <a:t>  </a:t>
            </a:r>
            <a:endParaRPr lang="en-GB" altLang="en-US">
              <a:cs typeface="Arial" pitchFamily="34" charset="0"/>
            </a:endParaRPr>
          </a:p>
        </p:txBody>
      </p:sp>
      <p:sp>
        <p:nvSpPr>
          <p:cNvPr id="9" name="Rectangle 8"/>
          <p:cNvSpPr>
            <a:spLocks noChangeArrowheads="1"/>
          </p:cNvSpPr>
          <p:nvPr/>
        </p:nvSpPr>
        <p:spPr bwMode="auto">
          <a:xfrm>
            <a:off x="1433512" y="244094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0" name="Rectangle 9"/>
          <p:cNvSpPr>
            <a:spLocks noChangeArrowheads="1"/>
          </p:cNvSpPr>
          <p:nvPr/>
        </p:nvSpPr>
        <p:spPr bwMode="auto">
          <a:xfrm>
            <a:off x="1433512" y="371729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1" name="Rectangle 10"/>
          <p:cNvSpPr>
            <a:spLocks noChangeArrowheads="1"/>
          </p:cNvSpPr>
          <p:nvPr/>
        </p:nvSpPr>
        <p:spPr bwMode="auto">
          <a:xfrm>
            <a:off x="1433512" y="4460245"/>
            <a:ext cx="3129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r>
              <a:rPr lang="en-GB" altLang="en-US" sz="1100">
                <a:solidFill>
                  <a:srgbClr val="0000FF"/>
                </a:solidFill>
                <a:latin typeface="Calibri" pitchFamily="34" charset="0"/>
                <a:ea typeface="Times New Roman" pitchFamily="18" charset="0"/>
                <a:cs typeface="Times New Roman" pitchFamily="18" charset="0"/>
              </a:rPr>
              <a:t> </a:t>
            </a:r>
            <a:endParaRPr lang="en-GB" altLang="en-US">
              <a:cs typeface="Arial" pitchFamily="34" charset="0"/>
            </a:endParaRPr>
          </a:p>
        </p:txBody>
      </p:sp>
      <p:sp>
        <p:nvSpPr>
          <p:cNvPr id="12" name="Rectangle 11"/>
          <p:cNvSpPr>
            <a:spLocks noChangeArrowheads="1"/>
          </p:cNvSpPr>
          <p:nvPr/>
        </p:nvSpPr>
        <p:spPr bwMode="auto">
          <a:xfrm>
            <a:off x="1433513"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ltLang="en-US">
              <a:cs typeface="Arial" pitchFamily="34" charset="0"/>
            </a:endParaRPr>
          </a:p>
        </p:txBody>
      </p:sp>
      <p:pic>
        <p:nvPicPr>
          <p:cNvPr id="6" name="Picture 5">
            <a:extLst>
              <a:ext uri="{FF2B5EF4-FFF2-40B4-BE49-F238E27FC236}">
                <a16:creationId xmlns:a16="http://schemas.microsoft.com/office/drawing/2014/main" id="{A2DC7B7E-6E5F-4355-878E-F5151C5A0A62}"/>
              </a:ext>
            </a:extLst>
          </p:cNvPr>
          <p:cNvPicPr>
            <a:picLocks noChangeAspect="1"/>
          </p:cNvPicPr>
          <p:nvPr/>
        </p:nvPicPr>
        <p:blipFill>
          <a:blip r:embed="rId4"/>
          <a:stretch>
            <a:fillRect/>
          </a:stretch>
        </p:blipFill>
        <p:spPr>
          <a:xfrm>
            <a:off x="9295015" y="5351119"/>
            <a:ext cx="2705642" cy="1345412"/>
          </a:xfrm>
          <a:prstGeom prst="rect">
            <a:avLst/>
          </a:prstGeom>
        </p:spPr>
      </p:pic>
      <p:sp>
        <p:nvSpPr>
          <p:cNvPr id="17" name="Title 16">
            <a:extLst>
              <a:ext uri="{FF2B5EF4-FFF2-40B4-BE49-F238E27FC236}">
                <a16:creationId xmlns:a16="http://schemas.microsoft.com/office/drawing/2014/main" id="{D60AC8A3-274E-41F2-AA61-1D0BC01FC1AC}"/>
              </a:ext>
            </a:extLst>
          </p:cNvPr>
          <p:cNvSpPr>
            <a:spLocks noGrp="1"/>
          </p:cNvSpPr>
          <p:nvPr>
            <p:ph type="title"/>
          </p:nvPr>
        </p:nvSpPr>
        <p:spPr>
          <a:xfrm>
            <a:off x="609600" y="381000"/>
            <a:ext cx="10972800" cy="533400"/>
          </a:xfrm>
        </p:spPr>
        <p:txBody>
          <a:bodyPr/>
          <a:lstStyle/>
          <a:p>
            <a:r>
              <a:rPr lang="en-GB" sz="4800" dirty="0">
                <a:solidFill>
                  <a:srgbClr val="002060"/>
                </a:solidFill>
                <a:latin typeface="+mn-lt"/>
              </a:rPr>
              <a:t>Grass Pitch Improvement Strategy…</a:t>
            </a:r>
          </a:p>
        </p:txBody>
      </p:sp>
      <p:sp>
        <p:nvSpPr>
          <p:cNvPr id="18" name="Content Placeholder 17">
            <a:extLst>
              <a:ext uri="{FF2B5EF4-FFF2-40B4-BE49-F238E27FC236}">
                <a16:creationId xmlns:a16="http://schemas.microsoft.com/office/drawing/2014/main" id="{EC117AD2-2646-4690-A2FA-6B2F5A372ED7}"/>
              </a:ext>
            </a:extLst>
          </p:cNvPr>
          <p:cNvSpPr>
            <a:spLocks noGrp="1"/>
          </p:cNvSpPr>
          <p:nvPr>
            <p:ph idx="1"/>
          </p:nvPr>
        </p:nvSpPr>
        <p:spPr/>
        <p:txBody>
          <a:bodyPr/>
          <a:lstStyle/>
          <a:p>
            <a:pPr>
              <a:buClr>
                <a:srgbClr val="C00000"/>
              </a:buClr>
            </a:pPr>
            <a:r>
              <a:rPr lang="en-GB" b="1" dirty="0">
                <a:solidFill>
                  <a:srgbClr val="002060"/>
                </a:solidFill>
                <a:latin typeface="+mn-lt"/>
              </a:rPr>
              <a:t>2012</a:t>
            </a:r>
            <a:r>
              <a:rPr lang="en-GB" dirty="0">
                <a:solidFill>
                  <a:srgbClr val="002060"/>
                </a:solidFill>
                <a:latin typeface="+mn-lt"/>
              </a:rPr>
              <a:t>	= 	year Staffordshire FA launched its programme </a:t>
            </a:r>
          </a:p>
          <a:p>
            <a:pPr>
              <a:buClr>
                <a:srgbClr val="C00000"/>
              </a:buClr>
            </a:pPr>
            <a:r>
              <a:rPr lang="en-GB" b="1" dirty="0">
                <a:solidFill>
                  <a:srgbClr val="002060"/>
                </a:solidFill>
                <a:latin typeface="+mn-lt"/>
              </a:rPr>
              <a:t>2</a:t>
            </a:r>
            <a:r>
              <a:rPr lang="en-GB" dirty="0">
                <a:solidFill>
                  <a:srgbClr val="002060"/>
                </a:solidFill>
                <a:latin typeface="+mn-lt"/>
              </a:rPr>
              <a:t>		=	number of pitch advisors (Kevin Duffill and Andy Jackson)</a:t>
            </a:r>
          </a:p>
          <a:p>
            <a:pPr>
              <a:buClr>
                <a:srgbClr val="C00000"/>
              </a:buClr>
            </a:pPr>
            <a:r>
              <a:rPr lang="en-GB" b="1" dirty="0">
                <a:solidFill>
                  <a:srgbClr val="002060"/>
                </a:solidFill>
                <a:latin typeface="+mn-lt"/>
              </a:rPr>
              <a:t>116</a:t>
            </a:r>
            <a:r>
              <a:rPr lang="en-GB" dirty="0">
                <a:solidFill>
                  <a:srgbClr val="002060"/>
                </a:solidFill>
                <a:latin typeface="+mn-lt"/>
              </a:rPr>
              <a:t>		= 	number of clubs / sites visited</a:t>
            </a:r>
          </a:p>
          <a:p>
            <a:pPr>
              <a:buClr>
                <a:srgbClr val="C00000"/>
              </a:buClr>
            </a:pPr>
            <a:r>
              <a:rPr lang="en-GB" b="1" dirty="0">
                <a:solidFill>
                  <a:srgbClr val="002060"/>
                </a:solidFill>
                <a:latin typeface="+mn-lt"/>
              </a:rPr>
              <a:t>184		</a:t>
            </a:r>
            <a:r>
              <a:rPr lang="en-GB" dirty="0">
                <a:solidFill>
                  <a:srgbClr val="002060"/>
                </a:solidFill>
                <a:latin typeface="+mn-lt"/>
              </a:rPr>
              <a:t>= 	total number of visits &amp; reports </a:t>
            </a:r>
          </a:p>
          <a:p>
            <a:pPr>
              <a:buClr>
                <a:srgbClr val="C00000"/>
              </a:buClr>
            </a:pPr>
            <a:r>
              <a:rPr lang="en-GB" b="1" dirty="0">
                <a:solidFill>
                  <a:srgbClr val="002060"/>
                </a:solidFill>
                <a:latin typeface="+mn-lt"/>
              </a:rPr>
              <a:t>326 </a:t>
            </a:r>
            <a:r>
              <a:rPr lang="en-GB" dirty="0">
                <a:solidFill>
                  <a:srgbClr val="002060"/>
                </a:solidFill>
                <a:latin typeface="+mn-lt"/>
              </a:rPr>
              <a:t>		= 	total number of pitches visited / impacted by the programme</a:t>
            </a:r>
          </a:p>
          <a:p>
            <a:pPr>
              <a:buClr>
                <a:srgbClr val="C00000"/>
              </a:buClr>
            </a:pPr>
            <a:r>
              <a:rPr lang="en-GB" b="1" dirty="0">
                <a:solidFill>
                  <a:srgbClr val="002060"/>
                </a:solidFill>
                <a:latin typeface="+mn-lt"/>
              </a:rPr>
              <a:t>1138</a:t>
            </a:r>
            <a:r>
              <a:rPr lang="en-GB" dirty="0">
                <a:solidFill>
                  <a:srgbClr val="002060"/>
                </a:solidFill>
                <a:latin typeface="+mn-lt"/>
              </a:rPr>
              <a:t>	=	total number of football pitches across Staffordshire:</a:t>
            </a:r>
          </a:p>
          <a:p>
            <a:pPr>
              <a:buClr>
                <a:srgbClr val="C00000"/>
              </a:buClr>
            </a:pPr>
            <a:endParaRPr lang="en-GB" dirty="0">
              <a:solidFill>
                <a:srgbClr val="002060"/>
              </a:solidFill>
              <a:latin typeface="+mn-lt"/>
            </a:endParaRPr>
          </a:p>
          <a:p>
            <a:pPr marL="0" indent="0">
              <a:buClr>
                <a:srgbClr val="C00000"/>
              </a:buClr>
              <a:buNone/>
            </a:pPr>
            <a:r>
              <a:rPr lang="en-GB" dirty="0">
                <a:solidFill>
                  <a:srgbClr val="C00000"/>
                </a:solidFill>
                <a:latin typeface="+mn-lt"/>
              </a:rPr>
              <a:t>						Education Sector	= 487</a:t>
            </a:r>
          </a:p>
          <a:p>
            <a:pPr marL="0" indent="0">
              <a:buClr>
                <a:srgbClr val="C00000"/>
              </a:buClr>
              <a:buNone/>
            </a:pPr>
            <a:r>
              <a:rPr lang="en-GB" dirty="0">
                <a:solidFill>
                  <a:srgbClr val="C00000"/>
                </a:solidFill>
                <a:latin typeface="+mn-lt"/>
              </a:rPr>
              <a:t>						Local Authority	= 278</a:t>
            </a:r>
          </a:p>
          <a:p>
            <a:pPr marL="0" indent="0">
              <a:buClr>
                <a:srgbClr val="C00000"/>
              </a:buClr>
              <a:buNone/>
            </a:pPr>
            <a:r>
              <a:rPr lang="en-GB" dirty="0">
                <a:solidFill>
                  <a:srgbClr val="C00000"/>
                </a:solidFill>
                <a:latin typeface="+mn-lt"/>
              </a:rPr>
              <a:t>						Clubs				= 167</a:t>
            </a:r>
          </a:p>
          <a:p>
            <a:pPr marL="0" indent="0">
              <a:buClr>
                <a:srgbClr val="C00000"/>
              </a:buClr>
              <a:buNone/>
            </a:pPr>
            <a:r>
              <a:rPr lang="en-GB" dirty="0">
                <a:solidFill>
                  <a:srgbClr val="C00000"/>
                </a:solidFill>
                <a:latin typeface="+mn-lt"/>
              </a:rPr>
              <a:t>						Other				= 206</a:t>
            </a:r>
          </a:p>
          <a:p>
            <a:pPr>
              <a:lnSpc>
                <a:spcPct val="150000"/>
              </a:lnSpc>
              <a:buClr>
                <a:srgbClr val="C00000"/>
              </a:buClr>
            </a:pPr>
            <a:endParaRPr lang="en-GB" dirty="0">
              <a:solidFill>
                <a:srgbClr val="002060"/>
              </a:solidFill>
              <a:latin typeface="+mn-lt"/>
            </a:endParaRPr>
          </a:p>
        </p:txBody>
      </p:sp>
    </p:spTree>
    <p:extLst>
      <p:ext uri="{BB962C8B-B14F-4D97-AF65-F5344CB8AC3E}">
        <p14:creationId xmlns:p14="http://schemas.microsoft.com/office/powerpoint/2010/main" val="559056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staffs-srv\Users\GThomas\Logos\New Staffs FA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351119"/>
            <a:ext cx="936104" cy="13454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1524000" y="97795"/>
            <a:ext cx="2840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Verdana" pitchFamily="34" charset="0"/>
                <a:ea typeface="Times New Roman" pitchFamily="18" charset="0"/>
                <a:cs typeface="Times New Roman" pitchFamily="18" charset="0"/>
              </a:rPr>
              <a:t>  </a:t>
            </a:r>
            <a:endParaRPr lang="en-GB" altLang="en-US">
              <a:cs typeface="Arial" pitchFamily="34" charset="0"/>
            </a:endParaRPr>
          </a:p>
        </p:txBody>
      </p:sp>
      <p:sp>
        <p:nvSpPr>
          <p:cNvPr id="9" name="Rectangle 8"/>
          <p:cNvSpPr>
            <a:spLocks noChangeArrowheads="1"/>
          </p:cNvSpPr>
          <p:nvPr/>
        </p:nvSpPr>
        <p:spPr bwMode="auto">
          <a:xfrm>
            <a:off x="1433512" y="244094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0" name="Rectangle 9"/>
          <p:cNvSpPr>
            <a:spLocks noChangeArrowheads="1"/>
          </p:cNvSpPr>
          <p:nvPr/>
        </p:nvSpPr>
        <p:spPr bwMode="auto">
          <a:xfrm>
            <a:off x="1433512" y="371729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1" name="Rectangle 10"/>
          <p:cNvSpPr>
            <a:spLocks noChangeArrowheads="1"/>
          </p:cNvSpPr>
          <p:nvPr/>
        </p:nvSpPr>
        <p:spPr bwMode="auto">
          <a:xfrm>
            <a:off x="1433512" y="4460245"/>
            <a:ext cx="3129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r>
              <a:rPr lang="en-GB" altLang="en-US" sz="1100">
                <a:solidFill>
                  <a:srgbClr val="0000FF"/>
                </a:solidFill>
                <a:latin typeface="Calibri" pitchFamily="34" charset="0"/>
                <a:ea typeface="Times New Roman" pitchFamily="18" charset="0"/>
                <a:cs typeface="Times New Roman" pitchFamily="18" charset="0"/>
              </a:rPr>
              <a:t> </a:t>
            </a:r>
            <a:endParaRPr lang="en-GB" altLang="en-US">
              <a:cs typeface="Arial" pitchFamily="34" charset="0"/>
            </a:endParaRPr>
          </a:p>
        </p:txBody>
      </p:sp>
      <p:sp>
        <p:nvSpPr>
          <p:cNvPr id="12" name="Rectangle 11"/>
          <p:cNvSpPr>
            <a:spLocks noChangeArrowheads="1"/>
          </p:cNvSpPr>
          <p:nvPr/>
        </p:nvSpPr>
        <p:spPr bwMode="auto">
          <a:xfrm>
            <a:off x="1433513"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ltLang="en-US">
              <a:cs typeface="Arial" pitchFamily="34" charset="0"/>
            </a:endParaRPr>
          </a:p>
        </p:txBody>
      </p:sp>
      <p:pic>
        <p:nvPicPr>
          <p:cNvPr id="6" name="Picture 5">
            <a:extLst>
              <a:ext uri="{FF2B5EF4-FFF2-40B4-BE49-F238E27FC236}">
                <a16:creationId xmlns:a16="http://schemas.microsoft.com/office/drawing/2014/main" id="{A2DC7B7E-6E5F-4355-878E-F5151C5A0A62}"/>
              </a:ext>
            </a:extLst>
          </p:cNvPr>
          <p:cNvPicPr>
            <a:picLocks noChangeAspect="1"/>
          </p:cNvPicPr>
          <p:nvPr/>
        </p:nvPicPr>
        <p:blipFill>
          <a:blip r:embed="rId4"/>
          <a:stretch>
            <a:fillRect/>
          </a:stretch>
        </p:blipFill>
        <p:spPr>
          <a:xfrm>
            <a:off x="9295015" y="5351119"/>
            <a:ext cx="2705642" cy="1345412"/>
          </a:xfrm>
          <a:prstGeom prst="rect">
            <a:avLst/>
          </a:prstGeom>
        </p:spPr>
      </p:pic>
      <p:sp>
        <p:nvSpPr>
          <p:cNvPr id="17" name="Title 16">
            <a:extLst>
              <a:ext uri="{FF2B5EF4-FFF2-40B4-BE49-F238E27FC236}">
                <a16:creationId xmlns:a16="http://schemas.microsoft.com/office/drawing/2014/main" id="{D60AC8A3-274E-41F2-AA61-1D0BC01FC1AC}"/>
              </a:ext>
            </a:extLst>
          </p:cNvPr>
          <p:cNvSpPr>
            <a:spLocks noGrp="1"/>
          </p:cNvSpPr>
          <p:nvPr>
            <p:ph type="title"/>
          </p:nvPr>
        </p:nvSpPr>
        <p:spPr/>
        <p:txBody>
          <a:bodyPr/>
          <a:lstStyle/>
          <a:p>
            <a:r>
              <a:rPr lang="en-GB" sz="4800" dirty="0">
                <a:solidFill>
                  <a:srgbClr val="002060"/>
                </a:solidFill>
                <a:latin typeface="+mn-lt"/>
              </a:rPr>
              <a:t>Additional online support...</a:t>
            </a:r>
          </a:p>
        </p:txBody>
      </p:sp>
      <p:sp>
        <p:nvSpPr>
          <p:cNvPr id="18" name="Content Placeholder 17">
            <a:extLst>
              <a:ext uri="{FF2B5EF4-FFF2-40B4-BE49-F238E27FC236}">
                <a16:creationId xmlns:a16="http://schemas.microsoft.com/office/drawing/2014/main" id="{EC117AD2-2646-4690-A2FA-6B2F5A372ED7}"/>
              </a:ext>
            </a:extLst>
          </p:cNvPr>
          <p:cNvSpPr>
            <a:spLocks noGrp="1"/>
          </p:cNvSpPr>
          <p:nvPr>
            <p:ph idx="1"/>
          </p:nvPr>
        </p:nvSpPr>
        <p:spPr>
          <a:xfrm>
            <a:off x="479376" y="1357298"/>
            <a:ext cx="10972800" cy="4768865"/>
          </a:xfrm>
        </p:spPr>
        <p:txBody>
          <a:bodyPr/>
          <a:lstStyle/>
          <a:p>
            <a:pPr marL="0" indent="0">
              <a:buClr>
                <a:srgbClr val="C00000"/>
              </a:buClr>
              <a:buNone/>
            </a:pPr>
            <a:r>
              <a:rPr lang="en-GB" dirty="0">
                <a:solidFill>
                  <a:srgbClr val="002060"/>
                </a:solidFill>
                <a:latin typeface="+mn-lt"/>
              </a:rPr>
              <a:t>GMA Football Grounds Maintenance Toolkit:		</a:t>
            </a:r>
          </a:p>
          <a:p>
            <a:pPr marL="0" indent="0">
              <a:buClr>
                <a:srgbClr val="C00000"/>
              </a:buClr>
              <a:buNone/>
            </a:pPr>
            <a:r>
              <a:rPr lang="en-GB" dirty="0">
                <a:solidFill>
                  <a:srgbClr val="002060"/>
                </a:solidFill>
                <a:latin typeface="+mn-lt"/>
                <a:hlinkClick r:id="rId5"/>
              </a:rPr>
              <a:t>https://resources.thegma.org.uk/football/football-groundsmanship</a:t>
            </a:r>
            <a:endParaRPr lang="en-GB" dirty="0">
              <a:solidFill>
                <a:srgbClr val="002060"/>
              </a:solidFill>
              <a:latin typeface="+mn-lt"/>
            </a:endParaRPr>
          </a:p>
          <a:p>
            <a:pPr marL="0" indent="0">
              <a:buClr>
                <a:srgbClr val="C00000"/>
              </a:buClr>
              <a:buNone/>
            </a:pPr>
            <a:endParaRPr lang="en-GB" dirty="0">
              <a:solidFill>
                <a:srgbClr val="002060"/>
              </a:solidFill>
              <a:latin typeface="+mn-lt"/>
            </a:endParaRPr>
          </a:p>
          <a:p>
            <a:pPr marL="0" indent="0">
              <a:buClr>
                <a:srgbClr val="C00000"/>
              </a:buClr>
              <a:buNone/>
            </a:pPr>
            <a:r>
              <a:rPr lang="fi-FI">
                <a:solidFill>
                  <a:srgbClr val="002060"/>
                </a:solidFill>
                <a:latin typeface="+mn-lt"/>
              </a:rPr>
              <a:t>GMA Online Football </a:t>
            </a:r>
            <a:r>
              <a:rPr lang="fi-FI" dirty="0">
                <a:solidFill>
                  <a:srgbClr val="002060"/>
                </a:solidFill>
                <a:latin typeface="+mn-lt"/>
              </a:rPr>
              <a:t>Grounds Maintenance Courses:</a:t>
            </a:r>
            <a:r>
              <a:rPr lang="fi-FI" dirty="0">
                <a:latin typeface="+mn-lt"/>
              </a:rPr>
              <a:t> </a:t>
            </a:r>
            <a:r>
              <a:rPr lang="fi-FI" dirty="0">
                <a:latin typeface="+mn-lt"/>
                <a:hlinkClick r:id="rId6"/>
              </a:rPr>
              <a:t>https://portal.thegma.org.uk/education/course/379868</a:t>
            </a:r>
            <a:endParaRPr lang="fi-FI" dirty="0">
              <a:latin typeface="+mn-lt"/>
            </a:endParaRPr>
          </a:p>
          <a:p>
            <a:pPr marL="0" indent="0">
              <a:buClr>
                <a:srgbClr val="C00000"/>
              </a:buClr>
              <a:buNone/>
            </a:pPr>
            <a:endParaRPr lang="en-GB" dirty="0">
              <a:solidFill>
                <a:srgbClr val="002060"/>
              </a:solidFill>
              <a:latin typeface="+mn-lt"/>
            </a:endParaRPr>
          </a:p>
          <a:p>
            <a:pPr marL="0" indent="0">
              <a:buClr>
                <a:srgbClr val="C00000"/>
              </a:buClr>
              <a:buNone/>
            </a:pPr>
            <a:r>
              <a:rPr lang="en-GB" dirty="0">
                <a:solidFill>
                  <a:srgbClr val="002060"/>
                </a:solidFill>
                <a:latin typeface="+mn-lt"/>
              </a:rPr>
              <a:t>Football Foundation Groundskeeping Community:</a:t>
            </a:r>
          </a:p>
          <a:p>
            <a:pPr marL="0" indent="0">
              <a:buClr>
                <a:srgbClr val="C00000"/>
              </a:buClr>
              <a:buNone/>
            </a:pPr>
            <a:r>
              <a:rPr lang="en-GB" dirty="0">
                <a:solidFill>
                  <a:srgbClr val="002060"/>
                </a:solidFill>
                <a:latin typeface="+mn-lt"/>
                <a:hlinkClick r:id="rId7"/>
              </a:rPr>
              <a:t>https://footballfoundation.hivelearning.com/join</a:t>
            </a:r>
            <a:endParaRPr lang="en-GB" dirty="0">
              <a:solidFill>
                <a:srgbClr val="002060"/>
              </a:solidFill>
              <a:latin typeface="+mn-lt"/>
            </a:endParaRPr>
          </a:p>
          <a:p>
            <a:pPr marL="0" indent="0">
              <a:buClr>
                <a:srgbClr val="C00000"/>
              </a:buClr>
              <a:buNone/>
            </a:pPr>
            <a:endParaRPr lang="en-GB" dirty="0">
              <a:solidFill>
                <a:srgbClr val="002060"/>
              </a:solidFill>
              <a:latin typeface="+mn-lt"/>
            </a:endParaRPr>
          </a:p>
          <a:p>
            <a:pPr marL="0" indent="0">
              <a:buClr>
                <a:srgbClr val="C00000"/>
              </a:buClr>
              <a:buNone/>
            </a:pPr>
            <a:r>
              <a:rPr lang="en-GB" dirty="0">
                <a:solidFill>
                  <a:srgbClr val="002060"/>
                </a:solidFill>
                <a:latin typeface="+mn-lt"/>
              </a:rPr>
              <a:t>Football Foundation Pitch Power App:</a:t>
            </a:r>
          </a:p>
          <a:p>
            <a:pPr marL="0" indent="0">
              <a:buClr>
                <a:srgbClr val="C00000"/>
              </a:buClr>
              <a:buNone/>
            </a:pPr>
            <a:r>
              <a:rPr lang="en-GB" dirty="0">
                <a:solidFill>
                  <a:srgbClr val="002060"/>
                </a:solidFill>
                <a:latin typeface="+mn-lt"/>
                <a:hlinkClick r:id="rId8"/>
              </a:rPr>
              <a:t>https://footballfoundation.org.uk/pitchpower/how-it-works</a:t>
            </a:r>
            <a:endParaRPr lang="en-GB" dirty="0">
              <a:solidFill>
                <a:srgbClr val="002060"/>
              </a:solidFill>
              <a:latin typeface="+mn-lt"/>
            </a:endParaRPr>
          </a:p>
          <a:p>
            <a:pPr marL="0" indent="0">
              <a:buClr>
                <a:srgbClr val="C00000"/>
              </a:buClr>
              <a:buNone/>
            </a:pPr>
            <a:endParaRPr lang="en-GB" dirty="0">
              <a:solidFill>
                <a:srgbClr val="002060"/>
              </a:solidFill>
              <a:latin typeface="+mn-lt"/>
            </a:endParaRPr>
          </a:p>
          <a:p>
            <a:pPr marL="0" indent="0">
              <a:buClr>
                <a:srgbClr val="C00000"/>
              </a:buClr>
              <a:buNone/>
            </a:pPr>
            <a:endParaRPr lang="en-GB" b="1" dirty="0">
              <a:solidFill>
                <a:srgbClr val="002060"/>
              </a:solidFill>
              <a:latin typeface="+mn-lt"/>
            </a:endParaRPr>
          </a:p>
        </p:txBody>
      </p:sp>
      <p:pic>
        <p:nvPicPr>
          <p:cNvPr id="4" name="Picture 3">
            <a:extLst>
              <a:ext uri="{FF2B5EF4-FFF2-40B4-BE49-F238E27FC236}">
                <a16:creationId xmlns:a16="http://schemas.microsoft.com/office/drawing/2014/main" id="{3E082FEC-EE58-46A0-A8BB-C66451CFE8E1}"/>
              </a:ext>
            </a:extLst>
          </p:cNvPr>
          <p:cNvPicPr>
            <a:picLocks noChangeAspect="1"/>
          </p:cNvPicPr>
          <p:nvPr/>
        </p:nvPicPr>
        <p:blipFill>
          <a:blip r:embed="rId9"/>
          <a:stretch>
            <a:fillRect/>
          </a:stretch>
        </p:blipFill>
        <p:spPr>
          <a:xfrm>
            <a:off x="8184232" y="2636912"/>
            <a:ext cx="3816425" cy="2149250"/>
          </a:xfrm>
          <a:prstGeom prst="rect">
            <a:avLst/>
          </a:prstGeom>
        </p:spPr>
      </p:pic>
    </p:spTree>
    <p:extLst>
      <p:ext uri="{BB962C8B-B14F-4D97-AF65-F5344CB8AC3E}">
        <p14:creationId xmlns:p14="http://schemas.microsoft.com/office/powerpoint/2010/main" val="97023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staffs-srv\Users\GThomas\Logos\New Staffs FA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351119"/>
            <a:ext cx="936104" cy="13454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1524000" y="97795"/>
            <a:ext cx="2840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Verdana" pitchFamily="34" charset="0"/>
                <a:ea typeface="Times New Roman" pitchFamily="18" charset="0"/>
                <a:cs typeface="Times New Roman" pitchFamily="18" charset="0"/>
              </a:rPr>
              <a:t>  </a:t>
            </a:r>
            <a:endParaRPr lang="en-GB" altLang="en-US">
              <a:cs typeface="Arial" pitchFamily="34" charset="0"/>
            </a:endParaRPr>
          </a:p>
        </p:txBody>
      </p:sp>
      <p:sp>
        <p:nvSpPr>
          <p:cNvPr id="9" name="Rectangle 8"/>
          <p:cNvSpPr>
            <a:spLocks noChangeArrowheads="1"/>
          </p:cNvSpPr>
          <p:nvPr/>
        </p:nvSpPr>
        <p:spPr bwMode="auto">
          <a:xfrm>
            <a:off x="1433512" y="244094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0" name="Rectangle 9"/>
          <p:cNvSpPr>
            <a:spLocks noChangeArrowheads="1"/>
          </p:cNvSpPr>
          <p:nvPr/>
        </p:nvSpPr>
        <p:spPr bwMode="auto">
          <a:xfrm>
            <a:off x="1433512" y="371729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1" name="Rectangle 10"/>
          <p:cNvSpPr>
            <a:spLocks noChangeArrowheads="1"/>
          </p:cNvSpPr>
          <p:nvPr/>
        </p:nvSpPr>
        <p:spPr bwMode="auto">
          <a:xfrm>
            <a:off x="1433512" y="4460245"/>
            <a:ext cx="3129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r>
              <a:rPr lang="en-GB" altLang="en-US" sz="1100">
                <a:solidFill>
                  <a:srgbClr val="0000FF"/>
                </a:solidFill>
                <a:latin typeface="Calibri" pitchFamily="34" charset="0"/>
                <a:ea typeface="Times New Roman" pitchFamily="18" charset="0"/>
                <a:cs typeface="Times New Roman" pitchFamily="18" charset="0"/>
              </a:rPr>
              <a:t> </a:t>
            </a:r>
            <a:endParaRPr lang="en-GB" altLang="en-US">
              <a:cs typeface="Arial" pitchFamily="34" charset="0"/>
            </a:endParaRPr>
          </a:p>
        </p:txBody>
      </p:sp>
      <p:sp>
        <p:nvSpPr>
          <p:cNvPr id="12" name="Rectangle 11"/>
          <p:cNvSpPr>
            <a:spLocks noChangeArrowheads="1"/>
          </p:cNvSpPr>
          <p:nvPr/>
        </p:nvSpPr>
        <p:spPr bwMode="auto">
          <a:xfrm>
            <a:off x="1433513"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ltLang="en-US">
              <a:cs typeface="Arial" pitchFamily="34" charset="0"/>
            </a:endParaRPr>
          </a:p>
        </p:txBody>
      </p:sp>
      <p:pic>
        <p:nvPicPr>
          <p:cNvPr id="6" name="Picture 5">
            <a:extLst>
              <a:ext uri="{FF2B5EF4-FFF2-40B4-BE49-F238E27FC236}">
                <a16:creationId xmlns:a16="http://schemas.microsoft.com/office/drawing/2014/main" id="{A2DC7B7E-6E5F-4355-878E-F5151C5A0A62}"/>
              </a:ext>
            </a:extLst>
          </p:cNvPr>
          <p:cNvPicPr>
            <a:picLocks noChangeAspect="1"/>
          </p:cNvPicPr>
          <p:nvPr/>
        </p:nvPicPr>
        <p:blipFill>
          <a:blip r:embed="rId4"/>
          <a:stretch>
            <a:fillRect/>
          </a:stretch>
        </p:blipFill>
        <p:spPr>
          <a:xfrm>
            <a:off x="9295015" y="5351119"/>
            <a:ext cx="2705642" cy="1345412"/>
          </a:xfrm>
          <a:prstGeom prst="rect">
            <a:avLst/>
          </a:prstGeom>
        </p:spPr>
      </p:pic>
      <p:sp>
        <p:nvSpPr>
          <p:cNvPr id="17" name="Title 16">
            <a:extLst>
              <a:ext uri="{FF2B5EF4-FFF2-40B4-BE49-F238E27FC236}">
                <a16:creationId xmlns:a16="http://schemas.microsoft.com/office/drawing/2014/main" id="{D60AC8A3-274E-41F2-AA61-1D0BC01FC1AC}"/>
              </a:ext>
            </a:extLst>
          </p:cNvPr>
          <p:cNvSpPr>
            <a:spLocks noGrp="1"/>
          </p:cNvSpPr>
          <p:nvPr>
            <p:ph type="title"/>
          </p:nvPr>
        </p:nvSpPr>
        <p:spPr>
          <a:xfrm>
            <a:off x="609600" y="381000"/>
            <a:ext cx="10972800" cy="533400"/>
          </a:xfrm>
        </p:spPr>
        <p:txBody>
          <a:bodyPr/>
          <a:lstStyle/>
          <a:p>
            <a:r>
              <a:rPr lang="en-GB" sz="4800" dirty="0">
                <a:solidFill>
                  <a:srgbClr val="002060"/>
                </a:solidFill>
                <a:latin typeface="+mn-lt"/>
              </a:rPr>
              <a:t>Important messages...</a:t>
            </a:r>
          </a:p>
        </p:txBody>
      </p:sp>
      <p:sp>
        <p:nvSpPr>
          <p:cNvPr id="18" name="Content Placeholder 17">
            <a:extLst>
              <a:ext uri="{FF2B5EF4-FFF2-40B4-BE49-F238E27FC236}">
                <a16:creationId xmlns:a16="http://schemas.microsoft.com/office/drawing/2014/main" id="{EC117AD2-2646-4690-A2FA-6B2F5A372ED7}"/>
              </a:ext>
            </a:extLst>
          </p:cNvPr>
          <p:cNvSpPr>
            <a:spLocks noGrp="1"/>
          </p:cNvSpPr>
          <p:nvPr>
            <p:ph idx="1"/>
          </p:nvPr>
        </p:nvSpPr>
        <p:spPr>
          <a:xfrm>
            <a:off x="609599" y="1357298"/>
            <a:ext cx="11391057" cy="5339232"/>
          </a:xfrm>
        </p:spPr>
        <p:txBody>
          <a:bodyPr/>
          <a:lstStyle/>
          <a:p>
            <a:pPr>
              <a:lnSpc>
                <a:spcPct val="150000"/>
              </a:lnSpc>
              <a:buClr>
                <a:srgbClr val="C00000"/>
              </a:buClr>
            </a:pPr>
            <a:r>
              <a:rPr lang="en-GB" dirty="0">
                <a:solidFill>
                  <a:srgbClr val="002060"/>
                </a:solidFill>
                <a:latin typeface="+mn-lt"/>
              </a:rPr>
              <a:t>Please ensure you always follow the latest government guidelines when maintaining your pitches, either as lone workers or as part of a team. </a:t>
            </a:r>
            <a:r>
              <a:rPr lang="en-GB" dirty="0">
                <a:latin typeface="+mn-lt"/>
                <a:hlinkClick r:id="rId5"/>
              </a:rPr>
              <a:t>www.gov.uk/coronavirus</a:t>
            </a:r>
            <a:r>
              <a:rPr lang="en-GB" dirty="0">
                <a:latin typeface="+mn-lt"/>
              </a:rPr>
              <a:t> </a:t>
            </a:r>
            <a:endParaRPr lang="en-GB" dirty="0">
              <a:solidFill>
                <a:srgbClr val="002060"/>
              </a:solidFill>
              <a:latin typeface="+mn-lt"/>
            </a:endParaRPr>
          </a:p>
          <a:p>
            <a:pPr>
              <a:lnSpc>
                <a:spcPct val="150000"/>
              </a:lnSpc>
              <a:buClr>
                <a:srgbClr val="C00000"/>
              </a:buClr>
            </a:pPr>
            <a:r>
              <a:rPr lang="en-GB" dirty="0">
                <a:solidFill>
                  <a:srgbClr val="002060"/>
                </a:solidFill>
                <a:latin typeface="+mn-lt"/>
              </a:rPr>
              <a:t>C</a:t>
            </a:r>
            <a:r>
              <a:rPr lang="en-US" dirty="0">
                <a:solidFill>
                  <a:srgbClr val="002060"/>
                </a:solidFill>
                <a:latin typeface="+mn-lt"/>
              </a:rPr>
              <a:t>heck GMA Covid-19 page for latest updates: </a:t>
            </a:r>
            <a:r>
              <a:rPr lang="en-US" dirty="0">
                <a:latin typeface="+mn-lt"/>
                <a:cs typeface="Arial"/>
                <a:hlinkClick r:id="rId6"/>
              </a:rPr>
              <a:t>https://www.thegma.or.uk/covid.19.0</a:t>
            </a:r>
            <a:endParaRPr lang="en-US" sz="2000" dirty="0">
              <a:latin typeface="+mn-lt"/>
              <a:cs typeface="Arial"/>
            </a:endParaRPr>
          </a:p>
          <a:p>
            <a:pPr>
              <a:lnSpc>
                <a:spcPct val="150000"/>
              </a:lnSpc>
              <a:buClr>
                <a:srgbClr val="C00000"/>
              </a:buClr>
            </a:pPr>
            <a:r>
              <a:rPr lang="en-US" dirty="0">
                <a:solidFill>
                  <a:srgbClr val="002060"/>
                </a:solidFill>
                <a:latin typeface="+mn-lt"/>
                <a:cs typeface="Arial"/>
              </a:rPr>
              <a:t>Adhere to all relevant health and safety.</a:t>
            </a:r>
          </a:p>
          <a:p>
            <a:pPr>
              <a:lnSpc>
                <a:spcPct val="150000"/>
              </a:lnSpc>
              <a:buClr>
                <a:srgbClr val="C00000"/>
              </a:buClr>
            </a:pPr>
            <a:r>
              <a:rPr lang="en-US" dirty="0">
                <a:solidFill>
                  <a:srgbClr val="002060"/>
                </a:solidFill>
                <a:latin typeface="+mn-lt"/>
                <a:cs typeface="Arial"/>
              </a:rPr>
              <a:t>Always follow government guidelines.</a:t>
            </a:r>
          </a:p>
          <a:p>
            <a:pPr>
              <a:lnSpc>
                <a:spcPct val="150000"/>
              </a:lnSpc>
              <a:buClr>
                <a:srgbClr val="C00000"/>
              </a:buClr>
            </a:pPr>
            <a:r>
              <a:rPr lang="en-US" dirty="0">
                <a:solidFill>
                  <a:srgbClr val="002060"/>
                </a:solidFill>
                <a:latin typeface="+mn-lt"/>
                <a:cs typeface="Arial"/>
              </a:rPr>
              <a:t>Working alone – be aware.</a:t>
            </a:r>
          </a:p>
          <a:p>
            <a:pPr>
              <a:lnSpc>
                <a:spcPct val="150000"/>
              </a:lnSpc>
              <a:buClr>
                <a:srgbClr val="C00000"/>
              </a:buClr>
            </a:pPr>
            <a:r>
              <a:rPr lang="en-US" dirty="0">
                <a:solidFill>
                  <a:srgbClr val="002060"/>
                </a:solidFill>
                <a:latin typeface="+mn-lt"/>
                <a:cs typeface="Arial"/>
              </a:rPr>
              <a:t>Who is responsible/accountable?</a:t>
            </a:r>
            <a:endParaRPr lang="en-US" dirty="0">
              <a:solidFill>
                <a:srgbClr val="002060"/>
              </a:solidFill>
              <a:latin typeface="+mn-lt"/>
            </a:endParaRPr>
          </a:p>
          <a:p>
            <a:pPr>
              <a:lnSpc>
                <a:spcPct val="150000"/>
              </a:lnSpc>
              <a:buClr>
                <a:srgbClr val="C00000"/>
              </a:buClr>
            </a:pPr>
            <a:endParaRPr lang="en-GB" dirty="0">
              <a:solidFill>
                <a:srgbClr val="002060"/>
              </a:solidFill>
              <a:latin typeface="+mn-lt"/>
            </a:endParaRPr>
          </a:p>
          <a:p>
            <a:pPr>
              <a:buClr>
                <a:srgbClr val="C00000"/>
              </a:buClr>
            </a:pPr>
            <a:endParaRPr lang="en-GB" dirty="0">
              <a:solidFill>
                <a:srgbClr val="002060"/>
              </a:solidFill>
              <a:latin typeface="+mn-lt"/>
            </a:endParaRPr>
          </a:p>
        </p:txBody>
      </p:sp>
    </p:spTree>
    <p:extLst>
      <p:ext uri="{BB962C8B-B14F-4D97-AF65-F5344CB8AC3E}">
        <p14:creationId xmlns:p14="http://schemas.microsoft.com/office/powerpoint/2010/main" val="3315412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staffs-srv\Users\GThomas\Logos\New Staffs FA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351119"/>
            <a:ext cx="936104" cy="13454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1524000" y="97795"/>
            <a:ext cx="2840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Verdana" pitchFamily="34" charset="0"/>
                <a:ea typeface="Times New Roman" pitchFamily="18" charset="0"/>
                <a:cs typeface="Times New Roman" pitchFamily="18" charset="0"/>
              </a:rPr>
              <a:t>  </a:t>
            </a:r>
            <a:endParaRPr lang="en-GB" altLang="en-US">
              <a:cs typeface="Arial" pitchFamily="34" charset="0"/>
            </a:endParaRPr>
          </a:p>
        </p:txBody>
      </p:sp>
      <p:sp>
        <p:nvSpPr>
          <p:cNvPr id="9" name="Rectangle 8"/>
          <p:cNvSpPr>
            <a:spLocks noChangeArrowheads="1"/>
          </p:cNvSpPr>
          <p:nvPr/>
        </p:nvSpPr>
        <p:spPr bwMode="auto">
          <a:xfrm>
            <a:off x="1433512" y="244094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0" name="Rectangle 9"/>
          <p:cNvSpPr>
            <a:spLocks noChangeArrowheads="1"/>
          </p:cNvSpPr>
          <p:nvPr/>
        </p:nvSpPr>
        <p:spPr bwMode="auto">
          <a:xfrm>
            <a:off x="1433512" y="3717295"/>
            <a:ext cx="4411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endParaRPr lang="en-GB" altLang="en-US">
              <a:cs typeface="Arial" pitchFamily="34" charset="0"/>
            </a:endParaRPr>
          </a:p>
        </p:txBody>
      </p:sp>
      <p:sp>
        <p:nvSpPr>
          <p:cNvPr id="11" name="Rectangle 10"/>
          <p:cNvSpPr>
            <a:spLocks noChangeArrowheads="1"/>
          </p:cNvSpPr>
          <p:nvPr/>
        </p:nvSpPr>
        <p:spPr bwMode="auto">
          <a:xfrm>
            <a:off x="1433512" y="4460245"/>
            <a:ext cx="3129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r>
              <a:rPr lang="en-GB" altLang="en-US" sz="1100">
                <a:latin typeface="Calibri" pitchFamily="34" charset="0"/>
                <a:ea typeface="Times New Roman" pitchFamily="18" charset="0"/>
                <a:cs typeface="Arial" pitchFamily="34" charset="0"/>
              </a:rPr>
              <a:t>   </a:t>
            </a:r>
            <a:r>
              <a:rPr lang="en-GB" altLang="en-US" sz="1100">
                <a:solidFill>
                  <a:srgbClr val="0000FF"/>
                </a:solidFill>
                <a:latin typeface="Calibri" pitchFamily="34" charset="0"/>
                <a:ea typeface="Times New Roman" pitchFamily="18" charset="0"/>
                <a:cs typeface="Times New Roman" pitchFamily="18" charset="0"/>
              </a:rPr>
              <a:t> </a:t>
            </a:r>
            <a:endParaRPr lang="en-GB" altLang="en-US">
              <a:cs typeface="Arial" pitchFamily="34" charset="0"/>
            </a:endParaRPr>
          </a:p>
        </p:txBody>
      </p:sp>
      <p:sp>
        <p:nvSpPr>
          <p:cNvPr id="12" name="Rectangle 11"/>
          <p:cNvSpPr>
            <a:spLocks noChangeArrowheads="1"/>
          </p:cNvSpPr>
          <p:nvPr/>
        </p:nvSpPr>
        <p:spPr bwMode="auto">
          <a:xfrm>
            <a:off x="1433513" y="553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ltLang="en-US">
              <a:cs typeface="Arial" pitchFamily="34" charset="0"/>
            </a:endParaRPr>
          </a:p>
        </p:txBody>
      </p:sp>
      <p:pic>
        <p:nvPicPr>
          <p:cNvPr id="6" name="Picture 5">
            <a:extLst>
              <a:ext uri="{FF2B5EF4-FFF2-40B4-BE49-F238E27FC236}">
                <a16:creationId xmlns:a16="http://schemas.microsoft.com/office/drawing/2014/main" id="{A2DC7B7E-6E5F-4355-878E-F5151C5A0A62}"/>
              </a:ext>
            </a:extLst>
          </p:cNvPr>
          <p:cNvPicPr>
            <a:picLocks noChangeAspect="1"/>
          </p:cNvPicPr>
          <p:nvPr/>
        </p:nvPicPr>
        <p:blipFill>
          <a:blip r:embed="rId4"/>
          <a:stretch>
            <a:fillRect/>
          </a:stretch>
        </p:blipFill>
        <p:spPr>
          <a:xfrm>
            <a:off x="9295015" y="5351119"/>
            <a:ext cx="2705642" cy="1345412"/>
          </a:xfrm>
          <a:prstGeom prst="rect">
            <a:avLst/>
          </a:prstGeom>
        </p:spPr>
      </p:pic>
      <p:sp>
        <p:nvSpPr>
          <p:cNvPr id="17" name="Title 16">
            <a:extLst>
              <a:ext uri="{FF2B5EF4-FFF2-40B4-BE49-F238E27FC236}">
                <a16:creationId xmlns:a16="http://schemas.microsoft.com/office/drawing/2014/main" id="{D60AC8A3-274E-41F2-AA61-1D0BC01FC1AC}"/>
              </a:ext>
            </a:extLst>
          </p:cNvPr>
          <p:cNvSpPr>
            <a:spLocks noGrp="1"/>
          </p:cNvSpPr>
          <p:nvPr>
            <p:ph type="title"/>
          </p:nvPr>
        </p:nvSpPr>
        <p:spPr>
          <a:xfrm>
            <a:off x="609600" y="381000"/>
            <a:ext cx="10972800" cy="533400"/>
          </a:xfrm>
        </p:spPr>
        <p:txBody>
          <a:bodyPr/>
          <a:lstStyle/>
          <a:p>
            <a:r>
              <a:rPr lang="en-GB" sz="4800" dirty="0">
                <a:solidFill>
                  <a:srgbClr val="002060"/>
                </a:solidFill>
                <a:latin typeface="+mn-lt"/>
              </a:rPr>
              <a:t>Question time…</a:t>
            </a:r>
          </a:p>
        </p:txBody>
      </p:sp>
      <p:sp>
        <p:nvSpPr>
          <p:cNvPr id="18" name="Content Placeholder 17">
            <a:extLst>
              <a:ext uri="{FF2B5EF4-FFF2-40B4-BE49-F238E27FC236}">
                <a16:creationId xmlns:a16="http://schemas.microsoft.com/office/drawing/2014/main" id="{EC117AD2-2646-4690-A2FA-6B2F5A372ED7}"/>
              </a:ext>
            </a:extLst>
          </p:cNvPr>
          <p:cNvSpPr>
            <a:spLocks noGrp="1"/>
          </p:cNvSpPr>
          <p:nvPr>
            <p:ph idx="1"/>
          </p:nvPr>
        </p:nvSpPr>
        <p:spPr>
          <a:xfrm>
            <a:off x="609600" y="1340768"/>
            <a:ext cx="10972800" cy="4569885"/>
          </a:xfrm>
        </p:spPr>
        <p:txBody>
          <a:bodyPr/>
          <a:lstStyle/>
          <a:p>
            <a:pPr>
              <a:buClr>
                <a:srgbClr val="C00000"/>
              </a:buClr>
            </a:pPr>
            <a:r>
              <a:rPr lang="en-GB" dirty="0">
                <a:solidFill>
                  <a:srgbClr val="002060"/>
                </a:solidFill>
                <a:latin typeface="+mn-lt"/>
              </a:rPr>
              <a:t>Type your question into the chat box on here:</a:t>
            </a:r>
          </a:p>
          <a:p>
            <a:pPr marL="0" indent="0">
              <a:buClr>
                <a:srgbClr val="C00000"/>
              </a:buClr>
              <a:buNone/>
            </a:pPr>
            <a:endParaRPr lang="en-GB" dirty="0">
              <a:solidFill>
                <a:srgbClr val="002060"/>
              </a:solidFill>
              <a:latin typeface="+mn-lt"/>
            </a:endParaRPr>
          </a:p>
          <a:p>
            <a:pPr marL="0" indent="0">
              <a:buClr>
                <a:srgbClr val="C00000"/>
              </a:buClr>
              <a:buNone/>
            </a:pPr>
            <a:endParaRPr lang="en-GB" dirty="0">
              <a:solidFill>
                <a:srgbClr val="002060"/>
              </a:solidFill>
              <a:latin typeface="+mn-lt"/>
            </a:endParaRPr>
          </a:p>
          <a:p>
            <a:pPr>
              <a:buClr>
                <a:srgbClr val="C00000"/>
              </a:buClr>
            </a:pPr>
            <a:r>
              <a:rPr lang="en-GB" dirty="0">
                <a:solidFill>
                  <a:srgbClr val="002060"/>
                </a:solidFill>
                <a:latin typeface="+mn-lt"/>
              </a:rPr>
              <a:t>Or if you’d prefer to email: </a:t>
            </a:r>
            <a:r>
              <a:rPr lang="en-GB" dirty="0">
                <a:solidFill>
                  <a:srgbClr val="002060"/>
                </a:solidFill>
                <a:latin typeface="+mn-lt"/>
                <a:hlinkClick r:id="rId5"/>
              </a:rPr>
              <a:t>gareth.thomas@staffordshirefa.com</a:t>
            </a:r>
            <a:r>
              <a:rPr lang="en-GB" dirty="0">
                <a:solidFill>
                  <a:srgbClr val="002060"/>
                </a:solidFill>
                <a:latin typeface="+mn-lt"/>
              </a:rPr>
              <a:t> </a:t>
            </a:r>
          </a:p>
          <a:p>
            <a:pPr>
              <a:buClr>
                <a:srgbClr val="C00000"/>
              </a:buClr>
            </a:pPr>
            <a:endParaRPr lang="en-GB" dirty="0">
              <a:solidFill>
                <a:srgbClr val="002060"/>
              </a:solidFill>
              <a:latin typeface="+mn-lt"/>
            </a:endParaRPr>
          </a:p>
          <a:p>
            <a:pPr>
              <a:buClr>
                <a:srgbClr val="C00000"/>
              </a:buClr>
            </a:pPr>
            <a:r>
              <a:rPr lang="en-GB" dirty="0">
                <a:solidFill>
                  <a:srgbClr val="002060"/>
                </a:solidFill>
                <a:latin typeface="+mn-lt"/>
              </a:rPr>
              <a:t>If time allows we’ll also invite attendees to raise their hands and ask questions verbally should you wish to. </a:t>
            </a:r>
          </a:p>
          <a:p>
            <a:pPr>
              <a:buClr>
                <a:srgbClr val="C00000"/>
              </a:buClr>
            </a:pPr>
            <a:endParaRPr lang="en-GB" dirty="0">
              <a:solidFill>
                <a:srgbClr val="002060"/>
              </a:solidFill>
              <a:latin typeface="+mn-lt"/>
            </a:endParaRPr>
          </a:p>
          <a:p>
            <a:pPr>
              <a:buClr>
                <a:srgbClr val="C00000"/>
              </a:buClr>
            </a:pPr>
            <a:r>
              <a:rPr lang="en-GB" dirty="0">
                <a:solidFill>
                  <a:srgbClr val="002060"/>
                </a:solidFill>
                <a:latin typeface="+mn-lt"/>
              </a:rPr>
              <a:t>Attendees were invited to submit any questions ahead of tonight too, so we’ll cover those pre-asked questions first. </a:t>
            </a:r>
          </a:p>
          <a:p>
            <a:pPr marL="0" indent="0">
              <a:buClr>
                <a:srgbClr val="C00000"/>
              </a:buClr>
              <a:buNone/>
            </a:pPr>
            <a:endParaRPr lang="en-GB" sz="3600" dirty="0">
              <a:solidFill>
                <a:srgbClr val="002060"/>
              </a:solidFill>
              <a:latin typeface="+mn-lt"/>
            </a:endParaRPr>
          </a:p>
        </p:txBody>
      </p:sp>
      <p:pic>
        <p:nvPicPr>
          <p:cNvPr id="13" name="Picture 2" descr="Microsoft Teams - phone audio isn't available, unmute your mic for ...">
            <a:extLst>
              <a:ext uri="{FF2B5EF4-FFF2-40B4-BE49-F238E27FC236}">
                <a16:creationId xmlns:a16="http://schemas.microsoft.com/office/drawing/2014/main" id="{1F9269E5-0938-48B9-87A0-9494E2AF3CD6}"/>
              </a:ext>
            </a:extLst>
          </p:cNvPr>
          <p:cNvPicPr>
            <a:picLocks noChangeAspect="1" noChangeArrowheads="1"/>
          </p:cNvPicPr>
          <p:nvPr/>
        </p:nvPicPr>
        <p:blipFill rotWithShape="1">
          <a:blip r:embed="rId6">
            <a:biLevel thresh="25000"/>
            <a:extLst>
              <a:ext uri="{28A0092B-C50C-407E-A947-70E740481C1C}">
                <a14:useLocalDpi xmlns:a14="http://schemas.microsoft.com/office/drawing/2010/main" val="0"/>
              </a:ext>
            </a:extLst>
          </a:blip>
          <a:srcRect l="58582" t="66257" r="30543" b="10939"/>
          <a:stretch/>
        </p:blipFill>
        <p:spPr bwMode="auto">
          <a:xfrm>
            <a:off x="6928561" y="1033747"/>
            <a:ext cx="1272101" cy="1196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29699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003B8A"/>
      </a:accent1>
      <a:accent2>
        <a:srgbClr val="ED1C24"/>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214A19D9A90841AACDE7E465053C1F" ma:contentTypeVersion="8" ma:contentTypeDescription="Create a new document." ma:contentTypeScope="" ma:versionID="9c318078ee4ea72af7d5a261ab655de6">
  <xsd:schema xmlns:xsd="http://www.w3.org/2001/XMLSchema" xmlns:xs="http://www.w3.org/2001/XMLSchema" xmlns:p="http://schemas.microsoft.com/office/2006/metadata/properties" xmlns:ns3="063c5dd5-7222-42c9-b641-81ecb7a28c07" targetNamespace="http://schemas.microsoft.com/office/2006/metadata/properties" ma:root="true" ma:fieldsID="e8de0f8370cad6ea5062c0fbb129d72d" ns3:_="">
    <xsd:import namespace="063c5dd5-7222-42c9-b641-81ecb7a28c0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c5dd5-7222-42c9-b641-81ecb7a28c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3C2627-9F47-4EEB-8C19-623A7203F7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c5dd5-7222-42c9-b641-81ecb7a28c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04BE31-0231-4F34-AE1F-DD9E342C97DF}">
  <ds:schemaRefs>
    <ds:schemaRef ds:uri="http://schemas.microsoft.com/sharepoint/v3/contenttype/forms"/>
  </ds:schemaRefs>
</ds:datastoreItem>
</file>

<file path=customXml/itemProps3.xml><?xml version="1.0" encoding="utf-8"?>
<ds:datastoreItem xmlns:ds="http://schemas.openxmlformats.org/officeDocument/2006/customXml" ds:itemID="{58FCAF83-F477-448A-BE72-F78CC7AE1CD5}">
  <ds:schemaRefs>
    <ds:schemaRef ds:uri="http://schemas.microsoft.com/office/2006/documentManagement/types"/>
    <ds:schemaRef ds:uri="http://schemas.microsoft.com/office/2006/metadata/properties"/>
    <ds:schemaRef ds:uri="063c5dd5-7222-42c9-b641-81ecb7a28c07"/>
    <ds:schemaRef ds:uri="http://purl.org/dc/elements/1.1/"/>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23640</TotalTime>
  <Words>898</Words>
  <Application>Microsoft Office PowerPoint</Application>
  <PresentationFormat>Widescreen</PresentationFormat>
  <Paragraphs>208</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Verdana</vt:lpstr>
      <vt:lpstr>Office Theme</vt:lpstr>
      <vt:lpstr>Staffordshire FA in partnership with the Grounds Management Association</vt:lpstr>
      <vt:lpstr>Embracing technology to keep in touch…</vt:lpstr>
      <vt:lpstr>If you have a question tonight…</vt:lpstr>
      <vt:lpstr>This evening’s panel...</vt:lpstr>
      <vt:lpstr>Staffordshire FA Partners on hand…</vt:lpstr>
      <vt:lpstr>Grass Pitch Improvement Strategy…</vt:lpstr>
      <vt:lpstr>Additional online support...</vt:lpstr>
      <vt:lpstr>Important messages...</vt:lpstr>
      <vt:lpstr>Question time…</vt:lpstr>
      <vt:lpstr>Questions received in advance… (1/2)</vt:lpstr>
      <vt:lpstr>Questions received in advance… (2/2)</vt:lpstr>
      <vt:lpstr>Questions received tonight...</vt:lpstr>
      <vt:lpstr>Summary / final thoughts...</vt:lpstr>
      <vt:lpstr>Staffordshire FA contact details...</vt:lpstr>
    </vt:vector>
  </TitlesOfParts>
  <Company>Can Communicate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Coles</dc:creator>
  <cp:lastModifiedBy>Gareth Thomas</cp:lastModifiedBy>
  <cp:revision>1249</cp:revision>
  <cp:lastPrinted>2020-04-27T15:57:31Z</cp:lastPrinted>
  <dcterms:created xsi:type="dcterms:W3CDTF">2009-04-03T09:03:22Z</dcterms:created>
  <dcterms:modified xsi:type="dcterms:W3CDTF">2021-02-24T11:46:29Z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0x01010026214A19D9A90841AACDE7E465053C1F</vt:lpwstr>
  </property>
</Properties>
</file>