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435" r:id="rId5"/>
    <p:sldId id="436" r:id="rId6"/>
    <p:sldId id="437" r:id="rId7"/>
    <p:sldId id="438" r:id="rId8"/>
    <p:sldId id="440" r:id="rId9"/>
    <p:sldId id="439" r:id="rId10"/>
    <p:sldId id="443" r:id="rId11"/>
    <p:sldId id="441" r:id="rId12"/>
    <p:sldId id="442" r:id="rId13"/>
    <p:sldId id="444" r:id="rId14"/>
    <p:sldId id="445" r:id="rId15"/>
    <p:sldId id="446" r:id="rId16"/>
    <p:sldId id="447" r:id="rId17"/>
    <p:sldId id="448" r:id="rId18"/>
    <p:sldId id="449" r:id="rId19"/>
    <p:sldId id="450" r:id="rId20"/>
    <p:sldId id="451" r:id="rId21"/>
    <p:sldId id="456" r:id="rId22"/>
    <p:sldId id="452" r:id="rId23"/>
    <p:sldId id="455" r:id="rId24"/>
    <p:sldId id="457" r:id="rId25"/>
    <p:sldId id="463" r:id="rId26"/>
    <p:sldId id="459" r:id="rId27"/>
    <p:sldId id="461" r:id="rId28"/>
    <p:sldId id="460" r:id="rId29"/>
    <p:sldId id="464" r:id="rId30"/>
  </p:sldIdLst>
  <p:sldSz cx="12192000" cy="6858000"/>
  <p:notesSz cx="6797675" cy="9926638"/>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75D"/>
    <a:srgbClr val="003B8A"/>
    <a:srgbClr val="877E4B"/>
    <a:srgbClr val="ABA269"/>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5" autoAdjust="0"/>
    <p:restoredTop sz="82382" autoAdjust="0"/>
  </p:normalViewPr>
  <p:slideViewPr>
    <p:cSldViewPr snapToObjects="1">
      <p:cViewPr varScale="1">
        <p:scale>
          <a:sx n="72" d="100"/>
          <a:sy n="72" d="100"/>
        </p:scale>
        <p:origin x="678"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564"/>
    </p:cViewPr>
  </p:sorterViewPr>
  <p:notesViewPr>
    <p:cSldViewPr snapToObjects="1">
      <p:cViewPr varScale="1">
        <p:scale>
          <a:sx n="63" d="100"/>
          <a:sy n="63" d="100"/>
        </p:scale>
        <p:origin x="-3078" y="-12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6" y="0"/>
            <a:ext cx="2945659" cy="496332"/>
          </a:xfrm>
          <a:prstGeom prst="rect">
            <a:avLst/>
          </a:prstGeom>
        </p:spPr>
        <p:txBody>
          <a:bodyPr vert="horz" lIns="91440" tIns="45720" rIns="91440" bIns="45720" rtlCol="0"/>
          <a:lstStyle>
            <a:lvl1pPr algn="r">
              <a:defRPr sz="1200"/>
            </a:lvl1pPr>
          </a:lstStyle>
          <a:p>
            <a:fld id="{EEAA4E2E-4CCD-42A2-A13C-C85DEB24C697}" type="datetimeFigureOut">
              <a:rPr lang="en-US" smtClean="0"/>
              <a:pPr/>
              <a:t>5/9/2020</a:t>
            </a:fld>
            <a:endParaRPr lang="en-GB" dirty="0"/>
          </a:p>
        </p:txBody>
      </p:sp>
      <p:sp>
        <p:nvSpPr>
          <p:cNvPr id="4" name="Footer Placeholder 3"/>
          <p:cNvSpPr>
            <a:spLocks noGrp="1"/>
          </p:cNvSpPr>
          <p:nvPr>
            <p:ph type="ftr" sz="quarter" idx="2"/>
          </p:nvPr>
        </p:nvSpPr>
        <p:spPr>
          <a:xfrm>
            <a:off x="2" y="9428584"/>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6" y="9428584"/>
            <a:ext cx="2945659" cy="496332"/>
          </a:xfrm>
          <a:prstGeom prst="rect">
            <a:avLst/>
          </a:prstGeom>
        </p:spPr>
        <p:txBody>
          <a:bodyPr vert="horz" lIns="91440" tIns="45720" rIns="91440" bIns="45720" rtlCol="0" anchor="b"/>
          <a:lstStyle>
            <a:lvl1pPr algn="r">
              <a:defRPr sz="1200"/>
            </a:lvl1pPr>
          </a:lstStyle>
          <a:p>
            <a:fld id="{F4FBF70F-E194-4411-ACBC-511FFC773212}" type="slidenum">
              <a:rPr lang="en-GB" smtClean="0"/>
              <a:pPr/>
              <a:t>‹#›</a:t>
            </a:fld>
            <a:endParaRPr lang="en-GB" dirty="0"/>
          </a:p>
        </p:txBody>
      </p:sp>
    </p:spTree>
    <p:extLst>
      <p:ext uri="{BB962C8B-B14F-4D97-AF65-F5344CB8AC3E}">
        <p14:creationId xmlns:p14="http://schemas.microsoft.com/office/powerpoint/2010/main" val="3019583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332"/>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GB" dirty="0"/>
          </a:p>
        </p:txBody>
      </p:sp>
      <p:sp>
        <p:nvSpPr>
          <p:cNvPr id="3" name="Date Placeholder 2"/>
          <p:cNvSpPr>
            <a:spLocks noGrp="1"/>
          </p:cNvSpPr>
          <p:nvPr>
            <p:ph type="dt" idx="1"/>
          </p:nvPr>
        </p:nvSpPr>
        <p:spPr>
          <a:xfrm>
            <a:off x="3850446"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BF22D69-4FC8-4B2B-9799-D6FC6AFE2550}" type="datetime1">
              <a:rPr lang="en-US"/>
              <a:pPr/>
              <a:t>5/9/2020</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GB"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8584"/>
            <a:ext cx="2945659" cy="496332"/>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GB" dirty="0"/>
          </a:p>
        </p:txBody>
      </p:sp>
      <p:sp>
        <p:nvSpPr>
          <p:cNvPr id="7" name="Slide Number Placeholder 6"/>
          <p:cNvSpPr>
            <a:spLocks noGrp="1"/>
          </p:cNvSpPr>
          <p:nvPr>
            <p:ph type="sldNum" sz="quarter" idx="5"/>
          </p:nvPr>
        </p:nvSpPr>
        <p:spPr>
          <a:xfrm>
            <a:off x="3850446" y="9428584"/>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A73BC78-377A-467A-81E2-AE688CB91221}" type="slidenum">
              <a:rPr lang="en-GB"/>
              <a:pPr/>
              <a:t>‹#›</a:t>
            </a:fld>
            <a:endParaRPr lang="en-GB" dirty="0"/>
          </a:p>
        </p:txBody>
      </p:sp>
    </p:spTree>
    <p:extLst>
      <p:ext uri="{BB962C8B-B14F-4D97-AF65-F5344CB8AC3E}">
        <p14:creationId xmlns:p14="http://schemas.microsoft.com/office/powerpoint/2010/main" val="4168884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2pPr>
    <a:lvl3pPr marL="9144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3pPr>
    <a:lvl4pPr marL="13716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4pPr>
    <a:lvl5pPr marL="18288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a:t>
            </a:fld>
            <a:endParaRPr lang="en-GB" dirty="0"/>
          </a:p>
        </p:txBody>
      </p:sp>
    </p:spTree>
    <p:extLst>
      <p:ext uri="{BB962C8B-B14F-4D97-AF65-F5344CB8AC3E}">
        <p14:creationId xmlns:p14="http://schemas.microsoft.com/office/powerpoint/2010/main" val="847506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10</a:t>
            </a:fld>
            <a:endParaRPr lang="en-GB" dirty="0"/>
          </a:p>
        </p:txBody>
      </p:sp>
    </p:spTree>
    <p:extLst>
      <p:ext uri="{BB962C8B-B14F-4D97-AF65-F5344CB8AC3E}">
        <p14:creationId xmlns:p14="http://schemas.microsoft.com/office/powerpoint/2010/main" val="140040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11</a:t>
            </a:fld>
            <a:endParaRPr lang="en-GB" dirty="0"/>
          </a:p>
        </p:txBody>
      </p:sp>
    </p:spTree>
    <p:extLst>
      <p:ext uri="{BB962C8B-B14F-4D97-AF65-F5344CB8AC3E}">
        <p14:creationId xmlns:p14="http://schemas.microsoft.com/office/powerpoint/2010/main" val="722936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12</a:t>
            </a:fld>
            <a:endParaRPr lang="en-GB" dirty="0"/>
          </a:p>
        </p:txBody>
      </p:sp>
    </p:spTree>
    <p:extLst>
      <p:ext uri="{BB962C8B-B14F-4D97-AF65-F5344CB8AC3E}">
        <p14:creationId xmlns:p14="http://schemas.microsoft.com/office/powerpoint/2010/main" val="3903818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13</a:t>
            </a:fld>
            <a:endParaRPr lang="en-GB" dirty="0"/>
          </a:p>
        </p:txBody>
      </p:sp>
    </p:spTree>
    <p:extLst>
      <p:ext uri="{BB962C8B-B14F-4D97-AF65-F5344CB8AC3E}">
        <p14:creationId xmlns:p14="http://schemas.microsoft.com/office/powerpoint/2010/main" val="1873613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14</a:t>
            </a:fld>
            <a:endParaRPr lang="en-GB" dirty="0"/>
          </a:p>
        </p:txBody>
      </p:sp>
    </p:spTree>
    <p:extLst>
      <p:ext uri="{BB962C8B-B14F-4D97-AF65-F5344CB8AC3E}">
        <p14:creationId xmlns:p14="http://schemas.microsoft.com/office/powerpoint/2010/main" val="3179110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15</a:t>
            </a:fld>
            <a:endParaRPr lang="en-GB" dirty="0"/>
          </a:p>
        </p:txBody>
      </p:sp>
    </p:spTree>
    <p:extLst>
      <p:ext uri="{BB962C8B-B14F-4D97-AF65-F5344CB8AC3E}">
        <p14:creationId xmlns:p14="http://schemas.microsoft.com/office/powerpoint/2010/main" val="3773274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16</a:t>
            </a:fld>
            <a:endParaRPr lang="en-GB" dirty="0"/>
          </a:p>
        </p:txBody>
      </p:sp>
    </p:spTree>
    <p:extLst>
      <p:ext uri="{BB962C8B-B14F-4D97-AF65-F5344CB8AC3E}">
        <p14:creationId xmlns:p14="http://schemas.microsoft.com/office/powerpoint/2010/main" val="4170775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17</a:t>
            </a:fld>
            <a:endParaRPr lang="en-GB" dirty="0"/>
          </a:p>
        </p:txBody>
      </p:sp>
    </p:spTree>
    <p:extLst>
      <p:ext uri="{BB962C8B-B14F-4D97-AF65-F5344CB8AC3E}">
        <p14:creationId xmlns:p14="http://schemas.microsoft.com/office/powerpoint/2010/main" val="2166203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18</a:t>
            </a:fld>
            <a:endParaRPr lang="en-GB" dirty="0"/>
          </a:p>
        </p:txBody>
      </p:sp>
    </p:spTree>
    <p:extLst>
      <p:ext uri="{BB962C8B-B14F-4D97-AF65-F5344CB8AC3E}">
        <p14:creationId xmlns:p14="http://schemas.microsoft.com/office/powerpoint/2010/main" val="1302255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19</a:t>
            </a:fld>
            <a:endParaRPr lang="en-GB" dirty="0"/>
          </a:p>
        </p:txBody>
      </p:sp>
    </p:spTree>
    <p:extLst>
      <p:ext uri="{BB962C8B-B14F-4D97-AF65-F5344CB8AC3E}">
        <p14:creationId xmlns:p14="http://schemas.microsoft.com/office/powerpoint/2010/main" val="31154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a:t>
            </a:fld>
            <a:endParaRPr lang="en-GB" dirty="0"/>
          </a:p>
        </p:txBody>
      </p:sp>
    </p:spTree>
    <p:extLst>
      <p:ext uri="{BB962C8B-B14F-4D97-AF65-F5344CB8AC3E}">
        <p14:creationId xmlns:p14="http://schemas.microsoft.com/office/powerpoint/2010/main" val="3543686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20</a:t>
            </a:fld>
            <a:endParaRPr lang="en-GB" dirty="0"/>
          </a:p>
        </p:txBody>
      </p:sp>
    </p:spTree>
    <p:extLst>
      <p:ext uri="{BB962C8B-B14F-4D97-AF65-F5344CB8AC3E}">
        <p14:creationId xmlns:p14="http://schemas.microsoft.com/office/powerpoint/2010/main" val="561617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21</a:t>
            </a:fld>
            <a:endParaRPr lang="en-GB" dirty="0"/>
          </a:p>
        </p:txBody>
      </p:sp>
    </p:spTree>
    <p:extLst>
      <p:ext uri="{BB962C8B-B14F-4D97-AF65-F5344CB8AC3E}">
        <p14:creationId xmlns:p14="http://schemas.microsoft.com/office/powerpoint/2010/main" val="435255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22</a:t>
            </a:fld>
            <a:endParaRPr lang="en-GB" dirty="0"/>
          </a:p>
        </p:txBody>
      </p:sp>
    </p:spTree>
    <p:extLst>
      <p:ext uri="{BB962C8B-B14F-4D97-AF65-F5344CB8AC3E}">
        <p14:creationId xmlns:p14="http://schemas.microsoft.com/office/powerpoint/2010/main" val="3059405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23</a:t>
            </a:fld>
            <a:endParaRPr lang="en-GB" dirty="0"/>
          </a:p>
        </p:txBody>
      </p:sp>
    </p:spTree>
    <p:extLst>
      <p:ext uri="{BB962C8B-B14F-4D97-AF65-F5344CB8AC3E}">
        <p14:creationId xmlns:p14="http://schemas.microsoft.com/office/powerpoint/2010/main" val="234304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24</a:t>
            </a:fld>
            <a:endParaRPr lang="en-GB" dirty="0"/>
          </a:p>
        </p:txBody>
      </p:sp>
    </p:spTree>
    <p:extLst>
      <p:ext uri="{BB962C8B-B14F-4D97-AF65-F5344CB8AC3E}">
        <p14:creationId xmlns:p14="http://schemas.microsoft.com/office/powerpoint/2010/main" val="2967003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25</a:t>
            </a:fld>
            <a:endParaRPr lang="en-GB" dirty="0"/>
          </a:p>
        </p:txBody>
      </p:sp>
    </p:spTree>
    <p:extLst>
      <p:ext uri="{BB962C8B-B14F-4D97-AF65-F5344CB8AC3E}">
        <p14:creationId xmlns:p14="http://schemas.microsoft.com/office/powerpoint/2010/main" val="1760489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26</a:t>
            </a:fld>
            <a:endParaRPr lang="en-GB" dirty="0"/>
          </a:p>
        </p:txBody>
      </p:sp>
    </p:spTree>
    <p:extLst>
      <p:ext uri="{BB962C8B-B14F-4D97-AF65-F5344CB8AC3E}">
        <p14:creationId xmlns:p14="http://schemas.microsoft.com/office/powerpoint/2010/main" val="245850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3</a:t>
            </a:fld>
            <a:endParaRPr lang="en-GB" dirty="0"/>
          </a:p>
        </p:txBody>
      </p:sp>
    </p:spTree>
    <p:extLst>
      <p:ext uri="{BB962C8B-B14F-4D97-AF65-F5344CB8AC3E}">
        <p14:creationId xmlns:p14="http://schemas.microsoft.com/office/powerpoint/2010/main" val="545046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4</a:t>
            </a:fld>
            <a:endParaRPr lang="en-GB" dirty="0"/>
          </a:p>
        </p:txBody>
      </p:sp>
    </p:spTree>
    <p:extLst>
      <p:ext uri="{BB962C8B-B14F-4D97-AF65-F5344CB8AC3E}">
        <p14:creationId xmlns:p14="http://schemas.microsoft.com/office/powerpoint/2010/main" val="333740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5</a:t>
            </a:fld>
            <a:endParaRPr lang="en-GB" dirty="0"/>
          </a:p>
        </p:txBody>
      </p:sp>
    </p:spTree>
    <p:extLst>
      <p:ext uri="{BB962C8B-B14F-4D97-AF65-F5344CB8AC3E}">
        <p14:creationId xmlns:p14="http://schemas.microsoft.com/office/powerpoint/2010/main" val="1700752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6</a:t>
            </a:fld>
            <a:endParaRPr lang="en-GB" dirty="0"/>
          </a:p>
        </p:txBody>
      </p:sp>
    </p:spTree>
    <p:extLst>
      <p:ext uri="{BB962C8B-B14F-4D97-AF65-F5344CB8AC3E}">
        <p14:creationId xmlns:p14="http://schemas.microsoft.com/office/powerpoint/2010/main" val="1275401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7</a:t>
            </a:fld>
            <a:endParaRPr lang="en-GB" dirty="0"/>
          </a:p>
        </p:txBody>
      </p:sp>
    </p:spTree>
    <p:extLst>
      <p:ext uri="{BB962C8B-B14F-4D97-AF65-F5344CB8AC3E}">
        <p14:creationId xmlns:p14="http://schemas.microsoft.com/office/powerpoint/2010/main" val="2604455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8</a:t>
            </a:fld>
            <a:endParaRPr lang="en-GB" dirty="0"/>
          </a:p>
        </p:txBody>
      </p:sp>
    </p:spTree>
    <p:extLst>
      <p:ext uri="{BB962C8B-B14F-4D97-AF65-F5344CB8AC3E}">
        <p14:creationId xmlns:p14="http://schemas.microsoft.com/office/powerpoint/2010/main" val="211974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9</a:t>
            </a:fld>
            <a:endParaRPr lang="en-GB" dirty="0"/>
          </a:p>
        </p:txBody>
      </p:sp>
    </p:spTree>
    <p:extLst>
      <p:ext uri="{BB962C8B-B14F-4D97-AF65-F5344CB8AC3E}">
        <p14:creationId xmlns:p14="http://schemas.microsoft.com/office/powerpoint/2010/main" val="3546183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154D77F-B45A-4716-89DB-25D284D28E88}" type="datetime1">
              <a:rPr lang="en-US"/>
              <a:pPr/>
              <a:t>5/9/2020</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7A2137D4-8CD6-4BED-A150-55487FDA2986}"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D5AFC113-723D-43B7-9EFB-8C88BEB35FB1}" type="datetime1">
              <a:rPr lang="en-US"/>
              <a:pPr/>
              <a:t>5/9/2020</a:t>
            </a:fld>
            <a:endParaRPr lang="en-US"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1AEE3324-4B06-48FF-B800-5AE3E861B09A}"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14BD5D43-8E87-4421-BE85-4DFA401E48E2}" type="datetime1">
              <a:rPr lang="en-US"/>
              <a:pPr/>
              <a:t>5/9/2020</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970A579E-FB8D-4204-9E66-13351598975B}"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20A8D0DA-BB62-4DF6-8533-90FF3828843C}" type="datetime1">
              <a:rPr lang="en-US"/>
              <a:pPr/>
              <a:t>5/9/2020</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B1E9E20E-792B-4DF0-A949-DEDC8690D82D}"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09600" y="1357298"/>
            <a:ext cx="10972800" cy="4768865"/>
          </a:xfrm>
        </p:spPr>
        <p:txBody>
          <a:bodyPr/>
          <a:lstStyle>
            <a:lvl1pPr>
              <a:defRPr sz="2400"/>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a:defRPr/>
            </a:lvl1pPr>
          </a:lstStyle>
          <a:p>
            <a:fld id="{573F4FFC-AD6E-44AF-9E00-DDF1DA10199B}" type="datetime1">
              <a:rPr lang="en-US"/>
              <a:pPr/>
              <a:t>5/9/2020</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2F2EFDA7-5A12-4040-A9B9-76D4A341FE89}"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963F8C41-58E7-46F3-929F-96E417EFF7A2}" type="datetime1">
              <a:rPr lang="en-US"/>
              <a:pPr/>
              <a:t>5/9/2020</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88E252AB-431C-4594-AF5C-5D10AA2022F4}"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EE56E333-D3A9-48D8-BDB4-83E35226F51C}" type="datetime1">
              <a:rPr lang="en-US"/>
              <a:pPr/>
              <a:t>5/9/2020</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48AB376F-1B5C-44AB-8947-42E14A119656}"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FB824A88-6060-4311-8AF7-EFAFD6D69997}" type="datetime1">
              <a:rPr lang="en-US"/>
              <a:pPr/>
              <a:t>5/9/2020</a:t>
            </a:fld>
            <a:endParaRPr lang="en-US"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15E57B02-81B2-4BBF-A482-74D915102FB3}"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020BE1F3-8D4D-4EEE-9196-5EB1306B911B}" type="datetime1">
              <a:rPr lang="en-US"/>
              <a:pPr/>
              <a:t>5/9/2020</a:t>
            </a:fld>
            <a:endParaRPr lang="en-US" dirty="0"/>
          </a:p>
        </p:txBody>
      </p:sp>
      <p:sp>
        <p:nvSpPr>
          <p:cNvPr id="8" name="Footer Placeholder 4"/>
          <p:cNvSpPr>
            <a:spLocks noGrp="1"/>
          </p:cNvSpPr>
          <p:nvPr>
            <p:ph type="ftr" sz="quarter" idx="11"/>
          </p:nvPr>
        </p:nvSpPr>
        <p:spPr/>
        <p:txBody>
          <a:bodyPr/>
          <a:lstStyle>
            <a:lvl1pPr>
              <a:defRPr/>
            </a:lvl1pPr>
          </a:lstStyle>
          <a:p>
            <a:endParaRPr lang="en-GB" dirty="0"/>
          </a:p>
        </p:txBody>
      </p:sp>
      <p:sp>
        <p:nvSpPr>
          <p:cNvPr id="9" name="Slide Number Placeholder 5"/>
          <p:cNvSpPr>
            <a:spLocks noGrp="1"/>
          </p:cNvSpPr>
          <p:nvPr>
            <p:ph type="sldNum" sz="quarter" idx="12"/>
          </p:nvPr>
        </p:nvSpPr>
        <p:spPr/>
        <p:txBody>
          <a:bodyPr/>
          <a:lstStyle>
            <a:lvl1pPr>
              <a:defRPr/>
            </a:lvl1pPr>
          </a:lstStyle>
          <a:p>
            <a:fld id="{4981CE88-D481-4365-AB51-041B8BB701C7}"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3B70C2A-D7A0-4085-87AC-506DCB828285}" type="datetime1">
              <a:rPr lang="en-US"/>
              <a:pPr/>
              <a:t>5/9/2020</a:t>
            </a:fld>
            <a:endParaRPr lang="en-US" dirty="0"/>
          </a:p>
        </p:txBody>
      </p:sp>
      <p:sp>
        <p:nvSpPr>
          <p:cNvPr id="4" name="Footer Placeholder 4"/>
          <p:cNvSpPr>
            <a:spLocks noGrp="1"/>
          </p:cNvSpPr>
          <p:nvPr>
            <p:ph type="ftr" sz="quarter" idx="11"/>
          </p:nvPr>
        </p:nvSpPr>
        <p:spPr/>
        <p:txBody>
          <a:bodyPr/>
          <a:lstStyle>
            <a:lvl1pPr>
              <a:defRPr/>
            </a:lvl1pPr>
          </a:lstStyle>
          <a:p>
            <a:endParaRPr lang="en-GB" dirty="0"/>
          </a:p>
        </p:txBody>
      </p:sp>
      <p:sp>
        <p:nvSpPr>
          <p:cNvPr id="5" name="Slide Number Placeholder 5"/>
          <p:cNvSpPr>
            <a:spLocks noGrp="1"/>
          </p:cNvSpPr>
          <p:nvPr>
            <p:ph type="sldNum" sz="quarter" idx="12"/>
          </p:nvPr>
        </p:nvSpPr>
        <p:spPr/>
        <p:txBody>
          <a:bodyPr/>
          <a:lstStyle>
            <a:lvl1pPr>
              <a:defRPr/>
            </a:lvl1pPr>
          </a:lstStyle>
          <a:p>
            <a:fld id="{9757A581-D0FE-46CA-9AB2-8C194E1BD28C}"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2C1355F-25A0-4C64-B148-AE158BEE11EB}" type="datetime1">
              <a:rPr lang="en-US"/>
              <a:pPr/>
              <a:t>5/9/2020</a:t>
            </a:fld>
            <a:endParaRPr lang="en-US" dirty="0"/>
          </a:p>
        </p:txBody>
      </p:sp>
      <p:sp>
        <p:nvSpPr>
          <p:cNvPr id="3" name="Footer Placeholder 4"/>
          <p:cNvSpPr>
            <a:spLocks noGrp="1"/>
          </p:cNvSpPr>
          <p:nvPr>
            <p:ph type="ftr" sz="quarter" idx="11"/>
          </p:nvPr>
        </p:nvSpPr>
        <p:spPr/>
        <p:txBody>
          <a:bodyPr/>
          <a:lstStyle>
            <a:lvl1pPr>
              <a:defRPr/>
            </a:lvl1pPr>
          </a:lstStyle>
          <a:p>
            <a:endParaRPr lang="en-GB" dirty="0"/>
          </a:p>
        </p:txBody>
      </p:sp>
      <p:sp>
        <p:nvSpPr>
          <p:cNvPr id="4" name="Slide Number Placeholder 5"/>
          <p:cNvSpPr>
            <a:spLocks noGrp="1"/>
          </p:cNvSpPr>
          <p:nvPr>
            <p:ph type="sldNum" sz="quarter" idx="12"/>
          </p:nvPr>
        </p:nvSpPr>
        <p:spPr/>
        <p:txBody>
          <a:bodyPr/>
          <a:lstStyle>
            <a:lvl1pPr>
              <a:defRPr/>
            </a:lvl1pPr>
          </a:lstStyle>
          <a:p>
            <a:fld id="{1253B121-66D0-4C34-AC93-722BBD87320D}"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CC8AF8E1-3F54-4653-BAC4-D824E51F30A8}" type="datetime1">
              <a:rPr lang="en-US"/>
              <a:pPr/>
              <a:t>5/9/2020</a:t>
            </a:fld>
            <a:endParaRPr lang="en-US"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901A26E3-C4B2-44E6-8D5C-EC1779855E31}"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BKGROUND SLVR LIONS.jpg"/>
          <p:cNvPicPr>
            <a:picLocks noChangeAspect="1"/>
          </p:cNvPicPr>
          <p:nvPr/>
        </p:nvPicPr>
        <p:blipFill>
          <a:blip r:embed="rId14">
            <a:duotone>
              <a:schemeClr val="accent1">
                <a:shade val="45000"/>
                <a:satMod val="135000"/>
              </a:schemeClr>
              <a:prstClr val="white"/>
            </a:duotone>
          </a:blip>
          <a:stretch>
            <a:fillRect/>
          </a:stretch>
        </p:blipFill>
        <p:spPr>
          <a:xfrm>
            <a:off x="0" y="0"/>
            <a:ext cx="12192000" cy="6858000"/>
          </a:xfrm>
          <a:prstGeom prst="rect">
            <a:avLst/>
          </a:prstGeom>
        </p:spPr>
      </p:pic>
      <p:sp>
        <p:nvSpPr>
          <p:cNvPr id="1027" name="Title Placeholder 1"/>
          <p:cNvSpPr>
            <a:spLocks noGrp="1"/>
          </p:cNvSpPr>
          <p:nvPr>
            <p:ph type="title"/>
          </p:nvPr>
        </p:nvSpPr>
        <p:spPr bwMode="auto">
          <a:xfrm>
            <a:off x="609600" y="381000"/>
            <a:ext cx="109728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8" name="Text Placeholder 2"/>
          <p:cNvSpPr>
            <a:spLocks noGrp="1"/>
          </p:cNvSpPr>
          <p:nvPr>
            <p:ph type="body" idx="1"/>
          </p:nvPr>
        </p:nvSpPr>
        <p:spPr bwMode="auto">
          <a:xfrm>
            <a:off x="609600" y="1143001"/>
            <a:ext cx="109728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3E4CB82-D049-4421-9B1E-CF85FA660D8A}" type="datetime1">
              <a:rPr lang="en-US"/>
              <a:pPr/>
              <a:t>5/9/2020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en-GB" dirty="0"/>
          </a:p>
        </p:txBody>
      </p:sp>
      <p:sp>
        <p:nvSpPr>
          <p:cNvPr id="6" name="Slide Number Placeholder 5"/>
          <p:cNvSpPr>
            <a:spLocks noGrp="1"/>
          </p:cNvSpPr>
          <p:nvPr>
            <p:ph type="sldNum" sz="quarter" idx="4"/>
          </p:nvPr>
        </p:nvSpPr>
        <p:spPr>
          <a:xfrm>
            <a:off x="87376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09E9C0E-0020-4B8B-9FB3-0CECA94CB96C}" type="slidenum">
              <a:rPr lang="en-US"/>
              <a:pPr/>
              <a:t>‹#›</a:t>
            </a:fld>
            <a:endParaRPr lang="en-US" dirty="0"/>
          </a:p>
        </p:txBody>
      </p:sp>
      <p:pic>
        <p:nvPicPr>
          <p:cNvPr id="8" name="Picture 7" descr="FA_CREST_4C_C.gif"/>
          <p:cNvPicPr>
            <a:picLocks noChangeAspect="1"/>
          </p:cNvPicPr>
          <p:nvPr/>
        </p:nvPicPr>
        <p:blipFill>
          <a:blip r:embed="rId15"/>
          <a:srcRect/>
          <a:stretch>
            <a:fillRect/>
          </a:stretch>
        </p:blipFill>
        <p:spPr bwMode="auto">
          <a:xfrm>
            <a:off x="10566400" y="5788026"/>
            <a:ext cx="863600" cy="917575"/>
          </a:xfrm>
          <a:prstGeom prst="rect">
            <a:avLst/>
          </a:prstGeom>
          <a:noFill/>
          <a:ln w="9525">
            <a:noFill/>
            <a:miter lim="800000"/>
            <a:headEnd/>
            <a:tailEnd/>
          </a:ln>
          <a:effectLst>
            <a:outerShdw blurRad="63500" dist="38100" dir="5400000" algn="t" rotWithShape="0">
              <a:srgbClr val="000000">
                <a:alpha val="39999"/>
              </a:srgbClr>
            </a:outerShd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0" fontAlgn="base" hangingPunct="0">
        <a:spcBef>
          <a:spcPct val="0"/>
        </a:spcBef>
        <a:spcAft>
          <a:spcPct val="0"/>
        </a:spcAft>
        <a:defRPr sz="2800" b="1" kern="1200">
          <a:solidFill>
            <a:srgbClr val="003B8A"/>
          </a:solidFill>
          <a:latin typeface="Arial"/>
          <a:ea typeface="ＭＳ Ｐゴシック" pitchFamily="-65" charset="-128"/>
          <a:cs typeface="ＭＳ Ｐゴシック" pitchFamily="-65" charset="-128"/>
        </a:defRPr>
      </a:lvl1pPr>
      <a:lvl2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5pPr>
      <a:lvl6pPr marL="457200" algn="l" defTabSz="457200" rtl="0" fontAlgn="base">
        <a:spcBef>
          <a:spcPct val="0"/>
        </a:spcBef>
        <a:spcAft>
          <a:spcPct val="0"/>
        </a:spcAft>
        <a:defRPr sz="3600" b="1">
          <a:solidFill>
            <a:srgbClr val="00275D"/>
          </a:solidFill>
          <a:latin typeface="Calibri" pitchFamily="-65" charset="0"/>
          <a:ea typeface="ＭＳ Ｐゴシック" pitchFamily="-65" charset="-128"/>
        </a:defRPr>
      </a:lvl6pPr>
      <a:lvl7pPr marL="914400" algn="l" defTabSz="457200" rtl="0" fontAlgn="base">
        <a:spcBef>
          <a:spcPct val="0"/>
        </a:spcBef>
        <a:spcAft>
          <a:spcPct val="0"/>
        </a:spcAft>
        <a:defRPr sz="3600" b="1">
          <a:solidFill>
            <a:srgbClr val="00275D"/>
          </a:solidFill>
          <a:latin typeface="Calibri" pitchFamily="-65" charset="0"/>
          <a:ea typeface="ＭＳ Ｐゴシック" pitchFamily="-65" charset="-128"/>
        </a:defRPr>
      </a:lvl7pPr>
      <a:lvl8pPr marL="1371600" algn="l" defTabSz="457200" rtl="0" fontAlgn="base">
        <a:spcBef>
          <a:spcPct val="0"/>
        </a:spcBef>
        <a:spcAft>
          <a:spcPct val="0"/>
        </a:spcAft>
        <a:defRPr sz="3600" b="1">
          <a:solidFill>
            <a:srgbClr val="00275D"/>
          </a:solidFill>
          <a:latin typeface="Calibri" pitchFamily="-65" charset="0"/>
          <a:ea typeface="ＭＳ Ｐゴシック" pitchFamily="-65" charset="-128"/>
        </a:defRPr>
      </a:lvl8pPr>
      <a:lvl9pPr marL="1828800" algn="l" defTabSz="457200" rtl="0" fontAlgn="base">
        <a:spcBef>
          <a:spcPct val="0"/>
        </a:spcBef>
        <a:spcAft>
          <a:spcPct val="0"/>
        </a:spcAft>
        <a:defRPr sz="3600" b="1">
          <a:solidFill>
            <a:srgbClr val="00275D"/>
          </a:solidFill>
          <a:latin typeface="Calibri" pitchFamily="-65" charset="0"/>
          <a:ea typeface="ＭＳ Ｐゴシック" pitchFamily="-65" charset="-128"/>
        </a:defRPr>
      </a:lvl9pPr>
    </p:titleStyle>
    <p:bodyStyle>
      <a:lvl1pPr marL="342900" indent="-34290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4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4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thegma.org.uk/covid-19-0" TargetMode="External"/><Relationship Id="rId5" Type="http://schemas.openxmlformats.org/officeDocument/2006/relationships/hyperlink" Target="http://www.gov.uk/coronavirus" TargetMode="Externa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iog.org/sites/default/files/images/inline-images/interim_works_-_football_-_1_april_2020.pdf" TargetMode="External"/><Relationship Id="rId5" Type="http://schemas.openxmlformats.org/officeDocument/2006/relationships/hyperlink" Target="http://www.gov.uk/coronavirus"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hyperlink" Target="mailto:gareth.thomas@StaffordshireFA.com" TargetMode="External"/><Relationship Id="rId3" Type="http://schemas.openxmlformats.org/officeDocument/2006/relationships/image" Target="../media/image3.png"/><Relationship Id="rId7" Type="http://schemas.openxmlformats.org/officeDocument/2006/relationships/hyperlink" Target="mailto:kevin.staples@StaffordshireFA.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staffordshirefa.com/" TargetMode="External"/><Relationship Id="rId5" Type="http://schemas.openxmlformats.org/officeDocument/2006/relationships/hyperlink" Target="mailto:support@StaffordshireFA.com"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3.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hyperlink" Target="https://thefa.hivelearning.com/groundskeepi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thefa.com/about-football-association/heads-up" TargetMode="External"/><Relationship Id="rId5" Type="http://schemas.openxmlformats.org/officeDocument/2006/relationships/hyperlink" Target="https://thegma.org.uk/guidance-your-health-and-wellbeing"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mailto:gareth.thomas@Staffordshirefa.com"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7" name="Rectangle 7"/>
          <p:cNvSpPr>
            <a:spLocks noChangeArrowheads="1"/>
          </p:cNvSpPr>
          <p:nvPr/>
        </p:nvSpPr>
        <p:spPr bwMode="auto">
          <a:xfrm>
            <a:off x="1433512" y="1393195"/>
            <a:ext cx="46519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dirty="0">
                <a:latin typeface="Verdana" pitchFamily="34" charset="0"/>
                <a:ea typeface="Times New Roman" pitchFamily="18" charset="0"/>
                <a:cs typeface="Times New Roman" pitchFamily="18" charset="0"/>
              </a:rPr>
              <a:t>     </a:t>
            </a:r>
            <a:r>
              <a:rPr lang="en-GB" altLang="en-US" sz="1100" dirty="0">
                <a:latin typeface="Calibri" pitchFamily="34" charset="0"/>
                <a:ea typeface="Times New Roman" pitchFamily="18" charset="0"/>
                <a:cs typeface="Arial" pitchFamily="34" charset="0"/>
              </a:rPr>
              <a:t> </a:t>
            </a:r>
            <a:endParaRPr lang="en-GB" altLang="en-US" dirty="0">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1232650"/>
          </a:xfrm>
        </p:spPr>
        <p:txBody>
          <a:bodyPr/>
          <a:lstStyle/>
          <a:p>
            <a:r>
              <a:rPr lang="en-GB" sz="4800" dirty="0">
                <a:solidFill>
                  <a:srgbClr val="002060"/>
                </a:solidFill>
                <a:latin typeface="+mn-lt"/>
              </a:rPr>
              <a:t>Staffordshire FA </a:t>
            </a:r>
            <a:r>
              <a:rPr lang="en-GB" sz="3600" b="0" dirty="0">
                <a:solidFill>
                  <a:srgbClr val="C00000"/>
                </a:solidFill>
                <a:latin typeface="+mn-lt"/>
              </a:rPr>
              <a:t>in partnership with the</a:t>
            </a:r>
            <a:br>
              <a:rPr lang="en-GB" sz="4800" dirty="0">
                <a:solidFill>
                  <a:srgbClr val="002060"/>
                </a:solidFill>
                <a:latin typeface="+mn-lt"/>
              </a:rPr>
            </a:br>
            <a:r>
              <a:rPr lang="en-GB" sz="4800" dirty="0">
                <a:solidFill>
                  <a:srgbClr val="002060"/>
                </a:solidFill>
                <a:latin typeface="+mn-lt"/>
              </a:rPr>
              <a:t>Grounds Management Association</a:t>
            </a:r>
            <a:endParaRPr lang="en-GB" sz="3600" b="0" dirty="0">
              <a:solidFill>
                <a:srgbClr val="C00000"/>
              </a:solidFill>
              <a:latin typeface="+mn-lt"/>
            </a:endParaRP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2132856"/>
            <a:ext cx="10972800" cy="3993307"/>
          </a:xfrm>
        </p:spPr>
        <p:txBody>
          <a:bodyPr/>
          <a:lstStyle/>
          <a:p>
            <a:pPr marL="0" indent="0">
              <a:buClr>
                <a:srgbClr val="C00000"/>
              </a:buClr>
              <a:buNone/>
            </a:pPr>
            <a:r>
              <a:rPr lang="en-GB" b="1" dirty="0">
                <a:solidFill>
                  <a:srgbClr val="C00000"/>
                </a:solidFill>
                <a:latin typeface="+mn-lt"/>
              </a:rPr>
              <a:t>INTERIM WORKS AND FIT FOR PLAY WORKSHOP</a:t>
            </a:r>
          </a:p>
          <a:p>
            <a:pPr>
              <a:buClr>
                <a:srgbClr val="C00000"/>
              </a:buClr>
            </a:pPr>
            <a:endParaRPr lang="en-GB" dirty="0">
              <a:solidFill>
                <a:srgbClr val="002060"/>
              </a:solidFill>
              <a:latin typeface="+mn-lt"/>
            </a:endParaRPr>
          </a:p>
          <a:p>
            <a:pPr>
              <a:buClr>
                <a:srgbClr val="C00000"/>
              </a:buClr>
            </a:pPr>
            <a:r>
              <a:rPr lang="en-GB" dirty="0">
                <a:solidFill>
                  <a:srgbClr val="002060"/>
                </a:solidFill>
                <a:latin typeface="+mn-lt"/>
              </a:rPr>
              <a:t>Good evening!</a:t>
            </a:r>
          </a:p>
          <a:p>
            <a:pPr>
              <a:buClr>
                <a:srgbClr val="C00000"/>
              </a:buClr>
            </a:pPr>
            <a:r>
              <a:rPr lang="en-GB" dirty="0">
                <a:solidFill>
                  <a:srgbClr val="002060"/>
                </a:solidFill>
                <a:latin typeface="+mn-lt"/>
              </a:rPr>
              <a:t>You will be automatically muted but don’t worry</a:t>
            </a: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r>
              <a:rPr lang="en-GB" dirty="0">
                <a:solidFill>
                  <a:srgbClr val="002060"/>
                </a:solidFill>
                <a:latin typeface="+mn-lt"/>
              </a:rPr>
              <a:t>The workshop will start at 7.30pm</a:t>
            </a:r>
          </a:p>
          <a:p>
            <a:pPr>
              <a:buClr>
                <a:srgbClr val="C00000"/>
              </a:buClr>
            </a:pPr>
            <a:r>
              <a:rPr lang="en-GB" dirty="0">
                <a:solidFill>
                  <a:srgbClr val="002060"/>
                </a:solidFill>
                <a:latin typeface="+mn-lt"/>
              </a:rPr>
              <a:t>In the meantime grab a brew and we will start shortly.</a:t>
            </a:r>
          </a:p>
          <a:p>
            <a:pPr>
              <a:buClr>
                <a:srgbClr val="C00000"/>
              </a:buClr>
            </a:pPr>
            <a:endParaRPr lang="en-GB" dirty="0">
              <a:solidFill>
                <a:srgbClr val="002060"/>
              </a:solidFill>
              <a:latin typeface="+mn-lt"/>
            </a:endParaRPr>
          </a:p>
        </p:txBody>
      </p:sp>
      <p:pic>
        <p:nvPicPr>
          <p:cNvPr id="14" name="Picture 13">
            <a:extLst>
              <a:ext uri="{FF2B5EF4-FFF2-40B4-BE49-F238E27FC236}">
                <a16:creationId xmlns:a16="http://schemas.microsoft.com/office/drawing/2014/main" id="{769A9B93-1C23-4540-9CEC-6214F2D317C9}"/>
              </a:ext>
            </a:extLst>
          </p:cNvPr>
          <p:cNvPicPr>
            <a:picLocks noChangeAspect="1"/>
          </p:cNvPicPr>
          <p:nvPr/>
        </p:nvPicPr>
        <p:blipFill>
          <a:blip r:embed="rId5"/>
          <a:stretch>
            <a:fillRect/>
          </a:stretch>
        </p:blipFill>
        <p:spPr>
          <a:xfrm>
            <a:off x="1055440" y="4149080"/>
            <a:ext cx="4940983" cy="746577"/>
          </a:xfrm>
          <a:prstGeom prst="rect">
            <a:avLst/>
          </a:prstGeom>
        </p:spPr>
      </p:pic>
      <p:sp>
        <p:nvSpPr>
          <p:cNvPr id="15" name="Oval 14">
            <a:extLst>
              <a:ext uri="{FF2B5EF4-FFF2-40B4-BE49-F238E27FC236}">
                <a16:creationId xmlns:a16="http://schemas.microsoft.com/office/drawing/2014/main" id="{34F82897-2A9D-4101-9D2E-7FDFF6D60D2F}"/>
              </a:ext>
            </a:extLst>
          </p:cNvPr>
          <p:cNvSpPr/>
          <p:nvPr/>
        </p:nvSpPr>
        <p:spPr>
          <a:xfrm>
            <a:off x="1643193" y="4045596"/>
            <a:ext cx="925274" cy="92527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570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Interim works and fit for play guidance...</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buClr>
                <a:srgbClr val="C00000"/>
              </a:buClr>
            </a:pPr>
            <a:r>
              <a:rPr lang="en-GB" dirty="0">
                <a:solidFill>
                  <a:srgbClr val="002060"/>
                </a:solidFill>
                <a:latin typeface="+mn-lt"/>
              </a:rPr>
              <a:t>Guidance produced by the Grounds Management Association (formerly IOG)</a:t>
            </a: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marL="0" indent="0">
              <a:buClr>
                <a:srgbClr val="C00000"/>
              </a:buClr>
              <a:buNone/>
            </a:pPr>
            <a:endParaRPr lang="en-GB" b="1" dirty="0">
              <a:solidFill>
                <a:srgbClr val="002060"/>
              </a:solidFill>
              <a:latin typeface="+mn-lt"/>
            </a:endParaRPr>
          </a:p>
          <a:p>
            <a:pPr>
              <a:buClr>
                <a:srgbClr val="C00000"/>
              </a:buClr>
              <a:buFont typeface="Wingdings" panose="05000000000000000000" pitchFamily="2" charset="2"/>
              <a:buChar char="Ø"/>
            </a:pPr>
            <a:r>
              <a:rPr lang="en-GB" b="1" dirty="0">
                <a:solidFill>
                  <a:srgbClr val="002060"/>
                </a:solidFill>
                <a:latin typeface="+mn-lt"/>
              </a:rPr>
              <a:t>Kevin Duffill</a:t>
            </a:r>
            <a:r>
              <a:rPr lang="en-GB" dirty="0">
                <a:solidFill>
                  <a:srgbClr val="002060"/>
                </a:solidFill>
                <a:latin typeface="+mn-lt"/>
              </a:rPr>
              <a:t>		Regional Pitch Advisor</a:t>
            </a:r>
          </a:p>
          <a:p>
            <a:pPr marL="0" indent="0">
              <a:buClr>
                <a:srgbClr val="C00000"/>
              </a:buClr>
              <a:buNone/>
            </a:pPr>
            <a:r>
              <a:rPr lang="en-GB" dirty="0">
                <a:solidFill>
                  <a:srgbClr val="002060"/>
                </a:solidFill>
                <a:latin typeface="+mn-lt"/>
              </a:rPr>
              <a:t>						Grounds Management Association </a:t>
            </a:r>
          </a:p>
          <a:p>
            <a:pPr marL="0" indent="0">
              <a:buClr>
                <a:srgbClr val="C00000"/>
              </a:buClr>
              <a:buNone/>
            </a:pPr>
            <a:endParaRPr lang="en-GB" dirty="0">
              <a:solidFill>
                <a:srgbClr val="002060"/>
              </a:solidFill>
              <a:latin typeface="+mn-lt"/>
            </a:endParaRPr>
          </a:p>
          <a:p>
            <a:pPr>
              <a:buClr>
                <a:srgbClr val="C00000"/>
              </a:buClr>
              <a:buFont typeface="Wingdings" panose="05000000000000000000" pitchFamily="2" charset="2"/>
              <a:buChar char="Ø"/>
            </a:pPr>
            <a:r>
              <a:rPr lang="en-GB" b="1" dirty="0">
                <a:solidFill>
                  <a:srgbClr val="002060"/>
                </a:solidFill>
                <a:latin typeface="+mn-lt"/>
              </a:rPr>
              <a:t>Andy Jackson</a:t>
            </a:r>
            <a:r>
              <a:rPr lang="en-GB" dirty="0">
                <a:solidFill>
                  <a:srgbClr val="002060"/>
                </a:solidFill>
                <a:latin typeface="+mn-lt"/>
              </a:rPr>
              <a:t>		Grounds Manager</a:t>
            </a:r>
          </a:p>
          <a:p>
            <a:pPr marL="0" indent="0">
              <a:buClr>
                <a:srgbClr val="C00000"/>
              </a:buClr>
              <a:buNone/>
            </a:pPr>
            <a:r>
              <a:rPr lang="en-GB" dirty="0">
                <a:solidFill>
                  <a:srgbClr val="002060"/>
                </a:solidFill>
                <a:latin typeface="+mn-lt"/>
              </a:rPr>
              <a:t>						Stoke City Football Club</a:t>
            </a:r>
          </a:p>
        </p:txBody>
      </p:sp>
      <p:pic>
        <p:nvPicPr>
          <p:cNvPr id="13" name="Picture 12">
            <a:extLst>
              <a:ext uri="{FF2B5EF4-FFF2-40B4-BE49-F238E27FC236}">
                <a16:creationId xmlns:a16="http://schemas.microsoft.com/office/drawing/2014/main" id="{7F4E95DA-9A45-4F87-9D30-1436BCCFB55E}"/>
              </a:ext>
            </a:extLst>
          </p:cNvPr>
          <p:cNvPicPr>
            <a:picLocks noChangeAspect="1"/>
          </p:cNvPicPr>
          <p:nvPr/>
        </p:nvPicPr>
        <p:blipFill>
          <a:blip r:embed="rId4"/>
          <a:stretch>
            <a:fillRect/>
          </a:stretch>
        </p:blipFill>
        <p:spPr>
          <a:xfrm>
            <a:off x="939141" y="2169773"/>
            <a:ext cx="2821941" cy="1403243"/>
          </a:xfrm>
          <a:prstGeom prst="rect">
            <a:avLst/>
          </a:prstGeom>
        </p:spPr>
      </p:pic>
      <p:pic>
        <p:nvPicPr>
          <p:cNvPr id="4" name="Picture 3">
            <a:extLst>
              <a:ext uri="{FF2B5EF4-FFF2-40B4-BE49-F238E27FC236}">
                <a16:creationId xmlns:a16="http://schemas.microsoft.com/office/drawing/2014/main" id="{1983D5AF-8C4F-40DB-8888-6796D5A773F3}"/>
              </a:ext>
            </a:extLst>
          </p:cNvPr>
          <p:cNvPicPr>
            <a:picLocks noChangeAspect="1"/>
          </p:cNvPicPr>
          <p:nvPr/>
        </p:nvPicPr>
        <p:blipFill>
          <a:blip r:embed="rId5"/>
          <a:stretch>
            <a:fillRect/>
          </a:stretch>
        </p:blipFill>
        <p:spPr>
          <a:xfrm>
            <a:off x="3761083" y="2169773"/>
            <a:ext cx="2910982" cy="1403243"/>
          </a:xfrm>
          <a:prstGeom prst="rect">
            <a:avLst/>
          </a:prstGeom>
        </p:spPr>
      </p:pic>
    </p:spTree>
    <p:extLst>
      <p:ext uri="{BB962C8B-B14F-4D97-AF65-F5344CB8AC3E}">
        <p14:creationId xmlns:p14="http://schemas.microsoft.com/office/powerpoint/2010/main" val="66927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Important messages...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lnSpc>
                <a:spcPct val="150000"/>
              </a:lnSpc>
              <a:buClr>
                <a:srgbClr val="C00000"/>
              </a:buClr>
            </a:pPr>
            <a:r>
              <a:rPr lang="en-GB" dirty="0">
                <a:solidFill>
                  <a:srgbClr val="002060"/>
                </a:solidFill>
                <a:latin typeface="+mn-lt"/>
              </a:rPr>
              <a:t>Please ensure you always follow government guidelines </a:t>
            </a:r>
            <a:r>
              <a:rPr lang="en-GB" dirty="0">
                <a:latin typeface="+mn-lt"/>
                <a:hlinkClick r:id="rId5"/>
              </a:rPr>
              <a:t>www.gov.uk/coronavirus</a:t>
            </a:r>
            <a:r>
              <a:rPr lang="en-GB" dirty="0">
                <a:latin typeface="+mn-lt"/>
              </a:rPr>
              <a:t> </a:t>
            </a:r>
            <a:r>
              <a:rPr lang="en-GB" dirty="0">
                <a:solidFill>
                  <a:srgbClr val="002060"/>
                </a:solidFill>
                <a:latin typeface="+mn-lt"/>
              </a:rPr>
              <a:t>should you be permitted to work outdoors either as lone workers or as part of a team.</a:t>
            </a:r>
          </a:p>
          <a:p>
            <a:pPr>
              <a:lnSpc>
                <a:spcPct val="150000"/>
              </a:lnSpc>
              <a:buClr>
                <a:srgbClr val="C00000"/>
              </a:buClr>
            </a:pPr>
            <a:r>
              <a:rPr lang="en-GB" dirty="0">
                <a:solidFill>
                  <a:srgbClr val="002060"/>
                </a:solidFill>
                <a:latin typeface="+mn-lt"/>
              </a:rPr>
              <a:t>Please access and read the document below for further information</a:t>
            </a:r>
            <a:br>
              <a:rPr lang="en-GB" dirty="0">
                <a:latin typeface="+mn-lt"/>
              </a:rPr>
            </a:br>
            <a:r>
              <a:rPr lang="en-GB" dirty="0">
                <a:latin typeface="+mn-lt"/>
                <a:hlinkClick r:id="rId6"/>
              </a:rPr>
              <a:t>https://www.thegma.org.uk/covid-19-0</a:t>
            </a:r>
            <a:endParaRPr lang="en-GB" dirty="0">
              <a:latin typeface="+mn-lt"/>
            </a:endParaRPr>
          </a:p>
          <a:p>
            <a:pPr>
              <a:lnSpc>
                <a:spcPct val="150000"/>
              </a:lnSpc>
              <a:buClr>
                <a:srgbClr val="C00000"/>
              </a:buClr>
            </a:pPr>
            <a:r>
              <a:rPr lang="en-GB" dirty="0">
                <a:solidFill>
                  <a:srgbClr val="002060"/>
                </a:solidFill>
                <a:latin typeface="+mn-lt"/>
              </a:rPr>
              <a:t>The above information is valid on the date of this presentation 27</a:t>
            </a:r>
            <a:r>
              <a:rPr lang="en-GB" baseline="30000" dirty="0">
                <a:solidFill>
                  <a:srgbClr val="002060"/>
                </a:solidFill>
                <a:latin typeface="+mn-lt"/>
              </a:rPr>
              <a:t>th</a:t>
            </a:r>
            <a:r>
              <a:rPr lang="en-GB" dirty="0">
                <a:solidFill>
                  <a:srgbClr val="002060"/>
                </a:solidFill>
                <a:latin typeface="+mn-lt"/>
              </a:rPr>
              <a:t> April 2020.</a:t>
            </a:r>
          </a:p>
          <a:p>
            <a:pPr>
              <a:buClr>
                <a:srgbClr val="C00000"/>
              </a:buClr>
            </a:pPr>
            <a:endParaRPr lang="en-GB" dirty="0">
              <a:solidFill>
                <a:srgbClr val="002060"/>
              </a:solidFill>
              <a:latin typeface="+mn-lt"/>
            </a:endParaRPr>
          </a:p>
        </p:txBody>
      </p:sp>
    </p:spTree>
    <p:extLst>
      <p:ext uri="{BB962C8B-B14F-4D97-AF65-F5344CB8AC3E}">
        <p14:creationId xmlns:p14="http://schemas.microsoft.com/office/powerpoint/2010/main" val="3315412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Workshop discussions – next few slides...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lnSpc>
                <a:spcPct val="150000"/>
              </a:lnSpc>
              <a:buClr>
                <a:srgbClr val="C00000"/>
              </a:buClr>
            </a:pPr>
            <a:r>
              <a:rPr lang="en-GB" dirty="0">
                <a:solidFill>
                  <a:srgbClr val="002060"/>
                </a:solidFill>
                <a:latin typeface="+mn-lt"/>
              </a:rPr>
              <a:t>Mowing, thatch, aeration, fertilising, weeds, repairs, seeding, irrigation.</a:t>
            </a:r>
          </a:p>
          <a:p>
            <a:pPr>
              <a:lnSpc>
                <a:spcPct val="150000"/>
              </a:lnSpc>
              <a:buClr>
                <a:srgbClr val="C00000"/>
              </a:buClr>
            </a:pPr>
            <a:r>
              <a:rPr lang="en-GB" dirty="0">
                <a:solidFill>
                  <a:srgbClr val="002060"/>
                </a:solidFill>
                <a:latin typeface="+mn-lt"/>
              </a:rPr>
              <a:t>What may happen to football playing surfaces and the soils beneath should they be left alone for a lengthy period?</a:t>
            </a:r>
          </a:p>
          <a:p>
            <a:pPr>
              <a:lnSpc>
                <a:spcPct val="150000"/>
              </a:lnSpc>
              <a:buClr>
                <a:srgbClr val="C00000"/>
              </a:buClr>
            </a:pPr>
            <a:r>
              <a:rPr lang="en-GB" dirty="0">
                <a:solidFill>
                  <a:srgbClr val="002060"/>
                </a:solidFill>
                <a:latin typeface="+mn-lt"/>
              </a:rPr>
              <a:t>What maintenance is recommended to consider undertaking at this time of year?</a:t>
            </a:r>
          </a:p>
          <a:p>
            <a:pPr>
              <a:lnSpc>
                <a:spcPct val="150000"/>
              </a:lnSpc>
              <a:buClr>
                <a:srgbClr val="C00000"/>
              </a:buClr>
            </a:pPr>
            <a:r>
              <a:rPr lang="en-GB" dirty="0">
                <a:solidFill>
                  <a:srgbClr val="002060"/>
                </a:solidFill>
                <a:latin typeface="+mn-lt"/>
              </a:rPr>
              <a:t>What works can/should be carried out should play resume?</a:t>
            </a:r>
          </a:p>
          <a:p>
            <a:pPr>
              <a:lnSpc>
                <a:spcPct val="150000"/>
              </a:lnSpc>
              <a:buClr>
                <a:srgbClr val="C00000"/>
              </a:buClr>
            </a:pPr>
            <a:r>
              <a:rPr lang="en-GB" dirty="0">
                <a:solidFill>
                  <a:srgbClr val="002060"/>
                </a:solidFill>
                <a:latin typeface="+mn-lt"/>
              </a:rPr>
              <a:t>Questions received.</a:t>
            </a:r>
          </a:p>
          <a:p>
            <a:pPr>
              <a:buClr>
                <a:srgbClr val="C00000"/>
              </a:buClr>
            </a:pPr>
            <a:endParaRPr lang="en-GB" dirty="0">
              <a:solidFill>
                <a:srgbClr val="002060"/>
              </a:solidFill>
              <a:latin typeface="+mn-lt"/>
            </a:endParaRPr>
          </a:p>
        </p:txBody>
      </p:sp>
    </p:spTree>
    <p:extLst>
      <p:ext uri="{BB962C8B-B14F-4D97-AF65-F5344CB8AC3E}">
        <p14:creationId xmlns:p14="http://schemas.microsoft.com/office/powerpoint/2010/main" val="3978836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Mowing...</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4260229"/>
            <a:ext cx="7574632" cy="2337123"/>
          </a:xfrm>
        </p:spPr>
        <p:txBody>
          <a:bodyPr/>
          <a:lstStyle/>
          <a:p>
            <a:pPr marL="0" indent="0">
              <a:buClr>
                <a:srgbClr val="C00000"/>
              </a:buClr>
              <a:buNone/>
            </a:pPr>
            <a:r>
              <a:rPr lang="en-GB" b="1" dirty="0">
                <a:solidFill>
                  <a:srgbClr val="C00000"/>
                </a:solidFill>
                <a:latin typeface="+mn-lt"/>
              </a:rPr>
              <a:t>What may happen if I do not cut the grass at all? </a:t>
            </a:r>
            <a:br>
              <a:rPr lang="en-GB" b="1" dirty="0">
                <a:solidFill>
                  <a:srgbClr val="00B050"/>
                </a:solidFill>
                <a:latin typeface="+mn-lt"/>
              </a:rPr>
            </a:br>
            <a:r>
              <a:rPr lang="en-GB" dirty="0">
                <a:solidFill>
                  <a:srgbClr val="002060"/>
                </a:solidFill>
                <a:latin typeface="+mn-lt"/>
              </a:rPr>
              <a:t>The grass will grow very tall, the surface will become very thin, it will try to set seed, and this will result in an even thinner surface. It will be a challenge to get the surface back into a suitable playing surface when we can start playing sport again.  </a:t>
            </a:r>
          </a:p>
        </p:txBody>
      </p:sp>
      <p:pic>
        <p:nvPicPr>
          <p:cNvPr id="13" name="Picture 12" descr="A screenshot of a cell phone&#10;&#10;Description automatically generated">
            <a:extLst>
              <a:ext uri="{FF2B5EF4-FFF2-40B4-BE49-F238E27FC236}">
                <a16:creationId xmlns:a16="http://schemas.microsoft.com/office/drawing/2014/main" id="{EC83A697-18C5-4A8E-B3DE-9B2F3C666DBD}"/>
              </a:ext>
            </a:extLst>
          </p:cNvPr>
          <p:cNvPicPr>
            <a:picLocks noChangeAspect="1"/>
          </p:cNvPicPr>
          <p:nvPr/>
        </p:nvPicPr>
        <p:blipFill rotWithShape="1">
          <a:blip r:embed="rId5"/>
          <a:srcRect b="624"/>
          <a:stretch/>
        </p:blipFill>
        <p:spPr>
          <a:xfrm>
            <a:off x="551384" y="1180474"/>
            <a:ext cx="11166566" cy="2968606"/>
          </a:xfrm>
          <a:prstGeom prst="rect">
            <a:avLst/>
          </a:prstGeom>
        </p:spPr>
      </p:pic>
    </p:spTree>
    <p:extLst>
      <p:ext uri="{BB962C8B-B14F-4D97-AF65-F5344CB8AC3E}">
        <p14:creationId xmlns:p14="http://schemas.microsoft.com/office/powerpoint/2010/main" val="2403937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Control or removal of thatch...</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357298"/>
            <a:ext cx="6206480" cy="4768865"/>
          </a:xfrm>
        </p:spPr>
        <p:txBody>
          <a:bodyPr/>
          <a:lstStyle/>
          <a:p>
            <a:pPr marL="0" indent="0">
              <a:spcAft>
                <a:spcPts val="600"/>
              </a:spcAft>
              <a:buNone/>
            </a:pPr>
            <a:r>
              <a:rPr lang="en-US" b="1" dirty="0">
                <a:solidFill>
                  <a:srgbClr val="C00000"/>
                </a:solidFill>
                <a:latin typeface="+mn-lt"/>
              </a:rPr>
              <a:t>Why should I do this if play is not taking place?</a:t>
            </a:r>
          </a:p>
          <a:p>
            <a:pPr marL="0" indent="0">
              <a:spcAft>
                <a:spcPts val="600"/>
              </a:spcAft>
              <a:buNone/>
            </a:pPr>
            <a:r>
              <a:rPr lang="en-US" b="1" dirty="0">
                <a:solidFill>
                  <a:srgbClr val="C00000"/>
                </a:solidFill>
                <a:latin typeface="+mn-lt"/>
              </a:rPr>
              <a:t> </a:t>
            </a:r>
            <a:endParaRPr lang="en-US" dirty="0">
              <a:solidFill>
                <a:srgbClr val="C00000"/>
              </a:solidFill>
              <a:latin typeface="+mn-lt"/>
            </a:endParaRPr>
          </a:p>
          <a:p>
            <a:pPr>
              <a:spcAft>
                <a:spcPts val="600"/>
              </a:spcAft>
              <a:buClr>
                <a:srgbClr val="C00000"/>
              </a:buClr>
            </a:pPr>
            <a:r>
              <a:rPr lang="en-US" dirty="0">
                <a:solidFill>
                  <a:srgbClr val="002060"/>
                </a:solidFill>
                <a:latin typeface="+mn-lt"/>
              </a:rPr>
              <a:t>Grass leaves and sheaths do die off on a regular basis and these will build-up at the base of the plant. </a:t>
            </a:r>
          </a:p>
          <a:p>
            <a:pPr>
              <a:spcAft>
                <a:spcPts val="600"/>
              </a:spcAft>
              <a:buClr>
                <a:srgbClr val="C00000"/>
              </a:buClr>
            </a:pPr>
            <a:r>
              <a:rPr lang="en-US" dirty="0">
                <a:solidFill>
                  <a:srgbClr val="002060"/>
                </a:solidFill>
                <a:latin typeface="+mn-lt"/>
              </a:rPr>
              <a:t>Surface grooming using chain harrow or tractor mounted rake, can help keep the surface clean and prevent build up. </a:t>
            </a:r>
          </a:p>
          <a:p>
            <a:pPr>
              <a:spcAft>
                <a:spcPts val="600"/>
              </a:spcAft>
              <a:buClr>
                <a:srgbClr val="C00000"/>
              </a:buClr>
            </a:pPr>
            <a:r>
              <a:rPr lang="en-US" dirty="0">
                <a:solidFill>
                  <a:srgbClr val="002060"/>
                </a:solidFill>
                <a:latin typeface="+mn-lt"/>
              </a:rPr>
              <a:t>Where scarification is concerned be cautious when the weather is hot and dry. </a:t>
            </a:r>
          </a:p>
          <a:p>
            <a:pPr>
              <a:buClr>
                <a:srgbClr val="C00000"/>
              </a:buClr>
            </a:pPr>
            <a:endParaRPr lang="en-GB" dirty="0">
              <a:solidFill>
                <a:srgbClr val="002060"/>
              </a:solidFill>
              <a:latin typeface="+mn-lt"/>
            </a:endParaRPr>
          </a:p>
        </p:txBody>
      </p:sp>
      <p:pic>
        <p:nvPicPr>
          <p:cNvPr id="13" name="Picture 12">
            <a:extLst>
              <a:ext uri="{FF2B5EF4-FFF2-40B4-BE49-F238E27FC236}">
                <a16:creationId xmlns:a16="http://schemas.microsoft.com/office/drawing/2014/main" id="{35590A13-EE7A-44DA-9416-6057A3515749}"/>
              </a:ext>
            </a:extLst>
          </p:cNvPr>
          <p:cNvPicPr>
            <a:picLocks noChangeAspect="1"/>
          </p:cNvPicPr>
          <p:nvPr/>
        </p:nvPicPr>
        <p:blipFill rotWithShape="1">
          <a:blip r:embed="rId5"/>
          <a:srcRect l="7765"/>
          <a:stretch/>
        </p:blipFill>
        <p:spPr>
          <a:xfrm>
            <a:off x="6881241" y="1137425"/>
            <a:ext cx="4943161" cy="39680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6740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Aeration...</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124744"/>
            <a:ext cx="6494512" cy="5001419"/>
          </a:xfrm>
        </p:spPr>
        <p:txBody>
          <a:bodyPr/>
          <a:lstStyle/>
          <a:p>
            <a:pPr marL="0" indent="0">
              <a:buNone/>
            </a:pPr>
            <a:r>
              <a:rPr lang="en-GB" b="1" dirty="0">
                <a:solidFill>
                  <a:srgbClr val="C00000"/>
                </a:solidFill>
                <a:latin typeface="+mn-lt"/>
              </a:rPr>
              <a:t>Should I do this at all if no play is taking place? </a:t>
            </a:r>
            <a:br>
              <a:rPr lang="en-GB" b="1" dirty="0">
                <a:solidFill>
                  <a:srgbClr val="00B050"/>
                </a:solidFill>
                <a:latin typeface="+mn-lt"/>
              </a:rPr>
            </a:br>
            <a:endParaRPr lang="en-GB" b="1" dirty="0">
              <a:solidFill>
                <a:srgbClr val="00B050"/>
              </a:solidFill>
              <a:latin typeface="+mn-lt"/>
            </a:endParaRPr>
          </a:p>
          <a:p>
            <a:pPr>
              <a:buClr>
                <a:srgbClr val="C00000"/>
              </a:buClr>
            </a:pPr>
            <a:r>
              <a:rPr lang="en-GB" dirty="0">
                <a:solidFill>
                  <a:srgbClr val="002060"/>
                </a:solidFill>
                <a:latin typeface="+mn-lt"/>
              </a:rPr>
              <a:t>Aeration or decompaction works, will help the surface but only if ground conditions are suitable.</a:t>
            </a:r>
          </a:p>
          <a:p>
            <a:pPr>
              <a:buClr>
                <a:srgbClr val="C00000"/>
              </a:buClr>
            </a:pPr>
            <a:endParaRPr lang="en-GB" dirty="0">
              <a:solidFill>
                <a:srgbClr val="002060"/>
              </a:solidFill>
              <a:latin typeface="+mn-lt"/>
            </a:endParaRPr>
          </a:p>
          <a:p>
            <a:pPr>
              <a:buClr>
                <a:srgbClr val="C00000"/>
              </a:buClr>
            </a:pPr>
            <a:r>
              <a:rPr lang="en-GB" dirty="0">
                <a:solidFill>
                  <a:srgbClr val="002060"/>
                </a:solidFill>
                <a:latin typeface="+mn-lt"/>
              </a:rPr>
              <a:t>Increased aeration will encourage grass growth.</a:t>
            </a:r>
          </a:p>
          <a:p>
            <a:pPr>
              <a:buClr>
                <a:srgbClr val="C00000"/>
              </a:buClr>
            </a:pPr>
            <a:endParaRPr lang="en-GB" dirty="0">
              <a:solidFill>
                <a:srgbClr val="002060"/>
              </a:solidFill>
              <a:latin typeface="+mn-lt"/>
            </a:endParaRPr>
          </a:p>
          <a:p>
            <a:pPr>
              <a:buClr>
                <a:srgbClr val="C00000"/>
              </a:buClr>
            </a:pPr>
            <a:r>
              <a:rPr lang="en-GB" dirty="0">
                <a:solidFill>
                  <a:srgbClr val="002060"/>
                </a:solidFill>
                <a:latin typeface="+mn-lt"/>
              </a:rPr>
              <a:t>Improves the soil with gaseous exchange, infiltration of water, nutrient uptake, deeper rooting and drought stress tolerance.</a:t>
            </a:r>
          </a:p>
          <a:p>
            <a:pPr>
              <a:buClr>
                <a:srgbClr val="C00000"/>
              </a:buClr>
            </a:pPr>
            <a:endParaRPr lang="en-GB" dirty="0">
              <a:solidFill>
                <a:srgbClr val="002060"/>
              </a:solidFill>
              <a:latin typeface="+mn-lt"/>
            </a:endParaRPr>
          </a:p>
        </p:txBody>
      </p:sp>
      <p:pic>
        <p:nvPicPr>
          <p:cNvPr id="13" name="Picture 12">
            <a:extLst>
              <a:ext uri="{FF2B5EF4-FFF2-40B4-BE49-F238E27FC236}">
                <a16:creationId xmlns:a16="http://schemas.microsoft.com/office/drawing/2014/main" id="{19AD6B59-1BA7-414A-B6B1-0D82F923430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 contrast="8000"/>
                    </a14:imgEffect>
                  </a14:imgLayer>
                </a14:imgProps>
              </a:ext>
              <a:ext uri="{28A0092B-C50C-407E-A947-70E740481C1C}">
                <a14:useLocalDpi xmlns:a14="http://schemas.microsoft.com/office/drawing/2010/main" val="0"/>
              </a:ext>
            </a:extLst>
          </a:blip>
          <a:srcRect l="24567" r="29807"/>
          <a:stretch/>
        </p:blipFill>
        <p:spPr>
          <a:xfrm>
            <a:off x="7639992" y="620688"/>
            <a:ext cx="3741240" cy="423506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3542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Fertilising...</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357298"/>
            <a:ext cx="6422504" cy="4768865"/>
          </a:xfrm>
        </p:spPr>
        <p:txBody>
          <a:bodyPr/>
          <a:lstStyle/>
          <a:p>
            <a:pPr marL="0" indent="0">
              <a:spcAft>
                <a:spcPts val="600"/>
              </a:spcAft>
              <a:buNone/>
            </a:pPr>
            <a:r>
              <a:rPr lang="en-US" b="1" dirty="0">
                <a:solidFill>
                  <a:srgbClr val="C00000"/>
                </a:solidFill>
                <a:latin typeface="+mn-lt"/>
              </a:rPr>
              <a:t>Should I do this at all if no play is taking place? </a:t>
            </a:r>
          </a:p>
          <a:p>
            <a:pPr marL="0" indent="0">
              <a:spcAft>
                <a:spcPts val="600"/>
              </a:spcAft>
              <a:buNone/>
            </a:pPr>
            <a:endParaRPr lang="en-US" dirty="0">
              <a:solidFill>
                <a:srgbClr val="C00000"/>
              </a:solidFill>
              <a:latin typeface="+mn-lt"/>
            </a:endParaRPr>
          </a:p>
          <a:p>
            <a:pPr>
              <a:spcAft>
                <a:spcPts val="600"/>
              </a:spcAft>
              <a:buClr>
                <a:srgbClr val="C00000"/>
              </a:buClr>
            </a:pPr>
            <a:r>
              <a:rPr lang="en-US" dirty="0">
                <a:solidFill>
                  <a:srgbClr val="002060"/>
                </a:solidFill>
                <a:latin typeface="+mn-lt"/>
              </a:rPr>
              <a:t>In many cases there will not be a need to apply a fertiliser as the grass will be growing naturally.</a:t>
            </a:r>
          </a:p>
          <a:p>
            <a:pPr>
              <a:spcAft>
                <a:spcPts val="600"/>
              </a:spcAft>
              <a:buClr>
                <a:srgbClr val="C00000"/>
              </a:buClr>
            </a:pPr>
            <a:r>
              <a:rPr lang="en-US" dirty="0">
                <a:solidFill>
                  <a:srgbClr val="002060"/>
                </a:solidFill>
                <a:latin typeface="+mn-lt"/>
              </a:rPr>
              <a:t>It will not need to recover from wear and tear, and we don’t want it too fast growing or dense.</a:t>
            </a:r>
          </a:p>
          <a:p>
            <a:pPr>
              <a:spcAft>
                <a:spcPts val="600"/>
              </a:spcAft>
              <a:buClr>
                <a:srgbClr val="C00000"/>
              </a:buClr>
            </a:pPr>
            <a:r>
              <a:rPr lang="en-US" dirty="0">
                <a:solidFill>
                  <a:srgbClr val="002060"/>
                </a:solidFill>
                <a:latin typeface="+mn-lt"/>
              </a:rPr>
              <a:t>Application will increase maintenance requirements.</a:t>
            </a:r>
          </a:p>
          <a:p>
            <a:pPr>
              <a:spcAft>
                <a:spcPts val="600"/>
              </a:spcAft>
              <a:buClr>
                <a:srgbClr val="C00000"/>
              </a:buClr>
            </a:pPr>
            <a:r>
              <a:rPr lang="en-US" dirty="0">
                <a:solidFill>
                  <a:srgbClr val="002060"/>
                </a:solidFill>
                <a:latin typeface="+mn-lt"/>
              </a:rPr>
              <a:t>Once mowing is under control, assess the need for treatments and action accordingly.</a:t>
            </a:r>
          </a:p>
          <a:p>
            <a:pPr>
              <a:buClr>
                <a:srgbClr val="C00000"/>
              </a:buClr>
            </a:pPr>
            <a:endParaRPr lang="en-GB" dirty="0">
              <a:solidFill>
                <a:srgbClr val="002060"/>
              </a:solidFill>
              <a:latin typeface="+mn-lt"/>
            </a:endParaRPr>
          </a:p>
        </p:txBody>
      </p:sp>
      <p:pic>
        <p:nvPicPr>
          <p:cNvPr id="13" name="Picture 2" descr="Fertilising &amp; caring for your lawn | Fence &amp; Garden">
            <a:extLst>
              <a:ext uri="{FF2B5EF4-FFF2-40B4-BE49-F238E27FC236}">
                <a16:creationId xmlns:a16="http://schemas.microsoft.com/office/drawing/2014/main" id="{8E047C57-FB12-45A0-9421-9D7DA90A16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914" y="1496467"/>
            <a:ext cx="4376778" cy="334100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1547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Weeds...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357298"/>
            <a:ext cx="6782544" cy="4768865"/>
          </a:xfrm>
        </p:spPr>
        <p:txBody>
          <a:bodyPr/>
          <a:lstStyle/>
          <a:p>
            <a:pPr>
              <a:buClr>
                <a:srgbClr val="C00000"/>
              </a:buClr>
            </a:pPr>
            <a:r>
              <a:rPr lang="en-GB" dirty="0">
                <a:solidFill>
                  <a:srgbClr val="002060"/>
                </a:solidFill>
                <a:latin typeface="+mn-lt"/>
              </a:rPr>
              <a:t>Minimise bare patches and brush off worm casts quickly to slow down weed invasion.</a:t>
            </a:r>
            <a:br>
              <a:rPr lang="en-GB" dirty="0">
                <a:solidFill>
                  <a:srgbClr val="002060"/>
                </a:solidFill>
                <a:latin typeface="+mn-lt"/>
              </a:rPr>
            </a:br>
            <a:endParaRPr lang="en-GB" dirty="0">
              <a:solidFill>
                <a:srgbClr val="002060"/>
              </a:solidFill>
              <a:latin typeface="+mn-lt"/>
            </a:endParaRPr>
          </a:p>
          <a:p>
            <a:pPr>
              <a:buClr>
                <a:srgbClr val="C00000"/>
              </a:buClr>
            </a:pPr>
            <a:r>
              <a:rPr lang="en-GB" dirty="0">
                <a:solidFill>
                  <a:srgbClr val="002060"/>
                </a:solidFill>
                <a:latin typeface="+mn-lt"/>
              </a:rPr>
              <a:t>If a significant problem, an application of selective herbicide can be applied by a suitably qualified person – typically done between May-Sept.</a:t>
            </a:r>
            <a:br>
              <a:rPr lang="en-GB" dirty="0">
                <a:solidFill>
                  <a:srgbClr val="002060"/>
                </a:solidFill>
                <a:latin typeface="+mn-lt"/>
              </a:rPr>
            </a:br>
            <a:endParaRPr lang="en-GB" dirty="0">
              <a:solidFill>
                <a:srgbClr val="002060"/>
              </a:solidFill>
              <a:latin typeface="+mn-lt"/>
            </a:endParaRPr>
          </a:p>
          <a:p>
            <a:pPr>
              <a:buClr>
                <a:srgbClr val="C00000"/>
              </a:buClr>
            </a:pPr>
            <a:r>
              <a:rPr lang="en-GB" dirty="0">
                <a:solidFill>
                  <a:srgbClr val="002060"/>
                </a:solidFill>
                <a:latin typeface="+mn-lt"/>
              </a:rPr>
              <a:t>As with all operations, consider whether this is an essential practice during this period of restricted movement. </a:t>
            </a:r>
          </a:p>
          <a:p>
            <a:pPr>
              <a:buClr>
                <a:srgbClr val="C00000"/>
              </a:buClr>
            </a:pPr>
            <a:endParaRPr lang="en-GB" dirty="0">
              <a:solidFill>
                <a:srgbClr val="002060"/>
              </a:solidFill>
              <a:latin typeface="+mn-lt"/>
            </a:endParaRPr>
          </a:p>
        </p:txBody>
      </p:sp>
      <p:pic>
        <p:nvPicPr>
          <p:cNvPr id="13" name="Picture 12">
            <a:extLst>
              <a:ext uri="{FF2B5EF4-FFF2-40B4-BE49-F238E27FC236}">
                <a16:creationId xmlns:a16="http://schemas.microsoft.com/office/drawing/2014/main" id="{9F54598B-FDD7-49CC-9FCB-2D7872451859}"/>
              </a:ext>
            </a:extLst>
          </p:cNvPr>
          <p:cNvPicPr>
            <a:picLocks noChangeAspect="1"/>
          </p:cNvPicPr>
          <p:nvPr/>
        </p:nvPicPr>
        <p:blipFill rotWithShape="1">
          <a:blip r:embed="rId5"/>
          <a:srcRect t="20748" r="3" b="18420"/>
          <a:stretch/>
        </p:blipFill>
        <p:spPr>
          <a:xfrm rot="5400000">
            <a:off x="7546447" y="935384"/>
            <a:ext cx="4183866" cy="362837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4014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Local repairs to the surface...</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357298"/>
            <a:ext cx="5889368" cy="4768865"/>
          </a:xfrm>
        </p:spPr>
        <p:txBody>
          <a:bodyPr/>
          <a:lstStyle/>
          <a:p>
            <a:pPr>
              <a:spcAft>
                <a:spcPts val="600"/>
              </a:spcAft>
              <a:buClr>
                <a:srgbClr val="C00000"/>
              </a:buClr>
            </a:pPr>
            <a:r>
              <a:rPr lang="en-GB" dirty="0">
                <a:solidFill>
                  <a:srgbClr val="002060"/>
                </a:solidFill>
                <a:latin typeface="+mn-lt"/>
              </a:rPr>
              <a:t>Where possible, and where resources permit take time to repair those areas that have always caused issues.</a:t>
            </a:r>
            <a:br>
              <a:rPr lang="en-GB" dirty="0">
                <a:solidFill>
                  <a:srgbClr val="002060"/>
                </a:solidFill>
                <a:latin typeface="+mn-lt"/>
              </a:rPr>
            </a:br>
            <a:endParaRPr lang="en-GB" dirty="0">
              <a:solidFill>
                <a:srgbClr val="002060"/>
              </a:solidFill>
              <a:latin typeface="+mn-lt"/>
            </a:endParaRPr>
          </a:p>
          <a:p>
            <a:pPr>
              <a:spcAft>
                <a:spcPts val="600"/>
              </a:spcAft>
              <a:buClr>
                <a:srgbClr val="C00000"/>
              </a:buClr>
            </a:pPr>
            <a:r>
              <a:rPr lang="en-GB" dirty="0">
                <a:solidFill>
                  <a:srgbClr val="002060"/>
                </a:solidFill>
                <a:latin typeface="+mn-lt"/>
              </a:rPr>
              <a:t>This would typically be light renovations by hand forking (or machine if a large area), a light fertiliser application, over-seeding and light top-dressing of thin areas, followed up with regular watering to aid germination and establishment.</a:t>
            </a:r>
            <a:br>
              <a:rPr lang="en-GB" dirty="0">
                <a:solidFill>
                  <a:srgbClr val="002060"/>
                </a:solidFill>
                <a:latin typeface="+mn-lt"/>
              </a:rPr>
            </a:br>
            <a:endParaRPr lang="en-GB" dirty="0">
              <a:solidFill>
                <a:srgbClr val="002060"/>
              </a:solidFill>
              <a:latin typeface="+mn-lt"/>
            </a:endParaRPr>
          </a:p>
          <a:p>
            <a:pPr>
              <a:spcAft>
                <a:spcPts val="600"/>
              </a:spcAft>
              <a:buClr>
                <a:srgbClr val="C00000"/>
              </a:buClr>
            </a:pPr>
            <a:r>
              <a:rPr lang="en-GB" dirty="0">
                <a:solidFill>
                  <a:srgbClr val="002060"/>
                </a:solidFill>
                <a:latin typeface="+mn-lt"/>
              </a:rPr>
              <a:t>Re-turfing of areas may also be considered.</a:t>
            </a:r>
          </a:p>
        </p:txBody>
      </p:sp>
      <p:pic>
        <p:nvPicPr>
          <p:cNvPr id="4" name="Picture 3">
            <a:extLst>
              <a:ext uri="{FF2B5EF4-FFF2-40B4-BE49-F238E27FC236}">
                <a16:creationId xmlns:a16="http://schemas.microsoft.com/office/drawing/2014/main" id="{6D51E46F-0CF0-46F5-B30F-B84170C83D94}"/>
              </a:ext>
            </a:extLst>
          </p:cNvPr>
          <p:cNvPicPr>
            <a:picLocks noChangeAspect="1"/>
          </p:cNvPicPr>
          <p:nvPr/>
        </p:nvPicPr>
        <p:blipFill>
          <a:blip r:embed="rId5"/>
          <a:stretch>
            <a:fillRect/>
          </a:stretch>
        </p:blipFill>
        <p:spPr>
          <a:xfrm>
            <a:off x="6685913" y="1772816"/>
            <a:ext cx="5242735" cy="2949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7177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Irrigation...</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357298"/>
            <a:ext cx="6566520" cy="4768865"/>
          </a:xfrm>
        </p:spPr>
        <p:txBody>
          <a:bodyPr/>
          <a:lstStyle/>
          <a:p>
            <a:pPr marL="0" indent="0">
              <a:spcAft>
                <a:spcPts val="600"/>
              </a:spcAft>
              <a:buNone/>
            </a:pPr>
            <a:r>
              <a:rPr lang="en-US" b="1" dirty="0">
                <a:solidFill>
                  <a:srgbClr val="C00000"/>
                </a:solidFill>
                <a:latin typeface="+mn-lt"/>
              </a:rPr>
              <a:t>Should I do this at all if no play is taking place? </a:t>
            </a:r>
          </a:p>
          <a:p>
            <a:pPr marL="0" indent="0">
              <a:spcAft>
                <a:spcPts val="600"/>
              </a:spcAft>
              <a:buNone/>
            </a:pPr>
            <a:endParaRPr lang="en-US" b="1" dirty="0">
              <a:solidFill>
                <a:srgbClr val="C00000"/>
              </a:solidFill>
              <a:latin typeface="+mn-lt"/>
            </a:endParaRPr>
          </a:p>
          <a:p>
            <a:pPr>
              <a:spcAft>
                <a:spcPts val="600"/>
              </a:spcAft>
              <a:buClr>
                <a:srgbClr val="C00000"/>
              </a:buClr>
            </a:pPr>
            <a:r>
              <a:rPr lang="en-US" dirty="0">
                <a:solidFill>
                  <a:srgbClr val="002060"/>
                </a:solidFill>
                <a:latin typeface="+mn-lt"/>
              </a:rPr>
              <a:t>Irrigation should be carried out as and when needed as indicated by weather conditions.  </a:t>
            </a:r>
          </a:p>
          <a:p>
            <a:pPr>
              <a:spcAft>
                <a:spcPts val="600"/>
              </a:spcAft>
              <a:buClr>
                <a:srgbClr val="C00000"/>
              </a:buClr>
            </a:pPr>
            <a:r>
              <a:rPr lang="en-US" dirty="0">
                <a:solidFill>
                  <a:srgbClr val="002060"/>
                </a:solidFill>
                <a:latin typeface="+mn-lt"/>
              </a:rPr>
              <a:t>Do not over irrigate. Too much water will affect the turfgrass growth and may also affect the soil conditions to the extent that compaction occurs with subsequent maintenance operations.</a:t>
            </a:r>
          </a:p>
          <a:p>
            <a:pPr>
              <a:spcAft>
                <a:spcPts val="600"/>
              </a:spcAft>
              <a:buClr>
                <a:srgbClr val="C00000"/>
              </a:buClr>
            </a:pPr>
            <a:r>
              <a:rPr lang="en-US" dirty="0">
                <a:solidFill>
                  <a:srgbClr val="002060"/>
                </a:solidFill>
                <a:latin typeface="+mn-lt"/>
              </a:rPr>
              <a:t>If your ability to irrigate is limited, focus on those areas with the weakest turfgrass growth or newly sown grass.</a:t>
            </a:r>
            <a:endParaRPr lang="en-GB" dirty="0">
              <a:solidFill>
                <a:srgbClr val="002060"/>
              </a:solidFill>
              <a:latin typeface="+mn-lt"/>
            </a:endParaRPr>
          </a:p>
          <a:p>
            <a:pPr>
              <a:buClr>
                <a:srgbClr val="C00000"/>
              </a:buClr>
            </a:pPr>
            <a:endParaRPr lang="en-GB" dirty="0">
              <a:solidFill>
                <a:srgbClr val="002060"/>
              </a:solidFill>
              <a:latin typeface="+mn-lt"/>
            </a:endParaRPr>
          </a:p>
        </p:txBody>
      </p:sp>
      <p:pic>
        <p:nvPicPr>
          <p:cNvPr id="4" name="Picture 3">
            <a:extLst>
              <a:ext uri="{FF2B5EF4-FFF2-40B4-BE49-F238E27FC236}">
                <a16:creationId xmlns:a16="http://schemas.microsoft.com/office/drawing/2014/main" id="{D2AC1ED5-8B6A-4D08-BE23-08C9CAE171C6}"/>
              </a:ext>
            </a:extLst>
          </p:cNvPr>
          <p:cNvPicPr>
            <a:picLocks noChangeAspect="1"/>
          </p:cNvPicPr>
          <p:nvPr/>
        </p:nvPicPr>
        <p:blipFill>
          <a:blip r:embed="rId5"/>
          <a:stretch>
            <a:fillRect/>
          </a:stretch>
        </p:blipFill>
        <p:spPr>
          <a:xfrm>
            <a:off x="7536160" y="1890385"/>
            <a:ext cx="4244413" cy="2831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9117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7" name="Rectangle 7"/>
          <p:cNvSpPr>
            <a:spLocks noChangeArrowheads="1"/>
          </p:cNvSpPr>
          <p:nvPr/>
        </p:nvSpPr>
        <p:spPr bwMode="auto">
          <a:xfrm>
            <a:off x="1433512" y="1393195"/>
            <a:ext cx="46519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dirty="0">
                <a:latin typeface="Verdana" pitchFamily="34" charset="0"/>
                <a:ea typeface="Times New Roman" pitchFamily="18" charset="0"/>
                <a:cs typeface="Times New Roman" pitchFamily="18" charset="0"/>
              </a:rPr>
              <a:t>     </a:t>
            </a:r>
            <a:r>
              <a:rPr lang="en-GB" altLang="en-US" sz="1100" dirty="0">
                <a:latin typeface="Calibri" pitchFamily="34" charset="0"/>
                <a:ea typeface="Times New Roman" pitchFamily="18" charset="0"/>
                <a:cs typeface="Arial" pitchFamily="34" charset="0"/>
              </a:rPr>
              <a:t> </a:t>
            </a:r>
            <a:endParaRPr lang="en-GB" altLang="en-US" dirty="0">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p:txBody>
          <a:bodyPr/>
          <a:lstStyle/>
          <a:p>
            <a:r>
              <a:rPr lang="en-GB" sz="4800" dirty="0">
                <a:solidFill>
                  <a:srgbClr val="002060"/>
                </a:solidFill>
                <a:latin typeface="+mn-lt"/>
              </a:rPr>
              <a:t>Embracing technology to keep in touch…</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buClr>
                <a:srgbClr val="C00000"/>
              </a:buClr>
            </a:pPr>
            <a:r>
              <a:rPr lang="en-GB" dirty="0">
                <a:solidFill>
                  <a:srgbClr val="002060"/>
                </a:solidFill>
                <a:latin typeface="+mn-lt"/>
              </a:rPr>
              <a:t>Welcome to Microsoft Teams </a:t>
            </a:r>
          </a:p>
          <a:p>
            <a:pPr>
              <a:buClr>
                <a:srgbClr val="C00000"/>
              </a:buClr>
            </a:pPr>
            <a:r>
              <a:rPr lang="en-GB" dirty="0">
                <a:solidFill>
                  <a:srgbClr val="002060"/>
                </a:solidFill>
                <a:latin typeface="+mn-lt"/>
              </a:rPr>
              <a:t>We will record the workshop</a:t>
            </a:r>
          </a:p>
          <a:p>
            <a:pPr>
              <a:buClr>
                <a:srgbClr val="C00000"/>
              </a:buClr>
            </a:pPr>
            <a:r>
              <a:rPr lang="en-GB" dirty="0">
                <a:solidFill>
                  <a:srgbClr val="002060"/>
                </a:solidFill>
                <a:latin typeface="+mn-lt"/>
              </a:rPr>
              <a:t>Approximately one hour </a:t>
            </a:r>
          </a:p>
          <a:p>
            <a:pPr>
              <a:buClr>
                <a:srgbClr val="C00000"/>
              </a:buClr>
            </a:pPr>
            <a:endParaRPr lang="en-GB" dirty="0">
              <a:solidFill>
                <a:srgbClr val="002060"/>
              </a:solidFill>
              <a:latin typeface="+mn-lt"/>
            </a:endParaRPr>
          </a:p>
          <a:p>
            <a:pPr>
              <a:buClr>
                <a:srgbClr val="C00000"/>
              </a:buClr>
            </a:pPr>
            <a:r>
              <a:rPr lang="en-GB" dirty="0">
                <a:solidFill>
                  <a:srgbClr val="002060"/>
                </a:solidFill>
                <a:latin typeface="+mn-lt"/>
              </a:rPr>
              <a:t>Mute microphone and turn off video</a:t>
            </a: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marL="0" indent="0">
              <a:buClr>
                <a:srgbClr val="C00000"/>
              </a:buClr>
              <a:buNone/>
            </a:pPr>
            <a:endParaRPr lang="en-GB" dirty="0">
              <a:solidFill>
                <a:srgbClr val="002060"/>
              </a:solidFill>
              <a:latin typeface="+mn-lt"/>
            </a:endParaRPr>
          </a:p>
          <a:p>
            <a:pPr>
              <a:buClr>
                <a:srgbClr val="C00000"/>
              </a:buClr>
            </a:pPr>
            <a:r>
              <a:rPr lang="en-GB" dirty="0">
                <a:solidFill>
                  <a:srgbClr val="002060"/>
                </a:solidFill>
                <a:latin typeface="+mn-lt"/>
              </a:rPr>
              <a:t>Type your questions in the chat box</a:t>
            </a: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p:txBody>
      </p:sp>
      <p:pic>
        <p:nvPicPr>
          <p:cNvPr id="13" name="Picture 2">
            <a:extLst>
              <a:ext uri="{FF2B5EF4-FFF2-40B4-BE49-F238E27FC236}">
                <a16:creationId xmlns:a16="http://schemas.microsoft.com/office/drawing/2014/main" id="{E0E9C2D5-8AA7-4A4B-8443-0C73F0FAEF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94" r="14652"/>
          <a:stretch/>
        </p:blipFill>
        <p:spPr bwMode="auto">
          <a:xfrm>
            <a:off x="6528048" y="1776548"/>
            <a:ext cx="4444881" cy="27610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2" descr="Microsoft Teams - phone audio isn't available, unmute your mic for ...">
            <a:extLst>
              <a:ext uri="{FF2B5EF4-FFF2-40B4-BE49-F238E27FC236}">
                <a16:creationId xmlns:a16="http://schemas.microsoft.com/office/drawing/2014/main" id="{2E9CB2E6-B69C-4F8C-9FBB-4AD3864E50C6}"/>
              </a:ext>
            </a:extLst>
          </p:cNvPr>
          <p:cNvPicPr>
            <a:picLocks noChangeAspect="1" noChangeArrowheads="1"/>
          </p:cNvPicPr>
          <p:nvPr/>
        </p:nvPicPr>
        <p:blipFill rotWithShape="1">
          <a:blip r:embed="rId6">
            <a:biLevel thresh="25000"/>
            <a:extLst>
              <a:ext uri="{28A0092B-C50C-407E-A947-70E740481C1C}">
                <a14:useLocalDpi xmlns:a14="http://schemas.microsoft.com/office/drawing/2010/main" val="0"/>
              </a:ext>
            </a:extLst>
          </a:blip>
          <a:srcRect l="14552" t="66257" r="63785" b="10939"/>
          <a:stretch/>
        </p:blipFill>
        <p:spPr bwMode="auto">
          <a:xfrm>
            <a:off x="1009022" y="3727861"/>
            <a:ext cx="1960221" cy="925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icrosoft Teams - phone audio isn't available, unmute your mic for ...">
            <a:extLst>
              <a:ext uri="{FF2B5EF4-FFF2-40B4-BE49-F238E27FC236}">
                <a16:creationId xmlns:a16="http://schemas.microsoft.com/office/drawing/2014/main" id="{6FF35002-8CC2-4EAB-B51E-85475D3AFB34}"/>
              </a:ext>
            </a:extLst>
          </p:cNvPr>
          <p:cNvPicPr>
            <a:picLocks noChangeAspect="1" noChangeArrowheads="1"/>
          </p:cNvPicPr>
          <p:nvPr/>
        </p:nvPicPr>
        <p:blipFill rotWithShape="1">
          <a:blip r:embed="rId6">
            <a:biLevel thresh="25000"/>
            <a:extLst>
              <a:ext uri="{28A0092B-C50C-407E-A947-70E740481C1C}">
                <a14:useLocalDpi xmlns:a14="http://schemas.microsoft.com/office/drawing/2010/main" val="0"/>
              </a:ext>
            </a:extLst>
          </a:blip>
          <a:srcRect l="58582" t="66257" r="30543" b="10939"/>
          <a:stretch/>
        </p:blipFill>
        <p:spPr bwMode="auto">
          <a:xfrm>
            <a:off x="1005064" y="5528061"/>
            <a:ext cx="984069" cy="92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983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When play resumes...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551384" y="1124744"/>
            <a:ext cx="11391057" cy="5001419"/>
          </a:xfrm>
        </p:spPr>
        <p:txBody>
          <a:bodyPr/>
          <a:lstStyle/>
          <a:p>
            <a:pPr marL="0" indent="0">
              <a:buClr>
                <a:srgbClr val="C00000"/>
              </a:buClr>
              <a:buNone/>
            </a:pPr>
            <a:r>
              <a:rPr lang="en-US" b="1" dirty="0">
                <a:solidFill>
                  <a:srgbClr val="C00000"/>
                </a:solidFill>
                <a:latin typeface="+mn-lt"/>
              </a:rPr>
              <a:t>How can I get my surface back to a ‘fit for play’ condition when football resumes?</a:t>
            </a:r>
          </a:p>
          <a:p>
            <a:pPr>
              <a:buClr>
                <a:srgbClr val="C00000"/>
              </a:buClr>
            </a:pPr>
            <a:endParaRPr lang="en-US" b="1" dirty="0">
              <a:solidFill>
                <a:srgbClr val="C00000"/>
              </a:solidFill>
              <a:latin typeface="+mn-lt"/>
            </a:endParaRPr>
          </a:p>
          <a:p>
            <a:pPr>
              <a:buClr>
                <a:srgbClr val="C00000"/>
              </a:buClr>
            </a:pPr>
            <a:r>
              <a:rPr lang="en-US" dirty="0">
                <a:solidFill>
                  <a:srgbClr val="002060"/>
                </a:solidFill>
                <a:latin typeface="+mn-lt"/>
              </a:rPr>
              <a:t>If grass length is too long, scarify or flail mow, remove some thatch, surface debris and unwanted grasses. Arisings should be collected where possible.</a:t>
            </a:r>
          </a:p>
          <a:p>
            <a:pPr marL="171450">
              <a:spcAft>
                <a:spcPts val="600"/>
              </a:spcAft>
              <a:buClr>
                <a:srgbClr val="C00000"/>
              </a:buClr>
            </a:pPr>
            <a:r>
              <a:rPr lang="en-US" dirty="0">
                <a:solidFill>
                  <a:srgbClr val="002060"/>
                </a:solidFill>
                <a:latin typeface="+mn-lt"/>
              </a:rPr>
              <a:t>Chain harrow with rough side down to level and create seed bed.   </a:t>
            </a:r>
          </a:p>
          <a:p>
            <a:pPr marL="171450">
              <a:spcAft>
                <a:spcPts val="600"/>
              </a:spcAft>
              <a:buClr>
                <a:srgbClr val="C00000"/>
              </a:buClr>
            </a:pPr>
            <a:r>
              <a:rPr lang="en-US" dirty="0">
                <a:solidFill>
                  <a:srgbClr val="002060"/>
                </a:solidFill>
                <a:latin typeface="+mn-lt"/>
              </a:rPr>
              <a:t>Application of selective herbicide via qualified contractor. </a:t>
            </a:r>
          </a:p>
          <a:p>
            <a:pPr marL="171450">
              <a:spcAft>
                <a:spcPts val="600"/>
              </a:spcAft>
              <a:buClr>
                <a:srgbClr val="C00000"/>
              </a:buClr>
            </a:pPr>
            <a:r>
              <a:rPr lang="en-US" dirty="0">
                <a:solidFill>
                  <a:srgbClr val="002060"/>
                </a:solidFill>
                <a:latin typeface="+mn-lt"/>
              </a:rPr>
              <a:t>Introduce a regular mowing regime.</a:t>
            </a:r>
          </a:p>
          <a:p>
            <a:pPr>
              <a:buClr>
                <a:srgbClr val="C00000"/>
              </a:buClr>
            </a:pPr>
            <a:r>
              <a:rPr lang="en-US" dirty="0">
                <a:solidFill>
                  <a:srgbClr val="002060"/>
                </a:solidFill>
                <a:latin typeface="+mn-lt"/>
              </a:rPr>
              <a:t>If required: over-seed using a perennial ryegrass mix of at least 3 cultivars. Apply with a drill seeder at a rate of 30-40 grams per square </a:t>
            </a:r>
            <a:r>
              <a:rPr lang="en-US" dirty="0" err="1">
                <a:solidFill>
                  <a:srgbClr val="002060"/>
                </a:solidFill>
                <a:latin typeface="+mn-lt"/>
              </a:rPr>
              <a:t>metre</a:t>
            </a:r>
            <a:r>
              <a:rPr lang="en-US" dirty="0">
                <a:solidFill>
                  <a:srgbClr val="002060"/>
                </a:solidFill>
                <a:latin typeface="+mn-lt"/>
              </a:rPr>
              <a:t> minimum of 3 directions. </a:t>
            </a:r>
          </a:p>
          <a:p>
            <a:pPr>
              <a:buClr>
                <a:srgbClr val="C00000"/>
              </a:buClr>
            </a:pPr>
            <a:r>
              <a:rPr lang="en-US" dirty="0">
                <a:solidFill>
                  <a:srgbClr val="002060"/>
                </a:solidFill>
                <a:latin typeface="+mn-lt"/>
              </a:rPr>
              <a:t>Fertiliser may need to be considered.</a:t>
            </a:r>
          </a:p>
          <a:p>
            <a:pPr>
              <a:buClr>
                <a:srgbClr val="C00000"/>
              </a:buClr>
            </a:pPr>
            <a:endParaRPr lang="en-US" dirty="0"/>
          </a:p>
          <a:p>
            <a:pPr>
              <a:buClr>
                <a:srgbClr val="C00000"/>
              </a:buClr>
            </a:pPr>
            <a:endParaRPr lang="en-US" dirty="0">
              <a:solidFill>
                <a:srgbClr val="002060"/>
              </a:solidFill>
              <a:latin typeface="+mn-lt"/>
            </a:endParaRPr>
          </a:p>
          <a:p>
            <a:pPr>
              <a:buClr>
                <a:srgbClr val="C00000"/>
              </a:buClr>
            </a:pPr>
            <a:endParaRPr lang="en-US" b="1" dirty="0">
              <a:solidFill>
                <a:srgbClr val="002060"/>
              </a:solidFill>
              <a:latin typeface="+mn-lt"/>
            </a:endParaRPr>
          </a:p>
          <a:p>
            <a:pPr marL="0" indent="0">
              <a:buClr>
                <a:srgbClr val="C00000"/>
              </a:buClr>
              <a:buNone/>
            </a:pPr>
            <a:endParaRPr lang="en-GB" b="1" dirty="0">
              <a:solidFill>
                <a:srgbClr val="002060"/>
              </a:solidFill>
              <a:latin typeface="+mn-lt"/>
            </a:endParaRPr>
          </a:p>
        </p:txBody>
      </p:sp>
    </p:spTree>
    <p:extLst>
      <p:ext uri="{BB962C8B-B14F-4D97-AF65-F5344CB8AC3E}">
        <p14:creationId xmlns:p14="http://schemas.microsoft.com/office/powerpoint/2010/main" val="4007719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Recap – important guidance...</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lnSpc>
                <a:spcPct val="150000"/>
              </a:lnSpc>
              <a:buClr>
                <a:srgbClr val="C00000"/>
              </a:buClr>
            </a:pPr>
            <a:r>
              <a:rPr lang="en-GB" dirty="0">
                <a:solidFill>
                  <a:srgbClr val="002060"/>
                </a:solidFill>
                <a:latin typeface="+mn-lt"/>
              </a:rPr>
              <a:t>Please ensure you always follow government guidelines (</a:t>
            </a:r>
            <a:r>
              <a:rPr lang="en-GB" dirty="0">
                <a:latin typeface="+mn-lt"/>
                <a:hlinkClick r:id="rId5"/>
              </a:rPr>
              <a:t>www.gov.uk/coronavirus</a:t>
            </a:r>
            <a:r>
              <a:rPr lang="en-GB" dirty="0">
                <a:solidFill>
                  <a:srgbClr val="002060"/>
                </a:solidFill>
                <a:latin typeface="+mn-lt"/>
              </a:rPr>
              <a:t>)</a:t>
            </a:r>
            <a:r>
              <a:rPr lang="en-GB" dirty="0">
                <a:latin typeface="+mn-lt"/>
              </a:rPr>
              <a:t> </a:t>
            </a:r>
            <a:r>
              <a:rPr lang="en-GB" dirty="0">
                <a:solidFill>
                  <a:srgbClr val="002060"/>
                </a:solidFill>
                <a:latin typeface="+mn-lt"/>
              </a:rPr>
              <a:t>should you be permitted to work outdoors either as lone workers or as part of a team.</a:t>
            </a:r>
            <a:br>
              <a:rPr lang="en-GB" dirty="0">
                <a:latin typeface="+mn-lt"/>
              </a:rPr>
            </a:br>
            <a:endParaRPr lang="en-GB" dirty="0">
              <a:latin typeface="+mn-lt"/>
            </a:endParaRPr>
          </a:p>
          <a:p>
            <a:pPr>
              <a:lnSpc>
                <a:spcPct val="150000"/>
              </a:lnSpc>
              <a:buClr>
                <a:srgbClr val="C00000"/>
              </a:buClr>
            </a:pPr>
            <a:r>
              <a:rPr lang="en-GB" dirty="0">
                <a:solidFill>
                  <a:srgbClr val="002060"/>
                </a:solidFill>
                <a:latin typeface="+mn-lt"/>
              </a:rPr>
              <a:t>Please access and read the document below for further information:</a:t>
            </a:r>
            <a:br>
              <a:rPr lang="en-GB" dirty="0">
                <a:latin typeface="+mn-lt"/>
              </a:rPr>
            </a:br>
            <a:r>
              <a:rPr lang="en-GB" dirty="0">
                <a:latin typeface="+mn-lt"/>
                <a:hlinkClick r:id="rId6"/>
              </a:rPr>
              <a:t>https://www.iog.org/sites/default/files/images/inline-images/interim_works_-_football_-_1_april_2020.pdf</a:t>
            </a:r>
            <a:r>
              <a:rPr lang="en-GB" dirty="0">
                <a:latin typeface="+mn-lt"/>
              </a:rPr>
              <a:t> </a:t>
            </a:r>
          </a:p>
          <a:p>
            <a:pPr>
              <a:buClr>
                <a:srgbClr val="C00000"/>
              </a:buClr>
            </a:pPr>
            <a:endParaRPr lang="en-GB" dirty="0">
              <a:solidFill>
                <a:srgbClr val="002060"/>
              </a:solidFill>
              <a:latin typeface="+mn-lt"/>
            </a:endParaRPr>
          </a:p>
        </p:txBody>
      </p:sp>
    </p:spTree>
    <p:extLst>
      <p:ext uri="{BB962C8B-B14F-4D97-AF65-F5344CB8AC3E}">
        <p14:creationId xmlns:p14="http://schemas.microsoft.com/office/powerpoint/2010/main" val="3611433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Questions received prior to tonight...</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052736"/>
            <a:ext cx="10972800" cy="5001419"/>
          </a:xfrm>
        </p:spPr>
        <p:txBody>
          <a:bodyPr/>
          <a:lstStyle/>
          <a:p>
            <a:pPr marL="0" indent="0">
              <a:buClr>
                <a:srgbClr val="C00000"/>
              </a:buClr>
              <a:buNone/>
            </a:pPr>
            <a:r>
              <a:rPr lang="en-US" dirty="0">
                <a:solidFill>
                  <a:srgbClr val="C00000"/>
                </a:solidFill>
                <a:latin typeface="+mn-lt"/>
              </a:rPr>
              <a:t>1.	</a:t>
            </a:r>
            <a:r>
              <a:rPr lang="en-US" dirty="0">
                <a:solidFill>
                  <a:srgbClr val="002060"/>
                </a:solidFill>
                <a:latin typeface="+mn-lt"/>
              </a:rPr>
              <a:t>We have a </a:t>
            </a:r>
            <a:r>
              <a:rPr lang="en-US" dirty="0" err="1">
                <a:solidFill>
                  <a:srgbClr val="002060"/>
                </a:solidFill>
                <a:latin typeface="+mn-lt"/>
              </a:rPr>
              <a:t>Trimax</a:t>
            </a:r>
            <a:r>
              <a:rPr lang="en-US" dirty="0">
                <a:solidFill>
                  <a:srgbClr val="002060"/>
                </a:solidFill>
                <a:latin typeface="+mn-lt"/>
              </a:rPr>
              <a:t> roller mower as recommended a few years ago by the FA. Due to 	the weight of the mower with its rollers, are we at risk of undoing some of the good 	work that we achieve when shock-waving and slitting? Are we better to limit the 	use of this or if possible cut with a lighter non-roller </a:t>
            </a:r>
            <a:r>
              <a:rPr lang="en-GB" dirty="0">
                <a:solidFill>
                  <a:srgbClr val="002060"/>
                </a:solidFill>
                <a:latin typeface="+mn-lt"/>
              </a:rPr>
              <a:t>mower? </a:t>
            </a:r>
          </a:p>
          <a:p>
            <a:pPr marL="457200" lvl="0" indent="-457200">
              <a:buClr>
                <a:srgbClr val="C00000"/>
              </a:buClr>
              <a:buAutoNum type="arabicPeriod" startAt="2"/>
            </a:pPr>
            <a:r>
              <a:rPr lang="en-GB" dirty="0">
                <a:solidFill>
                  <a:srgbClr val="002060"/>
                </a:solidFill>
                <a:latin typeface="+mn-lt"/>
              </a:rPr>
              <a:t>Can I order the bags of seed – are deliveries available at the moment?</a:t>
            </a:r>
          </a:p>
          <a:p>
            <a:pPr marL="457200" lvl="0" indent="-457200">
              <a:buClr>
                <a:srgbClr val="C00000"/>
              </a:buClr>
              <a:buAutoNum type="arabicPeriod" startAt="2"/>
            </a:pPr>
            <a:r>
              <a:rPr lang="en-GB" dirty="0">
                <a:solidFill>
                  <a:srgbClr val="002060"/>
                </a:solidFill>
                <a:latin typeface="+mn-lt"/>
              </a:rPr>
              <a:t>How many bags of seed would you recommend for the pitches (11v11)? </a:t>
            </a:r>
          </a:p>
          <a:p>
            <a:pPr marL="0" lvl="0" indent="0">
              <a:buClr>
                <a:srgbClr val="C00000"/>
              </a:buClr>
              <a:buNone/>
            </a:pPr>
            <a:r>
              <a:rPr lang="en-GB" dirty="0">
                <a:solidFill>
                  <a:srgbClr val="C00000"/>
                </a:solidFill>
                <a:latin typeface="+mn-lt"/>
              </a:rPr>
              <a:t>4.</a:t>
            </a:r>
            <a:r>
              <a:rPr lang="en-GB" dirty="0">
                <a:solidFill>
                  <a:srgbClr val="002060"/>
                </a:solidFill>
                <a:latin typeface="+mn-lt"/>
              </a:rPr>
              <a:t>	What would be the ideal height to allow the new plants to grow to before starting 	to mow them?</a:t>
            </a:r>
          </a:p>
          <a:p>
            <a:pPr marL="457200" lvl="0" indent="-457200">
              <a:buClr>
                <a:srgbClr val="C00000"/>
              </a:buClr>
              <a:buAutoNum type="arabicPeriod" startAt="5"/>
            </a:pPr>
            <a:r>
              <a:rPr lang="en-GB" dirty="0">
                <a:solidFill>
                  <a:srgbClr val="002060"/>
                </a:solidFill>
                <a:latin typeface="+mn-lt"/>
              </a:rPr>
              <a:t>Would the pitches be best fertilised, before or after the seeding process?</a:t>
            </a:r>
          </a:p>
          <a:p>
            <a:pPr marL="457200" lvl="0" indent="-457200">
              <a:buClr>
                <a:srgbClr val="C00000"/>
              </a:buClr>
              <a:buAutoNum type="arabicPeriod" startAt="5"/>
            </a:pPr>
            <a:r>
              <a:rPr lang="en-GB" dirty="0">
                <a:solidFill>
                  <a:srgbClr val="002060"/>
                </a:solidFill>
                <a:latin typeface="+mn-lt"/>
              </a:rPr>
              <a:t>If I have planned to apply top-dressing to my pitches, when is the best time to undertake this, e.g. weather conditions? </a:t>
            </a:r>
          </a:p>
          <a:p>
            <a:pPr marL="457200" lvl="0" indent="-457200">
              <a:buClr>
                <a:srgbClr val="C00000"/>
              </a:buClr>
              <a:buAutoNum type="arabicPeriod" startAt="5"/>
            </a:pPr>
            <a:r>
              <a:rPr lang="en-GB" dirty="0">
                <a:solidFill>
                  <a:srgbClr val="002060"/>
                </a:solidFill>
                <a:latin typeface="+mn-lt"/>
              </a:rPr>
              <a:t>With a reduced budget this year, in which order would                                               you prioritise the following operations: scarifying,                                                    </a:t>
            </a:r>
            <a:r>
              <a:rPr lang="en-GB" dirty="0" err="1">
                <a:solidFill>
                  <a:srgbClr val="002060"/>
                </a:solidFill>
                <a:latin typeface="+mn-lt"/>
              </a:rPr>
              <a:t>verti</a:t>
            </a:r>
            <a:r>
              <a:rPr lang="en-GB" dirty="0">
                <a:solidFill>
                  <a:srgbClr val="002060"/>
                </a:solidFill>
                <a:latin typeface="+mn-lt"/>
              </a:rPr>
              <a:t>-draining, seeding? </a:t>
            </a:r>
          </a:p>
        </p:txBody>
      </p:sp>
    </p:spTree>
    <p:extLst>
      <p:ext uri="{BB962C8B-B14F-4D97-AF65-F5344CB8AC3E}">
        <p14:creationId xmlns:p14="http://schemas.microsoft.com/office/powerpoint/2010/main" val="3315188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Questions received tonight...</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buClr>
                <a:srgbClr val="C00000"/>
              </a:buClr>
            </a:pPr>
            <a:r>
              <a:rPr lang="en-GB" dirty="0">
                <a:solidFill>
                  <a:srgbClr val="002060"/>
                </a:solidFill>
                <a:latin typeface="+mn-lt"/>
              </a:rPr>
              <a:t>Questions received during tonight’s workshop via the chat box or email.</a:t>
            </a:r>
          </a:p>
          <a:p>
            <a:pPr>
              <a:buClr>
                <a:srgbClr val="C00000"/>
              </a:buClr>
            </a:pPr>
            <a:endParaRPr lang="en-GB" dirty="0">
              <a:solidFill>
                <a:srgbClr val="00275D"/>
              </a:solidFill>
              <a:latin typeface="+mn-lt"/>
            </a:endParaRPr>
          </a:p>
          <a:p>
            <a:pPr>
              <a:buClr>
                <a:srgbClr val="C00000"/>
              </a:buClr>
            </a:pPr>
            <a:endParaRPr lang="en-GB" dirty="0">
              <a:solidFill>
                <a:srgbClr val="00275D"/>
              </a:solidFill>
              <a:latin typeface="+mn-lt"/>
            </a:endParaRPr>
          </a:p>
        </p:txBody>
      </p:sp>
      <p:pic>
        <p:nvPicPr>
          <p:cNvPr id="16" name="Picture 2" descr="Microsoft Teams - phone audio isn't available, unmute your mic for ...">
            <a:extLst>
              <a:ext uri="{FF2B5EF4-FFF2-40B4-BE49-F238E27FC236}">
                <a16:creationId xmlns:a16="http://schemas.microsoft.com/office/drawing/2014/main" id="{BAB8B075-7AD4-46D5-9EA3-576746EC47E8}"/>
              </a:ext>
            </a:extLst>
          </p:cNvPr>
          <p:cNvPicPr>
            <a:picLocks noChangeAspect="1" noChangeArrowheads="1"/>
          </p:cNvPicPr>
          <p:nvPr/>
        </p:nvPicPr>
        <p:blipFill rotWithShape="1">
          <a:blip r:embed="rId5">
            <a:biLevel thresh="25000"/>
            <a:extLst>
              <a:ext uri="{28A0092B-C50C-407E-A947-70E740481C1C}">
                <a14:useLocalDpi xmlns:a14="http://schemas.microsoft.com/office/drawing/2010/main" val="0"/>
              </a:ext>
            </a:extLst>
          </a:blip>
          <a:srcRect l="58582" t="66257" r="30543" b="10939"/>
          <a:stretch/>
        </p:blipFill>
        <p:spPr bwMode="auto">
          <a:xfrm>
            <a:off x="3719736" y="2954688"/>
            <a:ext cx="1272101" cy="11960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33AC9BB-3CC1-4405-8D98-190838378B0A}"/>
              </a:ext>
            </a:extLst>
          </p:cNvPr>
          <p:cNvPicPr>
            <a:picLocks noChangeAspect="1"/>
          </p:cNvPicPr>
          <p:nvPr/>
        </p:nvPicPr>
        <p:blipFill>
          <a:blip r:embed="rId6"/>
          <a:stretch>
            <a:fillRect/>
          </a:stretch>
        </p:blipFill>
        <p:spPr>
          <a:xfrm>
            <a:off x="6364852" y="2645229"/>
            <a:ext cx="1815016" cy="1815016"/>
          </a:xfrm>
          <a:prstGeom prst="rect">
            <a:avLst/>
          </a:prstGeom>
        </p:spPr>
      </p:pic>
    </p:spTree>
    <p:extLst>
      <p:ext uri="{BB962C8B-B14F-4D97-AF65-F5344CB8AC3E}">
        <p14:creationId xmlns:p14="http://schemas.microsoft.com/office/powerpoint/2010/main" val="287424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Summary / final thoughts...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lnSpc>
                <a:spcPct val="150000"/>
              </a:lnSpc>
              <a:buClr>
                <a:srgbClr val="C00000"/>
              </a:buClr>
            </a:pPr>
            <a:r>
              <a:rPr lang="en-GB" dirty="0">
                <a:latin typeface="+mn-lt"/>
              </a:rPr>
              <a:t>Follow government guidance.</a:t>
            </a:r>
          </a:p>
          <a:p>
            <a:pPr>
              <a:lnSpc>
                <a:spcPct val="150000"/>
              </a:lnSpc>
              <a:buClr>
                <a:srgbClr val="C00000"/>
              </a:buClr>
            </a:pPr>
            <a:r>
              <a:rPr lang="en-GB" dirty="0">
                <a:latin typeface="+mn-lt"/>
              </a:rPr>
              <a:t>Embrace the GMA guidance document.</a:t>
            </a:r>
          </a:p>
          <a:p>
            <a:pPr>
              <a:lnSpc>
                <a:spcPct val="150000"/>
              </a:lnSpc>
              <a:buClr>
                <a:srgbClr val="C00000"/>
              </a:buClr>
            </a:pPr>
            <a:r>
              <a:rPr lang="en-GB" dirty="0">
                <a:latin typeface="+mn-lt"/>
              </a:rPr>
              <a:t>Will email that guidance along with tonight’s slides and recording.</a:t>
            </a:r>
          </a:p>
          <a:p>
            <a:pPr>
              <a:lnSpc>
                <a:spcPct val="150000"/>
              </a:lnSpc>
              <a:buClr>
                <a:srgbClr val="C00000"/>
              </a:buClr>
            </a:pPr>
            <a:r>
              <a:rPr lang="en-GB" dirty="0">
                <a:latin typeface="+mn-lt"/>
              </a:rPr>
              <a:t>Keep in touch and keep networking, e.g. Groundskeeping Community on Hive.</a:t>
            </a:r>
          </a:p>
          <a:p>
            <a:pPr>
              <a:lnSpc>
                <a:spcPct val="150000"/>
              </a:lnSpc>
              <a:buClr>
                <a:srgbClr val="C00000"/>
              </a:buClr>
            </a:pPr>
            <a:r>
              <a:rPr lang="en-GB" dirty="0">
                <a:latin typeface="+mn-lt"/>
              </a:rPr>
              <a:t>Get in touch with Staffs FA for further info on PIP visits and funding.</a:t>
            </a:r>
          </a:p>
          <a:p>
            <a:pPr>
              <a:lnSpc>
                <a:spcPct val="150000"/>
              </a:lnSpc>
              <a:buClr>
                <a:srgbClr val="C00000"/>
              </a:buClr>
            </a:pPr>
            <a:r>
              <a:rPr lang="en-GB" dirty="0">
                <a:latin typeface="+mn-lt"/>
              </a:rPr>
              <a:t>GMA course (1-day) to be delivered in Staffs in the future.</a:t>
            </a:r>
          </a:p>
          <a:p>
            <a:pPr>
              <a:lnSpc>
                <a:spcPct val="150000"/>
              </a:lnSpc>
              <a:buClr>
                <a:srgbClr val="C00000"/>
              </a:buClr>
            </a:pPr>
            <a:r>
              <a:rPr lang="en-GB" dirty="0">
                <a:latin typeface="+mn-lt"/>
              </a:rPr>
              <a:t>Any questions post-workshop please get in touch.</a:t>
            </a:r>
          </a:p>
          <a:p>
            <a:pPr>
              <a:lnSpc>
                <a:spcPct val="150000"/>
              </a:lnSpc>
              <a:buClr>
                <a:srgbClr val="C00000"/>
              </a:buClr>
            </a:pPr>
            <a:r>
              <a:rPr lang="en-GB" dirty="0">
                <a:latin typeface="+mn-lt"/>
              </a:rPr>
              <a:t>Feedback always welcomed! </a:t>
            </a:r>
          </a:p>
          <a:p>
            <a:pPr>
              <a:lnSpc>
                <a:spcPct val="150000"/>
              </a:lnSpc>
            </a:pPr>
            <a:endParaRPr lang="en-GB" dirty="0"/>
          </a:p>
          <a:p>
            <a:pPr marL="0" indent="0">
              <a:lnSpc>
                <a:spcPct val="150000"/>
              </a:lnSpc>
              <a:buNone/>
            </a:pPr>
            <a:endParaRPr lang="en-GB" dirty="0"/>
          </a:p>
          <a:p>
            <a:pPr>
              <a:buClr>
                <a:srgbClr val="C00000"/>
              </a:buClr>
            </a:pPr>
            <a:endParaRPr lang="en-GB" dirty="0">
              <a:solidFill>
                <a:srgbClr val="00275D"/>
              </a:solidFill>
              <a:latin typeface="+mn-lt"/>
            </a:endParaRPr>
          </a:p>
        </p:txBody>
      </p:sp>
    </p:spTree>
    <p:extLst>
      <p:ext uri="{BB962C8B-B14F-4D97-AF65-F5344CB8AC3E}">
        <p14:creationId xmlns:p14="http://schemas.microsoft.com/office/powerpoint/2010/main" val="4156377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On a separate note before we close...</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196752"/>
            <a:ext cx="10972800" cy="4768865"/>
          </a:xfrm>
        </p:spPr>
        <p:txBody>
          <a:bodyPr/>
          <a:lstStyle/>
          <a:p>
            <a:pPr marL="0" indent="0">
              <a:buClr>
                <a:srgbClr val="C00000"/>
              </a:buClr>
              <a:buNone/>
            </a:pPr>
            <a:r>
              <a:rPr lang="en-GB" b="1" dirty="0">
                <a:solidFill>
                  <a:srgbClr val="C00000"/>
                </a:solidFill>
                <a:latin typeface="+mn-lt"/>
              </a:rPr>
              <a:t>Staffordshire FA Groundsman of the Year Awards 2019/20 </a:t>
            </a:r>
            <a:r>
              <a:rPr lang="en-GB" dirty="0">
                <a:solidFill>
                  <a:srgbClr val="C00000"/>
                </a:solidFill>
                <a:latin typeface="+mn-lt"/>
              </a:rPr>
              <a:t>(Step 7 and below)</a:t>
            </a:r>
          </a:p>
          <a:p>
            <a:pPr>
              <a:buClr>
                <a:srgbClr val="C00000"/>
              </a:buClr>
            </a:pPr>
            <a:endParaRPr lang="en-GB" b="1" dirty="0">
              <a:solidFill>
                <a:srgbClr val="C00000"/>
              </a:solidFill>
              <a:latin typeface="+mn-lt"/>
            </a:endParaRPr>
          </a:p>
          <a:p>
            <a:pPr>
              <a:buClr>
                <a:srgbClr val="C00000"/>
              </a:buClr>
            </a:pPr>
            <a:endParaRPr lang="en-GB" b="1" dirty="0">
              <a:solidFill>
                <a:srgbClr val="C00000"/>
              </a:solidFill>
              <a:latin typeface="+mn-lt"/>
            </a:endParaRPr>
          </a:p>
          <a:p>
            <a:pPr>
              <a:buClr>
                <a:srgbClr val="C00000"/>
              </a:buClr>
            </a:pPr>
            <a:endParaRPr lang="en-GB" b="1" dirty="0">
              <a:solidFill>
                <a:srgbClr val="C00000"/>
              </a:solidFill>
              <a:latin typeface="+mn-lt"/>
            </a:endParaRPr>
          </a:p>
          <a:p>
            <a:pPr>
              <a:buClr>
                <a:srgbClr val="C00000"/>
              </a:buClr>
            </a:pPr>
            <a:endParaRPr lang="en-GB" b="1" dirty="0">
              <a:solidFill>
                <a:srgbClr val="C00000"/>
              </a:solidFill>
              <a:latin typeface="+mn-lt"/>
            </a:endParaRPr>
          </a:p>
          <a:p>
            <a:pPr marL="0" indent="0">
              <a:buClr>
                <a:srgbClr val="C00000"/>
              </a:buClr>
              <a:buNone/>
            </a:pPr>
            <a:endParaRPr lang="en-GB" b="1" dirty="0">
              <a:solidFill>
                <a:srgbClr val="C00000"/>
              </a:solidFill>
              <a:latin typeface="+mn-lt"/>
            </a:endParaRPr>
          </a:p>
          <a:p>
            <a:pPr>
              <a:buClr>
                <a:srgbClr val="C00000"/>
              </a:buClr>
            </a:pPr>
            <a:endParaRPr lang="en-GB" b="1" dirty="0">
              <a:solidFill>
                <a:srgbClr val="C00000"/>
              </a:solidFill>
              <a:latin typeface="+mn-lt"/>
            </a:endParaRPr>
          </a:p>
          <a:p>
            <a:pPr>
              <a:buClr>
                <a:srgbClr val="C00000"/>
              </a:buClr>
            </a:pPr>
            <a:endParaRPr lang="en-GB" b="1" dirty="0">
              <a:solidFill>
                <a:srgbClr val="C00000"/>
              </a:solidFill>
              <a:latin typeface="+mn-lt"/>
            </a:endParaRPr>
          </a:p>
          <a:p>
            <a:pPr marL="0" indent="0">
              <a:buClr>
                <a:srgbClr val="C00000"/>
              </a:buClr>
              <a:buNone/>
            </a:pPr>
            <a:r>
              <a:rPr lang="en-GB" dirty="0">
                <a:solidFill>
                  <a:srgbClr val="002060"/>
                </a:solidFill>
                <a:latin typeface="+mn-lt"/>
              </a:rPr>
              <a:t>Congratulations to all of the above and a huge </a:t>
            </a:r>
            <a:r>
              <a:rPr lang="en-GB" b="1" dirty="0">
                <a:solidFill>
                  <a:srgbClr val="002060"/>
                </a:solidFill>
                <a:latin typeface="+mn-lt"/>
              </a:rPr>
              <a:t>THANK YOU </a:t>
            </a:r>
            <a:r>
              <a:rPr lang="en-GB" dirty="0">
                <a:solidFill>
                  <a:srgbClr val="002060"/>
                </a:solidFill>
                <a:latin typeface="+mn-lt"/>
              </a:rPr>
              <a:t>to </a:t>
            </a:r>
            <a:r>
              <a:rPr lang="en-GB" b="1" dirty="0">
                <a:solidFill>
                  <a:srgbClr val="002060"/>
                </a:solidFill>
                <a:latin typeface="+mn-lt"/>
              </a:rPr>
              <a:t>ALL</a:t>
            </a:r>
            <a:r>
              <a:rPr lang="en-GB" dirty="0">
                <a:solidFill>
                  <a:srgbClr val="002060"/>
                </a:solidFill>
                <a:latin typeface="+mn-lt"/>
              </a:rPr>
              <a:t> groundsmen across Staffordshire for your ongoing hard work and dedication. </a:t>
            </a:r>
          </a:p>
          <a:p>
            <a:pPr marL="0" indent="0">
              <a:buClr>
                <a:srgbClr val="C00000"/>
              </a:buClr>
              <a:buNone/>
            </a:pPr>
            <a:endParaRPr lang="en-GB" dirty="0">
              <a:solidFill>
                <a:srgbClr val="002060"/>
              </a:solidFill>
              <a:latin typeface="+mn-lt"/>
            </a:endParaRPr>
          </a:p>
          <a:p>
            <a:pPr marL="0" indent="0">
              <a:buClr>
                <a:srgbClr val="C00000"/>
              </a:buClr>
              <a:buNone/>
            </a:pPr>
            <a:r>
              <a:rPr lang="en-GB" b="1" dirty="0">
                <a:solidFill>
                  <a:srgbClr val="002060"/>
                </a:solidFill>
                <a:latin typeface="+mn-lt"/>
              </a:rPr>
              <a:t>			Thank you all for your time this evening.</a:t>
            </a:r>
          </a:p>
        </p:txBody>
      </p:sp>
      <p:graphicFrame>
        <p:nvGraphicFramePr>
          <p:cNvPr id="7" name="Table 6">
            <a:extLst>
              <a:ext uri="{FF2B5EF4-FFF2-40B4-BE49-F238E27FC236}">
                <a16:creationId xmlns:a16="http://schemas.microsoft.com/office/drawing/2014/main" id="{1AA3FC0B-0C1E-403A-BD26-567675299E46}"/>
              </a:ext>
            </a:extLst>
          </p:cNvPr>
          <p:cNvGraphicFramePr>
            <a:graphicFrameLocks noGrp="1"/>
          </p:cNvGraphicFramePr>
          <p:nvPr>
            <p:extLst>
              <p:ext uri="{D42A27DB-BD31-4B8C-83A1-F6EECF244321}">
                <p14:modId xmlns:p14="http://schemas.microsoft.com/office/powerpoint/2010/main" val="1084919238"/>
              </p:ext>
            </p:extLst>
          </p:nvPr>
        </p:nvGraphicFramePr>
        <p:xfrm>
          <a:off x="609600" y="1844824"/>
          <a:ext cx="10972800" cy="2621478"/>
        </p:xfrm>
        <a:graphic>
          <a:graphicData uri="http://schemas.openxmlformats.org/drawingml/2006/table">
            <a:tbl>
              <a:tblPr firstRow="1" bandRow="1">
                <a:tableStyleId>{5C22544A-7EE6-4342-B048-85BDC9FD1C3A}</a:tableStyleId>
              </a:tblPr>
              <a:tblGrid>
                <a:gridCol w="2941627">
                  <a:extLst>
                    <a:ext uri="{9D8B030D-6E8A-4147-A177-3AD203B41FA5}">
                      <a16:colId xmlns:a16="http://schemas.microsoft.com/office/drawing/2014/main" val="3496260810"/>
                    </a:ext>
                  </a:extLst>
                </a:gridCol>
                <a:gridCol w="3978059">
                  <a:extLst>
                    <a:ext uri="{9D8B030D-6E8A-4147-A177-3AD203B41FA5}">
                      <a16:colId xmlns:a16="http://schemas.microsoft.com/office/drawing/2014/main" val="460828711"/>
                    </a:ext>
                  </a:extLst>
                </a:gridCol>
                <a:gridCol w="4053114">
                  <a:extLst>
                    <a:ext uri="{9D8B030D-6E8A-4147-A177-3AD203B41FA5}">
                      <a16:colId xmlns:a16="http://schemas.microsoft.com/office/drawing/2014/main" val="1366892193"/>
                    </a:ext>
                  </a:extLst>
                </a:gridCol>
              </a:tblGrid>
              <a:tr h="436913">
                <a:tc>
                  <a:txBody>
                    <a:bodyPr/>
                    <a:lstStyle/>
                    <a:p>
                      <a:r>
                        <a:rPr lang="en-GB" sz="1800" dirty="0"/>
                        <a:t>Place </a:t>
                      </a:r>
                    </a:p>
                  </a:txBody>
                  <a:tcPr/>
                </a:tc>
                <a:tc>
                  <a:txBody>
                    <a:bodyPr/>
                    <a:lstStyle/>
                    <a:p>
                      <a:r>
                        <a:rPr lang="en-GB" sz="1800" dirty="0"/>
                        <a:t>Groundsman</a:t>
                      </a:r>
                    </a:p>
                  </a:txBody>
                  <a:tcPr/>
                </a:tc>
                <a:tc>
                  <a:txBody>
                    <a:bodyPr/>
                    <a:lstStyle/>
                    <a:p>
                      <a:r>
                        <a:rPr lang="en-GB" sz="1800" dirty="0"/>
                        <a:t>Club / Organisation</a:t>
                      </a:r>
                    </a:p>
                  </a:txBody>
                  <a:tcPr/>
                </a:tc>
                <a:extLst>
                  <a:ext uri="{0D108BD9-81ED-4DB2-BD59-A6C34878D82A}">
                    <a16:rowId xmlns:a16="http://schemas.microsoft.com/office/drawing/2014/main" val="1672181359"/>
                  </a:ext>
                </a:extLst>
              </a:tr>
              <a:tr h="436913">
                <a:tc>
                  <a:txBody>
                    <a:bodyPr/>
                    <a:lstStyle/>
                    <a:p>
                      <a:r>
                        <a:rPr lang="en-GB" sz="1800" dirty="0">
                          <a:solidFill>
                            <a:srgbClr val="002060"/>
                          </a:solidFill>
                        </a:rPr>
                        <a:t>First </a:t>
                      </a:r>
                    </a:p>
                  </a:txBody>
                  <a:tcPr/>
                </a:tc>
                <a:tc>
                  <a:txBody>
                    <a:bodyPr/>
                    <a:lstStyle/>
                    <a:p>
                      <a:r>
                        <a:rPr lang="en-GB" sz="1800" dirty="0">
                          <a:solidFill>
                            <a:srgbClr val="002060"/>
                          </a:solidFill>
                        </a:rPr>
                        <a:t>Dave Lunt</a:t>
                      </a:r>
                    </a:p>
                  </a:txBody>
                  <a:tcPr/>
                </a:tc>
                <a:tc>
                  <a:txBody>
                    <a:bodyPr/>
                    <a:lstStyle/>
                    <a:p>
                      <a:r>
                        <a:rPr lang="en-GB" sz="1800" dirty="0">
                          <a:solidFill>
                            <a:srgbClr val="002060"/>
                          </a:solidFill>
                        </a:rPr>
                        <a:t>Silverdale Athletic FC</a:t>
                      </a:r>
                    </a:p>
                  </a:txBody>
                  <a:tcPr/>
                </a:tc>
                <a:extLst>
                  <a:ext uri="{0D108BD9-81ED-4DB2-BD59-A6C34878D82A}">
                    <a16:rowId xmlns:a16="http://schemas.microsoft.com/office/drawing/2014/main" val="2887780818"/>
                  </a:ext>
                </a:extLst>
              </a:tr>
              <a:tr h="436913">
                <a:tc>
                  <a:txBody>
                    <a:bodyPr/>
                    <a:lstStyle/>
                    <a:p>
                      <a:r>
                        <a:rPr lang="en-GB" sz="1800" dirty="0">
                          <a:solidFill>
                            <a:srgbClr val="002060"/>
                          </a:solidFill>
                        </a:rPr>
                        <a:t>Second</a:t>
                      </a:r>
                    </a:p>
                  </a:txBody>
                  <a:tcPr/>
                </a:tc>
                <a:tc>
                  <a:txBody>
                    <a:bodyPr/>
                    <a:lstStyle/>
                    <a:p>
                      <a:r>
                        <a:rPr lang="en-GB" sz="1800" dirty="0">
                          <a:solidFill>
                            <a:srgbClr val="002060"/>
                          </a:solidFill>
                        </a:rPr>
                        <a:t>Andy Salt</a:t>
                      </a:r>
                    </a:p>
                  </a:txBody>
                  <a:tcPr/>
                </a:tc>
                <a:tc>
                  <a:txBody>
                    <a:bodyPr/>
                    <a:lstStyle/>
                    <a:p>
                      <a:r>
                        <a:rPr lang="en-GB" sz="1800" dirty="0" err="1">
                          <a:solidFill>
                            <a:srgbClr val="002060"/>
                          </a:solidFill>
                        </a:rPr>
                        <a:t>Trubshaw</a:t>
                      </a:r>
                      <a:r>
                        <a:rPr lang="en-GB" sz="1800" dirty="0">
                          <a:solidFill>
                            <a:srgbClr val="002060"/>
                          </a:solidFill>
                        </a:rPr>
                        <a:t> Cross </a:t>
                      </a:r>
                      <a:r>
                        <a:rPr lang="en-GB" sz="1800" dirty="0" err="1">
                          <a:solidFill>
                            <a:srgbClr val="002060"/>
                          </a:solidFill>
                        </a:rPr>
                        <a:t>Ladsandads</a:t>
                      </a:r>
                      <a:endParaRPr lang="en-GB" sz="1800" dirty="0">
                        <a:solidFill>
                          <a:srgbClr val="002060"/>
                        </a:solidFill>
                      </a:endParaRPr>
                    </a:p>
                  </a:txBody>
                  <a:tcPr/>
                </a:tc>
                <a:extLst>
                  <a:ext uri="{0D108BD9-81ED-4DB2-BD59-A6C34878D82A}">
                    <a16:rowId xmlns:a16="http://schemas.microsoft.com/office/drawing/2014/main" val="280565934"/>
                  </a:ext>
                </a:extLst>
              </a:tr>
              <a:tr h="436913">
                <a:tc>
                  <a:txBody>
                    <a:bodyPr/>
                    <a:lstStyle/>
                    <a:p>
                      <a:r>
                        <a:rPr lang="en-GB" sz="1800" dirty="0">
                          <a:solidFill>
                            <a:srgbClr val="002060"/>
                          </a:solidFill>
                        </a:rPr>
                        <a:t>Third</a:t>
                      </a:r>
                    </a:p>
                  </a:txBody>
                  <a:tcPr/>
                </a:tc>
                <a:tc>
                  <a:txBody>
                    <a:bodyPr/>
                    <a:lstStyle/>
                    <a:p>
                      <a:r>
                        <a:rPr lang="en-GB" sz="1800" dirty="0">
                          <a:solidFill>
                            <a:srgbClr val="002060"/>
                          </a:solidFill>
                        </a:rPr>
                        <a:t>Stuart Cresswell</a:t>
                      </a:r>
                    </a:p>
                  </a:txBody>
                  <a:tcPr/>
                </a:tc>
                <a:tc>
                  <a:txBody>
                    <a:bodyPr/>
                    <a:lstStyle/>
                    <a:p>
                      <a:r>
                        <a:rPr lang="en-GB" sz="1800" dirty="0" err="1">
                          <a:solidFill>
                            <a:srgbClr val="002060"/>
                          </a:solidFill>
                        </a:rPr>
                        <a:t>Eccleshall</a:t>
                      </a:r>
                      <a:r>
                        <a:rPr lang="en-GB" sz="1800" dirty="0">
                          <a:solidFill>
                            <a:srgbClr val="002060"/>
                          </a:solidFill>
                        </a:rPr>
                        <a:t> Eagles FC</a:t>
                      </a:r>
                    </a:p>
                  </a:txBody>
                  <a:tcPr/>
                </a:tc>
                <a:extLst>
                  <a:ext uri="{0D108BD9-81ED-4DB2-BD59-A6C34878D82A}">
                    <a16:rowId xmlns:a16="http://schemas.microsoft.com/office/drawing/2014/main" val="1990067105"/>
                  </a:ext>
                </a:extLst>
              </a:tr>
              <a:tr h="436913">
                <a:tc>
                  <a:txBody>
                    <a:bodyPr/>
                    <a:lstStyle/>
                    <a:p>
                      <a:r>
                        <a:rPr lang="en-GB" sz="1800" dirty="0">
                          <a:solidFill>
                            <a:srgbClr val="002060"/>
                          </a:solidFill>
                        </a:rPr>
                        <a:t>Highly Commended</a:t>
                      </a:r>
                    </a:p>
                  </a:txBody>
                  <a:tcPr/>
                </a:tc>
                <a:tc>
                  <a:txBody>
                    <a:bodyPr/>
                    <a:lstStyle/>
                    <a:p>
                      <a:r>
                        <a:rPr lang="en-GB" sz="1800" dirty="0">
                          <a:solidFill>
                            <a:srgbClr val="002060"/>
                          </a:solidFill>
                        </a:rPr>
                        <a:t>Wayne Smith &amp; Brian Finney</a:t>
                      </a:r>
                    </a:p>
                  </a:txBody>
                  <a:tcPr/>
                </a:tc>
                <a:tc>
                  <a:txBody>
                    <a:bodyPr/>
                    <a:lstStyle/>
                    <a:p>
                      <a:r>
                        <a:rPr lang="en-GB" sz="1800" dirty="0">
                          <a:solidFill>
                            <a:srgbClr val="002060"/>
                          </a:solidFill>
                        </a:rPr>
                        <a:t>Audley FC</a:t>
                      </a:r>
                    </a:p>
                  </a:txBody>
                  <a:tcPr/>
                </a:tc>
                <a:extLst>
                  <a:ext uri="{0D108BD9-81ED-4DB2-BD59-A6C34878D82A}">
                    <a16:rowId xmlns:a16="http://schemas.microsoft.com/office/drawing/2014/main" val="151730232"/>
                  </a:ext>
                </a:extLst>
              </a:tr>
              <a:tr h="436913">
                <a:tc>
                  <a:txBody>
                    <a:bodyPr/>
                    <a:lstStyle/>
                    <a:p>
                      <a:r>
                        <a:rPr lang="en-GB" sz="1800" dirty="0">
                          <a:solidFill>
                            <a:srgbClr val="002060"/>
                          </a:solidFill>
                        </a:rPr>
                        <a:t>Highly Commended </a:t>
                      </a:r>
                    </a:p>
                  </a:txBody>
                  <a:tcPr/>
                </a:tc>
                <a:tc>
                  <a:txBody>
                    <a:bodyPr/>
                    <a:lstStyle/>
                    <a:p>
                      <a:r>
                        <a:rPr lang="en-GB" sz="1800" dirty="0">
                          <a:solidFill>
                            <a:srgbClr val="002060"/>
                          </a:solidFill>
                        </a:rPr>
                        <a:t>Danny Robinson</a:t>
                      </a:r>
                    </a:p>
                  </a:txBody>
                  <a:tcPr/>
                </a:tc>
                <a:tc>
                  <a:txBody>
                    <a:bodyPr/>
                    <a:lstStyle/>
                    <a:p>
                      <a:r>
                        <a:rPr lang="en-GB" sz="1800" dirty="0">
                          <a:solidFill>
                            <a:srgbClr val="002060"/>
                          </a:solidFill>
                        </a:rPr>
                        <a:t>Redgate Clayton FC</a:t>
                      </a:r>
                    </a:p>
                  </a:txBody>
                  <a:tcPr/>
                </a:tc>
                <a:extLst>
                  <a:ext uri="{0D108BD9-81ED-4DB2-BD59-A6C34878D82A}">
                    <a16:rowId xmlns:a16="http://schemas.microsoft.com/office/drawing/2014/main" val="757516704"/>
                  </a:ext>
                </a:extLst>
              </a:tr>
            </a:tbl>
          </a:graphicData>
        </a:graphic>
      </p:graphicFrame>
    </p:spTree>
    <p:extLst>
      <p:ext uri="{BB962C8B-B14F-4D97-AF65-F5344CB8AC3E}">
        <p14:creationId xmlns:p14="http://schemas.microsoft.com/office/powerpoint/2010/main" val="1190763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Staffordshire FA contact details...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marL="0" indent="0">
              <a:buClr>
                <a:srgbClr val="C00000"/>
              </a:buClr>
              <a:buNone/>
            </a:pPr>
            <a:r>
              <a:rPr lang="en-GB" dirty="0">
                <a:solidFill>
                  <a:srgbClr val="002060"/>
                </a:solidFill>
                <a:latin typeface="+mn-lt"/>
              </a:rPr>
              <a:t>Email: </a:t>
            </a:r>
            <a:r>
              <a:rPr lang="en-GB" dirty="0">
                <a:solidFill>
                  <a:srgbClr val="002060"/>
                </a:solidFill>
                <a:latin typeface="+mn-lt"/>
                <a:hlinkClick r:id="rId5"/>
              </a:rPr>
              <a:t>support@StaffordshireFA.com</a:t>
            </a:r>
            <a:r>
              <a:rPr lang="en-GB" dirty="0">
                <a:solidFill>
                  <a:srgbClr val="002060"/>
                </a:solidFill>
                <a:latin typeface="+mn-lt"/>
              </a:rPr>
              <a:t> </a:t>
            </a:r>
          </a:p>
          <a:p>
            <a:pPr marL="0" indent="0">
              <a:buClr>
                <a:srgbClr val="C00000"/>
              </a:buClr>
              <a:buNone/>
            </a:pPr>
            <a:endParaRPr lang="en-GB" dirty="0">
              <a:solidFill>
                <a:srgbClr val="002060"/>
              </a:solidFill>
              <a:latin typeface="+mn-lt"/>
            </a:endParaRPr>
          </a:p>
          <a:p>
            <a:pPr marL="0" indent="0">
              <a:buClr>
                <a:srgbClr val="C00000"/>
              </a:buClr>
              <a:buNone/>
            </a:pPr>
            <a:r>
              <a:rPr lang="en-GB" dirty="0">
                <a:solidFill>
                  <a:srgbClr val="002060"/>
                </a:solidFill>
                <a:latin typeface="+mn-lt"/>
              </a:rPr>
              <a:t>Website: </a:t>
            </a:r>
            <a:r>
              <a:rPr lang="en-GB" dirty="0">
                <a:solidFill>
                  <a:srgbClr val="002060"/>
                </a:solidFill>
                <a:latin typeface="+mn-lt"/>
                <a:hlinkClick r:id="rId6"/>
              </a:rPr>
              <a:t>www.staffordshirefa.com</a:t>
            </a:r>
            <a:r>
              <a:rPr lang="en-GB" dirty="0">
                <a:solidFill>
                  <a:srgbClr val="002060"/>
                </a:solidFill>
                <a:latin typeface="+mn-lt"/>
              </a:rPr>
              <a:t> </a:t>
            </a:r>
          </a:p>
          <a:p>
            <a:pPr marL="0" indent="0">
              <a:buClr>
                <a:srgbClr val="C00000"/>
              </a:buClr>
              <a:buNone/>
            </a:pPr>
            <a:endParaRPr lang="en-GB" dirty="0">
              <a:solidFill>
                <a:srgbClr val="002060"/>
              </a:solidFill>
              <a:latin typeface="+mn-lt"/>
            </a:endParaRPr>
          </a:p>
          <a:p>
            <a:pPr marL="0" indent="0">
              <a:buClr>
                <a:srgbClr val="C00000"/>
              </a:buClr>
              <a:buNone/>
            </a:pPr>
            <a:r>
              <a:rPr lang="en-GB" dirty="0">
                <a:solidFill>
                  <a:srgbClr val="002060"/>
                </a:solidFill>
                <a:latin typeface="+mn-lt"/>
              </a:rPr>
              <a:t>Kevin Staples (Head of Strategy &amp; Investment)</a:t>
            </a:r>
          </a:p>
          <a:p>
            <a:pPr marL="0" indent="0">
              <a:buClr>
                <a:srgbClr val="C00000"/>
              </a:buClr>
              <a:buNone/>
            </a:pPr>
            <a:r>
              <a:rPr lang="en-GB" dirty="0">
                <a:solidFill>
                  <a:srgbClr val="002060"/>
                </a:solidFill>
                <a:latin typeface="+mn-lt"/>
                <a:hlinkClick r:id="rId7"/>
              </a:rPr>
              <a:t>kevin.staples@StaffordshireFA.com</a:t>
            </a:r>
            <a:r>
              <a:rPr lang="en-GB" dirty="0">
                <a:solidFill>
                  <a:srgbClr val="002060"/>
                </a:solidFill>
                <a:latin typeface="+mn-lt"/>
              </a:rPr>
              <a:t> </a:t>
            </a:r>
          </a:p>
          <a:p>
            <a:pPr marL="0" indent="0">
              <a:buClr>
                <a:srgbClr val="C00000"/>
              </a:buClr>
              <a:buNone/>
            </a:pPr>
            <a:r>
              <a:rPr lang="en-GB" dirty="0">
                <a:solidFill>
                  <a:srgbClr val="002060"/>
                </a:solidFill>
                <a:latin typeface="+mn-lt"/>
              </a:rPr>
              <a:t>07969 294084</a:t>
            </a:r>
          </a:p>
          <a:p>
            <a:pPr marL="0" indent="0">
              <a:buClr>
                <a:srgbClr val="C00000"/>
              </a:buClr>
              <a:buNone/>
            </a:pPr>
            <a:endParaRPr lang="en-GB" dirty="0">
              <a:solidFill>
                <a:srgbClr val="002060"/>
              </a:solidFill>
              <a:latin typeface="+mn-lt"/>
            </a:endParaRPr>
          </a:p>
          <a:p>
            <a:pPr marL="0" indent="0">
              <a:buClr>
                <a:srgbClr val="C00000"/>
              </a:buClr>
              <a:buNone/>
            </a:pPr>
            <a:r>
              <a:rPr lang="en-GB" dirty="0">
                <a:solidFill>
                  <a:srgbClr val="002060"/>
                </a:solidFill>
                <a:latin typeface="+mn-lt"/>
              </a:rPr>
              <a:t>Gareth Thomas (Communications &amp; Relationships Officer) </a:t>
            </a:r>
          </a:p>
          <a:p>
            <a:pPr marL="0" indent="0">
              <a:buClr>
                <a:srgbClr val="C00000"/>
              </a:buClr>
              <a:buNone/>
            </a:pPr>
            <a:r>
              <a:rPr lang="en-GB" dirty="0">
                <a:solidFill>
                  <a:srgbClr val="002060"/>
                </a:solidFill>
                <a:latin typeface="+mn-lt"/>
                <a:hlinkClick r:id="rId8"/>
              </a:rPr>
              <a:t>gareth.thomas@StaffordshireFA.com</a:t>
            </a:r>
            <a:endParaRPr lang="en-GB" dirty="0">
              <a:solidFill>
                <a:srgbClr val="002060"/>
              </a:solidFill>
              <a:latin typeface="+mn-lt"/>
            </a:endParaRPr>
          </a:p>
          <a:p>
            <a:pPr marL="0" indent="0">
              <a:buClr>
                <a:srgbClr val="C00000"/>
              </a:buClr>
              <a:buNone/>
            </a:pPr>
            <a:r>
              <a:rPr lang="en-GB" dirty="0">
                <a:solidFill>
                  <a:srgbClr val="002060"/>
                </a:solidFill>
                <a:latin typeface="+mn-lt"/>
              </a:rPr>
              <a:t>07815 295223</a:t>
            </a:r>
          </a:p>
        </p:txBody>
      </p:sp>
    </p:spTree>
    <p:extLst>
      <p:ext uri="{BB962C8B-B14F-4D97-AF65-F5344CB8AC3E}">
        <p14:creationId xmlns:p14="http://schemas.microsoft.com/office/powerpoint/2010/main" val="1180534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p:txBody>
          <a:bodyPr/>
          <a:lstStyle/>
          <a:p>
            <a:r>
              <a:rPr lang="en-GB" sz="4800" dirty="0">
                <a:solidFill>
                  <a:srgbClr val="002060"/>
                </a:solidFill>
                <a:latin typeface="+mn-lt"/>
              </a:rPr>
              <a:t>This evening’s presenters...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marL="0" indent="0">
              <a:buClr>
                <a:srgbClr val="C00000"/>
              </a:buClr>
              <a:buNone/>
            </a:pPr>
            <a:r>
              <a:rPr lang="en-GB" b="1" dirty="0">
                <a:solidFill>
                  <a:srgbClr val="002060"/>
                </a:solidFill>
                <a:latin typeface="+mn-lt"/>
              </a:rPr>
              <a:t>Kevin Duffill</a:t>
            </a:r>
            <a:r>
              <a:rPr lang="en-GB" dirty="0">
                <a:solidFill>
                  <a:srgbClr val="002060"/>
                </a:solidFill>
                <a:latin typeface="+mn-lt"/>
              </a:rPr>
              <a:t>		Regional Pitch Advisor</a:t>
            </a:r>
          </a:p>
          <a:p>
            <a:pPr marL="0" indent="0">
              <a:buClr>
                <a:srgbClr val="C00000"/>
              </a:buClr>
              <a:buNone/>
            </a:pPr>
            <a:r>
              <a:rPr lang="en-GB" dirty="0">
                <a:solidFill>
                  <a:srgbClr val="002060"/>
                </a:solidFill>
                <a:latin typeface="+mn-lt"/>
              </a:rPr>
              <a:t>					Grounds Management Association </a:t>
            </a:r>
          </a:p>
          <a:p>
            <a:pPr marL="0" indent="0">
              <a:buClr>
                <a:srgbClr val="C00000"/>
              </a:buClr>
              <a:buNone/>
            </a:pPr>
            <a:endParaRPr lang="en-GB" dirty="0">
              <a:solidFill>
                <a:srgbClr val="002060"/>
              </a:solidFill>
              <a:latin typeface="+mn-lt"/>
            </a:endParaRPr>
          </a:p>
          <a:p>
            <a:pPr marL="0" indent="0">
              <a:buClr>
                <a:srgbClr val="C00000"/>
              </a:buClr>
              <a:buNone/>
            </a:pPr>
            <a:r>
              <a:rPr lang="en-GB" b="1" dirty="0">
                <a:solidFill>
                  <a:srgbClr val="002060"/>
                </a:solidFill>
                <a:latin typeface="+mn-lt"/>
              </a:rPr>
              <a:t>Andy Jackson</a:t>
            </a:r>
            <a:r>
              <a:rPr lang="en-GB" dirty="0">
                <a:solidFill>
                  <a:srgbClr val="002060"/>
                </a:solidFill>
                <a:latin typeface="+mn-lt"/>
              </a:rPr>
              <a:t>		Grounds Manager</a:t>
            </a:r>
          </a:p>
          <a:p>
            <a:pPr marL="0" indent="0">
              <a:buClr>
                <a:srgbClr val="C00000"/>
              </a:buClr>
              <a:buNone/>
            </a:pPr>
            <a:r>
              <a:rPr lang="en-GB" dirty="0">
                <a:solidFill>
                  <a:srgbClr val="002060"/>
                </a:solidFill>
                <a:latin typeface="+mn-lt"/>
              </a:rPr>
              <a:t>					Stoke City Football Club</a:t>
            </a:r>
          </a:p>
          <a:p>
            <a:pPr marL="0" indent="0">
              <a:buClr>
                <a:srgbClr val="C00000"/>
              </a:buClr>
              <a:buNone/>
            </a:pPr>
            <a:endParaRPr lang="en-GB" dirty="0">
              <a:solidFill>
                <a:srgbClr val="002060"/>
              </a:solidFill>
              <a:latin typeface="+mn-lt"/>
            </a:endParaRPr>
          </a:p>
          <a:p>
            <a:pPr marL="0" indent="0">
              <a:buClr>
                <a:srgbClr val="C00000"/>
              </a:buClr>
              <a:buNone/>
            </a:pPr>
            <a:r>
              <a:rPr lang="en-GB" b="1" dirty="0">
                <a:solidFill>
                  <a:srgbClr val="002060"/>
                </a:solidFill>
                <a:latin typeface="+mn-lt"/>
              </a:rPr>
              <a:t>Kevin Staples</a:t>
            </a:r>
            <a:r>
              <a:rPr lang="en-GB" dirty="0">
                <a:solidFill>
                  <a:srgbClr val="002060"/>
                </a:solidFill>
                <a:latin typeface="+mn-lt"/>
              </a:rPr>
              <a:t>		Head of Strategy &amp; Investment</a:t>
            </a:r>
          </a:p>
          <a:p>
            <a:pPr marL="0" indent="0">
              <a:buClr>
                <a:srgbClr val="C00000"/>
              </a:buClr>
              <a:buNone/>
            </a:pPr>
            <a:r>
              <a:rPr lang="en-GB" dirty="0">
                <a:solidFill>
                  <a:srgbClr val="002060"/>
                </a:solidFill>
                <a:latin typeface="+mn-lt"/>
              </a:rPr>
              <a:t>					Staffordshire FA</a:t>
            </a:r>
          </a:p>
          <a:p>
            <a:pPr marL="0" indent="0">
              <a:buClr>
                <a:srgbClr val="C00000"/>
              </a:buClr>
              <a:buNone/>
            </a:pPr>
            <a:endParaRPr lang="en-GB" dirty="0">
              <a:solidFill>
                <a:srgbClr val="002060"/>
              </a:solidFill>
              <a:latin typeface="+mn-lt"/>
            </a:endParaRPr>
          </a:p>
          <a:p>
            <a:pPr marL="0" indent="0">
              <a:buClr>
                <a:srgbClr val="C00000"/>
              </a:buClr>
              <a:buNone/>
            </a:pPr>
            <a:r>
              <a:rPr lang="en-GB" b="1" dirty="0">
                <a:solidFill>
                  <a:srgbClr val="002060"/>
                </a:solidFill>
                <a:latin typeface="+mn-lt"/>
              </a:rPr>
              <a:t>Gareth Thomas</a:t>
            </a:r>
            <a:r>
              <a:rPr lang="en-GB" dirty="0">
                <a:solidFill>
                  <a:srgbClr val="002060"/>
                </a:solidFill>
                <a:latin typeface="+mn-lt"/>
              </a:rPr>
              <a:t>	Communications &amp; Relationships Officer</a:t>
            </a:r>
          </a:p>
          <a:p>
            <a:pPr marL="0" indent="0">
              <a:buClr>
                <a:srgbClr val="C00000"/>
              </a:buClr>
              <a:buNone/>
            </a:pPr>
            <a:r>
              <a:rPr lang="en-GB" dirty="0">
                <a:solidFill>
                  <a:srgbClr val="002060"/>
                </a:solidFill>
                <a:latin typeface="+mn-lt"/>
              </a:rPr>
              <a:t>					Staffordshire FA</a:t>
            </a:r>
          </a:p>
        </p:txBody>
      </p:sp>
      <p:pic>
        <p:nvPicPr>
          <p:cNvPr id="13" name="Picture 12">
            <a:extLst>
              <a:ext uri="{FF2B5EF4-FFF2-40B4-BE49-F238E27FC236}">
                <a16:creationId xmlns:a16="http://schemas.microsoft.com/office/drawing/2014/main" id="{C6D4A468-07AC-429E-9BDF-320FBB4DC563}"/>
              </a:ext>
            </a:extLst>
          </p:cNvPr>
          <p:cNvPicPr>
            <a:picLocks noChangeAspect="1"/>
          </p:cNvPicPr>
          <p:nvPr/>
        </p:nvPicPr>
        <p:blipFill>
          <a:blip r:embed="rId5"/>
          <a:stretch>
            <a:fillRect/>
          </a:stretch>
        </p:blipFill>
        <p:spPr>
          <a:xfrm>
            <a:off x="10048546" y="692696"/>
            <a:ext cx="1953677" cy="2654052"/>
          </a:xfrm>
          <a:prstGeom prst="rect">
            <a:avLst/>
          </a:prstGeom>
        </p:spPr>
      </p:pic>
      <p:pic>
        <p:nvPicPr>
          <p:cNvPr id="19" name="Picture 18">
            <a:extLst>
              <a:ext uri="{FF2B5EF4-FFF2-40B4-BE49-F238E27FC236}">
                <a16:creationId xmlns:a16="http://schemas.microsoft.com/office/drawing/2014/main" id="{98C224F0-4F79-41D1-AB87-6F63D91DEA5E}"/>
              </a:ext>
            </a:extLst>
          </p:cNvPr>
          <p:cNvPicPr>
            <a:picLocks noChangeAspect="1"/>
          </p:cNvPicPr>
          <p:nvPr/>
        </p:nvPicPr>
        <p:blipFill>
          <a:blip r:embed="rId6"/>
          <a:stretch>
            <a:fillRect/>
          </a:stretch>
        </p:blipFill>
        <p:spPr>
          <a:xfrm>
            <a:off x="10012870" y="2938586"/>
            <a:ext cx="1989353" cy="2146597"/>
          </a:xfrm>
          <a:prstGeom prst="rect">
            <a:avLst/>
          </a:prstGeom>
        </p:spPr>
      </p:pic>
      <p:pic>
        <p:nvPicPr>
          <p:cNvPr id="4" name="Picture 3">
            <a:extLst>
              <a:ext uri="{FF2B5EF4-FFF2-40B4-BE49-F238E27FC236}">
                <a16:creationId xmlns:a16="http://schemas.microsoft.com/office/drawing/2014/main" id="{AA76ED04-371E-4D9C-9BB3-3D6E285BE519}"/>
              </a:ext>
            </a:extLst>
          </p:cNvPr>
          <p:cNvPicPr>
            <a:picLocks noChangeAspect="1"/>
          </p:cNvPicPr>
          <p:nvPr/>
        </p:nvPicPr>
        <p:blipFill>
          <a:blip r:embed="rId7"/>
          <a:stretch>
            <a:fillRect/>
          </a:stretch>
        </p:blipFill>
        <p:spPr>
          <a:xfrm>
            <a:off x="8192125" y="692696"/>
            <a:ext cx="1953677" cy="2443179"/>
          </a:xfrm>
          <a:prstGeom prst="rect">
            <a:avLst/>
          </a:prstGeom>
        </p:spPr>
      </p:pic>
      <p:pic>
        <p:nvPicPr>
          <p:cNvPr id="15" name="Picture 14">
            <a:extLst>
              <a:ext uri="{FF2B5EF4-FFF2-40B4-BE49-F238E27FC236}">
                <a16:creationId xmlns:a16="http://schemas.microsoft.com/office/drawing/2014/main" id="{D4D47745-9891-4E44-BBC8-34D13AAD54C8}"/>
              </a:ext>
            </a:extLst>
          </p:cNvPr>
          <p:cNvPicPr>
            <a:picLocks noChangeAspect="1"/>
          </p:cNvPicPr>
          <p:nvPr/>
        </p:nvPicPr>
        <p:blipFill>
          <a:blip r:embed="rId8"/>
          <a:stretch>
            <a:fillRect/>
          </a:stretch>
        </p:blipFill>
        <p:spPr>
          <a:xfrm>
            <a:off x="8192125" y="2938587"/>
            <a:ext cx="1953677" cy="2146597"/>
          </a:xfrm>
          <a:prstGeom prst="rect">
            <a:avLst/>
          </a:prstGeom>
        </p:spPr>
      </p:pic>
    </p:spTree>
    <p:extLst>
      <p:ext uri="{BB962C8B-B14F-4D97-AF65-F5344CB8AC3E}">
        <p14:creationId xmlns:p14="http://schemas.microsoft.com/office/powerpoint/2010/main" val="1518925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p:txBody>
          <a:bodyPr/>
          <a:lstStyle/>
          <a:p>
            <a:r>
              <a:rPr lang="en-GB" sz="4800" dirty="0">
                <a:solidFill>
                  <a:srgbClr val="002060"/>
                </a:solidFill>
                <a:latin typeface="+mn-lt"/>
              </a:rPr>
              <a:t>Guidance and support...</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buClr>
                <a:srgbClr val="C00000"/>
              </a:buClr>
            </a:pPr>
            <a:r>
              <a:rPr lang="en-GB" dirty="0">
                <a:solidFill>
                  <a:srgbClr val="002060"/>
                </a:solidFill>
                <a:latin typeface="+mn-lt"/>
              </a:rPr>
              <a:t>Unprecedented times for everyone.</a:t>
            </a:r>
          </a:p>
          <a:p>
            <a:pPr>
              <a:buClr>
                <a:srgbClr val="C00000"/>
              </a:buClr>
            </a:pPr>
            <a:r>
              <a:rPr lang="en-GB" dirty="0">
                <a:solidFill>
                  <a:srgbClr val="002060"/>
                </a:solidFill>
                <a:latin typeface="+mn-lt"/>
              </a:rPr>
              <a:t>Health and wellbeing is the main priority.</a:t>
            </a:r>
          </a:p>
          <a:p>
            <a:pPr>
              <a:buClr>
                <a:srgbClr val="C00000"/>
              </a:buClr>
            </a:pPr>
            <a:r>
              <a:rPr lang="en-GB" dirty="0">
                <a:solidFill>
                  <a:srgbClr val="002060"/>
                </a:solidFill>
                <a:latin typeface="+mn-lt"/>
              </a:rPr>
              <a:t>Important to take care of your physical and mental health.</a:t>
            </a:r>
          </a:p>
          <a:p>
            <a:pPr>
              <a:buClr>
                <a:srgbClr val="C00000"/>
              </a:buClr>
            </a:pPr>
            <a:r>
              <a:rPr lang="en-GB" dirty="0">
                <a:solidFill>
                  <a:srgbClr val="002060"/>
                </a:solidFill>
                <a:latin typeface="+mn-lt"/>
              </a:rPr>
              <a:t>Keep in touch and keep networking with other groundskeepers.</a:t>
            </a:r>
          </a:p>
          <a:p>
            <a:pPr marL="0" indent="0">
              <a:buClr>
                <a:srgbClr val="C00000"/>
              </a:buClr>
              <a:buNone/>
            </a:pPr>
            <a:endParaRPr lang="en-GB" dirty="0">
              <a:solidFill>
                <a:srgbClr val="002060"/>
              </a:solidFill>
              <a:latin typeface="+mn-lt"/>
            </a:endParaRPr>
          </a:p>
          <a:p>
            <a:pPr marL="0" indent="0">
              <a:buClr>
                <a:srgbClr val="C00000"/>
              </a:buClr>
              <a:buNone/>
            </a:pPr>
            <a:r>
              <a:rPr lang="en-GB" b="1" dirty="0">
                <a:solidFill>
                  <a:srgbClr val="002060"/>
                </a:solidFill>
                <a:latin typeface="+mn-lt"/>
              </a:rPr>
              <a:t>GMA:</a:t>
            </a:r>
            <a:r>
              <a:rPr lang="en-GB" dirty="0">
                <a:solidFill>
                  <a:srgbClr val="002060"/>
                </a:solidFill>
                <a:latin typeface="+mn-lt"/>
              </a:rPr>
              <a:t>		</a:t>
            </a:r>
            <a:r>
              <a:rPr lang="en-GB" dirty="0">
                <a:latin typeface="+mn-lt"/>
                <a:hlinkClick r:id="rId5"/>
              </a:rPr>
              <a:t>https://thegma.org.uk/guidance-your-health-and-wellbeing</a:t>
            </a:r>
            <a:endParaRPr lang="en-GB" dirty="0">
              <a:latin typeface="+mn-lt"/>
            </a:endParaRPr>
          </a:p>
          <a:p>
            <a:pPr marL="0" indent="0">
              <a:buClr>
                <a:srgbClr val="C00000"/>
              </a:buClr>
              <a:buNone/>
            </a:pPr>
            <a:r>
              <a:rPr lang="en-GB" b="1" dirty="0">
                <a:solidFill>
                  <a:srgbClr val="00275D"/>
                </a:solidFill>
                <a:latin typeface="+mn-lt"/>
              </a:rPr>
              <a:t>The FA:	</a:t>
            </a:r>
            <a:r>
              <a:rPr lang="en-GB" dirty="0">
                <a:latin typeface="+mn-lt"/>
                <a:hlinkClick r:id="rId6"/>
              </a:rPr>
              <a:t>http://www.thefa.com/about-football-association/heads-up</a:t>
            </a:r>
            <a:endParaRPr lang="en-GB" dirty="0">
              <a:latin typeface="+mn-lt"/>
            </a:endParaRPr>
          </a:p>
          <a:p>
            <a:pPr marL="0" indent="0">
              <a:buClr>
                <a:srgbClr val="C00000"/>
              </a:buClr>
              <a:buNone/>
            </a:pPr>
            <a:endParaRPr lang="en-GB" dirty="0">
              <a:solidFill>
                <a:srgbClr val="002060"/>
              </a:solidFill>
              <a:latin typeface="+mn-lt"/>
            </a:endParaRPr>
          </a:p>
          <a:p>
            <a:pPr marL="0" indent="0">
              <a:buClr>
                <a:srgbClr val="C00000"/>
              </a:buClr>
              <a:buNone/>
            </a:pPr>
            <a:r>
              <a:rPr lang="en-GB" b="1" dirty="0">
                <a:solidFill>
                  <a:srgbClr val="002060"/>
                </a:solidFill>
                <a:latin typeface="+mn-lt"/>
              </a:rPr>
              <a:t>Groundskeeping Community: </a:t>
            </a:r>
            <a:r>
              <a:rPr lang="en-GB" dirty="0">
                <a:latin typeface="+mn-lt"/>
                <a:hlinkClick r:id="rId7"/>
              </a:rPr>
              <a:t>https://thefa.hivelearning.com/groundskeeping/</a:t>
            </a:r>
            <a:endParaRPr lang="en-GB" dirty="0">
              <a:latin typeface="+mn-lt"/>
            </a:endParaRPr>
          </a:p>
          <a:p>
            <a:pPr>
              <a:buClr>
                <a:srgbClr val="C00000"/>
              </a:buClr>
              <a:buFont typeface="Wingdings" panose="05000000000000000000" pitchFamily="2" charset="2"/>
              <a:buChar char="Ø"/>
            </a:pPr>
            <a:r>
              <a:rPr lang="en-GB" dirty="0">
                <a:solidFill>
                  <a:srgbClr val="002060"/>
                </a:solidFill>
                <a:latin typeface="+mn-lt"/>
              </a:rPr>
              <a:t>Over 1,500 members, group activity 24/7, Q&amp;A.</a:t>
            </a:r>
          </a:p>
          <a:p>
            <a:pPr>
              <a:buClr>
                <a:srgbClr val="C00000"/>
              </a:buClr>
              <a:buFont typeface="Wingdings" panose="05000000000000000000" pitchFamily="2" charset="2"/>
              <a:buChar char="Ø"/>
            </a:pPr>
            <a:r>
              <a:rPr lang="en-GB" dirty="0">
                <a:solidFill>
                  <a:srgbClr val="002060"/>
                </a:solidFill>
                <a:latin typeface="+mn-lt"/>
              </a:rPr>
              <a:t>Guidance, tips, resources, good practice, networking.</a:t>
            </a:r>
          </a:p>
        </p:txBody>
      </p:sp>
      <p:pic>
        <p:nvPicPr>
          <p:cNvPr id="4" name="Picture 3">
            <a:extLst>
              <a:ext uri="{FF2B5EF4-FFF2-40B4-BE49-F238E27FC236}">
                <a16:creationId xmlns:a16="http://schemas.microsoft.com/office/drawing/2014/main" id="{3E082FEC-EE58-46A0-A8BB-C66451CFE8E1}"/>
              </a:ext>
            </a:extLst>
          </p:cNvPr>
          <p:cNvPicPr>
            <a:picLocks noChangeAspect="1"/>
          </p:cNvPicPr>
          <p:nvPr/>
        </p:nvPicPr>
        <p:blipFill>
          <a:blip r:embed="rId8"/>
          <a:stretch>
            <a:fillRect/>
          </a:stretch>
        </p:blipFill>
        <p:spPr>
          <a:xfrm>
            <a:off x="8184232" y="162653"/>
            <a:ext cx="3816425" cy="2149250"/>
          </a:xfrm>
          <a:prstGeom prst="rect">
            <a:avLst/>
          </a:prstGeom>
        </p:spPr>
      </p:pic>
    </p:spTree>
    <p:extLst>
      <p:ext uri="{BB962C8B-B14F-4D97-AF65-F5344CB8AC3E}">
        <p14:creationId xmlns:p14="http://schemas.microsoft.com/office/powerpoint/2010/main" val="970234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Questions received prior to tonight...</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052736"/>
            <a:ext cx="10972800" cy="5001419"/>
          </a:xfrm>
        </p:spPr>
        <p:txBody>
          <a:bodyPr/>
          <a:lstStyle/>
          <a:p>
            <a:pPr marL="0" indent="0">
              <a:buClr>
                <a:srgbClr val="C00000"/>
              </a:buClr>
              <a:buNone/>
            </a:pPr>
            <a:r>
              <a:rPr lang="en-US" dirty="0">
                <a:solidFill>
                  <a:srgbClr val="C00000"/>
                </a:solidFill>
                <a:latin typeface="+mn-lt"/>
              </a:rPr>
              <a:t>1.	</a:t>
            </a:r>
            <a:r>
              <a:rPr lang="en-US" dirty="0">
                <a:solidFill>
                  <a:srgbClr val="002060"/>
                </a:solidFill>
                <a:latin typeface="+mn-lt"/>
              </a:rPr>
              <a:t>We have a </a:t>
            </a:r>
            <a:r>
              <a:rPr lang="en-US" dirty="0" err="1">
                <a:solidFill>
                  <a:srgbClr val="002060"/>
                </a:solidFill>
                <a:latin typeface="+mn-lt"/>
              </a:rPr>
              <a:t>Trimax</a:t>
            </a:r>
            <a:r>
              <a:rPr lang="en-US" dirty="0">
                <a:solidFill>
                  <a:srgbClr val="002060"/>
                </a:solidFill>
                <a:latin typeface="+mn-lt"/>
              </a:rPr>
              <a:t> roller mower as recommended a few years ago by the FA. Due to 	the weight of the mower with its rollers, are we at risk of undoing some of the good 	work that we achieve when shock-waving and slitting? Are we better to limit the 	use of this or if possible cut with a lighter non-roller </a:t>
            </a:r>
            <a:r>
              <a:rPr lang="en-GB" dirty="0">
                <a:solidFill>
                  <a:srgbClr val="002060"/>
                </a:solidFill>
                <a:latin typeface="+mn-lt"/>
              </a:rPr>
              <a:t>mower? </a:t>
            </a:r>
          </a:p>
          <a:p>
            <a:pPr marL="457200" lvl="0" indent="-457200">
              <a:buClr>
                <a:srgbClr val="C00000"/>
              </a:buClr>
              <a:buAutoNum type="arabicPeriod" startAt="2"/>
            </a:pPr>
            <a:r>
              <a:rPr lang="en-GB" dirty="0">
                <a:solidFill>
                  <a:srgbClr val="002060"/>
                </a:solidFill>
                <a:latin typeface="+mn-lt"/>
              </a:rPr>
              <a:t>Can I order the bags of seed – are deliveries available at the moment?</a:t>
            </a:r>
          </a:p>
          <a:p>
            <a:pPr marL="457200" lvl="0" indent="-457200">
              <a:buClr>
                <a:srgbClr val="C00000"/>
              </a:buClr>
              <a:buAutoNum type="arabicPeriod" startAt="2"/>
            </a:pPr>
            <a:r>
              <a:rPr lang="en-GB" dirty="0">
                <a:solidFill>
                  <a:srgbClr val="002060"/>
                </a:solidFill>
                <a:latin typeface="+mn-lt"/>
              </a:rPr>
              <a:t>How many bags of seed would you recommend for the pitches (11v11)? </a:t>
            </a:r>
          </a:p>
          <a:p>
            <a:pPr marL="0" lvl="0" indent="0">
              <a:buClr>
                <a:srgbClr val="C00000"/>
              </a:buClr>
              <a:buNone/>
            </a:pPr>
            <a:r>
              <a:rPr lang="en-GB" dirty="0">
                <a:solidFill>
                  <a:srgbClr val="C00000"/>
                </a:solidFill>
                <a:latin typeface="+mn-lt"/>
              </a:rPr>
              <a:t>4.</a:t>
            </a:r>
            <a:r>
              <a:rPr lang="en-GB" dirty="0">
                <a:solidFill>
                  <a:srgbClr val="002060"/>
                </a:solidFill>
                <a:latin typeface="+mn-lt"/>
              </a:rPr>
              <a:t>	What would be the ideal height to allow the new plants to grow to before starting 	to mow them?</a:t>
            </a:r>
          </a:p>
          <a:p>
            <a:pPr marL="457200" lvl="0" indent="-457200">
              <a:buClr>
                <a:srgbClr val="C00000"/>
              </a:buClr>
              <a:buAutoNum type="arabicPeriod" startAt="5"/>
            </a:pPr>
            <a:r>
              <a:rPr lang="en-GB" dirty="0">
                <a:solidFill>
                  <a:srgbClr val="002060"/>
                </a:solidFill>
                <a:latin typeface="+mn-lt"/>
              </a:rPr>
              <a:t>Would the pitches be best fertilised, before or after the seeding process?</a:t>
            </a:r>
          </a:p>
          <a:p>
            <a:pPr marL="457200" lvl="0" indent="-457200">
              <a:buClr>
                <a:srgbClr val="C00000"/>
              </a:buClr>
              <a:buAutoNum type="arabicPeriod" startAt="5"/>
            </a:pPr>
            <a:r>
              <a:rPr lang="en-GB" dirty="0">
                <a:solidFill>
                  <a:srgbClr val="002060"/>
                </a:solidFill>
                <a:latin typeface="+mn-lt"/>
              </a:rPr>
              <a:t>If I have planned to apply top-dressing to my pitches, when is the best time to undertake this, e.g. weather conditions? </a:t>
            </a:r>
          </a:p>
          <a:p>
            <a:pPr marL="457200" lvl="0" indent="-457200">
              <a:buClr>
                <a:srgbClr val="C00000"/>
              </a:buClr>
              <a:buAutoNum type="arabicPeriod" startAt="5"/>
            </a:pPr>
            <a:r>
              <a:rPr lang="en-GB" dirty="0">
                <a:solidFill>
                  <a:srgbClr val="002060"/>
                </a:solidFill>
                <a:latin typeface="+mn-lt"/>
              </a:rPr>
              <a:t>With a reduced budget this year, in which order would                                               you prioritise the following operations: scarifying,                                                    </a:t>
            </a:r>
            <a:r>
              <a:rPr lang="en-GB" dirty="0" err="1">
                <a:solidFill>
                  <a:srgbClr val="002060"/>
                </a:solidFill>
                <a:latin typeface="+mn-lt"/>
              </a:rPr>
              <a:t>verti</a:t>
            </a:r>
            <a:r>
              <a:rPr lang="en-GB" dirty="0">
                <a:solidFill>
                  <a:srgbClr val="002060"/>
                </a:solidFill>
                <a:latin typeface="+mn-lt"/>
              </a:rPr>
              <a:t>-draining, seeding? </a:t>
            </a:r>
          </a:p>
        </p:txBody>
      </p:sp>
    </p:spTree>
    <p:extLst>
      <p:ext uri="{BB962C8B-B14F-4D97-AF65-F5344CB8AC3E}">
        <p14:creationId xmlns:p14="http://schemas.microsoft.com/office/powerpoint/2010/main" val="1614035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If you have a question tonight...</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marL="0" indent="0">
              <a:buClr>
                <a:srgbClr val="C00000"/>
              </a:buClr>
              <a:buNone/>
            </a:pPr>
            <a:endParaRPr lang="en-GB" sz="3600" dirty="0">
              <a:solidFill>
                <a:srgbClr val="002060"/>
              </a:solidFill>
              <a:latin typeface="+mn-lt"/>
            </a:endParaRPr>
          </a:p>
          <a:p>
            <a:pPr>
              <a:buClr>
                <a:srgbClr val="C00000"/>
              </a:buClr>
            </a:pPr>
            <a:r>
              <a:rPr lang="en-GB" sz="3600" dirty="0">
                <a:solidFill>
                  <a:srgbClr val="002060"/>
                </a:solidFill>
                <a:latin typeface="+mn-lt"/>
              </a:rPr>
              <a:t>Type your question into the chat box on here</a:t>
            </a: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r>
              <a:rPr lang="en-GB" sz="3600" dirty="0">
                <a:solidFill>
                  <a:srgbClr val="002060"/>
                </a:solidFill>
                <a:latin typeface="+mn-lt"/>
              </a:rPr>
              <a:t>Or email: </a:t>
            </a:r>
            <a:r>
              <a:rPr lang="en-GB" sz="3600" dirty="0">
                <a:solidFill>
                  <a:srgbClr val="002060"/>
                </a:solidFill>
                <a:latin typeface="+mn-lt"/>
                <a:hlinkClick r:id="rId5"/>
              </a:rPr>
              <a:t>gareth.thomas@staffordshirefa.com</a:t>
            </a:r>
            <a:r>
              <a:rPr lang="en-GB" sz="3600" dirty="0">
                <a:solidFill>
                  <a:srgbClr val="002060"/>
                </a:solidFill>
                <a:latin typeface="+mn-lt"/>
              </a:rPr>
              <a:t> </a:t>
            </a:r>
          </a:p>
        </p:txBody>
      </p:sp>
      <p:pic>
        <p:nvPicPr>
          <p:cNvPr id="13" name="Picture 2" descr="Microsoft Teams - phone audio isn't available, unmute your mic for ...">
            <a:extLst>
              <a:ext uri="{FF2B5EF4-FFF2-40B4-BE49-F238E27FC236}">
                <a16:creationId xmlns:a16="http://schemas.microsoft.com/office/drawing/2014/main" id="{1F9269E5-0938-48B9-87A0-9494E2AF3CD6}"/>
              </a:ext>
            </a:extLst>
          </p:cNvPr>
          <p:cNvPicPr>
            <a:picLocks noChangeAspect="1" noChangeArrowheads="1"/>
          </p:cNvPicPr>
          <p:nvPr/>
        </p:nvPicPr>
        <p:blipFill rotWithShape="1">
          <a:blip r:embed="rId6">
            <a:biLevel thresh="25000"/>
            <a:extLst>
              <a:ext uri="{28A0092B-C50C-407E-A947-70E740481C1C}">
                <a14:useLocalDpi xmlns:a14="http://schemas.microsoft.com/office/drawing/2010/main" val="0"/>
              </a:ext>
            </a:extLst>
          </a:blip>
          <a:srcRect l="58582" t="66257" r="30543" b="10939"/>
          <a:stretch/>
        </p:blipFill>
        <p:spPr bwMode="auto">
          <a:xfrm>
            <a:off x="9576427" y="1772816"/>
            <a:ext cx="1272101" cy="119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530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Staffs FA Pitch Improvement Programme…</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buClr>
                <a:srgbClr val="C00000"/>
              </a:buClr>
            </a:pPr>
            <a:r>
              <a:rPr lang="en-GB" b="1" dirty="0">
                <a:solidFill>
                  <a:srgbClr val="002060"/>
                </a:solidFill>
                <a:latin typeface="+mn-lt"/>
              </a:rPr>
              <a:t>2012</a:t>
            </a:r>
            <a:r>
              <a:rPr lang="en-GB" dirty="0">
                <a:solidFill>
                  <a:srgbClr val="002060"/>
                </a:solidFill>
                <a:latin typeface="+mn-lt"/>
              </a:rPr>
              <a:t>	= 	year Staffordshire FA launched its programme </a:t>
            </a:r>
          </a:p>
          <a:p>
            <a:pPr>
              <a:buClr>
                <a:srgbClr val="C00000"/>
              </a:buClr>
            </a:pPr>
            <a:r>
              <a:rPr lang="en-GB" b="1" dirty="0">
                <a:solidFill>
                  <a:srgbClr val="002060"/>
                </a:solidFill>
                <a:latin typeface="+mn-lt"/>
              </a:rPr>
              <a:t>2</a:t>
            </a:r>
            <a:r>
              <a:rPr lang="en-GB" dirty="0">
                <a:solidFill>
                  <a:srgbClr val="002060"/>
                </a:solidFill>
                <a:latin typeface="+mn-lt"/>
              </a:rPr>
              <a:t>		=	no. of pitch advisors (Kevin Duffill and Andy Jackson)</a:t>
            </a:r>
          </a:p>
          <a:p>
            <a:pPr>
              <a:buClr>
                <a:srgbClr val="C00000"/>
              </a:buClr>
            </a:pPr>
            <a:r>
              <a:rPr lang="en-GB" b="1" dirty="0">
                <a:solidFill>
                  <a:srgbClr val="002060"/>
                </a:solidFill>
                <a:latin typeface="+mn-lt"/>
              </a:rPr>
              <a:t>110</a:t>
            </a:r>
            <a:r>
              <a:rPr lang="en-GB" dirty="0">
                <a:solidFill>
                  <a:srgbClr val="002060"/>
                </a:solidFill>
                <a:latin typeface="+mn-lt"/>
              </a:rPr>
              <a:t>		= 	number of clubs / sites visited since then</a:t>
            </a:r>
          </a:p>
          <a:p>
            <a:pPr>
              <a:buClr>
                <a:srgbClr val="C00000"/>
              </a:buClr>
            </a:pPr>
            <a:r>
              <a:rPr lang="en-GB" b="1" dirty="0">
                <a:solidFill>
                  <a:srgbClr val="002060"/>
                </a:solidFill>
                <a:latin typeface="+mn-lt"/>
              </a:rPr>
              <a:t>173		</a:t>
            </a:r>
            <a:r>
              <a:rPr lang="en-GB" dirty="0">
                <a:solidFill>
                  <a:srgbClr val="002060"/>
                </a:solidFill>
                <a:latin typeface="+mn-lt"/>
              </a:rPr>
              <a:t>= 	total number of PIP visits and reports </a:t>
            </a:r>
          </a:p>
          <a:p>
            <a:pPr>
              <a:buClr>
                <a:srgbClr val="C00000"/>
              </a:buClr>
            </a:pPr>
            <a:r>
              <a:rPr lang="en-GB" b="1" dirty="0">
                <a:solidFill>
                  <a:srgbClr val="002060"/>
                </a:solidFill>
                <a:latin typeface="+mn-lt"/>
              </a:rPr>
              <a:t>320 </a:t>
            </a:r>
            <a:r>
              <a:rPr lang="en-GB" dirty="0">
                <a:solidFill>
                  <a:srgbClr val="002060"/>
                </a:solidFill>
                <a:latin typeface="+mn-lt"/>
              </a:rPr>
              <a:t>		= 	total number of pitches visited and impacted by the programme</a:t>
            </a:r>
          </a:p>
          <a:p>
            <a:pPr>
              <a:buClr>
                <a:srgbClr val="C00000"/>
              </a:buClr>
            </a:pPr>
            <a:r>
              <a:rPr lang="en-GB" b="1" dirty="0">
                <a:solidFill>
                  <a:srgbClr val="002060"/>
                </a:solidFill>
                <a:latin typeface="+mn-lt"/>
              </a:rPr>
              <a:t>1138</a:t>
            </a:r>
            <a:r>
              <a:rPr lang="en-GB" dirty="0">
                <a:solidFill>
                  <a:srgbClr val="002060"/>
                </a:solidFill>
                <a:latin typeface="+mn-lt"/>
              </a:rPr>
              <a:t>	=	total no. of football pitches across Staffordshire:</a:t>
            </a:r>
          </a:p>
          <a:p>
            <a:pPr marL="0" indent="0">
              <a:buClr>
                <a:srgbClr val="C00000"/>
              </a:buClr>
              <a:buNone/>
            </a:pPr>
            <a:r>
              <a:rPr lang="en-GB" dirty="0">
                <a:solidFill>
                  <a:srgbClr val="C00000"/>
                </a:solidFill>
                <a:latin typeface="+mn-lt"/>
              </a:rPr>
              <a:t>						Education 			= 487</a:t>
            </a:r>
          </a:p>
          <a:p>
            <a:pPr marL="0" indent="0">
              <a:buClr>
                <a:srgbClr val="C00000"/>
              </a:buClr>
              <a:buNone/>
            </a:pPr>
            <a:r>
              <a:rPr lang="en-GB" dirty="0">
                <a:solidFill>
                  <a:srgbClr val="C00000"/>
                </a:solidFill>
                <a:latin typeface="+mn-lt"/>
              </a:rPr>
              <a:t>						Local Authority	= 278</a:t>
            </a:r>
          </a:p>
          <a:p>
            <a:pPr marL="0" indent="0">
              <a:buClr>
                <a:srgbClr val="C00000"/>
              </a:buClr>
              <a:buNone/>
            </a:pPr>
            <a:r>
              <a:rPr lang="en-GB" dirty="0">
                <a:solidFill>
                  <a:srgbClr val="C00000"/>
                </a:solidFill>
                <a:latin typeface="+mn-lt"/>
              </a:rPr>
              <a:t>						Clubs				= 167</a:t>
            </a:r>
          </a:p>
          <a:p>
            <a:pPr marL="0" indent="0">
              <a:buClr>
                <a:srgbClr val="C00000"/>
              </a:buClr>
              <a:buNone/>
            </a:pPr>
            <a:r>
              <a:rPr lang="en-GB" dirty="0">
                <a:solidFill>
                  <a:srgbClr val="C00000"/>
                </a:solidFill>
                <a:latin typeface="+mn-lt"/>
              </a:rPr>
              <a:t>						Other				= 206</a:t>
            </a:r>
          </a:p>
          <a:p>
            <a:pPr>
              <a:lnSpc>
                <a:spcPct val="150000"/>
              </a:lnSpc>
              <a:buClr>
                <a:srgbClr val="C00000"/>
              </a:buClr>
            </a:pPr>
            <a:endParaRPr lang="en-GB" dirty="0">
              <a:solidFill>
                <a:srgbClr val="002060"/>
              </a:solidFill>
              <a:latin typeface="+mn-lt"/>
            </a:endParaRPr>
          </a:p>
        </p:txBody>
      </p:sp>
    </p:spTree>
    <p:extLst>
      <p:ext uri="{BB962C8B-B14F-4D97-AF65-F5344CB8AC3E}">
        <p14:creationId xmlns:p14="http://schemas.microsoft.com/office/powerpoint/2010/main" val="559056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Football Foundation funding…</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069483"/>
            <a:ext cx="10972800" cy="5167829"/>
          </a:xfrm>
        </p:spPr>
        <p:txBody>
          <a:bodyPr/>
          <a:lstStyle/>
          <a:p>
            <a:pPr marL="0" indent="0">
              <a:buClr>
                <a:srgbClr val="C00000"/>
              </a:buClr>
              <a:buNone/>
            </a:pPr>
            <a:r>
              <a:rPr lang="en-GB" b="1" dirty="0">
                <a:solidFill>
                  <a:srgbClr val="C00000"/>
                </a:solidFill>
                <a:latin typeface="+mn-lt"/>
              </a:rPr>
              <a:t>Pitch maintenance equipment and storage:</a:t>
            </a:r>
          </a:p>
          <a:p>
            <a:pPr>
              <a:buClr>
                <a:srgbClr val="C00000"/>
              </a:buClr>
              <a:buFont typeface="Wingdings" panose="05000000000000000000" pitchFamily="2" charset="2"/>
              <a:buChar char="Ø"/>
            </a:pPr>
            <a:r>
              <a:rPr lang="en-GB" dirty="0">
                <a:solidFill>
                  <a:srgbClr val="002060"/>
                </a:solidFill>
                <a:latin typeface="+mn-lt"/>
              </a:rPr>
              <a:t>Up to 75% funding available, maximum £25,000 funding per application.</a:t>
            </a:r>
          </a:p>
          <a:p>
            <a:pPr>
              <a:buClr>
                <a:srgbClr val="C00000"/>
              </a:buClr>
              <a:buFont typeface="Wingdings" panose="05000000000000000000" pitchFamily="2" charset="2"/>
              <a:buChar char="Ø"/>
            </a:pPr>
            <a:r>
              <a:rPr lang="en-GB" dirty="0">
                <a:solidFill>
                  <a:srgbClr val="002060"/>
                </a:solidFill>
                <a:latin typeface="+mn-lt"/>
              </a:rPr>
              <a:t>Pitch Improvement Programme visit must have taken place and machinery agreed.</a:t>
            </a:r>
          </a:p>
          <a:p>
            <a:pPr>
              <a:buClr>
                <a:srgbClr val="C00000"/>
              </a:buClr>
              <a:buFont typeface="Wingdings" panose="05000000000000000000" pitchFamily="2" charset="2"/>
              <a:buChar char="Ø"/>
            </a:pPr>
            <a:r>
              <a:rPr lang="en-GB" dirty="0">
                <a:solidFill>
                  <a:srgbClr val="002060"/>
                </a:solidFill>
                <a:latin typeface="+mn-lt"/>
              </a:rPr>
              <a:t>Two like-for-like quotes required.</a:t>
            </a:r>
          </a:p>
          <a:p>
            <a:pPr>
              <a:buClr>
                <a:srgbClr val="C00000"/>
              </a:buClr>
              <a:buFont typeface="Wingdings" panose="05000000000000000000" pitchFamily="2" charset="2"/>
              <a:buChar char="Ø"/>
            </a:pPr>
            <a:r>
              <a:rPr lang="en-GB" dirty="0">
                <a:solidFill>
                  <a:srgbClr val="002060"/>
                </a:solidFill>
                <a:latin typeface="+mn-lt"/>
              </a:rPr>
              <a:t>Decision within 14 days of application.</a:t>
            </a:r>
          </a:p>
          <a:p>
            <a:pPr>
              <a:buClr>
                <a:srgbClr val="C00000"/>
              </a:buClr>
              <a:buFont typeface="Wingdings" panose="05000000000000000000" pitchFamily="2" charset="2"/>
              <a:buChar char="Ø"/>
            </a:pPr>
            <a:endParaRPr lang="en-GB" sz="1200" dirty="0">
              <a:solidFill>
                <a:srgbClr val="002060"/>
              </a:solidFill>
              <a:latin typeface="+mn-lt"/>
            </a:endParaRPr>
          </a:p>
          <a:p>
            <a:pPr marL="0" indent="0">
              <a:buClr>
                <a:srgbClr val="C00000"/>
              </a:buClr>
              <a:buNone/>
            </a:pPr>
            <a:r>
              <a:rPr lang="en-GB" b="1" dirty="0">
                <a:solidFill>
                  <a:srgbClr val="C00000"/>
                </a:solidFill>
                <a:latin typeface="+mn-lt"/>
              </a:rPr>
              <a:t>Pitch maintenance works and products:</a:t>
            </a:r>
          </a:p>
          <a:p>
            <a:pPr>
              <a:buClr>
                <a:srgbClr val="C00000"/>
              </a:buClr>
              <a:buFont typeface="Wingdings" panose="05000000000000000000" pitchFamily="2" charset="2"/>
              <a:buChar char="Ø"/>
            </a:pPr>
            <a:r>
              <a:rPr lang="en-GB" dirty="0">
                <a:solidFill>
                  <a:srgbClr val="002060"/>
                </a:solidFill>
                <a:latin typeface="+mn-lt"/>
              </a:rPr>
              <a:t>£2,500 for 11v11 pitch | £2,100 for 9v9 pitch | £1,700 for 7v7/5v5 pitch.</a:t>
            </a:r>
          </a:p>
          <a:p>
            <a:pPr>
              <a:buClr>
                <a:srgbClr val="C00000"/>
              </a:buClr>
              <a:buFont typeface="Wingdings" panose="05000000000000000000" pitchFamily="2" charset="2"/>
              <a:buChar char="Ø"/>
            </a:pPr>
            <a:r>
              <a:rPr lang="en-GB" dirty="0">
                <a:solidFill>
                  <a:srgbClr val="002060"/>
                </a:solidFill>
                <a:latin typeface="+mn-lt"/>
              </a:rPr>
              <a:t>Pitch Improvement Programme visit must have taken place prior to application.</a:t>
            </a:r>
          </a:p>
          <a:p>
            <a:pPr>
              <a:buClr>
                <a:srgbClr val="C00000"/>
              </a:buClr>
              <a:buFont typeface="Wingdings" panose="05000000000000000000" pitchFamily="2" charset="2"/>
              <a:buChar char="Ø"/>
            </a:pPr>
            <a:r>
              <a:rPr lang="en-GB" dirty="0">
                <a:solidFill>
                  <a:srgbClr val="002060"/>
                </a:solidFill>
                <a:latin typeface="+mn-lt"/>
              </a:rPr>
              <a:t>Pitch must meet funding criteria and agree work with Regional Pitch Advisor. </a:t>
            </a:r>
          </a:p>
          <a:p>
            <a:pPr>
              <a:buClr>
                <a:srgbClr val="C00000"/>
              </a:buClr>
              <a:buFont typeface="Wingdings" panose="05000000000000000000" pitchFamily="2" charset="2"/>
              <a:buChar char="Ø"/>
            </a:pPr>
            <a:r>
              <a:rPr lang="en-GB" dirty="0">
                <a:solidFill>
                  <a:srgbClr val="002060"/>
                </a:solidFill>
                <a:latin typeface="+mn-lt"/>
              </a:rPr>
              <a:t>CFA can support with details of contractors &amp; suppliers.</a:t>
            </a:r>
          </a:p>
          <a:p>
            <a:pPr>
              <a:buClr>
                <a:srgbClr val="C00000"/>
              </a:buClr>
              <a:buFont typeface="Wingdings" panose="05000000000000000000" pitchFamily="2" charset="2"/>
              <a:buChar char="Ø"/>
            </a:pPr>
            <a:r>
              <a:rPr lang="en-GB" dirty="0">
                <a:solidFill>
                  <a:srgbClr val="002060"/>
                </a:solidFill>
                <a:latin typeface="+mn-lt"/>
              </a:rPr>
              <a:t>Decision within 14 days of application.</a:t>
            </a:r>
          </a:p>
        </p:txBody>
      </p:sp>
    </p:spTree>
    <p:extLst>
      <p:ext uri="{BB962C8B-B14F-4D97-AF65-F5344CB8AC3E}">
        <p14:creationId xmlns:p14="http://schemas.microsoft.com/office/powerpoint/2010/main" val="1923198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FF investment into Staffordshire pitches...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marL="0" indent="0">
              <a:buClr>
                <a:srgbClr val="C00000"/>
              </a:buClr>
              <a:buNone/>
            </a:pPr>
            <a:r>
              <a:rPr lang="en-GB" b="1" dirty="0">
                <a:solidFill>
                  <a:srgbClr val="002060"/>
                </a:solidFill>
                <a:latin typeface="+mn-lt"/>
              </a:rPr>
              <a:t>Pitch maintenance equipment and storage (2016-2020):</a:t>
            </a:r>
          </a:p>
          <a:p>
            <a:pPr>
              <a:buClr>
                <a:srgbClr val="C00000"/>
              </a:buClr>
              <a:buFont typeface="Wingdings" panose="05000000000000000000" pitchFamily="2" charset="2"/>
              <a:buChar char="Ø"/>
            </a:pPr>
            <a:r>
              <a:rPr lang="en-GB" dirty="0">
                <a:solidFill>
                  <a:srgbClr val="002060"/>
                </a:solidFill>
                <a:latin typeface="+mn-lt"/>
              </a:rPr>
              <a:t>No. of projects supported 	= </a:t>
            </a:r>
            <a:r>
              <a:rPr lang="en-GB" dirty="0">
                <a:solidFill>
                  <a:srgbClr val="C00000"/>
                </a:solidFill>
                <a:latin typeface="+mn-lt"/>
              </a:rPr>
              <a:t>13</a:t>
            </a:r>
          </a:p>
          <a:p>
            <a:pPr>
              <a:buClr>
                <a:srgbClr val="C00000"/>
              </a:buClr>
              <a:buFont typeface="Wingdings" panose="05000000000000000000" pitchFamily="2" charset="2"/>
              <a:buChar char="Ø"/>
            </a:pPr>
            <a:r>
              <a:rPr lang="en-GB" dirty="0">
                <a:solidFill>
                  <a:srgbClr val="002060"/>
                </a:solidFill>
                <a:latin typeface="+mn-lt"/>
              </a:rPr>
              <a:t>Funding provided 			= </a:t>
            </a:r>
            <a:r>
              <a:rPr lang="en-GB" dirty="0">
                <a:solidFill>
                  <a:srgbClr val="C00000"/>
                </a:solidFill>
                <a:latin typeface="+mn-lt"/>
              </a:rPr>
              <a:t>£117,104</a:t>
            </a:r>
          </a:p>
          <a:p>
            <a:pPr>
              <a:buClr>
                <a:srgbClr val="C00000"/>
              </a:buClr>
              <a:buFont typeface="Wingdings" panose="05000000000000000000" pitchFamily="2" charset="2"/>
              <a:buChar char="Ø"/>
            </a:pPr>
            <a:endParaRPr lang="en-GB" dirty="0">
              <a:solidFill>
                <a:srgbClr val="002060"/>
              </a:solidFill>
              <a:latin typeface="+mn-lt"/>
            </a:endParaRPr>
          </a:p>
          <a:p>
            <a:pPr marL="0" indent="0">
              <a:buClr>
                <a:srgbClr val="C00000"/>
              </a:buClr>
              <a:buNone/>
            </a:pPr>
            <a:r>
              <a:rPr lang="en-GB" b="1" dirty="0">
                <a:solidFill>
                  <a:srgbClr val="002060"/>
                </a:solidFill>
                <a:latin typeface="+mn-lt"/>
              </a:rPr>
              <a:t>Pitch maintenance works and products (2020 to date): </a:t>
            </a:r>
          </a:p>
          <a:p>
            <a:pPr>
              <a:buClr>
                <a:srgbClr val="C00000"/>
              </a:buClr>
              <a:buFont typeface="Wingdings" panose="05000000000000000000" pitchFamily="2" charset="2"/>
              <a:buChar char="Ø"/>
            </a:pPr>
            <a:r>
              <a:rPr lang="en-GB" dirty="0">
                <a:solidFill>
                  <a:srgbClr val="002060"/>
                </a:solidFill>
                <a:latin typeface="+mn-lt"/>
              </a:rPr>
              <a:t>No. of projects supported 	= </a:t>
            </a:r>
            <a:r>
              <a:rPr lang="en-GB" dirty="0">
                <a:solidFill>
                  <a:srgbClr val="C00000"/>
                </a:solidFill>
                <a:latin typeface="+mn-lt"/>
              </a:rPr>
              <a:t>14</a:t>
            </a:r>
          </a:p>
          <a:p>
            <a:pPr>
              <a:buClr>
                <a:srgbClr val="C00000"/>
              </a:buClr>
              <a:buFont typeface="Wingdings" panose="05000000000000000000" pitchFamily="2" charset="2"/>
              <a:buChar char="Ø"/>
            </a:pPr>
            <a:r>
              <a:rPr lang="en-GB" dirty="0">
                <a:solidFill>
                  <a:srgbClr val="002060"/>
                </a:solidFill>
                <a:latin typeface="+mn-lt"/>
              </a:rPr>
              <a:t>No. of pitches impacted 	= </a:t>
            </a:r>
            <a:r>
              <a:rPr lang="en-GB" dirty="0">
                <a:solidFill>
                  <a:srgbClr val="C00000"/>
                </a:solidFill>
                <a:latin typeface="+mn-lt"/>
              </a:rPr>
              <a:t>78</a:t>
            </a:r>
          </a:p>
          <a:p>
            <a:pPr>
              <a:buClr>
                <a:srgbClr val="C00000"/>
              </a:buClr>
              <a:buFont typeface="Wingdings" panose="05000000000000000000" pitchFamily="2" charset="2"/>
              <a:buChar char="Ø"/>
            </a:pPr>
            <a:r>
              <a:rPr lang="en-GB" dirty="0">
                <a:solidFill>
                  <a:srgbClr val="002060"/>
                </a:solidFill>
                <a:latin typeface="+mn-lt"/>
              </a:rPr>
              <a:t>Funding provided 			= </a:t>
            </a:r>
            <a:r>
              <a:rPr lang="en-GB" dirty="0">
                <a:solidFill>
                  <a:srgbClr val="C00000"/>
                </a:solidFill>
                <a:latin typeface="+mn-lt"/>
              </a:rPr>
              <a:t>£694,600</a:t>
            </a:r>
          </a:p>
          <a:p>
            <a:pPr>
              <a:buClr>
                <a:srgbClr val="C00000"/>
              </a:buClr>
              <a:buFont typeface="Wingdings" panose="05000000000000000000" pitchFamily="2" charset="2"/>
              <a:buChar char="Ø"/>
            </a:pPr>
            <a:endParaRPr lang="en-GB" dirty="0">
              <a:solidFill>
                <a:srgbClr val="C00000"/>
              </a:solidFill>
              <a:latin typeface="+mn-lt"/>
            </a:endParaRPr>
          </a:p>
          <a:p>
            <a:pPr marL="0" lvl="0" indent="0">
              <a:buClr>
                <a:srgbClr val="C00000"/>
              </a:buClr>
              <a:buNone/>
            </a:pPr>
            <a:r>
              <a:rPr lang="en-GB" b="1" dirty="0">
                <a:solidFill>
                  <a:srgbClr val="002060"/>
                </a:solidFill>
                <a:latin typeface="+mn-lt"/>
              </a:rPr>
              <a:t>New Goalposts (2015-2020)</a:t>
            </a:r>
          </a:p>
          <a:p>
            <a:pPr lvl="0">
              <a:buClr>
                <a:srgbClr val="C00000"/>
              </a:buClr>
              <a:buFont typeface="Wingdings" panose="05000000000000000000" pitchFamily="2" charset="2"/>
              <a:buChar char="Ø"/>
            </a:pPr>
            <a:r>
              <a:rPr lang="en-GB" dirty="0">
                <a:solidFill>
                  <a:srgbClr val="002060"/>
                </a:solidFill>
                <a:latin typeface="+mn-lt"/>
              </a:rPr>
              <a:t>Funding provided 			= </a:t>
            </a:r>
            <a:r>
              <a:rPr lang="en-GB" dirty="0">
                <a:solidFill>
                  <a:srgbClr val="C00000"/>
                </a:solidFill>
                <a:latin typeface="+mn-lt"/>
              </a:rPr>
              <a:t>£18,706</a:t>
            </a: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p:txBody>
      </p:sp>
      <p:pic>
        <p:nvPicPr>
          <p:cNvPr id="4" name="Picture 3">
            <a:extLst>
              <a:ext uri="{FF2B5EF4-FFF2-40B4-BE49-F238E27FC236}">
                <a16:creationId xmlns:a16="http://schemas.microsoft.com/office/drawing/2014/main" id="{ADDED621-A407-4D4F-89C7-791CAB358FF2}"/>
              </a:ext>
            </a:extLst>
          </p:cNvPr>
          <p:cNvPicPr>
            <a:picLocks noChangeAspect="1"/>
          </p:cNvPicPr>
          <p:nvPr/>
        </p:nvPicPr>
        <p:blipFill>
          <a:blip r:embed="rId5"/>
          <a:stretch>
            <a:fillRect/>
          </a:stretch>
        </p:blipFill>
        <p:spPr>
          <a:xfrm>
            <a:off x="7861389" y="1371100"/>
            <a:ext cx="3930139" cy="3740409"/>
          </a:xfrm>
          <a:prstGeom prst="rect">
            <a:avLst/>
          </a:prstGeom>
        </p:spPr>
      </p:pic>
    </p:spTree>
    <p:extLst>
      <p:ext uri="{BB962C8B-B14F-4D97-AF65-F5344CB8AC3E}">
        <p14:creationId xmlns:p14="http://schemas.microsoft.com/office/powerpoint/2010/main" val="249600664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003B8A"/>
      </a:accent1>
      <a:accent2>
        <a:srgbClr val="ED1C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214A19D9A90841AACDE7E465053C1F" ma:contentTypeVersion="8" ma:contentTypeDescription="Create a new document." ma:contentTypeScope="" ma:versionID="9c318078ee4ea72af7d5a261ab655de6">
  <xsd:schema xmlns:xsd="http://www.w3.org/2001/XMLSchema" xmlns:xs="http://www.w3.org/2001/XMLSchema" xmlns:p="http://schemas.microsoft.com/office/2006/metadata/properties" xmlns:ns3="063c5dd5-7222-42c9-b641-81ecb7a28c07" targetNamespace="http://schemas.microsoft.com/office/2006/metadata/properties" ma:root="true" ma:fieldsID="e8de0f8370cad6ea5062c0fbb129d72d" ns3:_="">
    <xsd:import namespace="063c5dd5-7222-42c9-b641-81ecb7a28c0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3c5dd5-7222-42c9-b641-81ecb7a28c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3C2627-9F47-4EEB-8C19-623A7203F7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3c5dd5-7222-42c9-b641-81ecb7a28c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04BE31-0231-4F34-AE1F-DD9E342C97DF}">
  <ds:schemaRefs>
    <ds:schemaRef ds:uri="http://schemas.microsoft.com/sharepoint/v3/contenttype/forms"/>
  </ds:schemaRefs>
</ds:datastoreItem>
</file>

<file path=customXml/itemProps3.xml><?xml version="1.0" encoding="utf-8"?>
<ds:datastoreItem xmlns:ds="http://schemas.openxmlformats.org/officeDocument/2006/customXml" ds:itemID="{58FCAF83-F477-448A-BE72-F78CC7AE1CD5}">
  <ds:schemaRefs>
    <ds:schemaRef ds:uri="063c5dd5-7222-42c9-b641-81ecb7a28c07"/>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23299</TotalTime>
  <Words>1279</Words>
  <Application>Microsoft Office PowerPoint</Application>
  <PresentationFormat>Widescreen</PresentationFormat>
  <Paragraphs>361</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Verdana</vt:lpstr>
      <vt:lpstr>Wingdings</vt:lpstr>
      <vt:lpstr>Office Theme</vt:lpstr>
      <vt:lpstr>Staffordshire FA in partnership with the Grounds Management Association</vt:lpstr>
      <vt:lpstr>Embracing technology to keep in touch…</vt:lpstr>
      <vt:lpstr>This evening’s presenters...</vt:lpstr>
      <vt:lpstr>Guidance and support...</vt:lpstr>
      <vt:lpstr>Questions received prior to tonight...</vt:lpstr>
      <vt:lpstr>If you have a question tonight...</vt:lpstr>
      <vt:lpstr>Staffs FA Pitch Improvement Programme…</vt:lpstr>
      <vt:lpstr>Football Foundation funding…</vt:lpstr>
      <vt:lpstr>FF investment into Staffordshire pitches...</vt:lpstr>
      <vt:lpstr>Interim works and fit for play guidance...</vt:lpstr>
      <vt:lpstr>Important messages...</vt:lpstr>
      <vt:lpstr>Workshop discussions – next few slides...</vt:lpstr>
      <vt:lpstr>Mowing...</vt:lpstr>
      <vt:lpstr>Control or removal of thatch...</vt:lpstr>
      <vt:lpstr>Aeration...</vt:lpstr>
      <vt:lpstr>Fertilising...</vt:lpstr>
      <vt:lpstr>Weeds...</vt:lpstr>
      <vt:lpstr>Local repairs to the surface...</vt:lpstr>
      <vt:lpstr>Irrigation...</vt:lpstr>
      <vt:lpstr>When play resumes...</vt:lpstr>
      <vt:lpstr>Recap – important guidance...</vt:lpstr>
      <vt:lpstr>Questions received prior to tonight...</vt:lpstr>
      <vt:lpstr>Questions received tonight...</vt:lpstr>
      <vt:lpstr>Summary / final thoughts...</vt:lpstr>
      <vt:lpstr>On a separate note before we close...</vt:lpstr>
      <vt:lpstr>Staffordshire FA contact details...</vt:lpstr>
    </vt:vector>
  </TitlesOfParts>
  <Company>Can Communicate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Jason Coles</dc:creator>
  <cp:lastModifiedBy>Gareth Thomas</cp:lastModifiedBy>
  <cp:revision>1214</cp:revision>
  <cp:lastPrinted>2020-04-27T15:57:31Z</cp:lastPrinted>
  <dcterms:created xsi:type="dcterms:W3CDTF">2009-04-03T09:03:22Z</dcterms:created>
  <dcterms:modified xsi:type="dcterms:W3CDTF">2020-05-09T11:28:25Z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0x01010026214A19D9A90841AACDE7E465053C1F</vt:lpwstr>
  </property>
</Properties>
</file>