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18" r:id="rId2"/>
    <p:sldId id="435" r:id="rId3"/>
    <p:sldId id="446" r:id="rId4"/>
    <p:sldId id="420" r:id="rId5"/>
    <p:sldId id="429" r:id="rId6"/>
    <p:sldId id="421" r:id="rId7"/>
    <p:sldId id="437" r:id="rId8"/>
    <p:sldId id="430" r:id="rId9"/>
    <p:sldId id="453" r:id="rId10"/>
    <p:sldId id="451" r:id="rId11"/>
    <p:sldId id="422" r:id="rId12"/>
    <p:sldId id="439" r:id="rId13"/>
    <p:sldId id="441" r:id="rId14"/>
    <p:sldId id="423" r:id="rId15"/>
    <p:sldId id="424" r:id="rId16"/>
    <p:sldId id="452" r:id="rId17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B8A"/>
    <a:srgbClr val="00275D"/>
    <a:srgbClr val="877E4B"/>
    <a:srgbClr val="ABA269"/>
    <a:srgbClr val="ED1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2" autoAdjust="0"/>
    <p:restoredTop sz="82382" autoAdjust="0"/>
  </p:normalViewPr>
  <p:slideViewPr>
    <p:cSldViewPr snapToObjects="1">
      <p:cViewPr varScale="1">
        <p:scale>
          <a:sx n="70" d="100"/>
          <a:sy n="70" d="100"/>
        </p:scale>
        <p:origin x="-13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26"/>
    </p:cViewPr>
  </p:sorterViewPr>
  <p:notesViewPr>
    <p:cSldViewPr snapToObjects="1">
      <p:cViewPr varScale="1">
        <p:scale>
          <a:sx n="63" d="100"/>
          <a:sy n="63" d="100"/>
        </p:scale>
        <p:origin x="-3078" y="-12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A4E2E-4CCD-42A2-A13C-C85DEB24C697}" type="datetimeFigureOut">
              <a:rPr lang="en-US" smtClean="0"/>
              <a:pPr/>
              <a:t>12/3/2015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BF70F-E194-4411-ACBC-511FFC77321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583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F22D69-4FC8-4B2B-9799-D6FC6AFE2550}" type="datetime1">
              <a:rPr lang="en-US"/>
              <a:pPr/>
              <a:t>12/3/2015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73BC78-377A-467A-81E2-AE688CB91221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884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65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65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65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65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54D77F-B45A-4716-89DB-25D284D28E88}" type="datetime1">
              <a:rPr lang="en-US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137D4-8CD6-4BED-A150-55487FDA298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AFC113-723D-43B7-9EFB-8C88BEB35FB1}" type="datetime1">
              <a:rPr lang="en-US"/>
              <a:pPr/>
              <a:t>12/3/2015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E3324-4B06-48FF-B800-5AE3E861B09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BD5D43-8E87-4421-BE85-4DFA401E48E2}" type="datetime1">
              <a:rPr lang="en-US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A579E-FB8D-4204-9E66-13351598975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A8D0DA-BB62-4DF6-8533-90FF3828843C}" type="datetime1">
              <a:rPr lang="en-US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9E20E-792B-4DF0-A949-DEDC8690D82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3F4FFC-AD6E-44AF-9E00-DDF1DA10199B}" type="datetime1">
              <a:rPr lang="en-US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EFDA7-5A12-4040-A9B9-76D4A341FE8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F8C41-58E7-46F3-929F-96E417EFF7A2}" type="datetime1">
              <a:rPr lang="en-US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252AB-431C-4594-AF5C-5D10AA2022F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56E333-D3A9-48D8-BDB4-83E35226F51C}" type="datetime1">
              <a:rPr lang="en-US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B376F-1B5C-44AB-8947-42E14A11965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824A88-6060-4311-8AF7-EFAFD6D69997}" type="datetime1">
              <a:rPr lang="en-US"/>
              <a:pPr/>
              <a:t>12/3/2015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57B02-81B2-4BBF-A482-74D915102FB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0BE1F3-8D4D-4EEE-9196-5EB1306B911B}" type="datetime1">
              <a:rPr lang="en-US"/>
              <a:pPr/>
              <a:t>12/3/2015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1CE88-D481-4365-AB51-041B8BB701C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B70C2A-D7A0-4085-87AC-506DCB828285}" type="datetime1">
              <a:rPr lang="en-US"/>
              <a:pPr/>
              <a:t>12/3/2015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7A581-D0FE-46CA-9AB2-8C194E1BD28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C1355F-25A0-4C64-B148-AE158BEE11EB}" type="datetime1">
              <a:rPr lang="en-US"/>
              <a:pPr/>
              <a:t>12/3/2015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3B121-66D0-4C34-AC93-722BBD87320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8AF8E1-3F54-4653-BAC4-D824E51F30A8}" type="datetime1">
              <a:rPr lang="en-US"/>
              <a:pPr/>
              <a:t>12/3/2015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A26E3-C4B2-44E6-8D5C-EC1779855E3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KGROUND SLVR LIONS.jpg"/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81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13E4CB82-D049-4421-9B1E-CF85FA660D8A}" type="datetime1">
              <a:rPr lang="en-US"/>
              <a:pPr/>
              <a:t>12/3/2015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00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09E9C0E-0020-4B8B-9FB3-0CECA94CB96C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8" name="Picture 7" descr="FA_CREST_4C_C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24800" y="5788025"/>
            <a:ext cx="6477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3B8A"/>
          </a:solidFill>
          <a:latin typeface="Arial"/>
          <a:ea typeface="ＭＳ Ｐゴシック" pitchFamily="-65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B8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B8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B8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B8A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00275D"/>
          </a:solidFill>
          <a:latin typeface="Calibri" pitchFamily="-65" charset="0"/>
          <a:ea typeface="ＭＳ Ｐゴシック" pitchFamily="-65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00275D"/>
          </a:solidFill>
          <a:latin typeface="Calibri" pitchFamily="-65" charset="0"/>
          <a:ea typeface="ＭＳ Ｐゴシック" pitchFamily="-65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00275D"/>
          </a:solidFill>
          <a:latin typeface="Calibri" pitchFamily="-65" charset="0"/>
          <a:ea typeface="ＭＳ Ｐゴシック" pitchFamily="-65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rgbClr val="00275D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ED1C24"/>
        </a:buClr>
        <a:buFont typeface="Arial" pitchFamily="34" charset="0"/>
        <a:buChar char="•"/>
        <a:defRPr sz="2000" kern="1200">
          <a:solidFill>
            <a:srgbClr val="003B8A"/>
          </a:solidFill>
          <a:latin typeface="Arial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ED1C24"/>
        </a:buClr>
        <a:buFont typeface="Arial" pitchFamily="34" charset="0"/>
        <a:buChar char="•"/>
        <a:defRPr kern="1200">
          <a:solidFill>
            <a:srgbClr val="003B8A"/>
          </a:solidFill>
          <a:latin typeface="Arial"/>
          <a:ea typeface="ＭＳ Ｐゴシック" pitchFamily="-65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D1C24"/>
        </a:buClr>
        <a:buFont typeface="Arial" pitchFamily="34" charset="0"/>
        <a:buChar char="•"/>
        <a:defRPr sz="1600" kern="1200">
          <a:solidFill>
            <a:srgbClr val="003B8A"/>
          </a:solidFill>
          <a:latin typeface="Arial"/>
          <a:ea typeface="ＭＳ Ｐゴシック" pitchFamily="-65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D1C24"/>
        </a:buClr>
        <a:buFont typeface="Arial" pitchFamily="34" charset="0"/>
        <a:buChar char="•"/>
        <a:defRPr sz="1400" kern="1200">
          <a:solidFill>
            <a:srgbClr val="003B8A"/>
          </a:solidFill>
          <a:latin typeface="Arial"/>
          <a:ea typeface="ＭＳ Ｐゴシック" pitchFamily="-65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D1C24"/>
        </a:buClr>
        <a:buFont typeface="Arial" pitchFamily="34" charset="0"/>
        <a:buChar char="•"/>
        <a:defRPr sz="1400" kern="1200">
          <a:solidFill>
            <a:srgbClr val="003B8A"/>
          </a:solidFill>
          <a:latin typeface="Arial"/>
          <a:ea typeface="ＭＳ Ｐゴシック" pitchFamily="-65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.dewhurst@rigbytaylor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co.uk/url?sa=i&amp;source=imgres&amp;cd=&amp;cad=rja&amp;uact=8&amp;ved=0CAwQjRwwAA&amp;url=http://en.wikipedia.org/wiki/Stoke_City_F.C.&amp;ei=FY5UVfuOMKSU7Aa3-4HgDg&amp;psig=AFQjCNHlj8E3uD7gO85-PK4o2QL0iDOt0Q&amp;ust=1431691157892618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hyperlink" Target="http://www.google.co.uk/url?sa=i&amp;source=imgres&amp;cd=&amp;cad=rja&amp;uact=8&amp;ved=0CAwQjRwwAA&amp;url=http://www.iog.org/&amp;ei=No9UVcHyIImP7AbbxYPwDg&amp;psig=AFQjCNFrZegPpRsasic0fWMrADb9P_iBag&amp;ust=1431691446597555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co.uk/url?sa=i&amp;source=imgres&amp;cd=&amp;cad=rja&amp;uact=8&amp;ved=0CAwQjRwwAA&amp;url=http://en.wikipedia.org/wiki/Stoke_City_F.C.&amp;ei=FY5UVfuOMKSU7Aa3-4HgDg&amp;psig=AFQjCNHlj8E3uD7gO85-PK4o2QL0iDOt0Q&amp;ust=1431691157892618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hyperlink" Target="http://www.google.co.uk/url?sa=i&amp;source=imgres&amp;cd=&amp;cad=rja&amp;uact=8&amp;ved=0CAwQjRwwAA&amp;url=http://www.iog.org/&amp;ei=No9UVcHyIImP7AbbxYPwDg&amp;psig=AFQjCNFrZegPpRsasic0fWMrADb9P_iBag&amp;ust=1431691446597555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source=imgres&amp;cd=&amp;cad=rja&amp;uact=8&amp;ved=0CAwQjRwwAA&amp;url=http://en.wikipedia.org/wiki/Stoke_City_F.C.&amp;ei=FY5UVfuOMKSU7Aa3-4HgDg&amp;psig=AFQjCNHlj8E3uD7gO85-PK4o2QL0iDOt0Q&amp;ust=143169115789261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hyperlink" Target="http://www.google.co.uk/url?sa=i&amp;source=imgres&amp;cd=&amp;cad=rja&amp;uact=8&amp;ved=0CAwQjRwwAA&amp;url=http://www.iog.org/&amp;ei=No9UVcHyIImP7AbbxYPwDg&amp;psig=AFQjCNFrZegPpRsasic0fWMrADb9P_iBag&amp;ust=1431691446597555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urtis@charterhouse-tm.co.u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7506297" cy="2239094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4000" dirty="0" smtClean="0">
                <a:latin typeface="+mn-lt"/>
              </a:rPr>
              <a:t>Groundsman Workshop</a:t>
            </a:r>
            <a:r>
              <a:rPr lang="en-GB" sz="800" dirty="0" smtClean="0">
                <a:latin typeface="+mn-lt"/>
              </a:rPr>
              <a:t/>
            </a:r>
            <a:br>
              <a:rPr lang="en-GB" sz="800" dirty="0" smtClean="0">
                <a:latin typeface="+mn-lt"/>
              </a:rPr>
            </a:br>
            <a:r>
              <a:rPr lang="en-GB" sz="2400" b="0" dirty="0" smtClean="0">
                <a:latin typeface="+mn-lt"/>
              </a:rPr>
              <a:t>Thursday 26 November 2015</a:t>
            </a:r>
            <a:br>
              <a:rPr lang="en-GB" sz="2400" b="0" dirty="0" smtClean="0">
                <a:latin typeface="+mn-lt"/>
              </a:rPr>
            </a:br>
            <a:r>
              <a:rPr lang="en-GB" sz="2400" b="0" dirty="0" smtClean="0">
                <a:latin typeface="+mn-lt"/>
              </a:rPr>
              <a:t>Stoke City FC, Clayton Wood Training Ground</a:t>
            </a:r>
            <a:r>
              <a:rPr lang="en-GB" sz="2000" b="0" dirty="0" smtClean="0">
                <a:latin typeface="+mn-lt"/>
              </a:rPr>
              <a:t/>
            </a:r>
            <a:br>
              <a:rPr lang="en-GB" sz="2000" b="0" dirty="0" smtClean="0">
                <a:latin typeface="+mn-lt"/>
              </a:rPr>
            </a:br>
            <a:endParaRPr lang="en-GB" sz="2000" b="0" dirty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90488" y="152400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90488" y="459105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90488" y="571500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gthomas\Desktop\Clayton Wo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24534"/>
            <a:ext cx="8064896" cy="434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0999"/>
            <a:ext cx="8086834" cy="1175793"/>
          </a:xfrm>
        </p:spPr>
        <p:txBody>
          <a:bodyPr/>
          <a:lstStyle/>
          <a:p>
            <a:r>
              <a:rPr lang="en-GB" sz="4000" dirty="0">
                <a:latin typeface="+mn-lt"/>
              </a:rPr>
              <a:t>Official Supplier to the FA Pitch</a:t>
            </a:r>
            <a:br>
              <a:rPr lang="en-GB" sz="4000" dirty="0">
                <a:latin typeface="+mn-lt"/>
              </a:rPr>
            </a:br>
            <a:r>
              <a:rPr lang="en-GB" sz="4000" dirty="0">
                <a:latin typeface="+mn-lt"/>
              </a:rPr>
              <a:t>Improvement Programme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96703"/>
            <a:ext cx="8086834" cy="3989752"/>
          </a:xfrm>
        </p:spPr>
        <p:txBody>
          <a:bodyPr/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 smtClean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/>
              <a:t>	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/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557444" y="2060847"/>
            <a:ext cx="8004482" cy="372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4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0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8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 smtClean="0">
              <a:latin typeface="+mn-lt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>
              <a:latin typeface="+mn-lt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 smtClean="0">
              <a:latin typeface="+mn-lt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 smtClean="0">
              <a:latin typeface="+mn-lt"/>
            </a:endParaRP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>
              <a:latin typeface="+mn-lt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 smtClean="0">
              <a:latin typeface="+mn-lt"/>
            </a:endParaRP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b="1" dirty="0">
              <a:latin typeface="+mn-lt"/>
            </a:endParaRP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dirty="0" smtClean="0">
                <a:latin typeface="+mn-lt"/>
              </a:rPr>
              <a:t>			Phil </a:t>
            </a:r>
            <a:r>
              <a:rPr lang="en-GB" sz="2000" b="1" dirty="0" err="1" smtClean="0">
                <a:latin typeface="+mn-lt"/>
              </a:rPr>
              <a:t>Dewshurst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dirty="0" smtClean="0">
                <a:latin typeface="+mn-lt"/>
              </a:rPr>
              <a:t>(Regional Sales Director)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		07768 180604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		</a:t>
            </a:r>
            <a:r>
              <a:rPr lang="en-GB" sz="2000" dirty="0" smtClean="0">
                <a:latin typeface="+mn-lt"/>
                <a:hlinkClick r:id="rId3"/>
              </a:rPr>
              <a:t>p.dewhurst@rigbytaylor.com</a:t>
            </a:r>
            <a:r>
              <a:rPr lang="en-GB" sz="2000" dirty="0" smtClean="0">
                <a:latin typeface="+mn-lt"/>
              </a:rPr>
              <a:t> 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>
              <a:latin typeface="+mn-lt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 smtClean="0">
              <a:latin typeface="+mn-lt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 smtClean="0">
              <a:latin typeface="+mn-lt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 smtClean="0">
              <a:latin typeface="+mn-lt"/>
            </a:endParaRPr>
          </a:p>
        </p:txBody>
      </p:sp>
      <p:pic>
        <p:nvPicPr>
          <p:cNvPr id="9" name="Picture 8" descr="http://rigbytaylor.s3.amazonaws.com/CMS/news/FA_Rigby_Taylor_2C_S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42261"/>
            <a:ext cx="4085655" cy="200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05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086834" cy="17075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4000" u="sng" dirty="0" smtClean="0">
                <a:latin typeface="+mn-lt"/>
              </a:rPr>
              <a:t>Example</a:t>
            </a:r>
            <a:r>
              <a:rPr lang="en-GB" sz="4000" dirty="0" smtClean="0">
                <a:latin typeface="+mn-lt"/>
              </a:rPr>
              <a:t> (for guidance only*)</a:t>
            </a:r>
            <a:r>
              <a:rPr lang="en-GB" sz="4000" dirty="0">
                <a:latin typeface="+mn-lt"/>
              </a:rPr>
              <a:t/>
            </a:r>
            <a:br>
              <a:rPr lang="en-GB" sz="4000" dirty="0">
                <a:latin typeface="+mn-lt"/>
              </a:rPr>
            </a:br>
            <a:r>
              <a:rPr lang="en-GB" sz="2000" dirty="0" smtClean="0">
                <a:latin typeface="+mn-lt"/>
              </a:rPr>
              <a:t>* </a:t>
            </a:r>
            <a:r>
              <a:rPr lang="en-GB" sz="2000" b="0" dirty="0" smtClean="0">
                <a:latin typeface="+mn-lt"/>
              </a:rPr>
              <a:t>Priorities </a:t>
            </a:r>
            <a:r>
              <a:rPr lang="en-GB" sz="2000" b="0" dirty="0">
                <a:latin typeface="+mn-lt"/>
              </a:rPr>
              <a:t>/ budgets will vary from pitch to pitch</a:t>
            </a:r>
            <a:r>
              <a:rPr lang="en-GB" sz="4000" dirty="0" smtClean="0">
                <a:latin typeface="+mn-lt"/>
              </a:rPr>
              <a:t/>
            </a:r>
            <a:br>
              <a:rPr lang="en-GB" sz="4000" dirty="0" smtClean="0">
                <a:latin typeface="+mn-lt"/>
              </a:rPr>
            </a:br>
            <a:r>
              <a:rPr lang="en-GB" sz="2000" dirty="0" smtClean="0">
                <a:latin typeface="+mn-lt"/>
              </a:rPr>
              <a:t>Example annual maintenance programme for an 11v11 pitch</a:t>
            </a:r>
            <a:r>
              <a:rPr lang="en-GB" sz="2000" b="0" dirty="0" smtClean="0">
                <a:latin typeface="+mn-lt"/>
              </a:rPr>
              <a:t/>
            </a:r>
            <a:br>
              <a:rPr lang="en-GB" sz="2000" b="0" dirty="0" smtClean="0">
                <a:latin typeface="+mn-lt"/>
              </a:rPr>
            </a:br>
            <a:endParaRPr lang="en-GB" sz="2000" dirty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012800"/>
              </p:ext>
            </p:extLst>
          </p:nvPr>
        </p:nvGraphicFramePr>
        <p:xfrm>
          <a:off x="-1" y="1968151"/>
          <a:ext cx="9144001" cy="4773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9593"/>
                <a:gridCol w="2016224"/>
                <a:gridCol w="1512168"/>
                <a:gridCol w="1728192"/>
                <a:gridCol w="720080"/>
                <a:gridCol w="1152128"/>
                <a:gridCol w="1115616"/>
              </a:tblGrid>
              <a:tr h="88392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Example Priority Order </a:t>
                      </a:r>
                      <a:r>
                        <a:rPr lang="en-GB" sz="1200" u="sng" strike="noStrike" dirty="0">
                          <a:effectLst/>
                        </a:rPr>
                        <a:t>GUIDE ONLY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Maintenance Item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Responsibility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Frequency (time of </a:t>
                      </a:r>
                      <a:r>
                        <a:rPr lang="en-GB" sz="1200" u="none" strike="noStrike" dirty="0" smtClean="0">
                          <a:effectLst/>
                        </a:rPr>
                        <a:t>year)</a:t>
                      </a:r>
                    </a:p>
                    <a:p>
                      <a:pPr algn="ctr" fontAlgn="ctr"/>
                      <a:r>
                        <a:rPr lang="en-GB" sz="1200" u="sng" strike="noStrike" dirty="0" smtClean="0">
                          <a:effectLst/>
                        </a:rPr>
                        <a:t>GUIDE ONLY</a:t>
                      </a:r>
                    </a:p>
                    <a:p>
                      <a:pPr algn="ctr" fontAlgn="ctr"/>
                      <a:r>
                        <a:rPr lang="en-GB" sz="1200" u="none" strike="noStrike" dirty="0" smtClean="0">
                          <a:effectLst/>
                        </a:rPr>
                        <a:t>(conditions </a:t>
                      </a:r>
                      <a:r>
                        <a:rPr lang="en-GB" sz="1200" u="none" strike="noStrike" dirty="0">
                          <a:effectLst/>
                        </a:rPr>
                        <a:t>would dictate)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No. of times per year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Cost Per Visit </a:t>
                      </a:r>
                      <a:r>
                        <a:rPr lang="en-GB" sz="1200" u="sng" strike="noStrike">
                          <a:effectLst/>
                        </a:rPr>
                        <a:t>GUIDE ONLY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Annual Cost </a:t>
                      </a:r>
                      <a:r>
                        <a:rPr lang="en-GB" sz="1200" u="sng" strike="noStrike">
                          <a:effectLst/>
                        </a:rPr>
                        <a:t>GUIDE ONLY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</a:tr>
              <a:tr h="3535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Grass Cutting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Groundsman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Weekly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20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£0 - £50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£0 - £1000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</a:tr>
              <a:tr h="3535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Line Marking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Groundsman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Weekly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20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£0 - £25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£0 - £500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</a:tr>
              <a:tr h="3535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Vertidraining / Earthquaking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Specialist contractor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Annually (October)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£350 - £500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£350 - £500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</a:tr>
              <a:tr h="3535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Application of Fertiliser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Specialist contractor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Annually (October &amp; May)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£250 - £400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£500 - £800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</a:tr>
              <a:tr h="3535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Application of Worm Control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Specialist contractor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Annually (October)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£150 - £250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£300 - £500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</a:tr>
              <a:tr h="3535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Application </a:t>
                      </a:r>
                      <a:r>
                        <a:rPr lang="en-GB" sz="1200" u="none" strike="noStrike" dirty="0" smtClean="0">
                          <a:effectLst/>
                        </a:rPr>
                        <a:t>of</a:t>
                      </a:r>
                      <a:r>
                        <a:rPr lang="en-GB" sz="1200" u="none" strike="noStrike" baseline="0" dirty="0" smtClean="0">
                          <a:effectLst/>
                        </a:rPr>
                        <a:t> </a:t>
                      </a:r>
                      <a:r>
                        <a:rPr lang="en-GB" sz="1200" u="none" strike="noStrike" dirty="0" err="1" smtClean="0">
                          <a:effectLst/>
                        </a:rPr>
                        <a:t>Weedkiller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Specialist contractor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Annually (May)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£200 - £400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£200 - £400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</a:tr>
              <a:tr h="3535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Slitting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Specialist contractor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>
                          <a:effectLst/>
                        </a:rPr>
                        <a:t>Annually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£150 - £200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£600 - £800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</a:tr>
              <a:tr h="3535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Scarification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Specialist contractor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Annually (May)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£350 - £500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 dirty="0">
                          <a:effectLst/>
                        </a:rPr>
                        <a:t>£350 - £500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</a:tr>
              <a:tr h="3535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Topdressing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Specialist contractor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Annually (May)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£1300 - £2000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£1300 - £2000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</a:tr>
              <a:tr h="3535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10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 dirty="0" err="1">
                          <a:effectLst/>
                        </a:rPr>
                        <a:t>Overseeding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Specialist contractor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u="none" strike="noStrike">
                          <a:effectLst/>
                        </a:rPr>
                        <a:t>Annually (May)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£400 - £1200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</a:rPr>
                        <a:t>£400 - £1000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</a:tr>
              <a:tr h="353572"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Total cost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u="none" strike="noStrike" dirty="0">
                          <a:effectLst/>
                        </a:rPr>
                        <a:t>£4000 - £8000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86834" cy="533400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Clubs Working Together</a:t>
            </a:r>
            <a:endParaRPr lang="en-GB" sz="4000" dirty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557444" y="1556791"/>
            <a:ext cx="8119012" cy="4229663"/>
          </a:xfrm>
        </p:spPr>
        <p:txBody>
          <a:bodyPr/>
          <a:lstStyle/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dirty="0" smtClean="0">
                <a:solidFill>
                  <a:srgbClr val="003B8A"/>
                </a:solidFill>
                <a:latin typeface="+mn-lt"/>
              </a:rPr>
              <a:t>Investing in Specialist </a:t>
            </a:r>
            <a:r>
              <a:rPr lang="en-GB" sz="2000" b="1" dirty="0" smtClean="0">
                <a:solidFill>
                  <a:srgbClr val="003B8A"/>
                </a:solidFill>
                <a:latin typeface="+mn-lt"/>
              </a:rPr>
              <a:t>Contractors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b="1" dirty="0" smtClean="0">
              <a:solidFill>
                <a:srgbClr val="003B8A"/>
              </a:solidFill>
              <a:latin typeface="+mn-lt"/>
            </a:endParaRP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solidFill>
                  <a:srgbClr val="003B8A"/>
                </a:solidFill>
                <a:latin typeface="+mn-lt"/>
              </a:rPr>
              <a:t>If you are looking to invest in a local contractor to carry out any maintenance items on your pitch – e.g. </a:t>
            </a:r>
            <a:r>
              <a:rPr lang="en-GB" sz="2000" dirty="0" err="1" smtClean="0">
                <a:solidFill>
                  <a:srgbClr val="003B8A"/>
                </a:solidFill>
                <a:latin typeface="+mn-lt"/>
              </a:rPr>
              <a:t>earthquaking</a:t>
            </a:r>
            <a:r>
              <a:rPr lang="en-GB" sz="2000" dirty="0" smtClean="0">
                <a:solidFill>
                  <a:srgbClr val="003B8A"/>
                </a:solidFill>
                <a:latin typeface="+mn-lt"/>
              </a:rPr>
              <a:t>, </a:t>
            </a:r>
            <a:r>
              <a:rPr lang="en-GB" sz="2000" dirty="0" err="1" smtClean="0">
                <a:solidFill>
                  <a:srgbClr val="003B8A"/>
                </a:solidFill>
                <a:latin typeface="+mn-lt"/>
              </a:rPr>
              <a:t>vertidraining</a:t>
            </a:r>
            <a:r>
              <a:rPr lang="en-GB" sz="2000" dirty="0" smtClean="0">
                <a:solidFill>
                  <a:srgbClr val="003B8A"/>
                </a:solidFill>
                <a:latin typeface="+mn-lt"/>
              </a:rPr>
              <a:t>, slitting, application of worm control, etc</a:t>
            </a:r>
            <a:r>
              <a:rPr lang="en-GB" sz="2000" dirty="0" smtClean="0">
                <a:latin typeface="+mn-lt"/>
              </a:rPr>
              <a:t>. – liaise with other clubs in your local area to see if they are potentially looking to invest in the same maintenance work.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>
              <a:solidFill>
                <a:srgbClr val="003B8A"/>
              </a:solidFill>
              <a:latin typeface="+mn-lt"/>
            </a:endParaRP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It may work out more cost-effective for clubs local to each other to work together when investing in specialist contractors.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>
              <a:solidFill>
                <a:srgbClr val="003B8A"/>
              </a:solidFill>
              <a:latin typeface="+mn-lt"/>
            </a:endParaRP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The FA Pitch Advisors and the County FA can provide information on local contractors who have supported the pitch improvement programme.</a:t>
            </a:r>
            <a:endParaRPr lang="en-GB" sz="2000" dirty="0" smtClean="0">
              <a:solidFill>
                <a:srgbClr val="003B8A"/>
              </a:solidFill>
              <a:latin typeface="+mn-lt"/>
            </a:endParaRPr>
          </a:p>
        </p:txBody>
      </p:sp>
      <p:sp>
        <p:nvSpPr>
          <p:cNvPr id="3" name="AutoShape 2" descr="Image result for sport england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Image result for sport england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86834" cy="533400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PIP Visits / Maximum Impact</a:t>
            </a:r>
            <a:endParaRPr lang="en-GB" sz="4000" dirty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557444" y="2276872"/>
            <a:ext cx="7986590" cy="3672406"/>
          </a:xfrm>
        </p:spPr>
        <p:txBody>
          <a:bodyPr/>
          <a:lstStyle/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To ensure that the programme has maximum impact moving forward, we will be encouraging clubs to invest in two visits from the FA Pitch Advisor approximately 6 months apart, e.g. Spring and Autumn, to </a:t>
            </a:r>
            <a:r>
              <a:rPr lang="en-GB" sz="2000" dirty="0">
                <a:latin typeface="+mn-lt"/>
              </a:rPr>
              <a:t>ensure that the recommendations provided in the reports have </a:t>
            </a:r>
            <a:r>
              <a:rPr lang="en-GB" sz="2000" dirty="0" smtClean="0">
                <a:latin typeface="+mn-lt"/>
              </a:rPr>
              <a:t>had maximum </a:t>
            </a:r>
            <a:r>
              <a:rPr lang="en-GB" sz="2000" dirty="0">
                <a:latin typeface="+mn-lt"/>
              </a:rPr>
              <a:t>impact</a:t>
            </a:r>
            <a:r>
              <a:rPr lang="en-GB" sz="2000" dirty="0" smtClean="0">
                <a:latin typeface="+mn-lt"/>
              </a:rPr>
              <a:t>.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>
              <a:latin typeface="+mn-lt"/>
            </a:endParaRP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Staffordshire FA will continue to subsidise the cost of the visits/reports, so the cost to clubs in 2016 will be as follows: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>
              <a:latin typeface="+mn-lt"/>
            </a:endParaRP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1 x PIP visit/report = £50.00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2 x PIP visits/reports = £100.00 (recommended)</a:t>
            </a:r>
            <a:endParaRPr lang="en-GB" sz="2000" dirty="0">
              <a:latin typeface="+mn-lt"/>
            </a:endParaRP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90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86834" cy="533400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Potential Funding</a:t>
            </a:r>
            <a:endParaRPr lang="en-GB" sz="4000" dirty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557444" y="2060847"/>
            <a:ext cx="8119012" cy="3725607"/>
          </a:xfrm>
        </p:spPr>
        <p:txBody>
          <a:bodyPr/>
          <a:lstStyle/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Three examples of funding schemes which can potentially support the purchasing of pitch maintenance equipment</a:t>
            </a:r>
            <a:r>
              <a:rPr lang="en-GB" sz="2000" dirty="0">
                <a:latin typeface="+mn-lt"/>
              </a:rPr>
              <a:t> </a:t>
            </a:r>
            <a:r>
              <a:rPr lang="en-GB" sz="2000" dirty="0" smtClean="0">
                <a:latin typeface="+mn-lt"/>
              </a:rPr>
              <a:t>(supported by a PIP report):</a:t>
            </a:r>
          </a:p>
          <a:p>
            <a:pPr marL="2743200" lvl="6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dirty="0" smtClean="0"/>
          </a:p>
          <a:p>
            <a:pPr marL="2743200" lvl="6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b="1" dirty="0" smtClean="0">
                <a:solidFill>
                  <a:srgbClr val="003B8A"/>
                </a:solidFill>
                <a:latin typeface="+mn-lt"/>
              </a:rPr>
              <a:t>FF Football Stadia Improvement Fund </a:t>
            </a:r>
          </a:p>
          <a:p>
            <a:pPr marL="2743200" lvl="6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dirty="0" smtClean="0">
                <a:solidFill>
                  <a:srgbClr val="003B8A"/>
                </a:solidFill>
              </a:rPr>
              <a:t>NLS Clubs: £ and % dependant on Step in NLS</a:t>
            </a:r>
            <a:endParaRPr lang="en-GB" dirty="0">
              <a:solidFill>
                <a:srgbClr val="003B8A"/>
              </a:solidFill>
            </a:endParaRPr>
          </a:p>
          <a:p>
            <a:pPr marL="2743200" lvl="6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b="1" dirty="0" smtClean="0">
              <a:solidFill>
                <a:srgbClr val="003B8A"/>
              </a:solidFill>
            </a:endParaRPr>
          </a:p>
          <a:p>
            <a:pPr marL="2743200" lvl="6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b="1" dirty="0" smtClean="0">
                <a:solidFill>
                  <a:srgbClr val="003B8A"/>
                </a:solidFill>
              </a:rPr>
              <a:t>FF Small Grants Scheme</a:t>
            </a:r>
          </a:p>
          <a:p>
            <a:pPr marL="2743200" lvl="6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dirty="0" smtClean="0">
                <a:solidFill>
                  <a:srgbClr val="003B8A"/>
                </a:solidFill>
                <a:latin typeface="+mn-lt"/>
              </a:rPr>
              <a:t>Clubs outside NLS: Up to £10,000 (can fund 50%)</a:t>
            </a:r>
          </a:p>
          <a:p>
            <a:pPr marL="2743200" lvl="6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b="1" dirty="0" smtClean="0">
              <a:solidFill>
                <a:srgbClr val="003B8A"/>
              </a:solidFill>
            </a:endParaRPr>
          </a:p>
          <a:p>
            <a:pPr marL="2743200" lvl="6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b="1" dirty="0" smtClean="0">
                <a:solidFill>
                  <a:srgbClr val="003B8A"/>
                </a:solidFill>
              </a:rPr>
              <a:t>SE Small Grants Scheme</a:t>
            </a:r>
          </a:p>
          <a:p>
            <a:pPr marL="2743200" lvl="6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dirty="0" smtClean="0">
                <a:solidFill>
                  <a:srgbClr val="003B8A"/>
                </a:solidFill>
              </a:rPr>
              <a:t>Up to £10,000 (can fund 100%)</a:t>
            </a:r>
            <a:endParaRPr lang="en-GB" dirty="0" smtClean="0">
              <a:solidFill>
                <a:srgbClr val="003B8A"/>
              </a:solidFill>
              <a:latin typeface="+mn-lt"/>
            </a:endParaRPr>
          </a:p>
        </p:txBody>
      </p:sp>
      <p:sp>
        <p:nvSpPr>
          <p:cNvPr id="3" name="AutoShape 2" descr="Image result for sport england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Image result for sport england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http://www.blackcountrybeactive.co.uk/Upload/Sport%20England%20Logo%20Blue%20(CMYK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229200"/>
            <a:ext cx="2088232" cy="81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gthomas\AppData\Local\Microsoft\Windows\Temporary Internet Files\Content.IE5\AMX9PSAH\FF_Logo_Colour_Hig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21088"/>
            <a:ext cx="2088232" cy="67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C:\Users\gthomas\AppData\Local\Microsoft\Windows\Temporary Internet Files\Content.IE5\AMX9PSAH\FF_Logo_Colour_Hig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18571"/>
            <a:ext cx="2088232" cy="67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86834" cy="533400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Summary</a:t>
            </a:r>
            <a:endParaRPr lang="en-GB" sz="4000" dirty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/>
          <p:cNvSpPr>
            <a:spLocks noGrp="1"/>
          </p:cNvSpPr>
          <p:nvPr>
            <p:ph idx="1"/>
          </p:nvPr>
        </p:nvSpPr>
        <p:spPr>
          <a:xfrm>
            <a:off x="557444" y="1484784"/>
            <a:ext cx="8004482" cy="4464495"/>
          </a:xfrm>
        </p:spPr>
        <p:txBody>
          <a:bodyPr/>
          <a:lstStyle/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dirty="0" smtClean="0">
                <a:latin typeface="+mn-lt"/>
              </a:rPr>
              <a:t>Support is available.</a:t>
            </a: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b="1" dirty="0" smtClean="0">
              <a:latin typeface="+mn-lt"/>
            </a:endParaRP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The FA Pitch </a:t>
            </a:r>
            <a:r>
              <a:rPr lang="en-GB" sz="2000" dirty="0">
                <a:latin typeface="+mn-lt"/>
              </a:rPr>
              <a:t>I</a:t>
            </a:r>
            <a:r>
              <a:rPr lang="en-GB" sz="2000" dirty="0" smtClean="0">
                <a:latin typeface="+mn-lt"/>
              </a:rPr>
              <a:t>mprovement Programme, along with events such as these and the network of partners and contacts, will hopefully result in creating a network of people and organisations who can support grassroots clubs in maintaining their natural turf pitches to the best possible standard.</a:t>
            </a: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>
              <a:latin typeface="+mn-lt"/>
            </a:endParaRP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dirty="0" smtClean="0">
                <a:latin typeface="+mn-lt"/>
              </a:rPr>
              <a:t>Please use tonight as an opportunity to continue building that network of people who can support you in maintaining your pitch.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86834" cy="533400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Q&amp;A / Open Forum</a:t>
            </a:r>
            <a:endParaRPr lang="en-GB" sz="4000" dirty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rc_mi" descr="http://upload.wikimedia.org/wikipedia/en/thumb/2/29/Stoke_City_FC.svg/885px-Stoke_City_FC.svg.pn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53" y="1222411"/>
            <a:ext cx="1468491" cy="1638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www.iog.org/OneStopCMS/Sites/IOG/Theme/images/logo.gif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71" y="4218876"/>
            <a:ext cx="2091645" cy="115717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755576" y="2861116"/>
            <a:ext cx="7527784" cy="150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4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0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8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dirty="0" smtClean="0">
                <a:latin typeface="+mn-lt"/>
              </a:rPr>
              <a:t>Andy Jackson					Curtis Allen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FA Pitch Advisor					Business Development Manager	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SCFC Head Groundsman			Charterhouse Turf Machinery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>
              <a:latin typeface="+mn-lt"/>
            </a:endParaRP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>
              <a:latin typeface="+mn-lt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727245" y="5445224"/>
            <a:ext cx="110618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4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0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8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dirty="0" smtClean="0">
                <a:latin typeface="+mn-lt"/>
              </a:rPr>
              <a:t>Kevin Duffill						Phil Dewhurst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FA Pitch Advisor					Regional Sales Director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IOG Regional Pitch Advisor			Rigby Taylor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>
              <a:latin typeface="+mn-lt"/>
            </a:endParaRPr>
          </a:p>
        </p:txBody>
      </p:sp>
      <p:pic>
        <p:nvPicPr>
          <p:cNvPr id="12" name="Picture 2" descr="C:\Users\gthomas\AppData\Local\Microsoft\Windows\Temporary Internet Files\Content.Outlook\CH3P7HS8\FA_Redexim_Charterhouse_v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2354829" cy="115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rigbytaylor.s3.amazonaws.com/CMS/news/FA_Rigby_Taylor_2C_S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96731"/>
            <a:ext cx="2397699" cy="117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6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86834" cy="533400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Workshop Itinerary</a:t>
            </a:r>
            <a:endParaRPr lang="en-GB" sz="40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1968153"/>
            <a:ext cx="8136904" cy="3818302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6.00 – 6.30pm		Arrival / Tea &amp; Coffee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6.30 – 7.00pm		Update on the FA Pitch Improvement Programme (PIP)</a:t>
            </a:r>
          </a:p>
          <a:p>
            <a:pPr marL="2286000" lvl="5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dirty="0" smtClean="0">
                <a:solidFill>
                  <a:srgbClr val="003B8A"/>
                </a:solidFill>
              </a:rPr>
              <a:t>Feedback from FA Pitch Advisors / FA PIP Partners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7.00 – 8.00pm		Pitch Maintenance Demonstrations 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8.00 – 8.45pm		Tea &amp; Coffee</a:t>
            </a:r>
          </a:p>
          <a:p>
            <a:pPr marL="2286000" lvl="5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dirty="0" smtClean="0">
                <a:solidFill>
                  <a:srgbClr val="003B8A"/>
                </a:solidFill>
              </a:rPr>
              <a:t>Further Advice &amp; Guidance Moving Forward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8.45 – 9.00pm		Question &amp; Answer / Open Forum</a:t>
            </a:r>
            <a:endParaRPr lang="en-GB" dirty="0" smtClean="0"/>
          </a:p>
          <a:p>
            <a:pPr marL="2286000" lvl="5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dirty="0"/>
          </a:p>
          <a:p>
            <a:pPr marL="2286000" lvl="5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dirty="0" smtClean="0"/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-90488" y="152400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-90488" y="257175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-90488" y="384810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90488" y="459105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-90488" y="571500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7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86834" cy="533400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FA Pitch Advisors / PIP Partners</a:t>
            </a:r>
            <a:endParaRPr lang="en-GB" sz="4000" dirty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rc_mi" descr="http://upload.wikimedia.org/wikipedia/en/thumb/2/29/Stoke_City_FC.svg/885px-Stoke_City_FC.svg.pn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53" y="1222411"/>
            <a:ext cx="1468491" cy="1638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www.iog.org/OneStopCMS/Sites/IOG/Theme/images/logo.gif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71" y="4218876"/>
            <a:ext cx="2019637" cy="115717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3"/>
          <p:cNvSpPr txBox="1">
            <a:spLocks/>
          </p:cNvSpPr>
          <p:nvPr/>
        </p:nvSpPr>
        <p:spPr bwMode="auto">
          <a:xfrm>
            <a:off x="755576" y="2861116"/>
            <a:ext cx="7527784" cy="150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4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0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8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dirty="0" smtClean="0">
                <a:latin typeface="+mn-lt"/>
              </a:rPr>
              <a:t>Andy Jackson					Curtis Allen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FA Pitch Advisor					Business Development Manager	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SCFC Head Groundsman			Charterhouse Turf Machinery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>
              <a:latin typeface="+mn-lt"/>
            </a:endParaRP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>
              <a:latin typeface="+mn-lt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 bwMode="auto">
          <a:xfrm>
            <a:off x="727245" y="5445224"/>
            <a:ext cx="110618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4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0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8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dirty="0" smtClean="0">
                <a:latin typeface="+mn-lt"/>
              </a:rPr>
              <a:t>Kevin Duffill						Phil Dewhurst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FA Pitch Advisor					Regional Sales Director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IOG Regional Pitch Advisor			Rigby Taylor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>
              <a:latin typeface="+mn-lt"/>
            </a:endParaRPr>
          </a:p>
        </p:txBody>
      </p:sp>
      <p:pic>
        <p:nvPicPr>
          <p:cNvPr id="1026" name="Picture 2" descr="C:\Users\gthomas\AppData\Local\Microsoft\Windows\Temporary Internet Files\Content.Outlook\CH3P7HS8\FA_Redexim_Charterhouse_v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2354829" cy="115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rigbytaylor.s3.amazonaws.com/CMS/news/FA_Rigby_Taylor_2C_S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96731"/>
            <a:ext cx="2397699" cy="117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97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86834" cy="533400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Workshop Objectives</a:t>
            </a:r>
            <a:endParaRPr lang="en-GB" sz="40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57444" y="2060847"/>
            <a:ext cx="8004482" cy="3725607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Provide an update on the FA Pitch Improvement Programme 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Introduce key partners who can offer further guidance and support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Observe pitch maintenance demonstrations and machinery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Think about forward planning to improve your pitch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Ask questions of the pitch maintenance specialists in attendance 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Network with groundsmen from other local grassroots clubs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b="1" dirty="0" smtClean="0">
                <a:latin typeface="+mn-lt"/>
              </a:rPr>
              <a:t>Leave with a clearer idea of what support is available to you  </a:t>
            </a: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86834" cy="533400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Pitch Improvement Programme</a:t>
            </a:r>
            <a:endParaRPr lang="en-GB" sz="40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96703"/>
            <a:ext cx="8086834" cy="3989752"/>
          </a:xfrm>
        </p:spPr>
        <p:txBody>
          <a:bodyPr/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 smtClean="0">
              <a:latin typeface="+mn-lt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 smtClean="0">
              <a:latin typeface="+mn-lt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 smtClean="0">
              <a:latin typeface="+mn-lt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 smtClean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/>
              <a:t>	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/>
              <a:t>	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/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557444" y="1556792"/>
            <a:ext cx="8263028" cy="422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4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0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8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Programme started in Staffordshire in November 2012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dirty="0" smtClean="0">
                <a:latin typeface="+mn-lt"/>
              </a:rPr>
              <a:t>Since then the two FA Pitch </a:t>
            </a:r>
            <a:r>
              <a:rPr lang="en-GB" sz="2000" dirty="0">
                <a:latin typeface="+mn-lt"/>
              </a:rPr>
              <a:t>A</a:t>
            </a:r>
            <a:r>
              <a:rPr lang="en-GB" sz="2000" dirty="0" smtClean="0">
                <a:latin typeface="+mn-lt"/>
              </a:rPr>
              <a:t>dvisors have visited 49 clubs/sites across Staffordshire, with many of those clubs/sites investing in follow-up visits.</a:t>
            </a:r>
          </a:p>
          <a:p>
            <a:pPr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b="1" dirty="0" smtClean="0">
                <a:latin typeface="+mn-lt"/>
              </a:rPr>
              <a:t>Process:</a:t>
            </a:r>
            <a:r>
              <a:rPr lang="en-GB" sz="2000" dirty="0" smtClean="0">
                <a:latin typeface="+mn-lt"/>
              </a:rPr>
              <a:t>		1. Expression of Interest form to County FA</a:t>
            </a: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			2. CFA organise visit with Pitch </a:t>
            </a:r>
            <a:r>
              <a:rPr lang="en-GB" sz="2000" dirty="0">
                <a:latin typeface="+mn-lt"/>
              </a:rPr>
              <a:t>A</a:t>
            </a:r>
            <a:r>
              <a:rPr lang="en-GB" sz="2000" dirty="0" smtClean="0">
                <a:latin typeface="+mn-lt"/>
              </a:rPr>
              <a:t>dvisor and Club</a:t>
            </a: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				3. Pitch Advisor and CFA visit site</a:t>
            </a: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			4. Club receive a report with recommendations</a:t>
            </a:r>
          </a:p>
          <a:p>
            <a:pPr marL="0" indent="0">
              <a:lnSpc>
                <a:spcPct val="150000"/>
              </a:lnSpc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			5. Club action those recommendations, supported by CFA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			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			</a:t>
            </a:r>
          </a:p>
          <a:p>
            <a:pPr lvl="3">
              <a:buClr>
                <a:schemeClr val="accent4">
                  <a:lumMod val="60000"/>
                  <a:lumOff val="40000"/>
                </a:schemeClr>
              </a:buClr>
            </a:pPr>
            <a:endParaRPr lang="en-GB" sz="12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86834" cy="533400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PIP Report / Recommendations</a:t>
            </a:r>
            <a:endParaRPr lang="en-GB" sz="4000" dirty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557444" y="2060848"/>
            <a:ext cx="8004482" cy="3960440"/>
          </a:xfrm>
        </p:spPr>
        <p:txBody>
          <a:bodyPr/>
          <a:lstStyle/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The Pitch Improvement Programme reports and recommendations will be unique to each club/site based on the resources available – budget, machinery, personnel, time, priorities, etc.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 smtClean="0">
              <a:latin typeface="+mn-lt"/>
            </a:endParaRP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In many of the reports we have done previously, clubs have requested short-term recommendations based on their immediate priorities and budget available, then longer-term recommendations which the whole club can work towards achieving.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 smtClean="0">
              <a:latin typeface="+mn-lt"/>
            </a:endParaRP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>
                <a:latin typeface="+mn-lt"/>
              </a:rPr>
              <a:t>We recommend that clubs invest in a second visit approximately 6 months after their first visit to ensure that the recommendations provided in the reports have maximum impact.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86834" cy="533400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Feedback – Club </a:t>
            </a:r>
            <a:endParaRPr lang="en-GB" sz="4000" dirty="0">
              <a:latin typeface="+mn-lt"/>
            </a:endParaRPr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557444" y="1340767"/>
            <a:ext cx="8004482" cy="5184577"/>
          </a:xfrm>
        </p:spPr>
        <p:txBody>
          <a:bodyPr/>
          <a:lstStyle/>
          <a:p>
            <a:pPr marL="0" indent="0">
              <a:buNone/>
            </a:pPr>
            <a:r>
              <a:rPr lang="en-GB" sz="2000" i="1" dirty="0" smtClean="0">
                <a:latin typeface="+mn-lt"/>
              </a:rPr>
              <a:t>Andy / Kevin / Gareth,</a:t>
            </a:r>
          </a:p>
          <a:p>
            <a:pPr marL="0" indent="0">
              <a:buNone/>
            </a:pPr>
            <a:endParaRPr lang="en-GB" sz="2000" i="1" dirty="0">
              <a:latin typeface="+mn-lt"/>
            </a:endParaRPr>
          </a:p>
          <a:p>
            <a:pPr marL="0" indent="0">
              <a:buNone/>
            </a:pPr>
            <a:r>
              <a:rPr lang="en-GB" sz="2000" i="1" dirty="0" smtClean="0">
                <a:latin typeface="+mn-lt"/>
              </a:rPr>
              <a:t>I </a:t>
            </a:r>
            <a:r>
              <a:rPr lang="en-GB" sz="2000" i="1" dirty="0">
                <a:latin typeface="+mn-lt"/>
              </a:rPr>
              <a:t>would like to take this opportunity to drop you a line and thank you and for the invaluable assistance and advice that you have given us over the last 18 months – without this I am quite sure that we would have gone down many blind alleys and spent money that we could ill afford to </a:t>
            </a:r>
            <a:r>
              <a:rPr lang="en-GB" sz="2000" i="1" dirty="0" smtClean="0">
                <a:latin typeface="+mn-lt"/>
              </a:rPr>
              <a:t>waste.</a:t>
            </a:r>
          </a:p>
          <a:p>
            <a:pPr marL="0" indent="0">
              <a:buNone/>
            </a:pPr>
            <a:endParaRPr lang="en-GB" sz="2000" i="1" dirty="0">
              <a:latin typeface="+mn-lt"/>
            </a:endParaRPr>
          </a:p>
          <a:p>
            <a:pPr marL="0" indent="0">
              <a:buNone/>
            </a:pPr>
            <a:r>
              <a:rPr lang="en-GB" sz="2000" i="1" dirty="0" smtClean="0">
                <a:latin typeface="+mn-lt"/>
              </a:rPr>
              <a:t>As </a:t>
            </a:r>
            <a:r>
              <a:rPr lang="en-GB" sz="2000" i="1" dirty="0">
                <a:latin typeface="+mn-lt"/>
              </a:rPr>
              <a:t>you know we took over a new playing surface that was, quite frankly, not fit for purpose, but by following the maintenance programme you have provided us with, we now have a playing surface we can all be proud of.</a:t>
            </a:r>
          </a:p>
          <a:p>
            <a:pPr marL="0" indent="0">
              <a:buNone/>
            </a:pPr>
            <a:endParaRPr lang="en-GB" sz="2000" i="1" dirty="0">
              <a:latin typeface="+mn-lt"/>
            </a:endParaRPr>
          </a:p>
          <a:p>
            <a:pPr marL="0" indent="0">
              <a:buNone/>
            </a:pPr>
            <a:r>
              <a:rPr lang="en-GB" sz="2000" i="1" dirty="0" smtClean="0">
                <a:latin typeface="+mn-lt"/>
              </a:rPr>
              <a:t>Once </a:t>
            </a:r>
            <a:r>
              <a:rPr lang="en-GB" sz="2000" i="1" dirty="0">
                <a:latin typeface="+mn-lt"/>
              </a:rPr>
              <a:t>again </a:t>
            </a:r>
            <a:r>
              <a:rPr lang="en-GB" sz="2000" i="1" dirty="0" smtClean="0">
                <a:latin typeface="+mn-lt"/>
              </a:rPr>
              <a:t>many </a:t>
            </a:r>
            <a:r>
              <a:rPr lang="en-GB" sz="2000" i="1" dirty="0">
                <a:latin typeface="+mn-lt"/>
              </a:rPr>
              <a:t>t</a:t>
            </a:r>
            <a:r>
              <a:rPr lang="en-GB" sz="2000" i="1" dirty="0" smtClean="0">
                <a:latin typeface="+mn-lt"/>
              </a:rPr>
              <a:t>hanks.</a:t>
            </a:r>
          </a:p>
          <a:p>
            <a:pPr marL="0" indent="0">
              <a:buNone/>
            </a:pPr>
            <a:endParaRPr lang="en-GB" sz="2000" i="1" dirty="0">
              <a:latin typeface="+mn-lt"/>
            </a:endParaRPr>
          </a:p>
          <a:p>
            <a:pPr marL="0" indent="0">
              <a:buNone/>
            </a:pPr>
            <a:r>
              <a:rPr lang="en-GB" sz="2000" b="1" i="1" dirty="0" smtClean="0">
                <a:latin typeface="+mn-lt"/>
              </a:rPr>
              <a:t>Marko </a:t>
            </a:r>
            <a:r>
              <a:rPr lang="en-GB" sz="2000" b="1" i="1" dirty="0">
                <a:latin typeface="+mn-lt"/>
              </a:rPr>
              <a:t>Djukic</a:t>
            </a:r>
          </a:p>
          <a:p>
            <a:pPr marL="0" indent="0">
              <a:buNone/>
            </a:pPr>
            <a:r>
              <a:rPr lang="en-GB" sz="2000" b="1" i="1" dirty="0" smtClean="0">
                <a:latin typeface="+mn-lt"/>
              </a:rPr>
              <a:t>Chairman, Silverdale </a:t>
            </a:r>
            <a:r>
              <a:rPr lang="en-GB" sz="2000" b="1" i="1" dirty="0">
                <a:latin typeface="+mn-lt"/>
              </a:rPr>
              <a:t>Athletic Football Club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855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86834" cy="533400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Feedback – FA Pitch Advisors</a:t>
            </a:r>
            <a:endParaRPr lang="en-GB" sz="40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96703"/>
            <a:ext cx="8086834" cy="3989752"/>
          </a:xfrm>
        </p:spPr>
        <p:txBody>
          <a:bodyPr/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 smtClean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/>
              <a:t>	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/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557444" y="2060847"/>
            <a:ext cx="8004482" cy="372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4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0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8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 smtClean="0">
              <a:latin typeface="+mn-lt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>
              <a:latin typeface="+mn-lt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 smtClean="0">
              <a:latin typeface="+mn-lt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 smtClean="0">
              <a:latin typeface="+mn-lt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b="1" dirty="0" smtClean="0">
                <a:latin typeface="+mn-lt"/>
              </a:rPr>
              <a:t>Andrew Jackson </a:t>
            </a:r>
            <a:r>
              <a:rPr lang="en-GB" sz="2000" dirty="0" smtClean="0">
                <a:latin typeface="+mn-lt"/>
              </a:rPr>
              <a:t>(Head Groundsman, Stoke City Football Club)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>
              <a:latin typeface="+mn-lt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 smtClean="0">
              <a:latin typeface="+mn-lt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 smtClean="0">
              <a:latin typeface="+mn-lt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 smtClean="0">
              <a:latin typeface="+mn-lt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r>
              <a:rPr lang="en-GB" sz="2000" b="1" dirty="0" smtClean="0">
                <a:latin typeface="+mn-lt"/>
              </a:rPr>
              <a:t>Kevin Duffill </a:t>
            </a:r>
            <a:r>
              <a:rPr lang="en-GB" sz="2000" dirty="0" smtClean="0">
                <a:latin typeface="+mn-lt"/>
              </a:rPr>
              <a:t>(Regional Pitch Advisor, Institute of Groundsmanship)</a:t>
            </a:r>
          </a:p>
        </p:txBody>
      </p:sp>
      <p:pic>
        <p:nvPicPr>
          <p:cNvPr id="6" name="irc_mi" descr="http://upload.wikimedia.org/wikipedia/en/thumb/2/29/Stoke_City_FC.svg/885px-Stoke_City_FC.svg.png">
            <a:hlinkClick r:id="rId3"/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96703"/>
            <a:ext cx="1512168" cy="167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rc_mi" descr="http://www.iog.org/OneStopCMS/Sites/IOG/Theme/images/logo.gif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02" y="4293096"/>
            <a:ext cx="1728192" cy="910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0999"/>
            <a:ext cx="8086834" cy="1175793"/>
          </a:xfrm>
        </p:spPr>
        <p:txBody>
          <a:bodyPr/>
          <a:lstStyle/>
          <a:p>
            <a:r>
              <a:rPr lang="en-GB" sz="4000" dirty="0" smtClean="0">
                <a:latin typeface="+mn-lt"/>
              </a:rPr>
              <a:t>Official Supplier to the FA Pitch</a:t>
            </a:r>
            <a:br>
              <a:rPr lang="en-GB" sz="4000" dirty="0" smtClean="0">
                <a:latin typeface="+mn-lt"/>
              </a:rPr>
            </a:br>
            <a:r>
              <a:rPr lang="en-GB" sz="4000" dirty="0" smtClean="0">
                <a:latin typeface="+mn-lt"/>
              </a:rPr>
              <a:t>Improvement Programme</a:t>
            </a:r>
            <a:endParaRPr lang="en-GB" sz="4000" dirty="0"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96703"/>
            <a:ext cx="8086834" cy="3989752"/>
          </a:xfrm>
        </p:spPr>
        <p:txBody>
          <a:bodyPr/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 smtClean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 smtClean="0"/>
              <a:t>	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/>
          </a:p>
        </p:txBody>
      </p:sp>
      <p:pic>
        <p:nvPicPr>
          <p:cNvPr id="8" name="Picture 2" descr="\\c-staffs-srv\Users\GThomas\Logos\New Staffs FA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97" y="476672"/>
            <a:ext cx="1037737" cy="1491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557444" y="2060847"/>
            <a:ext cx="8004482" cy="372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4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20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8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C24"/>
              </a:buClr>
              <a:buFont typeface="Arial" pitchFamily="34" charset="0"/>
              <a:buChar char="•"/>
              <a:defRPr sz="1600" kern="1200">
                <a:solidFill>
                  <a:srgbClr val="003B8A"/>
                </a:solidFill>
                <a:latin typeface="Arial"/>
                <a:ea typeface="ＭＳ Ｐゴシック" pitchFamily="-65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 smtClean="0">
              <a:latin typeface="+mn-lt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>
              <a:latin typeface="+mn-lt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 smtClean="0">
              <a:latin typeface="+mn-lt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 smtClean="0">
              <a:latin typeface="+mn-lt"/>
            </a:endParaRP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dirty="0">
              <a:latin typeface="+mn-lt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 smtClean="0">
              <a:latin typeface="+mn-lt"/>
            </a:endParaRP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endParaRPr lang="en-GB" sz="2000" b="1" dirty="0">
              <a:latin typeface="+mn-lt"/>
            </a:endParaRP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b="1" dirty="0" smtClean="0">
                <a:latin typeface="+mn-lt"/>
              </a:rPr>
              <a:t>			Curtis Allen </a:t>
            </a:r>
            <a:r>
              <a:rPr lang="en-GB" sz="2000" dirty="0" smtClean="0">
                <a:latin typeface="+mn-lt"/>
              </a:rPr>
              <a:t>(Business Development Manager)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		</a:t>
            </a:r>
            <a:r>
              <a:rPr lang="en-GB" sz="2000" dirty="0">
                <a:latin typeface="+mn-lt"/>
              </a:rPr>
              <a:t>07795 820840</a:t>
            </a:r>
          </a:p>
          <a:p>
            <a:pPr marL="0" indent="0">
              <a:buClr>
                <a:schemeClr val="accent4">
                  <a:lumMod val="60000"/>
                  <a:lumOff val="40000"/>
                </a:schemeClr>
              </a:buClr>
              <a:buNone/>
            </a:pPr>
            <a:r>
              <a:rPr lang="en-GB" sz="2000" dirty="0">
                <a:latin typeface="+mn-lt"/>
              </a:rPr>
              <a:t>	</a:t>
            </a:r>
            <a:r>
              <a:rPr lang="en-GB" sz="2000" dirty="0" smtClean="0">
                <a:latin typeface="+mn-lt"/>
              </a:rPr>
              <a:t>		</a:t>
            </a:r>
            <a:r>
              <a:rPr lang="en-GB" sz="2000" dirty="0" smtClean="0">
                <a:latin typeface="+mn-lt"/>
                <a:hlinkClick r:id="rId3"/>
              </a:rPr>
              <a:t>curtis@charterhouse-tm.co.uk</a:t>
            </a:r>
            <a:endParaRPr lang="en-GB" sz="2000" dirty="0">
              <a:latin typeface="+mn-lt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 smtClean="0">
              <a:latin typeface="+mn-lt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 smtClean="0">
              <a:latin typeface="+mn-lt"/>
            </a:endParaRPr>
          </a:p>
          <a:p>
            <a:pPr>
              <a:buClr>
                <a:schemeClr val="accent4">
                  <a:lumMod val="60000"/>
                  <a:lumOff val="40000"/>
                </a:schemeClr>
              </a:buClr>
            </a:pPr>
            <a:endParaRPr lang="en-GB" sz="2000" dirty="0" smtClean="0">
              <a:latin typeface="+mn-lt"/>
            </a:endParaRPr>
          </a:p>
        </p:txBody>
      </p:sp>
      <p:pic>
        <p:nvPicPr>
          <p:cNvPr id="1026" name="Picture 2" descr="C:\Users\gthomas\AppData\Local\Microsoft\Windows\Temporary Internet Files\Content.Outlook\CH3P7HS8\FA_Redexim_Charterhouse_v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70" y="2116049"/>
            <a:ext cx="4137170" cy="203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68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3B8A"/>
      </a:accent1>
      <a:accent2>
        <a:srgbClr val="ED1C2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19923</TotalTime>
  <Words>991</Words>
  <Application>Microsoft Office PowerPoint</Application>
  <PresentationFormat>On-screen Show (4:3)</PresentationFormat>
  <Paragraphs>228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Groundsman Workshop Thursday 26 November 2015 Stoke City FC, Clayton Wood Training Ground </vt:lpstr>
      <vt:lpstr>Workshop Itinerary</vt:lpstr>
      <vt:lpstr>FA Pitch Advisors / PIP Partners</vt:lpstr>
      <vt:lpstr>Workshop Objectives</vt:lpstr>
      <vt:lpstr>Pitch Improvement Programme</vt:lpstr>
      <vt:lpstr>PIP Report / Recommendations</vt:lpstr>
      <vt:lpstr>Feedback – Club </vt:lpstr>
      <vt:lpstr>Feedback – FA Pitch Advisors</vt:lpstr>
      <vt:lpstr>Official Supplier to the FA Pitch Improvement Programme</vt:lpstr>
      <vt:lpstr>Official Supplier to the FA Pitch Improvement Programme</vt:lpstr>
      <vt:lpstr>Example (for guidance only*) * Priorities / budgets will vary from pitch to pitch Example annual maintenance programme for an 11v11 pitch </vt:lpstr>
      <vt:lpstr>Clubs Working Together</vt:lpstr>
      <vt:lpstr>PIP Visits / Maximum Impact</vt:lpstr>
      <vt:lpstr>Potential Funding</vt:lpstr>
      <vt:lpstr>Summary</vt:lpstr>
      <vt:lpstr>Q&amp;A / Open Forum</vt:lpstr>
    </vt:vector>
  </TitlesOfParts>
  <Company>Can Communicate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 Coles</dc:creator>
  <cp:lastModifiedBy>Gareth Thomas</cp:lastModifiedBy>
  <cp:revision>982</cp:revision>
  <cp:lastPrinted>2015-11-25T17:29:34Z</cp:lastPrinted>
  <dcterms:created xsi:type="dcterms:W3CDTF">2009-04-03T09:03:22Z</dcterms:created>
  <dcterms:modified xsi:type="dcterms:W3CDTF">2015-12-03T16:41:48Z</dcterms:modified>
</cp:coreProperties>
</file>