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6"/>
  </p:notesMasterIdLst>
  <p:handoutMasterIdLst>
    <p:handoutMasterId r:id="rId37"/>
  </p:handoutMasterIdLst>
  <p:sldIdLst>
    <p:sldId id="418" r:id="rId3"/>
    <p:sldId id="435" r:id="rId4"/>
    <p:sldId id="446" r:id="rId5"/>
    <p:sldId id="420" r:id="rId6"/>
    <p:sldId id="429" r:id="rId7"/>
    <p:sldId id="537" r:id="rId8"/>
    <p:sldId id="538" r:id="rId9"/>
    <p:sldId id="539" r:id="rId10"/>
    <p:sldId id="511" r:id="rId11"/>
    <p:sldId id="534" r:id="rId12"/>
    <p:sldId id="512" r:id="rId13"/>
    <p:sldId id="513" r:id="rId14"/>
    <p:sldId id="533" r:id="rId15"/>
    <p:sldId id="516" r:id="rId16"/>
    <p:sldId id="517" r:id="rId17"/>
    <p:sldId id="518" r:id="rId18"/>
    <p:sldId id="519" r:id="rId19"/>
    <p:sldId id="523" r:id="rId20"/>
    <p:sldId id="522" r:id="rId21"/>
    <p:sldId id="521" r:id="rId22"/>
    <p:sldId id="520" r:id="rId23"/>
    <p:sldId id="524" r:id="rId24"/>
    <p:sldId id="525" r:id="rId25"/>
    <p:sldId id="527" r:id="rId26"/>
    <p:sldId id="532" r:id="rId27"/>
    <p:sldId id="526" r:id="rId28"/>
    <p:sldId id="529" r:id="rId29"/>
    <p:sldId id="531" r:id="rId30"/>
    <p:sldId id="490" r:id="rId31"/>
    <p:sldId id="421" r:id="rId32"/>
    <p:sldId id="535" r:id="rId33"/>
    <p:sldId id="454" r:id="rId34"/>
    <p:sldId id="424" r:id="rId35"/>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75D"/>
    <a:srgbClr val="003B8A"/>
    <a:srgbClr val="877E4B"/>
    <a:srgbClr val="ABA269"/>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6439FD-8EF0-441F-9A49-286B9C1AEEC8}" v="2" dt="2019-11-29T15:22:05.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2" autoAdjust="0"/>
    <p:restoredTop sz="82382" autoAdjust="0"/>
  </p:normalViewPr>
  <p:slideViewPr>
    <p:cSldViewPr snapToObjects="1">
      <p:cViewPr varScale="1">
        <p:scale>
          <a:sx n="68" d="100"/>
          <a:sy n="68" d="100"/>
        </p:scale>
        <p:origin x="144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564"/>
    </p:cViewPr>
  </p:sorterViewPr>
  <p:notesViewPr>
    <p:cSldViewPr snapToObjects="1">
      <p:cViewPr varScale="1">
        <p:scale>
          <a:sx n="63" d="100"/>
          <a:sy n="63" d="100"/>
        </p:scale>
        <p:origin x="-3078" y="-1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eth Thomas" userId="f28e8b61-661f-4bdb-ab8a-8b4dd288d253" providerId="ADAL" clId="{C96439FD-8EF0-441F-9A49-286B9C1AEEC8}"/>
    <pc:docChg chg="undo custSel addSld delSld modSld sldOrd">
      <pc:chgData name="Gareth Thomas" userId="f28e8b61-661f-4bdb-ab8a-8b4dd288d253" providerId="ADAL" clId="{C96439FD-8EF0-441F-9A49-286B9C1AEEC8}" dt="2019-11-29T16:03:51.465" v="1273" actId="20577"/>
      <pc:docMkLst>
        <pc:docMk/>
      </pc:docMkLst>
      <pc:sldChg chg="addSp delSp modSp">
        <pc:chgData name="Gareth Thomas" userId="f28e8b61-661f-4bdb-ab8a-8b4dd288d253" providerId="ADAL" clId="{C96439FD-8EF0-441F-9A49-286B9C1AEEC8}" dt="2019-11-29T15:20:30.247" v="102" actId="20577"/>
        <pc:sldMkLst>
          <pc:docMk/>
          <pc:sldMk cId="0" sldId="418"/>
        </pc:sldMkLst>
        <pc:spChg chg="mod">
          <ac:chgData name="Gareth Thomas" userId="f28e8b61-661f-4bdb-ab8a-8b4dd288d253" providerId="ADAL" clId="{C96439FD-8EF0-441F-9A49-286B9C1AEEC8}" dt="2019-11-29T15:20:30.247" v="102" actId="20577"/>
          <ac:spMkLst>
            <pc:docMk/>
            <pc:sldMk cId="0" sldId="418"/>
            <ac:spMk id="2" creationId="{00000000-0000-0000-0000-000000000000}"/>
          </ac:spMkLst>
        </pc:spChg>
        <pc:picChg chg="add mod ord">
          <ac:chgData name="Gareth Thomas" userId="f28e8b61-661f-4bdb-ab8a-8b4dd288d253" providerId="ADAL" clId="{C96439FD-8EF0-441F-9A49-286B9C1AEEC8}" dt="2019-11-29T15:17:24.806" v="60" actId="167"/>
          <ac:picMkLst>
            <pc:docMk/>
            <pc:sldMk cId="0" sldId="418"/>
            <ac:picMk id="5" creationId="{D9ECB19B-1B21-4B21-A6A7-EF978D0A4708}"/>
          </ac:picMkLst>
        </pc:picChg>
        <pc:picChg chg="del">
          <ac:chgData name="Gareth Thomas" userId="f28e8b61-661f-4bdb-ab8a-8b4dd288d253" providerId="ADAL" clId="{C96439FD-8EF0-441F-9A49-286B9C1AEEC8}" dt="2019-11-29T15:16:37.458" v="44" actId="478"/>
          <ac:picMkLst>
            <pc:docMk/>
            <pc:sldMk cId="0" sldId="418"/>
            <ac:picMk id="2051" creationId="{00000000-0000-0000-0000-000000000000}"/>
          </ac:picMkLst>
        </pc:picChg>
      </pc:sldChg>
      <pc:sldChg chg="modSp">
        <pc:chgData name="Gareth Thomas" userId="f28e8b61-661f-4bdb-ab8a-8b4dd288d253" providerId="ADAL" clId="{C96439FD-8EF0-441F-9A49-286B9C1AEEC8}" dt="2019-11-29T16:03:13.254" v="1266" actId="14100"/>
        <pc:sldMkLst>
          <pc:docMk/>
          <pc:sldMk cId="122570436" sldId="435"/>
        </pc:sldMkLst>
        <pc:spChg chg="mod">
          <ac:chgData name="Gareth Thomas" userId="f28e8b61-661f-4bdb-ab8a-8b4dd288d253" providerId="ADAL" clId="{C96439FD-8EF0-441F-9A49-286B9C1AEEC8}" dt="2019-11-29T16:03:13.254" v="1266" actId="14100"/>
          <ac:spMkLst>
            <pc:docMk/>
            <pc:sldMk cId="122570436" sldId="435"/>
            <ac:spMk id="4" creationId="{00000000-0000-0000-0000-000000000000}"/>
          </ac:spMkLst>
        </pc:spChg>
      </pc:sldChg>
      <pc:sldChg chg="addSp delSp modSp add del ord">
        <pc:chgData name="Gareth Thomas" userId="f28e8b61-661f-4bdb-ab8a-8b4dd288d253" providerId="ADAL" clId="{C96439FD-8EF0-441F-9A49-286B9C1AEEC8}" dt="2019-11-29T16:03:51.465" v="1273" actId="20577"/>
        <pc:sldMkLst>
          <pc:docMk/>
          <pc:sldMk cId="2901978336" sldId="446"/>
        </pc:sldMkLst>
        <pc:spChg chg="mod">
          <ac:chgData name="Gareth Thomas" userId="f28e8b61-661f-4bdb-ab8a-8b4dd288d253" providerId="ADAL" clId="{C96439FD-8EF0-441F-9A49-286B9C1AEEC8}" dt="2019-11-29T15:23:29.546" v="236" actId="20577"/>
          <ac:spMkLst>
            <pc:docMk/>
            <pc:sldMk cId="2901978336" sldId="446"/>
            <ac:spMk id="2" creationId="{00000000-0000-0000-0000-000000000000}"/>
          </ac:spMkLst>
        </pc:spChg>
        <pc:spChg chg="add mod">
          <ac:chgData name="Gareth Thomas" userId="f28e8b61-661f-4bdb-ab8a-8b4dd288d253" providerId="ADAL" clId="{C96439FD-8EF0-441F-9A49-286B9C1AEEC8}" dt="2019-11-29T16:03:51.465" v="1273" actId="20577"/>
          <ac:spMkLst>
            <pc:docMk/>
            <pc:sldMk cId="2901978336" sldId="446"/>
            <ac:spMk id="4" creationId="{EB5700D2-6D1C-43BA-9F4A-DE2A02EE07BD}"/>
          </ac:spMkLst>
        </pc:spChg>
        <pc:spChg chg="del mod">
          <ac:chgData name="Gareth Thomas" userId="f28e8b61-661f-4bdb-ab8a-8b4dd288d253" providerId="ADAL" clId="{C96439FD-8EF0-441F-9A49-286B9C1AEEC8}" dt="2019-11-29T15:24:19.826" v="273" actId="478"/>
          <ac:spMkLst>
            <pc:docMk/>
            <pc:sldMk cId="2901978336" sldId="446"/>
            <ac:spMk id="14" creationId="{00000000-0000-0000-0000-000000000000}"/>
          </ac:spMkLst>
        </pc:spChg>
        <pc:picChg chg="del">
          <ac:chgData name="Gareth Thomas" userId="f28e8b61-661f-4bdb-ab8a-8b4dd288d253" providerId="ADAL" clId="{C96439FD-8EF0-441F-9A49-286B9C1AEEC8}" dt="2019-11-29T15:23:36.941" v="237" actId="478"/>
          <ac:picMkLst>
            <pc:docMk/>
            <pc:sldMk cId="2901978336" sldId="446"/>
            <ac:picMk id="7" creationId="{00000000-0000-0000-0000-000000000000}"/>
          </ac:picMkLst>
        </pc:picChg>
        <pc:picChg chg="del">
          <ac:chgData name="Gareth Thomas" userId="f28e8b61-661f-4bdb-ab8a-8b4dd288d253" providerId="ADAL" clId="{C96439FD-8EF0-441F-9A49-286B9C1AEEC8}" dt="2019-11-29T15:24:14.261" v="271" actId="478"/>
          <ac:picMkLst>
            <pc:docMk/>
            <pc:sldMk cId="2901978336" sldId="446"/>
            <ac:picMk id="9"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6" y="0"/>
            <a:ext cx="2945659" cy="496332"/>
          </a:xfrm>
          <a:prstGeom prst="rect">
            <a:avLst/>
          </a:prstGeom>
        </p:spPr>
        <p:txBody>
          <a:bodyPr vert="horz" lIns="91440" tIns="45720" rIns="91440" bIns="45720" rtlCol="0"/>
          <a:lstStyle>
            <a:lvl1pPr algn="r">
              <a:defRPr sz="1200"/>
            </a:lvl1pPr>
          </a:lstStyle>
          <a:p>
            <a:fld id="{EEAA4E2E-4CCD-42A2-A13C-C85DEB24C697}" type="datetimeFigureOut">
              <a:rPr lang="en-US" smtClean="0"/>
              <a:pPr/>
              <a:t>11/29/2019</a:t>
            </a:fld>
            <a:endParaRPr lang="en-GB" dirty="0"/>
          </a:p>
        </p:txBody>
      </p:sp>
      <p:sp>
        <p:nvSpPr>
          <p:cNvPr id="4" name="Footer Placeholder 3"/>
          <p:cNvSpPr>
            <a:spLocks noGrp="1"/>
          </p:cNvSpPr>
          <p:nvPr>
            <p:ph type="ftr" sz="quarter" idx="2"/>
          </p:nvPr>
        </p:nvSpPr>
        <p:spPr>
          <a:xfrm>
            <a:off x="2" y="9428584"/>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6" y="9428584"/>
            <a:ext cx="2945659" cy="496332"/>
          </a:xfrm>
          <a:prstGeom prst="rect">
            <a:avLst/>
          </a:prstGeom>
        </p:spPr>
        <p:txBody>
          <a:bodyPr vert="horz" lIns="91440" tIns="45720" rIns="91440" bIns="45720" rtlCol="0" anchor="b"/>
          <a:lstStyle>
            <a:lvl1pPr algn="r">
              <a:defRPr sz="1200"/>
            </a:lvl1pPr>
          </a:lstStyle>
          <a:p>
            <a:fld id="{F4FBF70F-E194-4411-ACBC-511FFC773212}" type="slidenum">
              <a:rPr lang="en-GB" smtClean="0"/>
              <a:pPr/>
              <a:t>‹#›</a:t>
            </a:fld>
            <a:endParaRPr lang="en-GB" dirty="0"/>
          </a:p>
        </p:txBody>
      </p:sp>
    </p:spTree>
    <p:extLst>
      <p:ext uri="{BB962C8B-B14F-4D97-AF65-F5344CB8AC3E}">
        <p14:creationId xmlns:p14="http://schemas.microsoft.com/office/powerpoint/2010/main" val="3019583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3" name="Date Placeholder 2"/>
          <p:cNvSpPr>
            <a:spLocks noGrp="1"/>
          </p:cNvSpPr>
          <p:nvPr>
            <p:ph type="dt" idx="1"/>
          </p:nvPr>
        </p:nvSpPr>
        <p:spPr>
          <a:xfrm>
            <a:off x="3850446"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BF22D69-4FC8-4B2B-9799-D6FC6AFE2550}" type="datetime1">
              <a:rPr lang="en-US"/>
              <a:pPr/>
              <a:t>11/29/2019</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4"/>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7" name="Slide Number Placeholder 6"/>
          <p:cNvSpPr>
            <a:spLocks noGrp="1"/>
          </p:cNvSpPr>
          <p:nvPr>
            <p:ph type="sldNum" sz="quarter" idx="5"/>
          </p:nvPr>
        </p:nvSpPr>
        <p:spPr>
          <a:xfrm>
            <a:off x="3850446" y="9428584"/>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A73BC78-377A-467A-81E2-AE688CB91221}" type="slidenum">
              <a:rPr lang="en-GB"/>
              <a:pPr/>
              <a:t>‹#›</a:t>
            </a:fld>
            <a:endParaRPr lang="en-GB" dirty="0"/>
          </a:p>
        </p:txBody>
      </p:sp>
    </p:spTree>
    <p:extLst>
      <p:ext uri="{BB962C8B-B14F-4D97-AF65-F5344CB8AC3E}">
        <p14:creationId xmlns:p14="http://schemas.microsoft.com/office/powerpoint/2010/main" val="4168884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2pPr>
    <a:lvl3pPr marL="9144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3pPr>
    <a:lvl4pPr marL="13716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4pPr>
    <a:lvl5pPr marL="18288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a:t>
            </a:fld>
            <a:endParaRPr lang="en-GB" dirty="0"/>
          </a:p>
        </p:txBody>
      </p:sp>
    </p:spTree>
    <p:extLst>
      <p:ext uri="{BB962C8B-B14F-4D97-AF65-F5344CB8AC3E}">
        <p14:creationId xmlns:p14="http://schemas.microsoft.com/office/powerpoint/2010/main" val="1126952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13</a:t>
            </a:fld>
            <a:endParaRPr lang="en-GB" dirty="0"/>
          </a:p>
        </p:txBody>
      </p:sp>
    </p:spTree>
    <p:extLst>
      <p:ext uri="{BB962C8B-B14F-4D97-AF65-F5344CB8AC3E}">
        <p14:creationId xmlns:p14="http://schemas.microsoft.com/office/powerpoint/2010/main" val="2455956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14</a:t>
            </a:fld>
            <a:endParaRPr lang="en-GB" dirty="0"/>
          </a:p>
        </p:txBody>
      </p:sp>
    </p:spTree>
    <p:extLst>
      <p:ext uri="{BB962C8B-B14F-4D97-AF65-F5344CB8AC3E}">
        <p14:creationId xmlns:p14="http://schemas.microsoft.com/office/powerpoint/2010/main" val="3184770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15</a:t>
            </a:fld>
            <a:endParaRPr lang="en-GB" dirty="0"/>
          </a:p>
        </p:txBody>
      </p:sp>
    </p:spTree>
    <p:extLst>
      <p:ext uri="{BB962C8B-B14F-4D97-AF65-F5344CB8AC3E}">
        <p14:creationId xmlns:p14="http://schemas.microsoft.com/office/powerpoint/2010/main" val="372246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16</a:t>
            </a:fld>
            <a:endParaRPr lang="en-GB" dirty="0"/>
          </a:p>
        </p:txBody>
      </p:sp>
    </p:spTree>
    <p:extLst>
      <p:ext uri="{BB962C8B-B14F-4D97-AF65-F5344CB8AC3E}">
        <p14:creationId xmlns:p14="http://schemas.microsoft.com/office/powerpoint/2010/main" val="511667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17</a:t>
            </a:fld>
            <a:endParaRPr lang="en-GB" dirty="0"/>
          </a:p>
        </p:txBody>
      </p:sp>
    </p:spTree>
    <p:extLst>
      <p:ext uri="{BB962C8B-B14F-4D97-AF65-F5344CB8AC3E}">
        <p14:creationId xmlns:p14="http://schemas.microsoft.com/office/powerpoint/2010/main" val="358832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18</a:t>
            </a:fld>
            <a:endParaRPr lang="en-GB" dirty="0"/>
          </a:p>
        </p:txBody>
      </p:sp>
    </p:spTree>
    <p:extLst>
      <p:ext uri="{BB962C8B-B14F-4D97-AF65-F5344CB8AC3E}">
        <p14:creationId xmlns:p14="http://schemas.microsoft.com/office/powerpoint/2010/main" val="3350912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19</a:t>
            </a:fld>
            <a:endParaRPr lang="en-GB" dirty="0"/>
          </a:p>
        </p:txBody>
      </p:sp>
    </p:spTree>
    <p:extLst>
      <p:ext uri="{BB962C8B-B14F-4D97-AF65-F5344CB8AC3E}">
        <p14:creationId xmlns:p14="http://schemas.microsoft.com/office/powerpoint/2010/main" val="83679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20</a:t>
            </a:fld>
            <a:endParaRPr lang="en-GB" dirty="0"/>
          </a:p>
        </p:txBody>
      </p:sp>
    </p:spTree>
    <p:extLst>
      <p:ext uri="{BB962C8B-B14F-4D97-AF65-F5344CB8AC3E}">
        <p14:creationId xmlns:p14="http://schemas.microsoft.com/office/powerpoint/2010/main" val="3571949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21</a:t>
            </a:fld>
            <a:endParaRPr lang="en-GB" dirty="0"/>
          </a:p>
        </p:txBody>
      </p:sp>
    </p:spTree>
    <p:extLst>
      <p:ext uri="{BB962C8B-B14F-4D97-AF65-F5344CB8AC3E}">
        <p14:creationId xmlns:p14="http://schemas.microsoft.com/office/powerpoint/2010/main" val="142896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22</a:t>
            </a:fld>
            <a:endParaRPr lang="en-GB" dirty="0"/>
          </a:p>
        </p:txBody>
      </p:sp>
    </p:spTree>
    <p:extLst>
      <p:ext uri="{BB962C8B-B14F-4D97-AF65-F5344CB8AC3E}">
        <p14:creationId xmlns:p14="http://schemas.microsoft.com/office/powerpoint/2010/main" val="180710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a:t>
            </a:fld>
            <a:endParaRPr lang="en-GB" dirty="0"/>
          </a:p>
        </p:txBody>
      </p:sp>
    </p:spTree>
    <p:extLst>
      <p:ext uri="{BB962C8B-B14F-4D97-AF65-F5344CB8AC3E}">
        <p14:creationId xmlns:p14="http://schemas.microsoft.com/office/powerpoint/2010/main" val="847506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23</a:t>
            </a:fld>
            <a:endParaRPr lang="en-GB" dirty="0"/>
          </a:p>
        </p:txBody>
      </p:sp>
    </p:spTree>
    <p:extLst>
      <p:ext uri="{BB962C8B-B14F-4D97-AF65-F5344CB8AC3E}">
        <p14:creationId xmlns:p14="http://schemas.microsoft.com/office/powerpoint/2010/main" val="3461311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24</a:t>
            </a:fld>
            <a:endParaRPr lang="en-GB" dirty="0"/>
          </a:p>
        </p:txBody>
      </p:sp>
    </p:spTree>
    <p:extLst>
      <p:ext uri="{BB962C8B-B14F-4D97-AF65-F5344CB8AC3E}">
        <p14:creationId xmlns:p14="http://schemas.microsoft.com/office/powerpoint/2010/main" val="122029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main grass seed will typically be Perennial ryegrass, which has characteristics such as:</a:t>
            </a:r>
          </a:p>
          <a:p>
            <a:pPr>
              <a:buFont typeface="Arial" pitchFamily="34" charset="0"/>
              <a:buChar char="•"/>
            </a:pPr>
            <a:r>
              <a:rPr lang="en-GB" dirty="0"/>
              <a:t>Very fast establishment</a:t>
            </a:r>
          </a:p>
          <a:p>
            <a:pPr>
              <a:buFont typeface="Arial" pitchFamily="34" charset="0"/>
              <a:buChar char="•"/>
            </a:pPr>
            <a:r>
              <a:rPr lang="en-GB" dirty="0"/>
              <a:t>Look for fine leaved varieties</a:t>
            </a:r>
          </a:p>
          <a:p>
            <a:pPr>
              <a:buFont typeface="Arial" pitchFamily="34" charset="0"/>
              <a:buChar char="•"/>
            </a:pPr>
            <a:r>
              <a:rPr lang="en-GB" dirty="0"/>
              <a:t>Superior wear tolerance and recovery</a:t>
            </a:r>
          </a:p>
          <a:p>
            <a:pPr>
              <a:buFont typeface="Arial" pitchFamily="34" charset="0"/>
              <a:buChar char="•"/>
            </a:pPr>
            <a:r>
              <a:rPr lang="en-GB" dirty="0"/>
              <a:t>Fast establishment for end of season renovation</a:t>
            </a:r>
          </a:p>
          <a:p>
            <a:pPr>
              <a:buFont typeface="Arial" pitchFamily="34" charset="0"/>
              <a:buChar char="•"/>
            </a:pPr>
            <a:r>
              <a:rPr lang="en-GB" dirty="0"/>
              <a:t>Excellent early spring growth</a:t>
            </a:r>
          </a:p>
          <a:p>
            <a:pPr>
              <a:buFont typeface="Arial" pitchFamily="34" charset="0"/>
              <a:buChar char="•"/>
            </a:pPr>
            <a:r>
              <a:rPr lang="en-GB" dirty="0"/>
              <a:t>High shoot density</a:t>
            </a:r>
          </a:p>
          <a:p>
            <a:pPr>
              <a:buFont typeface="Arial" pitchFamily="34" charset="0"/>
              <a:buChar char="•"/>
            </a:pPr>
            <a:r>
              <a:rPr lang="en-GB" dirty="0"/>
              <a:t>Superior aesthetics</a:t>
            </a:r>
          </a:p>
          <a:p>
            <a:endParaRPr lang="en-GB" dirty="0"/>
          </a:p>
        </p:txBody>
      </p:sp>
      <p:sp>
        <p:nvSpPr>
          <p:cNvPr id="4" name="Slide Number Placeholder 3"/>
          <p:cNvSpPr>
            <a:spLocks noGrp="1"/>
          </p:cNvSpPr>
          <p:nvPr>
            <p:ph type="sldNum" sz="quarter" idx="10"/>
          </p:nvPr>
        </p:nvSpPr>
        <p:spPr/>
        <p:txBody>
          <a:bodyPr/>
          <a:lstStyle/>
          <a:p>
            <a:fld id="{3430D6AE-1B70-6844-9201-86991503B92D}" type="slidenum">
              <a:rPr lang="en-US" smtClean="0"/>
              <a:t>25</a:t>
            </a:fld>
            <a:endParaRPr lang="en-US"/>
          </a:p>
        </p:txBody>
      </p:sp>
    </p:spTree>
    <p:extLst>
      <p:ext uri="{BB962C8B-B14F-4D97-AF65-F5344CB8AC3E}">
        <p14:creationId xmlns:p14="http://schemas.microsoft.com/office/powerpoint/2010/main" val="3841010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26</a:t>
            </a:fld>
            <a:endParaRPr lang="en-GB" dirty="0"/>
          </a:p>
        </p:txBody>
      </p:sp>
    </p:spTree>
    <p:extLst>
      <p:ext uri="{BB962C8B-B14F-4D97-AF65-F5344CB8AC3E}">
        <p14:creationId xmlns:p14="http://schemas.microsoft.com/office/powerpoint/2010/main" val="2293472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27</a:t>
            </a:fld>
            <a:endParaRPr lang="en-GB" dirty="0"/>
          </a:p>
        </p:txBody>
      </p:sp>
    </p:spTree>
    <p:extLst>
      <p:ext uri="{BB962C8B-B14F-4D97-AF65-F5344CB8AC3E}">
        <p14:creationId xmlns:p14="http://schemas.microsoft.com/office/powerpoint/2010/main" val="92274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b="1" i="1" dirty="0"/>
              <a:t>What seed?</a:t>
            </a:r>
          </a:p>
          <a:p>
            <a:r>
              <a:rPr lang="en-GB" b="0" i="1" dirty="0"/>
              <a:t>A three way rye seed mix is recommended for football pitches to be disc/drill seeded in three directions, similar to a Union Jack style.</a:t>
            </a:r>
          </a:p>
          <a:p>
            <a:r>
              <a:rPr lang="en-GB" b="0" i="1" dirty="0"/>
              <a:t>Application rate is a guide, there may be some situations where a more aggressive </a:t>
            </a:r>
            <a:r>
              <a:rPr lang="en-GB" b="0" i="1" dirty="0" err="1"/>
              <a:t>overseed</a:t>
            </a:r>
            <a:r>
              <a:rPr lang="en-GB" b="0" i="1" dirty="0"/>
              <a:t> is required, particularly in heavy wear areas.</a:t>
            </a:r>
          </a:p>
          <a:p>
            <a:r>
              <a:rPr lang="en-GB" b="0" i="1" dirty="0"/>
              <a:t>Be sure not to apply an amount of seed that would inhibit suitable grass establishment.</a:t>
            </a:r>
          </a:p>
          <a:p>
            <a:endParaRPr lang="en-GB" b="0" i="1" dirty="0"/>
          </a:p>
          <a:p>
            <a:r>
              <a:rPr lang="en-GB" b="1" i="1" dirty="0"/>
              <a:t>Methods of </a:t>
            </a:r>
            <a:r>
              <a:rPr lang="en-GB" b="1" i="1" dirty="0" err="1"/>
              <a:t>overseeding</a:t>
            </a:r>
            <a:endParaRPr lang="en-GB" b="1" i="1" dirty="0"/>
          </a:p>
          <a:p>
            <a:r>
              <a:rPr lang="en-GB" b="0" i="0" dirty="0"/>
              <a:t>Disc/drill seeding is the most effective method to maximise the chance of suitable grass establishment, however the depth of planting and soil conditions must be considered.</a:t>
            </a:r>
          </a:p>
          <a:p>
            <a:r>
              <a:rPr lang="en-GB" b="0" i="0" dirty="0"/>
              <a:t>For pitches that suffer with heavy clay, a dimple </a:t>
            </a:r>
            <a:r>
              <a:rPr lang="en-GB" b="0" i="0" dirty="0" err="1"/>
              <a:t>seeder</a:t>
            </a:r>
            <a:r>
              <a:rPr lang="en-GB" b="0" i="0" dirty="0"/>
              <a:t> may be a better option if the surface is soft enough for the machine to lightly penetrate the surface and create a suitable seed bed.</a:t>
            </a:r>
          </a:p>
          <a:p>
            <a:r>
              <a:rPr lang="en-GB" b="0" i="0" dirty="0"/>
              <a:t>If neither of these machines are available then results can be achieved through using a broadcast spreader to spin out the seed and then using a light chain harrow to create a </a:t>
            </a:r>
            <a:r>
              <a:rPr lang="en-GB" b="0" i="0" dirty="0" err="1"/>
              <a:t>tilth</a:t>
            </a:r>
            <a:r>
              <a:rPr lang="en-GB" b="0" i="0" dirty="0"/>
              <a:t> bed.</a:t>
            </a:r>
          </a:p>
          <a:p>
            <a:endParaRPr lang="en-GB" b="0" i="0" dirty="0"/>
          </a:p>
          <a:p>
            <a:r>
              <a:rPr lang="en-GB" b="1" i="1" dirty="0"/>
              <a:t>Protect the pitch</a:t>
            </a:r>
          </a:p>
          <a:p>
            <a:r>
              <a:rPr lang="en-GB" b="0" i="0" dirty="0"/>
              <a:t>Once the renovation has finished it will be important to protect the pitch in anyway you can.  This may be in the form of roping off immediate goalmouths to protect from the public or by using germination sheets if available.</a:t>
            </a:r>
          </a:p>
          <a:p>
            <a:endParaRPr lang="en-GB" b="0" i="0" dirty="0"/>
          </a:p>
        </p:txBody>
      </p:sp>
      <p:sp>
        <p:nvSpPr>
          <p:cNvPr id="4" name="Slide Number Placeholder 3"/>
          <p:cNvSpPr>
            <a:spLocks noGrp="1"/>
          </p:cNvSpPr>
          <p:nvPr>
            <p:ph type="sldNum" sz="quarter" idx="10"/>
          </p:nvPr>
        </p:nvSpPr>
        <p:spPr/>
        <p:txBody>
          <a:bodyPr/>
          <a:lstStyle/>
          <a:p>
            <a:fld id="{3430D6AE-1B70-6844-9201-86991503B92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71282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29</a:t>
            </a:fld>
            <a:endParaRPr lang="en-GB" dirty="0"/>
          </a:p>
        </p:txBody>
      </p:sp>
    </p:spTree>
    <p:extLst>
      <p:ext uri="{BB962C8B-B14F-4D97-AF65-F5344CB8AC3E}">
        <p14:creationId xmlns:p14="http://schemas.microsoft.com/office/powerpoint/2010/main" val="773856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30</a:t>
            </a:fld>
            <a:endParaRPr lang="en-GB" dirty="0"/>
          </a:p>
        </p:txBody>
      </p:sp>
    </p:spTree>
    <p:extLst>
      <p:ext uri="{BB962C8B-B14F-4D97-AF65-F5344CB8AC3E}">
        <p14:creationId xmlns:p14="http://schemas.microsoft.com/office/powerpoint/2010/main" val="773856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31</a:t>
            </a:fld>
            <a:endParaRPr lang="en-GB" dirty="0"/>
          </a:p>
        </p:txBody>
      </p:sp>
    </p:spTree>
    <p:extLst>
      <p:ext uri="{BB962C8B-B14F-4D97-AF65-F5344CB8AC3E}">
        <p14:creationId xmlns:p14="http://schemas.microsoft.com/office/powerpoint/2010/main" val="773856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32</a:t>
            </a:fld>
            <a:endParaRPr lang="en-GB" dirty="0"/>
          </a:p>
        </p:txBody>
      </p:sp>
    </p:spTree>
    <p:extLst>
      <p:ext uri="{BB962C8B-B14F-4D97-AF65-F5344CB8AC3E}">
        <p14:creationId xmlns:p14="http://schemas.microsoft.com/office/powerpoint/2010/main" val="330973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3</a:t>
            </a:fld>
            <a:endParaRPr lang="en-GB" dirty="0"/>
          </a:p>
        </p:txBody>
      </p:sp>
    </p:spTree>
    <p:extLst>
      <p:ext uri="{BB962C8B-B14F-4D97-AF65-F5344CB8AC3E}">
        <p14:creationId xmlns:p14="http://schemas.microsoft.com/office/powerpoint/2010/main" val="3760752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33</a:t>
            </a:fld>
            <a:endParaRPr lang="en-GB" dirty="0"/>
          </a:p>
        </p:txBody>
      </p:sp>
    </p:spTree>
    <p:extLst>
      <p:ext uri="{BB962C8B-B14F-4D97-AF65-F5344CB8AC3E}">
        <p14:creationId xmlns:p14="http://schemas.microsoft.com/office/powerpoint/2010/main" val="2688856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4</a:t>
            </a:fld>
            <a:endParaRPr lang="en-GB" dirty="0"/>
          </a:p>
        </p:txBody>
      </p:sp>
    </p:spTree>
    <p:extLst>
      <p:ext uri="{BB962C8B-B14F-4D97-AF65-F5344CB8AC3E}">
        <p14:creationId xmlns:p14="http://schemas.microsoft.com/office/powerpoint/2010/main" val="88826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5</a:t>
            </a:fld>
            <a:endParaRPr lang="en-GB" dirty="0"/>
          </a:p>
        </p:txBody>
      </p:sp>
    </p:spTree>
    <p:extLst>
      <p:ext uri="{BB962C8B-B14F-4D97-AF65-F5344CB8AC3E}">
        <p14:creationId xmlns:p14="http://schemas.microsoft.com/office/powerpoint/2010/main" val="562820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9</a:t>
            </a:fld>
            <a:endParaRPr lang="en-GB" dirty="0"/>
          </a:p>
        </p:txBody>
      </p:sp>
    </p:spTree>
    <p:extLst>
      <p:ext uri="{BB962C8B-B14F-4D97-AF65-F5344CB8AC3E}">
        <p14:creationId xmlns:p14="http://schemas.microsoft.com/office/powerpoint/2010/main" val="88826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10</a:t>
            </a:fld>
            <a:endParaRPr lang="en-GB" dirty="0"/>
          </a:p>
        </p:txBody>
      </p:sp>
    </p:spTree>
    <p:extLst>
      <p:ext uri="{BB962C8B-B14F-4D97-AF65-F5344CB8AC3E}">
        <p14:creationId xmlns:p14="http://schemas.microsoft.com/office/powerpoint/2010/main" val="266797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11</a:t>
            </a:fld>
            <a:endParaRPr lang="en-GB" dirty="0"/>
          </a:p>
        </p:txBody>
      </p:sp>
    </p:spTree>
    <p:extLst>
      <p:ext uri="{BB962C8B-B14F-4D97-AF65-F5344CB8AC3E}">
        <p14:creationId xmlns:p14="http://schemas.microsoft.com/office/powerpoint/2010/main" val="52743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12</a:t>
            </a:fld>
            <a:endParaRPr lang="en-GB" dirty="0"/>
          </a:p>
        </p:txBody>
      </p:sp>
    </p:spTree>
    <p:extLst>
      <p:ext uri="{BB962C8B-B14F-4D97-AF65-F5344CB8AC3E}">
        <p14:creationId xmlns:p14="http://schemas.microsoft.com/office/powerpoint/2010/main" val="2981007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slide" Target="../slides/slide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154D77F-B45A-4716-89DB-25D284D28E88}" type="datetime1">
              <a:rPr lang="en-US"/>
              <a:pPr/>
              <a:t>11/29/2019</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7A2137D4-8CD6-4BED-A150-55487FDA2986}"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D5AFC113-723D-43B7-9EFB-8C88BEB35FB1}" type="datetime1">
              <a:rPr lang="en-US"/>
              <a:pPr/>
              <a:t>11/29/2019</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1AEE3324-4B06-48FF-B800-5AE3E861B09A}"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14BD5D43-8E87-4421-BE85-4DFA401E48E2}" type="datetime1">
              <a:rPr lang="en-US"/>
              <a:pPr/>
              <a:t>11/29/2019</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970A579E-FB8D-4204-9E66-13351598975B}"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20A8D0DA-BB62-4DF6-8533-90FF3828843C}" type="datetime1">
              <a:rPr lang="en-US"/>
              <a:pPr/>
              <a:t>11/29/2019</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B1E9E20E-792B-4DF0-A949-DEDC8690D82D}"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403"/>
            <a:ext cx="4038600" cy="4525346"/>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648200" y="1600403"/>
            <a:ext cx="4038600" cy="4525346"/>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p:cNvSpPr>
            <a:spLocks noGrp="1"/>
          </p:cNvSpPr>
          <p:nvPr>
            <p:ph sz="half" idx="10"/>
          </p:nvPr>
        </p:nvSpPr>
        <p:spPr>
          <a:xfrm>
            <a:off x="467544" y="484787"/>
            <a:ext cx="8208912" cy="1104080"/>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a:t>Click to edit Master text styles</a:t>
            </a:r>
            <a:endParaRPr lang="en-US" dirty="0"/>
          </a:p>
        </p:txBody>
      </p:sp>
    </p:spTree>
    <p:extLst>
      <p:ext uri="{BB962C8B-B14F-4D97-AF65-F5344CB8AC3E}">
        <p14:creationId xmlns:p14="http://schemas.microsoft.com/office/powerpoint/2010/main" val="1232863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403"/>
            <a:ext cx="4038600" cy="4525346"/>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648200" y="1600403"/>
            <a:ext cx="4038600" cy="4525346"/>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p:cNvSpPr>
            <a:spLocks noGrp="1"/>
          </p:cNvSpPr>
          <p:nvPr>
            <p:ph sz="half" idx="10"/>
          </p:nvPr>
        </p:nvSpPr>
        <p:spPr>
          <a:xfrm>
            <a:off x="467544" y="484787"/>
            <a:ext cx="8208912" cy="1104080"/>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a:t>Click to edit Master text styles</a:t>
            </a:r>
            <a:endParaRPr lang="en-US" dirty="0"/>
          </a:p>
        </p:txBody>
      </p:sp>
    </p:spTree>
    <p:extLst>
      <p:ext uri="{BB962C8B-B14F-4D97-AF65-F5344CB8AC3E}">
        <p14:creationId xmlns:p14="http://schemas.microsoft.com/office/powerpoint/2010/main" val="1232863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403"/>
            <a:ext cx="4038600" cy="4525346"/>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648200" y="1600403"/>
            <a:ext cx="4038600" cy="4525346"/>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p:cNvSpPr>
            <a:spLocks noGrp="1"/>
          </p:cNvSpPr>
          <p:nvPr>
            <p:ph sz="half" idx="10"/>
          </p:nvPr>
        </p:nvSpPr>
        <p:spPr>
          <a:xfrm>
            <a:off x="467544" y="484787"/>
            <a:ext cx="8208912" cy="1104080"/>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a:t>Click to edit Master text styles</a:t>
            </a:r>
            <a:endParaRPr lang="en-US" dirty="0"/>
          </a:p>
        </p:txBody>
      </p:sp>
    </p:spTree>
    <p:extLst>
      <p:ext uri="{BB962C8B-B14F-4D97-AF65-F5344CB8AC3E}">
        <p14:creationId xmlns:p14="http://schemas.microsoft.com/office/powerpoint/2010/main" val="1232863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539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96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696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73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357298"/>
            <a:ext cx="8229600" cy="4768865"/>
          </a:xfrm>
        </p:spPr>
        <p:txBody>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a:defRPr/>
            </a:lvl1pPr>
          </a:lstStyle>
          <a:p>
            <a:fld id="{573F4FFC-AD6E-44AF-9E00-DDF1DA10199B}" type="datetime1">
              <a:rPr lang="en-US"/>
              <a:pPr/>
              <a:t>11/29/2019</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2F2EFDA7-5A12-4040-A9B9-76D4A341FE89}"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50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028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053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603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091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505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4441E0-615A-1F45-92CF-64FEF3AB59C7}" type="datetimeFigureOut">
              <a:rPr lang="en-US" smtClean="0">
                <a:solidFill>
                  <a:prstClr val="black">
                    <a:tint val="75000"/>
                  </a:prstClr>
                </a:solidFill>
              </a:rPr>
              <a:pPr/>
              <a:t>11/29/2019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DE50E-B332-6448-B47C-7DB7D3F03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199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362200" y="1527054"/>
            <a:ext cx="5715000" cy="549381"/>
          </a:xfrm>
          <a:prstGeom prst="rect">
            <a:avLst/>
          </a:prstGeom>
          <a:noFill/>
        </p:spPr>
        <p:txBody>
          <a:bodyPr wrap="square" rtlCol="0">
            <a:spAutoFit/>
          </a:bodyPr>
          <a:lstStyle>
            <a:lvl1pPr algn="l">
              <a:defRPr/>
            </a:lvl1pPr>
          </a:lstStyle>
          <a:p>
            <a:pPr marL="0" lvl="0" algn="l"/>
            <a:r>
              <a:rPr lang="en-US" dirty="0"/>
              <a:t>Click to add title</a:t>
            </a:r>
          </a:p>
        </p:txBody>
      </p:sp>
      <p:sp>
        <p:nvSpPr>
          <p:cNvPr id="9" name="section link" hidden="1">
            <a:hlinkClick r:id="rId3" action="ppaction://hlinksldjump"/>
          </p:cNvPr>
          <p:cNvSpPr/>
          <p:nvPr userDrawn="1"/>
        </p:nvSpPr>
        <p:spPr>
          <a:xfrm>
            <a:off x="609600" y="1447801"/>
            <a:ext cx="1219200" cy="76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232" fontAlgn="auto">
              <a:spcBef>
                <a:spcPts val="0"/>
              </a:spcBef>
              <a:spcAft>
                <a:spcPts val="0"/>
              </a:spcAft>
            </a:pPr>
            <a:endParaRPr lang="en-US" sz="1170">
              <a:solidFill>
                <a:prstClr val="white"/>
              </a:solidFill>
            </a:endParaRPr>
          </a:p>
        </p:txBody>
      </p:sp>
      <p:sp>
        <p:nvSpPr>
          <p:cNvPr id="10" name="section link" hidden="1">
            <a:hlinkClick r:id="rId4" action="ppaction://hlinksldjump"/>
          </p:cNvPr>
          <p:cNvSpPr/>
          <p:nvPr userDrawn="1"/>
        </p:nvSpPr>
        <p:spPr>
          <a:xfrm>
            <a:off x="609600" y="2232959"/>
            <a:ext cx="1219200" cy="76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232" fontAlgn="auto">
              <a:spcBef>
                <a:spcPts val="0"/>
              </a:spcBef>
              <a:spcAft>
                <a:spcPts val="0"/>
              </a:spcAft>
            </a:pPr>
            <a:endParaRPr lang="en-US" sz="1170">
              <a:solidFill>
                <a:prstClr val="white"/>
              </a:solidFill>
            </a:endParaRPr>
          </a:p>
        </p:txBody>
      </p:sp>
      <p:sp>
        <p:nvSpPr>
          <p:cNvPr id="11" name="section link" hidden="1">
            <a:hlinkClick r:id="rId4" action="ppaction://hlinksldjump"/>
          </p:cNvPr>
          <p:cNvSpPr/>
          <p:nvPr userDrawn="1"/>
        </p:nvSpPr>
        <p:spPr>
          <a:xfrm>
            <a:off x="609600" y="2987282"/>
            <a:ext cx="1219200" cy="76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232" fontAlgn="auto">
              <a:spcBef>
                <a:spcPts val="0"/>
              </a:spcBef>
              <a:spcAft>
                <a:spcPts val="0"/>
              </a:spcAft>
            </a:pPr>
            <a:endParaRPr lang="en-US" sz="1170">
              <a:solidFill>
                <a:prstClr val="white"/>
              </a:solidFill>
            </a:endParaRPr>
          </a:p>
        </p:txBody>
      </p:sp>
      <p:sp>
        <p:nvSpPr>
          <p:cNvPr id="12" name="section link" hidden="1">
            <a:hlinkClick r:id="" action="ppaction://noaction"/>
          </p:cNvPr>
          <p:cNvSpPr/>
          <p:nvPr userDrawn="1"/>
        </p:nvSpPr>
        <p:spPr>
          <a:xfrm>
            <a:off x="609600" y="3774640"/>
            <a:ext cx="1219200" cy="76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232" fontAlgn="auto">
              <a:spcBef>
                <a:spcPts val="0"/>
              </a:spcBef>
              <a:spcAft>
                <a:spcPts val="0"/>
              </a:spcAft>
            </a:pPr>
            <a:endParaRPr lang="en-US" sz="1170">
              <a:solidFill>
                <a:prstClr val="white"/>
              </a:solidFill>
            </a:endParaRPr>
          </a:p>
        </p:txBody>
      </p:sp>
      <p:sp>
        <p:nvSpPr>
          <p:cNvPr id="13" name="section link" hidden="1">
            <a:hlinkClick r:id="" action="ppaction://noaction"/>
          </p:cNvPr>
          <p:cNvSpPr/>
          <p:nvPr userDrawn="1"/>
        </p:nvSpPr>
        <p:spPr>
          <a:xfrm>
            <a:off x="609600" y="4566523"/>
            <a:ext cx="1219200" cy="76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232" fontAlgn="auto">
              <a:spcBef>
                <a:spcPts val="0"/>
              </a:spcBef>
              <a:spcAft>
                <a:spcPts val="0"/>
              </a:spcAft>
            </a:pPr>
            <a:endParaRPr lang="en-US" sz="1170">
              <a:solidFill>
                <a:prstClr val="white"/>
              </a:solidFill>
            </a:endParaRPr>
          </a:p>
        </p:txBody>
      </p:sp>
      <p:sp>
        <p:nvSpPr>
          <p:cNvPr id="15" name="Content Placeholder 14"/>
          <p:cNvSpPr>
            <a:spLocks noGrp="1"/>
          </p:cNvSpPr>
          <p:nvPr>
            <p:ph sz="quarter" idx="10"/>
          </p:nvPr>
        </p:nvSpPr>
        <p:spPr>
          <a:xfrm>
            <a:off x="2057400" y="2005014"/>
            <a:ext cx="6553200" cy="4624387"/>
          </a:xfrm>
          <a:prstGeom prst="rect">
            <a:avLst/>
          </a:prstGeom>
        </p:spPr>
        <p:txBody>
          <a:bodyPr/>
          <a:lstStyle>
            <a:lvl1pPr marL="0" indent="0">
              <a:buFont typeface="Arial" pitchFamily="34" charset="0"/>
              <a:buNone/>
              <a:defRPr sz="1500"/>
            </a:lvl1pPr>
            <a:lvl2pPr marL="380985" indent="0">
              <a:buFont typeface="Arial" pitchFamily="34" charset="0"/>
              <a:buNone/>
              <a:defRPr sz="1500"/>
            </a:lvl2pPr>
            <a:lvl3pPr marL="761970" indent="0">
              <a:buFont typeface="Arial" pitchFamily="34" charset="0"/>
              <a:buNone/>
              <a:defRPr sz="1500"/>
            </a:lvl3pPr>
            <a:lvl4pPr marL="1142954" indent="0">
              <a:buFont typeface="Arial" pitchFamily="34" charset="0"/>
              <a:buNone/>
              <a:defRPr sz="1500"/>
            </a:lvl4pPr>
            <a:lvl5pPr marL="1523939" indent="0">
              <a:buFont typeface="Arial" pitchFamily="34" charset="0"/>
              <a:buNone/>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r>
              <a:rPr lang="en-US" dirty="0"/>
              <a:t>	Sixth Level</a:t>
            </a:r>
          </a:p>
        </p:txBody>
      </p:sp>
    </p:spTree>
    <p:custDataLst>
      <p:tags r:id="rId1"/>
    </p:custDataLst>
    <p:extLst>
      <p:ext uri="{BB962C8B-B14F-4D97-AF65-F5344CB8AC3E}">
        <p14:creationId xmlns:p14="http://schemas.microsoft.com/office/powerpoint/2010/main" val="250294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63F8C41-58E7-46F3-929F-96E417EFF7A2}" type="datetime1">
              <a:rPr lang="en-US"/>
              <a:pPr/>
              <a:t>11/29/2019</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88E252AB-431C-4594-AF5C-5D10AA2022F4}"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EE56E333-D3A9-48D8-BDB4-83E35226F51C}" type="datetime1">
              <a:rPr lang="en-US"/>
              <a:pPr/>
              <a:t>11/29/2019</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48AB376F-1B5C-44AB-8947-42E14A119656}"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FB824A88-6060-4311-8AF7-EFAFD6D69997}" type="datetime1">
              <a:rPr lang="en-US"/>
              <a:pPr/>
              <a:t>11/29/2019</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15E57B02-81B2-4BBF-A482-74D915102FB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020BE1F3-8D4D-4EEE-9196-5EB1306B911B}" type="datetime1">
              <a:rPr lang="en-US"/>
              <a:pPr/>
              <a:t>11/29/2019</a:t>
            </a:fld>
            <a:endParaRPr lang="en-US" dirty="0"/>
          </a:p>
        </p:txBody>
      </p:sp>
      <p:sp>
        <p:nvSpPr>
          <p:cNvPr id="8" name="Footer Placeholder 4"/>
          <p:cNvSpPr>
            <a:spLocks noGrp="1"/>
          </p:cNvSpPr>
          <p:nvPr>
            <p:ph type="ftr" sz="quarter" idx="11"/>
          </p:nvPr>
        </p:nvSpPr>
        <p:spPr/>
        <p:txBody>
          <a:bodyPr/>
          <a:lstStyle>
            <a:lvl1pPr>
              <a:defRPr/>
            </a:lvl1pPr>
          </a:lstStyle>
          <a:p>
            <a:endParaRPr lang="en-GB" dirty="0"/>
          </a:p>
        </p:txBody>
      </p:sp>
      <p:sp>
        <p:nvSpPr>
          <p:cNvPr id="9" name="Slide Number Placeholder 5"/>
          <p:cNvSpPr>
            <a:spLocks noGrp="1"/>
          </p:cNvSpPr>
          <p:nvPr>
            <p:ph type="sldNum" sz="quarter" idx="12"/>
          </p:nvPr>
        </p:nvSpPr>
        <p:spPr/>
        <p:txBody>
          <a:bodyPr/>
          <a:lstStyle>
            <a:lvl1pPr>
              <a:defRPr/>
            </a:lvl1pPr>
          </a:lstStyle>
          <a:p>
            <a:fld id="{4981CE88-D481-4365-AB51-041B8BB701C7}"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3B70C2A-D7A0-4085-87AC-506DCB828285}" type="datetime1">
              <a:rPr lang="en-US"/>
              <a:pPr/>
              <a:t>11/29/2019</a:t>
            </a:fld>
            <a:endParaRPr lang="en-US" dirty="0"/>
          </a:p>
        </p:txBody>
      </p:sp>
      <p:sp>
        <p:nvSpPr>
          <p:cNvPr id="4" name="Footer Placeholder 4"/>
          <p:cNvSpPr>
            <a:spLocks noGrp="1"/>
          </p:cNvSpPr>
          <p:nvPr>
            <p:ph type="ftr" sz="quarter" idx="11"/>
          </p:nvPr>
        </p:nvSpPr>
        <p:spPr/>
        <p:txBody>
          <a:bodyPr/>
          <a:lstStyle>
            <a:lvl1pPr>
              <a:defRPr/>
            </a:lvl1pPr>
          </a:lstStyle>
          <a:p>
            <a:endParaRPr lang="en-GB" dirty="0"/>
          </a:p>
        </p:txBody>
      </p:sp>
      <p:sp>
        <p:nvSpPr>
          <p:cNvPr id="5" name="Slide Number Placeholder 5"/>
          <p:cNvSpPr>
            <a:spLocks noGrp="1"/>
          </p:cNvSpPr>
          <p:nvPr>
            <p:ph type="sldNum" sz="quarter" idx="12"/>
          </p:nvPr>
        </p:nvSpPr>
        <p:spPr/>
        <p:txBody>
          <a:bodyPr/>
          <a:lstStyle>
            <a:lvl1pPr>
              <a:defRPr/>
            </a:lvl1pPr>
          </a:lstStyle>
          <a:p>
            <a:fld id="{9757A581-D0FE-46CA-9AB2-8C194E1BD28C}"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2C1355F-25A0-4C64-B148-AE158BEE11EB}" type="datetime1">
              <a:rPr lang="en-US"/>
              <a:pPr/>
              <a:t>11/29/2019</a:t>
            </a:fld>
            <a:endParaRPr lang="en-US" dirty="0"/>
          </a:p>
        </p:txBody>
      </p:sp>
      <p:sp>
        <p:nvSpPr>
          <p:cNvPr id="3" name="Footer Placeholder 4"/>
          <p:cNvSpPr>
            <a:spLocks noGrp="1"/>
          </p:cNvSpPr>
          <p:nvPr>
            <p:ph type="ftr" sz="quarter" idx="11"/>
          </p:nvPr>
        </p:nvSpPr>
        <p:spPr/>
        <p:txBody>
          <a:bodyPr/>
          <a:lstStyle>
            <a:lvl1pPr>
              <a:defRPr/>
            </a:lvl1pPr>
          </a:lstStyle>
          <a:p>
            <a:endParaRPr lang="en-GB" dirty="0"/>
          </a:p>
        </p:txBody>
      </p:sp>
      <p:sp>
        <p:nvSpPr>
          <p:cNvPr id="4" name="Slide Number Placeholder 5"/>
          <p:cNvSpPr>
            <a:spLocks noGrp="1"/>
          </p:cNvSpPr>
          <p:nvPr>
            <p:ph type="sldNum" sz="quarter" idx="12"/>
          </p:nvPr>
        </p:nvSpPr>
        <p:spPr/>
        <p:txBody>
          <a:bodyPr/>
          <a:lstStyle>
            <a:lvl1pPr>
              <a:defRPr/>
            </a:lvl1pPr>
          </a:lstStyle>
          <a:p>
            <a:fld id="{1253B121-66D0-4C34-AC93-722BBD87320D}"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CC8AF8E1-3F54-4653-BAC4-D824E51F30A8}" type="datetime1">
              <a:rPr lang="en-US"/>
              <a:pPr/>
              <a:t>11/29/2019</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901A26E3-C4B2-44E6-8D5C-EC1779855E31}"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KGROUND SLVR LIONS.jpg"/>
          <p:cNvPicPr>
            <a:picLocks noChangeAspect="1"/>
          </p:cNvPicPr>
          <p:nvPr/>
        </p:nvPicPr>
        <p:blipFill>
          <a:blip r:embed="rId17">
            <a:duotone>
              <a:schemeClr val="accent1">
                <a:shade val="45000"/>
                <a:satMod val="135000"/>
              </a:schemeClr>
              <a:prstClr val="white"/>
            </a:duotone>
          </a:blip>
          <a:stretch>
            <a:fillRect/>
          </a:stretch>
        </p:blipFill>
        <p:spPr>
          <a:xfrm>
            <a:off x="0" y="0"/>
            <a:ext cx="9144000" cy="6858000"/>
          </a:xfrm>
          <a:prstGeom prst="rect">
            <a:avLst/>
          </a:prstGeom>
        </p:spPr>
      </p:pic>
      <p:sp>
        <p:nvSpPr>
          <p:cNvPr id="1027" name="Title Placeholder 1"/>
          <p:cNvSpPr>
            <a:spLocks noGrp="1"/>
          </p:cNvSpPr>
          <p:nvPr>
            <p:ph type="title"/>
          </p:nvPr>
        </p:nvSpPr>
        <p:spPr bwMode="auto">
          <a:xfrm>
            <a:off x="457200" y="381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8" name="Text Placeholder 2"/>
          <p:cNvSpPr>
            <a:spLocks noGrp="1"/>
          </p:cNvSpPr>
          <p:nvPr>
            <p:ph type="body" idx="1"/>
          </p:nvPr>
        </p:nvSpPr>
        <p:spPr bwMode="auto">
          <a:xfrm>
            <a:off x="457200" y="1143000"/>
            <a:ext cx="82296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3E4CB82-D049-4421-9B1E-CF85FA660D8A}" type="datetime1">
              <a:rPr lang="en-US"/>
              <a:pPr/>
              <a:t>11/29/2019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GB" dirty="0"/>
          </a:p>
        </p:txBody>
      </p:sp>
      <p:sp>
        <p:nvSpPr>
          <p:cNvPr id="6" name="Slide Number Placeholder 5"/>
          <p:cNvSpPr>
            <a:spLocks noGrp="1"/>
          </p:cNvSpPr>
          <p:nvPr>
            <p:ph type="sldNum" sz="quarter" idx="4"/>
          </p:nvPr>
        </p:nvSpPr>
        <p:spPr>
          <a:xfrm>
            <a:off x="6553200" y="6356350"/>
            <a:ext cx="1600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09E9C0E-0020-4B8B-9FB3-0CECA94CB96C}" type="slidenum">
              <a:rPr lang="en-US"/>
              <a:pPr/>
              <a:t>‹#›</a:t>
            </a:fld>
            <a:endParaRPr lang="en-US" dirty="0"/>
          </a:p>
        </p:txBody>
      </p:sp>
      <p:pic>
        <p:nvPicPr>
          <p:cNvPr id="8" name="Picture 7" descr="FA_CREST_4C_C.gif"/>
          <p:cNvPicPr>
            <a:picLocks noChangeAspect="1"/>
          </p:cNvPicPr>
          <p:nvPr/>
        </p:nvPicPr>
        <p:blipFill>
          <a:blip r:embed="rId18"/>
          <a:srcRect/>
          <a:stretch>
            <a:fillRect/>
          </a:stretch>
        </p:blipFill>
        <p:spPr bwMode="auto">
          <a:xfrm>
            <a:off x="7924800" y="5788025"/>
            <a:ext cx="647700" cy="917575"/>
          </a:xfrm>
          <a:prstGeom prst="rect">
            <a:avLst/>
          </a:prstGeom>
          <a:noFill/>
          <a:ln w="9525">
            <a:noFill/>
            <a:miter lim="800000"/>
            <a:headEnd/>
            <a:tailEnd/>
          </a:ln>
          <a:effectLst>
            <a:outerShdw blurRad="63500" dist="38100" dir="5400000" algn="t" rotWithShape="0">
              <a:srgbClr val="000000">
                <a:alpha val="39999"/>
              </a:srgb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 id="2147483676" r:id="rId15"/>
  </p:sldLayoutIdLst>
  <p:txStyles>
    <p:titleStyle>
      <a:lvl1pPr algn="l" defTabSz="457200" rtl="0" eaLnBrk="0" fontAlgn="base" hangingPunct="0">
        <a:spcBef>
          <a:spcPct val="0"/>
        </a:spcBef>
        <a:spcAft>
          <a:spcPct val="0"/>
        </a:spcAft>
        <a:defRPr sz="2800" b="1" kern="1200">
          <a:solidFill>
            <a:srgbClr val="003B8A"/>
          </a:solidFill>
          <a:latin typeface="Arial"/>
          <a:ea typeface="ＭＳ Ｐゴシック" pitchFamily="-65" charset="-128"/>
          <a:cs typeface="ＭＳ Ｐゴシック" pitchFamily="-65" charset="-128"/>
        </a:defRPr>
      </a:lvl1pPr>
      <a:lvl2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5pPr>
      <a:lvl6pPr marL="457200" algn="l" defTabSz="457200" rtl="0" fontAlgn="base">
        <a:spcBef>
          <a:spcPct val="0"/>
        </a:spcBef>
        <a:spcAft>
          <a:spcPct val="0"/>
        </a:spcAft>
        <a:defRPr sz="3600" b="1">
          <a:solidFill>
            <a:srgbClr val="00275D"/>
          </a:solidFill>
          <a:latin typeface="Calibri" pitchFamily="-65" charset="0"/>
          <a:ea typeface="ＭＳ Ｐゴシック" pitchFamily="-65" charset="-128"/>
        </a:defRPr>
      </a:lvl6pPr>
      <a:lvl7pPr marL="914400" algn="l" defTabSz="457200" rtl="0" fontAlgn="base">
        <a:spcBef>
          <a:spcPct val="0"/>
        </a:spcBef>
        <a:spcAft>
          <a:spcPct val="0"/>
        </a:spcAft>
        <a:defRPr sz="3600" b="1">
          <a:solidFill>
            <a:srgbClr val="00275D"/>
          </a:solidFill>
          <a:latin typeface="Calibri" pitchFamily="-65" charset="0"/>
          <a:ea typeface="ＭＳ Ｐゴシック" pitchFamily="-65" charset="-128"/>
        </a:defRPr>
      </a:lvl7pPr>
      <a:lvl8pPr marL="1371600" algn="l" defTabSz="457200" rtl="0" fontAlgn="base">
        <a:spcBef>
          <a:spcPct val="0"/>
        </a:spcBef>
        <a:spcAft>
          <a:spcPct val="0"/>
        </a:spcAft>
        <a:defRPr sz="3600" b="1">
          <a:solidFill>
            <a:srgbClr val="00275D"/>
          </a:solidFill>
          <a:latin typeface="Calibri" pitchFamily="-65" charset="0"/>
          <a:ea typeface="ＭＳ Ｐゴシック" pitchFamily="-65" charset="-128"/>
        </a:defRPr>
      </a:lvl8pPr>
      <a:lvl9pPr marL="1828800" algn="l" defTabSz="457200" rtl="0" fontAlgn="base">
        <a:spcBef>
          <a:spcPct val="0"/>
        </a:spcBef>
        <a:spcAft>
          <a:spcPct val="0"/>
        </a:spcAft>
        <a:defRPr sz="3600" b="1">
          <a:solidFill>
            <a:srgbClr val="00275D"/>
          </a:solidFill>
          <a:latin typeface="Calibri"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713232" fontAlgn="auto">
              <a:spcBef>
                <a:spcPts val="0"/>
              </a:spcBef>
              <a:spcAft>
                <a:spcPts val="0"/>
              </a:spcAft>
            </a:pPr>
            <a:fld id="{674441E0-615A-1F45-92CF-64FEF3AB59C7}" type="datetimeFigureOut">
              <a:rPr lang="en-US" smtClean="0">
                <a:solidFill>
                  <a:prstClr val="black">
                    <a:tint val="75000"/>
                  </a:prstClr>
                </a:solidFill>
                <a:latin typeface="Calibri" panose="020F0502020204030204"/>
                <a:ea typeface="+mn-ea"/>
                <a:cs typeface="+mn-cs"/>
              </a:rPr>
              <a:pPr defTabSz="713232" fontAlgn="auto">
                <a:spcBef>
                  <a:spcPts val="0"/>
                </a:spcBef>
                <a:spcAft>
                  <a:spcPts val="0"/>
                </a:spcAft>
              </a:pPr>
              <a:t>11/29/2019</a:t>
            </a:fld>
            <a:endParaRPr lang="en-US">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713232" fontAlgn="auto">
              <a:spcBef>
                <a:spcPts val="0"/>
              </a:spcBef>
              <a:spcAft>
                <a:spcPts val="0"/>
              </a:spcAft>
            </a:pPr>
            <a:endParaRPr lang="en-US">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713232" fontAlgn="auto">
              <a:spcBef>
                <a:spcPts val="0"/>
              </a:spcBef>
              <a:spcAft>
                <a:spcPts val="0"/>
              </a:spcAft>
            </a:pPr>
            <a:fld id="{151DE50E-B332-6448-B47C-7DB7D3F03423}" type="slidenum">
              <a:rPr lang="en-US" smtClean="0">
                <a:solidFill>
                  <a:prstClr val="black">
                    <a:tint val="75000"/>
                  </a:prstClr>
                </a:solidFill>
                <a:latin typeface="Calibri" panose="020F0502020204030204"/>
                <a:ea typeface="+mn-ea"/>
                <a:cs typeface="+mn-cs"/>
              </a:rPr>
              <a:pPr defTabSz="713232" fontAlgn="auto">
                <a:spcBef>
                  <a:spcPts val="0"/>
                </a:spcBef>
                <a:spcAft>
                  <a:spcPts val="0"/>
                </a:spcAft>
              </a:pPr>
              <a:t>‹#›</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128903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http://marketing.barenbrug.co.uk/cdnr/200/acton/attachment/18552/f-024d/2/-/-/-/-/image.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youtube.com/embed/0KEfcwPGV5Y" TargetMode="External"/><Relationship Id="rId4" Type="http://schemas.openxmlformats.org/officeDocument/2006/relationships/hyperlink" Target="https://www.youtube.com/embed/ro46qwQqVGw"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google.co.uk/url?sa=i&amp;source=imgres&amp;cd=&amp;cad=rja&amp;uact=8&amp;ved=0CAwQjRwwAA&amp;url=http://www.iog.org/&amp;ei=No9UVcHyIImP7AbbxYPwDg&amp;psig=AFQjCNFrZegPpRsasic0fWMrADb9P_iBag&amp;ust=1431691446597555" TargetMode="External"/><Relationship Id="rId5" Type="http://schemas.openxmlformats.org/officeDocument/2006/relationships/image" Target="../media/image25.png"/><Relationship Id="rId4" Type="http://schemas.openxmlformats.org/officeDocument/2006/relationships/hyperlink" Target="http://www.google.co.uk/url?sa=i&amp;source=imgres&amp;cd=&amp;cad=rja&amp;uact=8&amp;ved=0CAwQjRwwAA&amp;url=http://en.wikipedia.org/wiki/Stoke_City_F.C.&amp;ei=FY5UVfuOMKSU7Aa3-4HgDg&amp;psig=AFQjCNHlj8E3uD7gO85-PK4o2QL0iDOt0Q&amp;ust=143169115789261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CB19B-1B21-4B21-A6A7-EF978D0A4708}"/>
              </a:ext>
            </a:extLst>
          </p:cNvPr>
          <p:cNvPicPr>
            <a:picLocks noChangeAspect="1"/>
          </p:cNvPicPr>
          <p:nvPr/>
        </p:nvPicPr>
        <p:blipFill>
          <a:blip r:embed="rId3"/>
          <a:stretch>
            <a:fillRect/>
          </a:stretch>
        </p:blipFill>
        <p:spPr>
          <a:xfrm>
            <a:off x="0" y="1922602"/>
            <a:ext cx="9144000" cy="4962782"/>
          </a:xfrm>
          <a:prstGeom prst="rect">
            <a:avLst/>
          </a:prstGeom>
        </p:spPr>
      </p:pic>
      <p:sp>
        <p:nvSpPr>
          <p:cNvPr id="2" name="Title 1"/>
          <p:cNvSpPr>
            <a:spLocks noGrp="1"/>
          </p:cNvSpPr>
          <p:nvPr>
            <p:ph type="title"/>
          </p:nvPr>
        </p:nvSpPr>
        <p:spPr>
          <a:xfrm>
            <a:off x="1649576" y="260648"/>
            <a:ext cx="7134384" cy="1661954"/>
          </a:xfrm>
        </p:spPr>
        <p:txBody>
          <a:bodyPr/>
          <a:lstStyle/>
          <a:p>
            <a:pPr algn="ctr"/>
            <a:r>
              <a:rPr lang="en-GB" sz="4000" dirty="0">
                <a:latin typeface="+mn-lt"/>
              </a:rPr>
              <a:t>Pitch Maintenance Workshop</a:t>
            </a:r>
            <a:br>
              <a:rPr lang="en-GB" sz="4000" dirty="0">
                <a:latin typeface="+mn-lt"/>
              </a:rPr>
            </a:br>
            <a:br>
              <a:rPr lang="en-GB" sz="1200" dirty="0">
                <a:latin typeface="+mn-lt"/>
              </a:rPr>
            </a:br>
            <a:r>
              <a:rPr lang="en-GB" sz="2400" dirty="0">
                <a:solidFill>
                  <a:srgbClr val="C00000"/>
                </a:solidFill>
                <a:latin typeface="+mn-lt"/>
              </a:rPr>
              <a:t>Monday 2</a:t>
            </a:r>
            <a:r>
              <a:rPr lang="en-GB" sz="2400" baseline="30000" dirty="0">
                <a:solidFill>
                  <a:srgbClr val="C00000"/>
                </a:solidFill>
                <a:latin typeface="+mn-lt"/>
              </a:rPr>
              <a:t> </a:t>
            </a:r>
            <a:r>
              <a:rPr lang="en-GB" sz="2400" dirty="0">
                <a:solidFill>
                  <a:srgbClr val="C00000"/>
                </a:solidFill>
                <a:latin typeface="+mn-lt"/>
              </a:rPr>
              <a:t>December 2019</a:t>
            </a:r>
            <a:br>
              <a:rPr lang="en-GB" sz="2400" dirty="0">
                <a:solidFill>
                  <a:srgbClr val="C00000"/>
                </a:solidFill>
                <a:latin typeface="+mn-lt"/>
              </a:rPr>
            </a:br>
            <a:r>
              <a:rPr lang="en-GB" sz="2400" dirty="0">
                <a:solidFill>
                  <a:srgbClr val="C00000"/>
                </a:solidFill>
                <a:latin typeface="+mn-lt"/>
              </a:rPr>
              <a:t>6.30pm – 9.00pm</a:t>
            </a:r>
            <a:br>
              <a:rPr lang="en-GB" b="0" dirty="0">
                <a:latin typeface="+mn-lt"/>
              </a:rPr>
            </a:br>
            <a:endParaRPr lang="en-GB" sz="2000" b="0" dirty="0">
              <a:latin typeface="+mn-lt"/>
            </a:endParaRPr>
          </a:p>
        </p:txBody>
      </p:sp>
      <p:pic>
        <p:nvPicPr>
          <p:cNvPr id="8" name="Picture 2" descr="\\c-staffs-srv\Users\GThomas\Logos\New Staffs FA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0" y="260648"/>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Verdana" pitchFamily="34" charset="0"/>
                <a:ea typeface="Times New Roman" pitchFamily="18"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90488" y="15240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Verdana" pitchFamily="34" charset="0"/>
                <a:ea typeface="Times New Roman" pitchFamily="18" charset="0"/>
                <a:cs typeface="Times New Roman" pitchFamily="18" charset="0"/>
              </a:rPr>
              <a:t>     </a:t>
            </a:r>
            <a:r>
              <a:rPr kumimoji="0" lang="en-GB" altLang="en-US" sz="1100" b="0" i="0" u="none" strike="noStrike" cap="none" normalizeH="0" baseline="0">
                <a:ln>
                  <a:noFill/>
                </a:ln>
                <a:solidFill>
                  <a:schemeClr val="tx1"/>
                </a:solidFill>
                <a:effectLst/>
                <a:latin typeface="Calibri" pitchFamily="34" charset="0"/>
                <a:ea typeface="Times New Roman" pitchFamily="18" charset="0"/>
                <a:cs typeface="Arial" pitchFamily="34"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90488" y="57150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1"/>
            <a:ext cx="7182769" cy="1008113"/>
          </a:xfrm>
        </p:spPr>
        <p:txBody>
          <a:bodyPr/>
          <a:lstStyle/>
          <a:p>
            <a:r>
              <a:rPr lang="en-GB" sz="4000" dirty="0">
                <a:latin typeface="+mn-lt"/>
              </a:rPr>
              <a:t>What has been your biggest</a:t>
            </a:r>
            <a:br>
              <a:rPr lang="en-GB" sz="4000" dirty="0">
                <a:latin typeface="+mn-lt"/>
              </a:rPr>
            </a:br>
            <a:r>
              <a:rPr lang="en-GB" sz="4000" dirty="0">
                <a:latin typeface="+mn-lt"/>
              </a:rPr>
              <a:t>challenge in recent weeks?</a:t>
            </a:r>
            <a:endParaRPr lang="en-GB" sz="4000" b="0" dirty="0">
              <a:latin typeface="+mn-lt"/>
            </a:endParaRP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re are fears players could be injured if they lost their footing on a crack"/>
          <p:cNvPicPr/>
          <p:nvPr/>
        </p:nvPicPr>
        <p:blipFill>
          <a:blip r:embed="rId4">
            <a:extLst>
              <a:ext uri="{28A0092B-C50C-407E-A947-70E740481C1C}">
                <a14:useLocalDpi xmlns:a14="http://schemas.microsoft.com/office/drawing/2010/main" val="0"/>
              </a:ext>
            </a:extLst>
          </a:blip>
          <a:srcRect/>
          <a:stretch>
            <a:fillRect/>
          </a:stretch>
        </p:blipFill>
        <p:spPr bwMode="auto">
          <a:xfrm>
            <a:off x="467544" y="1968153"/>
            <a:ext cx="6120680" cy="4413175"/>
          </a:xfrm>
          <a:prstGeom prst="rect">
            <a:avLst/>
          </a:prstGeom>
          <a:noFill/>
          <a:ln>
            <a:noFill/>
          </a:ln>
        </p:spPr>
      </p:pic>
    </p:spTree>
    <p:extLst>
      <p:ext uri="{BB962C8B-B14F-4D97-AF65-F5344CB8AC3E}">
        <p14:creationId xmlns:p14="http://schemas.microsoft.com/office/powerpoint/2010/main" val="774885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B560B2-F26B-45E6-833C-D3D040C47F2F}"/>
              </a:ext>
            </a:extLst>
          </p:cNvPr>
          <p:cNvPicPr>
            <a:picLocks noChangeAspect="1"/>
          </p:cNvPicPr>
          <p:nvPr/>
        </p:nvPicPr>
        <p:blipFill>
          <a:blip r:embed="rId4"/>
          <a:stretch>
            <a:fillRect/>
          </a:stretch>
        </p:blipFill>
        <p:spPr>
          <a:xfrm>
            <a:off x="395536" y="1196752"/>
            <a:ext cx="6840760" cy="4269160"/>
          </a:xfrm>
          <a:prstGeom prst="rect">
            <a:avLst/>
          </a:prstGeom>
        </p:spPr>
      </p:pic>
    </p:spTree>
    <p:extLst>
      <p:ext uri="{BB962C8B-B14F-4D97-AF65-F5344CB8AC3E}">
        <p14:creationId xmlns:p14="http://schemas.microsoft.com/office/powerpoint/2010/main" val="1320096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B91AB69-438F-4A76-8405-98B627AD4E1C}"/>
              </a:ext>
            </a:extLst>
          </p:cNvPr>
          <p:cNvPicPr>
            <a:picLocks noChangeAspect="1"/>
          </p:cNvPicPr>
          <p:nvPr/>
        </p:nvPicPr>
        <p:blipFill>
          <a:blip r:embed="rId4"/>
          <a:stretch>
            <a:fillRect/>
          </a:stretch>
        </p:blipFill>
        <p:spPr>
          <a:xfrm>
            <a:off x="323529" y="1196752"/>
            <a:ext cx="6984775" cy="4464496"/>
          </a:xfrm>
          <a:prstGeom prst="rect">
            <a:avLst/>
          </a:prstGeom>
        </p:spPr>
      </p:pic>
    </p:spTree>
    <p:extLst>
      <p:ext uri="{BB962C8B-B14F-4D97-AF65-F5344CB8AC3E}">
        <p14:creationId xmlns:p14="http://schemas.microsoft.com/office/powerpoint/2010/main" val="3709121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OG%20Pitch%20Grading.pdf"/>
          <p:cNvPicPr/>
          <p:nvPr/>
        </p:nvPicPr>
        <p:blipFill rotWithShape="1">
          <a:blip r:embed="rId4">
            <a:extLst>
              <a:ext uri="{28A0092B-C50C-407E-A947-70E740481C1C}">
                <a14:useLocalDpi xmlns:a14="http://schemas.microsoft.com/office/drawing/2010/main" val="0"/>
              </a:ext>
            </a:extLst>
          </a:blip>
          <a:srcRect l="4547" t="14153" r="16403" b="58749"/>
          <a:stretch/>
        </p:blipFill>
        <p:spPr bwMode="auto">
          <a:xfrm>
            <a:off x="4427984" y="2276872"/>
            <a:ext cx="4572000" cy="2318385"/>
          </a:xfrm>
          <a:prstGeom prst="rect">
            <a:avLst/>
          </a:prstGeom>
          <a:noFill/>
          <a:ln>
            <a:noFill/>
          </a:ln>
          <a:extLst>
            <a:ext uri="{53640926-AAD7-44D8-BBD7-CCE9431645EC}">
              <a14:shadowObscured xmlns:a14="http://schemas.microsoft.com/office/drawing/2010/main"/>
            </a:ext>
          </a:extLst>
        </p:spPr>
      </p:pic>
      <p:pic>
        <p:nvPicPr>
          <p:cNvPr id="6" name="Picture 5" descr="IOG%20Pitch%20Grading.pdf"/>
          <p:cNvPicPr/>
          <p:nvPr/>
        </p:nvPicPr>
        <p:blipFill rotWithShape="1">
          <a:blip r:embed="rId5">
            <a:extLst>
              <a:ext uri="{28A0092B-C50C-407E-A947-70E740481C1C}">
                <a14:useLocalDpi xmlns:a14="http://schemas.microsoft.com/office/drawing/2010/main" val="0"/>
              </a:ext>
            </a:extLst>
          </a:blip>
          <a:srcRect l="14937" t="41767" r="15802" b="8196"/>
          <a:stretch/>
        </p:blipFill>
        <p:spPr bwMode="auto">
          <a:xfrm>
            <a:off x="186174" y="1309815"/>
            <a:ext cx="4961890" cy="5070475"/>
          </a:xfrm>
          <a:prstGeom prst="rect">
            <a:avLst/>
          </a:prstGeom>
          <a:noFill/>
          <a:ln>
            <a:noFill/>
          </a:ln>
          <a:extLst>
            <a:ext uri="{53640926-AAD7-44D8-BBD7-CCE9431645EC}">
              <a14:shadowObscured xmlns:a14="http://schemas.microsoft.com/office/drawing/2010/main"/>
            </a:ext>
          </a:extLst>
        </p:spPr>
      </p:pic>
      <p:sp>
        <p:nvSpPr>
          <p:cNvPr id="7" name="Title 1"/>
          <p:cNvSpPr>
            <a:spLocks noGrp="1"/>
          </p:cNvSpPr>
          <p:nvPr>
            <p:ph type="title"/>
          </p:nvPr>
        </p:nvSpPr>
        <p:spPr>
          <a:xfrm>
            <a:off x="323528" y="476671"/>
            <a:ext cx="7081839" cy="792089"/>
          </a:xfrm>
        </p:spPr>
        <p:txBody>
          <a:bodyPr/>
          <a:lstStyle/>
          <a:p>
            <a:r>
              <a:rPr lang="en-GB" sz="4000" dirty="0">
                <a:latin typeface="+mn-lt"/>
              </a:rPr>
              <a:t>IOG Pitch Grading Framework</a:t>
            </a:r>
          </a:p>
        </p:txBody>
      </p:sp>
    </p:spTree>
    <p:extLst>
      <p:ext uri="{BB962C8B-B14F-4D97-AF65-F5344CB8AC3E}">
        <p14:creationId xmlns:p14="http://schemas.microsoft.com/office/powerpoint/2010/main" val="838211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D9E1699-0B38-446D-A4D2-78E1FD0B138F}"/>
              </a:ext>
            </a:extLst>
          </p:cNvPr>
          <p:cNvPicPr>
            <a:picLocks noChangeAspect="1"/>
          </p:cNvPicPr>
          <p:nvPr/>
        </p:nvPicPr>
        <p:blipFill>
          <a:blip r:embed="rId4"/>
          <a:stretch>
            <a:fillRect/>
          </a:stretch>
        </p:blipFill>
        <p:spPr>
          <a:xfrm>
            <a:off x="323528" y="476672"/>
            <a:ext cx="6984776" cy="5843695"/>
          </a:xfrm>
          <a:prstGeom prst="rect">
            <a:avLst/>
          </a:prstGeom>
        </p:spPr>
      </p:pic>
    </p:spTree>
    <p:extLst>
      <p:ext uri="{BB962C8B-B14F-4D97-AF65-F5344CB8AC3E}">
        <p14:creationId xmlns:p14="http://schemas.microsoft.com/office/powerpoint/2010/main" val="1201510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C57001-562A-4C9E-8029-302D3AFCF8CD}"/>
              </a:ext>
            </a:extLst>
          </p:cNvPr>
          <p:cNvPicPr>
            <a:picLocks noChangeAspect="1"/>
          </p:cNvPicPr>
          <p:nvPr/>
        </p:nvPicPr>
        <p:blipFill>
          <a:blip r:embed="rId4"/>
          <a:stretch>
            <a:fillRect/>
          </a:stretch>
        </p:blipFill>
        <p:spPr>
          <a:xfrm>
            <a:off x="251520" y="476672"/>
            <a:ext cx="7128792" cy="5638760"/>
          </a:xfrm>
          <a:prstGeom prst="rect">
            <a:avLst/>
          </a:prstGeom>
        </p:spPr>
      </p:pic>
    </p:spTree>
    <p:extLst>
      <p:ext uri="{BB962C8B-B14F-4D97-AF65-F5344CB8AC3E}">
        <p14:creationId xmlns:p14="http://schemas.microsoft.com/office/powerpoint/2010/main" val="2627261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592C100-0304-49B3-A7C9-16D8DBF4A092}"/>
              </a:ext>
            </a:extLst>
          </p:cNvPr>
          <p:cNvPicPr>
            <a:picLocks noChangeAspect="1"/>
          </p:cNvPicPr>
          <p:nvPr/>
        </p:nvPicPr>
        <p:blipFill>
          <a:blip r:embed="rId4"/>
          <a:stretch>
            <a:fillRect/>
          </a:stretch>
        </p:blipFill>
        <p:spPr>
          <a:xfrm>
            <a:off x="395536" y="1988840"/>
            <a:ext cx="7145653" cy="4248472"/>
          </a:xfrm>
          <a:prstGeom prst="rect">
            <a:avLst/>
          </a:prstGeom>
        </p:spPr>
      </p:pic>
      <p:sp>
        <p:nvSpPr>
          <p:cNvPr id="6" name="Title 1"/>
          <p:cNvSpPr>
            <a:spLocks noGrp="1"/>
          </p:cNvSpPr>
          <p:nvPr>
            <p:ph type="title"/>
          </p:nvPr>
        </p:nvSpPr>
        <p:spPr>
          <a:xfrm>
            <a:off x="323528" y="476671"/>
            <a:ext cx="7081839" cy="792089"/>
          </a:xfrm>
        </p:spPr>
        <p:txBody>
          <a:bodyPr/>
          <a:lstStyle/>
          <a:p>
            <a:r>
              <a:rPr lang="en-GB" sz="4000" dirty="0">
                <a:latin typeface="+mn-lt"/>
              </a:rPr>
              <a:t>Overseeding – Desirable Grasses</a:t>
            </a:r>
          </a:p>
        </p:txBody>
      </p:sp>
    </p:spTree>
    <p:extLst>
      <p:ext uri="{BB962C8B-B14F-4D97-AF65-F5344CB8AC3E}">
        <p14:creationId xmlns:p14="http://schemas.microsoft.com/office/powerpoint/2010/main" val="360962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When?</a:t>
            </a:r>
          </a:p>
        </p:txBody>
      </p:sp>
      <p:pic>
        <p:nvPicPr>
          <p:cNvPr id="3074" name="Picture 2" descr="http://marketing.barenbrug.co.uk/cdnr/200/acton/attachment/18552/f-024d/2/-/-/-/-/image.jpg"/>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395536" y="1632598"/>
            <a:ext cx="6917364" cy="4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65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How – Broadcast?</a:t>
            </a:r>
          </a:p>
        </p:txBody>
      </p:sp>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broadcast seeder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265951"/>
            <a:ext cx="5904656" cy="332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294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How – Dimple?</a:t>
            </a:r>
          </a:p>
        </p:txBody>
      </p:sp>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398" y="1913812"/>
            <a:ext cx="6487890" cy="4251492"/>
          </a:xfrm>
          <a:prstGeom prst="rect">
            <a:avLst/>
          </a:prstGeom>
        </p:spPr>
      </p:pic>
    </p:spTree>
    <p:extLst>
      <p:ext uri="{BB962C8B-B14F-4D97-AF65-F5344CB8AC3E}">
        <p14:creationId xmlns:p14="http://schemas.microsoft.com/office/powerpoint/2010/main" val="384948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086834" cy="648072"/>
          </a:xfrm>
        </p:spPr>
        <p:txBody>
          <a:bodyPr/>
          <a:lstStyle/>
          <a:p>
            <a:r>
              <a:rPr lang="en-GB" sz="4000" dirty="0">
                <a:latin typeface="+mn-lt"/>
              </a:rPr>
              <a:t>Workshop Itinerary</a:t>
            </a:r>
          </a:p>
        </p:txBody>
      </p:sp>
      <p:sp>
        <p:nvSpPr>
          <p:cNvPr id="4" name="Content Placeholder 3"/>
          <p:cNvSpPr>
            <a:spLocks noGrp="1"/>
          </p:cNvSpPr>
          <p:nvPr>
            <p:ph idx="1"/>
          </p:nvPr>
        </p:nvSpPr>
        <p:spPr>
          <a:xfrm>
            <a:off x="467544" y="1412776"/>
            <a:ext cx="8086834" cy="5256584"/>
          </a:xfrm>
        </p:spPr>
        <p:txBody>
          <a:bodyPr/>
          <a:lstStyle/>
          <a:p>
            <a:pPr>
              <a:lnSpc>
                <a:spcPct val="150000"/>
              </a:lnSpc>
              <a:buClr>
                <a:schemeClr val="accent4">
                  <a:lumMod val="60000"/>
                  <a:lumOff val="40000"/>
                </a:schemeClr>
              </a:buClr>
            </a:pPr>
            <a:r>
              <a:rPr lang="en-GB" sz="1800" dirty="0">
                <a:latin typeface="+mn-lt"/>
              </a:rPr>
              <a:t>18.00 – 18.30pm		Arrival | Tea &amp; Coffee</a:t>
            </a:r>
          </a:p>
          <a:p>
            <a:pPr>
              <a:lnSpc>
                <a:spcPct val="150000"/>
              </a:lnSpc>
              <a:buClr>
                <a:schemeClr val="accent4">
                  <a:lumMod val="60000"/>
                  <a:lumOff val="40000"/>
                </a:schemeClr>
              </a:buClr>
            </a:pPr>
            <a:r>
              <a:rPr lang="en-GB" sz="1800" dirty="0">
                <a:latin typeface="+mn-lt"/>
              </a:rPr>
              <a:t>18.30 – 19.15pm		Staffordshire FA Pitch Improvement Programme</a:t>
            </a:r>
          </a:p>
          <a:p>
            <a:pPr marL="0" indent="0">
              <a:lnSpc>
                <a:spcPct val="150000"/>
              </a:lnSpc>
              <a:buClr>
                <a:schemeClr val="accent4">
                  <a:lumMod val="60000"/>
                  <a:lumOff val="40000"/>
                </a:schemeClr>
              </a:buClr>
              <a:buNone/>
            </a:pPr>
            <a:r>
              <a:rPr lang="en-GB" sz="1800" dirty="0">
                <a:latin typeface="+mn-lt"/>
              </a:rPr>
              <a:t>						Staffordshire FA Deep Aeration Initiative </a:t>
            </a:r>
            <a:endParaRPr lang="en-GB" sz="1200" dirty="0">
              <a:latin typeface="+mn-lt"/>
            </a:endParaRPr>
          </a:p>
          <a:p>
            <a:pPr marL="0" indent="0">
              <a:lnSpc>
                <a:spcPct val="150000"/>
              </a:lnSpc>
              <a:buClr>
                <a:schemeClr val="accent4">
                  <a:lumMod val="60000"/>
                  <a:lumOff val="40000"/>
                </a:schemeClr>
              </a:buClr>
              <a:buNone/>
            </a:pPr>
            <a:r>
              <a:rPr lang="en-GB" sz="1800" dirty="0">
                <a:latin typeface="+mn-lt"/>
              </a:rPr>
              <a:t>					</a:t>
            </a:r>
            <a:r>
              <a:rPr lang="en-GB" sz="1800" i="1" dirty="0">
                <a:latin typeface="+mn-lt"/>
              </a:rPr>
              <a:t>	</a:t>
            </a:r>
            <a:r>
              <a:rPr lang="en-GB" sz="1800" dirty="0">
                <a:latin typeface="+mn-lt"/>
              </a:rPr>
              <a:t>National FA updates – ‘Grass Pitch Revolution’</a:t>
            </a:r>
          </a:p>
          <a:p>
            <a:pPr>
              <a:lnSpc>
                <a:spcPct val="150000"/>
              </a:lnSpc>
              <a:buClr>
                <a:schemeClr val="accent4">
                  <a:lumMod val="60000"/>
                  <a:lumOff val="40000"/>
                </a:schemeClr>
              </a:buClr>
            </a:pPr>
            <a:r>
              <a:rPr lang="en-GB" sz="1800" dirty="0">
                <a:latin typeface="+mn-lt"/>
              </a:rPr>
              <a:t>19.15 – 20.00pm		Practical Machinery Demonstration &amp; Discussions </a:t>
            </a:r>
          </a:p>
          <a:p>
            <a:pPr marL="0" indent="0">
              <a:lnSpc>
                <a:spcPct val="150000"/>
              </a:lnSpc>
              <a:buClr>
                <a:schemeClr val="accent4">
                  <a:lumMod val="60000"/>
                  <a:lumOff val="40000"/>
                </a:schemeClr>
              </a:buClr>
              <a:buNone/>
            </a:pPr>
            <a:r>
              <a:rPr lang="en-GB" sz="1800" dirty="0">
                <a:latin typeface="+mn-lt"/>
              </a:rPr>
              <a:t>						(Compact Tractor, Roller Mower, </a:t>
            </a:r>
            <a:r>
              <a:rPr lang="en-GB" sz="1800" dirty="0" err="1">
                <a:latin typeface="+mn-lt"/>
              </a:rPr>
              <a:t>Quadraplay</a:t>
            </a:r>
            <a:r>
              <a:rPr lang="en-GB" sz="1800" dirty="0">
                <a:latin typeface="+mn-lt"/>
              </a:rPr>
              <a:t>)</a:t>
            </a:r>
          </a:p>
          <a:p>
            <a:pPr>
              <a:lnSpc>
                <a:spcPct val="150000"/>
              </a:lnSpc>
              <a:buClr>
                <a:schemeClr val="accent4">
                  <a:lumMod val="60000"/>
                  <a:lumOff val="40000"/>
                </a:schemeClr>
              </a:buClr>
            </a:pPr>
            <a:r>
              <a:rPr lang="en-GB" sz="1800" dirty="0">
                <a:latin typeface="+mn-lt"/>
              </a:rPr>
              <a:t>20.00 – 20.15pm 		Tea &amp; Coffee Break | Opportunity to Network </a:t>
            </a:r>
          </a:p>
          <a:p>
            <a:pPr>
              <a:lnSpc>
                <a:spcPct val="150000"/>
              </a:lnSpc>
              <a:buClr>
                <a:schemeClr val="accent4">
                  <a:lumMod val="60000"/>
                  <a:lumOff val="40000"/>
                </a:schemeClr>
              </a:buClr>
            </a:pPr>
            <a:r>
              <a:rPr lang="en-GB" sz="1800" dirty="0">
                <a:latin typeface="+mn-lt"/>
              </a:rPr>
              <a:t>20.15 – 20.30pm		Pitch Maintenance Products Discussions </a:t>
            </a:r>
          </a:p>
          <a:p>
            <a:pPr>
              <a:lnSpc>
                <a:spcPct val="150000"/>
              </a:lnSpc>
              <a:buClr>
                <a:schemeClr val="accent4">
                  <a:lumMod val="60000"/>
                  <a:lumOff val="40000"/>
                </a:schemeClr>
              </a:buClr>
            </a:pPr>
            <a:r>
              <a:rPr lang="en-GB" sz="1800" dirty="0">
                <a:latin typeface="+mn-lt"/>
              </a:rPr>
              <a:t>20.30 – 20.45pm		St. George’s Park Pitch Usage &amp; Maintenance </a:t>
            </a:r>
          </a:p>
          <a:p>
            <a:pPr>
              <a:lnSpc>
                <a:spcPct val="150000"/>
              </a:lnSpc>
              <a:buClr>
                <a:schemeClr val="accent4">
                  <a:lumMod val="60000"/>
                  <a:lumOff val="40000"/>
                </a:schemeClr>
              </a:buClr>
            </a:pPr>
            <a:r>
              <a:rPr lang="en-GB" sz="1800" dirty="0">
                <a:latin typeface="+mn-lt"/>
              </a:rPr>
              <a:t>20.45 – 21.00pm		Q&amp;A | Open Forum </a:t>
            </a:r>
          </a:p>
          <a:p>
            <a:pPr>
              <a:lnSpc>
                <a:spcPct val="150000"/>
              </a:lnSpc>
              <a:buClr>
                <a:schemeClr val="accent4">
                  <a:lumMod val="60000"/>
                  <a:lumOff val="40000"/>
                </a:schemeClr>
              </a:buClr>
            </a:pPr>
            <a:r>
              <a:rPr lang="en-GB" sz="1800" dirty="0">
                <a:latin typeface="+mn-lt"/>
              </a:rPr>
              <a:t>21.00pm				Depart | Opportunity to Network </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Verdana" pitchFamily="34" charset="0"/>
                <a:ea typeface="Times New Roman" pitchFamily="18"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90488" y="15240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Verdana" pitchFamily="34" charset="0"/>
                <a:ea typeface="Times New Roman" pitchFamily="18" charset="0"/>
                <a:cs typeface="Times New Roman" pitchFamily="18" charset="0"/>
              </a:rPr>
              <a:t>     </a:t>
            </a:r>
            <a:r>
              <a:rPr kumimoji="0" lang="en-GB" altLang="en-US" sz="1100" b="0" i="0" u="none" strike="noStrike" cap="none" normalizeH="0" baseline="0">
                <a:ln>
                  <a:noFill/>
                </a:ln>
                <a:solidFill>
                  <a:schemeClr val="tx1"/>
                </a:solidFill>
                <a:effectLst/>
                <a:latin typeface="Calibri" pitchFamily="34" charset="0"/>
                <a:ea typeface="Times New Roman" pitchFamily="18" charset="0"/>
                <a:cs typeface="Arial" pitchFamily="34"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8"/>
          <p:cNvSpPr>
            <a:spLocks noChangeArrowheads="1"/>
          </p:cNvSpPr>
          <p:nvPr/>
        </p:nvSpPr>
        <p:spPr bwMode="auto">
          <a:xfrm>
            <a:off x="-90488" y="25717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Times New Roman" pitchFamily="18" charset="0"/>
                <a:cs typeface="Arial" pitchFamily="34"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90488" y="38481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Times New Roman" pitchFamily="18" charset="0"/>
                <a:cs typeface="Arial" pitchFamily="34"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10"/>
          <p:cNvSpPr>
            <a:spLocks noChangeArrowheads="1"/>
          </p:cNvSpPr>
          <p:nvPr/>
        </p:nvSpPr>
        <p:spPr bwMode="auto">
          <a:xfrm>
            <a:off x="-90488" y="45910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Times New Roman" pitchFamily="18" charset="0"/>
                <a:cs typeface="Arial" pitchFamily="34" charset="0"/>
              </a:rPr>
              <a:t>   </a:t>
            </a:r>
            <a:r>
              <a:rPr kumimoji="0" lang="en-GB" altLang="en-US" sz="1100" b="0" i="0" u="none" strike="noStrike" cap="none" normalizeH="0" baseline="0">
                <a:ln>
                  <a:noFill/>
                </a:ln>
                <a:solidFill>
                  <a:srgbClr val="0000FF"/>
                </a:solidFill>
                <a:effectLst/>
                <a:latin typeface="Calibri" pitchFamily="34" charset="0"/>
                <a:ea typeface="Times New Roman" pitchFamily="18"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90488" y="57150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2570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How – Drill?</a:t>
            </a:r>
          </a:p>
        </p:txBody>
      </p:sp>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amenity drill seeder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346" y="2230209"/>
            <a:ext cx="6534942" cy="357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67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How – Disc?</a:t>
            </a:r>
          </a:p>
        </p:txBody>
      </p:sp>
      <p:pic>
        <p:nvPicPr>
          <p:cNvPr id="4098" name="Picture 2" descr="Image result for vredo seeder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255258"/>
            <a:ext cx="6696744" cy="333398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197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is grass type important?</a:t>
            </a:r>
          </a:p>
        </p:txBody>
      </p:sp>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92C100-0304-49B3-A7C9-16D8DBF4A092}"/>
              </a:ext>
            </a:extLst>
          </p:cNvPr>
          <p:cNvPicPr>
            <a:picLocks noChangeAspect="1"/>
          </p:cNvPicPr>
          <p:nvPr/>
        </p:nvPicPr>
        <p:blipFill>
          <a:blip r:embed="rId5"/>
          <a:stretch>
            <a:fillRect/>
          </a:stretch>
        </p:blipFill>
        <p:spPr>
          <a:xfrm>
            <a:off x="460375" y="2102820"/>
            <a:ext cx="7135961" cy="4062484"/>
          </a:xfrm>
          <a:prstGeom prst="rect">
            <a:avLst/>
          </a:prstGeom>
        </p:spPr>
      </p:pic>
    </p:spTree>
    <p:extLst>
      <p:ext uri="{BB962C8B-B14F-4D97-AF65-F5344CB8AC3E}">
        <p14:creationId xmlns:p14="http://schemas.microsoft.com/office/powerpoint/2010/main" val="240623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272808" cy="1152129"/>
          </a:xfrm>
        </p:spPr>
        <p:txBody>
          <a:bodyPr/>
          <a:lstStyle/>
          <a:p>
            <a:r>
              <a:rPr lang="en-GB" sz="4000" dirty="0">
                <a:latin typeface="+mn-lt"/>
              </a:rPr>
              <a:t>Overseeding – What seed do I use?</a:t>
            </a:r>
          </a:p>
        </p:txBody>
      </p:sp>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2" y="1947127"/>
            <a:ext cx="4992370" cy="4286250"/>
          </a:xfrm>
          <a:prstGeom prst="rect">
            <a:avLst/>
          </a:prstGeom>
        </p:spPr>
      </p:pic>
    </p:spTree>
    <p:extLst>
      <p:ext uri="{BB962C8B-B14F-4D97-AF65-F5344CB8AC3E}">
        <p14:creationId xmlns:p14="http://schemas.microsoft.com/office/powerpoint/2010/main" val="3558181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Understand your seed – is this okay?</a:t>
            </a:r>
          </a:p>
        </p:txBody>
      </p:sp>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15" y="1984585"/>
            <a:ext cx="6199857" cy="4252727"/>
          </a:xfrm>
          <a:prstGeom prst="rect">
            <a:avLst/>
          </a:prstGeom>
        </p:spPr>
      </p:pic>
    </p:spTree>
    <p:extLst>
      <p:ext uri="{BB962C8B-B14F-4D97-AF65-F5344CB8AC3E}">
        <p14:creationId xmlns:p14="http://schemas.microsoft.com/office/powerpoint/2010/main" val="150571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41" y="571500"/>
            <a:ext cx="8462507" cy="5155292"/>
          </a:xfrm>
          <a:prstGeom prst="rect">
            <a:avLst/>
          </a:prstGeom>
        </p:spPr>
      </p:pic>
      <p:sp>
        <p:nvSpPr>
          <p:cNvPr id="10" name="Rectangle 9"/>
          <p:cNvSpPr/>
          <p:nvPr/>
        </p:nvSpPr>
        <p:spPr>
          <a:xfrm>
            <a:off x="107504" y="571500"/>
            <a:ext cx="3994794" cy="5740400"/>
          </a:xfrm>
          <a:prstGeom prst="rect">
            <a:avLst/>
          </a:prstGeom>
          <a:solidFill>
            <a:srgbClr val="005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1493" y="1188660"/>
            <a:ext cx="7888308" cy="4538132"/>
          </a:xfrm>
          <a:prstGeom prst="rect">
            <a:avLst/>
          </a:prstGeom>
          <a:noFill/>
          <a:ln w="34925">
            <a:solidFill>
              <a:srgbClr val="005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260901" y="844991"/>
            <a:ext cx="2941678" cy="4789532"/>
          </a:xfrm>
          <a:prstGeom prst="rect">
            <a:avLst/>
          </a:prstGeom>
        </p:spPr>
        <p:txBody>
          <a:bodyPr vert="horz" lIns="91440" tIns="45720" rIns="91440" bIns="45720" numCol="1"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10000"/>
              </a:lnSpc>
            </a:pPr>
            <a:r>
              <a:rPr lang="en-US" sz="2500" b="1" dirty="0">
                <a:solidFill>
                  <a:schemeClr val="bg1"/>
                </a:solidFill>
                <a:latin typeface="Helvetica Neue LT Std 65 Medium" charset="0"/>
                <a:ea typeface="Helvetica Neue LT Std 65 Medium" charset="0"/>
                <a:cs typeface="Helvetica Neue LT Std 65 Medium" charset="0"/>
              </a:rPr>
              <a:t>Appropriate </a:t>
            </a:r>
          </a:p>
          <a:p>
            <a:pPr algn="l">
              <a:lnSpc>
                <a:spcPct val="110000"/>
              </a:lnSpc>
            </a:pPr>
            <a:r>
              <a:rPr lang="en-US" sz="2500" b="1" dirty="0">
                <a:solidFill>
                  <a:schemeClr val="bg1"/>
                </a:solidFill>
                <a:latin typeface="Helvetica Neue LT Std 65 Medium" charset="0"/>
                <a:ea typeface="Helvetica Neue LT Std 65 Medium" charset="0"/>
                <a:cs typeface="Helvetica Neue LT Std 65 Medium" charset="0"/>
              </a:rPr>
              <a:t>seed selection</a:t>
            </a:r>
          </a:p>
          <a:p>
            <a:pPr algn="l">
              <a:lnSpc>
                <a:spcPct val="150000"/>
              </a:lnSpc>
            </a:pPr>
            <a:endParaRPr lang="en-US" sz="1600" dirty="0">
              <a:solidFill>
                <a:schemeClr val="bg1"/>
              </a:solidFill>
              <a:latin typeface="Helvetica Neue LT Std 55 Roman" charset="0"/>
              <a:ea typeface="Helvetica Neue LT Std 55 Roman" charset="0"/>
              <a:cs typeface="Helvetica Neue LT Std 55 Roman" charset="0"/>
            </a:endParaRPr>
          </a:p>
          <a:p>
            <a:pPr marL="285750" indent="-285750" algn="l">
              <a:lnSpc>
                <a:spcPct val="150000"/>
              </a:lnSpc>
              <a:buFont typeface="Arial" charset="0"/>
              <a:buChar char="•"/>
            </a:pPr>
            <a:r>
              <a:rPr lang="en-US" sz="1600" dirty="0">
                <a:solidFill>
                  <a:schemeClr val="bg1"/>
                </a:solidFill>
                <a:latin typeface="Helvetica Neue LT Std 65 Medium" charset="0"/>
                <a:ea typeface="Helvetica Neue LT Std 65 Medium" charset="0"/>
                <a:cs typeface="Helvetica Neue LT Std 65 Medium" charset="0"/>
              </a:rPr>
              <a:t>Very fast establishment</a:t>
            </a:r>
          </a:p>
          <a:p>
            <a:pPr marL="285750" indent="-285750" algn="l">
              <a:lnSpc>
                <a:spcPct val="150000"/>
              </a:lnSpc>
              <a:buFont typeface="Arial" charset="0"/>
              <a:buChar char="•"/>
            </a:pPr>
            <a:r>
              <a:rPr lang="en-US" sz="1600" dirty="0">
                <a:solidFill>
                  <a:schemeClr val="bg1"/>
                </a:solidFill>
                <a:latin typeface="Helvetica Neue LT Std 65 Medium" charset="0"/>
                <a:ea typeface="Helvetica Neue LT Std 65 Medium" charset="0"/>
                <a:cs typeface="Helvetica Neue LT Std 65 Medium" charset="0"/>
              </a:rPr>
              <a:t>Superior wear tolerance and recovery</a:t>
            </a:r>
          </a:p>
          <a:p>
            <a:pPr marL="285750" indent="-285750" algn="l">
              <a:lnSpc>
                <a:spcPct val="150000"/>
              </a:lnSpc>
              <a:buFont typeface="Arial" charset="0"/>
              <a:buChar char="•"/>
            </a:pPr>
            <a:r>
              <a:rPr lang="en-US" sz="1600" dirty="0">
                <a:solidFill>
                  <a:schemeClr val="bg1"/>
                </a:solidFill>
                <a:latin typeface="Helvetica Neue LT Std 65 Medium" charset="0"/>
                <a:ea typeface="Helvetica Neue LT Std 65 Medium" charset="0"/>
                <a:cs typeface="Helvetica Neue LT Std 65 Medium" charset="0"/>
              </a:rPr>
              <a:t>Low temperature germination</a:t>
            </a:r>
          </a:p>
          <a:p>
            <a:pPr marL="285750" indent="-285750" algn="l">
              <a:lnSpc>
                <a:spcPct val="150000"/>
              </a:lnSpc>
              <a:buFont typeface="Arial" charset="0"/>
              <a:buChar char="•"/>
            </a:pPr>
            <a:r>
              <a:rPr lang="en-US" sz="1600" dirty="0">
                <a:solidFill>
                  <a:schemeClr val="bg1"/>
                </a:solidFill>
                <a:latin typeface="Helvetica Neue LT Std 65 Medium" charset="0"/>
                <a:ea typeface="Helvetica Neue LT Std 65 Medium" charset="0"/>
                <a:cs typeface="Helvetica Neue LT Std 65 Medium" charset="0"/>
              </a:rPr>
              <a:t>Fast establishment for end of season renovation</a:t>
            </a:r>
          </a:p>
          <a:p>
            <a:pPr marL="285750" indent="-285750" algn="l">
              <a:lnSpc>
                <a:spcPct val="150000"/>
              </a:lnSpc>
              <a:buFont typeface="Arial" charset="0"/>
              <a:buChar char="•"/>
            </a:pPr>
            <a:r>
              <a:rPr lang="en-US" sz="1600" dirty="0">
                <a:solidFill>
                  <a:schemeClr val="bg1"/>
                </a:solidFill>
                <a:latin typeface="Helvetica Neue LT Std 65 Medium" charset="0"/>
                <a:ea typeface="Helvetica Neue LT Std 65 Medium" charset="0"/>
                <a:cs typeface="Helvetica Neue LT Std 65 Medium" charset="0"/>
              </a:rPr>
              <a:t>Excellent early spring growth</a:t>
            </a:r>
          </a:p>
          <a:p>
            <a:pPr marL="285750" indent="-285750" algn="l">
              <a:lnSpc>
                <a:spcPct val="150000"/>
              </a:lnSpc>
              <a:buFont typeface="Arial" charset="0"/>
              <a:buChar char="•"/>
            </a:pPr>
            <a:r>
              <a:rPr lang="en-US" sz="1600" dirty="0">
                <a:solidFill>
                  <a:schemeClr val="bg1"/>
                </a:solidFill>
                <a:latin typeface="Helvetica Neue LT Std 65 Medium" charset="0"/>
                <a:ea typeface="Helvetica Neue LT Std 65 Medium" charset="0"/>
                <a:cs typeface="Helvetica Neue LT Std 65 Medium" charset="0"/>
              </a:rPr>
              <a:t>High shoot density</a:t>
            </a:r>
          </a:p>
          <a:p>
            <a:pPr algn="l">
              <a:lnSpc>
                <a:spcPct val="150000"/>
              </a:lnSpc>
            </a:pPr>
            <a:endParaRPr lang="en-US" sz="1600" dirty="0">
              <a:solidFill>
                <a:schemeClr val="bg1"/>
              </a:solidFill>
              <a:latin typeface="Helvetica Neue LT Std 55 Roman" charset="0"/>
              <a:ea typeface="Helvetica Neue LT Std 55 Roman" charset="0"/>
              <a:cs typeface="Helvetica Neue LT Std 55 Roman" charset="0"/>
            </a:endParaRPr>
          </a:p>
        </p:txBody>
      </p:sp>
      <p:sp>
        <p:nvSpPr>
          <p:cNvPr id="13" name="Rectangle 12"/>
          <p:cNvSpPr/>
          <p:nvPr/>
        </p:nvSpPr>
        <p:spPr>
          <a:xfrm>
            <a:off x="525974" y="5514588"/>
            <a:ext cx="2676605" cy="492443"/>
          </a:xfrm>
          <a:prstGeom prst="rect">
            <a:avLst/>
          </a:prstGeom>
        </p:spPr>
        <p:txBody>
          <a:bodyPr wrap="square">
            <a:spAutoFit/>
          </a:bodyPr>
          <a:lstStyle/>
          <a:p>
            <a:r>
              <a:rPr lang="en-US" sz="1300" dirty="0">
                <a:solidFill>
                  <a:schemeClr val="bg1"/>
                </a:solidFill>
                <a:latin typeface="Helvetica Neue LT Std 55 Roman" charset="0"/>
                <a:ea typeface="Helvetica Neue LT Std 55 Roman" charset="0"/>
                <a:cs typeface="Helvetica Neue LT Std 55 Roman" charset="0"/>
              </a:rPr>
              <a:t>Image showing Perennial </a:t>
            </a:r>
          </a:p>
          <a:p>
            <a:r>
              <a:rPr lang="en-US" sz="1300" dirty="0">
                <a:solidFill>
                  <a:schemeClr val="bg1"/>
                </a:solidFill>
                <a:latin typeface="Helvetica Neue LT Std 55 Roman" charset="0"/>
                <a:ea typeface="Helvetica Neue LT Std 55 Roman" charset="0"/>
                <a:cs typeface="Helvetica Neue LT Std 55 Roman" charset="0"/>
              </a:rPr>
              <a:t>ryegrass seed</a:t>
            </a:r>
          </a:p>
        </p:txBody>
      </p:sp>
      <p:sp>
        <p:nvSpPr>
          <p:cNvPr id="14" name="Title 1"/>
          <p:cNvSpPr txBox="1">
            <a:spLocks/>
          </p:cNvSpPr>
          <p:nvPr/>
        </p:nvSpPr>
        <p:spPr>
          <a:xfrm>
            <a:off x="4102089" y="2528959"/>
            <a:ext cx="4323529" cy="1623580"/>
          </a:xfrm>
          <a:prstGeom prst="rect">
            <a:avLst/>
          </a:prstGeom>
        </p:spPr>
        <p:txBody>
          <a:bodyPr vert="horz" lIns="91440" tIns="45720" rIns="91440" bIns="45720" numCol="1"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8000" b="1" dirty="0">
                <a:solidFill>
                  <a:schemeClr val="bg1"/>
                </a:solidFill>
                <a:latin typeface="Helvetica Neue LT Std 65 Medium" charset="0"/>
                <a:ea typeface="Helvetica Neue LT Std 65 Medium" charset="0"/>
                <a:cs typeface="Helvetica Neue LT Std 65 Medium" charset="0"/>
              </a:rPr>
              <a:t>Seeds</a:t>
            </a:r>
          </a:p>
        </p:txBody>
      </p:sp>
    </p:spTree>
    <p:extLst>
      <p:ext uri="{BB962C8B-B14F-4D97-AF65-F5344CB8AC3E}">
        <p14:creationId xmlns:p14="http://schemas.microsoft.com/office/powerpoint/2010/main" val="3085039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Understand your seed – why is this important?</a:t>
            </a:r>
          </a:p>
        </p:txBody>
      </p:sp>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493" y="1916832"/>
            <a:ext cx="4428675" cy="4392488"/>
          </a:xfrm>
          <a:prstGeom prst="rect">
            <a:avLst/>
          </a:prstGeom>
        </p:spPr>
      </p:pic>
    </p:spTree>
    <p:extLst>
      <p:ext uri="{BB962C8B-B14F-4D97-AF65-F5344CB8AC3E}">
        <p14:creationId xmlns:p14="http://schemas.microsoft.com/office/powerpoint/2010/main" val="1865628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080120" cy="1491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23528" y="476671"/>
            <a:ext cx="7081839" cy="936105"/>
          </a:xfrm>
        </p:spPr>
        <p:txBody>
          <a:bodyPr/>
          <a:lstStyle/>
          <a:p>
            <a:r>
              <a:rPr lang="en-GB" sz="4000" dirty="0">
                <a:latin typeface="+mn-lt"/>
              </a:rPr>
              <a:t>Overseeding – Understanding the grass plant cycle</a:t>
            </a:r>
          </a:p>
        </p:txBody>
      </p:sp>
      <p:sp>
        <p:nvSpPr>
          <p:cNvPr id="2" name="AutoShape 4" descr="Image result for amenity drill seeder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amenity drill seeder pictur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5" y="-68580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menity drill seeder picture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858000"/>
            <a:ext cx="180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0142" t="13999" r="9944" b="20356"/>
          <a:stretch/>
        </p:blipFill>
        <p:spPr>
          <a:xfrm>
            <a:off x="880832" y="2060848"/>
            <a:ext cx="6067432" cy="4032448"/>
          </a:xfrm>
          <a:prstGeom prst="rect">
            <a:avLst/>
          </a:prstGeom>
        </p:spPr>
      </p:pic>
    </p:spTree>
    <p:extLst>
      <p:ext uri="{BB962C8B-B14F-4D97-AF65-F5344CB8AC3E}">
        <p14:creationId xmlns:p14="http://schemas.microsoft.com/office/powerpoint/2010/main" val="3831986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121000"/>
                    </a14:imgEffect>
                    <a14:imgEffect>
                      <a14:brightnessContrast bright="12000" contrast="2000"/>
                    </a14:imgEffect>
                  </a14:imgLayer>
                </a14:imgProps>
              </a:ext>
              <a:ext uri="{28A0092B-C50C-407E-A947-70E740481C1C}">
                <a14:useLocalDpi xmlns:a14="http://schemas.microsoft.com/office/drawing/2010/main" val="0"/>
              </a:ext>
            </a:extLst>
          </a:blip>
          <a:srcRect t="8267" b="8056"/>
          <a:stretch/>
        </p:blipFill>
        <p:spPr>
          <a:xfrm>
            <a:off x="0" y="571500"/>
            <a:ext cx="9144000" cy="5715001"/>
          </a:xfrm>
          <a:prstGeom prst="rect">
            <a:avLst/>
          </a:prstGeom>
        </p:spPr>
      </p:pic>
      <p:sp>
        <p:nvSpPr>
          <p:cNvPr id="6" name="Rectangle 5"/>
          <p:cNvSpPr/>
          <p:nvPr/>
        </p:nvSpPr>
        <p:spPr>
          <a:xfrm>
            <a:off x="0" y="-27384"/>
            <a:ext cx="9144000" cy="6876000"/>
          </a:xfrm>
          <a:prstGeom prst="rect">
            <a:avLst/>
          </a:prstGeom>
          <a:solidFill>
            <a:schemeClr val="tx1">
              <a:lumMod val="85000"/>
              <a:lumOff val="15000"/>
              <a:alpha val="20000"/>
            </a:schemeClr>
          </a:solidFill>
          <a:ln>
            <a:noFill/>
          </a:ln>
          <a:effectLst>
            <a:outerShdw blurRad="50800" dist="50800" dir="5400000" algn="ctr" rotWithShape="0">
              <a:srgbClr val="306B5E">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232" fontAlgn="auto">
              <a:spcBef>
                <a:spcPts val="0"/>
              </a:spcBef>
              <a:spcAft>
                <a:spcPts val="0"/>
              </a:spcAft>
            </a:pPr>
            <a:endParaRPr lang="en-US" sz="1404">
              <a:solidFill>
                <a:prstClr val="white"/>
              </a:solidFill>
            </a:endParaRPr>
          </a:p>
        </p:txBody>
      </p:sp>
      <p:sp>
        <p:nvSpPr>
          <p:cNvPr id="9" name="Title 1"/>
          <p:cNvSpPr txBox="1">
            <a:spLocks/>
          </p:cNvSpPr>
          <p:nvPr/>
        </p:nvSpPr>
        <p:spPr>
          <a:xfrm>
            <a:off x="305393" y="4028962"/>
            <a:ext cx="8642665" cy="1522080"/>
          </a:xfrm>
          <a:prstGeom prst="rect">
            <a:avLst/>
          </a:prstGeom>
        </p:spPr>
        <p:txBody>
          <a:bodyPr vert="horz" lIns="91440" tIns="45720" rIns="91440" bIns="45720" numCol="1"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285750" indent="-285750" algn="l" fontAlgn="auto">
              <a:lnSpc>
                <a:spcPct val="150000"/>
              </a:lnSpc>
              <a:spcAft>
                <a:spcPts val="0"/>
              </a:spcAft>
              <a:buFont typeface="Arial" charset="0"/>
              <a:buChar char="•"/>
            </a:pPr>
            <a:r>
              <a:rPr lang="en-US" sz="1800" dirty="0">
                <a:solidFill>
                  <a:prstClr val="white"/>
                </a:solidFill>
                <a:latin typeface="+mn-lt"/>
                <a:ea typeface="Helvetica Neue LT Std 65 Medium" charset="0"/>
                <a:cs typeface="Helvetica Neue LT Std 65 Medium" charset="0"/>
              </a:rPr>
              <a:t>Most effective when undertaken using a disc/drill seeder.</a:t>
            </a:r>
          </a:p>
          <a:p>
            <a:pPr marL="285750" indent="-285750" algn="l" fontAlgn="auto">
              <a:lnSpc>
                <a:spcPct val="150000"/>
              </a:lnSpc>
              <a:spcAft>
                <a:spcPts val="0"/>
              </a:spcAft>
              <a:buFont typeface="Arial" charset="0"/>
              <a:buChar char="•"/>
            </a:pPr>
            <a:r>
              <a:rPr lang="en-US" sz="1800" dirty="0">
                <a:solidFill>
                  <a:prstClr val="white"/>
                </a:solidFill>
                <a:latin typeface="+mn-lt"/>
                <a:ea typeface="Helvetica Neue LT Std 65 Medium" charset="0"/>
                <a:cs typeface="Helvetica Neue LT Std 65 Medium" charset="0"/>
              </a:rPr>
              <a:t>Optimum planting depth approximately 4mm but some cultivars can be planted deeper.</a:t>
            </a:r>
          </a:p>
          <a:p>
            <a:pPr marL="285750" indent="-285750" algn="l" fontAlgn="auto">
              <a:lnSpc>
                <a:spcPct val="150000"/>
              </a:lnSpc>
              <a:spcAft>
                <a:spcPts val="0"/>
              </a:spcAft>
              <a:buFont typeface="Arial" charset="0"/>
              <a:buChar char="•"/>
            </a:pPr>
            <a:r>
              <a:rPr lang="en-US" sz="1800" dirty="0">
                <a:solidFill>
                  <a:prstClr val="white"/>
                </a:solidFill>
                <a:latin typeface="+mn-lt"/>
                <a:ea typeface="Helvetica Neue LT Std 65 Medium" charset="0"/>
                <a:cs typeface="Helvetica Neue LT Std 65 Medium" charset="0"/>
              </a:rPr>
              <a:t>Recommended application rate 35g/m2 in three directions. </a:t>
            </a:r>
          </a:p>
        </p:txBody>
      </p:sp>
      <p:sp>
        <p:nvSpPr>
          <p:cNvPr id="10" name="Title 1"/>
          <p:cNvSpPr txBox="1">
            <a:spLocks/>
          </p:cNvSpPr>
          <p:nvPr/>
        </p:nvSpPr>
        <p:spPr>
          <a:xfrm>
            <a:off x="617130" y="3115235"/>
            <a:ext cx="2224042" cy="91372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fontAlgn="auto">
              <a:spcAft>
                <a:spcPts val="0"/>
              </a:spcAft>
            </a:pPr>
            <a:r>
              <a:rPr lang="en-US" sz="4000" dirty="0">
                <a:solidFill>
                  <a:prstClr val="white"/>
                </a:solidFill>
                <a:latin typeface="+mn-lt"/>
                <a:ea typeface="Helvetica Neue LT Std 45 Light" charset="0"/>
                <a:cs typeface="Helvetica Neue LT Std 45 Light" charset="0"/>
              </a:rPr>
              <a:t>Seeding</a:t>
            </a:r>
          </a:p>
        </p:txBody>
      </p:sp>
    </p:spTree>
    <p:extLst>
      <p:ext uri="{BB962C8B-B14F-4D97-AF65-F5344CB8AC3E}">
        <p14:creationId xmlns:p14="http://schemas.microsoft.com/office/powerpoint/2010/main" val="2761219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4" y="476671"/>
            <a:ext cx="8364520" cy="1491482"/>
          </a:xfrm>
        </p:spPr>
        <p:txBody>
          <a:bodyPr/>
          <a:lstStyle/>
          <a:p>
            <a:r>
              <a:rPr lang="en-GB" sz="4000" dirty="0">
                <a:latin typeface="+mn-lt"/>
              </a:rPr>
              <a:t>Live </a:t>
            </a:r>
            <a:r>
              <a:rPr lang="en-GB" sz="4000" dirty="0" err="1">
                <a:latin typeface="+mn-lt"/>
              </a:rPr>
              <a:t>Overseeding</a:t>
            </a:r>
            <a:r>
              <a:rPr lang="en-GB" sz="4000" dirty="0">
                <a:latin typeface="+mn-lt"/>
              </a:rPr>
              <a:t> Demonstration</a:t>
            </a:r>
            <a:br>
              <a:rPr lang="en-GB" sz="4000" dirty="0">
                <a:latin typeface="+mn-lt"/>
              </a:rPr>
            </a:br>
            <a:r>
              <a:rPr lang="en-GB" sz="4000" b="0" dirty="0">
                <a:latin typeface="+mn-lt"/>
              </a:rPr>
              <a:t>(Dave Rhodes, local contractor)</a:t>
            </a:r>
            <a:endParaRPr lang="en-GB" sz="4000" b="0" dirty="0">
              <a:solidFill>
                <a:srgbClr val="C00000"/>
              </a:solidFill>
              <a:latin typeface="+mn-lt"/>
            </a:endParaRP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vredo seeder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636912"/>
            <a:ext cx="6768752" cy="336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601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1"/>
            <a:ext cx="8086834" cy="648073"/>
          </a:xfrm>
        </p:spPr>
        <p:txBody>
          <a:bodyPr/>
          <a:lstStyle/>
          <a:p>
            <a:r>
              <a:rPr lang="en-GB" sz="4000" dirty="0">
                <a:latin typeface="+mn-lt"/>
              </a:rPr>
              <a:t>Welcome &amp; Introductions </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B5700D2-6D1C-43BA-9F4A-DE2A02EE07BD}"/>
              </a:ext>
            </a:extLst>
          </p:cNvPr>
          <p:cNvSpPr>
            <a:spLocks noGrp="1"/>
          </p:cNvSpPr>
          <p:nvPr>
            <p:ph idx="1"/>
          </p:nvPr>
        </p:nvSpPr>
        <p:spPr>
          <a:xfrm>
            <a:off x="457447" y="1918599"/>
            <a:ext cx="8229600" cy="4768865"/>
          </a:xfrm>
        </p:spPr>
        <p:txBody>
          <a:bodyPr/>
          <a:lstStyle/>
          <a:p>
            <a:pPr>
              <a:lnSpc>
                <a:spcPct val="150000"/>
              </a:lnSpc>
            </a:pPr>
            <a:r>
              <a:rPr lang="en-GB" b="1" dirty="0">
                <a:latin typeface="+mn-lt"/>
              </a:rPr>
              <a:t>Scott Brooks</a:t>
            </a:r>
            <a:r>
              <a:rPr lang="en-GB" dirty="0">
                <a:latin typeface="+mn-lt"/>
              </a:rPr>
              <a:t>	(Head of Grounds &amp; Estates, SGP)</a:t>
            </a:r>
          </a:p>
          <a:p>
            <a:pPr>
              <a:lnSpc>
                <a:spcPct val="150000"/>
              </a:lnSpc>
            </a:pPr>
            <a:r>
              <a:rPr lang="en-GB" b="1" dirty="0">
                <a:latin typeface="+mn-lt"/>
              </a:rPr>
              <a:t>Andy Jackson</a:t>
            </a:r>
            <a:r>
              <a:rPr lang="en-GB" dirty="0">
                <a:latin typeface="+mn-lt"/>
              </a:rPr>
              <a:t>	(Grounds Manager, Stoke City FC)</a:t>
            </a:r>
          </a:p>
          <a:p>
            <a:pPr>
              <a:lnSpc>
                <a:spcPct val="150000"/>
              </a:lnSpc>
            </a:pPr>
            <a:r>
              <a:rPr lang="en-GB" b="1" dirty="0">
                <a:latin typeface="+mn-lt"/>
              </a:rPr>
              <a:t>Kevin Duffill	</a:t>
            </a:r>
            <a:r>
              <a:rPr lang="en-GB" dirty="0">
                <a:latin typeface="+mn-lt"/>
              </a:rPr>
              <a:t>(Regional Pitch Advisor, IOG)</a:t>
            </a:r>
          </a:p>
          <a:p>
            <a:pPr>
              <a:lnSpc>
                <a:spcPct val="150000"/>
              </a:lnSpc>
            </a:pPr>
            <a:r>
              <a:rPr lang="en-GB" b="1" dirty="0">
                <a:latin typeface="+mn-lt"/>
              </a:rPr>
              <a:t>John Campey</a:t>
            </a:r>
            <a:r>
              <a:rPr lang="en-GB" dirty="0">
                <a:latin typeface="+mn-lt"/>
              </a:rPr>
              <a:t>	(Director, Campey Turf Care Systems)</a:t>
            </a:r>
          </a:p>
          <a:p>
            <a:pPr>
              <a:lnSpc>
                <a:spcPct val="150000"/>
              </a:lnSpc>
            </a:pPr>
            <a:r>
              <a:rPr lang="en-GB" b="1" dirty="0">
                <a:latin typeface="+mn-lt"/>
              </a:rPr>
              <a:t>Glen Howard</a:t>
            </a:r>
            <a:r>
              <a:rPr lang="en-GB" dirty="0">
                <a:latin typeface="+mn-lt"/>
              </a:rPr>
              <a:t>	(Technical Sales Representative, Rigby Taylor)</a:t>
            </a:r>
          </a:p>
          <a:p>
            <a:pPr>
              <a:lnSpc>
                <a:spcPct val="150000"/>
              </a:lnSpc>
            </a:pPr>
            <a:r>
              <a:rPr lang="en-GB" b="1" dirty="0">
                <a:latin typeface="+mn-lt"/>
              </a:rPr>
              <a:t>Kevin Staples</a:t>
            </a:r>
            <a:r>
              <a:rPr lang="en-GB" dirty="0">
                <a:latin typeface="+mn-lt"/>
              </a:rPr>
              <a:t>	(Head of Strategy &amp; Investment, Staffs FA)</a:t>
            </a:r>
          </a:p>
        </p:txBody>
      </p:sp>
    </p:spTree>
    <p:extLst>
      <p:ext uri="{BB962C8B-B14F-4D97-AF65-F5344CB8AC3E}">
        <p14:creationId xmlns:p14="http://schemas.microsoft.com/office/powerpoint/2010/main" val="2901978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1"/>
            <a:ext cx="7049097" cy="1491482"/>
          </a:xfrm>
        </p:spPr>
        <p:txBody>
          <a:bodyPr/>
          <a:lstStyle/>
          <a:p>
            <a:r>
              <a:rPr lang="en-GB" sz="4000" dirty="0">
                <a:latin typeface="+mn-lt"/>
              </a:rPr>
              <a:t>General discussion around the benefits of Wetting Agents</a:t>
            </a:r>
            <a:br>
              <a:rPr lang="en-GB" sz="4000" dirty="0">
                <a:latin typeface="+mn-lt"/>
              </a:rPr>
            </a:br>
            <a:r>
              <a:rPr lang="en-GB" sz="4000" dirty="0">
                <a:latin typeface="+mn-lt"/>
              </a:rPr>
              <a:t>/ Fertilizers</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a:spLocks noGrp="1"/>
          </p:cNvSpPr>
          <p:nvPr>
            <p:ph idx="1"/>
          </p:nvPr>
        </p:nvSpPr>
        <p:spPr>
          <a:xfrm>
            <a:off x="557444" y="2060848"/>
            <a:ext cx="6948853" cy="4608512"/>
          </a:xfrm>
        </p:spPr>
        <p:txBody>
          <a:bodyPr/>
          <a:lstStyle/>
          <a:p>
            <a:pPr marL="0" indent="0">
              <a:buClr>
                <a:schemeClr val="accent4">
                  <a:lumMod val="60000"/>
                  <a:lumOff val="40000"/>
                </a:schemeClr>
              </a:buClr>
              <a:buNone/>
            </a:pPr>
            <a:endParaRPr lang="en-GB" sz="2000" u="sng" dirty="0">
              <a:hlinkClick r:id="rId4"/>
            </a:endParaRPr>
          </a:p>
          <a:p>
            <a:pPr marL="0" indent="0">
              <a:buClr>
                <a:schemeClr val="accent4">
                  <a:lumMod val="60000"/>
                  <a:lumOff val="40000"/>
                </a:schemeClr>
              </a:buClr>
              <a:buNone/>
            </a:pPr>
            <a:endParaRPr lang="en-GB" sz="2000" u="sng" dirty="0">
              <a:hlinkClick r:id="rId4"/>
            </a:endParaRPr>
          </a:p>
          <a:p>
            <a:pPr marL="0" indent="0">
              <a:buClr>
                <a:schemeClr val="accent4">
                  <a:lumMod val="60000"/>
                  <a:lumOff val="40000"/>
                </a:schemeClr>
              </a:buClr>
              <a:buNone/>
            </a:pPr>
            <a:endParaRPr lang="en-GB" sz="2000" u="sng" dirty="0">
              <a:hlinkClick r:id="rId4"/>
            </a:endParaRPr>
          </a:p>
          <a:p>
            <a:pPr marL="0" indent="0">
              <a:buClr>
                <a:schemeClr val="accent4">
                  <a:lumMod val="60000"/>
                  <a:lumOff val="40000"/>
                </a:schemeClr>
              </a:buClr>
              <a:buNone/>
            </a:pPr>
            <a:endParaRPr lang="en-GB" sz="2000" u="sng" dirty="0">
              <a:hlinkClick r:id="rId4"/>
            </a:endParaRPr>
          </a:p>
          <a:p>
            <a:pPr marL="0" indent="0" algn="ctr">
              <a:buClr>
                <a:schemeClr val="accent4">
                  <a:lumMod val="60000"/>
                  <a:lumOff val="40000"/>
                </a:schemeClr>
              </a:buClr>
              <a:buNone/>
            </a:pPr>
            <a:r>
              <a:rPr lang="en-GB" sz="2000" u="sng" dirty="0">
                <a:hlinkClick r:id="rId5"/>
              </a:rPr>
              <a:t>https://www.youtube.com/embed/0KEfcwPGV5Y</a:t>
            </a:r>
            <a:endParaRPr lang="en-GB" sz="2000" i="1" dirty="0">
              <a:solidFill>
                <a:srgbClr val="C00000"/>
              </a:solidFill>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1"/>
            <a:ext cx="7049097" cy="1491482"/>
          </a:xfrm>
        </p:spPr>
        <p:txBody>
          <a:bodyPr/>
          <a:lstStyle/>
          <a:p>
            <a:r>
              <a:rPr lang="en-GB" sz="4000" dirty="0">
                <a:latin typeface="+mn-lt"/>
              </a:rPr>
              <a:t>Staffs FA PIP Innovation Idea – </a:t>
            </a:r>
            <a:br>
              <a:rPr lang="en-GB" sz="4000" dirty="0">
                <a:latin typeface="+mn-lt"/>
              </a:rPr>
            </a:br>
            <a:r>
              <a:rPr lang="en-GB" sz="4000" dirty="0">
                <a:latin typeface="+mn-lt"/>
              </a:rPr>
              <a:t>Discussion &amp; Consultation </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a:spLocks noGrp="1"/>
          </p:cNvSpPr>
          <p:nvPr>
            <p:ph idx="1"/>
          </p:nvPr>
        </p:nvSpPr>
        <p:spPr>
          <a:xfrm>
            <a:off x="557444" y="2060848"/>
            <a:ext cx="8004482" cy="4608512"/>
          </a:xfrm>
        </p:spPr>
        <p:txBody>
          <a:bodyPr/>
          <a:lstStyle/>
          <a:p>
            <a:pPr marL="0" indent="0">
              <a:buClr>
                <a:schemeClr val="accent4">
                  <a:lumMod val="60000"/>
                  <a:lumOff val="40000"/>
                </a:schemeClr>
              </a:buClr>
              <a:buNone/>
            </a:pPr>
            <a:r>
              <a:rPr lang="en-GB" sz="2000" dirty="0">
                <a:solidFill>
                  <a:srgbClr val="C00000"/>
                </a:solidFill>
                <a:latin typeface="+mn-lt"/>
              </a:rPr>
              <a:t>Are these </a:t>
            </a:r>
            <a:r>
              <a:rPr lang="en-GB" sz="2000" u="sng" dirty="0">
                <a:solidFill>
                  <a:srgbClr val="C00000"/>
                </a:solidFill>
                <a:latin typeface="+mn-lt"/>
              </a:rPr>
              <a:t>example</a:t>
            </a:r>
            <a:r>
              <a:rPr lang="en-GB" sz="2000" dirty="0">
                <a:solidFill>
                  <a:srgbClr val="C00000"/>
                </a:solidFill>
                <a:latin typeface="+mn-lt"/>
              </a:rPr>
              <a:t> figures realistic to grassroots clubs</a:t>
            </a:r>
          </a:p>
          <a:p>
            <a:pPr marL="0" indent="0">
              <a:buClr>
                <a:schemeClr val="accent4">
                  <a:lumMod val="60000"/>
                  <a:lumOff val="40000"/>
                </a:schemeClr>
              </a:buClr>
              <a:buNone/>
            </a:pPr>
            <a:r>
              <a:rPr lang="en-GB" sz="2000" dirty="0">
                <a:solidFill>
                  <a:srgbClr val="C00000"/>
                </a:solidFill>
                <a:latin typeface="+mn-lt"/>
              </a:rPr>
              <a:t>– of all shapes, sizes &amp; budgets?</a:t>
            </a:r>
          </a:p>
          <a:p>
            <a:pPr marL="0" indent="0">
              <a:buClr>
                <a:schemeClr val="accent4">
                  <a:lumMod val="60000"/>
                  <a:lumOff val="40000"/>
                </a:schemeClr>
              </a:buClr>
              <a:buNone/>
            </a:pPr>
            <a:endParaRPr lang="en-GB" sz="2000" i="1" dirty="0">
              <a:solidFill>
                <a:srgbClr val="C00000"/>
              </a:solidFill>
              <a:latin typeface="+mn-lt"/>
            </a:endParaRPr>
          </a:p>
          <a:p>
            <a:pPr marL="0" indent="0">
              <a:buClr>
                <a:schemeClr val="accent4">
                  <a:lumMod val="60000"/>
                  <a:lumOff val="40000"/>
                </a:schemeClr>
              </a:buClr>
              <a:buNone/>
            </a:pPr>
            <a:r>
              <a:rPr lang="en-GB" sz="2000" b="1" dirty="0">
                <a:solidFill>
                  <a:srgbClr val="00275D"/>
                </a:solidFill>
                <a:latin typeface="+mn-lt"/>
              </a:rPr>
              <a:t>Example aeration  ‘packages’:</a:t>
            </a:r>
          </a:p>
          <a:p>
            <a:pPr marL="0" indent="0">
              <a:buClr>
                <a:schemeClr val="accent4">
                  <a:lumMod val="60000"/>
                  <a:lumOff val="40000"/>
                </a:schemeClr>
              </a:buClr>
              <a:buNone/>
            </a:pPr>
            <a:endParaRPr lang="en-GB" sz="2000" dirty="0">
              <a:solidFill>
                <a:srgbClr val="00275D"/>
              </a:solidFill>
              <a:latin typeface="+mn-lt"/>
            </a:endParaRPr>
          </a:p>
          <a:p>
            <a:pPr marL="0" indent="0">
              <a:buClr>
                <a:schemeClr val="accent4">
                  <a:lumMod val="60000"/>
                  <a:lumOff val="40000"/>
                </a:schemeClr>
              </a:buClr>
              <a:buNone/>
            </a:pPr>
            <a:r>
              <a:rPr lang="en-GB" sz="2000" dirty="0">
                <a:solidFill>
                  <a:srgbClr val="00275D"/>
                </a:solidFill>
                <a:latin typeface="+mn-lt"/>
              </a:rPr>
              <a:t>Package 1: 		£250	=	1 x deep aeration</a:t>
            </a:r>
          </a:p>
          <a:p>
            <a:pPr marL="0" indent="0">
              <a:buClr>
                <a:schemeClr val="accent4">
                  <a:lumMod val="60000"/>
                  <a:lumOff val="40000"/>
                </a:schemeClr>
              </a:buClr>
              <a:buNone/>
            </a:pPr>
            <a:endParaRPr lang="en-GB" sz="2000" dirty="0">
              <a:solidFill>
                <a:srgbClr val="00275D"/>
              </a:solidFill>
              <a:latin typeface="+mn-lt"/>
            </a:endParaRPr>
          </a:p>
          <a:p>
            <a:pPr marL="0" indent="0">
              <a:buClr>
                <a:schemeClr val="accent4">
                  <a:lumMod val="60000"/>
                  <a:lumOff val="40000"/>
                </a:schemeClr>
              </a:buClr>
              <a:buNone/>
            </a:pPr>
            <a:r>
              <a:rPr lang="en-GB" sz="2000" dirty="0">
                <a:solidFill>
                  <a:srgbClr val="00275D"/>
                </a:solidFill>
                <a:latin typeface="+mn-lt"/>
              </a:rPr>
              <a:t>Package 2:		£450 	= 	2 x deep aeration</a:t>
            </a:r>
          </a:p>
          <a:p>
            <a:pPr marL="0" indent="0">
              <a:buClr>
                <a:schemeClr val="accent4">
                  <a:lumMod val="60000"/>
                  <a:lumOff val="40000"/>
                </a:schemeClr>
              </a:buClr>
              <a:buNone/>
            </a:pPr>
            <a:endParaRPr lang="en-GB" sz="2000" dirty="0">
              <a:solidFill>
                <a:srgbClr val="00275D"/>
              </a:solidFill>
              <a:latin typeface="+mn-lt"/>
            </a:endParaRPr>
          </a:p>
          <a:p>
            <a:pPr marL="0" indent="0">
              <a:buClr>
                <a:schemeClr val="accent4">
                  <a:lumMod val="60000"/>
                  <a:lumOff val="40000"/>
                </a:schemeClr>
              </a:buClr>
              <a:buNone/>
            </a:pPr>
            <a:r>
              <a:rPr lang="en-GB" sz="2000" dirty="0">
                <a:solidFill>
                  <a:srgbClr val="00275D"/>
                </a:solidFill>
                <a:latin typeface="+mn-lt"/>
              </a:rPr>
              <a:t>Package 3:		£650	=	2 x deep aeration + 2 x slitting</a:t>
            </a:r>
          </a:p>
          <a:p>
            <a:pPr marL="0" indent="0">
              <a:buClr>
                <a:schemeClr val="accent4">
                  <a:lumMod val="60000"/>
                  <a:lumOff val="40000"/>
                </a:schemeClr>
              </a:buClr>
              <a:buNone/>
            </a:pPr>
            <a:endParaRPr lang="en-GB" sz="2000" dirty="0">
              <a:solidFill>
                <a:srgbClr val="00275D"/>
              </a:solidFill>
              <a:latin typeface="+mn-lt"/>
            </a:endParaRPr>
          </a:p>
          <a:p>
            <a:pPr marL="0" indent="0">
              <a:buClr>
                <a:schemeClr val="accent4">
                  <a:lumMod val="60000"/>
                  <a:lumOff val="40000"/>
                </a:schemeClr>
              </a:buClr>
              <a:buNone/>
            </a:pPr>
            <a:r>
              <a:rPr lang="en-GB" sz="2000" dirty="0">
                <a:solidFill>
                  <a:srgbClr val="00275D"/>
                </a:solidFill>
                <a:latin typeface="+mn-lt"/>
              </a:rPr>
              <a:t>Package 4:		£850 	=	2 x deep aeration + 4 x slitting</a:t>
            </a:r>
          </a:p>
          <a:p>
            <a:pPr marL="0" indent="0">
              <a:buClr>
                <a:schemeClr val="accent4">
                  <a:lumMod val="60000"/>
                  <a:lumOff val="40000"/>
                </a:schemeClr>
              </a:buClr>
              <a:buNone/>
            </a:pPr>
            <a:endParaRPr lang="en-GB" sz="2000" dirty="0">
              <a:latin typeface="+mn-lt"/>
            </a:endParaRPr>
          </a:p>
        </p:txBody>
      </p:sp>
    </p:spTree>
    <p:extLst>
      <p:ext uri="{BB962C8B-B14F-4D97-AF65-F5344CB8AC3E}">
        <p14:creationId xmlns:p14="http://schemas.microsoft.com/office/powerpoint/2010/main" val="1701107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1"/>
            <a:ext cx="8086834" cy="648073"/>
          </a:xfrm>
        </p:spPr>
        <p:txBody>
          <a:bodyPr/>
          <a:lstStyle/>
          <a:p>
            <a:r>
              <a:rPr lang="en-GB" sz="4000" dirty="0">
                <a:latin typeface="+mn-lt"/>
              </a:rPr>
              <a:t>Q&amp;A | AOB</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pic>
        <p:nvPicPr>
          <p:cNvPr id="7" name="irc_mi" descr="http://upload.wikimedia.org/wikipedia/en/thumb/2/29/Stoke_City_FC.svg/885px-Stoke_City_FC.svg.png">
            <a:hlinkClick r:id="rId4"/>
          </p:cNvP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99253" y="1988840"/>
            <a:ext cx="1468491" cy="1638705"/>
          </a:xfrm>
          <a:prstGeom prst="rect">
            <a:avLst/>
          </a:prstGeom>
          <a:noFill/>
          <a:ln>
            <a:noFill/>
          </a:ln>
        </p:spPr>
      </p:pic>
      <p:pic>
        <p:nvPicPr>
          <p:cNvPr id="9" name="irc_mi" descr="http://www.iog.org/OneStopCMS/Sites/IOG/Theme/images/logo.gif">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4932040" y="2271821"/>
            <a:ext cx="2019637" cy="1157179"/>
          </a:xfrm>
          <a:prstGeom prst="rect">
            <a:avLst/>
          </a:prstGeom>
          <a:noFill/>
          <a:ln>
            <a:noFill/>
          </a:ln>
        </p:spPr>
      </p:pic>
      <p:sp>
        <p:nvSpPr>
          <p:cNvPr id="14" name="Content Placeholder 3"/>
          <p:cNvSpPr txBox="1">
            <a:spLocks/>
          </p:cNvSpPr>
          <p:nvPr/>
        </p:nvSpPr>
        <p:spPr bwMode="auto">
          <a:xfrm>
            <a:off x="755576" y="3789040"/>
            <a:ext cx="7788458" cy="2016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chemeClr val="accent4">
                  <a:lumMod val="60000"/>
                  <a:lumOff val="40000"/>
                </a:schemeClr>
              </a:buClr>
              <a:buNone/>
            </a:pPr>
            <a:r>
              <a:rPr lang="en-GB" sz="2000" b="1" dirty="0">
                <a:latin typeface="+mn-lt"/>
              </a:rPr>
              <a:t>Andy Jackson						Kevin Duffill</a:t>
            </a:r>
          </a:p>
          <a:p>
            <a:pPr marL="0" indent="0">
              <a:lnSpc>
                <a:spcPct val="150000"/>
              </a:lnSpc>
              <a:buClr>
                <a:schemeClr val="accent4">
                  <a:lumMod val="60000"/>
                  <a:lumOff val="40000"/>
                </a:schemeClr>
              </a:buClr>
              <a:buNone/>
            </a:pPr>
            <a:r>
              <a:rPr lang="en-GB" sz="2000" dirty="0">
                <a:latin typeface="+mn-lt"/>
              </a:rPr>
              <a:t>Stoke City FC Grounds Manager		IOG Regional Pitch Advisor</a:t>
            </a:r>
          </a:p>
          <a:p>
            <a:pPr marL="0" indent="0">
              <a:lnSpc>
                <a:spcPct val="150000"/>
              </a:lnSpc>
              <a:buClr>
                <a:schemeClr val="accent4">
                  <a:lumMod val="60000"/>
                  <a:lumOff val="40000"/>
                </a:schemeClr>
              </a:buClr>
              <a:buNone/>
            </a:pPr>
            <a:r>
              <a:rPr lang="en-GB" sz="2000" dirty="0">
                <a:latin typeface="+mn-lt"/>
              </a:rPr>
              <a:t>Staffordshire FA Pitch Advisor			Staffordshire FA Pitch Advisor</a:t>
            </a:r>
          </a:p>
          <a:p>
            <a:pPr marL="0" indent="0">
              <a:buClr>
                <a:schemeClr val="accent4">
                  <a:lumMod val="60000"/>
                  <a:lumOff val="40000"/>
                </a:schemeClr>
              </a:buClr>
              <a:buNone/>
            </a:pPr>
            <a:endParaRPr lang="en-GB" sz="2000" dirty="0">
              <a:latin typeface="+mn-lt"/>
            </a:endParaRPr>
          </a:p>
        </p:txBody>
      </p:sp>
    </p:spTree>
    <p:extLst>
      <p:ext uri="{BB962C8B-B14F-4D97-AF65-F5344CB8AC3E}">
        <p14:creationId xmlns:p14="http://schemas.microsoft.com/office/powerpoint/2010/main" val="3717095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086834" cy="745740"/>
          </a:xfrm>
        </p:spPr>
        <p:txBody>
          <a:bodyPr/>
          <a:lstStyle/>
          <a:p>
            <a:r>
              <a:rPr lang="en-GB" sz="4000" dirty="0">
                <a:latin typeface="+mn-lt"/>
              </a:rPr>
              <a:t>Closing Summary</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idx="1"/>
          </p:nvPr>
        </p:nvSpPr>
        <p:spPr>
          <a:xfrm>
            <a:off x="557444" y="1556792"/>
            <a:ext cx="8119012" cy="4392487"/>
          </a:xfrm>
        </p:spPr>
        <p:txBody>
          <a:bodyPr/>
          <a:lstStyle/>
          <a:p>
            <a:pPr marL="0" indent="0" algn="ctr">
              <a:lnSpc>
                <a:spcPct val="150000"/>
              </a:lnSpc>
              <a:buClr>
                <a:schemeClr val="accent4">
                  <a:lumMod val="60000"/>
                  <a:lumOff val="40000"/>
                </a:schemeClr>
              </a:buClr>
              <a:buNone/>
            </a:pPr>
            <a:r>
              <a:rPr lang="en-GB" sz="2000" b="1" dirty="0">
                <a:latin typeface="+mn-lt"/>
              </a:rPr>
              <a:t>Support is available.</a:t>
            </a:r>
          </a:p>
          <a:p>
            <a:pPr marL="0" indent="0">
              <a:lnSpc>
                <a:spcPct val="150000"/>
              </a:lnSpc>
              <a:buClr>
                <a:schemeClr val="accent4">
                  <a:lumMod val="60000"/>
                  <a:lumOff val="40000"/>
                </a:schemeClr>
              </a:buClr>
              <a:buNone/>
            </a:pPr>
            <a:endParaRPr lang="en-GB" sz="2000" b="1" dirty="0">
              <a:latin typeface="+mn-lt"/>
            </a:endParaRPr>
          </a:p>
          <a:p>
            <a:pPr marL="0" indent="0">
              <a:lnSpc>
                <a:spcPct val="150000"/>
              </a:lnSpc>
              <a:buClr>
                <a:schemeClr val="accent4">
                  <a:lumMod val="60000"/>
                  <a:lumOff val="40000"/>
                </a:schemeClr>
              </a:buClr>
              <a:buNone/>
            </a:pPr>
            <a:r>
              <a:rPr lang="en-GB" sz="2000" dirty="0">
                <a:latin typeface="+mn-lt"/>
              </a:rPr>
              <a:t>The Staffordshire FA Pitch Improvement Programme – along with events such as these and the network of partners – will hopefully result in creating a network of people and organisations who can support grassroots football clubs in maintaining their natural turf pitches to the best possible standard.</a:t>
            </a:r>
          </a:p>
          <a:p>
            <a:pPr marL="0" indent="0">
              <a:lnSpc>
                <a:spcPct val="150000"/>
              </a:lnSpc>
              <a:buClr>
                <a:schemeClr val="accent4">
                  <a:lumMod val="60000"/>
                  <a:lumOff val="40000"/>
                </a:schemeClr>
              </a:buClr>
              <a:buNone/>
            </a:pPr>
            <a:endParaRPr lang="en-GB" sz="2000" dirty="0">
              <a:latin typeface="+mn-lt"/>
            </a:endParaRPr>
          </a:p>
          <a:p>
            <a:pPr marL="0" indent="0" algn="ctr">
              <a:lnSpc>
                <a:spcPct val="150000"/>
              </a:lnSpc>
              <a:buClr>
                <a:schemeClr val="accent4">
                  <a:lumMod val="60000"/>
                  <a:lumOff val="40000"/>
                </a:schemeClr>
              </a:buClr>
              <a:buNone/>
            </a:pPr>
            <a:r>
              <a:rPr lang="en-GB" sz="2000" b="1" dirty="0">
                <a:solidFill>
                  <a:srgbClr val="C00000"/>
                </a:solidFill>
                <a:latin typeface="+mn-lt"/>
              </a:rPr>
              <a:t>Thank you for your time and input this evening.</a:t>
            </a:r>
          </a:p>
          <a:p>
            <a:pPr marL="0" indent="0" algn="ctr">
              <a:lnSpc>
                <a:spcPct val="150000"/>
              </a:lnSpc>
              <a:buClr>
                <a:schemeClr val="accent4">
                  <a:lumMod val="60000"/>
                  <a:lumOff val="40000"/>
                </a:schemeClr>
              </a:buClr>
              <a:buNone/>
            </a:pPr>
            <a:r>
              <a:rPr lang="en-GB" sz="2000" b="1" dirty="0">
                <a:solidFill>
                  <a:srgbClr val="C00000"/>
                </a:solidFill>
                <a:latin typeface="+mn-lt"/>
              </a:rPr>
              <a:t>Have a safe journey home.</a:t>
            </a:r>
          </a:p>
          <a:p>
            <a:pPr marL="0" indent="0">
              <a:lnSpc>
                <a:spcPct val="150000"/>
              </a:lnSpc>
              <a:buClr>
                <a:schemeClr val="accent4">
                  <a:lumMod val="60000"/>
                  <a:lumOff val="40000"/>
                </a:schemeClr>
              </a:buClr>
              <a:buNone/>
            </a:pPr>
            <a:endParaRPr lang="en-GB" sz="2000" dirty="0">
              <a:latin typeface="+mn-lt"/>
            </a:endParaRPr>
          </a:p>
          <a:p>
            <a:pPr marL="0" indent="0">
              <a:lnSpc>
                <a:spcPct val="150000"/>
              </a:lnSpc>
              <a:buClr>
                <a:schemeClr val="accent4">
                  <a:lumMod val="60000"/>
                  <a:lumOff val="40000"/>
                </a:schemeClr>
              </a:buClr>
              <a:buNone/>
            </a:pPr>
            <a:endParaRPr lang="en-GB" sz="2000" dirty="0">
              <a:latin typeface="+mn-lt"/>
            </a:endParaRPr>
          </a:p>
          <a:p>
            <a:pPr marL="0" indent="0">
              <a:lnSpc>
                <a:spcPct val="150000"/>
              </a:lnSpc>
              <a:buClr>
                <a:schemeClr val="accent4">
                  <a:lumMod val="60000"/>
                  <a:lumOff val="40000"/>
                </a:schemeClr>
              </a:buClr>
              <a:buNone/>
            </a:pPr>
            <a:endParaRPr lang="en-GB" sz="2000"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086834" cy="745740"/>
          </a:xfrm>
        </p:spPr>
        <p:txBody>
          <a:bodyPr/>
          <a:lstStyle/>
          <a:p>
            <a:r>
              <a:rPr lang="en-GB" sz="4000" dirty="0">
                <a:latin typeface="+mn-lt"/>
              </a:rPr>
              <a:t>Workshop Objectives</a:t>
            </a:r>
          </a:p>
        </p:txBody>
      </p:sp>
      <p:sp>
        <p:nvSpPr>
          <p:cNvPr id="4" name="Content Placeholder 3"/>
          <p:cNvSpPr>
            <a:spLocks noGrp="1"/>
          </p:cNvSpPr>
          <p:nvPr>
            <p:ph idx="1"/>
          </p:nvPr>
        </p:nvSpPr>
        <p:spPr>
          <a:xfrm>
            <a:off x="557444" y="2204864"/>
            <a:ext cx="8263028" cy="4176464"/>
          </a:xfrm>
        </p:spPr>
        <p:txBody>
          <a:bodyPr/>
          <a:lstStyle/>
          <a:p>
            <a:pPr>
              <a:lnSpc>
                <a:spcPct val="150000"/>
              </a:lnSpc>
              <a:buClr>
                <a:schemeClr val="accent4">
                  <a:lumMod val="60000"/>
                  <a:lumOff val="40000"/>
                </a:schemeClr>
              </a:buClr>
            </a:pPr>
            <a:r>
              <a:rPr lang="en-GB" sz="2000" dirty="0">
                <a:latin typeface="+mn-lt"/>
              </a:rPr>
              <a:t>Provide an update on the Staffordshire FA Pitch Improvement Programme. </a:t>
            </a:r>
          </a:p>
          <a:p>
            <a:pPr>
              <a:lnSpc>
                <a:spcPct val="150000"/>
              </a:lnSpc>
              <a:buClr>
                <a:schemeClr val="accent4">
                  <a:lumMod val="60000"/>
                  <a:lumOff val="40000"/>
                </a:schemeClr>
              </a:buClr>
            </a:pPr>
            <a:r>
              <a:rPr lang="en-GB" sz="2000" dirty="0">
                <a:latin typeface="+mn-lt"/>
              </a:rPr>
              <a:t>Discuss in-season renovations in more detail – specifically overseeding.</a:t>
            </a:r>
          </a:p>
          <a:p>
            <a:pPr>
              <a:lnSpc>
                <a:spcPct val="150000"/>
              </a:lnSpc>
              <a:buClr>
                <a:schemeClr val="accent4">
                  <a:lumMod val="60000"/>
                  <a:lumOff val="40000"/>
                </a:schemeClr>
              </a:buClr>
            </a:pPr>
            <a:r>
              <a:rPr lang="en-GB" sz="2000" dirty="0">
                <a:latin typeface="+mn-lt"/>
              </a:rPr>
              <a:t>Understand the benefits of wetting agents and their use.</a:t>
            </a:r>
          </a:p>
          <a:p>
            <a:pPr>
              <a:lnSpc>
                <a:spcPct val="150000"/>
              </a:lnSpc>
              <a:buClr>
                <a:schemeClr val="accent4">
                  <a:lumMod val="60000"/>
                  <a:lumOff val="40000"/>
                </a:schemeClr>
              </a:buClr>
            </a:pPr>
            <a:r>
              <a:rPr lang="en-GB" sz="2000" dirty="0">
                <a:latin typeface="+mn-lt"/>
              </a:rPr>
              <a:t>Ask questions of the pitch advisors and other local groundsmen.</a:t>
            </a:r>
          </a:p>
          <a:p>
            <a:pPr>
              <a:lnSpc>
                <a:spcPct val="150000"/>
              </a:lnSpc>
              <a:buClr>
                <a:schemeClr val="accent4">
                  <a:lumMod val="60000"/>
                  <a:lumOff val="40000"/>
                </a:schemeClr>
              </a:buClr>
            </a:pPr>
            <a:r>
              <a:rPr lang="en-GB" sz="2000" dirty="0">
                <a:latin typeface="+mn-lt"/>
              </a:rPr>
              <a:t>Provide feedback on the Staffs FA PIP innovation idea.</a:t>
            </a:r>
          </a:p>
          <a:p>
            <a:pPr>
              <a:lnSpc>
                <a:spcPct val="150000"/>
              </a:lnSpc>
              <a:buClr>
                <a:schemeClr val="accent4">
                  <a:lumMod val="60000"/>
                  <a:lumOff val="40000"/>
                </a:schemeClr>
              </a:buClr>
            </a:pPr>
            <a:r>
              <a:rPr lang="en-GB" sz="2000" dirty="0">
                <a:latin typeface="+mn-lt"/>
              </a:rPr>
              <a:t>Network with groundsmen from other local grassroots clubs.</a:t>
            </a:r>
          </a:p>
          <a:p>
            <a:pPr>
              <a:lnSpc>
                <a:spcPct val="150000"/>
              </a:lnSpc>
              <a:buClr>
                <a:schemeClr val="accent4">
                  <a:lumMod val="60000"/>
                  <a:lumOff val="40000"/>
                </a:schemeClr>
              </a:buClr>
            </a:pPr>
            <a:r>
              <a:rPr lang="en-GB" sz="2000" b="1" dirty="0">
                <a:latin typeface="+mn-lt"/>
              </a:rPr>
              <a:t>Ask lots of questions! </a:t>
            </a:r>
            <a:r>
              <a:rPr lang="en-GB" sz="2000" dirty="0">
                <a:latin typeface="+mn-lt"/>
              </a:rPr>
              <a:t>Interaction is encouraged throughout.</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086834" cy="1491480"/>
          </a:xfrm>
        </p:spPr>
        <p:txBody>
          <a:bodyPr/>
          <a:lstStyle/>
          <a:p>
            <a:br>
              <a:rPr lang="en-GB" sz="4000" dirty="0">
                <a:latin typeface="+mn-lt"/>
              </a:rPr>
            </a:br>
            <a:br>
              <a:rPr lang="en-GB" sz="4000" dirty="0">
                <a:latin typeface="+mn-lt"/>
              </a:rPr>
            </a:br>
            <a:r>
              <a:rPr lang="en-GB" sz="4000" dirty="0">
                <a:latin typeface="+mn-lt"/>
              </a:rPr>
              <a:t>Staffordshire FA  </a:t>
            </a:r>
            <a:br>
              <a:rPr lang="en-GB" sz="4000" dirty="0">
                <a:latin typeface="+mn-lt"/>
              </a:rPr>
            </a:br>
            <a:r>
              <a:rPr lang="en-GB" sz="4000" dirty="0">
                <a:latin typeface="+mn-lt"/>
              </a:rPr>
              <a:t>Pitch Improvement Programme</a:t>
            </a:r>
            <a:br>
              <a:rPr lang="en-GB" sz="4000" dirty="0">
                <a:latin typeface="+mn-lt"/>
              </a:rPr>
            </a:br>
            <a:r>
              <a:rPr lang="en-GB" sz="4000" dirty="0">
                <a:latin typeface="+mn-lt"/>
              </a:rPr>
              <a:t>(PIP)</a:t>
            </a:r>
            <a:br>
              <a:rPr lang="en-GB" sz="4000" dirty="0">
                <a:latin typeface="+mn-lt"/>
              </a:rPr>
            </a:br>
            <a:br>
              <a:rPr lang="en-GB" sz="4000" dirty="0">
                <a:latin typeface="+mn-lt"/>
              </a:rPr>
            </a:br>
            <a:endParaRPr lang="en-GB" sz="4000" dirty="0">
              <a:latin typeface="+mn-lt"/>
            </a:endParaRPr>
          </a:p>
        </p:txBody>
      </p:sp>
      <p:sp>
        <p:nvSpPr>
          <p:cNvPr id="4" name="Content Placeholder 3"/>
          <p:cNvSpPr>
            <a:spLocks noGrp="1"/>
          </p:cNvSpPr>
          <p:nvPr>
            <p:ph idx="1"/>
          </p:nvPr>
        </p:nvSpPr>
        <p:spPr>
          <a:xfrm>
            <a:off x="457200" y="1796703"/>
            <a:ext cx="8086834" cy="3989752"/>
          </a:xfrm>
        </p:spPr>
        <p:txBody>
          <a:bodyPr/>
          <a:lstStyle/>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557444" y="2348880"/>
            <a:ext cx="8263028" cy="4320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chemeClr val="accent4">
                  <a:lumMod val="60000"/>
                  <a:lumOff val="40000"/>
                </a:schemeClr>
              </a:buClr>
              <a:buNone/>
            </a:pPr>
            <a:r>
              <a:rPr lang="en-GB" sz="3200" dirty="0">
                <a:solidFill>
                  <a:srgbClr val="C00000"/>
                </a:solidFill>
                <a:latin typeface="+mn-lt"/>
              </a:rPr>
              <a:t>PIP numbers / impact to date:</a:t>
            </a:r>
          </a:p>
          <a:p>
            <a:pPr marL="0" indent="0">
              <a:buClr>
                <a:schemeClr val="accent4">
                  <a:lumMod val="60000"/>
                  <a:lumOff val="40000"/>
                </a:schemeClr>
              </a:buClr>
              <a:buNone/>
            </a:pPr>
            <a:endParaRPr lang="en-GB" sz="2000" dirty="0">
              <a:latin typeface="+mn-lt"/>
            </a:endParaRPr>
          </a:p>
          <a:p>
            <a:pPr marL="0" indent="0">
              <a:lnSpc>
                <a:spcPct val="150000"/>
              </a:lnSpc>
              <a:buClr>
                <a:schemeClr val="accent4">
                  <a:lumMod val="60000"/>
                  <a:lumOff val="40000"/>
                </a:schemeClr>
              </a:buClr>
              <a:buNone/>
            </a:pPr>
            <a:r>
              <a:rPr lang="en-GB" sz="2000" b="1" dirty="0">
                <a:latin typeface="+mn-lt"/>
              </a:rPr>
              <a:t>2012</a:t>
            </a:r>
            <a:r>
              <a:rPr lang="en-GB" sz="2000" dirty="0">
                <a:latin typeface="+mn-lt"/>
              </a:rPr>
              <a:t>	= 	year Staffordshire FA launched the programme </a:t>
            </a:r>
          </a:p>
          <a:p>
            <a:pPr marL="0" indent="0">
              <a:lnSpc>
                <a:spcPct val="150000"/>
              </a:lnSpc>
              <a:buClr>
                <a:schemeClr val="accent4">
                  <a:lumMod val="60000"/>
                  <a:lumOff val="40000"/>
                </a:schemeClr>
              </a:buClr>
              <a:buNone/>
            </a:pPr>
            <a:r>
              <a:rPr lang="en-GB" sz="2000" b="1" dirty="0">
                <a:latin typeface="+mn-lt"/>
              </a:rPr>
              <a:t>84</a:t>
            </a:r>
            <a:r>
              <a:rPr lang="en-GB" sz="2000" dirty="0">
                <a:latin typeface="+mn-lt"/>
              </a:rPr>
              <a:t>		= 	number of clubs / sites visited since then</a:t>
            </a:r>
          </a:p>
          <a:p>
            <a:pPr marL="0" indent="0">
              <a:lnSpc>
                <a:spcPct val="150000"/>
              </a:lnSpc>
              <a:buClr>
                <a:schemeClr val="accent4">
                  <a:lumMod val="60000"/>
                  <a:lumOff val="40000"/>
                </a:schemeClr>
              </a:buClr>
              <a:buNone/>
            </a:pPr>
            <a:r>
              <a:rPr lang="en-GB" sz="2000" b="1" dirty="0">
                <a:latin typeface="+mn-lt"/>
              </a:rPr>
              <a:t>129		</a:t>
            </a:r>
            <a:r>
              <a:rPr lang="en-GB" sz="2000" dirty="0">
                <a:latin typeface="+mn-lt"/>
              </a:rPr>
              <a:t>= 	total number of PIP visits</a:t>
            </a:r>
          </a:p>
          <a:p>
            <a:pPr marL="0" indent="0">
              <a:lnSpc>
                <a:spcPct val="150000"/>
              </a:lnSpc>
              <a:buClr>
                <a:schemeClr val="accent4">
                  <a:lumMod val="60000"/>
                  <a:lumOff val="40000"/>
                </a:schemeClr>
              </a:buClr>
              <a:buNone/>
            </a:pPr>
            <a:r>
              <a:rPr lang="en-GB" sz="2000" b="1" dirty="0">
                <a:latin typeface="+mn-lt"/>
              </a:rPr>
              <a:t>228 </a:t>
            </a:r>
            <a:r>
              <a:rPr lang="en-GB" sz="2000" dirty="0">
                <a:latin typeface="+mn-lt"/>
              </a:rPr>
              <a:t>		= 	total number of pitches visited and impacted by the programme</a:t>
            </a:r>
          </a:p>
          <a:p>
            <a:pPr marL="0" indent="0">
              <a:lnSpc>
                <a:spcPct val="150000"/>
              </a:lnSpc>
              <a:buClr>
                <a:schemeClr val="accent4">
                  <a:lumMod val="60000"/>
                  <a:lumOff val="40000"/>
                </a:schemeClr>
              </a:buClr>
              <a:buNone/>
            </a:pPr>
            <a:r>
              <a:rPr lang="en-GB" sz="2000" b="1" dirty="0">
                <a:latin typeface="+mn-lt"/>
              </a:rPr>
              <a:t>1022</a:t>
            </a:r>
            <a:r>
              <a:rPr lang="en-GB" sz="2000" dirty="0">
                <a:latin typeface="+mn-lt"/>
              </a:rPr>
              <a:t>	=	total no. of football pitches across Staffordshire  				</a:t>
            </a:r>
          </a:p>
          <a:p>
            <a:pPr marL="0" indent="0">
              <a:buClr>
                <a:schemeClr val="accent4">
                  <a:lumMod val="60000"/>
                  <a:lumOff val="40000"/>
                </a:schemeClr>
              </a:buClr>
              <a:buNone/>
            </a:pPr>
            <a:r>
              <a:rPr lang="en-GB" sz="2000" dirty="0">
                <a:latin typeface="+mn-lt"/>
              </a:rPr>
              <a:t>				</a:t>
            </a:r>
          </a:p>
          <a:p>
            <a:pPr lvl="3">
              <a:buClr>
                <a:schemeClr val="accent4">
                  <a:lumMod val="60000"/>
                  <a:lumOff val="40000"/>
                </a:schemeClr>
              </a:buClr>
            </a:pPr>
            <a:endParaRPr lang="en-GB" sz="1200"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036827"/>
            <a:ext cx="9144000" cy="591974"/>
          </a:xfrm>
        </p:spPr>
        <p:txBody>
          <a:bodyPr/>
          <a:lstStyle/>
          <a:p>
            <a:pPr lvl="0" algn="ctr"/>
            <a:r>
              <a:rPr lang="en-GB" sz="2400" b="1" kern="900" dirty="0">
                <a:solidFill>
                  <a:srgbClr val="002060"/>
                </a:solidFill>
                <a:latin typeface="+mn-lt"/>
              </a:rPr>
              <a:t>Total no. of LA/Private/NLS grass pitches in Staffordshire</a:t>
            </a:r>
          </a:p>
          <a:p>
            <a:pPr marL="342900" lvl="0" indent="-342900">
              <a:buFont typeface="Arial" panose="020B0604020202020204" pitchFamily="34" charset="0"/>
              <a:buChar char="•"/>
            </a:pPr>
            <a:endParaRPr lang="en-GB" sz="2000" kern="900" dirty="0">
              <a:solidFill>
                <a:srgbClr val="002060"/>
              </a:solidFill>
              <a:latin typeface="+mn-lt"/>
            </a:endParaRPr>
          </a:p>
          <a:p>
            <a:pPr marL="342900" lvl="0" indent="-342900">
              <a:buFont typeface="Arial" panose="020B0604020202020204" pitchFamily="34" charset="0"/>
              <a:buChar char="•"/>
            </a:pPr>
            <a:endParaRPr lang="en-GB" sz="2000" kern="900" dirty="0">
              <a:solidFill>
                <a:srgbClr val="002060"/>
              </a:solidFill>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3797895043"/>
              </p:ext>
            </p:extLst>
          </p:nvPr>
        </p:nvGraphicFramePr>
        <p:xfrm>
          <a:off x="7751" y="1652522"/>
          <a:ext cx="9136248" cy="5205474"/>
        </p:xfrm>
        <a:graphic>
          <a:graphicData uri="http://schemas.openxmlformats.org/drawingml/2006/table">
            <a:tbl>
              <a:tblPr firstRow="1" bandRow="1">
                <a:tableStyleId>{5C22544A-7EE6-4342-B048-85BDC9FD1C3A}</a:tableStyleId>
              </a:tblPr>
              <a:tblGrid>
                <a:gridCol w="2284062">
                  <a:extLst>
                    <a:ext uri="{9D8B030D-6E8A-4147-A177-3AD203B41FA5}">
                      <a16:colId xmlns:a16="http://schemas.microsoft.com/office/drawing/2014/main" val="20000"/>
                    </a:ext>
                  </a:extLst>
                </a:gridCol>
                <a:gridCol w="2284062">
                  <a:extLst>
                    <a:ext uri="{9D8B030D-6E8A-4147-A177-3AD203B41FA5}">
                      <a16:colId xmlns:a16="http://schemas.microsoft.com/office/drawing/2014/main" val="20001"/>
                    </a:ext>
                  </a:extLst>
                </a:gridCol>
                <a:gridCol w="2284062">
                  <a:extLst>
                    <a:ext uri="{9D8B030D-6E8A-4147-A177-3AD203B41FA5}">
                      <a16:colId xmlns:a16="http://schemas.microsoft.com/office/drawing/2014/main" val="20002"/>
                    </a:ext>
                  </a:extLst>
                </a:gridCol>
                <a:gridCol w="2284062">
                  <a:extLst>
                    <a:ext uri="{9D8B030D-6E8A-4147-A177-3AD203B41FA5}">
                      <a16:colId xmlns:a16="http://schemas.microsoft.com/office/drawing/2014/main" val="20003"/>
                    </a:ext>
                  </a:extLst>
                </a:gridCol>
              </a:tblGrid>
              <a:tr h="561690">
                <a:tc>
                  <a:txBody>
                    <a:bodyPr/>
                    <a:lstStyle/>
                    <a:p>
                      <a:r>
                        <a:rPr lang="en-GB" sz="1800" dirty="0"/>
                        <a:t>Local Authority</a:t>
                      </a:r>
                    </a:p>
                  </a:txBody>
                  <a:tcPr marT="58418" marB="58418"/>
                </a:tc>
                <a:tc>
                  <a:txBody>
                    <a:bodyPr/>
                    <a:lstStyle/>
                    <a:p>
                      <a:r>
                        <a:rPr lang="en-GB" sz="1800" dirty="0"/>
                        <a:t>Adult 11v11</a:t>
                      </a:r>
                    </a:p>
                  </a:txBody>
                  <a:tcPr marT="58418" marB="58418"/>
                </a:tc>
                <a:tc>
                  <a:txBody>
                    <a:bodyPr/>
                    <a:lstStyle/>
                    <a:p>
                      <a:r>
                        <a:rPr lang="en-GB" sz="1800" dirty="0"/>
                        <a:t>Youth 11v11 &amp; 9v9</a:t>
                      </a:r>
                    </a:p>
                  </a:txBody>
                  <a:tcPr marT="58418" marB="58418"/>
                </a:tc>
                <a:tc>
                  <a:txBody>
                    <a:bodyPr/>
                    <a:lstStyle/>
                    <a:p>
                      <a:r>
                        <a:rPr lang="en-GB" sz="1800" dirty="0"/>
                        <a:t>Mini Soccer 7v7 &amp; 5v5</a:t>
                      </a:r>
                    </a:p>
                  </a:txBody>
                  <a:tcPr marT="58418" marB="58418"/>
                </a:tc>
                <a:extLst>
                  <a:ext uri="{0D108BD9-81ED-4DB2-BD59-A6C34878D82A}">
                    <a16:rowId xmlns:a16="http://schemas.microsoft.com/office/drawing/2014/main" val="10000"/>
                  </a:ext>
                </a:extLst>
              </a:tr>
              <a:tr h="369789">
                <a:tc>
                  <a:txBody>
                    <a:bodyPr/>
                    <a:lstStyle/>
                    <a:p>
                      <a:r>
                        <a:rPr lang="en-GB" sz="1800" dirty="0"/>
                        <a:t>Cannock</a:t>
                      </a:r>
                    </a:p>
                  </a:txBody>
                  <a:tcPr marT="58418" marB="58418"/>
                </a:tc>
                <a:tc>
                  <a:txBody>
                    <a:bodyPr/>
                    <a:lstStyle/>
                    <a:p>
                      <a:r>
                        <a:rPr lang="en-GB" sz="1800" dirty="0"/>
                        <a:t>23</a:t>
                      </a:r>
                    </a:p>
                  </a:txBody>
                  <a:tcPr marT="58418" marB="58418"/>
                </a:tc>
                <a:tc>
                  <a:txBody>
                    <a:bodyPr/>
                    <a:lstStyle/>
                    <a:p>
                      <a:r>
                        <a:rPr lang="en-GB" sz="1800" dirty="0"/>
                        <a:t>14</a:t>
                      </a:r>
                    </a:p>
                  </a:txBody>
                  <a:tcPr marT="58418" marB="58418"/>
                </a:tc>
                <a:tc>
                  <a:txBody>
                    <a:bodyPr/>
                    <a:lstStyle/>
                    <a:p>
                      <a:r>
                        <a:rPr lang="en-GB" sz="1800" dirty="0"/>
                        <a:t>24</a:t>
                      </a:r>
                    </a:p>
                  </a:txBody>
                  <a:tcPr marT="58418" marB="58418"/>
                </a:tc>
                <a:extLst>
                  <a:ext uri="{0D108BD9-81ED-4DB2-BD59-A6C34878D82A}">
                    <a16:rowId xmlns:a16="http://schemas.microsoft.com/office/drawing/2014/main" val="10001"/>
                  </a:ext>
                </a:extLst>
              </a:tr>
              <a:tr h="369789">
                <a:tc>
                  <a:txBody>
                    <a:bodyPr/>
                    <a:lstStyle/>
                    <a:p>
                      <a:r>
                        <a:rPr lang="en-GB" sz="1800" dirty="0"/>
                        <a:t>East Staffs</a:t>
                      </a:r>
                    </a:p>
                  </a:txBody>
                  <a:tcPr marT="58418" marB="58418"/>
                </a:tc>
                <a:tc>
                  <a:txBody>
                    <a:bodyPr/>
                    <a:lstStyle/>
                    <a:p>
                      <a:r>
                        <a:rPr lang="en-GB" sz="1800" dirty="0"/>
                        <a:t>34</a:t>
                      </a:r>
                    </a:p>
                  </a:txBody>
                  <a:tcPr marT="58418" marB="58418"/>
                </a:tc>
                <a:tc>
                  <a:txBody>
                    <a:bodyPr/>
                    <a:lstStyle/>
                    <a:p>
                      <a:r>
                        <a:rPr lang="en-GB" sz="1800" dirty="0"/>
                        <a:t>16</a:t>
                      </a:r>
                    </a:p>
                  </a:txBody>
                  <a:tcPr marT="58418" marB="58418"/>
                </a:tc>
                <a:tc>
                  <a:txBody>
                    <a:bodyPr/>
                    <a:lstStyle/>
                    <a:p>
                      <a:r>
                        <a:rPr lang="en-GB" sz="1800" dirty="0"/>
                        <a:t>13</a:t>
                      </a:r>
                    </a:p>
                  </a:txBody>
                  <a:tcPr marT="58418" marB="58418"/>
                </a:tc>
                <a:extLst>
                  <a:ext uri="{0D108BD9-81ED-4DB2-BD59-A6C34878D82A}">
                    <a16:rowId xmlns:a16="http://schemas.microsoft.com/office/drawing/2014/main" val="10002"/>
                  </a:ext>
                </a:extLst>
              </a:tr>
              <a:tr h="369789">
                <a:tc>
                  <a:txBody>
                    <a:bodyPr/>
                    <a:lstStyle/>
                    <a:p>
                      <a:r>
                        <a:rPr lang="en-GB" sz="1800" dirty="0"/>
                        <a:t>Lichfield</a:t>
                      </a:r>
                    </a:p>
                  </a:txBody>
                  <a:tcPr marT="58418" marB="58418"/>
                </a:tc>
                <a:tc>
                  <a:txBody>
                    <a:bodyPr/>
                    <a:lstStyle/>
                    <a:p>
                      <a:r>
                        <a:rPr lang="en-GB" sz="1800" dirty="0"/>
                        <a:t>19</a:t>
                      </a:r>
                    </a:p>
                  </a:txBody>
                  <a:tcPr marT="58418" marB="58418"/>
                </a:tc>
                <a:tc>
                  <a:txBody>
                    <a:bodyPr/>
                    <a:lstStyle/>
                    <a:p>
                      <a:r>
                        <a:rPr lang="en-GB" sz="1800" dirty="0"/>
                        <a:t>12</a:t>
                      </a:r>
                    </a:p>
                  </a:txBody>
                  <a:tcPr marT="58418" marB="58418"/>
                </a:tc>
                <a:tc>
                  <a:txBody>
                    <a:bodyPr/>
                    <a:lstStyle/>
                    <a:p>
                      <a:r>
                        <a:rPr lang="en-GB" sz="1800" dirty="0"/>
                        <a:t>10</a:t>
                      </a:r>
                    </a:p>
                  </a:txBody>
                  <a:tcPr marT="58418" marB="58418"/>
                </a:tc>
                <a:extLst>
                  <a:ext uri="{0D108BD9-81ED-4DB2-BD59-A6C34878D82A}">
                    <a16:rowId xmlns:a16="http://schemas.microsoft.com/office/drawing/2014/main" val="10003"/>
                  </a:ext>
                </a:extLst>
              </a:tr>
              <a:tr h="561690">
                <a:tc>
                  <a:txBody>
                    <a:bodyPr/>
                    <a:lstStyle/>
                    <a:p>
                      <a:r>
                        <a:rPr lang="en-GB" sz="1800" dirty="0"/>
                        <a:t>Newcastle u Lyme</a:t>
                      </a:r>
                    </a:p>
                  </a:txBody>
                  <a:tcPr marT="58418" marB="58418"/>
                </a:tc>
                <a:tc>
                  <a:txBody>
                    <a:bodyPr/>
                    <a:lstStyle/>
                    <a:p>
                      <a:r>
                        <a:rPr lang="en-GB" sz="1800" dirty="0"/>
                        <a:t>42</a:t>
                      </a:r>
                    </a:p>
                  </a:txBody>
                  <a:tcPr marT="58418" marB="58418"/>
                </a:tc>
                <a:tc>
                  <a:txBody>
                    <a:bodyPr/>
                    <a:lstStyle/>
                    <a:p>
                      <a:r>
                        <a:rPr lang="en-GB" sz="1800" dirty="0"/>
                        <a:t>12</a:t>
                      </a:r>
                    </a:p>
                  </a:txBody>
                  <a:tcPr marT="58418" marB="58418"/>
                </a:tc>
                <a:tc>
                  <a:txBody>
                    <a:bodyPr/>
                    <a:lstStyle/>
                    <a:p>
                      <a:r>
                        <a:rPr lang="en-GB" sz="1800" dirty="0"/>
                        <a:t>18</a:t>
                      </a:r>
                    </a:p>
                  </a:txBody>
                  <a:tcPr marT="58418" marB="58418"/>
                </a:tc>
                <a:extLst>
                  <a:ext uri="{0D108BD9-81ED-4DB2-BD59-A6C34878D82A}">
                    <a16:rowId xmlns:a16="http://schemas.microsoft.com/office/drawing/2014/main" val="10004"/>
                  </a:ext>
                </a:extLst>
              </a:tr>
              <a:tr h="369789">
                <a:tc>
                  <a:txBody>
                    <a:bodyPr/>
                    <a:lstStyle/>
                    <a:p>
                      <a:r>
                        <a:rPr lang="en-GB" sz="1800" dirty="0"/>
                        <a:t>South</a:t>
                      </a:r>
                      <a:r>
                        <a:rPr lang="en-GB" sz="1800" baseline="0" dirty="0"/>
                        <a:t> Staffs</a:t>
                      </a:r>
                      <a:endParaRPr lang="en-GB" sz="1800" dirty="0"/>
                    </a:p>
                  </a:txBody>
                  <a:tcPr marT="58418" marB="58418"/>
                </a:tc>
                <a:tc>
                  <a:txBody>
                    <a:bodyPr/>
                    <a:lstStyle/>
                    <a:p>
                      <a:r>
                        <a:rPr lang="en-GB" sz="1800" dirty="0"/>
                        <a:t>29</a:t>
                      </a:r>
                    </a:p>
                  </a:txBody>
                  <a:tcPr marT="58418" marB="58418"/>
                </a:tc>
                <a:tc>
                  <a:txBody>
                    <a:bodyPr/>
                    <a:lstStyle/>
                    <a:p>
                      <a:r>
                        <a:rPr lang="en-GB" sz="1800" dirty="0"/>
                        <a:t>16</a:t>
                      </a:r>
                    </a:p>
                  </a:txBody>
                  <a:tcPr marT="58418" marB="58418"/>
                </a:tc>
                <a:tc>
                  <a:txBody>
                    <a:bodyPr/>
                    <a:lstStyle/>
                    <a:p>
                      <a:r>
                        <a:rPr lang="en-GB" sz="1800" dirty="0"/>
                        <a:t>11</a:t>
                      </a:r>
                    </a:p>
                  </a:txBody>
                  <a:tcPr marT="58418" marB="58418"/>
                </a:tc>
                <a:extLst>
                  <a:ext uri="{0D108BD9-81ED-4DB2-BD59-A6C34878D82A}">
                    <a16:rowId xmlns:a16="http://schemas.microsoft.com/office/drawing/2014/main" val="10005"/>
                  </a:ext>
                </a:extLst>
              </a:tr>
              <a:tr h="369789">
                <a:tc>
                  <a:txBody>
                    <a:bodyPr/>
                    <a:lstStyle/>
                    <a:p>
                      <a:r>
                        <a:rPr lang="en-GB" sz="1800" dirty="0"/>
                        <a:t>Stafford</a:t>
                      </a:r>
                    </a:p>
                  </a:txBody>
                  <a:tcPr marT="58418" marB="58418"/>
                </a:tc>
                <a:tc>
                  <a:txBody>
                    <a:bodyPr/>
                    <a:lstStyle/>
                    <a:p>
                      <a:r>
                        <a:rPr lang="en-GB" sz="1800" dirty="0"/>
                        <a:t>16</a:t>
                      </a:r>
                    </a:p>
                  </a:txBody>
                  <a:tcPr marT="58418" marB="58418"/>
                </a:tc>
                <a:tc>
                  <a:txBody>
                    <a:bodyPr/>
                    <a:lstStyle/>
                    <a:p>
                      <a:r>
                        <a:rPr lang="en-GB" sz="1800" dirty="0"/>
                        <a:t>5</a:t>
                      </a:r>
                    </a:p>
                  </a:txBody>
                  <a:tcPr marT="58418" marB="58418"/>
                </a:tc>
                <a:tc>
                  <a:txBody>
                    <a:bodyPr/>
                    <a:lstStyle/>
                    <a:p>
                      <a:r>
                        <a:rPr lang="en-GB" sz="1800" dirty="0"/>
                        <a:t>4</a:t>
                      </a:r>
                    </a:p>
                  </a:txBody>
                  <a:tcPr marT="58418" marB="58418"/>
                </a:tc>
                <a:extLst>
                  <a:ext uri="{0D108BD9-81ED-4DB2-BD59-A6C34878D82A}">
                    <a16:rowId xmlns:a16="http://schemas.microsoft.com/office/drawing/2014/main" val="10006"/>
                  </a:ext>
                </a:extLst>
              </a:tr>
              <a:tr h="561690">
                <a:tc>
                  <a:txBody>
                    <a:bodyPr/>
                    <a:lstStyle/>
                    <a:p>
                      <a:r>
                        <a:rPr lang="en-GB" sz="1800" dirty="0"/>
                        <a:t>Staffs</a:t>
                      </a:r>
                      <a:r>
                        <a:rPr lang="en-GB" sz="1800" baseline="0" dirty="0"/>
                        <a:t> Moorlands</a:t>
                      </a:r>
                      <a:endParaRPr lang="en-GB" sz="1800" dirty="0"/>
                    </a:p>
                  </a:txBody>
                  <a:tcPr marT="58418" marB="58418"/>
                </a:tc>
                <a:tc>
                  <a:txBody>
                    <a:bodyPr/>
                    <a:lstStyle/>
                    <a:p>
                      <a:r>
                        <a:rPr lang="en-GB" sz="1800" dirty="0"/>
                        <a:t>30</a:t>
                      </a:r>
                    </a:p>
                  </a:txBody>
                  <a:tcPr marT="58418" marB="58418"/>
                </a:tc>
                <a:tc>
                  <a:txBody>
                    <a:bodyPr/>
                    <a:lstStyle/>
                    <a:p>
                      <a:r>
                        <a:rPr lang="en-GB" sz="1800" dirty="0"/>
                        <a:t>8</a:t>
                      </a:r>
                    </a:p>
                  </a:txBody>
                  <a:tcPr marT="58418" marB="58418"/>
                </a:tc>
                <a:tc>
                  <a:txBody>
                    <a:bodyPr/>
                    <a:lstStyle/>
                    <a:p>
                      <a:r>
                        <a:rPr lang="en-GB" sz="1800" dirty="0"/>
                        <a:t>17</a:t>
                      </a:r>
                    </a:p>
                  </a:txBody>
                  <a:tcPr marT="58418" marB="58418"/>
                </a:tc>
                <a:extLst>
                  <a:ext uri="{0D108BD9-81ED-4DB2-BD59-A6C34878D82A}">
                    <a16:rowId xmlns:a16="http://schemas.microsoft.com/office/drawing/2014/main" val="10007"/>
                  </a:ext>
                </a:extLst>
              </a:tr>
              <a:tr h="369789">
                <a:tc>
                  <a:txBody>
                    <a:bodyPr/>
                    <a:lstStyle/>
                    <a:p>
                      <a:r>
                        <a:rPr lang="en-GB" sz="1800" dirty="0"/>
                        <a:t>Stoke on Trent</a:t>
                      </a:r>
                    </a:p>
                  </a:txBody>
                  <a:tcPr marT="58418" marB="58418"/>
                </a:tc>
                <a:tc>
                  <a:txBody>
                    <a:bodyPr/>
                    <a:lstStyle/>
                    <a:p>
                      <a:r>
                        <a:rPr lang="en-GB" sz="1800" dirty="0"/>
                        <a:t>53</a:t>
                      </a:r>
                    </a:p>
                  </a:txBody>
                  <a:tcPr marT="58418" marB="58418"/>
                </a:tc>
                <a:tc>
                  <a:txBody>
                    <a:bodyPr/>
                    <a:lstStyle/>
                    <a:p>
                      <a:r>
                        <a:rPr lang="en-GB" sz="1800" dirty="0"/>
                        <a:t>27</a:t>
                      </a:r>
                    </a:p>
                  </a:txBody>
                  <a:tcPr marT="58418" marB="58418"/>
                </a:tc>
                <a:tc>
                  <a:txBody>
                    <a:bodyPr/>
                    <a:lstStyle/>
                    <a:p>
                      <a:r>
                        <a:rPr lang="en-GB" sz="1800" dirty="0"/>
                        <a:t>20</a:t>
                      </a:r>
                    </a:p>
                  </a:txBody>
                  <a:tcPr marT="58418" marB="58418"/>
                </a:tc>
                <a:extLst>
                  <a:ext uri="{0D108BD9-81ED-4DB2-BD59-A6C34878D82A}">
                    <a16:rowId xmlns:a16="http://schemas.microsoft.com/office/drawing/2014/main" val="10008"/>
                  </a:ext>
                </a:extLst>
              </a:tr>
              <a:tr h="369789">
                <a:tc>
                  <a:txBody>
                    <a:bodyPr/>
                    <a:lstStyle/>
                    <a:p>
                      <a:r>
                        <a:rPr lang="en-GB" sz="1800" dirty="0"/>
                        <a:t>Walsall</a:t>
                      </a:r>
                    </a:p>
                  </a:txBody>
                  <a:tcPr marT="58418" marB="58418"/>
                </a:tc>
                <a:tc>
                  <a:txBody>
                    <a:bodyPr/>
                    <a:lstStyle/>
                    <a:p>
                      <a:r>
                        <a:rPr lang="en-GB" sz="1800" dirty="0"/>
                        <a:t>38</a:t>
                      </a:r>
                    </a:p>
                  </a:txBody>
                  <a:tcPr marT="58418" marB="58418"/>
                </a:tc>
                <a:tc>
                  <a:txBody>
                    <a:bodyPr/>
                    <a:lstStyle/>
                    <a:p>
                      <a:r>
                        <a:rPr lang="en-GB" sz="1800" dirty="0"/>
                        <a:t>23</a:t>
                      </a:r>
                    </a:p>
                  </a:txBody>
                  <a:tcPr marT="58418" marB="58418"/>
                </a:tc>
                <a:tc>
                  <a:txBody>
                    <a:bodyPr/>
                    <a:lstStyle/>
                    <a:p>
                      <a:r>
                        <a:rPr lang="en-GB" sz="1800" dirty="0"/>
                        <a:t>14</a:t>
                      </a:r>
                    </a:p>
                  </a:txBody>
                  <a:tcPr marT="58418" marB="58418"/>
                </a:tc>
                <a:extLst>
                  <a:ext uri="{0D108BD9-81ED-4DB2-BD59-A6C34878D82A}">
                    <a16:rowId xmlns:a16="http://schemas.microsoft.com/office/drawing/2014/main" val="10009"/>
                  </a:ext>
                </a:extLst>
              </a:tr>
              <a:tr h="369789">
                <a:tc>
                  <a:txBody>
                    <a:bodyPr/>
                    <a:lstStyle/>
                    <a:p>
                      <a:r>
                        <a:rPr lang="en-GB" sz="1800" dirty="0"/>
                        <a:t>Total</a:t>
                      </a:r>
                    </a:p>
                  </a:txBody>
                  <a:tcPr marT="58418" marB="58418"/>
                </a:tc>
                <a:tc>
                  <a:txBody>
                    <a:bodyPr/>
                    <a:lstStyle/>
                    <a:p>
                      <a:r>
                        <a:rPr lang="en-GB" sz="1800" dirty="0"/>
                        <a:t>284</a:t>
                      </a:r>
                    </a:p>
                  </a:txBody>
                  <a:tcPr marT="58418" marB="58418"/>
                </a:tc>
                <a:tc>
                  <a:txBody>
                    <a:bodyPr/>
                    <a:lstStyle/>
                    <a:p>
                      <a:r>
                        <a:rPr lang="en-GB" sz="1800" dirty="0"/>
                        <a:t>133</a:t>
                      </a:r>
                    </a:p>
                  </a:txBody>
                  <a:tcPr marT="58418" marB="58418"/>
                </a:tc>
                <a:tc>
                  <a:txBody>
                    <a:bodyPr/>
                    <a:lstStyle/>
                    <a:p>
                      <a:r>
                        <a:rPr lang="en-GB" sz="1800" dirty="0"/>
                        <a:t>131</a:t>
                      </a:r>
                    </a:p>
                  </a:txBody>
                  <a:tcPr marT="58418" marB="58418"/>
                </a:tc>
                <a:extLst>
                  <a:ext uri="{0D108BD9-81ED-4DB2-BD59-A6C34878D82A}">
                    <a16:rowId xmlns:a16="http://schemas.microsoft.com/office/drawing/2014/main" val="10010"/>
                  </a:ext>
                </a:extLst>
              </a:tr>
              <a:tr h="369789">
                <a:tc>
                  <a:txBody>
                    <a:bodyPr/>
                    <a:lstStyle/>
                    <a:p>
                      <a:r>
                        <a:rPr lang="en-GB" sz="1800" b="1" dirty="0"/>
                        <a:t>Overall Total</a:t>
                      </a:r>
                    </a:p>
                  </a:txBody>
                  <a:tcPr marT="58418" marB="58418"/>
                </a:tc>
                <a:tc>
                  <a:txBody>
                    <a:bodyPr/>
                    <a:lstStyle/>
                    <a:p>
                      <a:r>
                        <a:rPr lang="en-GB" sz="1800" b="1" dirty="0"/>
                        <a:t>548</a:t>
                      </a:r>
                    </a:p>
                  </a:txBody>
                  <a:tcPr marT="58418" marB="58418"/>
                </a:tc>
                <a:tc>
                  <a:txBody>
                    <a:bodyPr/>
                    <a:lstStyle/>
                    <a:p>
                      <a:endParaRPr lang="en-GB" sz="1800" dirty="0"/>
                    </a:p>
                  </a:txBody>
                  <a:tcPr marT="58418" marB="58418"/>
                </a:tc>
                <a:tc>
                  <a:txBody>
                    <a:bodyPr/>
                    <a:lstStyle/>
                    <a:p>
                      <a:endParaRPr lang="en-GB" sz="1800" dirty="0"/>
                    </a:p>
                  </a:txBody>
                  <a:tcPr marT="58418" marB="58418"/>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051792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036827"/>
            <a:ext cx="9144000" cy="735990"/>
          </a:xfrm>
        </p:spPr>
        <p:txBody>
          <a:bodyPr/>
          <a:lstStyle/>
          <a:p>
            <a:pPr lvl="0" algn="ctr"/>
            <a:r>
              <a:rPr lang="en-GB" sz="2400" b="1" kern="900" dirty="0">
                <a:solidFill>
                  <a:srgbClr val="002060"/>
                </a:solidFill>
                <a:latin typeface="+mn-lt"/>
              </a:rPr>
              <a:t>Total no. of School grass pitches in Staffordshire</a:t>
            </a:r>
          </a:p>
          <a:p>
            <a:pPr marL="342900" lvl="0" indent="-342900">
              <a:buFont typeface="Arial" panose="020B0604020202020204" pitchFamily="34" charset="0"/>
              <a:buChar char="•"/>
            </a:pPr>
            <a:endParaRPr lang="en-GB" sz="2000" kern="900" dirty="0">
              <a:solidFill>
                <a:srgbClr val="002060"/>
              </a:solidFill>
              <a:latin typeface="+mn-lt"/>
            </a:endParaRPr>
          </a:p>
          <a:p>
            <a:pPr marL="342900" lvl="0" indent="-342900">
              <a:buFont typeface="Arial" panose="020B0604020202020204" pitchFamily="34" charset="0"/>
              <a:buChar char="•"/>
            </a:pPr>
            <a:endParaRPr lang="en-GB" sz="2000" kern="900" dirty="0">
              <a:solidFill>
                <a:srgbClr val="002060"/>
              </a:solidFill>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2184651894"/>
              </p:ext>
            </p:extLst>
          </p:nvPr>
        </p:nvGraphicFramePr>
        <p:xfrm>
          <a:off x="0" y="1711014"/>
          <a:ext cx="9144000" cy="5146986"/>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42194">
                <a:tc>
                  <a:txBody>
                    <a:bodyPr/>
                    <a:lstStyle/>
                    <a:p>
                      <a:r>
                        <a:rPr lang="en-GB" sz="1800" dirty="0"/>
                        <a:t>Local Authority</a:t>
                      </a:r>
                    </a:p>
                  </a:txBody>
                  <a:tcPr marT="58418" marB="58418"/>
                </a:tc>
                <a:tc>
                  <a:txBody>
                    <a:bodyPr/>
                    <a:lstStyle/>
                    <a:p>
                      <a:r>
                        <a:rPr lang="en-GB" sz="1800" dirty="0"/>
                        <a:t>Adult 11v11</a:t>
                      </a:r>
                    </a:p>
                  </a:txBody>
                  <a:tcPr marT="58418" marB="58418"/>
                </a:tc>
                <a:tc>
                  <a:txBody>
                    <a:bodyPr/>
                    <a:lstStyle/>
                    <a:p>
                      <a:r>
                        <a:rPr lang="en-GB" sz="1800" dirty="0"/>
                        <a:t>Youth 11v11 &amp; 9v9</a:t>
                      </a:r>
                    </a:p>
                  </a:txBody>
                  <a:tcPr marT="58418" marB="58418"/>
                </a:tc>
                <a:tc>
                  <a:txBody>
                    <a:bodyPr/>
                    <a:lstStyle/>
                    <a:p>
                      <a:r>
                        <a:rPr lang="en-GB" sz="1800" dirty="0"/>
                        <a:t>Mini Soccer 7v7 &amp; 5v5</a:t>
                      </a:r>
                    </a:p>
                  </a:txBody>
                  <a:tcPr marT="58418" marB="58418"/>
                </a:tc>
                <a:extLst>
                  <a:ext uri="{0D108BD9-81ED-4DB2-BD59-A6C34878D82A}">
                    <a16:rowId xmlns:a16="http://schemas.microsoft.com/office/drawing/2014/main" val="10000"/>
                  </a:ext>
                </a:extLst>
              </a:tr>
              <a:tr h="320282">
                <a:tc>
                  <a:txBody>
                    <a:bodyPr/>
                    <a:lstStyle/>
                    <a:p>
                      <a:r>
                        <a:rPr lang="en-GB" sz="1800" dirty="0"/>
                        <a:t>Cannock</a:t>
                      </a:r>
                    </a:p>
                  </a:txBody>
                  <a:tcPr marT="58418" marB="58418"/>
                </a:tc>
                <a:tc>
                  <a:txBody>
                    <a:bodyPr/>
                    <a:lstStyle/>
                    <a:p>
                      <a:r>
                        <a:rPr lang="en-GB" sz="1800" dirty="0"/>
                        <a:t>12</a:t>
                      </a:r>
                    </a:p>
                  </a:txBody>
                  <a:tcPr marT="58418" marB="58418"/>
                </a:tc>
                <a:tc>
                  <a:txBody>
                    <a:bodyPr/>
                    <a:lstStyle/>
                    <a:p>
                      <a:r>
                        <a:rPr lang="en-GB" sz="1800" dirty="0"/>
                        <a:t>15</a:t>
                      </a:r>
                    </a:p>
                  </a:txBody>
                  <a:tcPr marT="58418" marB="58418"/>
                </a:tc>
                <a:tc>
                  <a:txBody>
                    <a:bodyPr/>
                    <a:lstStyle/>
                    <a:p>
                      <a:r>
                        <a:rPr lang="en-GB" sz="1800" dirty="0"/>
                        <a:t>24</a:t>
                      </a:r>
                    </a:p>
                  </a:txBody>
                  <a:tcPr marT="58418" marB="58418"/>
                </a:tc>
                <a:extLst>
                  <a:ext uri="{0D108BD9-81ED-4DB2-BD59-A6C34878D82A}">
                    <a16:rowId xmlns:a16="http://schemas.microsoft.com/office/drawing/2014/main" val="10001"/>
                  </a:ext>
                </a:extLst>
              </a:tr>
              <a:tr h="320282">
                <a:tc>
                  <a:txBody>
                    <a:bodyPr/>
                    <a:lstStyle/>
                    <a:p>
                      <a:r>
                        <a:rPr lang="en-GB" sz="1800" dirty="0"/>
                        <a:t>East Staffs</a:t>
                      </a:r>
                    </a:p>
                  </a:txBody>
                  <a:tcPr marT="58418" marB="58418"/>
                </a:tc>
                <a:tc>
                  <a:txBody>
                    <a:bodyPr/>
                    <a:lstStyle/>
                    <a:p>
                      <a:r>
                        <a:rPr lang="en-GB" sz="1800" dirty="0"/>
                        <a:t>18</a:t>
                      </a:r>
                    </a:p>
                  </a:txBody>
                  <a:tcPr marT="58418" marB="58418"/>
                </a:tc>
                <a:tc>
                  <a:txBody>
                    <a:bodyPr/>
                    <a:lstStyle/>
                    <a:p>
                      <a:r>
                        <a:rPr lang="en-GB" sz="1800" dirty="0"/>
                        <a:t>16</a:t>
                      </a:r>
                    </a:p>
                  </a:txBody>
                  <a:tcPr marT="58418" marB="58418"/>
                </a:tc>
                <a:tc>
                  <a:txBody>
                    <a:bodyPr/>
                    <a:lstStyle/>
                    <a:p>
                      <a:r>
                        <a:rPr lang="en-GB" sz="1800" dirty="0"/>
                        <a:t>32</a:t>
                      </a:r>
                    </a:p>
                  </a:txBody>
                  <a:tcPr marT="58418" marB="58418"/>
                </a:tc>
                <a:extLst>
                  <a:ext uri="{0D108BD9-81ED-4DB2-BD59-A6C34878D82A}">
                    <a16:rowId xmlns:a16="http://schemas.microsoft.com/office/drawing/2014/main" val="10002"/>
                  </a:ext>
                </a:extLst>
              </a:tr>
              <a:tr h="320282">
                <a:tc>
                  <a:txBody>
                    <a:bodyPr/>
                    <a:lstStyle/>
                    <a:p>
                      <a:r>
                        <a:rPr lang="en-GB" sz="1800" dirty="0"/>
                        <a:t>Lichfield</a:t>
                      </a:r>
                    </a:p>
                  </a:txBody>
                  <a:tcPr marT="58418" marB="58418"/>
                </a:tc>
                <a:tc>
                  <a:txBody>
                    <a:bodyPr/>
                    <a:lstStyle/>
                    <a:p>
                      <a:r>
                        <a:rPr lang="en-GB" sz="1800" dirty="0"/>
                        <a:t>12</a:t>
                      </a:r>
                    </a:p>
                  </a:txBody>
                  <a:tcPr marT="58418" marB="58418"/>
                </a:tc>
                <a:tc>
                  <a:txBody>
                    <a:bodyPr/>
                    <a:lstStyle/>
                    <a:p>
                      <a:r>
                        <a:rPr lang="en-GB" sz="1800" dirty="0"/>
                        <a:t>12</a:t>
                      </a:r>
                    </a:p>
                  </a:txBody>
                  <a:tcPr marT="58418" marB="58418"/>
                </a:tc>
                <a:tc>
                  <a:txBody>
                    <a:bodyPr/>
                    <a:lstStyle/>
                    <a:p>
                      <a:r>
                        <a:rPr lang="en-GB" sz="1800" dirty="0"/>
                        <a:t>25</a:t>
                      </a:r>
                    </a:p>
                  </a:txBody>
                  <a:tcPr marT="58418" marB="58418"/>
                </a:tc>
                <a:extLst>
                  <a:ext uri="{0D108BD9-81ED-4DB2-BD59-A6C34878D82A}">
                    <a16:rowId xmlns:a16="http://schemas.microsoft.com/office/drawing/2014/main" val="10003"/>
                  </a:ext>
                </a:extLst>
              </a:tr>
              <a:tr h="542194">
                <a:tc>
                  <a:txBody>
                    <a:bodyPr/>
                    <a:lstStyle/>
                    <a:p>
                      <a:r>
                        <a:rPr lang="en-GB" sz="1800" dirty="0"/>
                        <a:t>Newcastle u Lyme</a:t>
                      </a:r>
                    </a:p>
                  </a:txBody>
                  <a:tcPr marT="58418" marB="58418"/>
                </a:tc>
                <a:tc>
                  <a:txBody>
                    <a:bodyPr/>
                    <a:lstStyle/>
                    <a:p>
                      <a:r>
                        <a:rPr lang="en-GB" sz="1800" dirty="0"/>
                        <a:t>14</a:t>
                      </a:r>
                    </a:p>
                  </a:txBody>
                  <a:tcPr marT="58418" marB="58418"/>
                </a:tc>
                <a:tc>
                  <a:txBody>
                    <a:bodyPr/>
                    <a:lstStyle/>
                    <a:p>
                      <a:r>
                        <a:rPr lang="en-GB" sz="1800" dirty="0"/>
                        <a:t>17</a:t>
                      </a:r>
                    </a:p>
                  </a:txBody>
                  <a:tcPr marT="58418" marB="58418"/>
                </a:tc>
                <a:tc>
                  <a:txBody>
                    <a:bodyPr/>
                    <a:lstStyle/>
                    <a:p>
                      <a:r>
                        <a:rPr lang="en-GB" sz="1800" dirty="0"/>
                        <a:t>33</a:t>
                      </a:r>
                    </a:p>
                  </a:txBody>
                  <a:tcPr marT="58418" marB="58418"/>
                </a:tc>
                <a:extLst>
                  <a:ext uri="{0D108BD9-81ED-4DB2-BD59-A6C34878D82A}">
                    <a16:rowId xmlns:a16="http://schemas.microsoft.com/office/drawing/2014/main" val="10004"/>
                  </a:ext>
                </a:extLst>
              </a:tr>
              <a:tr h="320282">
                <a:tc>
                  <a:txBody>
                    <a:bodyPr/>
                    <a:lstStyle/>
                    <a:p>
                      <a:r>
                        <a:rPr lang="en-GB" sz="1800" dirty="0"/>
                        <a:t>South</a:t>
                      </a:r>
                      <a:r>
                        <a:rPr lang="en-GB" sz="1800" baseline="0" dirty="0"/>
                        <a:t> Staffs</a:t>
                      </a:r>
                      <a:endParaRPr lang="en-GB" sz="1800" dirty="0"/>
                    </a:p>
                  </a:txBody>
                  <a:tcPr marT="58418" marB="58418"/>
                </a:tc>
                <a:tc>
                  <a:txBody>
                    <a:bodyPr/>
                    <a:lstStyle/>
                    <a:p>
                      <a:r>
                        <a:rPr lang="en-GB" sz="1800" dirty="0"/>
                        <a:t>18</a:t>
                      </a:r>
                    </a:p>
                  </a:txBody>
                  <a:tcPr marT="58418" marB="58418"/>
                </a:tc>
                <a:tc>
                  <a:txBody>
                    <a:bodyPr/>
                    <a:lstStyle/>
                    <a:p>
                      <a:r>
                        <a:rPr lang="en-GB" sz="1800" dirty="0"/>
                        <a:t>19</a:t>
                      </a:r>
                    </a:p>
                  </a:txBody>
                  <a:tcPr marT="58418" marB="58418"/>
                </a:tc>
                <a:tc>
                  <a:txBody>
                    <a:bodyPr/>
                    <a:lstStyle/>
                    <a:p>
                      <a:r>
                        <a:rPr lang="en-GB" sz="1800" dirty="0"/>
                        <a:t>12</a:t>
                      </a:r>
                    </a:p>
                  </a:txBody>
                  <a:tcPr marT="58418" marB="58418"/>
                </a:tc>
                <a:extLst>
                  <a:ext uri="{0D108BD9-81ED-4DB2-BD59-A6C34878D82A}">
                    <a16:rowId xmlns:a16="http://schemas.microsoft.com/office/drawing/2014/main" val="10005"/>
                  </a:ext>
                </a:extLst>
              </a:tr>
              <a:tr h="320282">
                <a:tc>
                  <a:txBody>
                    <a:bodyPr/>
                    <a:lstStyle/>
                    <a:p>
                      <a:r>
                        <a:rPr lang="en-GB" sz="1800" dirty="0"/>
                        <a:t>Stafford</a:t>
                      </a:r>
                    </a:p>
                  </a:txBody>
                  <a:tcPr marT="58418" marB="58418"/>
                </a:tc>
                <a:tc>
                  <a:txBody>
                    <a:bodyPr/>
                    <a:lstStyle/>
                    <a:p>
                      <a:r>
                        <a:rPr lang="en-GB" sz="1800" dirty="0"/>
                        <a:t>23</a:t>
                      </a:r>
                    </a:p>
                  </a:txBody>
                  <a:tcPr marT="58418" marB="58418"/>
                </a:tc>
                <a:tc>
                  <a:txBody>
                    <a:bodyPr/>
                    <a:lstStyle/>
                    <a:p>
                      <a:r>
                        <a:rPr lang="en-GB" sz="1800" dirty="0"/>
                        <a:t>19</a:t>
                      </a:r>
                    </a:p>
                  </a:txBody>
                  <a:tcPr marT="58418" marB="58418"/>
                </a:tc>
                <a:tc>
                  <a:txBody>
                    <a:bodyPr/>
                    <a:lstStyle/>
                    <a:p>
                      <a:r>
                        <a:rPr lang="en-GB" sz="1800" dirty="0"/>
                        <a:t>21</a:t>
                      </a:r>
                    </a:p>
                  </a:txBody>
                  <a:tcPr marT="58418" marB="58418"/>
                </a:tc>
                <a:extLst>
                  <a:ext uri="{0D108BD9-81ED-4DB2-BD59-A6C34878D82A}">
                    <a16:rowId xmlns:a16="http://schemas.microsoft.com/office/drawing/2014/main" val="10006"/>
                  </a:ext>
                </a:extLst>
              </a:tr>
              <a:tr h="542194">
                <a:tc>
                  <a:txBody>
                    <a:bodyPr/>
                    <a:lstStyle/>
                    <a:p>
                      <a:r>
                        <a:rPr lang="en-GB" sz="1800" dirty="0"/>
                        <a:t>Staffs</a:t>
                      </a:r>
                      <a:r>
                        <a:rPr lang="en-GB" sz="1800" baseline="0" dirty="0"/>
                        <a:t> Moorlands</a:t>
                      </a:r>
                      <a:endParaRPr lang="en-GB" sz="1800" dirty="0"/>
                    </a:p>
                  </a:txBody>
                  <a:tcPr marT="58418" marB="58418"/>
                </a:tc>
                <a:tc>
                  <a:txBody>
                    <a:bodyPr/>
                    <a:lstStyle/>
                    <a:p>
                      <a:r>
                        <a:rPr lang="en-GB" sz="1800" dirty="0"/>
                        <a:t>11</a:t>
                      </a:r>
                    </a:p>
                  </a:txBody>
                  <a:tcPr marT="58418" marB="58418"/>
                </a:tc>
                <a:tc>
                  <a:txBody>
                    <a:bodyPr/>
                    <a:lstStyle/>
                    <a:p>
                      <a:r>
                        <a:rPr lang="en-GB" sz="1800" dirty="0"/>
                        <a:t>12</a:t>
                      </a:r>
                    </a:p>
                  </a:txBody>
                  <a:tcPr marT="58418" marB="58418"/>
                </a:tc>
                <a:tc>
                  <a:txBody>
                    <a:bodyPr/>
                    <a:lstStyle/>
                    <a:p>
                      <a:r>
                        <a:rPr lang="en-GB" sz="1800" dirty="0"/>
                        <a:t>14</a:t>
                      </a:r>
                    </a:p>
                  </a:txBody>
                  <a:tcPr marT="58418" marB="58418"/>
                </a:tc>
                <a:extLst>
                  <a:ext uri="{0D108BD9-81ED-4DB2-BD59-A6C34878D82A}">
                    <a16:rowId xmlns:a16="http://schemas.microsoft.com/office/drawing/2014/main" val="10007"/>
                  </a:ext>
                </a:extLst>
              </a:tr>
              <a:tr h="320282">
                <a:tc>
                  <a:txBody>
                    <a:bodyPr/>
                    <a:lstStyle/>
                    <a:p>
                      <a:r>
                        <a:rPr lang="en-GB" sz="1800" dirty="0"/>
                        <a:t>Stoke on Trent</a:t>
                      </a:r>
                    </a:p>
                  </a:txBody>
                  <a:tcPr marT="58418" marB="58418"/>
                </a:tc>
                <a:tc>
                  <a:txBody>
                    <a:bodyPr/>
                    <a:lstStyle/>
                    <a:p>
                      <a:r>
                        <a:rPr lang="en-GB" sz="1800" dirty="0"/>
                        <a:t>13</a:t>
                      </a:r>
                    </a:p>
                  </a:txBody>
                  <a:tcPr marT="58418" marB="58418"/>
                </a:tc>
                <a:tc>
                  <a:txBody>
                    <a:bodyPr/>
                    <a:lstStyle/>
                    <a:p>
                      <a:r>
                        <a:rPr lang="en-GB" sz="1800" dirty="0"/>
                        <a:t>8</a:t>
                      </a:r>
                    </a:p>
                  </a:txBody>
                  <a:tcPr marT="58418" marB="58418"/>
                </a:tc>
                <a:tc>
                  <a:txBody>
                    <a:bodyPr/>
                    <a:lstStyle/>
                    <a:p>
                      <a:r>
                        <a:rPr lang="en-GB" sz="1800" dirty="0"/>
                        <a:t>5</a:t>
                      </a:r>
                    </a:p>
                  </a:txBody>
                  <a:tcPr marT="58418" marB="58418"/>
                </a:tc>
                <a:extLst>
                  <a:ext uri="{0D108BD9-81ED-4DB2-BD59-A6C34878D82A}">
                    <a16:rowId xmlns:a16="http://schemas.microsoft.com/office/drawing/2014/main" val="10008"/>
                  </a:ext>
                </a:extLst>
              </a:tr>
              <a:tr h="320282">
                <a:tc>
                  <a:txBody>
                    <a:bodyPr/>
                    <a:lstStyle/>
                    <a:p>
                      <a:r>
                        <a:rPr lang="en-GB" sz="1800" dirty="0"/>
                        <a:t>Walsall</a:t>
                      </a:r>
                    </a:p>
                  </a:txBody>
                  <a:tcPr marT="58418" marB="58418"/>
                </a:tc>
                <a:tc>
                  <a:txBody>
                    <a:bodyPr/>
                    <a:lstStyle/>
                    <a:p>
                      <a:r>
                        <a:rPr lang="en-GB" sz="1800" dirty="0"/>
                        <a:t>30</a:t>
                      </a:r>
                    </a:p>
                  </a:txBody>
                  <a:tcPr marT="58418" marB="58418"/>
                </a:tc>
                <a:tc>
                  <a:txBody>
                    <a:bodyPr/>
                    <a:lstStyle/>
                    <a:p>
                      <a:r>
                        <a:rPr lang="en-GB" sz="1800" dirty="0"/>
                        <a:t>20</a:t>
                      </a:r>
                    </a:p>
                  </a:txBody>
                  <a:tcPr marT="58418" marB="58418"/>
                </a:tc>
                <a:tc>
                  <a:txBody>
                    <a:bodyPr/>
                    <a:lstStyle/>
                    <a:p>
                      <a:r>
                        <a:rPr lang="en-GB" sz="1800" dirty="0"/>
                        <a:t>19</a:t>
                      </a:r>
                    </a:p>
                  </a:txBody>
                  <a:tcPr marT="58418" marB="58418"/>
                </a:tc>
                <a:extLst>
                  <a:ext uri="{0D108BD9-81ED-4DB2-BD59-A6C34878D82A}">
                    <a16:rowId xmlns:a16="http://schemas.microsoft.com/office/drawing/2014/main" val="10009"/>
                  </a:ext>
                </a:extLst>
              </a:tr>
              <a:tr h="320282">
                <a:tc>
                  <a:txBody>
                    <a:bodyPr/>
                    <a:lstStyle/>
                    <a:p>
                      <a:r>
                        <a:rPr lang="en-GB" sz="1800" dirty="0"/>
                        <a:t>Total</a:t>
                      </a:r>
                    </a:p>
                  </a:txBody>
                  <a:tcPr marT="58418" marB="58418"/>
                </a:tc>
                <a:tc>
                  <a:txBody>
                    <a:bodyPr/>
                    <a:lstStyle/>
                    <a:p>
                      <a:r>
                        <a:rPr lang="en-GB" sz="1800" dirty="0"/>
                        <a:t>151</a:t>
                      </a:r>
                    </a:p>
                  </a:txBody>
                  <a:tcPr marT="58418" marB="58418"/>
                </a:tc>
                <a:tc>
                  <a:txBody>
                    <a:bodyPr/>
                    <a:lstStyle/>
                    <a:p>
                      <a:r>
                        <a:rPr lang="en-GB" sz="1800" dirty="0"/>
                        <a:t>138</a:t>
                      </a:r>
                    </a:p>
                  </a:txBody>
                  <a:tcPr marT="58418" marB="58418"/>
                </a:tc>
                <a:tc>
                  <a:txBody>
                    <a:bodyPr/>
                    <a:lstStyle/>
                    <a:p>
                      <a:r>
                        <a:rPr lang="en-GB" sz="1800" dirty="0"/>
                        <a:t>185</a:t>
                      </a:r>
                    </a:p>
                  </a:txBody>
                  <a:tcPr marT="58418" marB="58418"/>
                </a:tc>
                <a:extLst>
                  <a:ext uri="{0D108BD9-81ED-4DB2-BD59-A6C34878D82A}">
                    <a16:rowId xmlns:a16="http://schemas.microsoft.com/office/drawing/2014/main" val="10010"/>
                  </a:ext>
                </a:extLst>
              </a:tr>
              <a:tr h="320282">
                <a:tc>
                  <a:txBody>
                    <a:bodyPr/>
                    <a:lstStyle/>
                    <a:p>
                      <a:r>
                        <a:rPr lang="en-GB" sz="1800" b="1" dirty="0"/>
                        <a:t>Overall Total</a:t>
                      </a:r>
                    </a:p>
                  </a:txBody>
                  <a:tcPr marT="58418" marB="58418"/>
                </a:tc>
                <a:tc>
                  <a:txBody>
                    <a:bodyPr/>
                    <a:lstStyle/>
                    <a:p>
                      <a:r>
                        <a:rPr lang="en-GB" sz="1800" b="1" dirty="0"/>
                        <a:t>474</a:t>
                      </a:r>
                    </a:p>
                  </a:txBody>
                  <a:tcPr marT="58418" marB="58418"/>
                </a:tc>
                <a:tc>
                  <a:txBody>
                    <a:bodyPr/>
                    <a:lstStyle/>
                    <a:p>
                      <a:endParaRPr lang="en-GB" sz="1800" dirty="0"/>
                    </a:p>
                  </a:txBody>
                  <a:tcPr marT="58418" marB="58418"/>
                </a:tc>
                <a:tc>
                  <a:txBody>
                    <a:bodyPr/>
                    <a:lstStyle/>
                    <a:p>
                      <a:endParaRPr lang="en-GB" sz="1800" dirty="0"/>
                    </a:p>
                  </a:txBody>
                  <a:tcPr marT="58418" marB="58418"/>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04414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036827"/>
            <a:ext cx="9144000" cy="1096030"/>
          </a:xfrm>
        </p:spPr>
        <p:txBody>
          <a:bodyPr/>
          <a:lstStyle/>
          <a:p>
            <a:pPr lvl="0" algn="ctr"/>
            <a:r>
              <a:rPr lang="en-GB" sz="2400" b="1" kern="900" dirty="0">
                <a:solidFill>
                  <a:srgbClr val="002060"/>
                </a:solidFill>
                <a:latin typeface="+mn-lt"/>
              </a:rPr>
              <a:t>Total no. of grass pitches in Staffordshire</a:t>
            </a:r>
          </a:p>
          <a:p>
            <a:pPr marL="342900" lvl="0" indent="-342900">
              <a:buFont typeface="Arial" panose="020B0604020202020204" pitchFamily="34" charset="0"/>
              <a:buChar char="•"/>
            </a:pPr>
            <a:endParaRPr lang="en-GB" sz="2000" kern="900" dirty="0">
              <a:solidFill>
                <a:srgbClr val="002060"/>
              </a:solidFill>
              <a:latin typeface="+mn-lt"/>
            </a:endParaRPr>
          </a:p>
          <a:p>
            <a:pPr marL="342900" lvl="0" indent="-342900">
              <a:buFont typeface="Arial" panose="020B0604020202020204" pitchFamily="34" charset="0"/>
              <a:buChar char="•"/>
            </a:pPr>
            <a:endParaRPr lang="en-GB" sz="2000" kern="900" dirty="0">
              <a:solidFill>
                <a:srgbClr val="002060"/>
              </a:solidFill>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1256858212"/>
              </p:ext>
            </p:extLst>
          </p:nvPr>
        </p:nvGraphicFramePr>
        <p:xfrm>
          <a:off x="0" y="2140907"/>
          <a:ext cx="9144000" cy="4717095"/>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402703">
                <a:tc>
                  <a:txBody>
                    <a:bodyPr/>
                    <a:lstStyle/>
                    <a:p>
                      <a:r>
                        <a:rPr lang="en-GB" sz="1800" dirty="0"/>
                        <a:t>Facility</a:t>
                      </a:r>
                    </a:p>
                  </a:txBody>
                  <a:tcPr marT="58418" marB="58418"/>
                </a:tc>
                <a:tc>
                  <a:txBody>
                    <a:bodyPr/>
                    <a:lstStyle/>
                    <a:p>
                      <a:r>
                        <a:rPr lang="en-GB" sz="1800" dirty="0"/>
                        <a:t>Adult 11v11</a:t>
                      </a:r>
                    </a:p>
                  </a:txBody>
                  <a:tcPr marT="58418" marB="58418"/>
                </a:tc>
                <a:tc>
                  <a:txBody>
                    <a:bodyPr/>
                    <a:lstStyle/>
                    <a:p>
                      <a:r>
                        <a:rPr lang="en-GB" sz="1800" dirty="0"/>
                        <a:t>Youth 11v11 &amp; 9v9</a:t>
                      </a:r>
                    </a:p>
                  </a:txBody>
                  <a:tcPr marT="58418" marB="58418"/>
                </a:tc>
                <a:tc>
                  <a:txBody>
                    <a:bodyPr/>
                    <a:lstStyle/>
                    <a:p>
                      <a:r>
                        <a:rPr lang="en-GB" sz="1800" dirty="0"/>
                        <a:t>Mini Soccer 7v7 &amp; 5v5</a:t>
                      </a:r>
                    </a:p>
                  </a:txBody>
                  <a:tcPr marT="58418" marB="58418"/>
                </a:tc>
                <a:extLst>
                  <a:ext uri="{0D108BD9-81ED-4DB2-BD59-A6C34878D82A}">
                    <a16:rowId xmlns:a16="http://schemas.microsoft.com/office/drawing/2014/main" val="10000"/>
                  </a:ext>
                </a:extLst>
              </a:tr>
              <a:tr h="828598">
                <a:tc>
                  <a:txBody>
                    <a:bodyPr/>
                    <a:lstStyle/>
                    <a:p>
                      <a:r>
                        <a:rPr lang="en-GB" sz="1800" dirty="0"/>
                        <a:t>Traditional</a:t>
                      </a:r>
                    </a:p>
                  </a:txBody>
                  <a:tcPr marT="58418" marB="58418"/>
                </a:tc>
                <a:tc>
                  <a:txBody>
                    <a:bodyPr/>
                    <a:lstStyle/>
                    <a:p>
                      <a:r>
                        <a:rPr lang="en-GB" sz="1800" dirty="0"/>
                        <a:t>284</a:t>
                      </a:r>
                    </a:p>
                  </a:txBody>
                  <a:tcPr marT="58418" marB="58418"/>
                </a:tc>
                <a:tc>
                  <a:txBody>
                    <a:bodyPr/>
                    <a:lstStyle/>
                    <a:p>
                      <a:r>
                        <a:rPr lang="en-GB" sz="1800" dirty="0"/>
                        <a:t>133</a:t>
                      </a:r>
                    </a:p>
                  </a:txBody>
                  <a:tcPr marT="58418" marB="58418"/>
                </a:tc>
                <a:tc>
                  <a:txBody>
                    <a:bodyPr/>
                    <a:lstStyle/>
                    <a:p>
                      <a:r>
                        <a:rPr lang="en-GB" sz="1800" dirty="0"/>
                        <a:t>131</a:t>
                      </a:r>
                    </a:p>
                  </a:txBody>
                  <a:tcPr marT="58418" marB="58418"/>
                </a:tc>
                <a:extLst>
                  <a:ext uri="{0D108BD9-81ED-4DB2-BD59-A6C34878D82A}">
                    <a16:rowId xmlns:a16="http://schemas.microsoft.com/office/drawing/2014/main" val="10001"/>
                  </a:ext>
                </a:extLst>
              </a:tr>
              <a:tr h="828598">
                <a:tc>
                  <a:txBody>
                    <a:bodyPr/>
                    <a:lstStyle/>
                    <a:p>
                      <a:r>
                        <a:rPr lang="en-GB" sz="1800" dirty="0"/>
                        <a:t>Education</a:t>
                      </a:r>
                    </a:p>
                  </a:txBody>
                  <a:tcPr marT="58418" marB="58418"/>
                </a:tc>
                <a:tc>
                  <a:txBody>
                    <a:bodyPr/>
                    <a:lstStyle/>
                    <a:p>
                      <a:r>
                        <a:rPr lang="en-GB" sz="1800" dirty="0"/>
                        <a:t>151</a:t>
                      </a:r>
                    </a:p>
                  </a:txBody>
                  <a:tcPr marT="58418" marB="58418"/>
                </a:tc>
                <a:tc>
                  <a:txBody>
                    <a:bodyPr/>
                    <a:lstStyle/>
                    <a:p>
                      <a:r>
                        <a:rPr lang="en-GB" sz="1800" dirty="0"/>
                        <a:t>138</a:t>
                      </a:r>
                    </a:p>
                  </a:txBody>
                  <a:tcPr marT="58418" marB="58418"/>
                </a:tc>
                <a:tc>
                  <a:txBody>
                    <a:bodyPr/>
                    <a:lstStyle/>
                    <a:p>
                      <a:r>
                        <a:rPr lang="en-GB" sz="1800" dirty="0"/>
                        <a:t>185</a:t>
                      </a:r>
                    </a:p>
                  </a:txBody>
                  <a:tcPr marT="58418" marB="58418"/>
                </a:tc>
                <a:extLst>
                  <a:ext uri="{0D108BD9-81ED-4DB2-BD59-A6C34878D82A}">
                    <a16:rowId xmlns:a16="http://schemas.microsoft.com/office/drawing/2014/main" val="10002"/>
                  </a:ext>
                </a:extLst>
              </a:tr>
              <a:tr h="828598">
                <a:tc>
                  <a:txBody>
                    <a:bodyPr/>
                    <a:lstStyle/>
                    <a:p>
                      <a:r>
                        <a:rPr lang="en-GB" sz="1800" dirty="0"/>
                        <a:t>Total</a:t>
                      </a:r>
                    </a:p>
                  </a:txBody>
                  <a:tcPr marT="58418" marB="58418"/>
                </a:tc>
                <a:tc>
                  <a:txBody>
                    <a:bodyPr/>
                    <a:lstStyle/>
                    <a:p>
                      <a:r>
                        <a:rPr lang="en-GB" sz="1800" dirty="0"/>
                        <a:t>435</a:t>
                      </a:r>
                    </a:p>
                  </a:txBody>
                  <a:tcPr marT="58418" marB="58418"/>
                </a:tc>
                <a:tc>
                  <a:txBody>
                    <a:bodyPr/>
                    <a:lstStyle/>
                    <a:p>
                      <a:r>
                        <a:rPr lang="en-GB" sz="1800" dirty="0"/>
                        <a:t>271</a:t>
                      </a:r>
                    </a:p>
                  </a:txBody>
                  <a:tcPr marT="58418" marB="58418"/>
                </a:tc>
                <a:tc>
                  <a:txBody>
                    <a:bodyPr/>
                    <a:lstStyle/>
                    <a:p>
                      <a:r>
                        <a:rPr lang="en-GB" sz="1800" dirty="0"/>
                        <a:t>316</a:t>
                      </a:r>
                    </a:p>
                  </a:txBody>
                  <a:tcPr marT="58418" marB="58418"/>
                </a:tc>
                <a:extLst>
                  <a:ext uri="{0D108BD9-81ED-4DB2-BD59-A6C34878D82A}">
                    <a16:rowId xmlns:a16="http://schemas.microsoft.com/office/drawing/2014/main" val="10003"/>
                  </a:ext>
                </a:extLst>
              </a:tr>
              <a:tr h="828598">
                <a:tc>
                  <a:txBody>
                    <a:bodyPr/>
                    <a:lstStyle/>
                    <a:p>
                      <a:r>
                        <a:rPr lang="en-GB" sz="1800" b="1" dirty="0"/>
                        <a:t>Overall Total</a:t>
                      </a:r>
                    </a:p>
                  </a:txBody>
                  <a:tcPr marT="58418" marB="58418"/>
                </a:tc>
                <a:tc>
                  <a:txBody>
                    <a:bodyPr/>
                    <a:lstStyle/>
                    <a:p>
                      <a:r>
                        <a:rPr lang="en-GB" sz="1800" b="1" dirty="0"/>
                        <a:t>1,022</a:t>
                      </a:r>
                    </a:p>
                  </a:txBody>
                  <a:tcPr marT="58418" marB="58418"/>
                </a:tc>
                <a:tc>
                  <a:txBody>
                    <a:bodyPr/>
                    <a:lstStyle/>
                    <a:p>
                      <a:endParaRPr lang="en-GB" sz="1800" dirty="0"/>
                    </a:p>
                  </a:txBody>
                  <a:tcPr marT="58418" marB="58418"/>
                </a:tc>
                <a:tc>
                  <a:txBody>
                    <a:bodyPr/>
                    <a:lstStyle/>
                    <a:p>
                      <a:endParaRPr lang="en-GB" sz="1800" dirty="0"/>
                    </a:p>
                  </a:txBody>
                  <a:tcPr marT="58418" marB="58418"/>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36237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1"/>
            <a:ext cx="7182769" cy="1008113"/>
          </a:xfrm>
        </p:spPr>
        <p:txBody>
          <a:bodyPr/>
          <a:lstStyle/>
          <a:p>
            <a:r>
              <a:rPr lang="en-GB" sz="4000" dirty="0">
                <a:latin typeface="+mn-lt"/>
              </a:rPr>
              <a:t>What has been your biggest</a:t>
            </a:r>
            <a:br>
              <a:rPr lang="en-GB" sz="4000" dirty="0">
                <a:latin typeface="+mn-lt"/>
              </a:rPr>
            </a:br>
            <a:r>
              <a:rPr lang="en-GB" sz="4000" dirty="0">
                <a:latin typeface="+mn-lt"/>
              </a:rPr>
              <a:t>challenge in recent weeks?</a:t>
            </a:r>
            <a:endParaRPr lang="en-GB" sz="4000" b="0" dirty="0">
              <a:latin typeface="+mn-lt"/>
            </a:endParaRP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97" y="476672"/>
            <a:ext cx="1037737" cy="14914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060848"/>
            <a:ext cx="7038753" cy="3765104"/>
          </a:xfrm>
          <a:prstGeom prst="rect">
            <a:avLst/>
          </a:prstGeom>
        </p:spPr>
      </p:pic>
    </p:spTree>
    <p:extLst>
      <p:ext uri="{BB962C8B-B14F-4D97-AF65-F5344CB8AC3E}">
        <p14:creationId xmlns:p14="http://schemas.microsoft.com/office/powerpoint/2010/main" val="1149150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003B8A"/>
      </a:accent1>
      <a:accent2>
        <a:srgbClr val="ED1C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22089</TotalTime>
  <Words>869</Words>
  <Application>Microsoft Office PowerPoint</Application>
  <PresentationFormat>On-screen Show (4:3)</PresentationFormat>
  <Paragraphs>276</Paragraphs>
  <Slides>33</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Calibri Light</vt:lpstr>
      <vt:lpstr>FS Jack</vt:lpstr>
      <vt:lpstr>Helvetica Neue LT Std 55 Roman</vt:lpstr>
      <vt:lpstr>Helvetica Neue LT Std 65 Medium</vt:lpstr>
      <vt:lpstr>Verdana</vt:lpstr>
      <vt:lpstr>Office Theme</vt:lpstr>
      <vt:lpstr>1_Office Theme</vt:lpstr>
      <vt:lpstr>Pitch Maintenance Workshop  Monday 2 December 2019 6.30pm – 9.00pm </vt:lpstr>
      <vt:lpstr>Workshop Itinerary</vt:lpstr>
      <vt:lpstr>Welcome &amp; Introductions </vt:lpstr>
      <vt:lpstr>Workshop Objectives</vt:lpstr>
      <vt:lpstr>  Staffordshire FA   Pitch Improvement Programme (PIP)  </vt:lpstr>
      <vt:lpstr>PowerPoint Presentation</vt:lpstr>
      <vt:lpstr>PowerPoint Presentation</vt:lpstr>
      <vt:lpstr>PowerPoint Presentation</vt:lpstr>
      <vt:lpstr>What has been your biggest challenge in recent weeks?</vt:lpstr>
      <vt:lpstr>What has been your biggest challenge in recent weeks?</vt:lpstr>
      <vt:lpstr>PowerPoint Presentation</vt:lpstr>
      <vt:lpstr>PowerPoint Presentation</vt:lpstr>
      <vt:lpstr>IOG Pitch Grading Framework</vt:lpstr>
      <vt:lpstr>PowerPoint Presentation</vt:lpstr>
      <vt:lpstr>PowerPoint Presentation</vt:lpstr>
      <vt:lpstr>Overseeding – Desirable Grasses</vt:lpstr>
      <vt:lpstr>Overseeding – When?</vt:lpstr>
      <vt:lpstr>Overseeding – How – Broadcast?</vt:lpstr>
      <vt:lpstr>Overseeding – How – Dimple?</vt:lpstr>
      <vt:lpstr>Overseeding – How – Drill?</vt:lpstr>
      <vt:lpstr>Overseeding – How – Disc?</vt:lpstr>
      <vt:lpstr>Overseeding – is grass type important?</vt:lpstr>
      <vt:lpstr>Overseeding – What seed do I use?</vt:lpstr>
      <vt:lpstr>Overseeding – Understand your seed – is this okay?</vt:lpstr>
      <vt:lpstr>PowerPoint Presentation</vt:lpstr>
      <vt:lpstr>Overseeding – Understand your seed – why is this important?</vt:lpstr>
      <vt:lpstr>Overseeding – Understanding the grass plant cycle</vt:lpstr>
      <vt:lpstr>PowerPoint Presentation</vt:lpstr>
      <vt:lpstr>Live Overseeding Demonstration (Dave Rhodes, local contractor)</vt:lpstr>
      <vt:lpstr>General discussion around the benefits of Wetting Agents / Fertilizers</vt:lpstr>
      <vt:lpstr>Staffs FA PIP Innovation Idea –  Discussion &amp; Consultation </vt:lpstr>
      <vt:lpstr>Q&amp;A | AOB</vt:lpstr>
      <vt:lpstr>Closing Summary</vt:lpstr>
    </vt:vector>
  </TitlesOfParts>
  <Company>Can Communicate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Coles</dc:creator>
  <cp:lastModifiedBy>Gareth Thomas</cp:lastModifiedBy>
  <cp:revision>1120</cp:revision>
  <cp:lastPrinted>2018-10-22T16:37:34Z</cp:lastPrinted>
  <dcterms:created xsi:type="dcterms:W3CDTF">2009-04-03T09:03:22Z</dcterms:created>
  <dcterms:modified xsi:type="dcterms:W3CDTF">2019-11-29T16:04:01Z</dcterms:modified>
</cp:coreProperties>
</file>