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18" r:id="rId2"/>
    <p:sldId id="435" r:id="rId3"/>
    <p:sldId id="446" r:id="rId4"/>
    <p:sldId id="420" r:id="rId5"/>
    <p:sldId id="429" r:id="rId6"/>
    <p:sldId id="421" r:id="rId7"/>
    <p:sldId id="437" r:id="rId8"/>
    <p:sldId id="422" r:id="rId9"/>
    <p:sldId id="439" r:id="rId10"/>
    <p:sldId id="423" r:id="rId11"/>
    <p:sldId id="452" r:id="rId12"/>
    <p:sldId id="424" r:id="rId1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8A"/>
    <a:srgbClr val="00275D"/>
    <a:srgbClr val="877E4B"/>
    <a:srgbClr val="ABA269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82382" autoAdjust="0"/>
  </p:normalViewPr>
  <p:slideViewPr>
    <p:cSldViewPr snapToObjects="1"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6"/>
    </p:cViewPr>
  </p:sorterViewPr>
  <p:notesViewPr>
    <p:cSldViewPr snapToObjects="1">
      <p:cViewPr varScale="1">
        <p:scale>
          <a:sx n="63" d="100"/>
          <a:sy n="63" d="100"/>
        </p:scale>
        <p:origin x="-3078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A4E2E-4CCD-42A2-A13C-C85DEB24C697}" type="datetimeFigureOut">
              <a:rPr lang="en-US" smtClean="0"/>
              <a:pPr/>
              <a:t>5/20/2016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BF70F-E194-4411-ACBC-511FFC7732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8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F22D69-4FC8-4B2B-9799-D6FC6AFE2550}" type="datetime1">
              <a:rPr lang="en-US"/>
              <a:pPr/>
              <a:t>5/20/2016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73BC78-377A-467A-81E2-AE688CB912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88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4D77F-B45A-4716-89DB-25D284D28E88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137D4-8CD6-4BED-A150-55487FDA29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FC113-723D-43B7-9EFB-8C88BEB35FB1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E3324-4B06-48FF-B800-5AE3E861B0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D5D43-8E87-4421-BE85-4DFA401E48E2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A579E-FB8D-4204-9E66-1335159897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8D0DA-BB62-4DF6-8533-90FF3828843C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9E20E-792B-4DF0-A949-DEDC8690D8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F4FFC-AD6E-44AF-9E00-DDF1DA10199B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FDA7-5A12-4040-A9B9-76D4A341FE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8C41-58E7-46F3-929F-96E417EFF7A2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252AB-431C-4594-AF5C-5D10AA2022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6E333-D3A9-48D8-BDB4-83E35226F51C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376F-1B5C-44AB-8947-42E14A1196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824A88-6060-4311-8AF7-EFAFD6D69997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7B02-81B2-4BBF-A482-74D915102F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0BE1F3-8D4D-4EEE-9196-5EB1306B911B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1CE88-D481-4365-AB51-041B8BB701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70C2A-D7A0-4085-87AC-506DCB828285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7A581-D0FE-46CA-9AB2-8C194E1BD2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1355F-25A0-4C64-B148-AE158BEE11EB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B121-66D0-4C34-AC93-722BBD8732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AF8E1-3F54-4653-BAC4-D824E51F30A8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A26E3-C4B2-44E6-8D5C-EC1779855E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KGROUND SLVR LIONS.jpg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3E4CB82-D049-4421-9B1E-CF85FA660D8A}" type="datetime1">
              <a:rPr lang="en-US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09E9C0E-0020-4B8B-9FB3-0CECA94CB96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 descr="FA_CREST_4C_C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4800" y="5788025"/>
            <a:ext cx="6477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B8A"/>
          </a:solidFill>
          <a:latin typeface="Arial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2000" kern="1200">
          <a:solidFill>
            <a:srgbClr val="003B8A"/>
          </a:solidFill>
          <a:latin typeface="Arial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6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4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4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.uk/url?sa=i&amp;source=imgres&amp;cd=&amp;cad=rja&amp;uact=8&amp;ved=0CAwQjRwwAA&amp;url=http://en.wikipedia.org/wiki/Stoke_City_F.C.&amp;ei=FY5UVfuOMKSU7Aa3-4HgDg&amp;psig=AFQjCNHlj8E3uD7gO85-PK4o2QL0iDOt0Q&amp;ust=143169115789261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oogle.co.uk/url?sa=i&amp;source=imgres&amp;cd=&amp;cad=rja&amp;uact=8&amp;ved=0CAwQjRwwAA&amp;url=http://www.iog.org/&amp;ei=No9UVcHyIImP7AbbxYPwDg&amp;psig=AFQjCNFrZegPpRsasic0fWMrADb9P_iBag&amp;ust=1431691446597555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506297" cy="2338164"/>
          </a:xfrm>
        </p:spPr>
        <p:txBody>
          <a:bodyPr/>
          <a:lstStyle/>
          <a:p>
            <a:pPr algn="ctr"/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End of Season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Pitch Renovation Workshop</a:t>
            </a:r>
            <a:br>
              <a:rPr lang="en-GB" sz="4000" dirty="0" smtClean="0">
                <a:latin typeface="+mn-lt"/>
              </a:rPr>
            </a:br>
            <a:r>
              <a:rPr lang="en-GB" sz="1200" dirty="0">
                <a:latin typeface="+mn-lt"/>
              </a:rPr>
              <a:t/>
            </a:r>
            <a:br>
              <a:rPr lang="en-GB" sz="1200" dirty="0">
                <a:latin typeface="+mn-lt"/>
              </a:rPr>
            </a:br>
            <a:r>
              <a:rPr lang="en-GB" b="0" dirty="0" smtClean="0">
                <a:latin typeface="+mn-lt"/>
              </a:rPr>
              <a:t>Saturday 21 May 2016 @ Stone Dominoes FC</a:t>
            </a:r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r>
              <a:rPr lang="en-GB" sz="2400" b="0" dirty="0" smtClean="0">
                <a:latin typeface="+mn-lt"/>
              </a:rPr>
              <a:t/>
            </a:r>
            <a:br>
              <a:rPr lang="en-GB" sz="2400" b="0" dirty="0" smtClean="0">
                <a:latin typeface="+mn-lt"/>
              </a:rPr>
            </a:b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endParaRPr lang="en-GB" sz="2000" b="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90488" y="1524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90488" y="45910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90488" y="5715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www.academy4wellbeing.com/media/50505/wb-park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896"/>
            <a:ext cx="7044811" cy="37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Potential Funding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444" y="2204864"/>
            <a:ext cx="8119012" cy="4464496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The Football Foundation have two funding </a:t>
            </a:r>
            <a:r>
              <a:rPr lang="en-GB" sz="2000" dirty="0" smtClean="0">
                <a:latin typeface="+mn-lt"/>
              </a:rPr>
              <a:t>schemes which can </a:t>
            </a:r>
            <a:r>
              <a:rPr lang="en-GB" sz="2000" dirty="0" smtClean="0">
                <a:latin typeface="+mn-lt"/>
              </a:rPr>
              <a:t>support </a:t>
            </a:r>
            <a:r>
              <a:rPr lang="en-GB" sz="2000" dirty="0" smtClean="0">
                <a:latin typeface="+mn-lt"/>
              </a:rPr>
              <a:t>the purchasing of pitch maintenance equipment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(supported by a PIP report):</a:t>
            </a: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dirty="0" smtClean="0"/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b="1" dirty="0" smtClean="0">
                <a:solidFill>
                  <a:srgbClr val="003B8A"/>
                </a:solidFill>
                <a:latin typeface="+mn-lt"/>
              </a:rPr>
              <a:t>Football </a:t>
            </a:r>
            <a:r>
              <a:rPr lang="en-GB" b="1" dirty="0" smtClean="0">
                <a:solidFill>
                  <a:srgbClr val="003B8A"/>
                </a:solidFill>
                <a:latin typeface="+mn-lt"/>
              </a:rPr>
              <a:t>Stadia Improvement Fund </a:t>
            </a: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rgbClr val="003B8A"/>
                </a:solidFill>
              </a:rPr>
              <a:t>National League System Clubs (Steps 1-7)</a:t>
            </a: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rgbClr val="003B8A"/>
                </a:solidFill>
              </a:rPr>
              <a:t>£20,000+ (dependant on step in NLS)</a:t>
            </a:r>
            <a:endParaRPr lang="en-GB" dirty="0" smtClean="0">
              <a:solidFill>
                <a:srgbClr val="003B8A"/>
              </a:solidFill>
            </a:endParaRP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rgbClr val="003B8A"/>
                </a:solidFill>
              </a:rPr>
              <a:t>Can fund 50-70% (dependant on step in NLS)</a:t>
            </a:r>
            <a:endParaRPr lang="en-GB" b="1" dirty="0" smtClean="0">
              <a:solidFill>
                <a:srgbClr val="003B8A"/>
              </a:solidFill>
            </a:endParaRP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b="1" dirty="0" smtClean="0">
              <a:solidFill>
                <a:srgbClr val="003B8A"/>
              </a:solidFill>
            </a:endParaRP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b="1" dirty="0" smtClean="0">
                <a:solidFill>
                  <a:srgbClr val="003B8A"/>
                </a:solidFill>
              </a:rPr>
              <a:t>Small </a:t>
            </a:r>
            <a:r>
              <a:rPr lang="en-GB" b="1" dirty="0" smtClean="0">
                <a:solidFill>
                  <a:srgbClr val="003B8A"/>
                </a:solidFill>
              </a:rPr>
              <a:t>Grants Scheme</a:t>
            </a: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rgbClr val="003B8A"/>
                </a:solidFill>
                <a:latin typeface="+mn-lt"/>
              </a:rPr>
              <a:t>Clubs outside </a:t>
            </a:r>
            <a:r>
              <a:rPr lang="en-GB" dirty="0" smtClean="0">
                <a:solidFill>
                  <a:srgbClr val="003B8A"/>
                </a:solidFill>
                <a:latin typeface="+mn-lt"/>
              </a:rPr>
              <a:t>National League System</a:t>
            </a: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rgbClr val="003B8A"/>
                </a:solidFill>
                <a:latin typeface="+mn-lt"/>
              </a:rPr>
              <a:t>£10,000 </a:t>
            </a: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rgbClr val="003B8A"/>
                </a:solidFill>
              </a:rPr>
              <a:t>Can fund 50%</a:t>
            </a:r>
            <a:endParaRPr lang="en-GB" dirty="0" smtClean="0">
              <a:solidFill>
                <a:srgbClr val="003B8A"/>
              </a:solidFill>
              <a:latin typeface="+mn-lt"/>
            </a:endParaRP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b="1" dirty="0" smtClean="0">
              <a:solidFill>
                <a:srgbClr val="003B8A"/>
              </a:solidFill>
            </a:endParaRPr>
          </a:p>
        </p:txBody>
      </p:sp>
      <p:sp>
        <p:nvSpPr>
          <p:cNvPr id="3" name="AutoShape 2" descr="Image result for sport englan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sport england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C:\Users\gthomas\AppData\Local\Microsoft\Windows\Temporary Internet Files\Content.IE5\AMX9PSAH\FF_Logo_Colour_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06803"/>
            <a:ext cx="2088232" cy="6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gthomas\AppData\Local\Microsoft\Windows\Temporary Internet Files\Content.IE5\AMX9PSAH\FF_Logo_Colour_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6" y="3356992"/>
            <a:ext cx="2088232" cy="6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Q&amp;A / Open Forum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55576" y="1222412"/>
            <a:ext cx="7527784" cy="314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sz="2000" b="1" dirty="0" smtClean="0">
                <a:latin typeface="+mn-lt"/>
              </a:rPr>
              <a:t>Andy Jackson</a:t>
            </a: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FA Pitch Advisor (Stoke City FC)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000" b="1" dirty="0" smtClean="0">
                <a:latin typeface="+mn-lt"/>
              </a:rPr>
              <a:t>Kevin Duffill</a:t>
            </a:r>
            <a:r>
              <a:rPr lang="en-GB" sz="2000" dirty="0" smtClean="0">
                <a:latin typeface="+mn-lt"/>
              </a:rPr>
              <a:t>	</a:t>
            </a: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FA Pitch Advisor (IOG)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000" b="1" dirty="0" smtClean="0">
                <a:latin typeface="+mn-lt"/>
              </a:rPr>
              <a:t>Jeremy Vincent</a:t>
            </a: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Charterhouse Turf Machinery (FA PIP Machinery </a:t>
            </a:r>
            <a:r>
              <a:rPr lang="en-GB" sz="2000" dirty="0">
                <a:latin typeface="+mn-lt"/>
              </a:rPr>
              <a:t>P</a:t>
            </a:r>
            <a:r>
              <a:rPr lang="en-GB" sz="2000" dirty="0" smtClean="0">
                <a:latin typeface="+mn-lt"/>
              </a:rPr>
              <a:t>artner)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000" b="1" dirty="0" smtClean="0">
                <a:latin typeface="+mn-lt"/>
              </a:rPr>
              <a:t>Glen Howard</a:t>
            </a: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Rigby Taylor (FA PIP Products Partner)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000" b="1" dirty="0" smtClean="0">
                <a:latin typeface="+mn-lt"/>
              </a:rPr>
              <a:t>Peter Jones</a:t>
            </a:r>
            <a:r>
              <a:rPr lang="en-GB" sz="2000" dirty="0" smtClean="0">
                <a:latin typeface="+mn-lt"/>
              </a:rPr>
              <a:t>	</a:t>
            </a: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P2 Services / Local </a:t>
            </a:r>
            <a:r>
              <a:rPr lang="en-GB" sz="2000" dirty="0">
                <a:latin typeface="+mn-lt"/>
              </a:rPr>
              <a:t>C</a:t>
            </a:r>
            <a:r>
              <a:rPr lang="en-GB" sz="2000" dirty="0" smtClean="0">
                <a:latin typeface="+mn-lt"/>
              </a:rPr>
              <a:t>ontractor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000" b="1" dirty="0" smtClean="0">
                <a:latin typeface="+mn-lt"/>
              </a:rPr>
              <a:t>Dave Rhodes</a:t>
            </a:r>
            <a:r>
              <a:rPr lang="en-GB" sz="2000" dirty="0" smtClean="0">
                <a:latin typeface="+mn-lt"/>
              </a:rPr>
              <a:t>	</a:t>
            </a: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Stone Dominoes FC Groundsman / </a:t>
            </a:r>
            <a:r>
              <a:rPr lang="en-GB" sz="2000" dirty="0">
                <a:latin typeface="+mn-lt"/>
              </a:rPr>
              <a:t>L</a:t>
            </a:r>
            <a:r>
              <a:rPr lang="en-GB" sz="2000" dirty="0" smtClean="0">
                <a:latin typeface="+mn-lt"/>
              </a:rPr>
              <a:t>ocal </a:t>
            </a:r>
            <a:r>
              <a:rPr lang="en-GB" sz="2000" dirty="0">
                <a:latin typeface="+mn-lt"/>
              </a:rPr>
              <a:t>C</a:t>
            </a:r>
            <a:r>
              <a:rPr lang="en-GB" sz="2000" dirty="0" smtClean="0">
                <a:latin typeface="+mn-lt"/>
              </a:rPr>
              <a:t>ontractor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000" b="1" dirty="0" smtClean="0">
                <a:latin typeface="+mn-lt"/>
              </a:rPr>
              <a:t>Gareth Thomas</a:t>
            </a: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Staffordshire FA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6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Summary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557444" y="1484784"/>
            <a:ext cx="8004482" cy="4464495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Support is available.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The FA Pitch </a:t>
            </a:r>
            <a:r>
              <a:rPr lang="en-GB" sz="2000" dirty="0">
                <a:latin typeface="+mn-lt"/>
              </a:rPr>
              <a:t>I</a:t>
            </a:r>
            <a:r>
              <a:rPr lang="en-GB" sz="2000" dirty="0" smtClean="0">
                <a:latin typeface="+mn-lt"/>
              </a:rPr>
              <a:t>mprovement </a:t>
            </a:r>
            <a:r>
              <a:rPr lang="en-GB" sz="2000" dirty="0" smtClean="0">
                <a:latin typeface="+mn-lt"/>
              </a:rPr>
              <a:t>Programme – along </a:t>
            </a:r>
            <a:r>
              <a:rPr lang="en-GB" sz="2000" dirty="0" smtClean="0">
                <a:latin typeface="+mn-lt"/>
              </a:rPr>
              <a:t>with events such as these and the network of </a:t>
            </a:r>
            <a:r>
              <a:rPr lang="en-GB" sz="2000" dirty="0" smtClean="0">
                <a:latin typeface="+mn-lt"/>
              </a:rPr>
              <a:t>partners – will </a:t>
            </a:r>
            <a:r>
              <a:rPr lang="en-GB" sz="2000" dirty="0" smtClean="0">
                <a:latin typeface="+mn-lt"/>
              </a:rPr>
              <a:t>hopefully result in creating a network of people and organisations who can support grassroots clubs in maintaining their natural turf pitches to the best possible standard.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Please use </a:t>
            </a:r>
            <a:r>
              <a:rPr lang="en-GB" sz="2000" b="1" dirty="0" smtClean="0">
                <a:latin typeface="+mn-lt"/>
              </a:rPr>
              <a:t>this morning as </a:t>
            </a:r>
            <a:r>
              <a:rPr lang="en-GB" sz="2000" b="1" dirty="0" smtClean="0">
                <a:latin typeface="+mn-lt"/>
              </a:rPr>
              <a:t>an opportunity to continue building that network of people who can support you in maintaining your </a:t>
            </a:r>
            <a:r>
              <a:rPr lang="en-GB" sz="2000" b="1" dirty="0" smtClean="0">
                <a:latin typeface="+mn-lt"/>
              </a:rPr>
              <a:t>pitch</a:t>
            </a:r>
            <a:endParaRPr lang="en-GB" sz="20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Workshop Itinerary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968153"/>
            <a:ext cx="8136904" cy="3818302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09</a:t>
            </a:r>
            <a:r>
              <a:rPr lang="en-GB" sz="2000" dirty="0" smtClean="0">
                <a:latin typeface="+mn-lt"/>
              </a:rPr>
              <a:t>.30 </a:t>
            </a:r>
            <a:r>
              <a:rPr lang="en-GB" sz="2000" dirty="0" smtClean="0">
                <a:latin typeface="+mn-lt"/>
              </a:rPr>
              <a:t>– </a:t>
            </a:r>
            <a:r>
              <a:rPr lang="en-GB" sz="2000" dirty="0" smtClean="0">
                <a:latin typeface="+mn-lt"/>
              </a:rPr>
              <a:t>0</a:t>
            </a:r>
            <a:r>
              <a:rPr lang="en-GB" sz="2000" dirty="0" smtClean="0">
                <a:latin typeface="+mn-lt"/>
              </a:rPr>
              <a:t>9</a:t>
            </a:r>
            <a:r>
              <a:rPr lang="en-GB" sz="2000" dirty="0" smtClean="0">
                <a:latin typeface="+mn-lt"/>
              </a:rPr>
              <a:t>.45am</a:t>
            </a:r>
            <a:r>
              <a:rPr lang="en-GB" sz="2000" dirty="0" smtClean="0">
                <a:latin typeface="+mn-lt"/>
              </a:rPr>
              <a:t>		Arrival </a:t>
            </a:r>
            <a:r>
              <a:rPr lang="en-GB" sz="2000" dirty="0" smtClean="0">
                <a:latin typeface="+mn-lt"/>
              </a:rPr>
              <a:t>| </a:t>
            </a:r>
            <a:r>
              <a:rPr lang="en-GB" sz="2000" dirty="0" smtClean="0">
                <a:latin typeface="+mn-lt"/>
              </a:rPr>
              <a:t>Tea </a:t>
            </a:r>
            <a:r>
              <a:rPr lang="en-GB" sz="2000" dirty="0" smtClean="0">
                <a:latin typeface="+mn-lt"/>
              </a:rPr>
              <a:t>&amp; Coffee</a:t>
            </a:r>
          </a:p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09</a:t>
            </a:r>
            <a:r>
              <a:rPr lang="en-GB" sz="2000" dirty="0" smtClean="0">
                <a:latin typeface="+mn-lt"/>
              </a:rPr>
              <a:t>.45 </a:t>
            </a:r>
            <a:r>
              <a:rPr lang="en-GB" sz="2000" dirty="0" smtClean="0">
                <a:latin typeface="+mn-lt"/>
              </a:rPr>
              <a:t>– </a:t>
            </a:r>
            <a:r>
              <a:rPr lang="en-GB" sz="2000" dirty="0" smtClean="0">
                <a:latin typeface="+mn-lt"/>
              </a:rPr>
              <a:t>10.00am</a:t>
            </a:r>
            <a:r>
              <a:rPr lang="en-GB" sz="2000" dirty="0" smtClean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Welcome | Overview | Introductions </a:t>
            </a:r>
          </a:p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10</a:t>
            </a:r>
            <a:r>
              <a:rPr lang="en-GB" sz="2000" dirty="0" smtClean="0">
                <a:latin typeface="+mn-lt"/>
              </a:rPr>
              <a:t>.00 </a:t>
            </a:r>
            <a:r>
              <a:rPr lang="en-GB" sz="2000" dirty="0" smtClean="0">
                <a:latin typeface="+mn-lt"/>
              </a:rPr>
              <a:t>– </a:t>
            </a:r>
            <a:r>
              <a:rPr lang="en-GB" sz="2000" dirty="0" smtClean="0">
                <a:latin typeface="+mn-lt"/>
              </a:rPr>
              <a:t>11.30am</a:t>
            </a:r>
            <a:r>
              <a:rPr lang="en-GB" sz="2000" dirty="0" smtClean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Practical Demonstrations &amp; Discussions</a:t>
            </a:r>
            <a:endParaRPr lang="en-GB" sz="2000" dirty="0" smtClean="0">
              <a:latin typeface="+mn-lt"/>
            </a:endParaRPr>
          </a:p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11</a:t>
            </a:r>
            <a:r>
              <a:rPr lang="en-GB" sz="2000" dirty="0" smtClean="0">
                <a:latin typeface="+mn-lt"/>
              </a:rPr>
              <a:t>.30 </a:t>
            </a:r>
            <a:r>
              <a:rPr lang="en-GB" sz="2000" dirty="0" smtClean="0">
                <a:latin typeface="+mn-lt"/>
              </a:rPr>
              <a:t>– </a:t>
            </a:r>
            <a:r>
              <a:rPr lang="en-GB" sz="2000" dirty="0" smtClean="0">
                <a:latin typeface="+mn-lt"/>
              </a:rPr>
              <a:t>12.00pm</a:t>
            </a:r>
            <a:r>
              <a:rPr lang="en-GB" sz="2000" dirty="0" smtClean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De-brief | Q&amp;A | Distribution of Literature</a:t>
            </a:r>
            <a:endParaRPr lang="en-GB" sz="2000" dirty="0" smtClean="0">
              <a:latin typeface="+mn-lt"/>
            </a:endParaRPr>
          </a:p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12.00pm</a:t>
            </a:r>
            <a:r>
              <a:rPr lang="en-GB" sz="2000" dirty="0" smtClean="0">
                <a:latin typeface="+mn-lt"/>
              </a:rPr>
              <a:t>		</a:t>
            </a:r>
            <a:r>
              <a:rPr lang="en-GB" sz="2000" dirty="0" smtClean="0">
                <a:latin typeface="+mn-lt"/>
              </a:rPr>
              <a:t>		Networking I Depart</a:t>
            </a:r>
            <a:endParaRPr lang="en-GB" dirty="0" smtClean="0"/>
          </a:p>
          <a:p>
            <a:pPr marL="2286000" lvl="5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dirty="0"/>
          </a:p>
          <a:p>
            <a:pPr marL="2286000" lvl="5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dirty="0" smtClean="0"/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90488" y="1524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90488" y="25717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90488" y="38481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90488" y="45910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90488" y="5715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FA Pitch Advisors / PIP Partners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upload.wikimedia.org/wikipedia/en/thumb/2/29/Stoke_City_FC.svg/885px-Stoke_City_FC.svg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" y="1222411"/>
            <a:ext cx="1468491" cy="16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iog.org/OneStopCMS/Sites/IOG/Theme/images/logo.gif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1" y="4218876"/>
            <a:ext cx="2019637" cy="115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55576" y="2861116"/>
            <a:ext cx="7527784" cy="1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Andy Jackson					</a:t>
            </a:r>
            <a:r>
              <a:rPr lang="en-GB" sz="2000" b="1" dirty="0" smtClean="0">
                <a:latin typeface="+mn-lt"/>
              </a:rPr>
              <a:t>Jeremy Vincent</a:t>
            </a:r>
            <a:endParaRPr lang="en-GB" sz="2000" b="1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Pitch Advisor					</a:t>
            </a:r>
            <a:r>
              <a:rPr lang="en-GB" sz="2000" dirty="0">
                <a:latin typeface="+mn-lt"/>
              </a:rPr>
              <a:t>Charterhouse Turf </a:t>
            </a:r>
            <a:r>
              <a:rPr lang="en-GB" sz="2000" dirty="0" smtClean="0">
                <a:latin typeface="+mn-lt"/>
              </a:rPr>
              <a:t>Machinery</a:t>
            </a: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SCFC Head Groundsman			</a:t>
            </a:r>
            <a:endParaRPr lang="en-GB" sz="2000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727245" y="5445224"/>
            <a:ext cx="110618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Kevin Duffill						</a:t>
            </a:r>
            <a:r>
              <a:rPr lang="en-GB" sz="2000" b="1" dirty="0" smtClean="0">
                <a:latin typeface="+mn-lt"/>
              </a:rPr>
              <a:t>Glen Howard</a:t>
            </a:r>
            <a:endParaRPr lang="en-GB" sz="2000" b="1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Pitch Advisor					</a:t>
            </a:r>
            <a:r>
              <a:rPr lang="en-GB" sz="2000" dirty="0" smtClean="0">
                <a:latin typeface="+mn-lt"/>
              </a:rPr>
              <a:t>Rigby Taylor</a:t>
            </a: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IOG Regional Pitch Advisor			</a:t>
            </a:r>
            <a:endParaRPr lang="en-GB" sz="2000" dirty="0">
              <a:latin typeface="+mn-lt"/>
            </a:endParaRPr>
          </a:p>
        </p:txBody>
      </p:sp>
      <p:pic>
        <p:nvPicPr>
          <p:cNvPr id="1026" name="Picture 2" descr="C:\Users\gthomas\AppData\Local\Microsoft\Windows\Temporary Internet Files\Content.Outlook\CH3P7HS8\FA_Redexim_Charterhouse_v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2354829" cy="11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igbytaylor.s3.amazonaws.com/CMS/news/FA_Rigby_Taylor_2C_S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96731"/>
            <a:ext cx="2397699" cy="11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Workshop Objectives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2060847"/>
            <a:ext cx="8004482" cy="3725607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Provide an update on the FA Pitch Improvement Programme 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Introduce key partners who can offer further guidance and support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Observe pitch maintenance demonstrations and machinery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Think about forward planning to improve your pitch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Ask questions of the pitch maintenance specialists in attendance 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Network with groundsmen from other local grassroots clubs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Leave with a clearer idea of what support is available to you  </a:t>
            </a: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Pitch Improvement Programme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96703"/>
            <a:ext cx="8086834" cy="3989752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/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57444" y="1968153"/>
            <a:ext cx="8263028" cy="381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Programme </a:t>
            </a:r>
            <a:r>
              <a:rPr lang="en-GB" sz="2000" dirty="0" smtClean="0">
                <a:latin typeface="+mn-lt"/>
              </a:rPr>
              <a:t>started in Staffordshire in </a:t>
            </a:r>
            <a:r>
              <a:rPr lang="en-GB" sz="2000" dirty="0" smtClean="0">
                <a:latin typeface="+mn-lt"/>
              </a:rPr>
              <a:t>November 2012 – since then our two 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</a:t>
            </a:r>
            <a:r>
              <a:rPr lang="en-GB" sz="2000" dirty="0" smtClean="0">
                <a:latin typeface="+mn-lt"/>
              </a:rPr>
              <a:t>Pitch </a:t>
            </a:r>
            <a:r>
              <a:rPr lang="en-GB" sz="2000" dirty="0">
                <a:latin typeface="+mn-lt"/>
              </a:rPr>
              <a:t>A</a:t>
            </a:r>
            <a:r>
              <a:rPr lang="en-GB" sz="2000" dirty="0" smtClean="0">
                <a:latin typeface="+mn-lt"/>
              </a:rPr>
              <a:t>dvisors have visited </a:t>
            </a:r>
            <a:r>
              <a:rPr lang="en-GB" sz="2000" dirty="0" smtClean="0">
                <a:latin typeface="+mn-lt"/>
              </a:rPr>
              <a:t>58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clubs/sites across </a:t>
            </a:r>
            <a:r>
              <a:rPr lang="en-GB" sz="2000" dirty="0" smtClean="0">
                <a:latin typeface="+mn-lt"/>
              </a:rPr>
              <a:t>the county – with </a:t>
            </a:r>
            <a:r>
              <a:rPr lang="en-GB" sz="2000" dirty="0" smtClean="0">
                <a:latin typeface="+mn-lt"/>
              </a:rPr>
              <a:t>many </a:t>
            </a:r>
            <a:endParaRPr lang="en-GB" sz="20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of </a:t>
            </a:r>
            <a:r>
              <a:rPr lang="en-GB" sz="2000" dirty="0" smtClean="0">
                <a:latin typeface="+mn-lt"/>
              </a:rPr>
              <a:t>those clubs/sites investing in follow-up </a:t>
            </a:r>
            <a:r>
              <a:rPr lang="en-GB" sz="2000" dirty="0" smtClean="0">
                <a:latin typeface="+mn-lt"/>
              </a:rPr>
              <a:t>visits (84 PIP visits in total).</a:t>
            </a:r>
            <a:endParaRPr lang="en-GB" sz="2000" dirty="0" smtClean="0">
              <a:latin typeface="+mn-lt"/>
            </a:endParaRP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Process:</a:t>
            </a:r>
            <a:r>
              <a:rPr lang="en-GB" sz="2000" dirty="0" smtClean="0">
                <a:latin typeface="+mn-lt"/>
              </a:rPr>
              <a:t>	</a:t>
            </a:r>
            <a:endParaRPr lang="en-GB" sz="20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	1</a:t>
            </a:r>
            <a:r>
              <a:rPr lang="en-GB" sz="2000" dirty="0" smtClean="0">
                <a:latin typeface="+mn-lt"/>
              </a:rPr>
              <a:t>. Expression of Interest form to County FA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2</a:t>
            </a:r>
            <a:r>
              <a:rPr lang="en-GB" sz="2000" dirty="0" smtClean="0">
                <a:latin typeface="+mn-lt"/>
              </a:rPr>
              <a:t>. CFA organise visit with Pitch </a:t>
            </a:r>
            <a:r>
              <a:rPr lang="en-GB" sz="2000" dirty="0">
                <a:latin typeface="+mn-lt"/>
              </a:rPr>
              <a:t>A</a:t>
            </a:r>
            <a:r>
              <a:rPr lang="en-GB" sz="2000" dirty="0" smtClean="0">
                <a:latin typeface="+mn-lt"/>
              </a:rPr>
              <a:t>dvisor and Club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3</a:t>
            </a:r>
            <a:r>
              <a:rPr lang="en-GB" sz="2000" dirty="0" smtClean="0">
                <a:latin typeface="+mn-lt"/>
              </a:rPr>
              <a:t>. Pitch Advisor and CFA visit site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4</a:t>
            </a:r>
            <a:r>
              <a:rPr lang="en-GB" sz="2000" dirty="0" smtClean="0">
                <a:latin typeface="+mn-lt"/>
              </a:rPr>
              <a:t>. Club receive a report with recommendations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5</a:t>
            </a:r>
            <a:r>
              <a:rPr lang="en-GB" sz="2000" dirty="0" smtClean="0">
                <a:latin typeface="+mn-lt"/>
              </a:rPr>
              <a:t>. Club action those </a:t>
            </a:r>
            <a:r>
              <a:rPr lang="en-GB" sz="2000" dirty="0" smtClean="0">
                <a:latin typeface="+mn-lt"/>
              </a:rPr>
              <a:t>recommendations, supported </a:t>
            </a:r>
            <a:r>
              <a:rPr lang="en-GB" sz="2000" dirty="0" smtClean="0">
                <a:latin typeface="+mn-lt"/>
              </a:rPr>
              <a:t>by </a:t>
            </a:r>
            <a:r>
              <a:rPr lang="en-GB" sz="2000" dirty="0" smtClean="0">
                <a:latin typeface="+mn-lt"/>
              </a:rPr>
              <a:t>the CFA</a:t>
            </a: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	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	</a:t>
            </a:r>
          </a:p>
          <a:p>
            <a:pPr lvl="3">
              <a:buClr>
                <a:schemeClr val="accent4">
                  <a:lumMod val="60000"/>
                  <a:lumOff val="40000"/>
                </a:schemeClr>
              </a:buClr>
            </a:pPr>
            <a:endParaRPr lang="en-GB" sz="1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PIP Report / Recommendations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444" y="2060848"/>
            <a:ext cx="8004482" cy="3960440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The Pitch Improvement Programme reports and recommendations will be </a:t>
            </a:r>
            <a:r>
              <a:rPr lang="en-GB" sz="2000" b="1" dirty="0" smtClean="0">
                <a:latin typeface="+mn-lt"/>
              </a:rPr>
              <a:t>unique to each club/site </a:t>
            </a:r>
            <a:r>
              <a:rPr lang="en-GB" sz="2000" dirty="0" smtClean="0">
                <a:latin typeface="+mn-lt"/>
              </a:rPr>
              <a:t>based on the resources available – budget, machinery, personnel, time, priorities, etc.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In many of the reports we have done previously, clubs have requested </a:t>
            </a:r>
            <a:r>
              <a:rPr lang="en-GB" sz="2000" b="1" dirty="0" smtClean="0">
                <a:latin typeface="+mn-lt"/>
              </a:rPr>
              <a:t>short-term </a:t>
            </a:r>
            <a:r>
              <a:rPr lang="en-GB" sz="2000" dirty="0" smtClean="0">
                <a:latin typeface="+mn-lt"/>
              </a:rPr>
              <a:t>recommendations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based on their immediate priorities and budget available, then </a:t>
            </a:r>
            <a:r>
              <a:rPr lang="en-GB" sz="2000" b="1" dirty="0" smtClean="0">
                <a:latin typeface="+mn-lt"/>
              </a:rPr>
              <a:t>longer-term </a:t>
            </a:r>
            <a:r>
              <a:rPr lang="en-GB" sz="2000" dirty="0" smtClean="0">
                <a:latin typeface="+mn-lt"/>
              </a:rPr>
              <a:t>recommendations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which the whole club can work towards achieving.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We recommend that clubs invest in a </a:t>
            </a:r>
            <a:r>
              <a:rPr lang="en-GB" sz="2000" b="1" dirty="0" smtClean="0">
                <a:latin typeface="+mn-lt"/>
              </a:rPr>
              <a:t>second visit </a:t>
            </a:r>
            <a:r>
              <a:rPr lang="en-GB" sz="2000" dirty="0" smtClean="0">
                <a:latin typeface="+mn-lt"/>
              </a:rPr>
              <a:t>approximately 6 months after their first visit to ensure that the recommendations provided in the reports have maximum impact.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Feedback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444" y="1340768"/>
            <a:ext cx="8004482" cy="518457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latin typeface="+mn-lt"/>
              </a:rPr>
              <a:t>Andy / Kevin / Gareth,</a:t>
            </a:r>
          </a:p>
          <a:p>
            <a:pPr marL="0" indent="0">
              <a:buNone/>
            </a:pPr>
            <a:endParaRPr lang="en-GB" sz="2000" dirty="0">
              <a:latin typeface="+mn-lt"/>
            </a:endParaRPr>
          </a:p>
          <a:p>
            <a:pPr marL="0" indent="0">
              <a:buNone/>
            </a:pPr>
            <a:r>
              <a:rPr lang="en-GB" sz="2000" dirty="0" smtClean="0">
                <a:latin typeface="+mn-lt"/>
              </a:rPr>
              <a:t>I </a:t>
            </a:r>
            <a:r>
              <a:rPr lang="en-GB" sz="2000" dirty="0">
                <a:latin typeface="+mn-lt"/>
              </a:rPr>
              <a:t>would like to take this opportunity to drop you a line and thank you and for the invaluable assistance and advice that you have given us over the last 18 months – without this I am quite sure that we would have gone down many blind alleys and spent money that we could ill afford to </a:t>
            </a:r>
            <a:r>
              <a:rPr lang="en-GB" sz="2000" dirty="0" smtClean="0">
                <a:latin typeface="+mn-lt"/>
              </a:rPr>
              <a:t>waste.</a:t>
            </a:r>
          </a:p>
          <a:p>
            <a:pPr marL="0" indent="0">
              <a:buNone/>
            </a:pPr>
            <a:endParaRPr lang="en-GB" sz="2000" dirty="0">
              <a:latin typeface="+mn-lt"/>
            </a:endParaRPr>
          </a:p>
          <a:p>
            <a:pPr marL="0" indent="0">
              <a:buNone/>
            </a:pPr>
            <a:r>
              <a:rPr lang="en-GB" sz="2000" dirty="0" smtClean="0">
                <a:latin typeface="+mn-lt"/>
              </a:rPr>
              <a:t>As </a:t>
            </a:r>
            <a:r>
              <a:rPr lang="en-GB" sz="2000" dirty="0">
                <a:latin typeface="+mn-lt"/>
              </a:rPr>
              <a:t>you know we took over a new playing surface that was, quite frankly, not fit for purpose, but by following the maintenance programme you have provided us with, we now have a playing surface we can all be proud of.</a:t>
            </a:r>
          </a:p>
          <a:p>
            <a:pPr marL="0" indent="0">
              <a:buNone/>
            </a:pPr>
            <a:endParaRPr lang="en-GB" sz="2000" dirty="0">
              <a:latin typeface="+mn-lt"/>
            </a:endParaRPr>
          </a:p>
          <a:p>
            <a:pPr marL="0" indent="0">
              <a:buNone/>
            </a:pPr>
            <a:r>
              <a:rPr lang="en-GB" sz="2000" dirty="0" smtClean="0">
                <a:latin typeface="+mn-lt"/>
              </a:rPr>
              <a:t>Once </a:t>
            </a:r>
            <a:r>
              <a:rPr lang="en-GB" sz="2000" dirty="0">
                <a:latin typeface="+mn-lt"/>
              </a:rPr>
              <a:t>again </a:t>
            </a:r>
            <a:r>
              <a:rPr lang="en-GB" sz="2000" dirty="0" smtClean="0">
                <a:latin typeface="+mn-lt"/>
              </a:rPr>
              <a:t>many </a:t>
            </a:r>
            <a:r>
              <a:rPr lang="en-GB" sz="2000" dirty="0">
                <a:latin typeface="+mn-lt"/>
              </a:rPr>
              <a:t>t</a:t>
            </a:r>
            <a:r>
              <a:rPr lang="en-GB" sz="2000" dirty="0" smtClean="0">
                <a:latin typeface="+mn-lt"/>
              </a:rPr>
              <a:t>hanks</a:t>
            </a:r>
            <a:r>
              <a:rPr lang="en-GB" sz="2000" dirty="0" smtClean="0">
                <a:latin typeface="+mn-lt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+mn-lt"/>
            </a:endParaRPr>
          </a:p>
          <a:p>
            <a:pPr marL="0" indent="0">
              <a:buNone/>
            </a:pPr>
            <a:r>
              <a:rPr lang="en-GB" sz="2000" dirty="0" smtClean="0">
                <a:latin typeface="+mn-lt"/>
              </a:rPr>
              <a:t>Marko </a:t>
            </a:r>
            <a:r>
              <a:rPr lang="en-GB" sz="2000" dirty="0" smtClean="0">
                <a:latin typeface="+mn-lt"/>
              </a:rPr>
              <a:t>Djukic</a:t>
            </a:r>
          </a:p>
          <a:p>
            <a:pPr marL="0" indent="0">
              <a:buNone/>
            </a:pPr>
            <a:r>
              <a:rPr lang="en-GB" sz="2000" dirty="0" smtClean="0">
                <a:latin typeface="+mn-lt"/>
              </a:rPr>
              <a:t>Chairman</a:t>
            </a:r>
            <a:r>
              <a:rPr lang="en-GB" sz="2000" dirty="0" smtClean="0">
                <a:latin typeface="+mn-lt"/>
              </a:rPr>
              <a:t>, Silverdale </a:t>
            </a:r>
            <a:r>
              <a:rPr lang="en-GB" sz="2000" dirty="0">
                <a:latin typeface="+mn-lt"/>
              </a:rPr>
              <a:t>Athletic Football Club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85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86834" cy="1707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000" u="sng" dirty="0" smtClean="0">
                <a:latin typeface="+mn-lt"/>
              </a:rPr>
              <a:t>Example</a:t>
            </a:r>
            <a:r>
              <a:rPr lang="en-GB" sz="4000" dirty="0" smtClean="0">
                <a:latin typeface="+mn-lt"/>
              </a:rPr>
              <a:t> (for guidance only*)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r>
              <a:rPr lang="en-GB" sz="2000" dirty="0" smtClean="0">
                <a:latin typeface="+mn-lt"/>
              </a:rPr>
              <a:t>* </a:t>
            </a:r>
            <a:r>
              <a:rPr lang="en-GB" sz="2000" b="0" dirty="0" smtClean="0">
                <a:latin typeface="+mn-lt"/>
              </a:rPr>
              <a:t>Priorities </a:t>
            </a:r>
            <a:r>
              <a:rPr lang="en-GB" sz="2000" b="0" dirty="0">
                <a:latin typeface="+mn-lt"/>
              </a:rPr>
              <a:t>/ budgets will vary from pitch to pitch</a:t>
            </a:r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Example annual maintenance programme for an 11v11 pitch</a:t>
            </a: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endParaRPr lang="en-GB" sz="2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28396"/>
              </p:ext>
            </p:extLst>
          </p:nvPr>
        </p:nvGraphicFramePr>
        <p:xfrm>
          <a:off x="-1" y="1968151"/>
          <a:ext cx="9144001" cy="477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593"/>
                <a:gridCol w="2016224"/>
                <a:gridCol w="1512168"/>
                <a:gridCol w="1728192"/>
                <a:gridCol w="720080"/>
                <a:gridCol w="1152128"/>
                <a:gridCol w="1115616"/>
              </a:tblGrid>
              <a:tr h="883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Example Priority Order </a:t>
                      </a:r>
                      <a:r>
                        <a:rPr lang="en-GB" sz="1200" u="sng" strike="noStrike" dirty="0">
                          <a:effectLst/>
                        </a:rPr>
                        <a:t>GUIDE ONLY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Maintenance Item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Responsibility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Frequency (time of </a:t>
                      </a:r>
                      <a:r>
                        <a:rPr lang="en-GB" sz="1200" u="none" strike="noStrike" dirty="0" smtClean="0">
                          <a:effectLst/>
                        </a:rPr>
                        <a:t>year)</a:t>
                      </a:r>
                    </a:p>
                    <a:p>
                      <a:pPr algn="ctr" fontAlgn="ctr"/>
                      <a:r>
                        <a:rPr lang="en-GB" sz="1200" u="sng" strike="noStrike" dirty="0" smtClean="0">
                          <a:effectLst/>
                        </a:rPr>
                        <a:t>GUIDE ONLY</a:t>
                      </a:r>
                    </a:p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(conditions </a:t>
                      </a:r>
                      <a:r>
                        <a:rPr lang="en-GB" sz="1200" u="none" strike="noStrike" dirty="0">
                          <a:effectLst/>
                        </a:rPr>
                        <a:t>would dictate)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No. of times per year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Cost Per Visit </a:t>
                      </a:r>
                      <a:r>
                        <a:rPr lang="en-GB" sz="1200" u="sng" strike="noStrike">
                          <a:effectLst/>
                        </a:rPr>
                        <a:t>GUIDE ONLY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Annual Cost </a:t>
                      </a:r>
                      <a:r>
                        <a:rPr lang="en-GB" sz="1200" u="sng" strike="noStrike">
                          <a:effectLst/>
                        </a:rPr>
                        <a:t>GUIDE ONLY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Grass Cutting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Groundsman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Weekly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£0 - £50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£0 - £1000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Line Marking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Groundsman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Weekly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£0 - £25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£0 - £500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Vertidraining / Earthquaking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(October)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£350 - £500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£350 - £500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Application of Fertiliser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(October &amp; May)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£250 - £400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£500 - £800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Application of Worm Control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(October)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£150 - £250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£300 - £500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Application </a:t>
                      </a:r>
                      <a:r>
                        <a:rPr lang="en-GB" sz="1200" u="none" strike="noStrike" dirty="0" smtClean="0">
                          <a:effectLst/>
                        </a:rPr>
                        <a:t>of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Weedkiller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(May)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£150 </a:t>
                      </a:r>
                      <a:r>
                        <a:rPr lang="en-GB" sz="1200" u="none" strike="noStrike" dirty="0">
                          <a:effectLst/>
                        </a:rPr>
                        <a:t>- </a:t>
                      </a:r>
                      <a:r>
                        <a:rPr lang="en-GB" sz="1200" u="none" strike="noStrike" dirty="0" smtClean="0">
                          <a:effectLst/>
                        </a:rPr>
                        <a:t>£250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£150 </a:t>
                      </a:r>
                      <a:r>
                        <a:rPr lang="en-GB" sz="1200" u="none" strike="noStrike" dirty="0">
                          <a:effectLst/>
                        </a:rPr>
                        <a:t>- </a:t>
                      </a:r>
                      <a:r>
                        <a:rPr lang="en-GB" sz="1200" u="none" strike="noStrike" dirty="0" smtClean="0">
                          <a:effectLst/>
                        </a:rPr>
                        <a:t>£250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Slitting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Annually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£150 - £200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£600 - £800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Scarification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(May)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£350 - £500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£350 - £500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Topdressing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(May)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£1300 - £2000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£1300 - £2000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</a:rPr>
                        <a:t>Overseeding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(May)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£400 - £1200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£400 - £</a:t>
                      </a:r>
                      <a:r>
                        <a:rPr lang="en-GB" sz="1200" u="none" strike="noStrike" dirty="0" smtClean="0">
                          <a:effectLst/>
                        </a:rPr>
                        <a:t>1200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Total cost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effectLst/>
                        </a:rPr>
                        <a:t>£3950 </a:t>
                      </a:r>
                      <a:r>
                        <a:rPr lang="en-GB" sz="1200" b="1" u="none" strike="noStrike" dirty="0">
                          <a:effectLst/>
                        </a:rPr>
                        <a:t>- £</a:t>
                      </a:r>
                      <a:r>
                        <a:rPr lang="en-GB" sz="1200" b="1" u="none" strike="noStrike" dirty="0" smtClean="0">
                          <a:effectLst/>
                        </a:rPr>
                        <a:t>8050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Clubs Working Together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444" y="1556791"/>
            <a:ext cx="8119012" cy="4229663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solidFill>
                  <a:srgbClr val="003B8A"/>
                </a:solidFill>
                <a:latin typeface="+mn-lt"/>
              </a:rPr>
              <a:t>Investing in Specialist Contractors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 smtClean="0">
              <a:solidFill>
                <a:srgbClr val="003B8A"/>
              </a:solidFill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solidFill>
                  <a:srgbClr val="003B8A"/>
                </a:solidFill>
                <a:latin typeface="+mn-lt"/>
              </a:rPr>
              <a:t>If you are looking to invest in a </a:t>
            </a:r>
            <a:r>
              <a:rPr lang="en-GB" sz="2000" dirty="0" smtClean="0">
                <a:solidFill>
                  <a:srgbClr val="003B8A"/>
                </a:solidFill>
                <a:latin typeface="+mn-lt"/>
              </a:rPr>
              <a:t>local contractor </a:t>
            </a:r>
            <a:r>
              <a:rPr lang="en-GB" sz="2000" dirty="0" smtClean="0">
                <a:solidFill>
                  <a:srgbClr val="003B8A"/>
                </a:solidFill>
                <a:latin typeface="+mn-lt"/>
              </a:rPr>
              <a:t>to carry out any maintenance </a:t>
            </a:r>
            <a:r>
              <a:rPr lang="en-GB" sz="2000" dirty="0" smtClean="0">
                <a:solidFill>
                  <a:srgbClr val="003B8A"/>
                </a:solidFill>
                <a:latin typeface="+mn-lt"/>
              </a:rPr>
              <a:t>work – </a:t>
            </a:r>
            <a:r>
              <a:rPr lang="en-GB" sz="2000" dirty="0" smtClean="0">
                <a:solidFill>
                  <a:srgbClr val="003B8A"/>
                </a:solidFill>
                <a:latin typeface="+mn-lt"/>
              </a:rPr>
              <a:t>e.g. </a:t>
            </a:r>
            <a:r>
              <a:rPr lang="en-GB" sz="2000" dirty="0" err="1" smtClean="0">
                <a:solidFill>
                  <a:srgbClr val="003B8A"/>
                </a:solidFill>
                <a:latin typeface="+mn-lt"/>
              </a:rPr>
              <a:t>earthquaking</a:t>
            </a:r>
            <a:r>
              <a:rPr lang="en-GB" sz="2000" dirty="0" smtClean="0">
                <a:solidFill>
                  <a:srgbClr val="003B8A"/>
                </a:solidFill>
                <a:latin typeface="+mn-lt"/>
              </a:rPr>
              <a:t>, </a:t>
            </a:r>
            <a:r>
              <a:rPr lang="en-GB" sz="2000" dirty="0" err="1" smtClean="0">
                <a:solidFill>
                  <a:srgbClr val="003B8A"/>
                </a:solidFill>
                <a:latin typeface="+mn-lt"/>
              </a:rPr>
              <a:t>vertidraining</a:t>
            </a:r>
            <a:r>
              <a:rPr lang="en-GB" sz="2000" dirty="0" smtClean="0">
                <a:solidFill>
                  <a:srgbClr val="003B8A"/>
                </a:solidFill>
                <a:latin typeface="+mn-lt"/>
              </a:rPr>
              <a:t>, slitting, application of worm control, etc</a:t>
            </a:r>
            <a:r>
              <a:rPr lang="en-GB" sz="2000" dirty="0" smtClean="0">
                <a:latin typeface="+mn-lt"/>
              </a:rPr>
              <a:t>. – </a:t>
            </a:r>
            <a:r>
              <a:rPr lang="en-GB" sz="2000" dirty="0" smtClean="0">
                <a:latin typeface="+mn-lt"/>
              </a:rPr>
              <a:t>it may be worth liaising </a:t>
            </a:r>
            <a:r>
              <a:rPr lang="en-GB" sz="2000" dirty="0" smtClean="0">
                <a:latin typeface="+mn-lt"/>
              </a:rPr>
              <a:t>with other clubs in your local area to see if they are potentially looking to invest in </a:t>
            </a:r>
            <a:r>
              <a:rPr lang="en-GB" sz="2000" dirty="0" smtClean="0">
                <a:latin typeface="+mn-lt"/>
              </a:rPr>
              <a:t>similar maintenance </a:t>
            </a:r>
            <a:r>
              <a:rPr lang="en-GB" sz="2000" dirty="0" smtClean="0">
                <a:latin typeface="+mn-lt"/>
              </a:rPr>
              <a:t>work.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solidFill>
                <a:srgbClr val="003B8A"/>
              </a:solidFill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It may work out more cost-effective for clubs local to each other to work together when investing in specialist contractors.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solidFill>
                <a:srgbClr val="003B8A"/>
              </a:solidFill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The FA Pitch Advisors and the County FA can provide information on local contractors who have supported the </a:t>
            </a:r>
            <a:r>
              <a:rPr lang="en-GB" sz="2000" dirty="0" smtClean="0">
                <a:latin typeface="+mn-lt"/>
              </a:rPr>
              <a:t>Pitch </a:t>
            </a:r>
            <a:r>
              <a:rPr lang="en-GB" sz="2000" dirty="0" smtClean="0">
                <a:latin typeface="+mn-lt"/>
              </a:rPr>
              <a:t>I</a:t>
            </a:r>
            <a:r>
              <a:rPr lang="en-GB" sz="2000" dirty="0" smtClean="0">
                <a:latin typeface="+mn-lt"/>
              </a:rPr>
              <a:t>mprovement </a:t>
            </a:r>
            <a:r>
              <a:rPr lang="en-GB" sz="2000" dirty="0">
                <a:latin typeface="+mn-lt"/>
              </a:rPr>
              <a:t>P</a:t>
            </a:r>
            <a:r>
              <a:rPr lang="en-GB" sz="2000" dirty="0" smtClean="0">
                <a:latin typeface="+mn-lt"/>
              </a:rPr>
              <a:t>rogramme</a:t>
            </a:r>
            <a:r>
              <a:rPr lang="en-GB" sz="2000" dirty="0" smtClean="0">
                <a:latin typeface="+mn-lt"/>
              </a:rPr>
              <a:t>.</a:t>
            </a:r>
            <a:endParaRPr lang="en-GB" sz="2000" dirty="0" smtClean="0">
              <a:solidFill>
                <a:srgbClr val="003B8A"/>
              </a:solidFill>
              <a:latin typeface="+mn-lt"/>
            </a:endParaRPr>
          </a:p>
        </p:txBody>
      </p:sp>
      <p:sp>
        <p:nvSpPr>
          <p:cNvPr id="3" name="AutoShape 2" descr="Image result for sport englan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sport england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B8A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20055</TotalTime>
  <Words>857</Words>
  <Application>Microsoft Office PowerPoint</Application>
  <PresentationFormat>On-screen Show (4:3)</PresentationFormat>
  <Paragraphs>181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End of Season Pitch Renovation Workshop  Saturday 21 May 2016 @ Stone Dominoes FC   </vt:lpstr>
      <vt:lpstr>Workshop Itinerary</vt:lpstr>
      <vt:lpstr>FA Pitch Advisors / PIP Partners</vt:lpstr>
      <vt:lpstr>Workshop Objectives</vt:lpstr>
      <vt:lpstr>Pitch Improvement Programme</vt:lpstr>
      <vt:lpstr>PIP Report / Recommendations</vt:lpstr>
      <vt:lpstr>Feedback</vt:lpstr>
      <vt:lpstr>Example (for guidance only*) * Priorities / budgets will vary from pitch to pitch Example annual maintenance programme for an 11v11 pitch </vt:lpstr>
      <vt:lpstr>Clubs Working Together</vt:lpstr>
      <vt:lpstr>Potential Funding</vt:lpstr>
      <vt:lpstr>Q&amp;A / Open Forum</vt:lpstr>
      <vt:lpstr>Summary</vt:lpstr>
    </vt:vector>
  </TitlesOfParts>
  <Company>Can Communicate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Coles</dc:creator>
  <cp:lastModifiedBy>Gareth Thomas</cp:lastModifiedBy>
  <cp:revision>994</cp:revision>
  <cp:lastPrinted>2016-05-20T14:21:21Z</cp:lastPrinted>
  <dcterms:created xsi:type="dcterms:W3CDTF">2009-04-03T09:03:22Z</dcterms:created>
  <dcterms:modified xsi:type="dcterms:W3CDTF">2016-05-20T14:44:34Z</dcterms:modified>
</cp:coreProperties>
</file>