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18" r:id="rId2"/>
    <p:sldId id="435" r:id="rId3"/>
    <p:sldId id="446" r:id="rId4"/>
    <p:sldId id="420" r:id="rId5"/>
    <p:sldId id="429" r:id="rId6"/>
    <p:sldId id="421" r:id="rId7"/>
    <p:sldId id="423" r:id="rId8"/>
    <p:sldId id="453" r:id="rId9"/>
    <p:sldId id="424" r:id="rId10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8A"/>
    <a:srgbClr val="00275D"/>
    <a:srgbClr val="877E4B"/>
    <a:srgbClr val="ABA269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2" autoAdjust="0"/>
    <p:restoredTop sz="82382" autoAdjust="0"/>
  </p:normalViewPr>
  <p:slideViewPr>
    <p:cSldViewPr snapToObjects="1">
      <p:cViewPr varScale="1">
        <p:scale>
          <a:sx n="70" d="100"/>
          <a:sy n="70" d="100"/>
        </p:scale>
        <p:origin x="-13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26"/>
    </p:cViewPr>
  </p:sorterViewPr>
  <p:notesViewPr>
    <p:cSldViewPr snapToObjects="1">
      <p:cViewPr varScale="1">
        <p:scale>
          <a:sx n="63" d="100"/>
          <a:sy n="63" d="100"/>
        </p:scale>
        <p:origin x="-3078" y="-12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A4E2E-4CCD-42A2-A13C-C85DEB24C697}" type="datetimeFigureOut">
              <a:rPr lang="en-US" smtClean="0"/>
              <a:pPr/>
              <a:t>11/14/2016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BF70F-E194-4411-ACBC-511FFC77321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583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F22D69-4FC8-4B2B-9799-D6FC6AFE2550}" type="datetime1">
              <a:rPr lang="en-US"/>
              <a:pPr/>
              <a:t>11/14/2016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73BC78-377A-467A-81E2-AE688CB9122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884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65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65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65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65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54D77F-B45A-4716-89DB-25D284D28E88}" type="datetime1">
              <a:rPr lang="en-US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137D4-8CD6-4BED-A150-55487FDA298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AFC113-723D-43B7-9EFB-8C88BEB35FB1}" type="datetime1">
              <a:rPr lang="en-US"/>
              <a:pPr/>
              <a:t>11/14/2016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E3324-4B06-48FF-B800-5AE3E861B09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BD5D43-8E87-4421-BE85-4DFA401E48E2}" type="datetime1">
              <a:rPr lang="en-US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A579E-FB8D-4204-9E66-13351598975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A8D0DA-BB62-4DF6-8533-90FF3828843C}" type="datetime1">
              <a:rPr lang="en-US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9E20E-792B-4DF0-A949-DEDC8690D82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3F4FFC-AD6E-44AF-9E00-DDF1DA10199B}" type="datetime1">
              <a:rPr lang="en-US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EFDA7-5A12-4040-A9B9-76D4A341FE8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F8C41-58E7-46F3-929F-96E417EFF7A2}" type="datetime1">
              <a:rPr lang="en-US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252AB-431C-4594-AF5C-5D10AA2022F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56E333-D3A9-48D8-BDB4-83E35226F51C}" type="datetime1">
              <a:rPr lang="en-US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B376F-1B5C-44AB-8947-42E14A11965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824A88-6060-4311-8AF7-EFAFD6D69997}" type="datetime1">
              <a:rPr lang="en-US"/>
              <a:pPr/>
              <a:t>11/14/2016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57B02-81B2-4BBF-A482-74D915102FB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0BE1F3-8D4D-4EEE-9196-5EB1306B911B}" type="datetime1">
              <a:rPr lang="en-US"/>
              <a:pPr/>
              <a:t>11/14/2016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1CE88-D481-4365-AB51-041B8BB701C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B70C2A-D7A0-4085-87AC-506DCB828285}" type="datetime1">
              <a:rPr lang="en-US"/>
              <a:pPr/>
              <a:t>11/14/2016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7A581-D0FE-46CA-9AB2-8C194E1BD28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C1355F-25A0-4C64-B148-AE158BEE11EB}" type="datetime1">
              <a:rPr lang="en-US"/>
              <a:pPr/>
              <a:t>11/14/2016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3B121-66D0-4C34-AC93-722BBD87320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8AF8E1-3F54-4653-BAC4-D824E51F30A8}" type="datetime1">
              <a:rPr lang="en-US"/>
              <a:pPr/>
              <a:t>11/14/2016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A26E3-C4B2-44E6-8D5C-EC1779855E3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KGROUND SLVR LIONS.jpg"/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13E4CB82-D049-4421-9B1E-CF85FA660D8A}" type="datetime1">
              <a:rPr lang="en-US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00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09E9C0E-0020-4B8B-9FB3-0CECA94CB96C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8" name="Picture 7" descr="FA_CREST_4C_C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24800" y="5788025"/>
            <a:ext cx="6477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3B8A"/>
          </a:solidFill>
          <a:latin typeface="Arial"/>
          <a:ea typeface="ＭＳ Ｐゴシック" pitchFamily="-65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B8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B8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B8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B8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00275D"/>
          </a:solidFill>
          <a:latin typeface="Calibri" pitchFamily="-65" charset="0"/>
          <a:ea typeface="ＭＳ Ｐゴシック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00275D"/>
          </a:solidFill>
          <a:latin typeface="Calibri" pitchFamily="-65" charset="0"/>
          <a:ea typeface="ＭＳ Ｐゴシック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00275D"/>
          </a:solidFill>
          <a:latin typeface="Calibri" pitchFamily="-65" charset="0"/>
          <a:ea typeface="ＭＳ Ｐゴシック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00275D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ED1C24"/>
        </a:buClr>
        <a:buFont typeface="Arial" pitchFamily="34" charset="0"/>
        <a:buChar char="•"/>
        <a:defRPr sz="2000" kern="1200">
          <a:solidFill>
            <a:srgbClr val="003B8A"/>
          </a:solidFill>
          <a:latin typeface="Arial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ED1C24"/>
        </a:buClr>
        <a:buFont typeface="Arial" pitchFamily="34" charset="0"/>
        <a:buChar char="•"/>
        <a:defRPr kern="1200">
          <a:solidFill>
            <a:srgbClr val="003B8A"/>
          </a:solidFill>
          <a:latin typeface="Arial"/>
          <a:ea typeface="ＭＳ Ｐゴシック" pitchFamily="-65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D1C24"/>
        </a:buClr>
        <a:buFont typeface="Arial" pitchFamily="34" charset="0"/>
        <a:buChar char="•"/>
        <a:defRPr sz="1600" kern="1200">
          <a:solidFill>
            <a:srgbClr val="003B8A"/>
          </a:solidFill>
          <a:latin typeface="Arial"/>
          <a:ea typeface="ＭＳ Ｐゴシック" pitchFamily="-65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D1C24"/>
        </a:buClr>
        <a:buFont typeface="Arial" pitchFamily="34" charset="0"/>
        <a:buChar char="•"/>
        <a:defRPr sz="1400" kern="1200">
          <a:solidFill>
            <a:srgbClr val="003B8A"/>
          </a:solidFill>
          <a:latin typeface="Arial"/>
          <a:ea typeface="ＭＳ Ｐゴシック" pitchFamily="-65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D1C24"/>
        </a:buClr>
        <a:buFont typeface="Arial" pitchFamily="34" charset="0"/>
        <a:buChar char="•"/>
        <a:defRPr sz="1400" kern="1200">
          <a:solidFill>
            <a:srgbClr val="003B8A"/>
          </a:solidFill>
          <a:latin typeface="Arial"/>
          <a:ea typeface="ＭＳ Ｐゴシック" pitchFamily="-65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co.uk/url?sa=i&amp;source=imgres&amp;cd=&amp;cad=rja&amp;uact=8&amp;ved=0CAwQjRwwAA&amp;url=http://en.wikipedia.org/wiki/Stoke_City_F.C.&amp;ei=FY5UVfuOMKSU7Aa3-4HgDg&amp;psig=AFQjCNHlj8E3uD7gO85-PK4o2QL0iDOt0Q&amp;ust=1431691157892618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hyperlink" Target="http://www.google.co.uk/url?sa=i&amp;source=imgres&amp;cd=&amp;cad=rja&amp;uact=8&amp;ved=0CAwQjRwwAA&amp;url=http://www.iog.org/&amp;ei=No9UVcHyIImP7AbbxYPwDg&amp;psig=AFQjCNFrZegPpRsasic0fWMrADb9P_iBag&amp;ust=1431691446597555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co.uk/url?sa=i&amp;source=imgres&amp;cd=&amp;cad=rja&amp;uact=8&amp;ved=0CAwQjRwwAA&amp;url=http://en.wikipedia.org/wiki/Stoke_City_F.C.&amp;ei=FY5UVfuOMKSU7Aa3-4HgDg&amp;psig=AFQjCNHlj8E3uD7gO85-PK4o2QL0iDOt0Q&amp;ust=1431691157892618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hyperlink" Target="http://www.google.co.uk/url?sa=i&amp;source=imgres&amp;cd=&amp;cad=rja&amp;uact=8&amp;ved=0CAwQjRwwAA&amp;url=http://www.iog.org/&amp;ei=No9UVcHyIImP7AbbxYPwDg&amp;psig=AFQjCNFrZegPpRsasic0fWMrADb9P_iBag&amp;ust=1431691446597555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9576" y="260648"/>
            <a:ext cx="6882863" cy="1656184"/>
          </a:xfrm>
        </p:spPr>
        <p:txBody>
          <a:bodyPr/>
          <a:lstStyle/>
          <a:p>
            <a:pPr algn="ctr"/>
            <a:r>
              <a:rPr lang="en-GB" sz="4000" dirty="0" smtClean="0">
                <a:latin typeface="+mn-lt"/>
              </a:rPr>
              <a:t>Pitch Improvement Workshop</a:t>
            </a:r>
            <a:br>
              <a:rPr lang="en-GB" sz="4000" dirty="0" smtClean="0">
                <a:latin typeface="+mn-lt"/>
              </a:rPr>
            </a:br>
            <a:r>
              <a:rPr lang="en-GB" sz="1200" dirty="0">
                <a:latin typeface="+mn-lt"/>
              </a:rPr>
              <a:t/>
            </a:r>
            <a:br>
              <a:rPr lang="en-GB" sz="1200" dirty="0">
                <a:latin typeface="+mn-lt"/>
              </a:rPr>
            </a:br>
            <a:r>
              <a:rPr lang="en-GB" b="0" dirty="0" smtClean="0">
                <a:latin typeface="+mn-lt"/>
              </a:rPr>
              <a:t>Monday 14 November 2016 @ Rocester </a:t>
            </a:r>
            <a:r>
              <a:rPr lang="en-GB" b="0" dirty="0" smtClean="0">
                <a:latin typeface="+mn-lt"/>
              </a:rPr>
              <a:t>FC</a:t>
            </a:r>
            <a:r>
              <a:rPr lang="en-GB" b="0" dirty="0" smtClean="0">
                <a:latin typeface="+mn-lt"/>
              </a:rPr>
              <a:t/>
            </a:r>
            <a:br>
              <a:rPr lang="en-GB" b="0" dirty="0" smtClean="0">
                <a:latin typeface="+mn-lt"/>
              </a:rPr>
            </a:br>
            <a:endParaRPr lang="en-GB" sz="2000" b="0" dirty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0" y="260648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90488" y="152400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90488" y="459105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90488" y="571500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C:\Users\gthomas\Desktop\rocest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1" y="1916832"/>
            <a:ext cx="7920598" cy="37582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611840" y="5675128"/>
            <a:ext cx="7344536" cy="99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 pitchFamily="-65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B8A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B8A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B8A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B8A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75D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75D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75D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75D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pPr algn="ctr"/>
            <a:r>
              <a:rPr lang="en-GB" sz="2400" b="0" dirty="0" smtClean="0">
                <a:latin typeface="+mn-lt"/>
              </a:rPr>
              <a:t>Staffordshire FA Pitch Improvement Programme (PIP)</a:t>
            </a:r>
            <a:endParaRPr lang="en-GB" sz="2000" b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086834" cy="648072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Workshop Itinerary</a:t>
            </a:r>
            <a:endParaRPr lang="en-GB" sz="40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1222412"/>
            <a:ext cx="8136904" cy="5518956"/>
          </a:xfrm>
        </p:spPr>
        <p:txBody>
          <a:bodyPr/>
          <a:lstStyle/>
          <a:p>
            <a:pPr>
              <a:lnSpc>
                <a:spcPct val="20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18.00 – 18.30pm		Arrival | Tea &amp; Coffee</a:t>
            </a:r>
          </a:p>
          <a:p>
            <a:pPr>
              <a:lnSpc>
                <a:spcPct val="20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18.30 – 18.45</a:t>
            </a:r>
            <a:r>
              <a:rPr lang="en-GB" sz="2000" dirty="0">
                <a:latin typeface="+mn-lt"/>
              </a:rPr>
              <a:t>p</a:t>
            </a:r>
            <a:r>
              <a:rPr lang="en-GB" sz="2000" dirty="0" smtClean="0">
                <a:latin typeface="+mn-lt"/>
              </a:rPr>
              <a:t>m		Welcome| Introductions | Overview</a:t>
            </a:r>
          </a:p>
          <a:p>
            <a:pPr>
              <a:lnSpc>
                <a:spcPct val="20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18.45 – 19.30</a:t>
            </a:r>
            <a:r>
              <a:rPr lang="en-GB" sz="2000" dirty="0">
                <a:latin typeface="+mn-lt"/>
              </a:rPr>
              <a:t>p</a:t>
            </a:r>
            <a:r>
              <a:rPr lang="en-GB" sz="2000" dirty="0" smtClean="0">
                <a:latin typeface="+mn-lt"/>
              </a:rPr>
              <a:t>m		Presentation from Staffordshire FA Pitch Advisors 19.30 – 19.45pm		PIP Case Study – Rocester FC</a:t>
            </a:r>
          </a:p>
          <a:p>
            <a:pPr>
              <a:lnSpc>
                <a:spcPct val="20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19.45 – 20.15pm 		FA PIP Partner – Charterhouse Turf Machinery</a:t>
            </a:r>
          </a:p>
          <a:p>
            <a:pPr>
              <a:lnSpc>
                <a:spcPct val="20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20.15 – 20.45pm		FA PIP Partner – Rigby Taylor</a:t>
            </a:r>
          </a:p>
          <a:p>
            <a:pPr>
              <a:lnSpc>
                <a:spcPct val="20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20.45 – 21.00pm		De-brief | Q&amp;A</a:t>
            </a:r>
          </a:p>
          <a:p>
            <a:pPr>
              <a:lnSpc>
                <a:spcPct val="20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21.00pm				Depart</a:t>
            </a:r>
          </a:p>
          <a:p>
            <a:pPr marL="2286000" lvl="5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dirty="0"/>
          </a:p>
          <a:p>
            <a:pPr marL="2286000" lvl="5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dirty="0" smtClean="0"/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90488" y="152400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90488" y="257175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90488" y="384810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90488" y="459105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90488" y="571500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1"/>
            <a:ext cx="8086834" cy="648073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FA Pitch Advisors / PIP Partners</a:t>
            </a:r>
            <a:endParaRPr lang="en-GB" sz="4000" dirty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rc_mi" descr="http://upload.wikimedia.org/wikipedia/en/thumb/2/29/Stoke_City_FC.svg/885px-Stoke_City_FC.svg.pn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53" y="1222411"/>
            <a:ext cx="1468491" cy="1638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www.iog.org/OneStopCMS/Sites/IOG/Theme/images/logo.gif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71" y="4218876"/>
            <a:ext cx="2019637" cy="115717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755576" y="2861116"/>
            <a:ext cx="7527784" cy="150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4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0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8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dirty="0" smtClean="0">
                <a:latin typeface="+mn-lt"/>
              </a:rPr>
              <a:t>Andy Jackson					Curtis Allen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>
                <a:latin typeface="+mn-lt"/>
              </a:rPr>
              <a:t>SCFC Head Groundsman </a:t>
            </a:r>
            <a:r>
              <a:rPr lang="en-GB" sz="2000" dirty="0" smtClean="0">
                <a:latin typeface="+mn-lt"/>
              </a:rPr>
              <a:t>			</a:t>
            </a:r>
            <a:r>
              <a:rPr lang="en-GB" sz="2000" dirty="0" smtClean="0">
                <a:latin typeface="+mn-lt"/>
              </a:rPr>
              <a:t>Charterhouse </a:t>
            </a:r>
            <a:r>
              <a:rPr lang="en-GB" sz="2000" dirty="0">
                <a:latin typeface="+mn-lt"/>
              </a:rPr>
              <a:t>Turf </a:t>
            </a:r>
            <a:r>
              <a:rPr lang="en-GB" sz="2000" dirty="0" smtClean="0">
                <a:latin typeface="+mn-lt"/>
              </a:rPr>
              <a:t>Machinery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FA Pitch Advisor</a:t>
            </a:r>
            <a:r>
              <a:rPr lang="en-GB" sz="2000" dirty="0" smtClean="0">
                <a:latin typeface="+mn-lt"/>
              </a:rPr>
              <a:t>			</a:t>
            </a:r>
            <a:r>
              <a:rPr lang="en-GB" sz="2000" dirty="0" smtClean="0">
                <a:latin typeface="+mn-lt"/>
              </a:rPr>
              <a:t>		FA PIP Partner</a:t>
            </a:r>
            <a:endParaRPr lang="en-GB" sz="2000" dirty="0">
              <a:latin typeface="+mn-lt"/>
            </a:endParaRP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>
              <a:latin typeface="+mn-lt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727245" y="5445224"/>
            <a:ext cx="110618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4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0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8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dirty="0" smtClean="0">
                <a:latin typeface="+mn-lt"/>
              </a:rPr>
              <a:t>Kevin Duffill						Phil Dewhurst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>
                <a:latin typeface="+mn-lt"/>
              </a:rPr>
              <a:t>IOG Regional Pitch Advisor	</a:t>
            </a:r>
            <a:r>
              <a:rPr lang="en-GB" sz="2000" dirty="0" smtClean="0">
                <a:latin typeface="+mn-lt"/>
              </a:rPr>
              <a:t>		</a:t>
            </a:r>
            <a:r>
              <a:rPr lang="en-GB" sz="2000" dirty="0" smtClean="0">
                <a:latin typeface="+mn-lt"/>
              </a:rPr>
              <a:t>Rigby </a:t>
            </a:r>
            <a:r>
              <a:rPr lang="en-GB" sz="2000" dirty="0" smtClean="0">
                <a:latin typeface="+mn-lt"/>
              </a:rPr>
              <a:t>Taylor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FA Pitch Advisor</a:t>
            </a:r>
            <a:r>
              <a:rPr lang="en-GB" sz="2000" dirty="0" smtClean="0">
                <a:latin typeface="+mn-lt"/>
              </a:rPr>
              <a:t>			</a:t>
            </a:r>
            <a:r>
              <a:rPr lang="en-GB" sz="2000" dirty="0" smtClean="0">
                <a:latin typeface="+mn-lt"/>
              </a:rPr>
              <a:t>		FA PIP Partner</a:t>
            </a:r>
            <a:endParaRPr lang="en-GB" sz="2000" dirty="0">
              <a:latin typeface="+mn-lt"/>
            </a:endParaRPr>
          </a:p>
        </p:txBody>
      </p:sp>
      <p:pic>
        <p:nvPicPr>
          <p:cNvPr id="1026" name="Picture 2" descr="C:\Users\gthomas\AppData\Local\Microsoft\Windows\Temporary Internet Files\Content.Outlook\CH3P7HS8\FA_Redexim_Charterhouse_v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2354829" cy="115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rigbytaylor.s3.amazonaws.com/CMS/news/FA_Rigby_Taylor_2C_S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96731"/>
            <a:ext cx="2397699" cy="117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97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086834" cy="745740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Workshop Objectives</a:t>
            </a:r>
            <a:endParaRPr lang="en-GB" sz="40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7444" y="2060847"/>
            <a:ext cx="8004482" cy="3725607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Provide an update on the FA Pitch Improvement Programme 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Introduce key partners who can offer further guidance and support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Hear about local case studies – positive and negative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Think about forward planning to improve your pitch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Ask questions of the pitch maintenance specialists in attendance 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Network with groundsmen from other local grassroots clubs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b="1" dirty="0" smtClean="0">
                <a:latin typeface="+mn-lt"/>
              </a:rPr>
              <a:t>Leave with a clearer idea of what support is available to you  </a:t>
            </a: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086834" cy="1491480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Pitch Improvement Programme</a:t>
            </a:r>
            <a:br>
              <a:rPr lang="en-GB" sz="4000" dirty="0" smtClean="0">
                <a:latin typeface="+mn-lt"/>
              </a:rPr>
            </a:br>
            <a:r>
              <a:rPr lang="en-GB" sz="4000" dirty="0">
                <a:latin typeface="+mn-lt"/>
              </a:rPr>
              <a:t>(</a:t>
            </a:r>
            <a:r>
              <a:rPr lang="en-GB" sz="4000" dirty="0" smtClean="0">
                <a:latin typeface="+mn-lt"/>
              </a:rPr>
              <a:t>Staffordshire)</a:t>
            </a:r>
            <a:br>
              <a:rPr lang="en-GB" sz="4000" dirty="0" smtClean="0">
                <a:latin typeface="+mn-lt"/>
              </a:rPr>
            </a:br>
            <a:endParaRPr lang="en-GB" sz="40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96703"/>
            <a:ext cx="8086834" cy="3989752"/>
          </a:xfrm>
        </p:spPr>
        <p:txBody>
          <a:bodyPr/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 smtClean="0">
              <a:latin typeface="+mn-lt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 smtClean="0">
              <a:latin typeface="+mn-lt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 smtClean="0">
              <a:latin typeface="+mn-lt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 smtClean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/>
              <a:t>	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/>
              <a:t>	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/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557444" y="1968153"/>
            <a:ext cx="8263028" cy="381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4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0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8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Programme started in Staffordshire in November </a:t>
            </a:r>
            <a:r>
              <a:rPr lang="en-GB" sz="2000" dirty="0" smtClean="0">
                <a:latin typeface="+mn-lt"/>
              </a:rPr>
              <a:t>2012. Since </a:t>
            </a:r>
            <a:r>
              <a:rPr lang="en-GB" sz="2000" dirty="0" smtClean="0">
                <a:latin typeface="+mn-lt"/>
              </a:rPr>
              <a:t>then our two </a:t>
            </a: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FA Pitch </a:t>
            </a:r>
            <a:r>
              <a:rPr lang="en-GB" sz="2000" dirty="0">
                <a:latin typeface="+mn-lt"/>
              </a:rPr>
              <a:t>A</a:t>
            </a:r>
            <a:r>
              <a:rPr lang="en-GB" sz="2000" dirty="0" smtClean="0">
                <a:latin typeface="+mn-lt"/>
              </a:rPr>
              <a:t>dvisors have visited 66 clubs/sites across the county – with many </a:t>
            </a: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of those clubs/sites investing in follow-up visits (92 PIP visits in total to date).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b="1" dirty="0" smtClean="0">
                <a:latin typeface="+mn-lt"/>
              </a:rPr>
              <a:t>Process:</a:t>
            </a:r>
            <a:r>
              <a:rPr lang="en-GB" sz="2000" dirty="0" smtClean="0">
                <a:latin typeface="+mn-lt"/>
              </a:rPr>
              <a:t>	</a:t>
            </a: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	1. Expression of Interest form to County FA</a:t>
            </a: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2. </a:t>
            </a:r>
            <a:r>
              <a:rPr lang="en-GB" sz="2000" dirty="0" smtClean="0">
                <a:latin typeface="+mn-lt"/>
              </a:rPr>
              <a:t>County FA </a:t>
            </a:r>
            <a:r>
              <a:rPr lang="en-GB" sz="2000" dirty="0" smtClean="0">
                <a:latin typeface="+mn-lt"/>
              </a:rPr>
              <a:t>organise visit with Pitch </a:t>
            </a:r>
            <a:r>
              <a:rPr lang="en-GB" sz="2000" dirty="0">
                <a:latin typeface="+mn-lt"/>
              </a:rPr>
              <a:t>A</a:t>
            </a:r>
            <a:r>
              <a:rPr lang="en-GB" sz="2000" dirty="0" smtClean="0">
                <a:latin typeface="+mn-lt"/>
              </a:rPr>
              <a:t>dvisor and Club</a:t>
            </a: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3. Pitch Advisor and </a:t>
            </a:r>
            <a:r>
              <a:rPr lang="en-GB" sz="2000" dirty="0" smtClean="0">
                <a:latin typeface="+mn-lt"/>
              </a:rPr>
              <a:t>County FA </a:t>
            </a:r>
            <a:r>
              <a:rPr lang="en-GB" sz="2000" dirty="0" smtClean="0">
                <a:latin typeface="+mn-lt"/>
              </a:rPr>
              <a:t>visit </a:t>
            </a:r>
            <a:r>
              <a:rPr lang="en-GB" sz="2000" dirty="0" smtClean="0">
                <a:latin typeface="+mn-lt"/>
              </a:rPr>
              <a:t>club/site</a:t>
            </a:r>
            <a:endParaRPr lang="en-GB" sz="2000" dirty="0" smtClean="0">
              <a:latin typeface="+mn-lt"/>
            </a:endParaRP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4. Club receive a </a:t>
            </a:r>
            <a:r>
              <a:rPr lang="en-GB" sz="2000" dirty="0" smtClean="0">
                <a:latin typeface="+mn-lt"/>
              </a:rPr>
              <a:t>detailed report </a:t>
            </a:r>
            <a:r>
              <a:rPr lang="en-GB" sz="2000" dirty="0" smtClean="0">
                <a:latin typeface="+mn-lt"/>
              </a:rPr>
              <a:t>with recommendations</a:t>
            </a: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5. Club action those recommendations, supported by </a:t>
            </a:r>
            <a:r>
              <a:rPr lang="en-GB" sz="2000" dirty="0" smtClean="0">
                <a:latin typeface="+mn-lt"/>
              </a:rPr>
              <a:t>County FA</a:t>
            </a:r>
            <a:endParaRPr lang="en-GB" sz="2000" dirty="0" smtClean="0">
              <a:latin typeface="+mn-lt"/>
            </a:endParaRP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			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			</a:t>
            </a:r>
          </a:p>
          <a:p>
            <a:pPr lvl="3">
              <a:buClr>
                <a:schemeClr val="accent4">
                  <a:lumMod val="60000"/>
                  <a:lumOff val="40000"/>
                </a:schemeClr>
              </a:buClr>
            </a:pPr>
            <a:endParaRPr lang="en-GB" sz="12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086834" cy="745740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PIP Report </a:t>
            </a:r>
            <a:r>
              <a:rPr lang="en-GB" sz="4000" dirty="0" smtClean="0">
                <a:latin typeface="+mn-lt"/>
              </a:rPr>
              <a:t>/ </a:t>
            </a:r>
            <a:r>
              <a:rPr lang="en-GB" sz="4000" dirty="0" smtClean="0">
                <a:latin typeface="+mn-lt"/>
              </a:rPr>
              <a:t>Recommendations</a:t>
            </a:r>
            <a:endParaRPr lang="en-GB" sz="4000" dirty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557444" y="2060848"/>
            <a:ext cx="8004482" cy="3960440"/>
          </a:xfrm>
        </p:spPr>
        <p:txBody>
          <a:bodyPr/>
          <a:lstStyle/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The Pitch Improvement Programme </a:t>
            </a:r>
            <a:r>
              <a:rPr lang="en-GB" sz="2000" dirty="0" smtClean="0">
                <a:latin typeface="+mn-lt"/>
              </a:rPr>
              <a:t>(PIP) reports </a:t>
            </a:r>
            <a:r>
              <a:rPr lang="en-GB" sz="2000" dirty="0" smtClean="0">
                <a:latin typeface="+mn-lt"/>
              </a:rPr>
              <a:t>and recommendations will be </a:t>
            </a:r>
            <a:r>
              <a:rPr lang="en-GB" sz="2000" b="1" dirty="0" smtClean="0">
                <a:latin typeface="+mn-lt"/>
              </a:rPr>
              <a:t>unique to each club/site </a:t>
            </a:r>
            <a:r>
              <a:rPr lang="en-GB" sz="2000" dirty="0" smtClean="0">
                <a:latin typeface="+mn-lt"/>
              </a:rPr>
              <a:t>based on the resources available – budget, machinery, personnel, time, priorities, etc.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 smtClean="0">
              <a:latin typeface="+mn-lt"/>
            </a:endParaRP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In many of the reports we have done previously, clubs have requested </a:t>
            </a:r>
            <a:r>
              <a:rPr lang="en-GB" sz="2000" b="1" dirty="0" smtClean="0">
                <a:latin typeface="+mn-lt"/>
              </a:rPr>
              <a:t>short-term </a:t>
            </a:r>
            <a:r>
              <a:rPr lang="en-GB" sz="2000" dirty="0" smtClean="0">
                <a:latin typeface="+mn-lt"/>
              </a:rPr>
              <a:t>recommendations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dirty="0" smtClean="0">
                <a:latin typeface="+mn-lt"/>
              </a:rPr>
              <a:t>based on their immediate priorities and budget available, then </a:t>
            </a:r>
            <a:r>
              <a:rPr lang="en-GB" sz="2000" b="1" dirty="0" smtClean="0">
                <a:latin typeface="+mn-lt"/>
              </a:rPr>
              <a:t>longer-term </a:t>
            </a:r>
            <a:r>
              <a:rPr lang="en-GB" sz="2000" dirty="0" smtClean="0">
                <a:latin typeface="+mn-lt"/>
              </a:rPr>
              <a:t>recommendations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dirty="0" smtClean="0">
                <a:latin typeface="+mn-lt"/>
              </a:rPr>
              <a:t>which the whole club can work towards achieving.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 smtClean="0">
              <a:latin typeface="+mn-lt"/>
            </a:endParaRP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We strongly recommend that clubs invest in a </a:t>
            </a:r>
            <a:r>
              <a:rPr lang="en-GB" sz="2000" b="1" dirty="0" smtClean="0">
                <a:latin typeface="+mn-lt"/>
              </a:rPr>
              <a:t>second visit </a:t>
            </a:r>
            <a:r>
              <a:rPr lang="en-GB" sz="2000" dirty="0" smtClean="0">
                <a:latin typeface="+mn-lt"/>
              </a:rPr>
              <a:t>approximately 6 months after their first visit to ensure that the recommendations provided in the reports have maximum impact.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86834" cy="533400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PIP Case Study – Rocester RC</a:t>
            </a:r>
            <a:endParaRPr lang="en-GB" sz="4000" dirty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557444" y="2924944"/>
            <a:ext cx="8119012" cy="3744416"/>
          </a:xfrm>
        </p:spPr>
        <p:txBody>
          <a:bodyPr/>
          <a:lstStyle/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dirty="0" smtClean="0">
                <a:latin typeface="+mn-lt"/>
              </a:rPr>
              <a:t>Summer Renovation: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05 May 2016		FA Pitch Improvement Visit		FA Pitch Advisor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16 May 2016		Deep Aeration (Earth-quaking)		Local Contractor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16 May 2016		Disc Seeding						Local Contractor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16 May 2016 		Application of Fertilizer			Local Contractor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15 June 2016		Application of Liquid Fertilizer		Local Contractor</a:t>
            </a:r>
            <a:endParaRPr lang="en-GB" sz="2000" dirty="0">
              <a:latin typeface="+mn-lt"/>
            </a:endParaRP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dirty="0" smtClean="0">
                <a:latin typeface="+mn-lt"/>
              </a:rPr>
              <a:t>Ongoing Maintenance: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Lessons Leaned 	(application of selective weed killer)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Mowing/Aeration	(local support!)		 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Future Plans 		(renovations / new machinery)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>
              <a:latin typeface="+mn-lt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 smtClean="0">
              <a:latin typeface="+mn-lt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 smtClean="0">
              <a:latin typeface="+mn-lt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 smtClean="0">
              <a:latin typeface="+mn-lt"/>
            </a:endParaRP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dirty="0" smtClean="0">
              <a:solidFill>
                <a:srgbClr val="003B8A"/>
              </a:solidFill>
              <a:latin typeface="+mn-lt"/>
            </a:endParaRPr>
          </a:p>
          <a:p>
            <a:pPr marL="2743200" lvl="6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b="1" dirty="0" smtClean="0">
              <a:solidFill>
                <a:srgbClr val="003B8A"/>
              </a:solidFill>
            </a:endParaRPr>
          </a:p>
        </p:txBody>
      </p:sp>
      <p:sp>
        <p:nvSpPr>
          <p:cNvPr id="3" name="AutoShape 2" descr="Image result for sport england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Image result for sport england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http://rocesterfc.net/images/RFC%20Logo%20Med%20Cl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953132"/>
            <a:ext cx="1747044" cy="17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gthomas\Desktop\rocester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7156"/>
            <a:ext cx="4176464" cy="1651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1"/>
            <a:ext cx="8086834" cy="648073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Q&amp;A</a:t>
            </a:r>
            <a:endParaRPr lang="en-GB" sz="4000" dirty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rc_mi" descr="http://upload.wikimedia.org/wikipedia/en/thumb/2/29/Stoke_City_FC.svg/885px-Stoke_City_FC.svg.pn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53" y="1222411"/>
            <a:ext cx="1468491" cy="1638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www.iog.org/OneStopCMS/Sites/IOG/Theme/images/logo.gif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71" y="4218876"/>
            <a:ext cx="2019637" cy="115717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755576" y="2861116"/>
            <a:ext cx="7527784" cy="150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4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0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8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dirty="0" smtClean="0">
                <a:latin typeface="+mn-lt"/>
              </a:rPr>
              <a:t>Andy Jackson					Curtis Allen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FA Pitch Advisor					</a:t>
            </a:r>
            <a:r>
              <a:rPr lang="en-GB" sz="2000" dirty="0">
                <a:latin typeface="+mn-lt"/>
              </a:rPr>
              <a:t>Charterhouse Turf </a:t>
            </a:r>
            <a:r>
              <a:rPr lang="en-GB" sz="2000" dirty="0" smtClean="0">
                <a:latin typeface="+mn-lt"/>
              </a:rPr>
              <a:t>Machinery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SCFC Head Groundsman			</a:t>
            </a:r>
            <a:endParaRPr lang="en-GB" sz="2000" dirty="0">
              <a:latin typeface="+mn-lt"/>
            </a:endParaRP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>
              <a:latin typeface="+mn-lt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727245" y="5445224"/>
            <a:ext cx="110618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4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0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8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dirty="0" smtClean="0">
                <a:latin typeface="+mn-lt"/>
              </a:rPr>
              <a:t>Kevin Duffill						Phil Dewhurst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FA Pitch Advisor					Rigby Taylor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IOG Regional Pitch Advisor			</a:t>
            </a:r>
            <a:endParaRPr lang="en-GB" sz="2000" dirty="0">
              <a:latin typeface="+mn-lt"/>
            </a:endParaRPr>
          </a:p>
        </p:txBody>
      </p:sp>
      <p:pic>
        <p:nvPicPr>
          <p:cNvPr id="1026" name="Picture 2" descr="C:\Users\gthomas\AppData\Local\Microsoft\Windows\Temporary Internet Files\Content.Outlook\CH3P7HS8\FA_Redexim_Charterhouse_v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2354829" cy="115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rigbytaylor.s3.amazonaws.com/CMS/news/FA_Rigby_Taylor_2C_S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96731"/>
            <a:ext cx="2397699" cy="117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72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086834" cy="745740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Summary</a:t>
            </a:r>
            <a:endParaRPr lang="en-GB" sz="4000" dirty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557444" y="1556792"/>
            <a:ext cx="7986590" cy="4392487"/>
          </a:xfrm>
        </p:spPr>
        <p:txBody>
          <a:bodyPr/>
          <a:lstStyle/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dirty="0" smtClean="0">
                <a:latin typeface="+mn-lt"/>
              </a:rPr>
              <a:t>Support is available.</a:t>
            </a: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The FA Pitch </a:t>
            </a:r>
            <a:r>
              <a:rPr lang="en-GB" sz="2000" dirty="0">
                <a:latin typeface="+mn-lt"/>
              </a:rPr>
              <a:t>I</a:t>
            </a:r>
            <a:r>
              <a:rPr lang="en-GB" sz="2000" dirty="0" smtClean="0">
                <a:latin typeface="+mn-lt"/>
              </a:rPr>
              <a:t>mprovement Programme – along with events such as these and the network of partners – will hopefully result in creating a network of people and organisations who can support grassroots clubs in maintaining their natural turf pitches to the best possible standard.</a:t>
            </a: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>
              <a:latin typeface="+mn-lt"/>
            </a:endParaRP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dirty="0" smtClean="0">
                <a:latin typeface="+mn-lt"/>
              </a:rPr>
              <a:t>Please use the Pitch Improvement Programme as an opportunity to build the network of people who can support you with your pitch maintenance.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3B8A"/>
      </a:accent1>
      <a:accent2>
        <a:srgbClr val="ED1C2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20131</TotalTime>
  <Words>343</Words>
  <Application>Microsoft Office PowerPoint</Application>
  <PresentationFormat>On-screen Show (4:3)</PresentationFormat>
  <Paragraphs>84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Pitch Improvement Workshop  Monday 14 November 2016 @ Rocester FC </vt:lpstr>
      <vt:lpstr>Workshop Itinerary</vt:lpstr>
      <vt:lpstr>FA Pitch Advisors / PIP Partners</vt:lpstr>
      <vt:lpstr>Workshop Objectives</vt:lpstr>
      <vt:lpstr>Pitch Improvement Programme (Staffordshire) </vt:lpstr>
      <vt:lpstr>PIP Report / Recommendations</vt:lpstr>
      <vt:lpstr>PIP Case Study – Rocester RC</vt:lpstr>
      <vt:lpstr>Q&amp;A</vt:lpstr>
      <vt:lpstr>Summary</vt:lpstr>
    </vt:vector>
  </TitlesOfParts>
  <Company>Can Communicate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 Coles</dc:creator>
  <cp:lastModifiedBy>Gareth Thomas</cp:lastModifiedBy>
  <cp:revision>1002</cp:revision>
  <cp:lastPrinted>2016-11-14T11:50:35Z</cp:lastPrinted>
  <dcterms:created xsi:type="dcterms:W3CDTF">2009-04-03T09:03:22Z</dcterms:created>
  <dcterms:modified xsi:type="dcterms:W3CDTF">2016-11-14T11:50:40Z</dcterms:modified>
</cp:coreProperties>
</file>