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435" r:id="rId5"/>
    <p:sldId id="437" r:id="rId6"/>
    <p:sldId id="474" r:id="rId7"/>
    <p:sldId id="475" r:id="rId8"/>
    <p:sldId id="443" r:id="rId9"/>
    <p:sldId id="438" r:id="rId10"/>
    <p:sldId id="300" r:id="rId11"/>
    <p:sldId id="464" r:id="rId12"/>
    <p:sldId id="477" r:id="rId13"/>
  </p:sldIdLst>
  <p:sldSz cx="12192000" cy="6858000"/>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8A"/>
    <a:srgbClr val="00275D"/>
    <a:srgbClr val="877E4B"/>
    <a:srgbClr val="ABA269"/>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82382" autoAdjust="0"/>
  </p:normalViewPr>
  <p:slideViewPr>
    <p:cSldViewPr snapToObjects="1">
      <p:cViewPr varScale="1">
        <p:scale>
          <a:sx n="72" d="100"/>
          <a:sy n="72" d="100"/>
        </p:scale>
        <p:origin x="678"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3564"/>
    </p:cViewPr>
  </p:sorterViewPr>
  <p:notesViewPr>
    <p:cSldViewPr snapToObjects="1">
      <p:cViewPr varScale="1">
        <p:scale>
          <a:sx n="63" d="100"/>
          <a:sy n="63" d="100"/>
        </p:scale>
        <p:origin x="-3078" y="-12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6" y="0"/>
            <a:ext cx="2945659" cy="496332"/>
          </a:xfrm>
          <a:prstGeom prst="rect">
            <a:avLst/>
          </a:prstGeom>
        </p:spPr>
        <p:txBody>
          <a:bodyPr vert="horz" lIns="91440" tIns="45720" rIns="91440" bIns="45720" rtlCol="0"/>
          <a:lstStyle>
            <a:lvl1pPr algn="r">
              <a:defRPr sz="1200"/>
            </a:lvl1pPr>
          </a:lstStyle>
          <a:p>
            <a:fld id="{EEAA4E2E-4CCD-42A2-A13C-C85DEB24C697}" type="datetimeFigureOut">
              <a:rPr lang="en-US" smtClean="0"/>
              <a:pPr/>
              <a:t>10/7/2021</a:t>
            </a:fld>
            <a:endParaRPr lang="en-GB" dirty="0"/>
          </a:p>
        </p:txBody>
      </p:sp>
      <p:sp>
        <p:nvSpPr>
          <p:cNvPr id="4" name="Footer Placeholder 3"/>
          <p:cNvSpPr>
            <a:spLocks noGrp="1"/>
          </p:cNvSpPr>
          <p:nvPr>
            <p:ph type="ftr" sz="quarter" idx="2"/>
          </p:nvPr>
        </p:nvSpPr>
        <p:spPr>
          <a:xfrm>
            <a:off x="2"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6" y="9428584"/>
            <a:ext cx="2945659" cy="496332"/>
          </a:xfrm>
          <a:prstGeom prst="rect">
            <a:avLst/>
          </a:prstGeom>
        </p:spPr>
        <p:txBody>
          <a:bodyPr vert="horz" lIns="91440" tIns="45720" rIns="91440" bIns="45720" rtlCol="0" anchor="b"/>
          <a:lstStyle>
            <a:lvl1pPr algn="r">
              <a:defRPr sz="1200"/>
            </a:lvl1pPr>
          </a:lstStyle>
          <a:p>
            <a:fld id="{F4FBF70F-E194-4411-ACBC-511FFC773212}" type="slidenum">
              <a:rPr lang="en-GB" smtClean="0"/>
              <a:pPr/>
              <a:t>‹#›</a:t>
            </a:fld>
            <a:endParaRPr lang="en-GB" dirty="0"/>
          </a:p>
        </p:txBody>
      </p:sp>
    </p:spTree>
    <p:extLst>
      <p:ext uri="{BB962C8B-B14F-4D97-AF65-F5344CB8AC3E}">
        <p14:creationId xmlns:p14="http://schemas.microsoft.com/office/powerpoint/2010/main" val="301958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3" name="Date Placeholder 2"/>
          <p:cNvSpPr>
            <a:spLocks noGrp="1"/>
          </p:cNvSpPr>
          <p:nvPr>
            <p:ph type="dt" idx="1"/>
          </p:nvPr>
        </p:nvSpPr>
        <p:spPr>
          <a:xfrm>
            <a:off x="3850446"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BF22D69-4FC8-4B2B-9799-D6FC6AFE2550}" type="datetime1">
              <a:rPr lang="en-US"/>
              <a:pPr/>
              <a:t>10/7/2021</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4"/>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7" name="Slide Number Placeholder 6"/>
          <p:cNvSpPr>
            <a:spLocks noGrp="1"/>
          </p:cNvSpPr>
          <p:nvPr>
            <p:ph type="sldNum" sz="quarter" idx="5"/>
          </p:nvPr>
        </p:nvSpPr>
        <p:spPr>
          <a:xfrm>
            <a:off x="3850446" y="9428584"/>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A73BC78-377A-467A-81E2-AE688CB91221}" type="slidenum">
              <a:rPr lang="en-GB"/>
              <a:pPr/>
              <a:t>‹#›</a:t>
            </a:fld>
            <a:endParaRPr lang="en-GB" dirty="0"/>
          </a:p>
        </p:txBody>
      </p:sp>
    </p:spTree>
    <p:extLst>
      <p:ext uri="{BB962C8B-B14F-4D97-AF65-F5344CB8AC3E}">
        <p14:creationId xmlns:p14="http://schemas.microsoft.com/office/powerpoint/2010/main" val="4168884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2pPr>
    <a:lvl3pPr marL="9144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3pPr>
    <a:lvl4pPr marL="13716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4pPr>
    <a:lvl5pPr marL="18288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1</a:t>
            </a:fld>
            <a:endParaRPr lang="en-GB" dirty="0"/>
          </a:p>
        </p:txBody>
      </p:sp>
    </p:spTree>
    <p:extLst>
      <p:ext uri="{BB962C8B-B14F-4D97-AF65-F5344CB8AC3E}">
        <p14:creationId xmlns:p14="http://schemas.microsoft.com/office/powerpoint/2010/main" val="84750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2</a:t>
            </a:fld>
            <a:endParaRPr lang="en-GB" dirty="0"/>
          </a:p>
        </p:txBody>
      </p:sp>
    </p:spTree>
    <p:extLst>
      <p:ext uri="{BB962C8B-B14F-4D97-AF65-F5344CB8AC3E}">
        <p14:creationId xmlns:p14="http://schemas.microsoft.com/office/powerpoint/2010/main" val="54504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3</a:t>
            </a:fld>
            <a:endParaRPr lang="en-GB" dirty="0"/>
          </a:p>
        </p:txBody>
      </p:sp>
    </p:spTree>
    <p:extLst>
      <p:ext uri="{BB962C8B-B14F-4D97-AF65-F5344CB8AC3E}">
        <p14:creationId xmlns:p14="http://schemas.microsoft.com/office/powerpoint/2010/main" val="89281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4</a:t>
            </a:fld>
            <a:endParaRPr lang="en-GB" dirty="0"/>
          </a:p>
        </p:txBody>
      </p:sp>
    </p:spTree>
    <p:extLst>
      <p:ext uri="{BB962C8B-B14F-4D97-AF65-F5344CB8AC3E}">
        <p14:creationId xmlns:p14="http://schemas.microsoft.com/office/powerpoint/2010/main" val="225708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5</a:t>
            </a:fld>
            <a:endParaRPr lang="en-GB" dirty="0"/>
          </a:p>
        </p:txBody>
      </p:sp>
    </p:spTree>
    <p:extLst>
      <p:ext uri="{BB962C8B-B14F-4D97-AF65-F5344CB8AC3E}">
        <p14:creationId xmlns:p14="http://schemas.microsoft.com/office/powerpoint/2010/main" val="260445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6</a:t>
            </a:fld>
            <a:endParaRPr lang="en-GB" dirty="0"/>
          </a:p>
        </p:txBody>
      </p:sp>
    </p:spTree>
    <p:extLst>
      <p:ext uri="{BB962C8B-B14F-4D97-AF65-F5344CB8AC3E}">
        <p14:creationId xmlns:p14="http://schemas.microsoft.com/office/powerpoint/2010/main" val="3337401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8</a:t>
            </a:fld>
            <a:endParaRPr lang="en-GB" dirty="0"/>
          </a:p>
        </p:txBody>
      </p:sp>
    </p:spTree>
    <p:extLst>
      <p:ext uri="{BB962C8B-B14F-4D97-AF65-F5344CB8AC3E}">
        <p14:creationId xmlns:p14="http://schemas.microsoft.com/office/powerpoint/2010/main" val="2458500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9</a:t>
            </a:fld>
            <a:endParaRPr lang="en-GB" dirty="0"/>
          </a:p>
        </p:txBody>
      </p:sp>
    </p:spTree>
    <p:extLst>
      <p:ext uri="{BB962C8B-B14F-4D97-AF65-F5344CB8AC3E}">
        <p14:creationId xmlns:p14="http://schemas.microsoft.com/office/powerpoint/2010/main" val="3696953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154D77F-B45A-4716-89DB-25D284D28E88}" type="datetime1">
              <a:rPr lang="en-US"/>
              <a:pPr/>
              <a:t>10/7/2021</a:t>
            </a:fld>
            <a:endParaRPr lang="en-US"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7A2137D4-8CD6-4BED-A150-55487FDA2986}"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D5AFC113-723D-43B7-9EFB-8C88BEB35FB1}" type="datetime1">
              <a:rPr lang="en-US"/>
              <a:pPr/>
              <a:t>10/7/2021</a:t>
            </a:fld>
            <a:endParaRPr lang="en-US"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1AEE3324-4B06-48FF-B800-5AE3E861B09A}"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14BD5D43-8E87-4421-BE85-4DFA401E48E2}" type="datetime1">
              <a:rPr lang="en-US"/>
              <a:pPr/>
              <a:t>10/7/2021</a:t>
            </a:fld>
            <a:endParaRPr lang="en-US"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970A579E-FB8D-4204-9E66-13351598975B}"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0A8D0DA-BB62-4DF6-8533-90FF3828843C}" type="datetime1">
              <a:rPr lang="en-US"/>
              <a:pPr/>
              <a:t>10/7/2021</a:t>
            </a:fld>
            <a:endParaRPr lang="en-US"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B1E9E20E-792B-4DF0-A949-DEDC8690D82D}"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09600" y="1357298"/>
            <a:ext cx="10972800" cy="4768865"/>
          </a:xfrm>
        </p:spPr>
        <p:txBody>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lvl1pPr>
              <a:defRPr/>
            </a:lvl1pPr>
          </a:lstStyle>
          <a:p>
            <a:fld id="{573F4FFC-AD6E-44AF-9E00-DDF1DA10199B}" type="datetime1">
              <a:rPr lang="en-US"/>
              <a:pPr/>
              <a:t>10/7/2021</a:t>
            </a:fld>
            <a:endParaRPr lang="en-US"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2F2EFDA7-5A12-4040-A9B9-76D4A341FE8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963F8C41-58E7-46F3-929F-96E417EFF7A2}" type="datetime1">
              <a:rPr lang="en-US"/>
              <a:pPr/>
              <a:t>10/7/2021</a:t>
            </a:fld>
            <a:endParaRPr lang="en-US"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88E252AB-431C-4594-AF5C-5D10AA2022F4}"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EE56E333-D3A9-48D8-BDB4-83E35226F51C}" type="datetime1">
              <a:rPr lang="en-US"/>
              <a:pPr/>
              <a:t>10/7/2021</a:t>
            </a:fld>
            <a:endParaRPr lang="en-US"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48AB376F-1B5C-44AB-8947-42E14A11965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FB824A88-6060-4311-8AF7-EFAFD6D69997}" type="datetime1">
              <a:rPr lang="en-US"/>
              <a:pPr/>
              <a:t>10/7/2021</a:t>
            </a:fld>
            <a:endParaRPr lang="en-US"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15E57B02-81B2-4BBF-A482-74D915102FB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020BE1F3-8D4D-4EEE-9196-5EB1306B911B}" type="datetime1">
              <a:rPr lang="en-US"/>
              <a:pPr/>
              <a:t>10/7/2021</a:t>
            </a:fld>
            <a:endParaRPr lang="en-US" dirty="0"/>
          </a:p>
        </p:txBody>
      </p:sp>
      <p:sp>
        <p:nvSpPr>
          <p:cNvPr id="8" name="Footer Placeholder 4"/>
          <p:cNvSpPr>
            <a:spLocks noGrp="1"/>
          </p:cNvSpPr>
          <p:nvPr>
            <p:ph type="ftr" sz="quarter" idx="11"/>
          </p:nvPr>
        </p:nvSpPr>
        <p:spPr/>
        <p:txBody>
          <a:bodyPr/>
          <a:lstStyle>
            <a:lvl1pPr>
              <a:defRPr/>
            </a:lvl1pPr>
          </a:lstStyle>
          <a:p>
            <a:endParaRPr lang="en-GB" dirty="0"/>
          </a:p>
        </p:txBody>
      </p:sp>
      <p:sp>
        <p:nvSpPr>
          <p:cNvPr id="9" name="Slide Number Placeholder 5"/>
          <p:cNvSpPr>
            <a:spLocks noGrp="1"/>
          </p:cNvSpPr>
          <p:nvPr>
            <p:ph type="sldNum" sz="quarter" idx="12"/>
          </p:nvPr>
        </p:nvSpPr>
        <p:spPr/>
        <p:txBody>
          <a:bodyPr/>
          <a:lstStyle>
            <a:lvl1pPr>
              <a:defRPr/>
            </a:lvl1pPr>
          </a:lstStyle>
          <a:p>
            <a:fld id="{4981CE88-D481-4365-AB51-041B8BB701C7}"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3B70C2A-D7A0-4085-87AC-506DCB828285}" type="datetime1">
              <a:rPr lang="en-US"/>
              <a:pPr/>
              <a:t>10/7/2021</a:t>
            </a:fld>
            <a:endParaRPr lang="en-US" dirty="0"/>
          </a:p>
        </p:txBody>
      </p:sp>
      <p:sp>
        <p:nvSpPr>
          <p:cNvPr id="4" name="Footer Placeholder 4"/>
          <p:cNvSpPr>
            <a:spLocks noGrp="1"/>
          </p:cNvSpPr>
          <p:nvPr>
            <p:ph type="ftr" sz="quarter" idx="11"/>
          </p:nvPr>
        </p:nvSpPr>
        <p:spPr/>
        <p:txBody>
          <a:bodyPr/>
          <a:lstStyle>
            <a:lvl1pPr>
              <a:defRPr/>
            </a:lvl1pPr>
          </a:lstStyle>
          <a:p>
            <a:endParaRPr lang="en-GB" dirty="0"/>
          </a:p>
        </p:txBody>
      </p:sp>
      <p:sp>
        <p:nvSpPr>
          <p:cNvPr id="5" name="Slide Number Placeholder 5"/>
          <p:cNvSpPr>
            <a:spLocks noGrp="1"/>
          </p:cNvSpPr>
          <p:nvPr>
            <p:ph type="sldNum" sz="quarter" idx="12"/>
          </p:nvPr>
        </p:nvSpPr>
        <p:spPr/>
        <p:txBody>
          <a:bodyPr/>
          <a:lstStyle>
            <a:lvl1pPr>
              <a:defRPr/>
            </a:lvl1pPr>
          </a:lstStyle>
          <a:p>
            <a:fld id="{9757A581-D0FE-46CA-9AB2-8C194E1BD28C}"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2C1355F-25A0-4C64-B148-AE158BEE11EB}" type="datetime1">
              <a:rPr lang="en-US"/>
              <a:pPr/>
              <a:t>10/7/2021</a:t>
            </a:fld>
            <a:endParaRPr lang="en-US" dirty="0"/>
          </a:p>
        </p:txBody>
      </p:sp>
      <p:sp>
        <p:nvSpPr>
          <p:cNvPr id="3" name="Footer Placeholder 4"/>
          <p:cNvSpPr>
            <a:spLocks noGrp="1"/>
          </p:cNvSpPr>
          <p:nvPr>
            <p:ph type="ftr" sz="quarter" idx="11"/>
          </p:nvPr>
        </p:nvSpPr>
        <p:spPr/>
        <p:txBody>
          <a:bodyPr/>
          <a:lstStyle>
            <a:lvl1pPr>
              <a:defRPr/>
            </a:lvl1pPr>
          </a:lstStyle>
          <a:p>
            <a:endParaRPr lang="en-GB" dirty="0"/>
          </a:p>
        </p:txBody>
      </p:sp>
      <p:sp>
        <p:nvSpPr>
          <p:cNvPr id="4" name="Slide Number Placeholder 5"/>
          <p:cNvSpPr>
            <a:spLocks noGrp="1"/>
          </p:cNvSpPr>
          <p:nvPr>
            <p:ph type="sldNum" sz="quarter" idx="12"/>
          </p:nvPr>
        </p:nvSpPr>
        <p:spPr/>
        <p:txBody>
          <a:bodyPr/>
          <a:lstStyle>
            <a:lvl1pPr>
              <a:defRPr/>
            </a:lvl1pPr>
          </a:lstStyle>
          <a:p>
            <a:fld id="{1253B121-66D0-4C34-AC93-722BBD87320D}"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CC8AF8E1-3F54-4653-BAC4-D824E51F30A8}" type="datetime1">
              <a:rPr lang="en-US"/>
              <a:pPr/>
              <a:t>10/7/2021</a:t>
            </a:fld>
            <a:endParaRPr lang="en-US"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901A26E3-C4B2-44E6-8D5C-EC1779855E31}"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BKGROUND SLVR LIONS.jpg"/>
          <p:cNvPicPr>
            <a:picLocks noChangeAspect="1"/>
          </p:cNvPicPr>
          <p:nvPr/>
        </p:nvPicPr>
        <p:blipFill>
          <a:blip r:embed="rId14">
            <a:duotone>
              <a:schemeClr val="accent1">
                <a:shade val="45000"/>
                <a:satMod val="135000"/>
              </a:schemeClr>
              <a:prstClr val="white"/>
            </a:duotone>
          </a:blip>
          <a:stretch>
            <a:fillRect/>
          </a:stretch>
        </p:blipFill>
        <p:spPr>
          <a:xfrm>
            <a:off x="0" y="0"/>
            <a:ext cx="12192000" cy="6858000"/>
          </a:xfrm>
          <a:prstGeom prst="rect">
            <a:avLst/>
          </a:prstGeom>
        </p:spPr>
      </p:pic>
      <p:sp>
        <p:nvSpPr>
          <p:cNvPr id="1027" name="Title Placeholder 1"/>
          <p:cNvSpPr>
            <a:spLocks noGrp="1"/>
          </p:cNvSpPr>
          <p:nvPr>
            <p:ph type="title"/>
          </p:nvPr>
        </p:nvSpPr>
        <p:spPr bwMode="auto">
          <a:xfrm>
            <a:off x="609600" y="381000"/>
            <a:ext cx="10972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8" name="Text Placeholder 2"/>
          <p:cNvSpPr>
            <a:spLocks noGrp="1"/>
          </p:cNvSpPr>
          <p:nvPr>
            <p:ph type="body" idx="1"/>
          </p:nvPr>
        </p:nvSpPr>
        <p:spPr bwMode="auto">
          <a:xfrm>
            <a:off x="609600" y="1143001"/>
            <a:ext cx="109728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13E4CB82-D049-4421-9B1E-CF85FA660D8A}" type="datetime1">
              <a:rPr lang="en-US"/>
              <a:pPr/>
              <a:t>10/7/2021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GB" dirty="0"/>
          </a:p>
        </p:txBody>
      </p:sp>
      <p:sp>
        <p:nvSpPr>
          <p:cNvPr id="6" name="Slide Number Placeholder 5"/>
          <p:cNvSpPr>
            <a:spLocks noGrp="1"/>
          </p:cNvSpPr>
          <p:nvPr>
            <p:ph type="sldNum" sz="quarter" idx="4"/>
          </p:nvPr>
        </p:nvSpPr>
        <p:spPr>
          <a:xfrm>
            <a:off x="87376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09E9C0E-0020-4B8B-9FB3-0CECA94CB96C}" type="slidenum">
              <a:rPr lang="en-US"/>
              <a:pPr/>
              <a:t>‹#›</a:t>
            </a:fld>
            <a:endParaRPr lang="en-US" dirty="0"/>
          </a:p>
        </p:txBody>
      </p:sp>
      <p:pic>
        <p:nvPicPr>
          <p:cNvPr id="8" name="Picture 7" descr="FA_CREST_4C_C.gif"/>
          <p:cNvPicPr>
            <a:picLocks noChangeAspect="1"/>
          </p:cNvPicPr>
          <p:nvPr/>
        </p:nvPicPr>
        <p:blipFill>
          <a:blip r:embed="rId15"/>
          <a:srcRect/>
          <a:stretch>
            <a:fillRect/>
          </a:stretch>
        </p:blipFill>
        <p:spPr bwMode="auto">
          <a:xfrm>
            <a:off x="10566400" y="5788026"/>
            <a:ext cx="863600" cy="917575"/>
          </a:xfrm>
          <a:prstGeom prst="rect">
            <a:avLst/>
          </a:prstGeom>
          <a:noFill/>
          <a:ln w="9525">
            <a:noFill/>
            <a:miter lim="800000"/>
            <a:headEnd/>
            <a:tailEnd/>
          </a:ln>
          <a:effectLst>
            <a:outerShdw blurRad="63500" dist="38100" dir="5400000" algn="t" rotWithShape="0">
              <a:srgbClr val="000000">
                <a:alpha val="39999"/>
              </a:srgb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0" fontAlgn="base" hangingPunct="0">
        <a:spcBef>
          <a:spcPct val="0"/>
        </a:spcBef>
        <a:spcAft>
          <a:spcPct val="0"/>
        </a:spcAft>
        <a:defRPr sz="2800" b="1" kern="1200">
          <a:solidFill>
            <a:srgbClr val="003B8A"/>
          </a:solidFill>
          <a:latin typeface="Arial"/>
          <a:ea typeface="ＭＳ Ｐゴシック" pitchFamily="-65" charset="-128"/>
          <a:cs typeface="ＭＳ Ｐゴシック" pitchFamily="-65" charset="-128"/>
        </a:defRPr>
      </a:lvl1pPr>
      <a:lvl2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5pPr>
      <a:lvl6pPr marL="457200" algn="l" defTabSz="457200" rtl="0" fontAlgn="base">
        <a:spcBef>
          <a:spcPct val="0"/>
        </a:spcBef>
        <a:spcAft>
          <a:spcPct val="0"/>
        </a:spcAft>
        <a:defRPr sz="3600" b="1">
          <a:solidFill>
            <a:srgbClr val="00275D"/>
          </a:solidFill>
          <a:latin typeface="Calibri" pitchFamily="-65" charset="0"/>
          <a:ea typeface="ＭＳ Ｐゴシック" pitchFamily="-65" charset="-128"/>
        </a:defRPr>
      </a:lvl6pPr>
      <a:lvl7pPr marL="914400" algn="l" defTabSz="457200" rtl="0" fontAlgn="base">
        <a:spcBef>
          <a:spcPct val="0"/>
        </a:spcBef>
        <a:spcAft>
          <a:spcPct val="0"/>
        </a:spcAft>
        <a:defRPr sz="3600" b="1">
          <a:solidFill>
            <a:srgbClr val="00275D"/>
          </a:solidFill>
          <a:latin typeface="Calibri" pitchFamily="-65" charset="0"/>
          <a:ea typeface="ＭＳ Ｐゴシック" pitchFamily="-65" charset="-128"/>
        </a:defRPr>
      </a:lvl7pPr>
      <a:lvl8pPr marL="1371600" algn="l" defTabSz="457200" rtl="0" fontAlgn="base">
        <a:spcBef>
          <a:spcPct val="0"/>
        </a:spcBef>
        <a:spcAft>
          <a:spcPct val="0"/>
        </a:spcAft>
        <a:defRPr sz="3600" b="1">
          <a:solidFill>
            <a:srgbClr val="00275D"/>
          </a:solidFill>
          <a:latin typeface="Calibri" pitchFamily="-65" charset="0"/>
          <a:ea typeface="ＭＳ Ｐゴシック" pitchFamily="-65" charset="-128"/>
        </a:defRPr>
      </a:lvl8pPr>
      <a:lvl9pPr marL="1828800" algn="l" defTabSz="457200" rtl="0" fontAlgn="base">
        <a:spcBef>
          <a:spcPct val="0"/>
        </a:spcBef>
        <a:spcAft>
          <a:spcPct val="0"/>
        </a:spcAft>
        <a:defRPr sz="3600" b="1">
          <a:solidFill>
            <a:srgbClr val="00275D"/>
          </a:solidFill>
          <a:latin typeface="Calibri"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Clr>
          <a:srgbClr val="ED1C24"/>
        </a:buClr>
        <a:buFont typeface="Arial" pitchFamily="34" charset="0"/>
        <a:buChar char="•"/>
        <a:defRPr sz="2000" kern="1200">
          <a:solidFill>
            <a:srgbClr val="003B8A"/>
          </a:solidFill>
          <a:latin typeface="Arial"/>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ED1C24"/>
        </a:buClr>
        <a:buFont typeface="Arial" pitchFamily="34" charset="0"/>
        <a:buChar char="•"/>
        <a:defRPr kern="1200">
          <a:solidFill>
            <a:srgbClr val="003B8A"/>
          </a:solidFill>
          <a:latin typeface="Arial"/>
          <a:ea typeface="ＭＳ Ｐゴシック" pitchFamily="-65" charset="-128"/>
          <a:cs typeface="ＭＳ Ｐゴシック"/>
        </a:defRPr>
      </a:lvl2pPr>
      <a:lvl3pPr marL="1143000" indent="-228600" algn="l" defTabSz="457200" rtl="0" eaLnBrk="0" fontAlgn="base" hangingPunct="0">
        <a:spcBef>
          <a:spcPct val="20000"/>
        </a:spcBef>
        <a:spcAft>
          <a:spcPct val="0"/>
        </a:spcAft>
        <a:buClr>
          <a:srgbClr val="ED1C24"/>
        </a:buClr>
        <a:buFont typeface="Arial" pitchFamily="34" charset="0"/>
        <a:buChar char="•"/>
        <a:defRPr sz="1600" kern="1200">
          <a:solidFill>
            <a:srgbClr val="003B8A"/>
          </a:solidFill>
          <a:latin typeface="Arial"/>
          <a:ea typeface="ＭＳ Ｐゴシック" pitchFamily="-65" charset="-128"/>
          <a:cs typeface="ＭＳ Ｐゴシック"/>
        </a:defRPr>
      </a:lvl3pPr>
      <a:lvl4pPr marL="1600200" indent="-228600" algn="l" defTabSz="457200" rtl="0" eaLnBrk="0" fontAlgn="base" hangingPunct="0">
        <a:spcBef>
          <a:spcPct val="20000"/>
        </a:spcBef>
        <a:spcAft>
          <a:spcPct val="0"/>
        </a:spcAft>
        <a:buClr>
          <a:srgbClr val="ED1C24"/>
        </a:buClr>
        <a:buFont typeface="Arial" pitchFamily="34" charset="0"/>
        <a:buChar char="•"/>
        <a:defRPr sz="1400" kern="1200">
          <a:solidFill>
            <a:srgbClr val="003B8A"/>
          </a:solidFill>
          <a:latin typeface="Arial"/>
          <a:ea typeface="ＭＳ Ｐゴシック" pitchFamily="-65" charset="-128"/>
          <a:cs typeface="ＭＳ Ｐゴシック"/>
        </a:defRPr>
      </a:lvl4pPr>
      <a:lvl5pPr marL="2057400" indent="-228600" algn="l" defTabSz="457200" rtl="0" eaLnBrk="0" fontAlgn="base" hangingPunct="0">
        <a:spcBef>
          <a:spcPct val="20000"/>
        </a:spcBef>
        <a:spcAft>
          <a:spcPct val="0"/>
        </a:spcAft>
        <a:buClr>
          <a:srgbClr val="ED1C24"/>
        </a:buClr>
        <a:buFont typeface="Arial" pitchFamily="34" charset="0"/>
        <a:buChar char="•"/>
        <a:defRPr sz="1400" kern="1200">
          <a:solidFill>
            <a:srgbClr val="003B8A"/>
          </a:solidFill>
          <a:latin typeface="Arial"/>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hyperlink" Target="https://footballfoundation.hivelearning.com/joi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portal.thegma.org.uk/education/course/379868" TargetMode="External"/><Relationship Id="rId5" Type="http://schemas.openxmlformats.org/officeDocument/2006/relationships/hyperlink" Target="https://resources.thegma.org.uk/football/football-groundsmanship"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hyperlink" Target="mailto:gareth.thomas@staffordshireFA.com" TargetMode="External"/><Relationship Id="rId3" Type="http://schemas.openxmlformats.org/officeDocument/2006/relationships/image" Target="../media/image4.png"/><Relationship Id="rId7" Type="http://schemas.openxmlformats.org/officeDocument/2006/relationships/hyperlink" Target="mailto:kevin.staples@staffordshirefa.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staffordshirefa.com/" TargetMode="External"/><Relationship Id="rId5" Type="http://schemas.openxmlformats.org/officeDocument/2006/relationships/hyperlink" Target="mailto:support@StaffordshireFA.com"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7" name="Rectangle 7"/>
          <p:cNvSpPr>
            <a:spLocks noChangeArrowheads="1"/>
          </p:cNvSpPr>
          <p:nvPr/>
        </p:nvSpPr>
        <p:spPr bwMode="auto">
          <a:xfrm>
            <a:off x="1433512" y="1393195"/>
            <a:ext cx="46519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dirty="0">
                <a:latin typeface="Verdana" pitchFamily="34" charset="0"/>
                <a:ea typeface="Times New Roman" pitchFamily="18" charset="0"/>
                <a:cs typeface="Times New Roman" pitchFamily="18" charset="0"/>
              </a:rPr>
              <a:t>     </a:t>
            </a:r>
            <a:r>
              <a:rPr lang="en-GB" altLang="en-US" sz="1100" dirty="0">
                <a:latin typeface="Calibri" pitchFamily="34" charset="0"/>
                <a:ea typeface="Times New Roman" pitchFamily="18" charset="0"/>
                <a:cs typeface="Arial" pitchFamily="34" charset="0"/>
              </a:rPr>
              <a:t> </a:t>
            </a:r>
            <a:endParaRPr lang="en-GB" altLang="en-US" dirty="0">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3"/>
          <a:stretch>
            <a:fillRect/>
          </a:stretch>
        </p:blipFill>
        <p:spPr>
          <a:xfrm>
            <a:off x="667128" y="4292155"/>
            <a:ext cx="3506550" cy="1743673"/>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a:xfrm>
            <a:off x="2567608" y="530524"/>
            <a:ext cx="9361040" cy="1674340"/>
          </a:xfrm>
        </p:spPr>
        <p:txBody>
          <a:bodyPr/>
          <a:lstStyle/>
          <a:p>
            <a:pPr>
              <a:lnSpc>
                <a:spcPct val="150000"/>
              </a:lnSpc>
            </a:pPr>
            <a:r>
              <a:rPr lang="en-GB" sz="4800" dirty="0">
                <a:solidFill>
                  <a:srgbClr val="002060"/>
                </a:solidFill>
                <a:latin typeface="+mn-lt"/>
              </a:rPr>
              <a:t>Grass Pitch Improvement Workshop</a:t>
            </a:r>
            <a:br>
              <a:rPr lang="en-GB" sz="4800" dirty="0">
                <a:solidFill>
                  <a:srgbClr val="002060"/>
                </a:solidFill>
                <a:latin typeface="+mn-lt"/>
              </a:rPr>
            </a:br>
            <a:r>
              <a:rPr lang="en-GB" sz="2400" b="0" dirty="0">
                <a:solidFill>
                  <a:srgbClr val="C00000"/>
                </a:solidFill>
                <a:latin typeface="+mn-lt"/>
              </a:rPr>
              <a:t>Wednesday 6 October 2021 @ Brocton Football Club</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a:xfrm>
            <a:off x="619983" y="2924944"/>
            <a:ext cx="10876617" cy="1158191"/>
          </a:xfrm>
        </p:spPr>
        <p:txBody>
          <a:bodyPr/>
          <a:lstStyle/>
          <a:p>
            <a:pPr marL="0" indent="0" algn="just">
              <a:lnSpc>
                <a:spcPct val="150000"/>
              </a:lnSpc>
              <a:buClr>
                <a:srgbClr val="C00000"/>
              </a:buClr>
              <a:buNone/>
            </a:pPr>
            <a:r>
              <a:rPr lang="en-GB" dirty="0">
                <a:solidFill>
                  <a:srgbClr val="002060"/>
                </a:solidFill>
                <a:latin typeface="+mn-lt"/>
              </a:rPr>
              <a:t>Tonight’s workshop is being delivered in partnership with Staffordshire FA’s grass pitch improvement strategy key partners: </a:t>
            </a:r>
          </a:p>
        </p:txBody>
      </p:sp>
      <p:pic>
        <p:nvPicPr>
          <p:cNvPr id="15" name="Picture 2" descr="\\c-staffs-srv\Users\GThomas\Logos\New Staffs FA Logo.PNG">
            <a:extLst>
              <a:ext uri="{FF2B5EF4-FFF2-40B4-BE49-F238E27FC236}">
                <a16:creationId xmlns:a16="http://schemas.microsoft.com/office/drawing/2014/main" id="{F70A9684-CE10-4062-91A3-931EBAE53D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83" y="530525"/>
            <a:ext cx="1642903" cy="23612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5661A2A1-CB15-4A99-9710-7E2F5FDD49D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128346" y="3834860"/>
            <a:ext cx="2512270" cy="1394340"/>
          </a:xfrm>
          <a:prstGeom prst="rect">
            <a:avLst/>
          </a:prstGeom>
          <a:noFill/>
          <a:ln>
            <a:noFill/>
          </a:ln>
        </p:spPr>
      </p:pic>
      <p:pic>
        <p:nvPicPr>
          <p:cNvPr id="19" name="Picture 18">
            <a:extLst>
              <a:ext uri="{FF2B5EF4-FFF2-40B4-BE49-F238E27FC236}">
                <a16:creationId xmlns:a16="http://schemas.microsoft.com/office/drawing/2014/main" id="{35F865C6-D6DB-406B-9ABE-9EE03086D03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627727" y="3651529"/>
            <a:ext cx="2233668" cy="1577671"/>
          </a:xfrm>
          <a:prstGeom prst="rect">
            <a:avLst/>
          </a:prstGeom>
          <a:noFill/>
          <a:ln>
            <a:noFill/>
          </a:ln>
        </p:spPr>
      </p:pic>
      <p:pic>
        <p:nvPicPr>
          <p:cNvPr id="20" name="Picture 19">
            <a:extLst>
              <a:ext uri="{FF2B5EF4-FFF2-40B4-BE49-F238E27FC236}">
                <a16:creationId xmlns:a16="http://schemas.microsoft.com/office/drawing/2014/main" id="{159BC979-6EE4-4AE1-8D8E-98AD41E7557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627727" y="5371039"/>
            <a:ext cx="5040560" cy="1370329"/>
          </a:xfrm>
          <a:prstGeom prst="rect">
            <a:avLst/>
          </a:prstGeom>
          <a:noFill/>
          <a:ln>
            <a:noFill/>
          </a:ln>
        </p:spPr>
      </p:pic>
      <p:pic>
        <p:nvPicPr>
          <p:cNvPr id="1028" name="Picture 4" descr="Stoke City F.C. - Wikipedia">
            <a:extLst>
              <a:ext uri="{FF2B5EF4-FFF2-40B4-BE49-F238E27FC236}">
                <a16:creationId xmlns:a16="http://schemas.microsoft.com/office/drawing/2014/main" id="{9F0A77F5-85E0-4179-815C-531347B498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2988" y="4221088"/>
            <a:ext cx="1568996" cy="181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7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p:txBody>
          <a:bodyPr/>
          <a:lstStyle/>
          <a:p>
            <a:r>
              <a:rPr lang="en-GB" sz="4800" dirty="0">
                <a:solidFill>
                  <a:srgbClr val="002060"/>
                </a:solidFill>
                <a:latin typeface="+mn-lt"/>
              </a:rPr>
              <a:t>Welcome/Introductions...</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a:xfrm>
            <a:off x="609600" y="1772816"/>
            <a:ext cx="10972800" cy="3993821"/>
          </a:xfrm>
        </p:spPr>
        <p:txBody>
          <a:bodyPr/>
          <a:lstStyle/>
          <a:p>
            <a:pPr marL="0" indent="0">
              <a:buClr>
                <a:srgbClr val="C00000"/>
              </a:buClr>
              <a:buNone/>
            </a:pPr>
            <a:r>
              <a:rPr lang="en-GB" b="1" dirty="0">
                <a:solidFill>
                  <a:srgbClr val="002060"/>
                </a:solidFill>
                <a:latin typeface="+mn-lt"/>
              </a:rPr>
              <a:t>Kevin Duffill</a:t>
            </a:r>
            <a:r>
              <a:rPr lang="en-GB" dirty="0">
                <a:solidFill>
                  <a:srgbClr val="002060"/>
                </a:solidFill>
                <a:latin typeface="+mn-lt"/>
              </a:rPr>
              <a:t>		Grounds Management Association, Regional Pitch Advisor</a:t>
            </a:r>
          </a:p>
          <a:p>
            <a:pPr marL="0" indent="0">
              <a:buClr>
                <a:srgbClr val="C00000"/>
              </a:buClr>
              <a:buNone/>
            </a:pPr>
            <a:endParaRPr lang="en-GB" dirty="0">
              <a:solidFill>
                <a:srgbClr val="002060"/>
              </a:solidFill>
              <a:latin typeface="+mn-lt"/>
            </a:endParaRPr>
          </a:p>
          <a:p>
            <a:pPr marL="0" indent="0">
              <a:buClr>
                <a:srgbClr val="C00000"/>
              </a:buClr>
              <a:buNone/>
            </a:pPr>
            <a:r>
              <a:rPr lang="en-GB" b="1" dirty="0">
                <a:solidFill>
                  <a:srgbClr val="002060"/>
                </a:solidFill>
                <a:latin typeface="+mn-lt"/>
              </a:rPr>
              <a:t>Andy Jackson</a:t>
            </a:r>
            <a:r>
              <a:rPr lang="en-GB" dirty="0">
                <a:solidFill>
                  <a:srgbClr val="002060"/>
                </a:solidFill>
                <a:latin typeface="+mn-lt"/>
              </a:rPr>
              <a:t>		Stoke City Football Club, and Staffordshire FA Support Pitch Advisor</a:t>
            </a:r>
          </a:p>
          <a:p>
            <a:pPr marL="0" indent="0">
              <a:buClr>
                <a:srgbClr val="C00000"/>
              </a:buClr>
              <a:buNone/>
            </a:pPr>
            <a:endParaRPr lang="en-GB" dirty="0">
              <a:solidFill>
                <a:srgbClr val="002060"/>
              </a:solidFill>
              <a:latin typeface="+mn-lt"/>
            </a:endParaRPr>
          </a:p>
          <a:p>
            <a:pPr marL="0" indent="0">
              <a:buClr>
                <a:srgbClr val="C00000"/>
              </a:buClr>
              <a:buNone/>
            </a:pPr>
            <a:r>
              <a:rPr lang="en-GB" b="1" dirty="0">
                <a:solidFill>
                  <a:srgbClr val="002060"/>
                </a:solidFill>
                <a:latin typeface="+mn-lt"/>
              </a:rPr>
              <a:t>John Campey</a:t>
            </a:r>
            <a:r>
              <a:rPr lang="en-GB" dirty="0">
                <a:solidFill>
                  <a:srgbClr val="002060"/>
                </a:solidFill>
                <a:latin typeface="+mn-lt"/>
              </a:rPr>
              <a:t>		Campey Turf Care </a:t>
            </a:r>
          </a:p>
          <a:p>
            <a:pPr marL="0" indent="0">
              <a:buClr>
                <a:srgbClr val="C00000"/>
              </a:buClr>
              <a:buNone/>
            </a:pPr>
            <a:r>
              <a:rPr lang="en-GB" b="1" dirty="0">
                <a:solidFill>
                  <a:srgbClr val="002060"/>
                </a:solidFill>
                <a:latin typeface="+mn-lt"/>
              </a:rPr>
              <a:t>Lee Morgado		</a:t>
            </a:r>
            <a:r>
              <a:rPr lang="en-GB" dirty="0">
                <a:solidFill>
                  <a:srgbClr val="002060"/>
                </a:solidFill>
                <a:latin typeface="+mn-lt"/>
              </a:rPr>
              <a:t>Campey Turf Care</a:t>
            </a:r>
          </a:p>
          <a:p>
            <a:pPr marL="0" indent="0">
              <a:buClr>
                <a:srgbClr val="C00000"/>
              </a:buClr>
              <a:buNone/>
            </a:pPr>
            <a:endParaRPr lang="en-GB" dirty="0">
              <a:solidFill>
                <a:srgbClr val="002060"/>
              </a:solidFill>
              <a:latin typeface="+mn-lt"/>
            </a:endParaRPr>
          </a:p>
          <a:p>
            <a:pPr marL="0" indent="0">
              <a:buClr>
                <a:srgbClr val="C00000"/>
              </a:buClr>
              <a:buNone/>
            </a:pPr>
            <a:r>
              <a:rPr lang="en-GB" b="1" dirty="0">
                <a:solidFill>
                  <a:srgbClr val="002060"/>
                </a:solidFill>
                <a:latin typeface="+mn-lt"/>
              </a:rPr>
              <a:t>Ben Lloyd	</a:t>
            </a:r>
            <a:r>
              <a:rPr lang="en-GB" dirty="0">
                <a:solidFill>
                  <a:srgbClr val="002060"/>
                </a:solidFill>
                <a:latin typeface="+mn-lt"/>
              </a:rPr>
              <a:t>		SISIS</a:t>
            </a:r>
          </a:p>
          <a:p>
            <a:pPr marL="0" indent="0">
              <a:buClr>
                <a:srgbClr val="C00000"/>
              </a:buClr>
              <a:buNone/>
            </a:pPr>
            <a:endParaRPr lang="en-GB" dirty="0">
              <a:solidFill>
                <a:srgbClr val="002060"/>
              </a:solidFill>
              <a:latin typeface="+mn-lt"/>
            </a:endParaRPr>
          </a:p>
          <a:p>
            <a:pPr marL="0" indent="0">
              <a:buClr>
                <a:srgbClr val="C00000"/>
              </a:buClr>
              <a:buNone/>
            </a:pPr>
            <a:r>
              <a:rPr lang="en-GB" b="1" dirty="0">
                <a:solidFill>
                  <a:srgbClr val="002060"/>
                </a:solidFill>
                <a:latin typeface="+mn-lt"/>
              </a:rPr>
              <a:t>Glen Howard</a:t>
            </a:r>
            <a:r>
              <a:rPr lang="en-GB" dirty="0">
                <a:solidFill>
                  <a:srgbClr val="002060"/>
                </a:solidFill>
                <a:latin typeface="+mn-lt"/>
              </a:rPr>
              <a:t>		Rigby Taylor</a:t>
            </a:r>
          </a:p>
        </p:txBody>
      </p:sp>
    </p:spTree>
    <p:extLst>
      <p:ext uri="{BB962C8B-B14F-4D97-AF65-F5344CB8AC3E}">
        <p14:creationId xmlns:p14="http://schemas.microsoft.com/office/powerpoint/2010/main" val="1518925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a:xfrm>
            <a:off x="609600" y="381000"/>
            <a:ext cx="10972800" cy="533400"/>
          </a:xfrm>
        </p:spPr>
        <p:txBody>
          <a:bodyPr/>
          <a:lstStyle/>
          <a:p>
            <a:r>
              <a:rPr lang="en-GB" sz="4800" dirty="0">
                <a:solidFill>
                  <a:srgbClr val="002060"/>
                </a:solidFill>
                <a:latin typeface="+mn-lt"/>
              </a:rPr>
              <a:t>Setting the scene for this evening…</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a:xfrm>
            <a:off x="609600" y="1196752"/>
            <a:ext cx="10972800" cy="4768865"/>
          </a:xfrm>
        </p:spPr>
        <p:txBody>
          <a:bodyPr/>
          <a:lstStyle/>
          <a:p>
            <a:pPr>
              <a:lnSpc>
                <a:spcPct val="150000"/>
              </a:lnSpc>
              <a:buClr>
                <a:srgbClr val="C00000"/>
              </a:buClr>
            </a:pPr>
            <a:r>
              <a:rPr lang="en-GB" dirty="0">
                <a:solidFill>
                  <a:srgbClr val="002060"/>
                </a:solidFill>
                <a:latin typeface="+mn-lt"/>
              </a:rPr>
              <a:t>Original workshop plan has been tweaked slightly!</a:t>
            </a:r>
          </a:p>
          <a:p>
            <a:pPr>
              <a:lnSpc>
                <a:spcPct val="150000"/>
              </a:lnSpc>
              <a:buClr>
                <a:srgbClr val="C00000"/>
              </a:buClr>
            </a:pPr>
            <a:r>
              <a:rPr lang="en-GB" dirty="0">
                <a:solidFill>
                  <a:srgbClr val="002060"/>
                </a:solidFill>
                <a:latin typeface="+mn-lt"/>
              </a:rPr>
              <a:t>Currently lots going on in the world of grass pitch improvement, with lots of support available – both locally and nationally. Too much to squeeze into 2.5 hours! </a:t>
            </a:r>
          </a:p>
          <a:p>
            <a:pPr>
              <a:lnSpc>
                <a:spcPct val="150000"/>
              </a:lnSpc>
              <a:buClr>
                <a:srgbClr val="C00000"/>
              </a:buClr>
            </a:pPr>
            <a:r>
              <a:rPr lang="en-GB" dirty="0">
                <a:solidFill>
                  <a:srgbClr val="002060"/>
                </a:solidFill>
                <a:latin typeface="+mn-lt"/>
              </a:rPr>
              <a:t>Tonight’s workshop will predominantly focus on equipment demonstrations and discussions from three of Staffordshire FA’s key partners.</a:t>
            </a:r>
          </a:p>
          <a:p>
            <a:pPr>
              <a:lnSpc>
                <a:spcPct val="150000"/>
              </a:lnSpc>
              <a:buClr>
                <a:srgbClr val="C00000"/>
              </a:buClr>
            </a:pPr>
            <a:r>
              <a:rPr lang="en-GB" dirty="0">
                <a:solidFill>
                  <a:srgbClr val="002060"/>
                </a:solidFill>
                <a:latin typeface="+mn-lt"/>
              </a:rPr>
              <a:t>An additional online workshop will be taking place in November (date TBC), which will focus more on Football Foundation funding, additional online support networks, GMA courses and toolkits, ‘Pitch Power’, and best                                                  practice tips for the winter months. </a:t>
            </a:r>
          </a:p>
          <a:p>
            <a:pPr marL="0" indent="0">
              <a:buClr>
                <a:srgbClr val="C00000"/>
              </a:buClr>
              <a:buNone/>
            </a:pPr>
            <a:endParaRPr lang="en-GB" b="1" dirty="0">
              <a:solidFill>
                <a:srgbClr val="002060"/>
              </a:solidFill>
              <a:latin typeface="+mn-lt"/>
            </a:endParaRPr>
          </a:p>
          <a:p>
            <a:pPr>
              <a:lnSpc>
                <a:spcPct val="150000"/>
              </a:lnSpc>
              <a:buClr>
                <a:srgbClr val="C00000"/>
              </a:buClr>
            </a:pPr>
            <a:endParaRPr lang="en-GB" dirty="0">
              <a:solidFill>
                <a:srgbClr val="002060"/>
              </a:solidFill>
              <a:latin typeface="+mn-lt"/>
            </a:endParaRPr>
          </a:p>
        </p:txBody>
      </p:sp>
    </p:spTree>
    <p:extLst>
      <p:ext uri="{BB962C8B-B14F-4D97-AF65-F5344CB8AC3E}">
        <p14:creationId xmlns:p14="http://schemas.microsoft.com/office/powerpoint/2010/main" val="139522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a:xfrm>
            <a:off x="609600" y="381000"/>
            <a:ext cx="10972800" cy="533400"/>
          </a:xfrm>
        </p:spPr>
        <p:txBody>
          <a:bodyPr/>
          <a:lstStyle/>
          <a:p>
            <a:r>
              <a:rPr lang="en-GB" sz="4800" dirty="0">
                <a:solidFill>
                  <a:srgbClr val="002060"/>
                </a:solidFill>
                <a:latin typeface="+mn-lt"/>
              </a:rPr>
              <a:t>Focus for tonight’s workshop…</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a:xfrm>
            <a:off x="609600" y="1052736"/>
            <a:ext cx="10972800" cy="5643794"/>
          </a:xfrm>
        </p:spPr>
        <p:txBody>
          <a:bodyPr/>
          <a:lstStyle/>
          <a:p>
            <a:pPr>
              <a:lnSpc>
                <a:spcPct val="150000"/>
              </a:lnSpc>
              <a:buClr>
                <a:srgbClr val="C00000"/>
              </a:buClr>
            </a:pPr>
            <a:r>
              <a:rPr lang="en-GB" dirty="0">
                <a:solidFill>
                  <a:srgbClr val="002060"/>
                </a:solidFill>
                <a:latin typeface="+mn-lt"/>
              </a:rPr>
              <a:t>Demonstrations of equipment and techniques suitable for grassroots football clubs. </a:t>
            </a:r>
          </a:p>
          <a:p>
            <a:pPr>
              <a:lnSpc>
                <a:spcPct val="150000"/>
              </a:lnSpc>
              <a:buClr>
                <a:srgbClr val="C00000"/>
              </a:buClr>
            </a:pPr>
            <a:r>
              <a:rPr lang="en-GB" dirty="0">
                <a:solidFill>
                  <a:srgbClr val="002060"/>
                </a:solidFill>
                <a:latin typeface="+mn-lt"/>
              </a:rPr>
              <a:t>All clubs who receive a ‘Pitch Power’ report, will have sections in that report which recommends the following:</a:t>
            </a:r>
          </a:p>
          <a:p>
            <a:pPr marL="0" indent="0">
              <a:lnSpc>
                <a:spcPct val="150000"/>
              </a:lnSpc>
              <a:buClr>
                <a:srgbClr val="C00000"/>
              </a:buClr>
              <a:buNone/>
            </a:pPr>
            <a:r>
              <a:rPr lang="en-GB" dirty="0">
                <a:solidFill>
                  <a:srgbClr val="002060"/>
                </a:solidFill>
                <a:latin typeface="+mn-lt"/>
              </a:rPr>
              <a:t>	- Maintenance operations which can be carried out by contractors.</a:t>
            </a:r>
          </a:p>
          <a:p>
            <a:pPr marL="0" indent="0">
              <a:lnSpc>
                <a:spcPct val="150000"/>
              </a:lnSpc>
              <a:buClr>
                <a:srgbClr val="C00000"/>
              </a:buClr>
              <a:buNone/>
            </a:pPr>
            <a:r>
              <a:rPr lang="en-GB" dirty="0">
                <a:solidFill>
                  <a:srgbClr val="002060"/>
                </a:solidFill>
                <a:latin typeface="+mn-lt"/>
              </a:rPr>
              <a:t>	- Recommended equipment for the club to invest in.</a:t>
            </a:r>
          </a:p>
          <a:p>
            <a:pPr marL="0" indent="0">
              <a:lnSpc>
                <a:spcPct val="150000"/>
              </a:lnSpc>
              <a:buClr>
                <a:srgbClr val="C00000"/>
              </a:buClr>
              <a:buNone/>
            </a:pPr>
            <a:r>
              <a:rPr lang="en-GB" dirty="0">
                <a:solidFill>
                  <a:srgbClr val="002060"/>
                </a:solidFill>
                <a:latin typeface="+mn-lt"/>
              </a:rPr>
              <a:t>	- Investment in products which can improve the quality of pitches.</a:t>
            </a:r>
          </a:p>
          <a:p>
            <a:pPr>
              <a:lnSpc>
                <a:spcPct val="150000"/>
              </a:lnSpc>
              <a:buClr>
                <a:srgbClr val="C00000"/>
              </a:buClr>
            </a:pPr>
            <a:r>
              <a:rPr lang="en-GB" dirty="0">
                <a:solidFill>
                  <a:srgbClr val="002060"/>
                </a:solidFill>
                <a:latin typeface="+mn-lt"/>
              </a:rPr>
              <a:t>All of the above can be funded by Football Foundation grant schemes.</a:t>
            </a:r>
          </a:p>
          <a:p>
            <a:pPr>
              <a:lnSpc>
                <a:spcPct val="150000"/>
              </a:lnSpc>
              <a:buClr>
                <a:srgbClr val="C00000"/>
              </a:buClr>
            </a:pPr>
            <a:r>
              <a:rPr lang="en-GB" dirty="0">
                <a:solidFill>
                  <a:srgbClr val="002060"/>
                </a:solidFill>
                <a:latin typeface="+mn-lt"/>
              </a:rPr>
              <a:t>We will touch upon the above tonight, and cover in                                                    more detail in November’s online workshop.</a:t>
            </a:r>
          </a:p>
          <a:p>
            <a:pPr marL="0" indent="0">
              <a:buClr>
                <a:srgbClr val="C00000"/>
              </a:buClr>
              <a:buNone/>
            </a:pPr>
            <a:endParaRPr lang="en-GB" b="1" dirty="0">
              <a:solidFill>
                <a:srgbClr val="002060"/>
              </a:solidFill>
              <a:latin typeface="+mn-lt"/>
            </a:endParaRPr>
          </a:p>
          <a:p>
            <a:pPr>
              <a:lnSpc>
                <a:spcPct val="150000"/>
              </a:lnSpc>
              <a:buClr>
                <a:srgbClr val="C00000"/>
              </a:buClr>
            </a:pPr>
            <a:endParaRPr lang="en-GB" dirty="0">
              <a:solidFill>
                <a:srgbClr val="002060"/>
              </a:solidFill>
              <a:latin typeface="+mn-lt"/>
            </a:endParaRPr>
          </a:p>
        </p:txBody>
      </p:sp>
    </p:spTree>
    <p:extLst>
      <p:ext uri="{BB962C8B-B14F-4D97-AF65-F5344CB8AC3E}">
        <p14:creationId xmlns:p14="http://schemas.microsoft.com/office/powerpoint/2010/main" val="86633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a:xfrm>
            <a:off x="609600" y="381000"/>
            <a:ext cx="10972800" cy="533400"/>
          </a:xfrm>
        </p:spPr>
        <p:txBody>
          <a:bodyPr/>
          <a:lstStyle/>
          <a:p>
            <a:r>
              <a:rPr lang="en-GB" sz="4800" dirty="0">
                <a:solidFill>
                  <a:srgbClr val="002060"/>
                </a:solidFill>
                <a:latin typeface="+mn-lt"/>
              </a:rPr>
              <a:t>Itinerary for this evening…</a:t>
            </a:r>
          </a:p>
        </p:txBody>
      </p:sp>
      <p:graphicFrame>
        <p:nvGraphicFramePr>
          <p:cNvPr id="4" name="Table 3">
            <a:extLst>
              <a:ext uri="{FF2B5EF4-FFF2-40B4-BE49-F238E27FC236}">
                <a16:creationId xmlns:a16="http://schemas.microsoft.com/office/drawing/2014/main" id="{29907831-6BDF-43C6-A515-F005F187253F}"/>
              </a:ext>
            </a:extLst>
          </p:cNvPr>
          <p:cNvGraphicFramePr>
            <a:graphicFrameLocks noGrp="1"/>
          </p:cNvGraphicFramePr>
          <p:nvPr>
            <p:extLst>
              <p:ext uri="{D42A27DB-BD31-4B8C-83A1-F6EECF244321}">
                <p14:modId xmlns:p14="http://schemas.microsoft.com/office/powerpoint/2010/main" val="1239448378"/>
              </p:ext>
            </p:extLst>
          </p:nvPr>
        </p:nvGraphicFramePr>
        <p:xfrm>
          <a:off x="767407" y="1117858"/>
          <a:ext cx="7242145" cy="5648403"/>
        </p:xfrm>
        <a:graphic>
          <a:graphicData uri="http://schemas.openxmlformats.org/drawingml/2006/table">
            <a:tbl>
              <a:tblPr>
                <a:tableStyleId>{5C22544A-7EE6-4342-B048-85BDC9FD1C3A}</a:tableStyleId>
              </a:tblPr>
              <a:tblGrid>
                <a:gridCol w="1137561">
                  <a:extLst>
                    <a:ext uri="{9D8B030D-6E8A-4147-A177-3AD203B41FA5}">
                      <a16:colId xmlns:a16="http://schemas.microsoft.com/office/drawing/2014/main" val="2388380454"/>
                    </a:ext>
                  </a:extLst>
                </a:gridCol>
                <a:gridCol w="6104584">
                  <a:extLst>
                    <a:ext uri="{9D8B030D-6E8A-4147-A177-3AD203B41FA5}">
                      <a16:colId xmlns:a16="http://schemas.microsoft.com/office/drawing/2014/main" val="2485856780"/>
                    </a:ext>
                  </a:extLst>
                </a:gridCol>
              </a:tblGrid>
              <a:tr h="332259">
                <a:tc>
                  <a:txBody>
                    <a:bodyPr/>
                    <a:lstStyle/>
                    <a:p>
                      <a:pPr algn="l" fontAlgn="ctr"/>
                      <a:r>
                        <a:rPr lang="en-GB" sz="1600" b="1" u="none" strike="noStrike">
                          <a:effectLst/>
                        </a:rPr>
                        <a:t>Approx.</a:t>
                      </a:r>
                      <a:endParaRPr lang="en-GB"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600" b="1" u="none" strike="noStrike" dirty="0">
                          <a:effectLst/>
                        </a:rPr>
                        <a:t>Content </a:t>
                      </a:r>
                      <a:endParaRPr lang="en-GB"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33364575"/>
                  </a:ext>
                </a:extLst>
              </a:tr>
              <a:tr h="332259">
                <a:tc>
                  <a:txBody>
                    <a:bodyPr/>
                    <a:lstStyle/>
                    <a:p>
                      <a:pPr algn="l" fontAlgn="ctr"/>
                      <a:r>
                        <a:rPr lang="en-GB" sz="1600" u="none" strike="noStrike">
                          <a:effectLst/>
                        </a:rPr>
                        <a:t>6.30 - 6.50</a:t>
                      </a:r>
                      <a:endParaRPr lang="en-GB"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Welcome, introductions, and setting the scene.</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92897410"/>
                  </a:ext>
                </a:extLst>
              </a:tr>
              <a:tr h="332259">
                <a:tc>
                  <a:txBody>
                    <a:bodyPr/>
                    <a:lstStyle/>
                    <a:p>
                      <a:pPr algn="l" fontAlgn="ctr"/>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Head outside for demos &amp; discussions </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48896720"/>
                  </a:ext>
                </a:extLst>
              </a:tr>
              <a:tr h="332259">
                <a:tc>
                  <a:txBody>
                    <a:bodyPr/>
                    <a:lstStyle/>
                    <a:p>
                      <a:pPr algn="l" fontAlgn="ctr"/>
                      <a:r>
                        <a:rPr lang="en-GB" sz="1600" u="none" strike="noStrike">
                          <a:effectLst/>
                        </a:rPr>
                        <a:t>7.00 - 7.10</a:t>
                      </a:r>
                      <a:endParaRPr lang="en-GB"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600" b="1" u="none" strike="noStrike">
                          <a:solidFill>
                            <a:srgbClr val="0070C0"/>
                          </a:solidFill>
                          <a:effectLst/>
                        </a:rPr>
                        <a:t>Campey - Compact Tractor and Roller Mower</a:t>
                      </a:r>
                      <a:endParaRPr lang="en-GB" sz="1600" b="1" i="0" u="none" strike="noStrike">
                        <a:solidFill>
                          <a:srgbClr val="0070C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50946850"/>
                  </a:ext>
                </a:extLst>
              </a:tr>
              <a:tr h="332259">
                <a:tc>
                  <a:txBody>
                    <a:bodyPr/>
                    <a:lstStyle/>
                    <a:p>
                      <a:pPr algn="l" fontAlgn="ctr"/>
                      <a:r>
                        <a:rPr lang="en-GB" sz="1600" u="none" strike="noStrike">
                          <a:effectLst/>
                        </a:rPr>
                        <a:t>7.10 - 7.20</a:t>
                      </a:r>
                      <a:endParaRPr lang="en-GB"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600" b="1" u="none" strike="noStrike" dirty="0">
                          <a:solidFill>
                            <a:srgbClr val="0070C0"/>
                          </a:solidFill>
                          <a:effectLst/>
                        </a:rPr>
                        <a:t>Campey - Shockwave (deep aeration)</a:t>
                      </a:r>
                      <a:endParaRPr lang="en-GB" sz="1600" b="1" i="0" u="none" strike="noStrike" dirty="0">
                        <a:solidFill>
                          <a:srgbClr val="0070C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05515711"/>
                  </a:ext>
                </a:extLst>
              </a:tr>
              <a:tr h="332259">
                <a:tc>
                  <a:txBody>
                    <a:bodyPr/>
                    <a:lstStyle/>
                    <a:p>
                      <a:pPr algn="l" fontAlgn="ctr"/>
                      <a:r>
                        <a:rPr lang="en-GB" sz="1600" u="none" strike="noStrike">
                          <a:effectLst/>
                        </a:rPr>
                        <a:t>7.20 - 7.30</a:t>
                      </a:r>
                      <a:endParaRPr lang="en-GB"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600" b="1" u="none" strike="noStrike" dirty="0">
                          <a:solidFill>
                            <a:srgbClr val="0070C0"/>
                          </a:solidFill>
                          <a:effectLst/>
                        </a:rPr>
                        <a:t>Campey - </a:t>
                      </a:r>
                      <a:r>
                        <a:rPr lang="en-GB" sz="1600" b="1" u="none" strike="noStrike" dirty="0" err="1">
                          <a:solidFill>
                            <a:srgbClr val="0070C0"/>
                          </a:solidFill>
                          <a:effectLst/>
                        </a:rPr>
                        <a:t>Rotoknife</a:t>
                      </a:r>
                      <a:endParaRPr lang="en-GB" sz="1600" b="1" i="0" u="none" strike="noStrike" dirty="0">
                        <a:solidFill>
                          <a:srgbClr val="0070C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2331201"/>
                  </a:ext>
                </a:extLst>
              </a:tr>
              <a:tr h="332259">
                <a:tc>
                  <a:txBody>
                    <a:bodyPr/>
                    <a:lstStyle/>
                    <a:p>
                      <a:pPr algn="l" fontAlgn="ctr"/>
                      <a:r>
                        <a:rPr lang="en-GB" sz="1600" u="none" strike="noStrike">
                          <a:effectLst/>
                        </a:rPr>
                        <a:t>7.30 - 7.40</a:t>
                      </a:r>
                      <a:endParaRPr lang="en-GB"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600" b="1" u="none" strike="noStrike" dirty="0">
                          <a:solidFill>
                            <a:srgbClr val="FFC000"/>
                          </a:solidFill>
                          <a:effectLst/>
                        </a:rPr>
                        <a:t>SISIS - </a:t>
                      </a:r>
                      <a:r>
                        <a:rPr lang="en-GB" sz="1600" b="1" u="none" strike="noStrike" dirty="0" err="1">
                          <a:solidFill>
                            <a:srgbClr val="FFC000"/>
                          </a:solidFill>
                          <a:effectLst/>
                        </a:rPr>
                        <a:t>Quadraplay</a:t>
                      </a:r>
                      <a:r>
                        <a:rPr lang="en-GB" sz="1600" b="1" u="none" strike="noStrike" dirty="0">
                          <a:solidFill>
                            <a:srgbClr val="FFC000"/>
                          </a:solidFill>
                          <a:effectLst/>
                        </a:rPr>
                        <a:t> (combination tool)</a:t>
                      </a:r>
                      <a:endParaRPr lang="en-GB" sz="1600" b="1" i="0" u="none" strike="noStrike" dirty="0">
                        <a:solidFill>
                          <a:srgbClr val="FFC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09130959"/>
                  </a:ext>
                </a:extLst>
              </a:tr>
              <a:tr h="332259">
                <a:tc>
                  <a:txBody>
                    <a:bodyPr/>
                    <a:lstStyle/>
                    <a:p>
                      <a:pPr algn="l" fontAlgn="ctr"/>
                      <a:r>
                        <a:rPr lang="en-GB" sz="1600" u="none" strike="noStrike">
                          <a:effectLst/>
                        </a:rPr>
                        <a:t>7.40 - 7.50</a:t>
                      </a:r>
                      <a:endParaRPr lang="en-GB"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600" b="1" u="none" strike="noStrike">
                          <a:solidFill>
                            <a:srgbClr val="FFC000"/>
                          </a:solidFill>
                          <a:effectLst/>
                        </a:rPr>
                        <a:t>SISIS - Multislit</a:t>
                      </a:r>
                      <a:endParaRPr lang="en-GB" sz="1600" b="1" i="0" u="none" strike="noStrike">
                        <a:solidFill>
                          <a:srgbClr val="FFC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68967822"/>
                  </a:ext>
                </a:extLst>
              </a:tr>
              <a:tr h="332259">
                <a:tc>
                  <a:txBody>
                    <a:bodyPr/>
                    <a:lstStyle/>
                    <a:p>
                      <a:pPr algn="l" fontAlgn="ctr"/>
                      <a:r>
                        <a:rPr lang="en-GB" sz="1600" u="none" strike="noStrike">
                          <a:effectLst/>
                        </a:rPr>
                        <a:t>7.50 - 8.00</a:t>
                      </a:r>
                      <a:endParaRPr lang="en-GB"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600" b="1" u="none" strike="noStrike" dirty="0">
                          <a:solidFill>
                            <a:srgbClr val="FFC000"/>
                          </a:solidFill>
                          <a:effectLst/>
                        </a:rPr>
                        <a:t>SISIS - </a:t>
                      </a:r>
                      <a:r>
                        <a:rPr lang="en-GB" sz="1600" b="1" u="none" strike="noStrike" dirty="0" err="1">
                          <a:solidFill>
                            <a:srgbClr val="FFC000"/>
                          </a:solidFill>
                          <a:effectLst/>
                        </a:rPr>
                        <a:t>Multitiner</a:t>
                      </a:r>
                      <a:endParaRPr lang="en-GB" sz="1600" b="1" i="0" u="none" strike="noStrike" dirty="0">
                        <a:solidFill>
                          <a:srgbClr val="FFC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2996054"/>
                  </a:ext>
                </a:extLst>
              </a:tr>
              <a:tr h="332259">
                <a:tc>
                  <a:txBody>
                    <a:bodyPr/>
                    <a:lstStyle/>
                    <a:p>
                      <a:pPr algn="l" fontAlgn="ctr"/>
                      <a:r>
                        <a:rPr lang="en-GB" sz="1600" u="none" strike="noStrike">
                          <a:effectLst/>
                        </a:rPr>
                        <a:t>8.00 - 8.10</a:t>
                      </a:r>
                      <a:endParaRPr lang="en-GB"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600" b="1" u="none" strike="noStrike" dirty="0">
                          <a:solidFill>
                            <a:srgbClr val="00B050"/>
                          </a:solidFill>
                          <a:effectLst/>
                        </a:rPr>
                        <a:t>Rigby Taylor - Line Marker</a:t>
                      </a:r>
                      <a:endParaRPr lang="en-GB" sz="1600" b="1" i="0" u="none" strike="noStrike" dirty="0">
                        <a:solidFill>
                          <a:srgbClr val="00B05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7042403"/>
                  </a:ext>
                </a:extLst>
              </a:tr>
              <a:tr h="332259">
                <a:tc>
                  <a:txBody>
                    <a:bodyPr/>
                    <a:lstStyle/>
                    <a:p>
                      <a:pPr algn="l" fontAlgn="ctr"/>
                      <a:r>
                        <a:rPr lang="en-GB" sz="1600" u="none" strike="noStrike">
                          <a:effectLst/>
                        </a:rPr>
                        <a:t>8.10 - 8.20</a:t>
                      </a:r>
                      <a:endParaRPr lang="en-GB"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600" b="1" u="none" strike="noStrike" dirty="0">
                          <a:solidFill>
                            <a:srgbClr val="00B050"/>
                          </a:solidFill>
                          <a:effectLst/>
                        </a:rPr>
                        <a:t>Rigby Taylor - Robot Line Marker </a:t>
                      </a:r>
                      <a:endParaRPr lang="en-GB" sz="1600" b="1" i="0" u="none" strike="noStrike" dirty="0">
                        <a:solidFill>
                          <a:srgbClr val="00B05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47576253"/>
                  </a:ext>
                </a:extLst>
              </a:tr>
              <a:tr h="332259">
                <a:tc>
                  <a:txBody>
                    <a:bodyPr/>
                    <a:lstStyle/>
                    <a:p>
                      <a:pPr algn="l" fontAlgn="ctr"/>
                      <a:r>
                        <a:rPr lang="en-GB" sz="1600"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Head inside back inside</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51637081"/>
                  </a:ext>
                </a:extLst>
              </a:tr>
              <a:tr h="332259">
                <a:tc>
                  <a:txBody>
                    <a:bodyPr/>
                    <a:lstStyle/>
                    <a:p>
                      <a:pPr algn="l" fontAlgn="ctr"/>
                      <a:r>
                        <a:rPr lang="en-GB" sz="1600" u="none" strike="noStrike">
                          <a:effectLst/>
                        </a:rPr>
                        <a:t>8.30 - 8.40</a:t>
                      </a:r>
                      <a:endParaRPr lang="en-GB"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600" b="1" u="none" strike="noStrike" dirty="0">
                          <a:solidFill>
                            <a:srgbClr val="00B050"/>
                          </a:solidFill>
                          <a:effectLst/>
                        </a:rPr>
                        <a:t>Rigby Taylor - Seed &amp; Fertilizer</a:t>
                      </a:r>
                      <a:endParaRPr lang="en-GB" sz="1600" b="1" i="0" u="none" strike="noStrike" dirty="0">
                        <a:solidFill>
                          <a:srgbClr val="00B05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30260640"/>
                  </a:ext>
                </a:extLst>
              </a:tr>
              <a:tr h="332259">
                <a:tc>
                  <a:txBody>
                    <a:bodyPr/>
                    <a:lstStyle/>
                    <a:p>
                      <a:pPr algn="l" fontAlgn="ctr"/>
                      <a:r>
                        <a:rPr lang="en-GB" sz="1600" u="none" strike="noStrike">
                          <a:effectLst/>
                        </a:rPr>
                        <a:t>8.40 - 9.00</a:t>
                      </a:r>
                      <a:endParaRPr lang="en-GB"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GMA Toolkit, GMA Courses, Groundskeeping Community, SALTEX</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1735688"/>
                  </a:ext>
                </a:extLst>
              </a:tr>
              <a:tr h="332259">
                <a:tc>
                  <a:txBody>
                    <a:bodyPr/>
                    <a:lstStyle/>
                    <a:p>
                      <a:pPr algn="l" fontAlgn="ctr"/>
                      <a:r>
                        <a:rPr lang="en-GB" sz="1600"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Staffs FA Website - Grass Pitch Improvement Section (in progress)</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92562853"/>
                  </a:ext>
                </a:extLst>
              </a:tr>
              <a:tr h="332259">
                <a:tc>
                  <a:txBody>
                    <a:bodyPr/>
                    <a:lstStyle/>
                    <a:p>
                      <a:pPr algn="l" fontAlgn="ctr"/>
                      <a:r>
                        <a:rPr lang="en-GB" sz="1600"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Staffs FA Support Pitch Advisor Service</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86610344"/>
                  </a:ext>
                </a:extLst>
              </a:tr>
              <a:tr h="332259">
                <a:tc>
                  <a:txBody>
                    <a:bodyPr/>
                    <a:lstStyle/>
                    <a:p>
                      <a:pPr algn="l" fontAlgn="ctr"/>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600" u="none" strike="noStrike" dirty="0">
                          <a:effectLst/>
                        </a:rPr>
                        <a:t>Q&amp;A, close/depart</a:t>
                      </a:r>
                      <a:endParaRPr lang="en-GB"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18311230"/>
                  </a:ext>
                </a:extLst>
              </a:tr>
            </a:tbl>
          </a:graphicData>
        </a:graphic>
      </p:graphicFrame>
    </p:spTree>
    <p:extLst>
      <p:ext uri="{BB962C8B-B14F-4D97-AF65-F5344CB8AC3E}">
        <p14:creationId xmlns:p14="http://schemas.microsoft.com/office/powerpoint/2010/main" val="559056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p:txBody>
          <a:bodyPr/>
          <a:lstStyle/>
          <a:p>
            <a:r>
              <a:rPr lang="en-GB" sz="4800" dirty="0">
                <a:solidFill>
                  <a:srgbClr val="002060"/>
                </a:solidFill>
                <a:latin typeface="+mn-lt"/>
              </a:rPr>
              <a:t>Additional online support...</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a:xfrm>
            <a:off x="479376" y="1628800"/>
            <a:ext cx="10972800" cy="4497363"/>
          </a:xfrm>
        </p:spPr>
        <p:txBody>
          <a:bodyPr/>
          <a:lstStyle/>
          <a:p>
            <a:pPr marL="0" indent="0">
              <a:buClr>
                <a:srgbClr val="C00000"/>
              </a:buClr>
              <a:buNone/>
            </a:pPr>
            <a:r>
              <a:rPr lang="en-GB" dirty="0">
                <a:solidFill>
                  <a:srgbClr val="002060"/>
                </a:solidFill>
                <a:latin typeface="+mn-lt"/>
              </a:rPr>
              <a:t>GMA Football Grounds Maintenance Toolkit:		</a:t>
            </a:r>
          </a:p>
          <a:p>
            <a:pPr marL="0" indent="0">
              <a:buClr>
                <a:srgbClr val="C00000"/>
              </a:buClr>
              <a:buNone/>
            </a:pPr>
            <a:r>
              <a:rPr lang="en-GB" dirty="0">
                <a:solidFill>
                  <a:srgbClr val="002060"/>
                </a:solidFill>
                <a:latin typeface="+mn-lt"/>
                <a:hlinkClick r:id="rId5"/>
              </a:rPr>
              <a:t>https://resources.thegma.org.uk/football/football-groundsmanship</a:t>
            </a:r>
            <a:endParaRPr lang="en-GB" dirty="0">
              <a:solidFill>
                <a:srgbClr val="002060"/>
              </a:solidFill>
              <a:latin typeface="+mn-lt"/>
            </a:endParaRPr>
          </a:p>
          <a:p>
            <a:pPr marL="0" indent="0">
              <a:buClr>
                <a:srgbClr val="C00000"/>
              </a:buClr>
              <a:buNone/>
            </a:pPr>
            <a:endParaRPr lang="en-GB" dirty="0">
              <a:solidFill>
                <a:srgbClr val="002060"/>
              </a:solidFill>
              <a:latin typeface="+mn-lt"/>
            </a:endParaRPr>
          </a:p>
          <a:p>
            <a:pPr marL="0" indent="0">
              <a:buClr>
                <a:srgbClr val="C00000"/>
              </a:buClr>
              <a:buNone/>
            </a:pPr>
            <a:r>
              <a:rPr lang="fi-FI" dirty="0">
                <a:solidFill>
                  <a:srgbClr val="002060"/>
                </a:solidFill>
                <a:latin typeface="+mn-lt"/>
              </a:rPr>
              <a:t>GMA Online Football Grounds Maintenance Courses:</a:t>
            </a:r>
            <a:r>
              <a:rPr lang="fi-FI" dirty="0">
                <a:latin typeface="+mn-lt"/>
              </a:rPr>
              <a:t> </a:t>
            </a:r>
            <a:r>
              <a:rPr lang="fi-FI" dirty="0">
                <a:latin typeface="+mn-lt"/>
                <a:hlinkClick r:id="rId6"/>
              </a:rPr>
              <a:t>https://portal.thegma.org.uk/education/course/379868</a:t>
            </a:r>
            <a:endParaRPr lang="fi-FI" dirty="0">
              <a:latin typeface="+mn-lt"/>
            </a:endParaRPr>
          </a:p>
          <a:p>
            <a:pPr marL="0" indent="0">
              <a:buClr>
                <a:srgbClr val="C00000"/>
              </a:buClr>
              <a:buNone/>
            </a:pPr>
            <a:endParaRPr lang="en-GB" dirty="0">
              <a:solidFill>
                <a:srgbClr val="002060"/>
              </a:solidFill>
              <a:latin typeface="+mn-lt"/>
            </a:endParaRPr>
          </a:p>
          <a:p>
            <a:pPr marL="0" indent="0">
              <a:buClr>
                <a:srgbClr val="C00000"/>
              </a:buClr>
              <a:buNone/>
            </a:pPr>
            <a:r>
              <a:rPr lang="en-GB" dirty="0">
                <a:solidFill>
                  <a:srgbClr val="002060"/>
                </a:solidFill>
                <a:latin typeface="+mn-lt"/>
              </a:rPr>
              <a:t>Football Foundation Groundskeeping Community:</a:t>
            </a:r>
          </a:p>
          <a:p>
            <a:pPr marL="0" indent="0">
              <a:buClr>
                <a:srgbClr val="C00000"/>
              </a:buClr>
              <a:buNone/>
            </a:pPr>
            <a:r>
              <a:rPr lang="en-GB" dirty="0">
                <a:solidFill>
                  <a:srgbClr val="002060"/>
                </a:solidFill>
                <a:latin typeface="+mn-lt"/>
                <a:hlinkClick r:id="rId7"/>
              </a:rPr>
              <a:t>https://footballfoundation.hivelearning.com/join</a:t>
            </a:r>
            <a:endParaRPr lang="en-GB" dirty="0">
              <a:solidFill>
                <a:srgbClr val="002060"/>
              </a:solidFill>
              <a:latin typeface="+mn-lt"/>
            </a:endParaRPr>
          </a:p>
          <a:p>
            <a:pPr marL="0" indent="0">
              <a:buClr>
                <a:srgbClr val="C00000"/>
              </a:buClr>
              <a:buNone/>
            </a:pPr>
            <a:endParaRPr lang="en-GB" dirty="0">
              <a:solidFill>
                <a:srgbClr val="002060"/>
              </a:solidFill>
              <a:latin typeface="+mn-lt"/>
            </a:endParaRPr>
          </a:p>
          <a:p>
            <a:pPr marL="0" indent="0">
              <a:buClr>
                <a:srgbClr val="C00000"/>
              </a:buClr>
              <a:buNone/>
            </a:pPr>
            <a:endParaRPr lang="en-GB" b="1" dirty="0">
              <a:solidFill>
                <a:srgbClr val="002060"/>
              </a:solidFill>
              <a:latin typeface="+mn-lt"/>
            </a:endParaRPr>
          </a:p>
        </p:txBody>
      </p:sp>
      <p:pic>
        <p:nvPicPr>
          <p:cNvPr id="4" name="Picture 3">
            <a:extLst>
              <a:ext uri="{FF2B5EF4-FFF2-40B4-BE49-F238E27FC236}">
                <a16:creationId xmlns:a16="http://schemas.microsoft.com/office/drawing/2014/main" id="{3E082FEC-EE58-46A0-A8BB-C66451CFE8E1}"/>
              </a:ext>
            </a:extLst>
          </p:cNvPr>
          <p:cNvPicPr>
            <a:picLocks noChangeAspect="1"/>
          </p:cNvPicPr>
          <p:nvPr/>
        </p:nvPicPr>
        <p:blipFill>
          <a:blip r:embed="rId8"/>
          <a:stretch>
            <a:fillRect/>
          </a:stretch>
        </p:blipFill>
        <p:spPr>
          <a:xfrm>
            <a:off x="8184232" y="2636912"/>
            <a:ext cx="3816425" cy="2149250"/>
          </a:xfrm>
          <a:prstGeom prst="rect">
            <a:avLst/>
          </a:prstGeom>
        </p:spPr>
      </p:pic>
    </p:spTree>
    <p:extLst>
      <p:ext uri="{BB962C8B-B14F-4D97-AF65-F5344CB8AC3E}">
        <p14:creationId xmlns:p14="http://schemas.microsoft.com/office/powerpoint/2010/main" val="970234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5FA3FB-3616-41AB-AE0D-643A3CAD51A1}"/>
              </a:ext>
            </a:extLst>
          </p:cNvPr>
          <p:cNvSpPr>
            <a:spLocks noGrp="1"/>
          </p:cNvSpPr>
          <p:nvPr>
            <p:ph type="ftr" sz="quarter" idx="11"/>
          </p:nvPr>
        </p:nvSpPr>
        <p:spPr/>
        <p:txBody>
          <a:bodyPr/>
          <a:lstStyle/>
          <a:p>
            <a:r>
              <a:rPr lang="en-US"/>
              <a:t>MAKING SPORT POSSIBLE</a:t>
            </a:r>
          </a:p>
        </p:txBody>
      </p:sp>
      <p:sp>
        <p:nvSpPr>
          <p:cNvPr id="3" name="Slide Number Placeholder 2">
            <a:extLst>
              <a:ext uri="{FF2B5EF4-FFF2-40B4-BE49-F238E27FC236}">
                <a16:creationId xmlns:a16="http://schemas.microsoft.com/office/drawing/2014/main" id="{BDB687B6-B072-4886-847A-0C86E6E02464}"/>
              </a:ext>
            </a:extLst>
          </p:cNvPr>
          <p:cNvSpPr>
            <a:spLocks noGrp="1"/>
          </p:cNvSpPr>
          <p:nvPr>
            <p:ph type="sldNum" sz="quarter" idx="12"/>
          </p:nvPr>
        </p:nvSpPr>
        <p:spPr/>
        <p:txBody>
          <a:bodyPr/>
          <a:lstStyle/>
          <a:p>
            <a:fld id="{18DB4D0C-1497-344A-AC83-B7907D18756E}" type="slidenum">
              <a:rPr lang="en-US" smtClean="0"/>
              <a:t>7</a:t>
            </a:fld>
            <a:endParaRPr lang="en-US"/>
          </a:p>
        </p:txBody>
      </p:sp>
      <p:pic>
        <p:nvPicPr>
          <p:cNvPr id="6" name="Picture 5" descr="A picture containing text&#10;&#10;Description automatically generated">
            <a:extLst>
              <a:ext uri="{FF2B5EF4-FFF2-40B4-BE49-F238E27FC236}">
                <a16:creationId xmlns:a16="http://schemas.microsoft.com/office/drawing/2014/main" id="{404B8FA3-1B3B-419E-A017-16D6281EE6F0}"/>
              </a:ext>
            </a:extLst>
          </p:cNvPr>
          <p:cNvPicPr>
            <a:picLocks noChangeAspect="1"/>
          </p:cNvPicPr>
          <p:nvPr/>
        </p:nvPicPr>
        <p:blipFill>
          <a:blip r:embed="rId2"/>
          <a:stretch>
            <a:fillRect/>
          </a:stretch>
        </p:blipFill>
        <p:spPr>
          <a:xfrm>
            <a:off x="10583752" y="5722828"/>
            <a:ext cx="998648" cy="998648"/>
          </a:xfrm>
          <a:prstGeom prst="rect">
            <a:avLst/>
          </a:prstGeom>
        </p:spPr>
      </p:pic>
      <p:pic>
        <p:nvPicPr>
          <p:cNvPr id="5" name="Picture 4">
            <a:extLst>
              <a:ext uri="{FF2B5EF4-FFF2-40B4-BE49-F238E27FC236}">
                <a16:creationId xmlns:a16="http://schemas.microsoft.com/office/drawing/2014/main" id="{A6BA88D7-672F-497E-8A15-85DE1E656CA2}"/>
              </a:ext>
            </a:extLst>
          </p:cNvPr>
          <p:cNvPicPr>
            <a:picLocks noChangeAspect="1"/>
          </p:cNvPicPr>
          <p:nvPr/>
        </p:nvPicPr>
        <p:blipFill rotWithShape="1">
          <a:blip r:embed="rId3"/>
          <a:srcRect t="22952" r="1287" b="14765"/>
          <a:stretch/>
        </p:blipFill>
        <p:spPr>
          <a:xfrm>
            <a:off x="1461228" y="2000968"/>
            <a:ext cx="9269543" cy="3289852"/>
          </a:xfrm>
          <a:prstGeom prst="rect">
            <a:avLst/>
          </a:prstGeom>
        </p:spPr>
      </p:pic>
      <p:pic>
        <p:nvPicPr>
          <p:cNvPr id="10" name="Picture 9">
            <a:extLst>
              <a:ext uri="{FF2B5EF4-FFF2-40B4-BE49-F238E27FC236}">
                <a16:creationId xmlns:a16="http://schemas.microsoft.com/office/drawing/2014/main" id="{FB2EC827-D4A0-43ED-A20D-14BA1EF17FDE}"/>
              </a:ext>
            </a:extLst>
          </p:cNvPr>
          <p:cNvPicPr>
            <a:picLocks noChangeAspect="1"/>
          </p:cNvPicPr>
          <p:nvPr/>
        </p:nvPicPr>
        <p:blipFill rotWithShape="1">
          <a:blip r:embed="rId4"/>
          <a:srcRect l="9864" t="14331" r="9429" b="64783"/>
          <a:stretch/>
        </p:blipFill>
        <p:spPr>
          <a:xfrm>
            <a:off x="1092107" y="242323"/>
            <a:ext cx="9839740" cy="1432437"/>
          </a:xfrm>
          <a:prstGeom prst="rect">
            <a:avLst/>
          </a:prstGeom>
        </p:spPr>
      </p:pic>
      <p:sp>
        <p:nvSpPr>
          <p:cNvPr id="7" name="Content Placeholder 8">
            <a:extLst>
              <a:ext uri="{FF2B5EF4-FFF2-40B4-BE49-F238E27FC236}">
                <a16:creationId xmlns:a16="http://schemas.microsoft.com/office/drawing/2014/main" id="{C35BC148-42CE-4368-856B-B187E683F660}"/>
              </a:ext>
            </a:extLst>
          </p:cNvPr>
          <p:cNvSpPr txBox="1">
            <a:spLocks/>
          </p:cNvSpPr>
          <p:nvPr/>
        </p:nvSpPr>
        <p:spPr>
          <a:xfrm>
            <a:off x="978247" y="5408800"/>
            <a:ext cx="10235503" cy="723771"/>
          </a:xfrm>
          <a:prstGeom prst="rect">
            <a:avLst/>
          </a:prstGeom>
        </p:spPr>
        <p:txBody>
          <a:bodyPr>
            <a:noAutofit/>
          </a:bodyPr>
          <a:lstStyle>
            <a:lvl1pPr marL="0" indent="0" algn="l" defTabSz="914400" rtl="0" eaLnBrk="1" latinLnBrk="0" hangingPunct="1">
              <a:lnSpc>
                <a:spcPct val="120000"/>
              </a:lnSpc>
              <a:spcBef>
                <a:spcPts val="1000"/>
              </a:spcBef>
              <a:buFontTx/>
              <a:buNone/>
              <a:defRPr sz="12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Tx/>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Tx/>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Tx/>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Tx/>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dirty="0"/>
              <a:t>Visiting </a:t>
            </a:r>
            <a:r>
              <a:rPr lang="en-GB" sz="1400" dirty="0" err="1"/>
              <a:t>saltex</a:t>
            </a:r>
            <a:r>
              <a:rPr lang="en-GB" sz="1400" dirty="0"/>
              <a:t> is free of charge</a:t>
            </a:r>
            <a:br>
              <a:rPr lang="en-GB" sz="1400" dirty="0"/>
            </a:br>
            <a:r>
              <a:rPr lang="en-GB" sz="1400" dirty="0"/>
              <a:t>Online registration is now open - gmasaltex.co.uk/visitor-registration/  </a:t>
            </a:r>
          </a:p>
        </p:txBody>
      </p:sp>
    </p:spTree>
    <p:extLst>
      <p:ext uri="{BB962C8B-B14F-4D97-AF65-F5344CB8AC3E}">
        <p14:creationId xmlns:p14="http://schemas.microsoft.com/office/powerpoint/2010/main" val="410695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a:xfrm>
            <a:off x="609600" y="381000"/>
            <a:ext cx="10972800" cy="533400"/>
          </a:xfrm>
        </p:spPr>
        <p:txBody>
          <a:bodyPr/>
          <a:lstStyle/>
          <a:p>
            <a:r>
              <a:rPr lang="en-GB" sz="4800" dirty="0">
                <a:solidFill>
                  <a:srgbClr val="002060"/>
                </a:solidFill>
                <a:latin typeface="+mn-lt"/>
              </a:rPr>
              <a:t>Staffordshire FA key contact details...</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p:txBody>
          <a:bodyPr/>
          <a:lstStyle/>
          <a:p>
            <a:pPr marL="0" indent="0">
              <a:buClr>
                <a:srgbClr val="C00000"/>
              </a:buClr>
              <a:buNone/>
            </a:pPr>
            <a:r>
              <a:rPr lang="en-GB" dirty="0">
                <a:solidFill>
                  <a:srgbClr val="002060"/>
                </a:solidFill>
                <a:latin typeface="+mn-lt"/>
              </a:rPr>
              <a:t>Email: 		</a:t>
            </a:r>
            <a:r>
              <a:rPr lang="en-GB" dirty="0">
                <a:solidFill>
                  <a:srgbClr val="002060"/>
                </a:solidFill>
                <a:latin typeface="+mn-lt"/>
                <a:hlinkClick r:id="rId5"/>
              </a:rPr>
              <a:t>support@StaffordshireFA.com</a:t>
            </a:r>
            <a:r>
              <a:rPr lang="en-GB" dirty="0">
                <a:solidFill>
                  <a:srgbClr val="002060"/>
                </a:solidFill>
                <a:latin typeface="+mn-lt"/>
              </a:rPr>
              <a:t> </a:t>
            </a:r>
          </a:p>
          <a:p>
            <a:pPr marL="0" indent="0">
              <a:buClr>
                <a:srgbClr val="C00000"/>
              </a:buClr>
              <a:buNone/>
            </a:pPr>
            <a:endParaRPr lang="en-GB" dirty="0">
              <a:solidFill>
                <a:srgbClr val="002060"/>
              </a:solidFill>
              <a:latin typeface="+mn-lt"/>
            </a:endParaRPr>
          </a:p>
          <a:p>
            <a:pPr marL="0" indent="0">
              <a:buClr>
                <a:srgbClr val="C00000"/>
              </a:buClr>
              <a:buNone/>
            </a:pPr>
            <a:r>
              <a:rPr lang="en-GB" dirty="0">
                <a:solidFill>
                  <a:srgbClr val="002060"/>
                </a:solidFill>
                <a:latin typeface="+mn-lt"/>
              </a:rPr>
              <a:t>Website: 	</a:t>
            </a:r>
            <a:r>
              <a:rPr lang="en-GB" dirty="0">
                <a:solidFill>
                  <a:srgbClr val="002060"/>
                </a:solidFill>
                <a:latin typeface="+mn-lt"/>
                <a:hlinkClick r:id="rId6"/>
              </a:rPr>
              <a:t>www.staffordshirefa.com</a:t>
            </a:r>
            <a:r>
              <a:rPr lang="en-GB" dirty="0">
                <a:solidFill>
                  <a:srgbClr val="002060"/>
                </a:solidFill>
                <a:latin typeface="+mn-lt"/>
              </a:rPr>
              <a:t> </a:t>
            </a:r>
          </a:p>
          <a:p>
            <a:pPr marL="0" indent="0">
              <a:buClr>
                <a:srgbClr val="C00000"/>
              </a:buClr>
              <a:buNone/>
            </a:pPr>
            <a:endParaRPr lang="en-GB" dirty="0">
              <a:solidFill>
                <a:srgbClr val="002060"/>
              </a:solidFill>
              <a:latin typeface="+mn-lt"/>
            </a:endParaRPr>
          </a:p>
          <a:p>
            <a:pPr marL="0" indent="0">
              <a:buClr>
                <a:srgbClr val="C00000"/>
              </a:buClr>
              <a:buNone/>
            </a:pPr>
            <a:r>
              <a:rPr lang="en-GB" dirty="0">
                <a:solidFill>
                  <a:srgbClr val="002060"/>
                </a:solidFill>
                <a:latin typeface="+mn-lt"/>
              </a:rPr>
              <a:t>Kevin Staples (Head of Delivery)</a:t>
            </a:r>
          </a:p>
          <a:p>
            <a:pPr marL="0" indent="0">
              <a:buClr>
                <a:srgbClr val="C00000"/>
              </a:buClr>
              <a:buNone/>
            </a:pPr>
            <a:r>
              <a:rPr lang="en-GB" dirty="0">
                <a:solidFill>
                  <a:srgbClr val="002060"/>
                </a:solidFill>
                <a:latin typeface="+mn-lt"/>
                <a:hlinkClick r:id="rId7"/>
              </a:rPr>
              <a:t>kevin.staples@staffordshirefa.com</a:t>
            </a:r>
            <a:r>
              <a:rPr lang="en-GB" dirty="0">
                <a:solidFill>
                  <a:srgbClr val="002060"/>
                </a:solidFill>
                <a:latin typeface="+mn-lt"/>
              </a:rPr>
              <a:t> </a:t>
            </a:r>
          </a:p>
          <a:p>
            <a:pPr marL="0" indent="0">
              <a:buClr>
                <a:srgbClr val="C00000"/>
              </a:buClr>
              <a:buNone/>
            </a:pPr>
            <a:r>
              <a:rPr lang="en-GB" dirty="0">
                <a:solidFill>
                  <a:srgbClr val="002060"/>
                </a:solidFill>
                <a:latin typeface="+mn-lt"/>
              </a:rPr>
              <a:t>07969 294084</a:t>
            </a:r>
          </a:p>
          <a:p>
            <a:pPr marL="0" indent="0">
              <a:buClr>
                <a:srgbClr val="C00000"/>
              </a:buClr>
              <a:buNone/>
            </a:pPr>
            <a:endParaRPr lang="en-GB" dirty="0">
              <a:solidFill>
                <a:srgbClr val="002060"/>
              </a:solidFill>
              <a:latin typeface="+mn-lt"/>
            </a:endParaRPr>
          </a:p>
          <a:p>
            <a:pPr marL="0" indent="0">
              <a:buClr>
                <a:srgbClr val="C00000"/>
              </a:buClr>
              <a:buNone/>
            </a:pPr>
            <a:r>
              <a:rPr lang="en-GB" dirty="0">
                <a:solidFill>
                  <a:srgbClr val="002060"/>
                </a:solidFill>
                <a:latin typeface="+mn-lt"/>
              </a:rPr>
              <a:t>Gareth Thomas (Partnerships &amp; Communications &amp; Officer) </a:t>
            </a:r>
          </a:p>
          <a:p>
            <a:pPr marL="0" indent="0">
              <a:buClr>
                <a:srgbClr val="C00000"/>
              </a:buClr>
              <a:buNone/>
            </a:pPr>
            <a:r>
              <a:rPr lang="en-GB" dirty="0">
                <a:solidFill>
                  <a:srgbClr val="002060"/>
                </a:solidFill>
                <a:latin typeface="+mn-lt"/>
                <a:hlinkClick r:id="rId8"/>
              </a:rPr>
              <a:t>gareth.thomas@staffordshirefa.com</a:t>
            </a:r>
            <a:endParaRPr lang="en-GB" dirty="0">
              <a:solidFill>
                <a:srgbClr val="002060"/>
              </a:solidFill>
              <a:latin typeface="+mn-lt"/>
            </a:endParaRPr>
          </a:p>
          <a:p>
            <a:pPr marL="0" indent="0">
              <a:buClr>
                <a:srgbClr val="C00000"/>
              </a:buClr>
              <a:buNone/>
            </a:pPr>
            <a:r>
              <a:rPr lang="en-GB" dirty="0">
                <a:solidFill>
                  <a:srgbClr val="002060"/>
                </a:solidFill>
                <a:latin typeface="+mn-lt"/>
              </a:rPr>
              <a:t>07815 295223</a:t>
            </a:r>
          </a:p>
        </p:txBody>
      </p:sp>
    </p:spTree>
    <p:extLst>
      <p:ext uri="{BB962C8B-B14F-4D97-AF65-F5344CB8AC3E}">
        <p14:creationId xmlns:p14="http://schemas.microsoft.com/office/powerpoint/2010/main" val="118053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7" name="Rectangle 7"/>
          <p:cNvSpPr>
            <a:spLocks noChangeArrowheads="1"/>
          </p:cNvSpPr>
          <p:nvPr/>
        </p:nvSpPr>
        <p:spPr bwMode="auto">
          <a:xfrm>
            <a:off x="1433512" y="1393195"/>
            <a:ext cx="46519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dirty="0">
                <a:latin typeface="Verdana" pitchFamily="34" charset="0"/>
                <a:ea typeface="Times New Roman" pitchFamily="18" charset="0"/>
                <a:cs typeface="Times New Roman" pitchFamily="18" charset="0"/>
              </a:rPr>
              <a:t>     </a:t>
            </a:r>
            <a:r>
              <a:rPr lang="en-GB" altLang="en-US" sz="1100" dirty="0">
                <a:latin typeface="Calibri" pitchFamily="34" charset="0"/>
                <a:ea typeface="Times New Roman" pitchFamily="18" charset="0"/>
                <a:cs typeface="Arial" pitchFamily="34" charset="0"/>
              </a:rPr>
              <a:t> </a:t>
            </a:r>
            <a:endParaRPr lang="en-GB" altLang="en-US" dirty="0">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3"/>
          <a:stretch>
            <a:fillRect/>
          </a:stretch>
        </p:blipFill>
        <p:spPr>
          <a:xfrm>
            <a:off x="667128" y="4292155"/>
            <a:ext cx="3506550" cy="1743673"/>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a:xfrm>
            <a:off x="2838725" y="521042"/>
            <a:ext cx="8585867" cy="2835950"/>
          </a:xfrm>
        </p:spPr>
        <p:txBody>
          <a:bodyPr/>
          <a:lstStyle/>
          <a:p>
            <a:pPr algn="ctr"/>
            <a:r>
              <a:rPr lang="en-GB" sz="2400" b="0" dirty="0">
                <a:solidFill>
                  <a:srgbClr val="002060"/>
                </a:solidFill>
                <a:latin typeface="+mn-lt"/>
              </a:rPr>
              <a:t>Many thanks to everyone for your attendance and ongoing efforts, as we collectively work together to improve as many natural turf pitches across Staffordshire as we can.</a:t>
            </a:r>
            <a:br>
              <a:rPr lang="en-GB" sz="2400" b="0" dirty="0">
                <a:solidFill>
                  <a:srgbClr val="002060"/>
                </a:solidFill>
                <a:latin typeface="+mn-lt"/>
              </a:rPr>
            </a:br>
            <a:br>
              <a:rPr lang="en-GB" sz="2400" b="0" dirty="0">
                <a:solidFill>
                  <a:srgbClr val="002060"/>
                </a:solidFill>
                <a:latin typeface="+mn-lt"/>
              </a:rPr>
            </a:br>
            <a:r>
              <a:rPr lang="en-GB" sz="2400" b="0" dirty="0">
                <a:solidFill>
                  <a:srgbClr val="002060"/>
                </a:solidFill>
                <a:latin typeface="+mn-lt"/>
              </a:rPr>
              <a:t>Many thanks to Brocton FC for hosting the workshop this evening.</a:t>
            </a:r>
            <a:br>
              <a:rPr lang="en-GB" sz="2400" b="0" dirty="0">
                <a:solidFill>
                  <a:srgbClr val="002060"/>
                </a:solidFill>
                <a:latin typeface="+mn-lt"/>
              </a:rPr>
            </a:br>
            <a:br>
              <a:rPr lang="en-GB" sz="2400" b="0" dirty="0">
                <a:solidFill>
                  <a:srgbClr val="002060"/>
                </a:solidFill>
                <a:latin typeface="+mn-lt"/>
              </a:rPr>
            </a:br>
            <a:r>
              <a:rPr lang="en-GB" sz="2400" b="0" dirty="0">
                <a:solidFill>
                  <a:srgbClr val="002060"/>
                </a:solidFill>
                <a:latin typeface="+mn-lt"/>
              </a:rPr>
              <a:t>Safe journeys home.  </a:t>
            </a:r>
            <a:endParaRPr lang="en-GB" sz="2400" b="0" dirty="0">
              <a:solidFill>
                <a:srgbClr val="C00000"/>
              </a:solidFill>
              <a:latin typeface="+mn-lt"/>
            </a:endParaRPr>
          </a:p>
        </p:txBody>
      </p:sp>
      <p:pic>
        <p:nvPicPr>
          <p:cNvPr id="15" name="Picture 2" descr="\\c-staffs-srv\Users\GThomas\Logos\New Staffs FA Logo.PNG">
            <a:extLst>
              <a:ext uri="{FF2B5EF4-FFF2-40B4-BE49-F238E27FC236}">
                <a16:creationId xmlns:a16="http://schemas.microsoft.com/office/drawing/2014/main" id="{F70A9684-CE10-4062-91A3-931EBAE53D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83" y="530525"/>
            <a:ext cx="1642903" cy="23612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5661A2A1-CB15-4A99-9710-7E2F5FDD49D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128346" y="3834860"/>
            <a:ext cx="2512270" cy="1394340"/>
          </a:xfrm>
          <a:prstGeom prst="rect">
            <a:avLst/>
          </a:prstGeom>
          <a:noFill/>
          <a:ln>
            <a:noFill/>
          </a:ln>
        </p:spPr>
      </p:pic>
      <p:pic>
        <p:nvPicPr>
          <p:cNvPr id="19" name="Picture 18">
            <a:extLst>
              <a:ext uri="{FF2B5EF4-FFF2-40B4-BE49-F238E27FC236}">
                <a16:creationId xmlns:a16="http://schemas.microsoft.com/office/drawing/2014/main" id="{35F865C6-D6DB-406B-9ABE-9EE03086D03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627727" y="3651529"/>
            <a:ext cx="2233668" cy="1577671"/>
          </a:xfrm>
          <a:prstGeom prst="rect">
            <a:avLst/>
          </a:prstGeom>
          <a:noFill/>
          <a:ln>
            <a:noFill/>
          </a:ln>
        </p:spPr>
      </p:pic>
      <p:pic>
        <p:nvPicPr>
          <p:cNvPr id="20" name="Picture 19">
            <a:extLst>
              <a:ext uri="{FF2B5EF4-FFF2-40B4-BE49-F238E27FC236}">
                <a16:creationId xmlns:a16="http://schemas.microsoft.com/office/drawing/2014/main" id="{159BC979-6EE4-4AE1-8D8E-98AD41E7557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627727" y="5371039"/>
            <a:ext cx="5040560" cy="1370329"/>
          </a:xfrm>
          <a:prstGeom prst="rect">
            <a:avLst/>
          </a:prstGeom>
          <a:noFill/>
          <a:ln>
            <a:noFill/>
          </a:ln>
        </p:spPr>
      </p:pic>
      <p:pic>
        <p:nvPicPr>
          <p:cNvPr id="1028" name="Picture 4" descr="Stoke City F.C. - Wikipedia">
            <a:extLst>
              <a:ext uri="{FF2B5EF4-FFF2-40B4-BE49-F238E27FC236}">
                <a16:creationId xmlns:a16="http://schemas.microsoft.com/office/drawing/2014/main" id="{9F0A77F5-85E0-4179-815C-531347B498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2988" y="4221088"/>
            <a:ext cx="1568996" cy="181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57450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003B8A"/>
      </a:accent1>
      <a:accent2>
        <a:srgbClr val="ED1C2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214A19D9A90841AACDE7E465053C1F" ma:contentTypeVersion="8" ma:contentTypeDescription="Create a new document." ma:contentTypeScope="" ma:versionID="9c318078ee4ea72af7d5a261ab655de6">
  <xsd:schema xmlns:xsd="http://www.w3.org/2001/XMLSchema" xmlns:xs="http://www.w3.org/2001/XMLSchema" xmlns:p="http://schemas.microsoft.com/office/2006/metadata/properties" xmlns:ns3="063c5dd5-7222-42c9-b641-81ecb7a28c07" targetNamespace="http://schemas.microsoft.com/office/2006/metadata/properties" ma:root="true" ma:fieldsID="e8de0f8370cad6ea5062c0fbb129d72d" ns3:_="">
    <xsd:import namespace="063c5dd5-7222-42c9-b641-81ecb7a28c0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c5dd5-7222-42c9-b641-81ecb7a28c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3C2627-9F47-4EEB-8C19-623A7203F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c5dd5-7222-42c9-b641-81ecb7a28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04BE31-0231-4F34-AE1F-DD9E342C97DF}">
  <ds:schemaRefs>
    <ds:schemaRef ds:uri="http://schemas.microsoft.com/sharepoint/v3/contenttype/forms"/>
  </ds:schemaRefs>
</ds:datastoreItem>
</file>

<file path=customXml/itemProps3.xml><?xml version="1.0" encoding="utf-8"?>
<ds:datastoreItem xmlns:ds="http://schemas.openxmlformats.org/officeDocument/2006/customXml" ds:itemID="{58FCAF83-F477-448A-BE72-F78CC7AE1CD5}">
  <ds:schemaRefs>
    <ds:schemaRef ds:uri="http://schemas.microsoft.com/office/2006/documentManagement/types"/>
    <ds:schemaRef ds:uri="http://schemas.microsoft.com/office/2006/metadata/properties"/>
    <ds:schemaRef ds:uri="063c5dd5-7222-42c9-b641-81ecb7a28c07"/>
    <ds:schemaRef ds:uri="http://purl.org/dc/elements/1.1/"/>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24202</TotalTime>
  <Words>682</Words>
  <Application>Microsoft Office PowerPoint</Application>
  <PresentationFormat>Widescreen</PresentationFormat>
  <Paragraphs>127</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Verdana</vt:lpstr>
      <vt:lpstr>Office Theme</vt:lpstr>
      <vt:lpstr>Grass Pitch Improvement Workshop Wednesday 6 October 2021 @ Brocton Football Club</vt:lpstr>
      <vt:lpstr>Welcome/Introductions...</vt:lpstr>
      <vt:lpstr>Setting the scene for this evening…</vt:lpstr>
      <vt:lpstr>Focus for tonight’s workshop…</vt:lpstr>
      <vt:lpstr>Itinerary for this evening…</vt:lpstr>
      <vt:lpstr>Additional online support...</vt:lpstr>
      <vt:lpstr>PowerPoint Presentation</vt:lpstr>
      <vt:lpstr>Staffordshire FA key contact details...</vt:lpstr>
      <vt:lpstr>Many thanks to everyone for your attendance and ongoing efforts, as we collectively work together to improve as many natural turf pitches across Staffordshire as we can.  Many thanks to Brocton FC for hosting the workshop this evening.  Safe journeys home.  </vt:lpstr>
    </vt:vector>
  </TitlesOfParts>
  <Company>Can Communicate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Coles</dc:creator>
  <cp:lastModifiedBy>Gareth Thomas</cp:lastModifiedBy>
  <cp:revision>1264</cp:revision>
  <cp:lastPrinted>2020-04-27T15:57:31Z</cp:lastPrinted>
  <dcterms:created xsi:type="dcterms:W3CDTF">2009-04-03T09:03:22Z</dcterms:created>
  <dcterms:modified xsi:type="dcterms:W3CDTF">2021-10-07T15:07:54Z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0x01010026214A19D9A90841AACDE7E465053C1F</vt:lpwstr>
  </property>
</Properties>
</file>