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418" r:id="rId2"/>
    <p:sldId id="435" r:id="rId3"/>
    <p:sldId id="446" r:id="rId4"/>
    <p:sldId id="420" r:id="rId5"/>
    <p:sldId id="429" r:id="rId6"/>
    <p:sldId id="490" r:id="rId7"/>
    <p:sldId id="421" r:id="rId8"/>
    <p:sldId id="455" r:id="rId9"/>
    <p:sldId id="488" r:id="rId10"/>
    <p:sldId id="467" r:id="rId11"/>
    <p:sldId id="457" r:id="rId12"/>
    <p:sldId id="458" r:id="rId13"/>
    <p:sldId id="459" r:id="rId14"/>
    <p:sldId id="472" r:id="rId15"/>
    <p:sldId id="473" r:id="rId16"/>
    <p:sldId id="465" r:id="rId17"/>
    <p:sldId id="471" r:id="rId18"/>
    <p:sldId id="470" r:id="rId19"/>
    <p:sldId id="469" r:id="rId20"/>
    <p:sldId id="468" r:id="rId21"/>
    <p:sldId id="474" r:id="rId22"/>
    <p:sldId id="480" r:id="rId23"/>
    <p:sldId id="464" r:id="rId24"/>
    <p:sldId id="463" r:id="rId25"/>
    <p:sldId id="481" r:id="rId26"/>
    <p:sldId id="485" r:id="rId27"/>
    <p:sldId id="484" r:id="rId28"/>
    <p:sldId id="483" r:id="rId29"/>
    <p:sldId id="482" r:id="rId30"/>
    <p:sldId id="454" r:id="rId31"/>
    <p:sldId id="486" r:id="rId32"/>
    <p:sldId id="487" r:id="rId33"/>
    <p:sldId id="424" r:id="rId34"/>
  </p:sldIdLst>
  <p:sldSz cx="9144000" cy="6858000" type="screen4x3"/>
  <p:notesSz cx="6797675" cy="9926638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B8A"/>
    <a:srgbClr val="00275D"/>
    <a:srgbClr val="877E4B"/>
    <a:srgbClr val="ABA269"/>
    <a:srgbClr val="ED1C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42" autoAdjust="0"/>
    <p:restoredTop sz="82382" autoAdjust="0"/>
  </p:normalViewPr>
  <p:slideViewPr>
    <p:cSldViewPr snapToObjects="1">
      <p:cViewPr varScale="1">
        <p:scale>
          <a:sx n="70" d="100"/>
          <a:sy n="70" d="100"/>
        </p:scale>
        <p:origin x="-130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326"/>
    </p:cViewPr>
  </p:sorterViewPr>
  <p:notesViewPr>
    <p:cSldViewPr snapToObjects="1">
      <p:cViewPr varScale="1">
        <p:scale>
          <a:sx n="63" d="100"/>
          <a:sy n="63" d="100"/>
        </p:scale>
        <p:origin x="-3078" y="-126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6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AA4E2E-4CCD-42A2-A13C-C85DEB24C697}" type="datetimeFigureOut">
              <a:rPr lang="en-US" smtClean="0"/>
              <a:pPr/>
              <a:t>4/12/2017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6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FBF70F-E194-4411-ACBC-511FFC77321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95834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6" y="0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BF22D69-4FC8-4B2B-9799-D6FC6AFE2550}" type="datetime1">
              <a:rPr lang="en-US"/>
              <a:pPr/>
              <a:t>4/12/2017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GB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428584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6" y="9428584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A73BC78-377A-467A-81E2-AE688CB91221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88847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pitchFamily="-65" charset="-128"/>
        <a:cs typeface="ＭＳ Ｐゴシック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pitchFamily="-65" charset="-128"/>
        <a:cs typeface="ＭＳ Ｐゴシック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pitchFamily="-65" charset="-128"/>
        <a:cs typeface="ＭＳ Ｐゴシック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pitchFamily="-65" charset="-128"/>
        <a:cs typeface="ＭＳ Ｐゴシック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73BC78-377A-467A-81E2-AE688CB91221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69527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73BC78-377A-467A-81E2-AE688CB91221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35990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73BC78-377A-467A-81E2-AE688CB91221}" type="slidenum">
              <a:rPr lang="en-GB" smtClean="0"/>
              <a:pPr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93640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73BC78-377A-467A-81E2-AE688CB91221}" type="slidenum">
              <a:rPr lang="en-GB" smtClean="0"/>
              <a:pPr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20941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73BC78-377A-467A-81E2-AE688CB91221}" type="slidenum">
              <a:rPr lang="en-GB" smtClean="0"/>
              <a:pPr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81010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73BC78-377A-467A-81E2-AE688CB91221}" type="slidenum">
              <a:rPr lang="en-GB" smtClean="0"/>
              <a:pPr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20291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73BC78-377A-467A-81E2-AE688CB91221}" type="slidenum">
              <a:rPr lang="en-GB" smtClean="0"/>
              <a:pPr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2910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73BC78-377A-467A-81E2-AE688CB91221}" type="slidenum">
              <a:rPr lang="en-GB" smtClean="0"/>
              <a:pPr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33602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73BC78-377A-467A-81E2-AE688CB91221}" type="slidenum">
              <a:rPr lang="en-GB" smtClean="0"/>
              <a:pPr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6113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73BC78-377A-467A-81E2-AE688CB91221}" type="slidenum">
              <a:rPr lang="en-GB" smtClean="0"/>
              <a:pPr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55368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73BC78-377A-467A-81E2-AE688CB91221}" type="slidenum">
              <a:rPr lang="en-GB" smtClean="0"/>
              <a:pPr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9719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73BC78-377A-467A-81E2-AE688CB91221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75062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73BC78-377A-467A-81E2-AE688CB91221}" type="slidenum">
              <a:rPr lang="en-GB" smtClean="0"/>
              <a:pPr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7572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73BC78-377A-467A-81E2-AE688CB91221}" type="slidenum">
              <a:rPr lang="en-GB" smtClean="0"/>
              <a:pPr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84660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73BC78-377A-467A-81E2-AE688CB91221}" type="slidenum">
              <a:rPr lang="en-GB" smtClean="0"/>
              <a:pPr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01137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73BC78-377A-467A-81E2-AE688CB91221}" type="slidenum">
              <a:rPr lang="en-GB" smtClean="0"/>
              <a:pPr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56489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73BC78-377A-467A-81E2-AE688CB91221}" type="slidenum">
              <a:rPr lang="en-GB" smtClean="0"/>
              <a:pPr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07333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73BC78-377A-467A-81E2-AE688CB91221}" type="slidenum">
              <a:rPr lang="en-GB" smtClean="0"/>
              <a:pPr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55033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73BC78-377A-467A-81E2-AE688CB91221}" type="slidenum">
              <a:rPr lang="en-GB" smtClean="0"/>
              <a:pPr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35361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73BC78-377A-467A-81E2-AE688CB91221}" type="slidenum">
              <a:rPr lang="en-GB" smtClean="0"/>
              <a:pPr/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01603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73BC78-377A-467A-81E2-AE688CB91221}" type="slidenum">
              <a:rPr lang="en-GB" smtClean="0"/>
              <a:pPr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20258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73BC78-377A-467A-81E2-AE688CB91221}" type="slidenum">
              <a:rPr lang="en-GB" smtClean="0"/>
              <a:pPr/>
              <a:t>29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51934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73BC78-377A-467A-81E2-AE688CB91221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07521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73BC78-377A-467A-81E2-AE688CB91221}" type="slidenum">
              <a:rPr lang="en-GB" smtClean="0"/>
              <a:pPr/>
              <a:t>30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973021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73BC78-377A-467A-81E2-AE688CB91221}" type="slidenum">
              <a:rPr lang="en-GB" smtClean="0"/>
              <a:pPr/>
              <a:t>31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2190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73BC78-377A-467A-81E2-AE688CB91221}" type="slidenum">
              <a:rPr lang="en-GB" smtClean="0"/>
              <a:pPr/>
              <a:t>32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354840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73BC78-377A-467A-81E2-AE688CB91221}" type="slidenum">
              <a:rPr lang="en-GB" smtClean="0"/>
              <a:pPr/>
              <a:t>33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88562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73BC78-377A-467A-81E2-AE688CB91221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82689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73BC78-377A-467A-81E2-AE688CB91221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28208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73BC78-377A-467A-81E2-AE688CB91221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38561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73BC78-377A-467A-81E2-AE688CB91221}" type="slidenum">
              <a:rPr lang="en-GB" smtClean="0"/>
              <a:pPr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38561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73BC78-377A-467A-81E2-AE688CB91221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16531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73BC78-377A-467A-81E2-AE688CB91221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1653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54D77F-B45A-4716-89DB-25D284D28E88}" type="datetime1">
              <a:rPr lang="en-US"/>
              <a:pPr/>
              <a:t>4/12/2017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2137D4-8CD6-4BED-A150-55487FDA2986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5AFC113-723D-43B7-9EFB-8C88BEB35FB1}" type="datetime1">
              <a:rPr lang="en-US"/>
              <a:pPr/>
              <a:t>4/12/2017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EE3324-4B06-48FF-B800-5AE3E861B09A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4BD5D43-8E87-4421-BE85-4DFA401E48E2}" type="datetime1">
              <a:rPr lang="en-US"/>
              <a:pPr/>
              <a:t>4/12/2017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0A579E-FB8D-4204-9E66-13351598975B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0A8D0DA-BB62-4DF6-8533-90FF3828843C}" type="datetime1">
              <a:rPr lang="en-US"/>
              <a:pPr/>
              <a:t>4/12/2017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E9E20E-792B-4DF0-A949-DEDC8690D82D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476886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73F4FFC-AD6E-44AF-9E00-DDF1DA10199B}" type="datetime1">
              <a:rPr lang="en-US"/>
              <a:pPr/>
              <a:t>4/12/2017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2EFDA7-5A12-4040-A9B9-76D4A341FE89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3F8C41-58E7-46F3-929F-96E417EFF7A2}" type="datetime1">
              <a:rPr lang="en-US"/>
              <a:pPr/>
              <a:t>4/12/2017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E252AB-431C-4594-AF5C-5D10AA2022F4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E56E333-D3A9-48D8-BDB4-83E35226F51C}" type="datetime1">
              <a:rPr lang="en-US"/>
              <a:pPr/>
              <a:t>4/12/2017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AB376F-1B5C-44AB-8947-42E14A119656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B824A88-6060-4311-8AF7-EFAFD6D69997}" type="datetime1">
              <a:rPr lang="en-US"/>
              <a:pPr/>
              <a:t>4/12/2017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E57B02-81B2-4BBF-A482-74D915102FB3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20BE1F3-8D4D-4EEE-9196-5EB1306B911B}" type="datetime1">
              <a:rPr lang="en-US"/>
              <a:pPr/>
              <a:t>4/12/2017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81CE88-D481-4365-AB51-041B8BB701C7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3B70C2A-D7A0-4085-87AC-506DCB828285}" type="datetime1">
              <a:rPr lang="en-US"/>
              <a:pPr/>
              <a:t>4/12/2017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57A581-D0FE-46CA-9AB2-8C194E1BD28C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2C1355F-25A0-4C64-B148-AE158BEE11EB}" type="datetime1">
              <a:rPr lang="en-US"/>
              <a:pPr/>
              <a:t>4/12/2017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53B121-66D0-4C34-AC93-722BBD87320D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C8AF8E1-3F54-4653-BAC4-D824E51F30A8}" type="datetime1">
              <a:rPr lang="en-US"/>
              <a:pPr/>
              <a:t>4/12/2017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1A26E3-C4B2-44E6-8D5C-EC1779855E31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KGROUND SLVR LIONS.jpg"/>
          <p:cNvPicPr>
            <a:picLocks noChangeAspect="1"/>
          </p:cNvPicPr>
          <p:nvPr/>
        </p:nvPicPr>
        <p:blipFill>
          <a:blip r:embed="rId1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81000"/>
            <a:ext cx="8229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US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43000"/>
            <a:ext cx="8229600" cy="498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13E4CB82-D049-4421-9B1E-CF85FA660D8A}" type="datetime1">
              <a:rPr lang="en-US"/>
              <a:pPr/>
              <a:t>4/12/2017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1600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D09E9C0E-0020-4B8B-9FB3-0CECA94CB96C}" type="slidenum">
              <a:rPr lang="en-US"/>
              <a:pPr/>
              <a:t>‹#›</a:t>
            </a:fld>
            <a:endParaRPr lang="en-US" dirty="0"/>
          </a:p>
        </p:txBody>
      </p:sp>
      <p:pic>
        <p:nvPicPr>
          <p:cNvPr id="8" name="Picture 7" descr="FA_CREST_4C_C.gif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924800" y="5788025"/>
            <a:ext cx="647700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5400000" algn="t" rotWithShape="0">
              <a:srgbClr val="000000">
                <a:alpha val="39999"/>
              </a:srgbClr>
            </a:out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rgbClr val="003B8A"/>
          </a:solidFill>
          <a:latin typeface="Arial"/>
          <a:ea typeface="ＭＳ Ｐゴシック" pitchFamily="-65" charset="-128"/>
          <a:cs typeface="ＭＳ Ｐゴシック" pitchFamily="-65" charset="-128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3B8A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3B8A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3B8A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3B8A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600" b="1">
          <a:solidFill>
            <a:srgbClr val="00275D"/>
          </a:solidFill>
          <a:latin typeface="Calibri" pitchFamily="-65" charset="0"/>
          <a:ea typeface="ＭＳ Ｐゴシック" pitchFamily="-65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600" b="1">
          <a:solidFill>
            <a:srgbClr val="00275D"/>
          </a:solidFill>
          <a:latin typeface="Calibri" pitchFamily="-65" charset="0"/>
          <a:ea typeface="ＭＳ Ｐゴシック" pitchFamily="-65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600" b="1">
          <a:solidFill>
            <a:srgbClr val="00275D"/>
          </a:solidFill>
          <a:latin typeface="Calibri" pitchFamily="-65" charset="0"/>
          <a:ea typeface="ＭＳ Ｐゴシック" pitchFamily="-65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600" b="1">
          <a:solidFill>
            <a:srgbClr val="00275D"/>
          </a:solidFill>
          <a:latin typeface="Calibri" pitchFamily="-65" charset="0"/>
          <a:ea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Clr>
          <a:srgbClr val="ED1C24"/>
        </a:buClr>
        <a:buFont typeface="Arial" pitchFamily="34" charset="0"/>
        <a:buChar char="•"/>
        <a:defRPr sz="2000" kern="1200">
          <a:solidFill>
            <a:srgbClr val="003B8A"/>
          </a:solidFill>
          <a:latin typeface="Arial"/>
          <a:ea typeface="ＭＳ Ｐゴシック" pitchFamily="-65" charset="-128"/>
          <a:cs typeface="ＭＳ Ｐゴシック" pitchFamily="-6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Clr>
          <a:srgbClr val="ED1C24"/>
        </a:buClr>
        <a:buFont typeface="Arial" pitchFamily="34" charset="0"/>
        <a:buChar char="•"/>
        <a:defRPr kern="1200">
          <a:solidFill>
            <a:srgbClr val="003B8A"/>
          </a:solidFill>
          <a:latin typeface="Arial"/>
          <a:ea typeface="ＭＳ Ｐゴシック" pitchFamily="-65" charset="-128"/>
          <a:cs typeface="ＭＳ Ｐゴシック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ED1C24"/>
        </a:buClr>
        <a:buFont typeface="Arial" pitchFamily="34" charset="0"/>
        <a:buChar char="•"/>
        <a:defRPr sz="1600" kern="1200">
          <a:solidFill>
            <a:srgbClr val="003B8A"/>
          </a:solidFill>
          <a:latin typeface="Arial"/>
          <a:ea typeface="ＭＳ Ｐゴシック" pitchFamily="-65" charset="-128"/>
          <a:cs typeface="ＭＳ Ｐゴシック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ED1C24"/>
        </a:buClr>
        <a:buFont typeface="Arial" pitchFamily="34" charset="0"/>
        <a:buChar char="•"/>
        <a:defRPr sz="1400" kern="1200">
          <a:solidFill>
            <a:srgbClr val="003B8A"/>
          </a:solidFill>
          <a:latin typeface="Arial"/>
          <a:ea typeface="ＭＳ Ｐゴシック" pitchFamily="-65" charset="-128"/>
          <a:cs typeface="ＭＳ Ｐゴシック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ED1C24"/>
        </a:buClr>
        <a:buFont typeface="Arial" pitchFamily="34" charset="0"/>
        <a:buChar char="•"/>
        <a:defRPr sz="1400" kern="1200">
          <a:solidFill>
            <a:srgbClr val="003B8A"/>
          </a:solidFill>
          <a:latin typeface="Arial"/>
          <a:ea typeface="ＭＳ Ｐゴシック" pitchFamily="-65" charset="-128"/>
          <a:cs typeface="ＭＳ Ｐゴシック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.uk/url?sa=i&amp;source=imgres&amp;cd=&amp;cad=rja&amp;uact=8&amp;ved=0CAwQjRwwAA&amp;url=http://www.iog.org/&amp;ei=No9UVcHyIImP7AbbxYPwDg&amp;psig=AFQjCNFrZegPpRsasic0fWMrADb9P_iBag&amp;ust=1431691446597555" TargetMode="External"/><Relationship Id="rId5" Type="http://schemas.openxmlformats.org/officeDocument/2006/relationships/image" Target="../media/image5.png"/><Relationship Id="rId4" Type="http://schemas.openxmlformats.org/officeDocument/2006/relationships/hyperlink" Target="http://www.google.co.uk/url?sa=i&amp;source=imgres&amp;cd=&amp;cad=rja&amp;uact=8&amp;ved=0CAwQjRwwAA&amp;url=http://en.wikipedia.org/wiki/Stoke_City_F.C.&amp;ei=FY5UVfuOMKSU7Aa3-4HgDg&amp;psig=AFQjCNHlj8E3uD7gO85-PK4o2QL0iDOt0Q&amp;ust=1431691157892618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.uk/url?sa=i&amp;source=imgres&amp;cd=&amp;cad=rja&amp;uact=8&amp;ved=0CAwQjRwwAA&amp;url=http://www.iog.org/&amp;ei=No9UVcHyIImP7AbbxYPwDg&amp;psig=AFQjCNFrZegPpRsasic0fWMrADb9P_iBag&amp;ust=1431691446597555" TargetMode="External"/><Relationship Id="rId5" Type="http://schemas.openxmlformats.org/officeDocument/2006/relationships/image" Target="../media/image5.png"/><Relationship Id="rId4" Type="http://schemas.openxmlformats.org/officeDocument/2006/relationships/hyperlink" Target="http://www.google.co.uk/url?sa=i&amp;source=imgres&amp;cd=&amp;cad=rja&amp;uact=8&amp;ved=0CAwQjRwwAA&amp;url=http://en.wikipedia.org/wiki/Stoke_City_F.C.&amp;ei=FY5UVfuOMKSU7Aa3-4HgDg&amp;psig=AFQjCNHlj8E3uD7gO85-PK4o2QL0iDOt0Q&amp;ust=1431691157892618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Microsoft_Excel_Worksheet1.xlsx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hyperlink" Target="http://www.google.co.uk/url?sa=i&amp;rct=j&amp;q=&amp;esrc=s&amp;frm=1&amp;source=images&amp;cd=&amp;cad=rja&amp;uact=8&amp;ved=0ahUKEwiE5vDxp43TAhVG1BoKHSRUBVgQjRwIBw&amp;url=http://oatcakefanzine.proboards.com/thread/81248/memories-pictures-victoria-ground?page%3D2&amp;bvm=bv.151426398,d.d2s&amp;psig=AFQjCNF4lhNXmu60ubz4bD00uK3gp9OVMw&amp;ust=1491481526511949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9576" y="260648"/>
            <a:ext cx="6882863" cy="1491481"/>
          </a:xfrm>
        </p:spPr>
        <p:txBody>
          <a:bodyPr/>
          <a:lstStyle/>
          <a:p>
            <a:pPr algn="ctr"/>
            <a:r>
              <a:rPr lang="en-GB" sz="4000" dirty="0" smtClean="0">
                <a:latin typeface="+mn-lt"/>
              </a:rPr>
              <a:t>Pitch Improvement Workshop</a:t>
            </a:r>
            <a:br>
              <a:rPr lang="en-GB" sz="4000" dirty="0" smtClean="0">
                <a:latin typeface="+mn-lt"/>
              </a:rPr>
            </a:br>
            <a:r>
              <a:rPr lang="en-GB" sz="1200" dirty="0" smtClean="0">
                <a:latin typeface="+mn-lt"/>
              </a:rPr>
              <a:t/>
            </a:r>
            <a:br>
              <a:rPr lang="en-GB" sz="1200" dirty="0" smtClean="0">
                <a:latin typeface="+mn-lt"/>
              </a:rPr>
            </a:br>
            <a:r>
              <a:rPr lang="en-GB" sz="2000" dirty="0">
                <a:latin typeface="+mn-lt"/>
              </a:rPr>
              <a:t>Thursday 6 April 2017, 6.30pm – </a:t>
            </a:r>
            <a:r>
              <a:rPr lang="en-GB" sz="2000" dirty="0" smtClean="0">
                <a:latin typeface="+mn-lt"/>
              </a:rPr>
              <a:t>9.00pm</a:t>
            </a:r>
            <a:r>
              <a:rPr lang="en-GB" sz="2000" dirty="0">
                <a:latin typeface="+mn-lt"/>
              </a:rPr>
              <a:t/>
            </a:r>
            <a:br>
              <a:rPr lang="en-GB" sz="2000" dirty="0">
                <a:latin typeface="+mn-lt"/>
              </a:rPr>
            </a:br>
            <a:r>
              <a:rPr lang="en-GB" sz="2000" b="0" dirty="0">
                <a:solidFill>
                  <a:srgbClr val="C00000"/>
                </a:solidFill>
                <a:latin typeface="+mn-lt"/>
              </a:rPr>
              <a:t>1863 Lounge, bet365 Stadium, Stoke City Football </a:t>
            </a:r>
            <a:r>
              <a:rPr lang="en-GB" sz="2000" b="0" dirty="0" smtClean="0">
                <a:solidFill>
                  <a:srgbClr val="C00000"/>
                </a:solidFill>
                <a:latin typeface="+mn-lt"/>
              </a:rPr>
              <a:t>Club</a:t>
            </a:r>
            <a:r>
              <a:rPr lang="en-GB" b="0" dirty="0" smtClean="0">
                <a:latin typeface="+mn-lt"/>
              </a:rPr>
              <a:t/>
            </a:r>
            <a:br>
              <a:rPr lang="en-GB" b="0" dirty="0" smtClean="0">
                <a:latin typeface="+mn-lt"/>
              </a:rPr>
            </a:br>
            <a:endParaRPr lang="en-GB" sz="2000" b="0" dirty="0">
              <a:latin typeface="+mn-lt"/>
            </a:endParaRPr>
          </a:p>
        </p:txBody>
      </p:sp>
      <p:pic>
        <p:nvPicPr>
          <p:cNvPr id="8" name="Picture 2" descr="\\c-staffs-srv\Users\GThomas\Logos\New Staffs FA 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40" y="260648"/>
            <a:ext cx="1037737" cy="149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en-GB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-90488" y="1524000"/>
            <a:ext cx="9144001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    </a:t>
            </a:r>
            <a:r>
              <a:rPr kumimoji="0" lang="en-GB" alt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GB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-90488" y="4591050"/>
            <a:ext cx="9144001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GB" altLang="en-US" sz="11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en-GB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-90488" y="5715000"/>
            <a:ext cx="9144001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gthomas\AppData\Local\Microsoft\Windows\Temporary Internet Files\Content.Outlook\CH3P7HS8\SCFC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40" y="1916832"/>
            <a:ext cx="7992608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671"/>
            <a:ext cx="8086834" cy="1491481"/>
          </a:xfrm>
        </p:spPr>
        <p:txBody>
          <a:bodyPr/>
          <a:lstStyle/>
          <a:p>
            <a:r>
              <a:rPr lang="en-GB" sz="4000" dirty="0" smtClean="0">
                <a:latin typeface="+mn-lt"/>
              </a:rPr>
              <a:t>Case Study 2:</a:t>
            </a:r>
            <a:br>
              <a:rPr lang="en-GB" sz="4000" dirty="0" smtClean="0">
                <a:latin typeface="+mn-lt"/>
              </a:rPr>
            </a:br>
            <a:r>
              <a:rPr lang="en-GB" sz="4000" b="0" dirty="0" smtClean="0">
                <a:solidFill>
                  <a:srgbClr val="C00000"/>
                </a:solidFill>
                <a:latin typeface="+mn-lt"/>
              </a:rPr>
              <a:t>Leek Town FC (NLS Step 4)</a:t>
            </a:r>
            <a:endParaRPr lang="en-GB" sz="4000" b="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8" name="Picture 2" descr="\\c-staffs-srv\Users\GThomas\Logos\New Staffs FA 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297" y="476672"/>
            <a:ext cx="1037737" cy="149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25aeffe-0450-429f-a84d-2c5895c0a0a2@thef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976370"/>
            <a:ext cx="6966745" cy="4621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7475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671"/>
            <a:ext cx="8086834" cy="1491481"/>
          </a:xfrm>
        </p:spPr>
        <p:txBody>
          <a:bodyPr/>
          <a:lstStyle/>
          <a:p>
            <a:r>
              <a:rPr lang="en-GB" sz="4000" dirty="0" smtClean="0">
                <a:latin typeface="+mn-lt"/>
              </a:rPr>
              <a:t>Case Study 2:</a:t>
            </a:r>
            <a:br>
              <a:rPr lang="en-GB" sz="4000" dirty="0" smtClean="0">
                <a:latin typeface="+mn-lt"/>
              </a:rPr>
            </a:br>
            <a:r>
              <a:rPr lang="en-GB" sz="4000" b="0" dirty="0" smtClean="0">
                <a:solidFill>
                  <a:srgbClr val="C00000"/>
                </a:solidFill>
                <a:latin typeface="+mn-lt"/>
              </a:rPr>
              <a:t>Leek Town FC (NLS Step 4)</a:t>
            </a:r>
            <a:endParaRPr lang="en-GB" sz="4000" b="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8" name="Picture 2" descr="\\c-staffs-srv\Users\GThomas\Logos\New Staffs FA 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297" y="476672"/>
            <a:ext cx="1037737" cy="149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3"/>
          <p:cNvSpPr>
            <a:spLocks noGrp="1"/>
          </p:cNvSpPr>
          <p:nvPr>
            <p:ph idx="1"/>
          </p:nvPr>
        </p:nvSpPr>
        <p:spPr>
          <a:xfrm>
            <a:off x="557444" y="2204864"/>
            <a:ext cx="8335036" cy="4032448"/>
          </a:xfrm>
        </p:spPr>
        <p:txBody>
          <a:bodyPr/>
          <a:lstStyle/>
          <a:p>
            <a:pPr>
              <a:buClr>
                <a:schemeClr val="accent4">
                  <a:lumMod val="60000"/>
                  <a:lumOff val="40000"/>
                </a:schemeClr>
              </a:buClr>
            </a:pPr>
            <a:r>
              <a:rPr lang="en-GB" sz="2000" b="1" dirty="0" smtClean="0">
                <a:latin typeface="+mn-lt"/>
              </a:rPr>
              <a:t>CHALLENGES FACED: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2000" dirty="0" smtClean="0">
                <a:latin typeface="+mn-lt"/>
              </a:rPr>
              <a:t>1. Obtaining grants – major pitch construction was required</a:t>
            </a:r>
            <a:endParaRPr lang="en-GB" sz="2000" dirty="0">
              <a:latin typeface="+mn-lt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GB" sz="2000" dirty="0">
                <a:latin typeface="+mn-lt"/>
              </a:rPr>
              <a:t>2. Learning how pitches and drainage work together 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2000" dirty="0">
                <a:latin typeface="+mn-lt"/>
              </a:rPr>
              <a:t>3. </a:t>
            </a:r>
            <a:r>
              <a:rPr lang="en-GB" sz="2000" dirty="0" smtClean="0">
                <a:latin typeface="+mn-lt"/>
              </a:rPr>
              <a:t>Challenges with dealing with contractors </a:t>
            </a:r>
            <a:endParaRPr lang="en-GB" sz="2000" dirty="0">
              <a:latin typeface="+mn-lt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GB" sz="2000" dirty="0">
                <a:latin typeface="+mn-lt"/>
              </a:rPr>
              <a:t>4. Being aware that once contractors have completed, pitch will settle and additional works will need to </a:t>
            </a:r>
            <a:r>
              <a:rPr lang="en-GB" sz="2000" dirty="0" smtClean="0">
                <a:latin typeface="+mn-lt"/>
              </a:rPr>
              <a:t>be carried out – this </a:t>
            </a:r>
            <a:r>
              <a:rPr lang="en-GB" sz="2000" dirty="0">
                <a:latin typeface="+mn-lt"/>
              </a:rPr>
              <a:t>is ongoing</a:t>
            </a:r>
            <a:r>
              <a:rPr lang="en-GB" sz="2000" dirty="0" smtClean="0">
                <a:latin typeface="+mn-lt"/>
              </a:rPr>
              <a:t>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2000" dirty="0">
                <a:latin typeface="+mn-lt"/>
              </a:rPr>
              <a:t>5</a:t>
            </a:r>
            <a:r>
              <a:rPr lang="en-GB" sz="2000" dirty="0" smtClean="0">
                <a:latin typeface="+mn-lt"/>
              </a:rPr>
              <a:t>. </a:t>
            </a:r>
            <a:r>
              <a:rPr lang="en-GB" sz="2000" dirty="0">
                <a:latin typeface="+mn-lt"/>
              </a:rPr>
              <a:t>Learning to care for your new </a:t>
            </a:r>
            <a:r>
              <a:rPr lang="en-GB" sz="2000" dirty="0" smtClean="0">
                <a:latin typeface="+mn-lt"/>
              </a:rPr>
              <a:t>pitch – old </a:t>
            </a:r>
            <a:r>
              <a:rPr lang="en-GB" sz="2000" dirty="0">
                <a:latin typeface="+mn-lt"/>
              </a:rPr>
              <a:t>pitch </a:t>
            </a:r>
            <a:r>
              <a:rPr lang="en-GB" sz="2000" dirty="0" smtClean="0">
                <a:latin typeface="+mn-lt"/>
              </a:rPr>
              <a:t>&amp; ways </a:t>
            </a:r>
            <a:r>
              <a:rPr lang="en-GB" sz="2000" dirty="0">
                <a:latin typeface="+mn-lt"/>
              </a:rPr>
              <a:t>don't work with new.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2000" dirty="0">
                <a:latin typeface="+mn-lt"/>
              </a:rPr>
              <a:t>6</a:t>
            </a:r>
            <a:r>
              <a:rPr lang="en-GB" sz="2000" dirty="0" smtClean="0">
                <a:latin typeface="+mn-lt"/>
              </a:rPr>
              <a:t>. Damn weather!</a:t>
            </a:r>
          </a:p>
          <a:p>
            <a:pPr marL="0" indent="0">
              <a:lnSpc>
                <a:spcPct val="150000"/>
              </a:lnSpc>
              <a:buNone/>
            </a:pPr>
            <a:endParaRPr lang="en-GB" sz="2000" dirty="0">
              <a:latin typeface="+mn-lt"/>
            </a:endParaRPr>
          </a:p>
          <a:p>
            <a:pPr marL="0" indent="0">
              <a:buClr>
                <a:schemeClr val="accent4">
                  <a:lumMod val="60000"/>
                  <a:lumOff val="40000"/>
                </a:schemeClr>
              </a:buClr>
              <a:buNone/>
            </a:pPr>
            <a:endParaRPr lang="en-GB" sz="2000" b="1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2925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671"/>
            <a:ext cx="8086834" cy="1491481"/>
          </a:xfrm>
        </p:spPr>
        <p:txBody>
          <a:bodyPr/>
          <a:lstStyle/>
          <a:p>
            <a:r>
              <a:rPr lang="en-GB" sz="4000" dirty="0" smtClean="0">
                <a:latin typeface="+mn-lt"/>
              </a:rPr>
              <a:t>Case Study 2:</a:t>
            </a:r>
            <a:br>
              <a:rPr lang="en-GB" sz="4000" dirty="0" smtClean="0">
                <a:latin typeface="+mn-lt"/>
              </a:rPr>
            </a:br>
            <a:r>
              <a:rPr lang="en-GB" sz="4000" b="0" dirty="0" smtClean="0">
                <a:solidFill>
                  <a:srgbClr val="C00000"/>
                </a:solidFill>
                <a:latin typeface="+mn-lt"/>
              </a:rPr>
              <a:t>Leek Town FC (NLS Step 4)</a:t>
            </a:r>
            <a:endParaRPr lang="en-GB" sz="4000" b="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8" name="Picture 2" descr="\\c-staffs-srv\Users\GThomas\Logos\New Staffs FA 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297" y="476672"/>
            <a:ext cx="1037737" cy="149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3"/>
          <p:cNvSpPr>
            <a:spLocks noGrp="1"/>
          </p:cNvSpPr>
          <p:nvPr>
            <p:ph idx="1"/>
          </p:nvPr>
        </p:nvSpPr>
        <p:spPr>
          <a:xfrm>
            <a:off x="557444" y="2204864"/>
            <a:ext cx="8004482" cy="4032448"/>
          </a:xfrm>
        </p:spPr>
        <p:txBody>
          <a:bodyPr/>
          <a:lstStyle/>
          <a:p>
            <a:pPr>
              <a:buClr>
                <a:schemeClr val="accent4">
                  <a:lumMod val="60000"/>
                  <a:lumOff val="40000"/>
                </a:schemeClr>
              </a:buClr>
            </a:pPr>
            <a:r>
              <a:rPr lang="en-GB" sz="2000" b="1" dirty="0" smtClean="0">
                <a:latin typeface="+mn-lt"/>
              </a:rPr>
              <a:t>ACTION: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2000" dirty="0" smtClean="0">
                <a:latin typeface="+mn-lt"/>
              </a:rPr>
              <a:t>1</a:t>
            </a:r>
            <a:r>
              <a:rPr lang="en-GB" sz="2000" dirty="0">
                <a:latin typeface="+mn-lt"/>
              </a:rPr>
              <a:t>. Once grant </a:t>
            </a:r>
            <a:r>
              <a:rPr lang="en-GB" sz="2000" dirty="0" smtClean="0">
                <a:latin typeface="+mn-lt"/>
              </a:rPr>
              <a:t>was accessed, choosing </a:t>
            </a:r>
            <a:r>
              <a:rPr lang="en-GB" sz="2000" dirty="0">
                <a:latin typeface="+mn-lt"/>
              </a:rPr>
              <a:t>contractors.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2000" dirty="0">
                <a:latin typeface="+mn-lt"/>
              </a:rPr>
              <a:t>2.Summer maintenance by outside contractors.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2000" dirty="0">
                <a:latin typeface="+mn-lt"/>
              </a:rPr>
              <a:t>3. Being aware that in year </a:t>
            </a:r>
            <a:r>
              <a:rPr lang="en-GB" sz="2000" dirty="0" smtClean="0">
                <a:latin typeface="+mn-lt"/>
              </a:rPr>
              <a:t>two/three </a:t>
            </a:r>
            <a:r>
              <a:rPr lang="en-GB" sz="2000" dirty="0">
                <a:latin typeface="+mn-lt"/>
              </a:rPr>
              <a:t>extra drainage and filling low spots as the new pitch settles.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2000" dirty="0">
                <a:latin typeface="+mn-lt"/>
              </a:rPr>
              <a:t>4. Ongoing maintenance e.g. </a:t>
            </a:r>
            <a:r>
              <a:rPr lang="en-GB" sz="2000" dirty="0" err="1">
                <a:latin typeface="+mn-lt"/>
              </a:rPr>
              <a:t>v</a:t>
            </a:r>
            <a:r>
              <a:rPr lang="en-GB" sz="2000" dirty="0" err="1" smtClean="0">
                <a:latin typeface="+mn-lt"/>
              </a:rPr>
              <a:t>erti</a:t>
            </a:r>
            <a:r>
              <a:rPr lang="en-GB" sz="2000" dirty="0" smtClean="0">
                <a:latin typeface="+mn-lt"/>
              </a:rPr>
              <a:t>-draining</a:t>
            </a:r>
            <a:r>
              <a:rPr lang="en-GB" sz="2000" dirty="0">
                <a:latin typeface="+mn-lt"/>
              </a:rPr>
              <a:t>, weed control, </a:t>
            </a:r>
            <a:r>
              <a:rPr lang="en-GB" sz="2000" dirty="0" smtClean="0">
                <a:latin typeface="+mn-lt"/>
              </a:rPr>
              <a:t>etc.</a:t>
            </a:r>
          </a:p>
          <a:p>
            <a:pPr marL="0" indent="0">
              <a:lnSpc>
                <a:spcPct val="150000"/>
              </a:lnSpc>
              <a:buNone/>
            </a:pPr>
            <a:endParaRPr lang="en-GB" sz="2000" dirty="0">
              <a:latin typeface="+mn-lt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GB" sz="2000" dirty="0">
                <a:solidFill>
                  <a:srgbClr val="C00000"/>
                </a:solidFill>
                <a:latin typeface="+mn-lt"/>
              </a:rPr>
              <a:t>(PIP Report recommendations – feedback from Andy and Kevin)</a:t>
            </a:r>
          </a:p>
          <a:p>
            <a:pPr marL="0" indent="0">
              <a:lnSpc>
                <a:spcPct val="150000"/>
              </a:lnSpc>
              <a:buNone/>
            </a:pPr>
            <a:endParaRPr lang="en-GB" sz="2000" dirty="0">
              <a:latin typeface="+mn-lt"/>
            </a:endParaRPr>
          </a:p>
          <a:p>
            <a:pPr>
              <a:buClr>
                <a:schemeClr val="accent4">
                  <a:lumMod val="60000"/>
                  <a:lumOff val="40000"/>
                </a:schemeClr>
              </a:buClr>
            </a:pPr>
            <a:endParaRPr lang="en-GB" sz="2000" b="1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2925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671"/>
            <a:ext cx="8086834" cy="1491481"/>
          </a:xfrm>
        </p:spPr>
        <p:txBody>
          <a:bodyPr/>
          <a:lstStyle/>
          <a:p>
            <a:r>
              <a:rPr lang="en-GB" sz="4000" dirty="0" smtClean="0">
                <a:latin typeface="+mn-lt"/>
              </a:rPr>
              <a:t>Case Study 2:</a:t>
            </a:r>
            <a:br>
              <a:rPr lang="en-GB" sz="4000" dirty="0" smtClean="0">
                <a:latin typeface="+mn-lt"/>
              </a:rPr>
            </a:br>
            <a:r>
              <a:rPr lang="en-GB" sz="4000" b="0" dirty="0" smtClean="0">
                <a:solidFill>
                  <a:srgbClr val="C00000"/>
                </a:solidFill>
                <a:latin typeface="+mn-lt"/>
              </a:rPr>
              <a:t>Leek Town FC (NLS Step 4)</a:t>
            </a:r>
            <a:endParaRPr lang="en-GB" sz="4000" b="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8" name="Picture 2" descr="\\c-staffs-srv\Users\GThomas\Logos\New Staffs FA 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297" y="476672"/>
            <a:ext cx="1037737" cy="149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3"/>
          <p:cNvSpPr>
            <a:spLocks noGrp="1"/>
          </p:cNvSpPr>
          <p:nvPr>
            <p:ph idx="1"/>
          </p:nvPr>
        </p:nvSpPr>
        <p:spPr>
          <a:xfrm>
            <a:off x="557444" y="2204864"/>
            <a:ext cx="8119012" cy="4464496"/>
          </a:xfrm>
        </p:spPr>
        <p:txBody>
          <a:bodyPr/>
          <a:lstStyle/>
          <a:p>
            <a:pPr>
              <a:buClr>
                <a:schemeClr val="accent4">
                  <a:lumMod val="60000"/>
                  <a:lumOff val="40000"/>
                </a:schemeClr>
              </a:buClr>
            </a:pPr>
            <a:r>
              <a:rPr lang="en-GB" sz="2000" b="1" dirty="0" smtClean="0">
                <a:latin typeface="+mn-lt"/>
              </a:rPr>
              <a:t>RESULT: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2000" dirty="0">
                <a:latin typeface="+mn-lt"/>
              </a:rPr>
              <a:t>1. Majorly improved playing surface, but also a far better looking stadium.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2000" dirty="0">
                <a:latin typeface="+mn-lt"/>
              </a:rPr>
              <a:t>2. </a:t>
            </a:r>
            <a:r>
              <a:rPr lang="en-GB" sz="2000" dirty="0" smtClean="0">
                <a:latin typeface="+mn-lt"/>
              </a:rPr>
              <a:t>A total of 58 </a:t>
            </a:r>
            <a:r>
              <a:rPr lang="en-GB" sz="2000" dirty="0">
                <a:latin typeface="+mn-lt"/>
              </a:rPr>
              <a:t>games played on Harrison Park so </a:t>
            </a:r>
            <a:r>
              <a:rPr lang="en-GB" sz="2000" dirty="0" smtClean="0">
                <a:latin typeface="+mn-lt"/>
              </a:rPr>
              <a:t>far.</a:t>
            </a:r>
          </a:p>
          <a:p>
            <a:pPr marL="0" indent="0">
              <a:buNone/>
            </a:pPr>
            <a:r>
              <a:rPr lang="en-GB" sz="2000" dirty="0">
                <a:latin typeface="+mn-lt"/>
              </a:rPr>
              <a:t>	</a:t>
            </a:r>
            <a:r>
              <a:rPr lang="en-GB" sz="2000" dirty="0" smtClean="0">
                <a:latin typeface="+mn-lt"/>
              </a:rPr>
              <a:t>- First Team</a:t>
            </a:r>
          </a:p>
          <a:p>
            <a:pPr marL="0" indent="0">
              <a:buNone/>
            </a:pPr>
            <a:r>
              <a:rPr lang="en-GB" sz="2000" dirty="0" smtClean="0">
                <a:latin typeface="+mn-lt"/>
              </a:rPr>
              <a:t>	- Ladies First Team</a:t>
            </a:r>
          </a:p>
          <a:p>
            <a:pPr marL="0" indent="0">
              <a:buNone/>
            </a:pPr>
            <a:r>
              <a:rPr lang="en-GB" sz="2000" dirty="0" smtClean="0">
                <a:latin typeface="+mn-lt"/>
              </a:rPr>
              <a:t>	- Stoke </a:t>
            </a:r>
            <a:r>
              <a:rPr lang="en-GB" sz="2000" dirty="0">
                <a:latin typeface="+mn-lt"/>
              </a:rPr>
              <a:t>City </a:t>
            </a:r>
            <a:r>
              <a:rPr lang="en-GB" sz="2000" dirty="0" smtClean="0">
                <a:latin typeface="+mn-lt"/>
              </a:rPr>
              <a:t>U23</a:t>
            </a:r>
          </a:p>
          <a:p>
            <a:pPr marL="0" indent="0">
              <a:buNone/>
            </a:pPr>
            <a:r>
              <a:rPr lang="en-GB" sz="2000" dirty="0" smtClean="0">
                <a:latin typeface="+mn-lt"/>
              </a:rPr>
              <a:t>	- Academy</a:t>
            </a:r>
            <a:endParaRPr lang="en-GB" sz="2000" dirty="0">
              <a:latin typeface="+mn-lt"/>
            </a:endParaRPr>
          </a:p>
          <a:p>
            <a:pPr marL="0" indent="0">
              <a:buNone/>
            </a:pPr>
            <a:r>
              <a:rPr lang="en-GB" sz="2000" dirty="0" smtClean="0">
                <a:latin typeface="+mn-lt"/>
              </a:rPr>
              <a:t>	- UEFA International Matches</a:t>
            </a:r>
            <a:endParaRPr lang="en-GB" sz="2000" dirty="0">
              <a:latin typeface="+mn-lt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GB" sz="2000" dirty="0">
                <a:latin typeface="+mn-lt"/>
              </a:rPr>
              <a:t>3. Less games lost to flooding and </a:t>
            </a:r>
            <a:r>
              <a:rPr lang="en-GB" sz="2000" dirty="0" smtClean="0">
                <a:latin typeface="+mn-lt"/>
              </a:rPr>
              <a:t>frost.</a:t>
            </a:r>
            <a:endParaRPr lang="en-GB" sz="2000" dirty="0">
              <a:latin typeface="+mn-lt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GB" sz="2000" dirty="0" smtClean="0">
                <a:latin typeface="+mn-lt"/>
              </a:rPr>
              <a:t>4</a:t>
            </a:r>
            <a:r>
              <a:rPr lang="en-GB" sz="2000" dirty="0">
                <a:latin typeface="+mn-lt"/>
              </a:rPr>
              <a:t>. Increased revenue for the club.</a:t>
            </a:r>
          </a:p>
          <a:p>
            <a:pPr marL="0" indent="0">
              <a:buClr>
                <a:schemeClr val="accent4">
                  <a:lumMod val="60000"/>
                  <a:lumOff val="40000"/>
                </a:schemeClr>
              </a:buClr>
              <a:buNone/>
            </a:pPr>
            <a:endParaRPr lang="en-GB" sz="2000" b="1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2925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e25aeffe-0450-429f-a84d-2c5895c0a0a2@thef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72" y="1916832"/>
            <a:ext cx="6930525" cy="4597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671"/>
            <a:ext cx="8086834" cy="1491481"/>
          </a:xfrm>
        </p:spPr>
        <p:txBody>
          <a:bodyPr/>
          <a:lstStyle/>
          <a:p>
            <a:r>
              <a:rPr lang="en-GB" sz="4000" dirty="0" smtClean="0">
                <a:latin typeface="+mn-lt"/>
              </a:rPr>
              <a:t>Case Study 2:</a:t>
            </a:r>
            <a:br>
              <a:rPr lang="en-GB" sz="4000" dirty="0" smtClean="0">
                <a:latin typeface="+mn-lt"/>
              </a:rPr>
            </a:br>
            <a:r>
              <a:rPr lang="en-GB" sz="4000" b="0" dirty="0" smtClean="0">
                <a:solidFill>
                  <a:srgbClr val="C00000"/>
                </a:solidFill>
                <a:latin typeface="+mn-lt"/>
              </a:rPr>
              <a:t>Leek Town FC (NLS Step 4)</a:t>
            </a:r>
            <a:endParaRPr lang="en-GB" sz="4000" b="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8" name="Picture 2" descr="\\c-staffs-srv\Users\GThomas\Logos\New Staffs FA 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297" y="476672"/>
            <a:ext cx="1037737" cy="149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3"/>
          <p:cNvSpPr>
            <a:spLocks noGrp="1"/>
          </p:cNvSpPr>
          <p:nvPr>
            <p:ph idx="1"/>
          </p:nvPr>
        </p:nvSpPr>
        <p:spPr>
          <a:xfrm>
            <a:off x="557444" y="1968153"/>
            <a:ext cx="8004482" cy="4269159"/>
          </a:xfrm>
        </p:spPr>
        <p:txBody>
          <a:bodyPr/>
          <a:lstStyle/>
          <a:p>
            <a:pPr marL="0" indent="0">
              <a:buClr>
                <a:schemeClr val="accent4">
                  <a:lumMod val="60000"/>
                  <a:lumOff val="40000"/>
                </a:schemeClr>
              </a:buClr>
              <a:buNone/>
            </a:pPr>
            <a:endParaRPr lang="en-GB" sz="2000" b="1" dirty="0" smtClean="0">
              <a:latin typeface="+mn-lt"/>
            </a:endParaRPr>
          </a:p>
          <a:p>
            <a:pPr marL="0" indent="0">
              <a:buClr>
                <a:schemeClr val="accent4">
                  <a:lumMod val="60000"/>
                  <a:lumOff val="40000"/>
                </a:schemeClr>
              </a:buClr>
              <a:buNone/>
            </a:pPr>
            <a:r>
              <a:rPr lang="en-GB" sz="2000" b="1" dirty="0" smtClean="0">
                <a:latin typeface="+mn-lt"/>
              </a:rPr>
              <a:t>BEFORE</a:t>
            </a:r>
          </a:p>
        </p:txBody>
      </p:sp>
    </p:spTree>
    <p:extLst>
      <p:ext uri="{BB962C8B-B14F-4D97-AF65-F5344CB8AC3E}">
        <p14:creationId xmlns:p14="http://schemas.microsoft.com/office/powerpoint/2010/main" val="356837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15cdb6b1-17ab-4639-a0f2-c52bd7ab490b@thef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444" y="1844824"/>
            <a:ext cx="6948853" cy="4795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671"/>
            <a:ext cx="8086834" cy="1491481"/>
          </a:xfrm>
        </p:spPr>
        <p:txBody>
          <a:bodyPr/>
          <a:lstStyle/>
          <a:p>
            <a:r>
              <a:rPr lang="en-GB" sz="4000" dirty="0" smtClean="0">
                <a:latin typeface="+mn-lt"/>
              </a:rPr>
              <a:t>Case Study 2:</a:t>
            </a:r>
            <a:br>
              <a:rPr lang="en-GB" sz="4000" dirty="0" smtClean="0">
                <a:latin typeface="+mn-lt"/>
              </a:rPr>
            </a:br>
            <a:r>
              <a:rPr lang="en-GB" sz="4000" b="0" dirty="0" smtClean="0">
                <a:solidFill>
                  <a:srgbClr val="C00000"/>
                </a:solidFill>
                <a:latin typeface="+mn-lt"/>
              </a:rPr>
              <a:t>Leek Town FC (NLS Step 4)</a:t>
            </a:r>
            <a:endParaRPr lang="en-GB" sz="4000" b="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8" name="Picture 2" descr="\\c-staffs-srv\Users\GThomas\Logos\New Staffs FA 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297" y="476672"/>
            <a:ext cx="1037737" cy="149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3"/>
          <p:cNvSpPr>
            <a:spLocks noGrp="1"/>
          </p:cNvSpPr>
          <p:nvPr>
            <p:ph idx="1"/>
          </p:nvPr>
        </p:nvSpPr>
        <p:spPr>
          <a:xfrm>
            <a:off x="557444" y="1968153"/>
            <a:ext cx="8004482" cy="4269159"/>
          </a:xfrm>
        </p:spPr>
        <p:txBody>
          <a:bodyPr/>
          <a:lstStyle/>
          <a:p>
            <a:pPr marL="0" indent="0">
              <a:buClr>
                <a:schemeClr val="accent4">
                  <a:lumMod val="60000"/>
                  <a:lumOff val="40000"/>
                </a:schemeClr>
              </a:buClr>
              <a:buNone/>
            </a:pPr>
            <a:endParaRPr lang="en-GB" sz="2000" b="1" dirty="0" smtClean="0">
              <a:solidFill>
                <a:schemeClr val="bg1"/>
              </a:solidFill>
              <a:latin typeface="+mn-lt"/>
            </a:endParaRPr>
          </a:p>
          <a:p>
            <a:pPr marL="0" indent="0">
              <a:buClr>
                <a:schemeClr val="accent4">
                  <a:lumMod val="60000"/>
                  <a:lumOff val="40000"/>
                </a:schemeClr>
              </a:buClr>
              <a:buNone/>
            </a:pPr>
            <a:r>
              <a:rPr lang="en-GB" sz="2000" b="1" dirty="0" smtClean="0">
                <a:solidFill>
                  <a:schemeClr val="bg1"/>
                </a:solidFill>
                <a:latin typeface="+mn-lt"/>
              </a:rPr>
              <a:t>AFTER</a:t>
            </a:r>
          </a:p>
        </p:txBody>
      </p:sp>
    </p:spTree>
    <p:extLst>
      <p:ext uri="{BB962C8B-B14F-4D97-AF65-F5344CB8AC3E}">
        <p14:creationId xmlns:p14="http://schemas.microsoft.com/office/powerpoint/2010/main" val="191789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671"/>
            <a:ext cx="8086834" cy="1491481"/>
          </a:xfrm>
        </p:spPr>
        <p:txBody>
          <a:bodyPr/>
          <a:lstStyle/>
          <a:p>
            <a:r>
              <a:rPr lang="en-GB" sz="4000" dirty="0" smtClean="0">
                <a:latin typeface="+mn-lt"/>
              </a:rPr>
              <a:t>Case Study 3:</a:t>
            </a:r>
            <a:br>
              <a:rPr lang="en-GB" sz="4000" dirty="0" smtClean="0">
                <a:latin typeface="+mn-lt"/>
              </a:rPr>
            </a:br>
            <a:r>
              <a:rPr lang="en-GB" sz="4000" b="0" dirty="0" smtClean="0">
                <a:solidFill>
                  <a:srgbClr val="C00000"/>
                </a:solidFill>
                <a:latin typeface="+mn-lt"/>
              </a:rPr>
              <a:t>Silverdale Athletic FC (NLS Step 7)</a:t>
            </a:r>
            <a:endParaRPr lang="en-GB" sz="4000" b="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8" name="Picture 2" descr="\\c-staffs-srv\Users\GThomas\Logos\New Staffs FA 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297" y="476672"/>
            <a:ext cx="1037737" cy="149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gthomas\Desktop\PIP Workshop 06-04-17\Silverdale Athletic Photos (KD)\20140515_1502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31" y="2204864"/>
            <a:ext cx="7024266" cy="395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925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671"/>
            <a:ext cx="8086834" cy="1491481"/>
          </a:xfrm>
        </p:spPr>
        <p:txBody>
          <a:bodyPr/>
          <a:lstStyle/>
          <a:p>
            <a:r>
              <a:rPr lang="en-GB" sz="4000" dirty="0" smtClean="0">
                <a:latin typeface="+mn-lt"/>
              </a:rPr>
              <a:t>Case Study 3:</a:t>
            </a:r>
            <a:br>
              <a:rPr lang="en-GB" sz="4000" dirty="0" smtClean="0">
                <a:latin typeface="+mn-lt"/>
              </a:rPr>
            </a:br>
            <a:r>
              <a:rPr lang="en-GB" sz="4000" b="0" dirty="0" smtClean="0">
                <a:solidFill>
                  <a:srgbClr val="C00000"/>
                </a:solidFill>
                <a:latin typeface="+mn-lt"/>
              </a:rPr>
              <a:t>Silverdale Athletic FC (NLS Step 7)</a:t>
            </a:r>
            <a:endParaRPr lang="en-GB" sz="4000" b="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8" name="Picture 2" descr="\\c-staffs-srv\Users\GThomas\Logos\New Staffs FA 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297" y="476672"/>
            <a:ext cx="1037737" cy="149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3"/>
          <p:cNvSpPr>
            <a:spLocks noGrp="1"/>
          </p:cNvSpPr>
          <p:nvPr>
            <p:ph idx="1"/>
          </p:nvPr>
        </p:nvSpPr>
        <p:spPr>
          <a:xfrm>
            <a:off x="557444" y="2204864"/>
            <a:ext cx="8004482" cy="4248472"/>
          </a:xfrm>
        </p:spPr>
        <p:txBody>
          <a:bodyPr/>
          <a:lstStyle/>
          <a:p>
            <a:pPr>
              <a:buClr>
                <a:schemeClr val="accent4">
                  <a:lumMod val="60000"/>
                  <a:lumOff val="40000"/>
                </a:schemeClr>
              </a:buClr>
            </a:pPr>
            <a:r>
              <a:rPr lang="en-GB" sz="2000" b="1" dirty="0" smtClean="0">
                <a:latin typeface="+mn-lt"/>
              </a:rPr>
              <a:t>CHALLENGES FACED:</a:t>
            </a:r>
          </a:p>
          <a:p>
            <a:pPr>
              <a:buClr>
                <a:schemeClr val="accent4">
                  <a:lumMod val="60000"/>
                  <a:lumOff val="40000"/>
                </a:schemeClr>
              </a:buClr>
            </a:pPr>
            <a:endParaRPr lang="en-GB" sz="2000" b="1" dirty="0" smtClean="0">
              <a:latin typeface="+mn-lt"/>
            </a:endParaRPr>
          </a:p>
          <a:p>
            <a:pPr marL="0" lvl="0" indent="0">
              <a:lnSpc>
                <a:spcPct val="150000"/>
              </a:lnSpc>
              <a:buNone/>
            </a:pPr>
            <a:r>
              <a:rPr lang="en-GB" sz="2000" dirty="0" smtClean="0">
                <a:latin typeface="+mn-lt"/>
              </a:rPr>
              <a:t>Time – finding </a:t>
            </a:r>
            <a:r>
              <a:rPr lang="en-GB" sz="2000" dirty="0">
                <a:latin typeface="+mn-lt"/>
              </a:rPr>
              <a:t>the time to organise and often complete the work within the timescales </a:t>
            </a:r>
            <a:r>
              <a:rPr lang="en-GB" sz="2000" dirty="0" smtClean="0">
                <a:latin typeface="+mn-lt"/>
              </a:rPr>
              <a:t>set.</a:t>
            </a:r>
            <a:endParaRPr lang="en-GB" sz="2000" dirty="0">
              <a:latin typeface="+mn-lt"/>
            </a:endParaRPr>
          </a:p>
          <a:p>
            <a:pPr marL="0" lvl="0" indent="0">
              <a:lnSpc>
                <a:spcPct val="150000"/>
              </a:lnSpc>
              <a:buNone/>
            </a:pPr>
            <a:r>
              <a:rPr lang="en-GB" sz="2000" dirty="0">
                <a:latin typeface="+mn-lt"/>
              </a:rPr>
              <a:t>Funding – </a:t>
            </a:r>
            <a:r>
              <a:rPr lang="en-GB" sz="2000" dirty="0" smtClean="0">
                <a:latin typeface="+mn-lt"/>
              </a:rPr>
              <a:t>raising </a:t>
            </a:r>
            <a:r>
              <a:rPr lang="en-GB" sz="2000" dirty="0">
                <a:latin typeface="+mn-lt"/>
              </a:rPr>
              <a:t>the capital required to pay for the materials, equipment and </a:t>
            </a:r>
            <a:r>
              <a:rPr lang="en-GB" sz="2000" dirty="0" smtClean="0">
                <a:latin typeface="+mn-lt"/>
              </a:rPr>
              <a:t>contractors.</a:t>
            </a:r>
          </a:p>
          <a:p>
            <a:pPr marL="0" lvl="0" indent="0">
              <a:buNone/>
            </a:pPr>
            <a:endParaRPr lang="en-GB" sz="2000" dirty="0">
              <a:latin typeface="+mn-lt"/>
            </a:endParaRPr>
          </a:p>
          <a:p>
            <a:pPr marL="0" lvl="0" indent="0">
              <a:lnSpc>
                <a:spcPct val="150000"/>
              </a:lnSpc>
              <a:buNone/>
            </a:pPr>
            <a:r>
              <a:rPr lang="en-GB" sz="2000" dirty="0" smtClean="0">
                <a:solidFill>
                  <a:srgbClr val="C00000"/>
                </a:solidFill>
                <a:latin typeface="+mn-lt"/>
              </a:rPr>
              <a:t>(Andy and Kevin to add some technical detail around the challenges the club faced when they inherited the pitch from the Local </a:t>
            </a:r>
            <a:r>
              <a:rPr lang="en-GB" sz="2000" dirty="0">
                <a:solidFill>
                  <a:srgbClr val="C00000"/>
                </a:solidFill>
                <a:latin typeface="+mn-lt"/>
              </a:rPr>
              <a:t>A</a:t>
            </a:r>
            <a:r>
              <a:rPr lang="en-GB" sz="2000" dirty="0" smtClean="0">
                <a:solidFill>
                  <a:srgbClr val="C00000"/>
                </a:solidFill>
                <a:latin typeface="+mn-lt"/>
              </a:rPr>
              <a:t>uthority)</a:t>
            </a:r>
            <a:endParaRPr lang="en-GB" sz="2000" dirty="0">
              <a:solidFill>
                <a:srgbClr val="C00000"/>
              </a:solidFill>
              <a:latin typeface="+mn-lt"/>
            </a:endParaRPr>
          </a:p>
          <a:p>
            <a:pPr>
              <a:buClr>
                <a:schemeClr val="accent4">
                  <a:lumMod val="60000"/>
                  <a:lumOff val="40000"/>
                </a:schemeClr>
              </a:buClr>
            </a:pPr>
            <a:endParaRPr lang="en-GB" sz="2000" b="1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6422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671"/>
            <a:ext cx="8086834" cy="1491481"/>
          </a:xfrm>
        </p:spPr>
        <p:txBody>
          <a:bodyPr/>
          <a:lstStyle/>
          <a:p>
            <a:r>
              <a:rPr lang="en-GB" sz="4000" dirty="0" smtClean="0">
                <a:latin typeface="+mn-lt"/>
              </a:rPr>
              <a:t>Case Study 3:</a:t>
            </a:r>
            <a:br>
              <a:rPr lang="en-GB" sz="4000" dirty="0" smtClean="0">
                <a:latin typeface="+mn-lt"/>
              </a:rPr>
            </a:br>
            <a:r>
              <a:rPr lang="en-GB" sz="4000" b="0" dirty="0" smtClean="0">
                <a:solidFill>
                  <a:srgbClr val="C00000"/>
                </a:solidFill>
                <a:latin typeface="+mn-lt"/>
              </a:rPr>
              <a:t>Silverdale Athletic FC (NLS Step 7)</a:t>
            </a:r>
            <a:endParaRPr lang="en-GB" sz="4000" b="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8" name="Picture 2" descr="\\c-staffs-srv\Users\GThomas\Logos\New Staffs FA 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297" y="476672"/>
            <a:ext cx="1037737" cy="149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3"/>
          <p:cNvSpPr>
            <a:spLocks noGrp="1"/>
          </p:cNvSpPr>
          <p:nvPr>
            <p:ph idx="1"/>
          </p:nvPr>
        </p:nvSpPr>
        <p:spPr>
          <a:xfrm>
            <a:off x="557444" y="2204864"/>
            <a:ext cx="8004482" cy="4464496"/>
          </a:xfrm>
        </p:spPr>
        <p:txBody>
          <a:bodyPr/>
          <a:lstStyle/>
          <a:p>
            <a:pPr>
              <a:buClr>
                <a:schemeClr val="accent4">
                  <a:lumMod val="60000"/>
                  <a:lumOff val="40000"/>
                </a:schemeClr>
              </a:buClr>
            </a:pPr>
            <a:r>
              <a:rPr lang="en-GB" sz="2000" b="1" dirty="0" smtClean="0">
                <a:latin typeface="+mn-lt"/>
              </a:rPr>
              <a:t>ACTION: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en-GB" sz="2000" dirty="0" smtClean="0">
                <a:latin typeface="+mn-lt"/>
              </a:rPr>
              <a:t>Attended the first Staffordshire FA pitch improvement workshop and invested in advice from the two pitch advisors Andy &amp; Kevin</a:t>
            </a:r>
            <a:endParaRPr lang="en-GB" sz="2000" dirty="0">
              <a:latin typeface="+mn-lt"/>
            </a:endParaRPr>
          </a:p>
          <a:p>
            <a:pPr marL="0" lvl="0" indent="0">
              <a:lnSpc>
                <a:spcPct val="150000"/>
              </a:lnSpc>
              <a:buNone/>
            </a:pPr>
            <a:r>
              <a:rPr lang="en-GB" sz="2000" dirty="0">
                <a:latin typeface="+mn-lt"/>
              </a:rPr>
              <a:t>F</a:t>
            </a:r>
            <a:r>
              <a:rPr lang="en-GB" sz="2000" dirty="0" smtClean="0">
                <a:latin typeface="+mn-lt"/>
              </a:rPr>
              <a:t>ollowed </a:t>
            </a:r>
            <a:r>
              <a:rPr lang="en-GB" sz="2000" dirty="0">
                <a:latin typeface="+mn-lt"/>
              </a:rPr>
              <a:t>their </a:t>
            </a:r>
            <a:r>
              <a:rPr lang="en-GB" sz="2000" dirty="0" smtClean="0">
                <a:latin typeface="+mn-lt"/>
              </a:rPr>
              <a:t>recommendations as </a:t>
            </a:r>
            <a:r>
              <a:rPr lang="en-GB" sz="2000" dirty="0">
                <a:latin typeface="+mn-lt"/>
              </a:rPr>
              <a:t>close as we could within our financial </a:t>
            </a:r>
            <a:r>
              <a:rPr lang="en-GB" sz="2000" dirty="0" smtClean="0">
                <a:latin typeface="+mn-lt"/>
              </a:rPr>
              <a:t>restraints.</a:t>
            </a:r>
            <a:endParaRPr lang="en-GB" sz="2000" dirty="0">
              <a:latin typeface="+mn-lt"/>
            </a:endParaRPr>
          </a:p>
          <a:p>
            <a:pPr marL="0" lvl="0" indent="0">
              <a:lnSpc>
                <a:spcPct val="150000"/>
              </a:lnSpc>
              <a:buNone/>
            </a:pPr>
            <a:r>
              <a:rPr lang="en-GB" sz="2000" dirty="0">
                <a:latin typeface="+mn-lt"/>
              </a:rPr>
              <a:t>Kept in close contact with </a:t>
            </a:r>
            <a:r>
              <a:rPr lang="en-GB" sz="2000" dirty="0" smtClean="0">
                <a:latin typeface="+mn-lt"/>
              </a:rPr>
              <a:t>Staffs </a:t>
            </a:r>
            <a:r>
              <a:rPr lang="en-GB" sz="2000" dirty="0">
                <a:latin typeface="+mn-lt"/>
              </a:rPr>
              <a:t>FA </a:t>
            </a:r>
            <a:r>
              <a:rPr lang="en-GB" sz="2000" dirty="0" smtClean="0">
                <a:latin typeface="+mn-lt"/>
              </a:rPr>
              <a:t>and the pitch advisors to </a:t>
            </a:r>
            <a:r>
              <a:rPr lang="en-GB" sz="2000" dirty="0">
                <a:latin typeface="+mn-lt"/>
              </a:rPr>
              <a:t>overcome any problems we came across while the work was being </a:t>
            </a:r>
            <a:r>
              <a:rPr lang="en-GB" sz="2000" dirty="0" smtClean="0">
                <a:latin typeface="+mn-lt"/>
              </a:rPr>
              <a:t>undertaken.</a:t>
            </a:r>
          </a:p>
          <a:p>
            <a:pPr marL="0" lvl="0" indent="0">
              <a:buNone/>
            </a:pPr>
            <a:endParaRPr lang="en-GB" sz="2000" dirty="0">
              <a:latin typeface="+mn-lt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GB" sz="2000" dirty="0">
                <a:solidFill>
                  <a:srgbClr val="C00000"/>
                </a:solidFill>
                <a:latin typeface="+mn-lt"/>
              </a:rPr>
              <a:t>(PIP Report recommendations – feedback from Andy and Kevin)</a:t>
            </a:r>
          </a:p>
          <a:p>
            <a:pPr marL="0" lvl="0" indent="0">
              <a:lnSpc>
                <a:spcPct val="150000"/>
              </a:lnSpc>
              <a:buNone/>
            </a:pPr>
            <a:endParaRPr lang="en-GB" sz="2000" dirty="0">
              <a:latin typeface="+mn-lt"/>
            </a:endParaRPr>
          </a:p>
          <a:p>
            <a:pPr>
              <a:buClr>
                <a:schemeClr val="accent4">
                  <a:lumMod val="60000"/>
                  <a:lumOff val="40000"/>
                </a:schemeClr>
              </a:buClr>
            </a:pPr>
            <a:endParaRPr lang="en-GB" sz="2000" b="1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6422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671"/>
            <a:ext cx="8086834" cy="1491481"/>
          </a:xfrm>
        </p:spPr>
        <p:txBody>
          <a:bodyPr/>
          <a:lstStyle/>
          <a:p>
            <a:r>
              <a:rPr lang="en-GB" sz="4000" dirty="0" smtClean="0">
                <a:latin typeface="+mn-lt"/>
              </a:rPr>
              <a:t>Case Study 3:</a:t>
            </a:r>
            <a:br>
              <a:rPr lang="en-GB" sz="4000" dirty="0" smtClean="0">
                <a:latin typeface="+mn-lt"/>
              </a:rPr>
            </a:br>
            <a:r>
              <a:rPr lang="en-GB" sz="4000" b="0" dirty="0" smtClean="0">
                <a:solidFill>
                  <a:srgbClr val="C00000"/>
                </a:solidFill>
                <a:latin typeface="+mn-lt"/>
              </a:rPr>
              <a:t>Silverdale Athletic FC (NLS Step 7)</a:t>
            </a:r>
            <a:endParaRPr lang="en-GB" sz="4000" b="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8" name="Picture 2" descr="\\c-staffs-srv\Users\GThomas\Logos\New Staffs FA 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297" y="476672"/>
            <a:ext cx="1037737" cy="149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3"/>
          <p:cNvSpPr>
            <a:spLocks noGrp="1"/>
          </p:cNvSpPr>
          <p:nvPr>
            <p:ph idx="1"/>
          </p:nvPr>
        </p:nvSpPr>
        <p:spPr>
          <a:xfrm>
            <a:off x="557444" y="2204864"/>
            <a:ext cx="8004482" cy="4032448"/>
          </a:xfrm>
        </p:spPr>
        <p:txBody>
          <a:bodyPr/>
          <a:lstStyle/>
          <a:p>
            <a:pPr>
              <a:buClr>
                <a:schemeClr val="accent4">
                  <a:lumMod val="60000"/>
                  <a:lumOff val="40000"/>
                </a:schemeClr>
              </a:buClr>
            </a:pPr>
            <a:r>
              <a:rPr lang="en-GB" sz="2000" b="1" dirty="0" smtClean="0">
                <a:latin typeface="+mn-lt"/>
              </a:rPr>
              <a:t>RESULT: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en-GB" sz="2000" dirty="0">
                <a:latin typeface="+mn-lt"/>
              </a:rPr>
              <a:t>After our first pre-season treatment, the pitch improved dramatically in root strength and in top growth. With following </a:t>
            </a:r>
            <a:r>
              <a:rPr lang="en-GB" sz="2000" dirty="0" smtClean="0">
                <a:latin typeface="+mn-lt"/>
              </a:rPr>
              <a:t>the pitch advisors advice </a:t>
            </a:r>
            <a:r>
              <a:rPr lang="en-GB" sz="2000" dirty="0">
                <a:latin typeface="+mn-lt"/>
              </a:rPr>
              <a:t>in the 2</a:t>
            </a:r>
            <a:r>
              <a:rPr lang="en-GB" sz="2000" baseline="30000" dirty="0">
                <a:latin typeface="+mn-lt"/>
              </a:rPr>
              <a:t>nd</a:t>
            </a:r>
            <a:r>
              <a:rPr lang="en-GB" sz="2000" dirty="0">
                <a:latin typeface="+mn-lt"/>
              </a:rPr>
              <a:t> and 3</a:t>
            </a:r>
            <a:r>
              <a:rPr lang="en-GB" sz="2000" baseline="30000" dirty="0">
                <a:latin typeface="+mn-lt"/>
              </a:rPr>
              <a:t>rd</a:t>
            </a:r>
            <a:r>
              <a:rPr lang="en-GB" sz="2000" dirty="0">
                <a:latin typeface="+mn-lt"/>
              </a:rPr>
              <a:t> </a:t>
            </a:r>
            <a:r>
              <a:rPr lang="en-GB" sz="2000" dirty="0" smtClean="0">
                <a:latin typeface="+mn-lt"/>
              </a:rPr>
              <a:t>seasons, the </a:t>
            </a:r>
            <a:r>
              <a:rPr lang="en-GB" sz="2000" dirty="0">
                <a:latin typeface="+mn-lt"/>
              </a:rPr>
              <a:t>pitch has gone from strength to </a:t>
            </a:r>
            <a:r>
              <a:rPr lang="en-GB" sz="2000" dirty="0" smtClean="0">
                <a:latin typeface="+mn-lt"/>
              </a:rPr>
              <a:t>strength.</a:t>
            </a:r>
          </a:p>
          <a:p>
            <a:pPr marL="0" lvl="0" indent="0">
              <a:lnSpc>
                <a:spcPct val="150000"/>
              </a:lnSpc>
              <a:buNone/>
            </a:pPr>
            <a:endParaRPr lang="en-GB" sz="2000" dirty="0">
              <a:latin typeface="+mn-lt"/>
            </a:endParaRPr>
          </a:p>
          <a:p>
            <a:pPr marL="0" lvl="0" indent="0">
              <a:lnSpc>
                <a:spcPct val="150000"/>
              </a:lnSpc>
              <a:buNone/>
            </a:pPr>
            <a:r>
              <a:rPr lang="en-GB" sz="2000" dirty="0">
                <a:latin typeface="+mn-lt"/>
              </a:rPr>
              <a:t>After the first pre-season large financial commitment, we have been able to reduce our annual expenditure by over 50%, we also now have the ability to budget for the works and </a:t>
            </a:r>
            <a:r>
              <a:rPr lang="en-GB" sz="2000" dirty="0" smtClean="0">
                <a:latin typeface="+mn-lt"/>
              </a:rPr>
              <a:t>fundraise accordingly.</a:t>
            </a:r>
            <a:endParaRPr lang="en-GB" sz="2000" dirty="0">
              <a:latin typeface="+mn-lt"/>
            </a:endParaRPr>
          </a:p>
          <a:p>
            <a:pPr>
              <a:buClr>
                <a:schemeClr val="accent4">
                  <a:lumMod val="60000"/>
                  <a:lumOff val="40000"/>
                </a:schemeClr>
              </a:buClr>
            </a:pPr>
            <a:endParaRPr lang="en-GB" sz="2000" b="1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6422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086834" cy="648072"/>
          </a:xfrm>
        </p:spPr>
        <p:txBody>
          <a:bodyPr/>
          <a:lstStyle/>
          <a:p>
            <a:r>
              <a:rPr lang="en-GB" sz="4000" dirty="0" smtClean="0">
                <a:latin typeface="+mn-lt"/>
              </a:rPr>
              <a:t>Workshop Itinerary</a:t>
            </a:r>
            <a:endParaRPr lang="en-GB" sz="4000" dirty="0"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39552" y="1222412"/>
            <a:ext cx="8136904" cy="5518956"/>
          </a:xfrm>
        </p:spPr>
        <p:txBody>
          <a:bodyPr/>
          <a:lstStyle/>
          <a:p>
            <a:pPr>
              <a:lnSpc>
                <a:spcPct val="150000"/>
              </a:lnSpc>
              <a:buClr>
                <a:schemeClr val="accent4">
                  <a:lumMod val="60000"/>
                  <a:lumOff val="40000"/>
                </a:schemeClr>
              </a:buClr>
            </a:pPr>
            <a:r>
              <a:rPr lang="en-GB" sz="2000" dirty="0" smtClean="0">
                <a:latin typeface="+mn-lt"/>
              </a:rPr>
              <a:t>18.00 – 18.30pm		Arrival Time | Tea &amp; Coffee</a:t>
            </a:r>
          </a:p>
          <a:p>
            <a:pPr>
              <a:lnSpc>
                <a:spcPct val="150000"/>
              </a:lnSpc>
              <a:buClr>
                <a:schemeClr val="accent4">
                  <a:lumMod val="60000"/>
                  <a:lumOff val="40000"/>
                </a:schemeClr>
              </a:buClr>
            </a:pPr>
            <a:r>
              <a:rPr lang="en-GB" sz="2000" dirty="0" smtClean="0">
                <a:latin typeface="+mn-lt"/>
              </a:rPr>
              <a:t>18.30 – 18.45</a:t>
            </a:r>
            <a:r>
              <a:rPr lang="en-GB" sz="2000" dirty="0">
                <a:latin typeface="+mn-lt"/>
              </a:rPr>
              <a:t>p</a:t>
            </a:r>
            <a:r>
              <a:rPr lang="en-GB" sz="2000" dirty="0" smtClean="0">
                <a:latin typeface="+mn-lt"/>
              </a:rPr>
              <a:t>m		Welcome | Introductions | Overview</a:t>
            </a:r>
          </a:p>
          <a:p>
            <a:pPr>
              <a:lnSpc>
                <a:spcPct val="150000"/>
              </a:lnSpc>
              <a:buClr>
                <a:schemeClr val="accent4">
                  <a:lumMod val="60000"/>
                  <a:lumOff val="40000"/>
                </a:schemeClr>
              </a:buClr>
            </a:pPr>
            <a:r>
              <a:rPr lang="en-GB" sz="2000" dirty="0" smtClean="0">
                <a:latin typeface="+mn-lt"/>
              </a:rPr>
              <a:t>18.45 – 19.30</a:t>
            </a:r>
            <a:r>
              <a:rPr lang="en-GB" sz="2000" dirty="0">
                <a:latin typeface="+mn-lt"/>
              </a:rPr>
              <a:t>p</a:t>
            </a:r>
            <a:r>
              <a:rPr lang="en-GB" sz="2000" dirty="0" smtClean="0">
                <a:latin typeface="+mn-lt"/>
              </a:rPr>
              <a:t>m		</a:t>
            </a:r>
            <a:r>
              <a:rPr lang="en-GB" sz="2000" b="1" dirty="0" smtClean="0">
                <a:latin typeface="+mn-lt"/>
              </a:rPr>
              <a:t>Case Study 1: </a:t>
            </a:r>
            <a:r>
              <a:rPr lang="en-GB" sz="2000" dirty="0" smtClean="0">
                <a:latin typeface="+mn-lt"/>
              </a:rPr>
              <a:t>Professional </a:t>
            </a:r>
            <a:r>
              <a:rPr lang="en-GB" sz="2000" dirty="0">
                <a:latin typeface="+mn-lt"/>
              </a:rPr>
              <a:t>f</a:t>
            </a:r>
            <a:r>
              <a:rPr lang="en-GB" sz="2000" dirty="0" smtClean="0">
                <a:latin typeface="+mn-lt"/>
              </a:rPr>
              <a:t>ootball club (PL)</a:t>
            </a:r>
          </a:p>
          <a:p>
            <a:pPr>
              <a:lnSpc>
                <a:spcPct val="150000"/>
              </a:lnSpc>
              <a:buClr>
                <a:schemeClr val="accent4">
                  <a:lumMod val="60000"/>
                  <a:lumOff val="40000"/>
                </a:schemeClr>
              </a:buClr>
            </a:pPr>
            <a:r>
              <a:rPr lang="en-GB" sz="2000" dirty="0" smtClean="0">
                <a:latin typeface="+mn-lt"/>
              </a:rPr>
              <a:t>19.30 – 19.45pm		</a:t>
            </a:r>
            <a:r>
              <a:rPr lang="en-GB" sz="2000" b="1" dirty="0" smtClean="0">
                <a:latin typeface="+mn-lt"/>
              </a:rPr>
              <a:t>Case Study 2: </a:t>
            </a:r>
            <a:r>
              <a:rPr lang="en-GB" sz="2000" dirty="0" smtClean="0">
                <a:latin typeface="+mn-lt"/>
              </a:rPr>
              <a:t>Non-league football club (Step 4)</a:t>
            </a:r>
          </a:p>
          <a:p>
            <a:pPr>
              <a:lnSpc>
                <a:spcPct val="150000"/>
              </a:lnSpc>
              <a:buClr>
                <a:schemeClr val="accent4">
                  <a:lumMod val="60000"/>
                  <a:lumOff val="40000"/>
                </a:schemeClr>
              </a:buClr>
            </a:pPr>
            <a:r>
              <a:rPr lang="en-GB" sz="2000" dirty="0" smtClean="0">
                <a:latin typeface="+mn-lt"/>
              </a:rPr>
              <a:t>19.45 – 20.00pm 		</a:t>
            </a:r>
            <a:r>
              <a:rPr lang="en-GB" sz="2000" b="1" dirty="0" smtClean="0">
                <a:latin typeface="+mn-lt"/>
              </a:rPr>
              <a:t>Case Study 3: </a:t>
            </a:r>
            <a:r>
              <a:rPr lang="en-GB" sz="2000" dirty="0" smtClean="0">
                <a:latin typeface="+mn-lt"/>
              </a:rPr>
              <a:t>Non-league football club (Step 7)</a:t>
            </a:r>
          </a:p>
          <a:p>
            <a:pPr>
              <a:lnSpc>
                <a:spcPct val="150000"/>
              </a:lnSpc>
              <a:buClr>
                <a:schemeClr val="accent4">
                  <a:lumMod val="60000"/>
                  <a:lumOff val="40000"/>
                </a:schemeClr>
              </a:buClr>
            </a:pPr>
            <a:r>
              <a:rPr lang="en-GB" sz="2000" dirty="0" smtClean="0">
                <a:latin typeface="+mn-lt"/>
              </a:rPr>
              <a:t>20.00 – 20.15pm		Tea &amp; Coffee Break| Networking </a:t>
            </a:r>
          </a:p>
          <a:p>
            <a:pPr>
              <a:lnSpc>
                <a:spcPct val="150000"/>
              </a:lnSpc>
              <a:buClr>
                <a:schemeClr val="accent4">
                  <a:lumMod val="60000"/>
                  <a:lumOff val="40000"/>
                </a:schemeClr>
              </a:buClr>
            </a:pPr>
            <a:r>
              <a:rPr lang="en-GB" sz="2000" dirty="0" smtClean="0">
                <a:latin typeface="+mn-lt"/>
              </a:rPr>
              <a:t>20.15 – 20.30pm		</a:t>
            </a:r>
            <a:r>
              <a:rPr lang="en-GB" sz="2000" b="1" dirty="0" smtClean="0">
                <a:latin typeface="+mn-lt"/>
              </a:rPr>
              <a:t>Case Study 4: </a:t>
            </a:r>
            <a:r>
              <a:rPr lang="en-GB" sz="2000" dirty="0" smtClean="0">
                <a:latin typeface="+mn-lt"/>
              </a:rPr>
              <a:t>Sunday football club (adult 11v11)</a:t>
            </a:r>
          </a:p>
          <a:p>
            <a:pPr>
              <a:lnSpc>
                <a:spcPct val="150000"/>
              </a:lnSpc>
              <a:buClr>
                <a:schemeClr val="accent4">
                  <a:lumMod val="60000"/>
                  <a:lumOff val="40000"/>
                </a:schemeClr>
              </a:buClr>
            </a:pPr>
            <a:r>
              <a:rPr lang="en-GB" sz="2000" dirty="0" smtClean="0">
                <a:latin typeface="+mn-lt"/>
              </a:rPr>
              <a:t>20.30 – 20.45pm		</a:t>
            </a:r>
            <a:r>
              <a:rPr lang="en-GB" sz="2000" b="1" dirty="0" smtClean="0">
                <a:latin typeface="+mn-lt"/>
              </a:rPr>
              <a:t>Case Study 5: </a:t>
            </a:r>
            <a:r>
              <a:rPr lang="en-GB" sz="2000" dirty="0" smtClean="0">
                <a:latin typeface="+mn-lt"/>
              </a:rPr>
              <a:t>Large multi-pitch site (all formats)</a:t>
            </a:r>
          </a:p>
          <a:p>
            <a:pPr>
              <a:lnSpc>
                <a:spcPct val="150000"/>
              </a:lnSpc>
              <a:buClr>
                <a:schemeClr val="accent4">
                  <a:lumMod val="60000"/>
                  <a:lumOff val="40000"/>
                </a:schemeClr>
              </a:buClr>
            </a:pPr>
            <a:r>
              <a:rPr lang="en-GB" sz="2000" dirty="0" smtClean="0">
                <a:latin typeface="+mn-lt"/>
              </a:rPr>
              <a:t>20.45 – 21.00pm		De-brief | Q&amp;A</a:t>
            </a:r>
          </a:p>
          <a:p>
            <a:pPr>
              <a:lnSpc>
                <a:spcPct val="150000"/>
              </a:lnSpc>
              <a:buClr>
                <a:schemeClr val="accent4">
                  <a:lumMod val="60000"/>
                  <a:lumOff val="40000"/>
                </a:schemeClr>
              </a:buClr>
            </a:pPr>
            <a:r>
              <a:rPr lang="en-GB" sz="2000" dirty="0" smtClean="0">
                <a:latin typeface="+mn-lt"/>
              </a:rPr>
              <a:t>21.00pm				Networking | Depart</a:t>
            </a:r>
          </a:p>
          <a:p>
            <a:pPr marL="2286000" lvl="5" indent="0">
              <a:lnSpc>
                <a:spcPct val="150000"/>
              </a:lnSpc>
              <a:buClr>
                <a:schemeClr val="accent4">
                  <a:lumMod val="60000"/>
                  <a:lumOff val="40000"/>
                </a:schemeClr>
              </a:buClr>
              <a:buNone/>
            </a:pPr>
            <a:endParaRPr lang="en-GB" dirty="0"/>
          </a:p>
          <a:p>
            <a:pPr marL="2286000" lvl="5" indent="0">
              <a:lnSpc>
                <a:spcPct val="150000"/>
              </a:lnSpc>
              <a:buClr>
                <a:schemeClr val="accent4">
                  <a:lumMod val="60000"/>
                  <a:lumOff val="40000"/>
                </a:schemeClr>
              </a:buClr>
              <a:buNone/>
            </a:pPr>
            <a:endParaRPr lang="en-GB" dirty="0" smtClean="0"/>
          </a:p>
        </p:txBody>
      </p:sp>
      <p:pic>
        <p:nvPicPr>
          <p:cNvPr id="8" name="Picture 2" descr="\\c-staffs-srv\Users\GThomas\Logos\New Staffs FA 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297" y="476672"/>
            <a:ext cx="1037737" cy="149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en-GB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-90488" y="1524000"/>
            <a:ext cx="9144001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    </a:t>
            </a:r>
            <a:r>
              <a:rPr kumimoji="0" lang="en-GB" alt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GB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-90488" y="2571750"/>
            <a:ext cx="9144001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        </a:t>
            </a:r>
            <a:endParaRPr kumimoji="0" lang="en-GB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-90488" y="3848100"/>
            <a:ext cx="9144001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        </a:t>
            </a:r>
            <a:endParaRPr kumimoji="0" lang="en-GB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-90488" y="4591050"/>
            <a:ext cx="9144001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GB" altLang="en-US" sz="11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en-GB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-90488" y="5715000"/>
            <a:ext cx="9144001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7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gthomas\Desktop\PIP Workshop 06-04-17\Silverdale Athletic Photos (KD)\20140515_1502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" y="2132856"/>
            <a:ext cx="7024266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671"/>
            <a:ext cx="8086834" cy="1491481"/>
          </a:xfrm>
        </p:spPr>
        <p:txBody>
          <a:bodyPr/>
          <a:lstStyle/>
          <a:p>
            <a:r>
              <a:rPr lang="en-GB" sz="4000" dirty="0" smtClean="0">
                <a:latin typeface="+mn-lt"/>
              </a:rPr>
              <a:t>Case Study 3:</a:t>
            </a:r>
            <a:br>
              <a:rPr lang="en-GB" sz="4000" dirty="0" smtClean="0">
                <a:latin typeface="+mn-lt"/>
              </a:rPr>
            </a:br>
            <a:r>
              <a:rPr lang="en-GB" sz="4000" b="0" dirty="0" smtClean="0">
                <a:solidFill>
                  <a:srgbClr val="C00000"/>
                </a:solidFill>
                <a:latin typeface="+mn-lt"/>
              </a:rPr>
              <a:t>Silverdale Athletic FC (NLS Step 7)</a:t>
            </a:r>
            <a:endParaRPr lang="en-GB" sz="4000" b="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8" name="Picture 2" descr="\\c-staffs-srv\Users\GThomas\Logos\New Staffs FA 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297" y="476672"/>
            <a:ext cx="1037737" cy="149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3"/>
          <p:cNvSpPr>
            <a:spLocks noGrp="1"/>
          </p:cNvSpPr>
          <p:nvPr>
            <p:ph idx="1"/>
          </p:nvPr>
        </p:nvSpPr>
        <p:spPr>
          <a:xfrm>
            <a:off x="557444" y="2204864"/>
            <a:ext cx="8004482" cy="4032448"/>
          </a:xfrm>
        </p:spPr>
        <p:txBody>
          <a:bodyPr/>
          <a:lstStyle/>
          <a:p>
            <a:pPr marL="0" indent="0">
              <a:buClr>
                <a:schemeClr val="accent4">
                  <a:lumMod val="60000"/>
                  <a:lumOff val="40000"/>
                </a:schemeClr>
              </a:buClr>
              <a:buNone/>
            </a:pPr>
            <a:r>
              <a:rPr lang="en-GB" sz="2000" b="1" dirty="0" smtClean="0">
                <a:solidFill>
                  <a:schemeClr val="bg1"/>
                </a:solidFill>
                <a:latin typeface="+mn-lt"/>
              </a:rPr>
              <a:t>BEFORE</a:t>
            </a:r>
          </a:p>
        </p:txBody>
      </p:sp>
    </p:spTree>
    <p:extLst>
      <p:ext uri="{BB962C8B-B14F-4D97-AF65-F5344CB8AC3E}">
        <p14:creationId xmlns:p14="http://schemas.microsoft.com/office/powerpoint/2010/main" val="386422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thomas\Desktop\PIP Workshop 06-04-17\Silverdale Athletic Photos (KD)\20150610_13353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13" y="2132856"/>
            <a:ext cx="6945084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671"/>
            <a:ext cx="8086834" cy="1491481"/>
          </a:xfrm>
        </p:spPr>
        <p:txBody>
          <a:bodyPr/>
          <a:lstStyle/>
          <a:p>
            <a:r>
              <a:rPr lang="en-GB" sz="4000" dirty="0" smtClean="0">
                <a:latin typeface="+mn-lt"/>
              </a:rPr>
              <a:t>Case Study 3:</a:t>
            </a:r>
            <a:br>
              <a:rPr lang="en-GB" sz="4000" dirty="0" smtClean="0">
                <a:latin typeface="+mn-lt"/>
              </a:rPr>
            </a:br>
            <a:r>
              <a:rPr lang="en-GB" sz="4000" b="0" dirty="0" smtClean="0">
                <a:solidFill>
                  <a:srgbClr val="C00000"/>
                </a:solidFill>
                <a:latin typeface="+mn-lt"/>
              </a:rPr>
              <a:t>Silverdale Athletic FC (NLS Step 7)</a:t>
            </a:r>
            <a:endParaRPr lang="en-GB" sz="4000" b="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8" name="Picture 2" descr="\\c-staffs-srv\Users\GThomas\Logos\New Staffs FA 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297" y="476672"/>
            <a:ext cx="1037737" cy="149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3"/>
          <p:cNvSpPr>
            <a:spLocks noGrp="1"/>
          </p:cNvSpPr>
          <p:nvPr>
            <p:ph idx="1"/>
          </p:nvPr>
        </p:nvSpPr>
        <p:spPr>
          <a:xfrm>
            <a:off x="557444" y="2204864"/>
            <a:ext cx="8004482" cy="4032448"/>
          </a:xfrm>
        </p:spPr>
        <p:txBody>
          <a:bodyPr/>
          <a:lstStyle/>
          <a:p>
            <a:pPr marL="0" indent="0">
              <a:buClr>
                <a:schemeClr val="accent4">
                  <a:lumMod val="60000"/>
                  <a:lumOff val="40000"/>
                </a:schemeClr>
              </a:buClr>
              <a:buNone/>
            </a:pPr>
            <a:r>
              <a:rPr lang="en-GB" sz="2000" b="1" dirty="0" smtClean="0">
                <a:solidFill>
                  <a:schemeClr val="bg1"/>
                </a:solidFill>
                <a:latin typeface="+mn-lt"/>
              </a:rPr>
              <a:t>AFTER</a:t>
            </a:r>
          </a:p>
        </p:txBody>
      </p:sp>
    </p:spTree>
    <p:extLst>
      <p:ext uri="{BB962C8B-B14F-4D97-AF65-F5344CB8AC3E}">
        <p14:creationId xmlns:p14="http://schemas.microsoft.com/office/powerpoint/2010/main" val="319766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671"/>
            <a:ext cx="8086834" cy="1491481"/>
          </a:xfrm>
        </p:spPr>
        <p:txBody>
          <a:bodyPr/>
          <a:lstStyle/>
          <a:p>
            <a:r>
              <a:rPr lang="en-GB" sz="4000" dirty="0" smtClean="0">
                <a:latin typeface="+mn-lt"/>
              </a:rPr>
              <a:t>8.00pm – 8.15pm </a:t>
            </a:r>
            <a:br>
              <a:rPr lang="en-GB" sz="4000" dirty="0" smtClean="0">
                <a:latin typeface="+mn-lt"/>
              </a:rPr>
            </a:br>
            <a:endParaRPr lang="en-GB" sz="4000" b="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8" name="Picture 2" descr="\\c-staffs-srv\Users\GThomas\Logos\New Staffs FA 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297" y="476672"/>
            <a:ext cx="1037737" cy="149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gthomas\Desktop\brea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2184177"/>
            <a:ext cx="6963949" cy="3549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707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thomas\Desktop\Looking uphi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7070576" cy="530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671"/>
            <a:ext cx="8086834" cy="5904657"/>
          </a:xfrm>
        </p:spPr>
        <p:txBody>
          <a:bodyPr/>
          <a:lstStyle/>
          <a:p>
            <a:r>
              <a:rPr lang="en-GB" sz="4000" dirty="0" smtClean="0">
                <a:latin typeface="+mn-lt"/>
              </a:rPr>
              <a:t>Case Study 4:</a:t>
            </a:r>
            <a:br>
              <a:rPr lang="en-GB" sz="4000" dirty="0" smtClean="0">
                <a:latin typeface="+mn-lt"/>
              </a:rPr>
            </a:br>
            <a:r>
              <a:rPr lang="en-GB" sz="4000" b="0" dirty="0" smtClean="0">
                <a:solidFill>
                  <a:srgbClr val="C00000"/>
                </a:solidFill>
                <a:latin typeface="+mn-lt"/>
              </a:rPr>
              <a:t>AC Milton (Sunday 11v11 team)</a:t>
            </a:r>
            <a:br>
              <a:rPr lang="en-GB" sz="4000" b="0" dirty="0" smtClean="0">
                <a:solidFill>
                  <a:srgbClr val="C00000"/>
                </a:solidFill>
                <a:latin typeface="+mn-lt"/>
              </a:rPr>
            </a:br>
            <a:r>
              <a:rPr lang="en-GB" sz="4000" b="0" dirty="0">
                <a:solidFill>
                  <a:srgbClr val="C00000"/>
                </a:solidFill>
                <a:latin typeface="+mn-lt"/>
              </a:rPr>
              <a:t/>
            </a:r>
            <a:br>
              <a:rPr lang="en-GB" sz="4000" b="0" dirty="0">
                <a:solidFill>
                  <a:srgbClr val="C00000"/>
                </a:solidFill>
                <a:latin typeface="+mn-lt"/>
              </a:rPr>
            </a:br>
            <a:r>
              <a:rPr lang="en-GB" sz="4000" b="0" dirty="0" smtClean="0">
                <a:solidFill>
                  <a:srgbClr val="C00000"/>
                </a:solidFill>
                <a:latin typeface="+mn-lt"/>
              </a:rPr>
              <a:t/>
            </a:r>
            <a:br>
              <a:rPr lang="en-GB" sz="4000" b="0" dirty="0" smtClean="0">
                <a:solidFill>
                  <a:srgbClr val="C00000"/>
                </a:solidFill>
                <a:latin typeface="+mn-lt"/>
              </a:rPr>
            </a:br>
            <a:r>
              <a:rPr lang="en-GB" sz="4000" b="0" dirty="0">
                <a:solidFill>
                  <a:srgbClr val="C00000"/>
                </a:solidFill>
                <a:latin typeface="+mn-lt"/>
              </a:rPr>
              <a:t/>
            </a:r>
            <a:br>
              <a:rPr lang="en-GB" sz="4000" b="0" dirty="0">
                <a:solidFill>
                  <a:srgbClr val="C00000"/>
                </a:solidFill>
                <a:latin typeface="+mn-lt"/>
              </a:rPr>
            </a:br>
            <a:r>
              <a:rPr lang="en-GB" sz="4000" b="0" dirty="0" smtClean="0">
                <a:solidFill>
                  <a:srgbClr val="C00000"/>
                </a:solidFill>
                <a:latin typeface="+mn-lt"/>
              </a:rPr>
              <a:t/>
            </a:r>
            <a:br>
              <a:rPr lang="en-GB" sz="4000" b="0" dirty="0" smtClean="0">
                <a:solidFill>
                  <a:srgbClr val="C00000"/>
                </a:solidFill>
                <a:latin typeface="+mn-lt"/>
              </a:rPr>
            </a:br>
            <a:r>
              <a:rPr lang="en-GB" sz="4000" b="0" dirty="0" smtClean="0">
                <a:solidFill>
                  <a:srgbClr val="C00000"/>
                </a:solidFill>
                <a:latin typeface="+mn-lt"/>
              </a:rPr>
              <a:t/>
            </a:r>
            <a:br>
              <a:rPr lang="en-GB" sz="4000" b="0" dirty="0" smtClean="0">
                <a:solidFill>
                  <a:srgbClr val="C00000"/>
                </a:solidFill>
                <a:latin typeface="+mn-lt"/>
              </a:rPr>
            </a:br>
            <a:r>
              <a:rPr lang="en-GB" sz="4000" b="0" dirty="0" smtClean="0">
                <a:solidFill>
                  <a:srgbClr val="C00000"/>
                </a:solidFill>
                <a:latin typeface="+mn-lt"/>
              </a:rPr>
              <a:t/>
            </a:r>
            <a:br>
              <a:rPr lang="en-GB" sz="4000" b="0" dirty="0" smtClean="0">
                <a:solidFill>
                  <a:srgbClr val="C00000"/>
                </a:solidFill>
                <a:latin typeface="+mn-lt"/>
              </a:rPr>
            </a:br>
            <a:r>
              <a:rPr lang="en-GB" sz="3200" b="0" dirty="0" smtClean="0">
                <a:solidFill>
                  <a:schemeClr val="bg1"/>
                </a:solidFill>
                <a:latin typeface="+mn-lt"/>
              </a:rPr>
              <a:t>Presentation from Roger Ibbs,</a:t>
            </a:r>
            <a:br>
              <a:rPr lang="en-GB" sz="3200" b="0" dirty="0" smtClean="0">
                <a:solidFill>
                  <a:schemeClr val="bg1"/>
                </a:solidFill>
                <a:latin typeface="+mn-lt"/>
              </a:rPr>
            </a:br>
            <a:r>
              <a:rPr lang="en-GB" sz="3200" b="0" dirty="0" smtClean="0">
                <a:solidFill>
                  <a:schemeClr val="bg1"/>
                </a:solidFill>
                <a:latin typeface="+mn-lt"/>
              </a:rPr>
              <a:t>AC Milton </a:t>
            </a:r>
            <a:r>
              <a:rPr lang="en-GB" sz="3200" b="0" dirty="0" err="1" smtClean="0">
                <a:solidFill>
                  <a:schemeClr val="bg1"/>
                </a:solidFill>
                <a:latin typeface="+mn-lt"/>
              </a:rPr>
              <a:t>Groundsman</a:t>
            </a:r>
            <a:endParaRPr lang="en-GB" sz="3200" b="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Picture 2" descr="\\c-staffs-srv\Users\GThomas\Logos\New Staffs FA 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297" y="476672"/>
            <a:ext cx="1037737" cy="149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925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671"/>
            <a:ext cx="8086834" cy="1491481"/>
          </a:xfrm>
        </p:spPr>
        <p:txBody>
          <a:bodyPr/>
          <a:lstStyle/>
          <a:p>
            <a:r>
              <a:rPr lang="en-GB" sz="4000" dirty="0" smtClean="0">
                <a:latin typeface="+mn-lt"/>
              </a:rPr>
              <a:t>Case Study 5:</a:t>
            </a:r>
            <a:br>
              <a:rPr lang="en-GB" sz="4000" dirty="0" smtClean="0">
                <a:latin typeface="+mn-lt"/>
              </a:rPr>
            </a:br>
            <a:r>
              <a:rPr lang="en-GB" sz="4000" b="0" dirty="0" err="1" smtClean="0">
                <a:solidFill>
                  <a:srgbClr val="C00000"/>
                </a:solidFill>
                <a:latin typeface="+mn-lt"/>
              </a:rPr>
              <a:t>Trubshaw</a:t>
            </a:r>
            <a:r>
              <a:rPr lang="en-GB" sz="4000" b="0" dirty="0" smtClean="0">
                <a:solidFill>
                  <a:srgbClr val="C00000"/>
                </a:solidFill>
                <a:latin typeface="+mn-lt"/>
              </a:rPr>
              <a:t> Cross (multi-pitch site)</a:t>
            </a:r>
            <a:endParaRPr lang="en-GB" sz="4000" b="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8" name="Picture 2" descr="\\c-staffs-srv\Users\GThomas\Logos\New Staffs FA 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297" y="476672"/>
            <a:ext cx="1037737" cy="149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51" y="1935301"/>
            <a:ext cx="7182769" cy="4662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25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671"/>
            <a:ext cx="8086834" cy="1491481"/>
          </a:xfrm>
        </p:spPr>
        <p:txBody>
          <a:bodyPr/>
          <a:lstStyle/>
          <a:p>
            <a:r>
              <a:rPr lang="en-GB" sz="4000" dirty="0" smtClean="0">
                <a:latin typeface="+mn-lt"/>
              </a:rPr>
              <a:t>Case Study 5:</a:t>
            </a:r>
            <a:br>
              <a:rPr lang="en-GB" sz="4000" dirty="0" smtClean="0">
                <a:latin typeface="+mn-lt"/>
              </a:rPr>
            </a:br>
            <a:r>
              <a:rPr lang="en-GB" sz="4000" b="0" dirty="0" err="1" smtClean="0">
                <a:solidFill>
                  <a:srgbClr val="C00000"/>
                </a:solidFill>
                <a:latin typeface="+mn-lt"/>
              </a:rPr>
              <a:t>Trubshaw</a:t>
            </a:r>
            <a:r>
              <a:rPr lang="en-GB" sz="4000" b="0" dirty="0" smtClean="0">
                <a:solidFill>
                  <a:srgbClr val="C00000"/>
                </a:solidFill>
                <a:latin typeface="+mn-lt"/>
              </a:rPr>
              <a:t> Cross (multi-pitch site)</a:t>
            </a:r>
            <a:endParaRPr lang="en-GB" sz="4000" b="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8" name="Picture 2" descr="\\c-staffs-srv\Users\GThomas\Logos\New Staffs FA 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297" y="476672"/>
            <a:ext cx="1037737" cy="149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3"/>
          <p:cNvSpPr>
            <a:spLocks noGrp="1"/>
          </p:cNvSpPr>
          <p:nvPr>
            <p:ph idx="1"/>
          </p:nvPr>
        </p:nvSpPr>
        <p:spPr>
          <a:xfrm>
            <a:off x="557444" y="2204864"/>
            <a:ext cx="8004482" cy="4032448"/>
          </a:xfrm>
        </p:spPr>
        <p:txBody>
          <a:bodyPr/>
          <a:lstStyle/>
          <a:p>
            <a:pPr>
              <a:buClr>
                <a:schemeClr val="accent4">
                  <a:lumMod val="60000"/>
                  <a:lumOff val="40000"/>
                </a:schemeClr>
              </a:buClr>
            </a:pPr>
            <a:r>
              <a:rPr lang="en-GB" sz="2000" b="1" dirty="0" smtClean="0">
                <a:latin typeface="+mn-lt"/>
              </a:rPr>
              <a:t>CHALLENGES FACED:</a:t>
            </a:r>
          </a:p>
          <a:p>
            <a:pPr>
              <a:buClr>
                <a:schemeClr val="accent4">
                  <a:lumMod val="60000"/>
                  <a:lumOff val="40000"/>
                </a:schemeClr>
              </a:buClr>
            </a:pPr>
            <a:endParaRPr lang="en-GB" sz="2000" b="1" dirty="0" smtClean="0">
              <a:latin typeface="+mn-lt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GB" sz="2000" dirty="0" smtClean="0">
                <a:latin typeface="+mn-lt"/>
              </a:rPr>
              <a:t>Knowledge – completely </a:t>
            </a:r>
            <a:r>
              <a:rPr lang="en-GB" sz="2000" dirty="0">
                <a:latin typeface="+mn-lt"/>
              </a:rPr>
              <a:t>out of our </a:t>
            </a:r>
            <a:r>
              <a:rPr lang="en-GB" sz="2000" dirty="0" smtClean="0">
                <a:latin typeface="+mn-lt"/>
              </a:rPr>
              <a:t>depth – not </a:t>
            </a:r>
            <a:r>
              <a:rPr lang="en-GB" sz="2000" dirty="0">
                <a:latin typeface="+mn-lt"/>
              </a:rPr>
              <a:t>having a clue as to what on earth we were doing! Having </a:t>
            </a:r>
            <a:r>
              <a:rPr lang="en-GB" sz="2000" b="1" dirty="0">
                <a:latin typeface="+mn-lt"/>
              </a:rPr>
              <a:t>11 pitches </a:t>
            </a:r>
            <a:r>
              <a:rPr lang="en-GB" sz="2000" dirty="0">
                <a:latin typeface="+mn-lt"/>
              </a:rPr>
              <a:t>(12.5 acres) to look after and our sum total of knowledge was grass is green. Oh and the initial budget of £</a:t>
            </a:r>
            <a:r>
              <a:rPr lang="en-GB" sz="2000" dirty="0" smtClean="0">
                <a:latin typeface="+mn-lt"/>
              </a:rPr>
              <a:t>500!</a:t>
            </a:r>
            <a:endParaRPr lang="en-GB" sz="2000" dirty="0">
              <a:latin typeface="+mn-lt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GB" sz="2000" dirty="0">
                <a:latin typeface="+mn-lt"/>
              </a:rPr>
              <a:t>In the last 6 </a:t>
            </a:r>
            <a:r>
              <a:rPr lang="en-GB" sz="2000" dirty="0" smtClean="0">
                <a:latin typeface="+mn-lt"/>
              </a:rPr>
              <a:t>months, the latest challenge </a:t>
            </a:r>
            <a:r>
              <a:rPr lang="en-GB" sz="2000" dirty="0">
                <a:latin typeface="+mn-lt"/>
              </a:rPr>
              <a:t>we had to overcome was machinery breakdown and realising our plan B wasn’t good </a:t>
            </a:r>
            <a:r>
              <a:rPr lang="en-GB" sz="2000" dirty="0" smtClean="0">
                <a:latin typeface="+mn-lt"/>
              </a:rPr>
              <a:t>enough.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2000" dirty="0" smtClean="0">
                <a:latin typeface="+mn-lt"/>
              </a:rPr>
              <a:t>We </a:t>
            </a:r>
            <a:r>
              <a:rPr lang="en-GB" sz="2000" dirty="0">
                <a:latin typeface="+mn-lt"/>
              </a:rPr>
              <a:t>now know we should have had a plan A, B, C and </a:t>
            </a:r>
            <a:r>
              <a:rPr lang="en-GB" sz="2000" dirty="0" smtClean="0">
                <a:latin typeface="+mn-lt"/>
              </a:rPr>
              <a:t>D.</a:t>
            </a:r>
            <a:endParaRPr lang="en-GB" sz="2000" dirty="0">
              <a:latin typeface="+mn-lt"/>
            </a:endParaRPr>
          </a:p>
          <a:p>
            <a:pPr>
              <a:buClr>
                <a:schemeClr val="accent4">
                  <a:lumMod val="60000"/>
                  <a:lumOff val="40000"/>
                </a:schemeClr>
              </a:buClr>
            </a:pPr>
            <a:endParaRPr lang="en-GB" sz="2000" b="1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0732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671"/>
            <a:ext cx="8086834" cy="1491481"/>
          </a:xfrm>
        </p:spPr>
        <p:txBody>
          <a:bodyPr/>
          <a:lstStyle/>
          <a:p>
            <a:r>
              <a:rPr lang="en-GB" sz="4000" dirty="0" smtClean="0">
                <a:latin typeface="+mn-lt"/>
              </a:rPr>
              <a:t>Case Study 5:</a:t>
            </a:r>
            <a:br>
              <a:rPr lang="en-GB" sz="4000" dirty="0" smtClean="0">
                <a:latin typeface="+mn-lt"/>
              </a:rPr>
            </a:br>
            <a:r>
              <a:rPr lang="en-GB" sz="4000" b="0" dirty="0" err="1" smtClean="0">
                <a:solidFill>
                  <a:srgbClr val="C00000"/>
                </a:solidFill>
                <a:latin typeface="+mn-lt"/>
              </a:rPr>
              <a:t>Trubshaw</a:t>
            </a:r>
            <a:r>
              <a:rPr lang="en-GB" sz="4000" b="0" dirty="0" smtClean="0">
                <a:solidFill>
                  <a:srgbClr val="C00000"/>
                </a:solidFill>
                <a:latin typeface="+mn-lt"/>
              </a:rPr>
              <a:t> Cross (multi-pitch site)</a:t>
            </a:r>
            <a:endParaRPr lang="en-GB" sz="4000" b="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8" name="Picture 2" descr="\\c-staffs-srv\Users\GThomas\Logos\New Staffs FA 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297" y="476672"/>
            <a:ext cx="1037737" cy="149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3"/>
          <p:cNvSpPr>
            <a:spLocks noGrp="1"/>
          </p:cNvSpPr>
          <p:nvPr>
            <p:ph idx="1"/>
          </p:nvPr>
        </p:nvSpPr>
        <p:spPr>
          <a:xfrm>
            <a:off x="557444" y="2204864"/>
            <a:ext cx="8119012" cy="4032448"/>
          </a:xfrm>
        </p:spPr>
        <p:txBody>
          <a:bodyPr/>
          <a:lstStyle/>
          <a:p>
            <a:pPr>
              <a:buClr>
                <a:schemeClr val="accent4">
                  <a:lumMod val="60000"/>
                  <a:lumOff val="40000"/>
                </a:schemeClr>
              </a:buClr>
            </a:pPr>
            <a:r>
              <a:rPr lang="en-GB" sz="2000" b="1" dirty="0" smtClean="0">
                <a:latin typeface="+mn-lt"/>
              </a:rPr>
              <a:t>ACTION: </a:t>
            </a:r>
          </a:p>
          <a:p>
            <a:pPr marL="0" indent="0">
              <a:lnSpc>
                <a:spcPct val="150000"/>
              </a:lnSpc>
              <a:buNone/>
            </a:pPr>
            <a:endParaRPr lang="en-GB" sz="2000" b="1" dirty="0">
              <a:latin typeface="+mn-lt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GB" sz="2000" dirty="0" smtClean="0">
                <a:latin typeface="+mn-lt"/>
              </a:rPr>
              <a:t>Heavily invested </a:t>
            </a:r>
            <a:r>
              <a:rPr lang="en-GB" sz="2000" dirty="0">
                <a:latin typeface="+mn-lt"/>
              </a:rPr>
              <a:t>in machinery and gained as much knowledge as possible. </a:t>
            </a:r>
            <a:r>
              <a:rPr lang="en-GB" sz="2000" dirty="0" smtClean="0">
                <a:latin typeface="+mn-lt"/>
              </a:rPr>
              <a:t>Learnt </a:t>
            </a:r>
            <a:r>
              <a:rPr lang="en-GB" sz="2000" dirty="0">
                <a:latin typeface="+mn-lt"/>
              </a:rPr>
              <a:t>from mistakes we </a:t>
            </a:r>
            <a:r>
              <a:rPr lang="en-GB" sz="2000" dirty="0" smtClean="0">
                <a:latin typeface="+mn-lt"/>
              </a:rPr>
              <a:t>make –</a:t>
            </a:r>
            <a:r>
              <a:rPr lang="en-GB" sz="2000" dirty="0">
                <a:latin typeface="+mn-lt"/>
              </a:rPr>
              <a:t> </a:t>
            </a:r>
            <a:r>
              <a:rPr lang="en-GB" sz="2000" dirty="0" smtClean="0">
                <a:latin typeface="+mn-lt"/>
              </a:rPr>
              <a:t>we’ve </a:t>
            </a:r>
            <a:r>
              <a:rPr lang="en-GB" sz="2000" dirty="0">
                <a:latin typeface="+mn-lt"/>
              </a:rPr>
              <a:t>made </a:t>
            </a:r>
            <a:r>
              <a:rPr lang="en-GB" sz="2000" dirty="0" smtClean="0">
                <a:latin typeface="+mn-lt"/>
              </a:rPr>
              <a:t>plenty. Kept </a:t>
            </a:r>
            <a:r>
              <a:rPr lang="en-GB" sz="2000" dirty="0">
                <a:latin typeface="+mn-lt"/>
              </a:rPr>
              <a:t>a log of all work completed and the effects it </a:t>
            </a:r>
            <a:r>
              <a:rPr lang="en-GB" sz="2000" dirty="0" smtClean="0">
                <a:latin typeface="+mn-lt"/>
              </a:rPr>
              <a:t>has – weekly/monthly/annually</a:t>
            </a:r>
            <a:r>
              <a:rPr lang="en-GB" sz="2000" dirty="0">
                <a:latin typeface="+mn-lt"/>
              </a:rPr>
              <a:t>. This has meant we learnt that different areas of the site react to different maintenance</a:t>
            </a:r>
            <a:r>
              <a:rPr lang="en-GB" sz="2000" dirty="0" smtClean="0">
                <a:latin typeface="+mn-lt"/>
              </a:rPr>
              <a:t>.</a:t>
            </a:r>
          </a:p>
          <a:p>
            <a:pPr marL="0" indent="0">
              <a:lnSpc>
                <a:spcPct val="150000"/>
              </a:lnSpc>
              <a:buNone/>
            </a:pPr>
            <a:endParaRPr lang="en-GB" sz="2000" dirty="0">
              <a:latin typeface="+mn-lt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GB" sz="2000" dirty="0" smtClean="0">
                <a:solidFill>
                  <a:srgbClr val="C00000"/>
                </a:solidFill>
                <a:latin typeface="+mn-lt"/>
              </a:rPr>
              <a:t>(PIP Report recommendations – feedback from Andy and Kevin)</a:t>
            </a:r>
            <a:endParaRPr lang="en-GB" sz="2000" dirty="0">
              <a:solidFill>
                <a:srgbClr val="C00000"/>
              </a:solidFill>
              <a:latin typeface="+mn-lt"/>
            </a:endParaRPr>
          </a:p>
          <a:p>
            <a:pPr>
              <a:buClr>
                <a:schemeClr val="accent4">
                  <a:lumMod val="60000"/>
                  <a:lumOff val="40000"/>
                </a:schemeClr>
              </a:buClr>
            </a:pPr>
            <a:endParaRPr lang="en-GB" sz="2000" b="1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0732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671"/>
            <a:ext cx="8086834" cy="1491481"/>
          </a:xfrm>
        </p:spPr>
        <p:txBody>
          <a:bodyPr/>
          <a:lstStyle/>
          <a:p>
            <a:r>
              <a:rPr lang="en-GB" sz="4000" dirty="0" smtClean="0">
                <a:latin typeface="+mn-lt"/>
              </a:rPr>
              <a:t>Case Study 5:</a:t>
            </a:r>
            <a:br>
              <a:rPr lang="en-GB" sz="4000" dirty="0" smtClean="0">
                <a:latin typeface="+mn-lt"/>
              </a:rPr>
            </a:br>
            <a:r>
              <a:rPr lang="en-GB" sz="4000" b="0" dirty="0" err="1" smtClean="0">
                <a:solidFill>
                  <a:srgbClr val="C00000"/>
                </a:solidFill>
                <a:latin typeface="+mn-lt"/>
              </a:rPr>
              <a:t>Trubshaw</a:t>
            </a:r>
            <a:r>
              <a:rPr lang="en-GB" sz="4000" b="0" dirty="0" smtClean="0">
                <a:solidFill>
                  <a:srgbClr val="C00000"/>
                </a:solidFill>
                <a:latin typeface="+mn-lt"/>
              </a:rPr>
              <a:t> Cross (multi-pitch site)</a:t>
            </a:r>
            <a:endParaRPr lang="en-GB" sz="4000" b="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8" name="Picture 2" descr="\\c-staffs-srv\Users\GThomas\Logos\New Staffs FA 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297" y="476672"/>
            <a:ext cx="1037737" cy="149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3"/>
          <p:cNvSpPr>
            <a:spLocks noGrp="1"/>
          </p:cNvSpPr>
          <p:nvPr>
            <p:ph idx="1"/>
          </p:nvPr>
        </p:nvSpPr>
        <p:spPr>
          <a:xfrm>
            <a:off x="557444" y="2204864"/>
            <a:ext cx="8004482" cy="4032448"/>
          </a:xfrm>
        </p:spPr>
        <p:txBody>
          <a:bodyPr/>
          <a:lstStyle/>
          <a:p>
            <a:pPr>
              <a:buClr>
                <a:schemeClr val="accent4">
                  <a:lumMod val="60000"/>
                  <a:lumOff val="40000"/>
                </a:schemeClr>
              </a:buClr>
            </a:pPr>
            <a:r>
              <a:rPr lang="en-GB" sz="2000" b="1" dirty="0" smtClean="0">
                <a:latin typeface="+mn-lt"/>
              </a:rPr>
              <a:t>RESULT:</a:t>
            </a:r>
          </a:p>
          <a:p>
            <a:pPr>
              <a:buClr>
                <a:schemeClr val="accent4">
                  <a:lumMod val="60000"/>
                  <a:lumOff val="40000"/>
                </a:schemeClr>
              </a:buClr>
            </a:pPr>
            <a:endParaRPr lang="en-GB" sz="2000" b="1" dirty="0">
              <a:latin typeface="+mn-lt"/>
            </a:endParaRPr>
          </a:p>
          <a:p>
            <a:pPr marL="0" indent="0">
              <a:lnSpc>
                <a:spcPct val="150000"/>
              </a:lnSpc>
              <a:buClr>
                <a:schemeClr val="accent4">
                  <a:lumMod val="60000"/>
                  <a:lumOff val="40000"/>
                </a:schemeClr>
              </a:buClr>
              <a:buNone/>
            </a:pPr>
            <a:r>
              <a:rPr lang="en-GB" sz="2000" dirty="0" smtClean="0">
                <a:latin typeface="+mn-lt"/>
              </a:rPr>
              <a:t>We </a:t>
            </a:r>
            <a:r>
              <a:rPr lang="en-GB" sz="2000" dirty="0">
                <a:latin typeface="+mn-lt"/>
              </a:rPr>
              <a:t>now have pitches that have been able to host more games throughout the season. The appearance and grass coverage improves each </a:t>
            </a:r>
            <a:r>
              <a:rPr lang="en-GB" sz="2000" dirty="0" smtClean="0">
                <a:latin typeface="+mn-lt"/>
              </a:rPr>
              <a:t>season.</a:t>
            </a:r>
          </a:p>
          <a:p>
            <a:pPr marL="0" indent="0">
              <a:lnSpc>
                <a:spcPct val="150000"/>
              </a:lnSpc>
              <a:buClr>
                <a:schemeClr val="accent4">
                  <a:lumMod val="60000"/>
                  <a:lumOff val="40000"/>
                </a:schemeClr>
              </a:buClr>
              <a:buNone/>
            </a:pPr>
            <a:endParaRPr lang="en-GB" sz="2000" dirty="0" smtClean="0">
              <a:latin typeface="+mn-lt"/>
            </a:endParaRPr>
          </a:p>
          <a:p>
            <a:pPr marL="0" indent="0">
              <a:lnSpc>
                <a:spcPct val="150000"/>
              </a:lnSpc>
              <a:buClr>
                <a:schemeClr val="accent4">
                  <a:lumMod val="60000"/>
                  <a:lumOff val="40000"/>
                </a:schemeClr>
              </a:buClr>
              <a:buNone/>
            </a:pPr>
            <a:r>
              <a:rPr lang="en-GB" sz="2000" dirty="0" smtClean="0">
                <a:latin typeface="+mn-lt"/>
              </a:rPr>
              <a:t>We </a:t>
            </a:r>
            <a:r>
              <a:rPr lang="en-GB" sz="2000" dirty="0">
                <a:latin typeface="+mn-lt"/>
              </a:rPr>
              <a:t>are continually learning how our site works/reacts to different weather </a:t>
            </a:r>
            <a:r>
              <a:rPr lang="en-GB" sz="2000" dirty="0" smtClean="0">
                <a:latin typeface="+mn-lt"/>
              </a:rPr>
              <a:t>conditions, </a:t>
            </a:r>
            <a:r>
              <a:rPr lang="en-GB" sz="2000" dirty="0">
                <a:latin typeface="+mn-lt"/>
              </a:rPr>
              <a:t>which means we can update/tweak our development plans to continue to improve the pitches</a:t>
            </a:r>
            <a:r>
              <a:rPr lang="en-GB" sz="2000" dirty="0" smtClean="0">
                <a:latin typeface="+mn-lt"/>
              </a:rPr>
              <a:t>.</a:t>
            </a:r>
            <a:endParaRPr lang="en-GB" sz="2000" dirty="0">
              <a:latin typeface="+mn-lt"/>
            </a:endParaRPr>
          </a:p>
          <a:p>
            <a:pPr>
              <a:buClr>
                <a:schemeClr val="accent4">
                  <a:lumMod val="60000"/>
                  <a:lumOff val="40000"/>
                </a:schemeClr>
              </a:buClr>
            </a:pPr>
            <a:endParaRPr lang="en-GB" sz="2000" b="1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0732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51" y="1935301"/>
            <a:ext cx="7182769" cy="46620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671"/>
            <a:ext cx="8086834" cy="1491481"/>
          </a:xfrm>
        </p:spPr>
        <p:txBody>
          <a:bodyPr/>
          <a:lstStyle/>
          <a:p>
            <a:r>
              <a:rPr lang="en-GB" sz="4000" dirty="0" smtClean="0">
                <a:latin typeface="+mn-lt"/>
              </a:rPr>
              <a:t>Case Study 5:</a:t>
            </a:r>
            <a:br>
              <a:rPr lang="en-GB" sz="4000" dirty="0" smtClean="0">
                <a:latin typeface="+mn-lt"/>
              </a:rPr>
            </a:br>
            <a:r>
              <a:rPr lang="en-GB" sz="4000" b="0" dirty="0" err="1" smtClean="0">
                <a:solidFill>
                  <a:srgbClr val="C00000"/>
                </a:solidFill>
                <a:latin typeface="+mn-lt"/>
              </a:rPr>
              <a:t>Trubshaw</a:t>
            </a:r>
            <a:r>
              <a:rPr lang="en-GB" sz="4000" b="0" dirty="0" smtClean="0">
                <a:solidFill>
                  <a:srgbClr val="C00000"/>
                </a:solidFill>
                <a:latin typeface="+mn-lt"/>
              </a:rPr>
              <a:t> Cross (multi-pitch site)</a:t>
            </a:r>
            <a:endParaRPr lang="en-GB" sz="4000" b="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8" name="Picture 2" descr="\\c-staffs-srv\Users\GThomas\Logos\New Staffs FA 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297" y="476672"/>
            <a:ext cx="1037737" cy="149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3"/>
          <p:cNvSpPr>
            <a:spLocks noGrp="1"/>
          </p:cNvSpPr>
          <p:nvPr>
            <p:ph idx="1"/>
          </p:nvPr>
        </p:nvSpPr>
        <p:spPr>
          <a:xfrm>
            <a:off x="557444" y="2204864"/>
            <a:ext cx="8004482" cy="4032448"/>
          </a:xfrm>
        </p:spPr>
        <p:txBody>
          <a:bodyPr/>
          <a:lstStyle/>
          <a:p>
            <a:pPr marL="0" indent="0">
              <a:buClr>
                <a:schemeClr val="accent4">
                  <a:lumMod val="60000"/>
                  <a:lumOff val="40000"/>
                </a:schemeClr>
              </a:buClr>
              <a:buNone/>
            </a:pPr>
            <a:r>
              <a:rPr lang="en-GB" sz="2000" b="1" dirty="0" smtClean="0">
                <a:solidFill>
                  <a:schemeClr val="bg1"/>
                </a:solidFill>
                <a:latin typeface="+mn-lt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90732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1961168"/>
            <a:ext cx="7182769" cy="46361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671"/>
            <a:ext cx="8086834" cy="1491481"/>
          </a:xfrm>
        </p:spPr>
        <p:txBody>
          <a:bodyPr/>
          <a:lstStyle/>
          <a:p>
            <a:r>
              <a:rPr lang="en-GB" sz="4000" dirty="0" smtClean="0">
                <a:latin typeface="+mn-lt"/>
              </a:rPr>
              <a:t>Case Study 5:</a:t>
            </a:r>
            <a:br>
              <a:rPr lang="en-GB" sz="4000" dirty="0" smtClean="0">
                <a:latin typeface="+mn-lt"/>
              </a:rPr>
            </a:br>
            <a:r>
              <a:rPr lang="en-GB" sz="4000" b="0" dirty="0" err="1" smtClean="0">
                <a:solidFill>
                  <a:srgbClr val="C00000"/>
                </a:solidFill>
                <a:latin typeface="+mn-lt"/>
              </a:rPr>
              <a:t>Trubshaw</a:t>
            </a:r>
            <a:r>
              <a:rPr lang="en-GB" sz="4000" b="0" dirty="0" smtClean="0">
                <a:solidFill>
                  <a:srgbClr val="C00000"/>
                </a:solidFill>
                <a:latin typeface="+mn-lt"/>
              </a:rPr>
              <a:t> Cross (multi-pitch site)</a:t>
            </a:r>
            <a:endParaRPr lang="en-GB" sz="4000" b="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8" name="Picture 2" descr="\\c-staffs-srv\Users\GThomas\Logos\New Staffs FA 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297" y="476672"/>
            <a:ext cx="1037737" cy="149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3"/>
          <p:cNvSpPr>
            <a:spLocks noGrp="1"/>
          </p:cNvSpPr>
          <p:nvPr>
            <p:ph idx="1"/>
          </p:nvPr>
        </p:nvSpPr>
        <p:spPr>
          <a:xfrm>
            <a:off x="557444" y="2204864"/>
            <a:ext cx="8004482" cy="4032448"/>
          </a:xfrm>
        </p:spPr>
        <p:txBody>
          <a:bodyPr/>
          <a:lstStyle/>
          <a:p>
            <a:pPr marL="0" indent="0">
              <a:buClr>
                <a:schemeClr val="accent4">
                  <a:lumMod val="60000"/>
                  <a:lumOff val="40000"/>
                </a:schemeClr>
              </a:buClr>
              <a:buNone/>
            </a:pPr>
            <a:r>
              <a:rPr lang="en-GB" sz="2000" b="1" dirty="0" smtClean="0">
                <a:solidFill>
                  <a:schemeClr val="bg1"/>
                </a:solidFill>
                <a:latin typeface="+mn-lt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90732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671"/>
            <a:ext cx="8086834" cy="648073"/>
          </a:xfrm>
        </p:spPr>
        <p:txBody>
          <a:bodyPr/>
          <a:lstStyle/>
          <a:p>
            <a:r>
              <a:rPr lang="en-GB" sz="4000" dirty="0" smtClean="0">
                <a:latin typeface="+mn-lt"/>
              </a:rPr>
              <a:t>Staffordshire FA Pitch Advisors</a:t>
            </a:r>
            <a:endParaRPr lang="en-GB" sz="4000" dirty="0">
              <a:latin typeface="+mn-lt"/>
            </a:endParaRPr>
          </a:p>
        </p:txBody>
      </p:sp>
      <p:pic>
        <p:nvPicPr>
          <p:cNvPr id="8" name="Picture 2" descr="\\c-staffs-srv\Users\GThomas\Logos\New Staffs FA 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297" y="476672"/>
            <a:ext cx="1037737" cy="149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rc_mi" descr="http://upload.wikimedia.org/wikipedia/en/thumb/2/29/Stoke_City_FC.svg/885px-Stoke_City_FC.svg.png">
            <a:hlinkClick r:id="rId4"/>
          </p:cNvPr>
          <p:cNvPicPr>
            <a:picLocks noGrp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53" y="1988840"/>
            <a:ext cx="1468491" cy="1638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rc_mi" descr="http://www.iog.org/OneStopCMS/Sites/IOG/Theme/images/logo.gif">
            <a:hlinkClick r:id="rId6"/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271821"/>
            <a:ext cx="2019637" cy="115717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Content Placeholder 3"/>
          <p:cNvSpPr txBox="1">
            <a:spLocks/>
          </p:cNvSpPr>
          <p:nvPr/>
        </p:nvSpPr>
        <p:spPr bwMode="auto">
          <a:xfrm>
            <a:off x="755576" y="3789040"/>
            <a:ext cx="7788458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Arial" pitchFamily="34" charset="0"/>
              <a:buChar char="•"/>
              <a:defRPr sz="2400" kern="1200">
                <a:solidFill>
                  <a:srgbClr val="003B8A"/>
                </a:solidFill>
                <a:latin typeface="Arial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Arial" pitchFamily="34" charset="0"/>
              <a:buChar char="•"/>
              <a:defRPr sz="2000" kern="1200">
                <a:solidFill>
                  <a:srgbClr val="003B8A"/>
                </a:solidFill>
                <a:latin typeface="Arial"/>
                <a:ea typeface="ＭＳ Ｐゴシック" pitchFamily="-65" charset="-128"/>
                <a:cs typeface="ＭＳ Ｐゴシック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Arial" pitchFamily="34" charset="0"/>
              <a:buChar char="•"/>
              <a:defRPr sz="1800" kern="1200">
                <a:solidFill>
                  <a:srgbClr val="003B8A"/>
                </a:solidFill>
                <a:latin typeface="Arial"/>
                <a:ea typeface="ＭＳ Ｐゴシック" pitchFamily="-65" charset="-128"/>
                <a:cs typeface="ＭＳ Ｐゴシック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Arial" pitchFamily="34" charset="0"/>
              <a:buChar char="•"/>
              <a:defRPr sz="1600" kern="1200">
                <a:solidFill>
                  <a:srgbClr val="003B8A"/>
                </a:solidFill>
                <a:latin typeface="Arial"/>
                <a:ea typeface="ＭＳ Ｐゴシック" pitchFamily="-65" charset="-128"/>
                <a:cs typeface="ＭＳ Ｐゴシック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Arial" pitchFamily="34" charset="0"/>
              <a:buChar char="•"/>
              <a:defRPr sz="1600" kern="1200">
                <a:solidFill>
                  <a:srgbClr val="003B8A"/>
                </a:solidFill>
                <a:latin typeface="Arial"/>
                <a:ea typeface="ＭＳ Ｐゴシック" pitchFamily="-65" charset="-128"/>
                <a:cs typeface="ＭＳ Ｐゴシック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Clr>
                <a:schemeClr val="accent4">
                  <a:lumMod val="60000"/>
                  <a:lumOff val="40000"/>
                </a:schemeClr>
              </a:buClr>
              <a:buNone/>
            </a:pPr>
            <a:r>
              <a:rPr lang="en-GB" sz="2000" b="1" dirty="0" smtClean="0">
                <a:latin typeface="+mn-lt"/>
              </a:rPr>
              <a:t>Andy Jackson						Kevin Duffill</a:t>
            </a:r>
          </a:p>
          <a:p>
            <a:pPr marL="0" indent="0">
              <a:lnSpc>
                <a:spcPct val="150000"/>
              </a:lnSpc>
              <a:buClr>
                <a:schemeClr val="accent4">
                  <a:lumMod val="60000"/>
                  <a:lumOff val="40000"/>
                </a:schemeClr>
              </a:buClr>
              <a:buNone/>
            </a:pPr>
            <a:r>
              <a:rPr lang="en-GB" sz="2000" dirty="0" smtClean="0">
                <a:latin typeface="+mn-lt"/>
              </a:rPr>
              <a:t>Stoke City FC </a:t>
            </a:r>
            <a:r>
              <a:rPr lang="en-GB" sz="2000" dirty="0">
                <a:latin typeface="+mn-lt"/>
              </a:rPr>
              <a:t>Head Groundsman </a:t>
            </a:r>
            <a:r>
              <a:rPr lang="en-GB" sz="2000" dirty="0" smtClean="0">
                <a:latin typeface="+mn-lt"/>
              </a:rPr>
              <a:t>		IOG Regional Pitch Advisor</a:t>
            </a:r>
          </a:p>
          <a:p>
            <a:pPr marL="0" indent="0">
              <a:lnSpc>
                <a:spcPct val="150000"/>
              </a:lnSpc>
              <a:buClr>
                <a:schemeClr val="accent4">
                  <a:lumMod val="60000"/>
                  <a:lumOff val="40000"/>
                </a:schemeClr>
              </a:buClr>
              <a:buNone/>
            </a:pPr>
            <a:r>
              <a:rPr lang="en-GB" sz="2000" dirty="0" smtClean="0">
                <a:latin typeface="+mn-lt"/>
              </a:rPr>
              <a:t>Staffordshire FA Pitch Advisor			Staffordshire FA Pitch Advisor</a:t>
            </a:r>
          </a:p>
          <a:p>
            <a:pPr marL="0" indent="0">
              <a:buClr>
                <a:schemeClr val="accent4">
                  <a:lumMod val="60000"/>
                  <a:lumOff val="40000"/>
                </a:schemeClr>
              </a:buClr>
              <a:buNone/>
            </a:pPr>
            <a:endParaRPr lang="en-GB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0197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671"/>
            <a:ext cx="8086834" cy="648073"/>
          </a:xfrm>
        </p:spPr>
        <p:txBody>
          <a:bodyPr/>
          <a:lstStyle/>
          <a:p>
            <a:r>
              <a:rPr lang="en-GB" sz="4000" dirty="0" smtClean="0">
                <a:latin typeface="+mn-lt"/>
              </a:rPr>
              <a:t>De-brief / Q&amp;A </a:t>
            </a:r>
            <a:endParaRPr lang="en-GB" sz="4000" dirty="0">
              <a:latin typeface="+mn-lt"/>
            </a:endParaRPr>
          </a:p>
        </p:txBody>
      </p:sp>
      <p:pic>
        <p:nvPicPr>
          <p:cNvPr id="8" name="Picture 2" descr="\\c-staffs-srv\Users\GThomas\Logos\New Staffs FA 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297" y="476672"/>
            <a:ext cx="1037737" cy="149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rc_mi" descr="http://upload.wikimedia.org/wikipedia/en/thumb/2/29/Stoke_City_FC.svg/885px-Stoke_City_FC.svg.png">
            <a:hlinkClick r:id="rId4"/>
          </p:cNvPr>
          <p:cNvPicPr>
            <a:picLocks noGrp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53" y="1988840"/>
            <a:ext cx="1468491" cy="1638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rc_mi" descr="http://www.iog.org/OneStopCMS/Sites/IOG/Theme/images/logo.gif">
            <a:hlinkClick r:id="rId6"/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271821"/>
            <a:ext cx="2019637" cy="115717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Content Placeholder 3"/>
          <p:cNvSpPr txBox="1">
            <a:spLocks/>
          </p:cNvSpPr>
          <p:nvPr/>
        </p:nvSpPr>
        <p:spPr bwMode="auto">
          <a:xfrm>
            <a:off x="755576" y="3789040"/>
            <a:ext cx="7788458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Arial" pitchFamily="34" charset="0"/>
              <a:buChar char="•"/>
              <a:defRPr sz="2400" kern="1200">
                <a:solidFill>
                  <a:srgbClr val="003B8A"/>
                </a:solidFill>
                <a:latin typeface="Arial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Arial" pitchFamily="34" charset="0"/>
              <a:buChar char="•"/>
              <a:defRPr sz="2000" kern="1200">
                <a:solidFill>
                  <a:srgbClr val="003B8A"/>
                </a:solidFill>
                <a:latin typeface="Arial"/>
                <a:ea typeface="ＭＳ Ｐゴシック" pitchFamily="-65" charset="-128"/>
                <a:cs typeface="ＭＳ Ｐゴシック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Arial" pitchFamily="34" charset="0"/>
              <a:buChar char="•"/>
              <a:defRPr sz="1800" kern="1200">
                <a:solidFill>
                  <a:srgbClr val="003B8A"/>
                </a:solidFill>
                <a:latin typeface="Arial"/>
                <a:ea typeface="ＭＳ Ｐゴシック" pitchFamily="-65" charset="-128"/>
                <a:cs typeface="ＭＳ Ｐゴシック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Arial" pitchFamily="34" charset="0"/>
              <a:buChar char="•"/>
              <a:defRPr sz="1600" kern="1200">
                <a:solidFill>
                  <a:srgbClr val="003B8A"/>
                </a:solidFill>
                <a:latin typeface="Arial"/>
                <a:ea typeface="ＭＳ Ｐゴシック" pitchFamily="-65" charset="-128"/>
                <a:cs typeface="ＭＳ Ｐゴシック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Arial" pitchFamily="34" charset="0"/>
              <a:buChar char="•"/>
              <a:defRPr sz="1600" kern="1200">
                <a:solidFill>
                  <a:srgbClr val="003B8A"/>
                </a:solidFill>
                <a:latin typeface="Arial"/>
                <a:ea typeface="ＭＳ Ｐゴシック" pitchFamily="-65" charset="-128"/>
                <a:cs typeface="ＭＳ Ｐゴシック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Clr>
                <a:schemeClr val="accent4">
                  <a:lumMod val="60000"/>
                  <a:lumOff val="40000"/>
                </a:schemeClr>
              </a:buClr>
              <a:buNone/>
            </a:pPr>
            <a:r>
              <a:rPr lang="en-GB" sz="2000" b="1" dirty="0" smtClean="0">
                <a:latin typeface="+mn-lt"/>
              </a:rPr>
              <a:t>Andy Jackson						Kevin Duffill</a:t>
            </a:r>
          </a:p>
          <a:p>
            <a:pPr marL="0" indent="0">
              <a:lnSpc>
                <a:spcPct val="150000"/>
              </a:lnSpc>
              <a:buClr>
                <a:schemeClr val="accent4">
                  <a:lumMod val="60000"/>
                  <a:lumOff val="40000"/>
                </a:schemeClr>
              </a:buClr>
              <a:buNone/>
            </a:pPr>
            <a:r>
              <a:rPr lang="en-GB" sz="2000" dirty="0" smtClean="0">
                <a:latin typeface="+mn-lt"/>
              </a:rPr>
              <a:t>Stoke City FC </a:t>
            </a:r>
            <a:r>
              <a:rPr lang="en-GB" sz="2000" dirty="0">
                <a:latin typeface="+mn-lt"/>
              </a:rPr>
              <a:t>Head Groundsman </a:t>
            </a:r>
            <a:r>
              <a:rPr lang="en-GB" sz="2000" dirty="0" smtClean="0">
                <a:latin typeface="+mn-lt"/>
              </a:rPr>
              <a:t>		IOG Regional Pitch Advisor</a:t>
            </a:r>
          </a:p>
          <a:p>
            <a:pPr marL="0" indent="0">
              <a:lnSpc>
                <a:spcPct val="150000"/>
              </a:lnSpc>
              <a:buClr>
                <a:schemeClr val="accent4">
                  <a:lumMod val="60000"/>
                  <a:lumOff val="40000"/>
                </a:schemeClr>
              </a:buClr>
              <a:buNone/>
            </a:pPr>
            <a:r>
              <a:rPr lang="en-GB" sz="2000" dirty="0" smtClean="0">
                <a:latin typeface="+mn-lt"/>
              </a:rPr>
              <a:t>Staffordshire FA Pitch Advisor			Staffordshire FA Pitch Advisor</a:t>
            </a:r>
          </a:p>
          <a:p>
            <a:pPr marL="0" indent="0">
              <a:buClr>
                <a:schemeClr val="accent4">
                  <a:lumMod val="60000"/>
                  <a:lumOff val="40000"/>
                </a:schemeClr>
              </a:buClr>
              <a:buNone/>
            </a:pPr>
            <a:endParaRPr lang="en-GB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1709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086834" cy="745740"/>
          </a:xfrm>
        </p:spPr>
        <p:txBody>
          <a:bodyPr/>
          <a:lstStyle/>
          <a:p>
            <a:r>
              <a:rPr lang="en-GB" sz="4000" dirty="0" smtClean="0">
                <a:latin typeface="+mn-lt"/>
              </a:rPr>
              <a:t>Funding Opportunities</a:t>
            </a:r>
            <a:endParaRPr lang="en-GB" sz="4000" dirty="0">
              <a:latin typeface="+mn-lt"/>
            </a:endParaRPr>
          </a:p>
        </p:txBody>
      </p:sp>
      <p:pic>
        <p:nvPicPr>
          <p:cNvPr id="8" name="Picture 2" descr="\\c-staffs-srv\Users\GThomas\Logos\New Staffs FA 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297" y="476672"/>
            <a:ext cx="1037737" cy="149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3"/>
          <p:cNvSpPr>
            <a:spLocks noGrp="1"/>
          </p:cNvSpPr>
          <p:nvPr>
            <p:ph idx="1"/>
          </p:nvPr>
        </p:nvSpPr>
        <p:spPr>
          <a:xfrm>
            <a:off x="557444" y="2204864"/>
            <a:ext cx="8119012" cy="4464496"/>
          </a:xfrm>
        </p:spPr>
        <p:txBody>
          <a:bodyPr/>
          <a:lstStyle/>
          <a:p>
            <a:pPr marL="0" indent="0">
              <a:buClr>
                <a:schemeClr val="accent4">
                  <a:lumMod val="60000"/>
                  <a:lumOff val="40000"/>
                </a:schemeClr>
              </a:buClr>
              <a:buNone/>
            </a:pPr>
            <a:r>
              <a:rPr lang="en-GB" sz="2000" dirty="0" smtClean="0">
                <a:latin typeface="+mn-lt"/>
              </a:rPr>
              <a:t>The Football Foundation have two funding schemes which can support the purchasing of pitch maintenance equipment</a:t>
            </a:r>
            <a:r>
              <a:rPr lang="en-GB" sz="2000" dirty="0">
                <a:latin typeface="+mn-lt"/>
              </a:rPr>
              <a:t> </a:t>
            </a:r>
            <a:r>
              <a:rPr lang="en-GB" sz="2000" dirty="0" smtClean="0">
                <a:latin typeface="+mn-lt"/>
              </a:rPr>
              <a:t>(supported by a PIP report):</a:t>
            </a:r>
          </a:p>
          <a:p>
            <a:pPr marL="0" indent="0">
              <a:buClr>
                <a:schemeClr val="accent4">
                  <a:lumMod val="60000"/>
                  <a:lumOff val="40000"/>
                </a:schemeClr>
              </a:buClr>
              <a:buNone/>
            </a:pPr>
            <a:endParaRPr lang="en-GB" sz="2000" b="1" dirty="0">
              <a:solidFill>
                <a:srgbClr val="003B8A"/>
              </a:solidFill>
              <a:latin typeface="+mn-lt"/>
            </a:endParaRPr>
          </a:p>
          <a:p>
            <a:pPr marL="0" indent="0">
              <a:buClr>
                <a:schemeClr val="accent4">
                  <a:lumMod val="60000"/>
                  <a:lumOff val="40000"/>
                </a:schemeClr>
              </a:buClr>
              <a:buNone/>
            </a:pPr>
            <a:r>
              <a:rPr lang="en-GB" sz="2000" b="1" dirty="0" smtClean="0">
                <a:solidFill>
                  <a:srgbClr val="003B8A"/>
                </a:solidFill>
                <a:latin typeface="+mn-lt"/>
              </a:rPr>
              <a:t>Small </a:t>
            </a:r>
            <a:r>
              <a:rPr lang="en-GB" sz="2000" b="1" dirty="0">
                <a:solidFill>
                  <a:srgbClr val="003B8A"/>
                </a:solidFill>
                <a:latin typeface="+mn-lt"/>
              </a:rPr>
              <a:t>Grants </a:t>
            </a:r>
            <a:r>
              <a:rPr lang="en-GB" sz="2000" b="1" dirty="0" smtClean="0">
                <a:solidFill>
                  <a:srgbClr val="003B8A"/>
                </a:solidFill>
                <a:latin typeface="+mn-lt"/>
              </a:rPr>
              <a:t>Scheme</a:t>
            </a:r>
            <a:endParaRPr lang="en-GB" sz="2000" b="1" dirty="0">
              <a:latin typeface="+mn-lt"/>
            </a:endParaRPr>
          </a:p>
          <a:p>
            <a:pPr marL="0" indent="0">
              <a:buClr>
                <a:schemeClr val="accent4">
                  <a:lumMod val="60000"/>
                  <a:lumOff val="40000"/>
                </a:schemeClr>
              </a:buClr>
              <a:buNone/>
            </a:pPr>
            <a:r>
              <a:rPr lang="en-GB" sz="2000" dirty="0" smtClean="0">
                <a:solidFill>
                  <a:srgbClr val="003B8A"/>
                </a:solidFill>
                <a:latin typeface="+mn-lt"/>
              </a:rPr>
              <a:t>Up </a:t>
            </a:r>
            <a:r>
              <a:rPr lang="en-GB" sz="2000" dirty="0">
                <a:solidFill>
                  <a:srgbClr val="003B8A"/>
                </a:solidFill>
                <a:latin typeface="+mn-lt"/>
              </a:rPr>
              <a:t>to £10,000 </a:t>
            </a:r>
            <a:endParaRPr lang="en-GB" sz="2000" dirty="0" smtClean="0">
              <a:solidFill>
                <a:srgbClr val="003B8A"/>
              </a:solidFill>
              <a:latin typeface="+mn-lt"/>
            </a:endParaRPr>
          </a:p>
          <a:p>
            <a:pPr marL="0" indent="0">
              <a:buClr>
                <a:schemeClr val="accent4">
                  <a:lumMod val="60000"/>
                  <a:lumOff val="40000"/>
                </a:schemeClr>
              </a:buClr>
              <a:buNone/>
            </a:pPr>
            <a:r>
              <a:rPr lang="en-GB" sz="2000" dirty="0" smtClean="0">
                <a:solidFill>
                  <a:srgbClr val="003B8A"/>
                </a:solidFill>
                <a:latin typeface="+mn-lt"/>
              </a:rPr>
              <a:t>Can </a:t>
            </a:r>
            <a:r>
              <a:rPr lang="en-GB" sz="2000" dirty="0">
                <a:solidFill>
                  <a:srgbClr val="003B8A"/>
                </a:solidFill>
                <a:latin typeface="+mn-lt"/>
              </a:rPr>
              <a:t>fund 50</a:t>
            </a:r>
            <a:r>
              <a:rPr lang="en-GB" sz="2000" dirty="0" smtClean="0">
                <a:solidFill>
                  <a:srgbClr val="003B8A"/>
                </a:solidFill>
                <a:latin typeface="+mn-lt"/>
              </a:rPr>
              <a:t>%</a:t>
            </a:r>
          </a:p>
          <a:p>
            <a:pPr marL="0" indent="0">
              <a:buClr>
                <a:schemeClr val="accent4">
                  <a:lumMod val="60000"/>
                  <a:lumOff val="40000"/>
                </a:schemeClr>
              </a:buClr>
              <a:buNone/>
            </a:pPr>
            <a:r>
              <a:rPr lang="en-GB" sz="2000" dirty="0" smtClean="0">
                <a:latin typeface="+mn-lt"/>
              </a:rPr>
              <a:t>For Clubs outside of the National League System </a:t>
            </a:r>
            <a:endParaRPr lang="en-GB" sz="2000" dirty="0" smtClean="0">
              <a:solidFill>
                <a:srgbClr val="003B8A"/>
              </a:solidFill>
              <a:latin typeface="+mn-lt"/>
            </a:endParaRPr>
          </a:p>
          <a:p>
            <a:pPr marL="0" indent="0">
              <a:buClr>
                <a:schemeClr val="accent4">
                  <a:lumMod val="60000"/>
                  <a:lumOff val="40000"/>
                </a:schemeClr>
              </a:buClr>
              <a:buNone/>
            </a:pPr>
            <a:endParaRPr lang="en-GB" sz="2000" dirty="0" smtClean="0">
              <a:solidFill>
                <a:srgbClr val="003B8A"/>
              </a:solidFill>
              <a:latin typeface="+mn-lt"/>
            </a:endParaRPr>
          </a:p>
          <a:p>
            <a:pPr marL="0" indent="0">
              <a:buClr>
                <a:schemeClr val="accent4">
                  <a:lumMod val="60000"/>
                  <a:lumOff val="40000"/>
                </a:schemeClr>
              </a:buClr>
              <a:buNone/>
            </a:pPr>
            <a:r>
              <a:rPr lang="en-GB" sz="2000" b="1" dirty="0" smtClean="0">
                <a:solidFill>
                  <a:srgbClr val="003B8A"/>
                </a:solidFill>
                <a:latin typeface="+mn-lt"/>
              </a:rPr>
              <a:t>Football Stadia Improvement Fund</a:t>
            </a:r>
          </a:p>
          <a:p>
            <a:pPr marL="0" indent="0">
              <a:buClr>
                <a:schemeClr val="accent4">
                  <a:lumMod val="60000"/>
                  <a:lumOff val="40000"/>
                </a:schemeClr>
              </a:buClr>
              <a:buNone/>
            </a:pPr>
            <a:r>
              <a:rPr lang="en-GB" sz="2000" dirty="0" smtClean="0">
                <a:solidFill>
                  <a:srgbClr val="003B8A"/>
                </a:solidFill>
                <a:latin typeface="+mn-lt"/>
              </a:rPr>
              <a:t>For National League System Clubs</a:t>
            </a:r>
          </a:p>
          <a:p>
            <a:pPr marL="0" indent="0">
              <a:buClr>
                <a:schemeClr val="accent4">
                  <a:lumMod val="60000"/>
                  <a:lumOff val="40000"/>
                </a:schemeClr>
              </a:buClr>
              <a:buNone/>
            </a:pPr>
            <a:r>
              <a:rPr lang="en-GB" sz="2000" dirty="0" smtClean="0">
                <a:solidFill>
                  <a:srgbClr val="003B8A"/>
                </a:solidFill>
                <a:latin typeface="+mn-lt"/>
              </a:rPr>
              <a:t>£20,000+ (dependant on NLS Step)</a:t>
            </a:r>
          </a:p>
          <a:p>
            <a:pPr marL="0" indent="0">
              <a:buClr>
                <a:schemeClr val="accent4">
                  <a:lumMod val="60000"/>
                  <a:lumOff val="40000"/>
                </a:schemeClr>
              </a:buClr>
              <a:buNone/>
            </a:pPr>
            <a:r>
              <a:rPr lang="en-GB" sz="2000" dirty="0" smtClean="0">
                <a:solidFill>
                  <a:srgbClr val="003B8A"/>
                </a:solidFill>
                <a:latin typeface="+mn-lt"/>
              </a:rPr>
              <a:t>Can fund 50-70% (dependant on NLS Step)</a:t>
            </a:r>
            <a:endParaRPr lang="en-GB" sz="2000" b="1" dirty="0" smtClean="0">
              <a:solidFill>
                <a:srgbClr val="003B8A"/>
              </a:solidFill>
              <a:latin typeface="+mn-lt"/>
            </a:endParaRPr>
          </a:p>
          <a:p>
            <a:pPr marL="2743200" lvl="6" indent="0">
              <a:buClr>
                <a:schemeClr val="accent4">
                  <a:lumMod val="60000"/>
                  <a:lumOff val="40000"/>
                </a:schemeClr>
              </a:buClr>
              <a:buNone/>
            </a:pPr>
            <a:endParaRPr lang="en-GB" b="1" dirty="0" smtClean="0">
              <a:solidFill>
                <a:srgbClr val="003B8A"/>
              </a:solidFill>
            </a:endParaRPr>
          </a:p>
          <a:p>
            <a:pPr marL="2743200" lvl="6" indent="0">
              <a:buClr>
                <a:schemeClr val="accent4">
                  <a:lumMod val="60000"/>
                  <a:lumOff val="40000"/>
                </a:schemeClr>
              </a:buClr>
              <a:buNone/>
            </a:pPr>
            <a:endParaRPr lang="en-GB" b="1" dirty="0" smtClean="0">
              <a:solidFill>
                <a:srgbClr val="003B8A"/>
              </a:solidFill>
            </a:endParaRPr>
          </a:p>
        </p:txBody>
      </p:sp>
      <p:sp>
        <p:nvSpPr>
          <p:cNvPr id="3" name="AutoShape 2" descr="Image result for sport england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4" descr="Image result for sport england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" name="Picture 7" descr="C:\Users\gthomas\AppData\Local\Microsoft\Windows\Temporary Internet Files\Content.IE5\AMX9PSAH\FF_Logo_Colour_Hig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488" y="3284984"/>
            <a:ext cx="2660546" cy="854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255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670"/>
            <a:ext cx="8086834" cy="1728193"/>
          </a:xfrm>
        </p:spPr>
        <p:txBody>
          <a:bodyPr/>
          <a:lstStyle/>
          <a:p>
            <a:r>
              <a:rPr lang="en-GB" sz="4000" dirty="0" smtClean="0">
                <a:latin typeface="+mn-lt"/>
              </a:rPr>
              <a:t>Staffordshire FA</a:t>
            </a:r>
            <a:br>
              <a:rPr lang="en-GB" sz="4000" dirty="0" smtClean="0">
                <a:latin typeface="+mn-lt"/>
              </a:rPr>
            </a:br>
            <a:r>
              <a:rPr lang="en-GB" sz="4000" dirty="0" smtClean="0">
                <a:latin typeface="+mn-lt"/>
              </a:rPr>
              <a:t>Groundsman of the Year ‘16/17</a:t>
            </a:r>
            <a:br>
              <a:rPr lang="en-GB" sz="4000" dirty="0" smtClean="0">
                <a:latin typeface="+mn-lt"/>
              </a:rPr>
            </a:br>
            <a:r>
              <a:rPr lang="en-GB" sz="3200" b="0" dirty="0" smtClean="0">
                <a:solidFill>
                  <a:srgbClr val="C00000"/>
                </a:solidFill>
                <a:latin typeface="+mn-lt"/>
              </a:rPr>
              <a:t>(Step 7 and below)</a:t>
            </a:r>
            <a:endParaRPr lang="en-GB" sz="3200" b="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8" name="Picture 2" descr="\\c-staffs-srv\Users\GThomas\Logos\New Staffs FA 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297" y="476672"/>
            <a:ext cx="1037737" cy="149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3"/>
          <p:cNvSpPr>
            <a:spLocks noGrp="1"/>
          </p:cNvSpPr>
          <p:nvPr>
            <p:ph idx="1"/>
          </p:nvPr>
        </p:nvSpPr>
        <p:spPr>
          <a:xfrm>
            <a:off x="557444" y="2636912"/>
            <a:ext cx="7758972" cy="4248472"/>
          </a:xfrm>
        </p:spPr>
        <p:txBody>
          <a:bodyPr/>
          <a:lstStyle/>
          <a:p>
            <a:pPr marL="0" indent="0">
              <a:lnSpc>
                <a:spcPct val="150000"/>
              </a:lnSpc>
              <a:buClr>
                <a:schemeClr val="accent4">
                  <a:lumMod val="60000"/>
                  <a:lumOff val="40000"/>
                </a:schemeClr>
              </a:buClr>
              <a:buNone/>
            </a:pPr>
            <a:r>
              <a:rPr lang="en-GB" sz="2000" dirty="0" err="1">
                <a:latin typeface="+mn-lt"/>
              </a:rPr>
              <a:t>Groundsmen</a:t>
            </a:r>
            <a:r>
              <a:rPr lang="en-GB" sz="2000" dirty="0">
                <a:latin typeface="+mn-lt"/>
              </a:rPr>
              <a:t> at this level of the game are nearly all volunteers who give up countless hours of their time to provide the best pitches possible with limited resources, equipment and </a:t>
            </a:r>
            <a:r>
              <a:rPr lang="en-GB" sz="2000" dirty="0" smtClean="0">
                <a:latin typeface="+mn-lt"/>
              </a:rPr>
              <a:t>budgets.</a:t>
            </a:r>
          </a:p>
          <a:p>
            <a:pPr marL="0" indent="0">
              <a:lnSpc>
                <a:spcPct val="150000"/>
              </a:lnSpc>
              <a:buClr>
                <a:schemeClr val="accent4">
                  <a:lumMod val="60000"/>
                  <a:lumOff val="40000"/>
                </a:schemeClr>
              </a:buClr>
              <a:buNone/>
            </a:pPr>
            <a:endParaRPr lang="en-GB" sz="2000" dirty="0" smtClean="0">
              <a:latin typeface="+mn-lt"/>
            </a:endParaRPr>
          </a:p>
          <a:p>
            <a:pPr marL="0" indent="0">
              <a:lnSpc>
                <a:spcPct val="150000"/>
              </a:lnSpc>
              <a:buClr>
                <a:schemeClr val="accent4">
                  <a:lumMod val="60000"/>
                  <a:lumOff val="40000"/>
                </a:schemeClr>
              </a:buClr>
              <a:buNone/>
            </a:pPr>
            <a:r>
              <a:rPr lang="en-GB" sz="2000" dirty="0" smtClean="0">
                <a:latin typeface="+mn-lt"/>
              </a:rPr>
              <a:t>The </a:t>
            </a:r>
            <a:r>
              <a:rPr lang="en-GB" sz="2000" dirty="0" err="1">
                <a:latin typeface="+mn-lt"/>
              </a:rPr>
              <a:t>Groundsmen</a:t>
            </a:r>
            <a:r>
              <a:rPr lang="en-GB" sz="2000" dirty="0">
                <a:latin typeface="+mn-lt"/>
              </a:rPr>
              <a:t> of the Year Awards is a great opportunity for these volunteer be recognised locally, with the top three </a:t>
            </a:r>
            <a:r>
              <a:rPr lang="en-GB" sz="2000" dirty="0" err="1">
                <a:latin typeface="+mn-lt"/>
              </a:rPr>
              <a:t>Groundsmen</a:t>
            </a:r>
            <a:r>
              <a:rPr lang="en-GB" sz="2000" dirty="0">
                <a:latin typeface="+mn-lt"/>
              </a:rPr>
              <a:t> is Staffordshire receiving awards at the </a:t>
            </a:r>
            <a:r>
              <a:rPr lang="en-GB" sz="2000" dirty="0" smtClean="0">
                <a:latin typeface="+mn-lt"/>
              </a:rPr>
              <a:t>County </a:t>
            </a:r>
            <a:r>
              <a:rPr lang="en-GB" sz="2000" dirty="0">
                <a:latin typeface="+mn-lt"/>
              </a:rPr>
              <a:t>FA a</a:t>
            </a:r>
            <a:r>
              <a:rPr lang="en-GB" sz="2000" dirty="0" smtClean="0">
                <a:latin typeface="+mn-lt"/>
              </a:rPr>
              <a:t>wards event in </a:t>
            </a:r>
            <a:r>
              <a:rPr lang="en-GB" sz="2000" dirty="0">
                <a:latin typeface="+mn-lt"/>
              </a:rPr>
              <a:t>the summer. </a:t>
            </a:r>
            <a:endParaRPr lang="en-GB" dirty="0" smtClean="0">
              <a:latin typeface="+mn-lt"/>
            </a:endParaRPr>
          </a:p>
          <a:p>
            <a:pPr marL="2743200" lvl="6" indent="0">
              <a:buClr>
                <a:schemeClr val="accent4">
                  <a:lumMod val="60000"/>
                  <a:lumOff val="40000"/>
                </a:schemeClr>
              </a:buClr>
              <a:buNone/>
            </a:pPr>
            <a:endParaRPr lang="en-GB" b="1" dirty="0" smtClean="0">
              <a:solidFill>
                <a:srgbClr val="003B8A"/>
              </a:solidFill>
            </a:endParaRPr>
          </a:p>
          <a:p>
            <a:pPr marL="2743200" lvl="6" indent="0">
              <a:buClr>
                <a:schemeClr val="accent4">
                  <a:lumMod val="60000"/>
                  <a:lumOff val="40000"/>
                </a:schemeClr>
              </a:buClr>
              <a:buNone/>
            </a:pPr>
            <a:endParaRPr lang="en-GB" b="1" dirty="0" smtClean="0">
              <a:solidFill>
                <a:srgbClr val="003B8A"/>
              </a:solidFill>
            </a:endParaRPr>
          </a:p>
        </p:txBody>
      </p:sp>
      <p:sp>
        <p:nvSpPr>
          <p:cNvPr id="3" name="AutoShape 2" descr="Image result for sport england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4" descr="Image result for sport england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7948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086834" cy="745740"/>
          </a:xfrm>
        </p:spPr>
        <p:txBody>
          <a:bodyPr/>
          <a:lstStyle/>
          <a:p>
            <a:r>
              <a:rPr lang="en-GB" sz="4000" dirty="0" smtClean="0">
                <a:latin typeface="+mn-lt"/>
              </a:rPr>
              <a:t>Closing Summary</a:t>
            </a:r>
            <a:endParaRPr lang="en-GB" sz="4000" dirty="0">
              <a:latin typeface="+mn-lt"/>
            </a:endParaRPr>
          </a:p>
        </p:txBody>
      </p:sp>
      <p:pic>
        <p:nvPicPr>
          <p:cNvPr id="8" name="Picture 2" descr="\\c-staffs-srv\Users\GThomas\Logos\New Staffs FA 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297" y="476672"/>
            <a:ext cx="1037737" cy="149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3"/>
          <p:cNvSpPr>
            <a:spLocks noGrp="1"/>
          </p:cNvSpPr>
          <p:nvPr>
            <p:ph idx="1"/>
          </p:nvPr>
        </p:nvSpPr>
        <p:spPr>
          <a:xfrm>
            <a:off x="557444" y="1700808"/>
            <a:ext cx="8119012" cy="4248471"/>
          </a:xfrm>
        </p:spPr>
        <p:txBody>
          <a:bodyPr/>
          <a:lstStyle/>
          <a:p>
            <a:pPr marL="0" indent="0">
              <a:lnSpc>
                <a:spcPct val="150000"/>
              </a:lnSpc>
              <a:buClr>
                <a:schemeClr val="accent4">
                  <a:lumMod val="60000"/>
                  <a:lumOff val="40000"/>
                </a:schemeClr>
              </a:buClr>
              <a:buNone/>
            </a:pPr>
            <a:r>
              <a:rPr lang="en-GB" sz="2000" b="1" dirty="0" smtClean="0">
                <a:latin typeface="+mn-lt"/>
              </a:rPr>
              <a:t>Support is available.</a:t>
            </a:r>
          </a:p>
          <a:p>
            <a:pPr marL="0" indent="0">
              <a:lnSpc>
                <a:spcPct val="150000"/>
              </a:lnSpc>
              <a:buClr>
                <a:schemeClr val="accent4">
                  <a:lumMod val="60000"/>
                  <a:lumOff val="40000"/>
                </a:schemeClr>
              </a:buClr>
              <a:buNone/>
            </a:pPr>
            <a:endParaRPr lang="en-GB" sz="2000" b="1" dirty="0" smtClean="0">
              <a:latin typeface="+mn-lt"/>
            </a:endParaRPr>
          </a:p>
          <a:p>
            <a:pPr marL="0" indent="0">
              <a:lnSpc>
                <a:spcPct val="150000"/>
              </a:lnSpc>
              <a:buClr>
                <a:schemeClr val="accent4">
                  <a:lumMod val="60000"/>
                  <a:lumOff val="40000"/>
                </a:schemeClr>
              </a:buClr>
              <a:buNone/>
            </a:pPr>
            <a:r>
              <a:rPr lang="en-GB" sz="2000" dirty="0" smtClean="0">
                <a:latin typeface="+mn-lt"/>
              </a:rPr>
              <a:t>The Staffordshire FA Pitch </a:t>
            </a:r>
            <a:r>
              <a:rPr lang="en-GB" sz="2000" dirty="0">
                <a:latin typeface="+mn-lt"/>
              </a:rPr>
              <a:t>I</a:t>
            </a:r>
            <a:r>
              <a:rPr lang="en-GB" sz="2000" dirty="0" smtClean="0">
                <a:latin typeface="+mn-lt"/>
              </a:rPr>
              <a:t>mprovement Programme – along with events such as these and the network of partners – will hopefully result in creating a network of people and organisations who can support grassroots football clubs in maintaining their natural turf pitches to the best possible standard.</a:t>
            </a:r>
          </a:p>
          <a:p>
            <a:pPr marL="0" indent="0">
              <a:lnSpc>
                <a:spcPct val="150000"/>
              </a:lnSpc>
              <a:buClr>
                <a:schemeClr val="accent4">
                  <a:lumMod val="60000"/>
                  <a:lumOff val="40000"/>
                </a:schemeClr>
              </a:buClr>
              <a:buNone/>
            </a:pPr>
            <a:endParaRPr lang="en-GB" sz="2000" dirty="0">
              <a:latin typeface="+mn-lt"/>
            </a:endParaRPr>
          </a:p>
          <a:p>
            <a:pPr marL="0" indent="0" algn="ctr">
              <a:lnSpc>
                <a:spcPct val="150000"/>
              </a:lnSpc>
              <a:buClr>
                <a:schemeClr val="accent4">
                  <a:lumMod val="60000"/>
                  <a:lumOff val="40000"/>
                </a:schemeClr>
              </a:buClr>
              <a:buNone/>
            </a:pPr>
            <a:r>
              <a:rPr lang="en-GB" sz="2000" b="1" dirty="0" smtClean="0">
                <a:solidFill>
                  <a:srgbClr val="C00000"/>
                </a:solidFill>
                <a:latin typeface="+mn-lt"/>
              </a:rPr>
              <a:t>Thank you for your time and input this evening.</a:t>
            </a:r>
          </a:p>
          <a:p>
            <a:pPr marL="0" indent="0" algn="ctr">
              <a:lnSpc>
                <a:spcPct val="150000"/>
              </a:lnSpc>
              <a:buClr>
                <a:schemeClr val="accent4">
                  <a:lumMod val="60000"/>
                  <a:lumOff val="40000"/>
                </a:schemeClr>
              </a:buClr>
              <a:buNone/>
            </a:pPr>
            <a:r>
              <a:rPr lang="en-GB" sz="2000" b="1" dirty="0">
                <a:solidFill>
                  <a:srgbClr val="C00000"/>
                </a:solidFill>
                <a:latin typeface="+mn-lt"/>
              </a:rPr>
              <a:t>H</a:t>
            </a:r>
            <a:r>
              <a:rPr lang="en-GB" sz="2000" b="1" dirty="0" smtClean="0">
                <a:solidFill>
                  <a:srgbClr val="C00000"/>
                </a:solidFill>
                <a:latin typeface="+mn-lt"/>
              </a:rPr>
              <a:t>ave a safe journey home!</a:t>
            </a:r>
          </a:p>
          <a:p>
            <a:pPr marL="0" indent="0">
              <a:lnSpc>
                <a:spcPct val="150000"/>
              </a:lnSpc>
              <a:buClr>
                <a:schemeClr val="accent4">
                  <a:lumMod val="60000"/>
                  <a:lumOff val="40000"/>
                </a:schemeClr>
              </a:buClr>
              <a:buNone/>
            </a:pPr>
            <a:endParaRPr lang="en-GB" sz="2000" dirty="0" smtClean="0">
              <a:latin typeface="+mn-lt"/>
            </a:endParaRPr>
          </a:p>
          <a:p>
            <a:pPr marL="0" indent="0">
              <a:lnSpc>
                <a:spcPct val="150000"/>
              </a:lnSpc>
              <a:buClr>
                <a:schemeClr val="accent4">
                  <a:lumMod val="60000"/>
                  <a:lumOff val="40000"/>
                </a:schemeClr>
              </a:buClr>
              <a:buNone/>
            </a:pPr>
            <a:endParaRPr lang="en-GB" sz="2000" dirty="0" smtClean="0">
              <a:latin typeface="+mn-lt"/>
            </a:endParaRPr>
          </a:p>
          <a:p>
            <a:pPr marL="0" indent="0">
              <a:lnSpc>
                <a:spcPct val="150000"/>
              </a:lnSpc>
              <a:buClr>
                <a:schemeClr val="accent4">
                  <a:lumMod val="60000"/>
                  <a:lumOff val="40000"/>
                </a:schemeClr>
              </a:buClr>
              <a:buNone/>
            </a:pPr>
            <a:endParaRPr lang="en-GB" sz="20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086834" cy="745740"/>
          </a:xfrm>
        </p:spPr>
        <p:txBody>
          <a:bodyPr/>
          <a:lstStyle/>
          <a:p>
            <a:r>
              <a:rPr lang="en-GB" sz="4000" dirty="0" smtClean="0">
                <a:latin typeface="+mn-lt"/>
              </a:rPr>
              <a:t>Workshop Objectives</a:t>
            </a:r>
            <a:endParaRPr lang="en-GB" sz="4000" dirty="0"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57444" y="2060847"/>
            <a:ext cx="8263028" cy="3725607"/>
          </a:xfrm>
        </p:spPr>
        <p:txBody>
          <a:bodyPr/>
          <a:lstStyle/>
          <a:p>
            <a:pPr>
              <a:lnSpc>
                <a:spcPct val="150000"/>
              </a:lnSpc>
              <a:buClr>
                <a:schemeClr val="accent4">
                  <a:lumMod val="60000"/>
                  <a:lumOff val="40000"/>
                </a:schemeClr>
              </a:buClr>
            </a:pPr>
            <a:r>
              <a:rPr lang="en-GB" sz="2000" dirty="0" smtClean="0">
                <a:latin typeface="+mn-lt"/>
              </a:rPr>
              <a:t>Provide an update on the Staffordshire FA Pitch Improvement Programme </a:t>
            </a:r>
          </a:p>
          <a:p>
            <a:pPr>
              <a:lnSpc>
                <a:spcPct val="150000"/>
              </a:lnSpc>
              <a:buClr>
                <a:schemeClr val="accent4">
                  <a:lumMod val="60000"/>
                  <a:lumOff val="40000"/>
                </a:schemeClr>
              </a:buClr>
            </a:pPr>
            <a:r>
              <a:rPr lang="en-GB" sz="2000" dirty="0" smtClean="0">
                <a:latin typeface="+mn-lt"/>
              </a:rPr>
              <a:t>Discuss the ‘Pitch Maintenance Summary Document’ in more detail</a:t>
            </a:r>
          </a:p>
          <a:p>
            <a:pPr>
              <a:lnSpc>
                <a:spcPct val="150000"/>
              </a:lnSpc>
              <a:buClr>
                <a:schemeClr val="accent4">
                  <a:lumMod val="60000"/>
                  <a:lumOff val="40000"/>
                </a:schemeClr>
              </a:buClr>
            </a:pPr>
            <a:r>
              <a:rPr lang="en-GB" sz="2000" dirty="0" smtClean="0">
                <a:latin typeface="+mn-lt"/>
              </a:rPr>
              <a:t>Listen to local case studies from all level of the football pyramid</a:t>
            </a:r>
          </a:p>
          <a:p>
            <a:pPr>
              <a:lnSpc>
                <a:spcPct val="150000"/>
              </a:lnSpc>
              <a:buClr>
                <a:schemeClr val="accent4">
                  <a:lumMod val="60000"/>
                  <a:lumOff val="40000"/>
                </a:schemeClr>
              </a:buClr>
            </a:pPr>
            <a:r>
              <a:rPr lang="en-GB" sz="2000" dirty="0">
                <a:latin typeface="+mn-lt"/>
              </a:rPr>
              <a:t>Ask questions of the pitch </a:t>
            </a:r>
            <a:r>
              <a:rPr lang="en-GB" sz="2000" dirty="0" smtClean="0">
                <a:latin typeface="+mn-lt"/>
              </a:rPr>
              <a:t>advisors and other local </a:t>
            </a:r>
            <a:r>
              <a:rPr lang="en-GB" sz="2000" dirty="0" err="1" smtClean="0">
                <a:latin typeface="+mn-lt"/>
              </a:rPr>
              <a:t>groundsmen</a:t>
            </a:r>
            <a:endParaRPr lang="en-GB" sz="2000" dirty="0">
              <a:latin typeface="+mn-lt"/>
            </a:endParaRPr>
          </a:p>
          <a:p>
            <a:pPr>
              <a:lnSpc>
                <a:spcPct val="150000"/>
              </a:lnSpc>
              <a:buClr>
                <a:schemeClr val="accent4">
                  <a:lumMod val="60000"/>
                  <a:lumOff val="40000"/>
                </a:schemeClr>
              </a:buClr>
            </a:pPr>
            <a:r>
              <a:rPr lang="en-GB" sz="2000" dirty="0" smtClean="0">
                <a:latin typeface="+mn-lt"/>
              </a:rPr>
              <a:t>Makes notes to support your club and </a:t>
            </a:r>
            <a:r>
              <a:rPr lang="en-GB" sz="2000" dirty="0" err="1" smtClean="0">
                <a:latin typeface="+mn-lt"/>
              </a:rPr>
              <a:t>groundsman</a:t>
            </a:r>
            <a:r>
              <a:rPr lang="en-GB" sz="2000" dirty="0" smtClean="0">
                <a:latin typeface="+mn-lt"/>
              </a:rPr>
              <a:t> with future planning</a:t>
            </a:r>
          </a:p>
          <a:p>
            <a:pPr>
              <a:lnSpc>
                <a:spcPct val="150000"/>
              </a:lnSpc>
              <a:buClr>
                <a:schemeClr val="accent4">
                  <a:lumMod val="60000"/>
                  <a:lumOff val="40000"/>
                </a:schemeClr>
              </a:buClr>
            </a:pPr>
            <a:r>
              <a:rPr lang="en-GB" sz="2000" dirty="0" smtClean="0">
                <a:latin typeface="+mn-lt"/>
              </a:rPr>
              <a:t>Network with groundsmen from other local grassroots clubs</a:t>
            </a:r>
          </a:p>
          <a:p>
            <a:pPr>
              <a:lnSpc>
                <a:spcPct val="150000"/>
              </a:lnSpc>
              <a:buClr>
                <a:schemeClr val="accent4">
                  <a:lumMod val="60000"/>
                  <a:lumOff val="40000"/>
                </a:schemeClr>
              </a:buClr>
            </a:pPr>
            <a:r>
              <a:rPr lang="en-GB" sz="2000" b="1" dirty="0" smtClean="0">
                <a:latin typeface="+mn-lt"/>
              </a:rPr>
              <a:t>Interaction is encouraged throughout – ask lots of questions! </a:t>
            </a:r>
          </a:p>
        </p:txBody>
      </p:sp>
      <p:pic>
        <p:nvPicPr>
          <p:cNvPr id="8" name="Picture 2" descr="\\c-staffs-srv\Users\GThomas\Logos\New Staffs FA 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297" y="476672"/>
            <a:ext cx="1037737" cy="149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086834" cy="1491480"/>
          </a:xfrm>
        </p:spPr>
        <p:txBody>
          <a:bodyPr/>
          <a:lstStyle/>
          <a:p>
            <a:r>
              <a:rPr lang="en-GB" sz="4000" dirty="0" smtClean="0">
                <a:latin typeface="+mn-lt"/>
              </a:rPr>
              <a:t/>
            </a:r>
            <a:br>
              <a:rPr lang="en-GB" sz="4000" dirty="0" smtClean="0">
                <a:latin typeface="+mn-lt"/>
              </a:rPr>
            </a:br>
            <a:r>
              <a:rPr lang="en-GB" sz="4000" dirty="0" smtClean="0">
                <a:latin typeface="+mn-lt"/>
              </a:rPr>
              <a:t/>
            </a:r>
            <a:br>
              <a:rPr lang="en-GB" sz="4000" dirty="0" smtClean="0">
                <a:latin typeface="+mn-lt"/>
              </a:rPr>
            </a:br>
            <a:r>
              <a:rPr lang="en-GB" sz="4000" dirty="0" smtClean="0">
                <a:latin typeface="+mn-lt"/>
              </a:rPr>
              <a:t>Staffordshire FA  </a:t>
            </a:r>
            <a:r>
              <a:rPr lang="en-GB" sz="4000" dirty="0">
                <a:latin typeface="+mn-lt"/>
              </a:rPr>
              <a:t/>
            </a:r>
            <a:br>
              <a:rPr lang="en-GB" sz="4000" dirty="0">
                <a:latin typeface="+mn-lt"/>
              </a:rPr>
            </a:br>
            <a:r>
              <a:rPr lang="en-GB" sz="4000" dirty="0" smtClean="0">
                <a:latin typeface="+mn-lt"/>
              </a:rPr>
              <a:t>Pitch Improvement Programme</a:t>
            </a:r>
            <a:br>
              <a:rPr lang="en-GB" sz="4000" dirty="0" smtClean="0">
                <a:latin typeface="+mn-lt"/>
              </a:rPr>
            </a:br>
            <a:r>
              <a:rPr lang="en-GB" sz="4000" dirty="0" smtClean="0">
                <a:latin typeface="+mn-lt"/>
              </a:rPr>
              <a:t>(PIP)</a:t>
            </a:r>
            <a:br>
              <a:rPr lang="en-GB" sz="4000" dirty="0" smtClean="0">
                <a:latin typeface="+mn-lt"/>
              </a:rPr>
            </a:br>
            <a:r>
              <a:rPr lang="en-GB" sz="4000" dirty="0" smtClean="0">
                <a:latin typeface="+mn-lt"/>
              </a:rPr>
              <a:t/>
            </a:r>
            <a:br>
              <a:rPr lang="en-GB" sz="4000" dirty="0" smtClean="0">
                <a:latin typeface="+mn-lt"/>
              </a:rPr>
            </a:br>
            <a:endParaRPr lang="en-GB" sz="4000" dirty="0"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796703"/>
            <a:ext cx="8086834" cy="3989752"/>
          </a:xfrm>
        </p:spPr>
        <p:txBody>
          <a:bodyPr/>
          <a:lstStyle/>
          <a:p>
            <a:pPr>
              <a:buClr>
                <a:schemeClr val="accent4">
                  <a:lumMod val="60000"/>
                  <a:lumOff val="40000"/>
                </a:schemeClr>
              </a:buClr>
            </a:pPr>
            <a:endParaRPr lang="en-GB" sz="2000" dirty="0" smtClean="0">
              <a:latin typeface="+mn-lt"/>
            </a:endParaRPr>
          </a:p>
          <a:p>
            <a:pPr>
              <a:buClr>
                <a:schemeClr val="accent4">
                  <a:lumMod val="60000"/>
                  <a:lumOff val="40000"/>
                </a:schemeClr>
              </a:buClr>
              <a:buNone/>
            </a:pPr>
            <a:endParaRPr lang="en-GB" sz="2000" dirty="0" smtClean="0">
              <a:latin typeface="+mn-lt"/>
            </a:endParaRPr>
          </a:p>
          <a:p>
            <a:pPr>
              <a:buClr>
                <a:schemeClr val="accent4">
                  <a:lumMod val="60000"/>
                  <a:lumOff val="40000"/>
                </a:schemeClr>
              </a:buClr>
            </a:pPr>
            <a:endParaRPr lang="en-GB" sz="2000" dirty="0" smtClean="0">
              <a:latin typeface="+mn-lt"/>
            </a:endParaRPr>
          </a:p>
          <a:p>
            <a:pPr>
              <a:buClr>
                <a:schemeClr val="accent4">
                  <a:lumMod val="60000"/>
                  <a:lumOff val="40000"/>
                </a:schemeClr>
              </a:buClr>
              <a:buNone/>
            </a:pPr>
            <a:endParaRPr lang="en-GB" sz="2000" dirty="0" smtClean="0"/>
          </a:p>
          <a:p>
            <a:pPr>
              <a:buClr>
                <a:schemeClr val="accent4">
                  <a:lumMod val="60000"/>
                  <a:lumOff val="40000"/>
                </a:schemeClr>
              </a:buClr>
              <a:buNone/>
            </a:pPr>
            <a:r>
              <a:rPr lang="en-GB" sz="2000" dirty="0" smtClean="0"/>
              <a:t>	</a:t>
            </a:r>
          </a:p>
          <a:p>
            <a:pPr>
              <a:buClr>
                <a:schemeClr val="accent4">
                  <a:lumMod val="60000"/>
                  <a:lumOff val="40000"/>
                </a:schemeClr>
              </a:buClr>
              <a:buNone/>
            </a:pPr>
            <a:r>
              <a:rPr lang="en-GB" sz="2000" dirty="0" smtClean="0"/>
              <a:t>	</a:t>
            </a:r>
          </a:p>
          <a:p>
            <a:pPr>
              <a:buClr>
                <a:schemeClr val="accent4">
                  <a:lumMod val="60000"/>
                  <a:lumOff val="40000"/>
                </a:schemeClr>
              </a:buClr>
              <a:buNone/>
            </a:pPr>
            <a:endParaRPr lang="en-GB" sz="2000" dirty="0"/>
          </a:p>
        </p:txBody>
      </p:sp>
      <p:pic>
        <p:nvPicPr>
          <p:cNvPr id="8" name="Picture 2" descr="\\c-staffs-srv\Users\GThomas\Logos\New Staffs FA 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297" y="476672"/>
            <a:ext cx="1037737" cy="149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3"/>
          <p:cNvSpPr txBox="1">
            <a:spLocks/>
          </p:cNvSpPr>
          <p:nvPr/>
        </p:nvSpPr>
        <p:spPr bwMode="auto">
          <a:xfrm>
            <a:off x="557444" y="2348880"/>
            <a:ext cx="8263028" cy="3437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Arial" pitchFamily="34" charset="0"/>
              <a:buChar char="•"/>
              <a:defRPr sz="2400" kern="1200">
                <a:solidFill>
                  <a:srgbClr val="003B8A"/>
                </a:solidFill>
                <a:latin typeface="Arial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Arial" pitchFamily="34" charset="0"/>
              <a:buChar char="•"/>
              <a:defRPr sz="2000" kern="1200">
                <a:solidFill>
                  <a:srgbClr val="003B8A"/>
                </a:solidFill>
                <a:latin typeface="Arial"/>
                <a:ea typeface="ＭＳ Ｐゴシック" pitchFamily="-65" charset="-128"/>
                <a:cs typeface="ＭＳ Ｐゴシック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Arial" pitchFamily="34" charset="0"/>
              <a:buChar char="•"/>
              <a:defRPr sz="1800" kern="1200">
                <a:solidFill>
                  <a:srgbClr val="003B8A"/>
                </a:solidFill>
                <a:latin typeface="Arial"/>
                <a:ea typeface="ＭＳ Ｐゴシック" pitchFamily="-65" charset="-128"/>
                <a:cs typeface="ＭＳ Ｐゴシック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Arial" pitchFamily="34" charset="0"/>
              <a:buChar char="•"/>
              <a:defRPr sz="1600" kern="1200">
                <a:solidFill>
                  <a:srgbClr val="003B8A"/>
                </a:solidFill>
                <a:latin typeface="Arial"/>
                <a:ea typeface="ＭＳ Ｐゴシック" pitchFamily="-65" charset="-128"/>
                <a:cs typeface="ＭＳ Ｐゴシック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D1C24"/>
              </a:buClr>
              <a:buFont typeface="Arial" pitchFamily="34" charset="0"/>
              <a:buChar char="•"/>
              <a:defRPr sz="1600" kern="1200">
                <a:solidFill>
                  <a:srgbClr val="003B8A"/>
                </a:solidFill>
                <a:latin typeface="Arial"/>
                <a:ea typeface="ＭＳ Ｐゴシック" pitchFamily="-65" charset="-128"/>
                <a:cs typeface="ＭＳ Ｐゴシック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Clr>
                <a:schemeClr val="accent4">
                  <a:lumMod val="60000"/>
                  <a:lumOff val="40000"/>
                </a:schemeClr>
              </a:buClr>
              <a:buNone/>
            </a:pPr>
            <a:r>
              <a:rPr lang="en-GB" sz="3200" dirty="0" smtClean="0">
                <a:solidFill>
                  <a:srgbClr val="C00000"/>
                </a:solidFill>
                <a:latin typeface="+mn-lt"/>
              </a:rPr>
              <a:t>PIP numbers / impact to date:</a:t>
            </a:r>
          </a:p>
          <a:p>
            <a:pPr marL="0" indent="0">
              <a:buClr>
                <a:schemeClr val="accent4">
                  <a:lumMod val="60000"/>
                  <a:lumOff val="40000"/>
                </a:schemeClr>
              </a:buClr>
              <a:buNone/>
            </a:pPr>
            <a:endParaRPr lang="en-GB" sz="2000" dirty="0" smtClean="0">
              <a:latin typeface="+mn-lt"/>
            </a:endParaRPr>
          </a:p>
          <a:p>
            <a:pPr marL="0" indent="0">
              <a:lnSpc>
                <a:spcPct val="150000"/>
              </a:lnSpc>
              <a:buClr>
                <a:schemeClr val="accent4">
                  <a:lumMod val="60000"/>
                  <a:lumOff val="40000"/>
                </a:schemeClr>
              </a:buClr>
              <a:buNone/>
            </a:pPr>
            <a:r>
              <a:rPr lang="en-GB" sz="2000" b="1" dirty="0" smtClean="0">
                <a:latin typeface="+mn-lt"/>
              </a:rPr>
              <a:t>2012</a:t>
            </a:r>
            <a:r>
              <a:rPr lang="en-GB" sz="2000" dirty="0" smtClean="0">
                <a:latin typeface="+mn-lt"/>
              </a:rPr>
              <a:t>	= 	year Staffordshire FA launched the programme </a:t>
            </a:r>
          </a:p>
          <a:p>
            <a:pPr marL="0" indent="0">
              <a:lnSpc>
                <a:spcPct val="150000"/>
              </a:lnSpc>
              <a:buClr>
                <a:schemeClr val="accent4">
                  <a:lumMod val="60000"/>
                  <a:lumOff val="40000"/>
                </a:schemeClr>
              </a:buClr>
              <a:buNone/>
            </a:pPr>
            <a:r>
              <a:rPr lang="en-GB" sz="2000" b="1" dirty="0" smtClean="0">
                <a:latin typeface="+mn-lt"/>
              </a:rPr>
              <a:t>77</a:t>
            </a:r>
            <a:r>
              <a:rPr lang="en-GB" sz="2000" dirty="0" smtClean="0">
                <a:latin typeface="+mn-lt"/>
              </a:rPr>
              <a:t>		= 	number of clubs / sites visited since then</a:t>
            </a:r>
          </a:p>
          <a:p>
            <a:pPr marL="0" indent="0">
              <a:lnSpc>
                <a:spcPct val="150000"/>
              </a:lnSpc>
              <a:buClr>
                <a:schemeClr val="accent4">
                  <a:lumMod val="60000"/>
                  <a:lumOff val="40000"/>
                </a:schemeClr>
              </a:buClr>
              <a:buNone/>
            </a:pPr>
            <a:r>
              <a:rPr lang="en-GB" sz="2000" b="1" dirty="0" smtClean="0">
                <a:latin typeface="+mn-lt"/>
              </a:rPr>
              <a:t>109</a:t>
            </a:r>
            <a:r>
              <a:rPr lang="en-GB" sz="2000" dirty="0" smtClean="0">
                <a:latin typeface="+mn-lt"/>
              </a:rPr>
              <a:t>		= 	total number of PIP visits</a:t>
            </a:r>
          </a:p>
          <a:p>
            <a:pPr marL="0" indent="0">
              <a:lnSpc>
                <a:spcPct val="150000"/>
              </a:lnSpc>
              <a:buClr>
                <a:schemeClr val="accent4">
                  <a:lumMod val="60000"/>
                  <a:lumOff val="40000"/>
                </a:schemeClr>
              </a:buClr>
              <a:buNone/>
            </a:pPr>
            <a:r>
              <a:rPr lang="en-GB" sz="2000" b="1" dirty="0" smtClean="0">
                <a:latin typeface="+mn-lt"/>
              </a:rPr>
              <a:t>187	</a:t>
            </a:r>
            <a:r>
              <a:rPr lang="en-GB" sz="2000" dirty="0" smtClean="0">
                <a:latin typeface="+mn-lt"/>
              </a:rPr>
              <a:t>	= 	total number of pitches visited and impacted by the programme  </a:t>
            </a:r>
            <a:r>
              <a:rPr lang="en-GB" sz="2000" dirty="0">
                <a:latin typeface="+mn-lt"/>
              </a:rPr>
              <a:t>	</a:t>
            </a:r>
            <a:r>
              <a:rPr lang="en-GB" sz="2000" dirty="0" smtClean="0">
                <a:latin typeface="+mn-lt"/>
              </a:rPr>
              <a:t>			</a:t>
            </a:r>
          </a:p>
          <a:p>
            <a:pPr marL="0" indent="0">
              <a:buClr>
                <a:schemeClr val="accent4">
                  <a:lumMod val="60000"/>
                  <a:lumOff val="40000"/>
                </a:schemeClr>
              </a:buClr>
              <a:buNone/>
            </a:pPr>
            <a:r>
              <a:rPr lang="en-GB" sz="2000" dirty="0">
                <a:latin typeface="+mn-lt"/>
              </a:rPr>
              <a:t>	</a:t>
            </a:r>
            <a:r>
              <a:rPr lang="en-GB" sz="2000" dirty="0" smtClean="0">
                <a:latin typeface="+mn-lt"/>
              </a:rPr>
              <a:t>			</a:t>
            </a:r>
          </a:p>
          <a:p>
            <a:pPr lvl="3">
              <a:buClr>
                <a:schemeClr val="accent4">
                  <a:lumMod val="60000"/>
                  <a:lumOff val="40000"/>
                </a:schemeClr>
              </a:buClr>
            </a:pPr>
            <a:endParaRPr lang="en-GB" sz="1200" dirty="0" smtClean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671"/>
            <a:ext cx="8086834" cy="1152129"/>
          </a:xfrm>
        </p:spPr>
        <p:txBody>
          <a:bodyPr/>
          <a:lstStyle/>
          <a:p>
            <a:r>
              <a:rPr lang="en-GB" sz="4000" dirty="0" smtClean="0">
                <a:latin typeface="+mn-lt"/>
              </a:rPr>
              <a:t>Pitch Maintenance</a:t>
            </a:r>
            <a:br>
              <a:rPr lang="en-GB" sz="4000" dirty="0" smtClean="0">
                <a:latin typeface="+mn-lt"/>
              </a:rPr>
            </a:br>
            <a:r>
              <a:rPr lang="en-GB" sz="4000" dirty="0" smtClean="0">
                <a:latin typeface="+mn-lt"/>
              </a:rPr>
              <a:t>Summary Document</a:t>
            </a:r>
            <a:endParaRPr lang="en-GB" sz="4000" b="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8" name="Picture 2" descr="\\c-staffs-srv\Users\GThomas\Logos\New Staffs FA 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297" y="476672"/>
            <a:ext cx="1037737" cy="149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9508175"/>
              </p:ext>
            </p:extLst>
          </p:nvPr>
        </p:nvGraphicFramePr>
        <p:xfrm>
          <a:off x="179513" y="1968153"/>
          <a:ext cx="7488831" cy="47012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Worksheet" r:id="rId6" imgW="8648636" imgH="5419726" progId="Excel.Sheet.12">
                  <p:embed/>
                </p:oleObj>
              </mc:Choice>
              <mc:Fallback>
                <p:oleObj name="Worksheet" r:id="rId6" imgW="8648636" imgH="5419726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79513" y="1968153"/>
                        <a:ext cx="7488831" cy="47012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6160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671"/>
            <a:ext cx="8086834" cy="1491481"/>
          </a:xfrm>
        </p:spPr>
        <p:txBody>
          <a:bodyPr/>
          <a:lstStyle/>
          <a:p>
            <a:r>
              <a:rPr lang="en-GB" sz="4000" dirty="0" smtClean="0">
                <a:latin typeface="+mn-lt"/>
              </a:rPr>
              <a:t>Pitch Maintenance</a:t>
            </a:r>
            <a:br>
              <a:rPr lang="en-GB" sz="4000" dirty="0" smtClean="0">
                <a:latin typeface="+mn-lt"/>
              </a:rPr>
            </a:br>
            <a:r>
              <a:rPr lang="en-GB" sz="4000" dirty="0" smtClean="0">
                <a:latin typeface="+mn-lt"/>
              </a:rPr>
              <a:t>Summary Document</a:t>
            </a:r>
            <a:r>
              <a:rPr lang="en-GB" sz="4000" b="0" dirty="0">
                <a:solidFill>
                  <a:srgbClr val="C00000"/>
                </a:solidFill>
                <a:latin typeface="+mn-lt"/>
              </a:rPr>
              <a:t/>
            </a:r>
            <a:br>
              <a:rPr lang="en-GB" sz="4000" b="0" dirty="0">
                <a:solidFill>
                  <a:srgbClr val="C00000"/>
                </a:solidFill>
                <a:latin typeface="+mn-lt"/>
              </a:rPr>
            </a:br>
            <a:r>
              <a:rPr lang="en-GB" sz="3200" b="0" dirty="0" smtClean="0">
                <a:solidFill>
                  <a:srgbClr val="C00000"/>
                </a:solidFill>
                <a:latin typeface="+mn-lt"/>
              </a:rPr>
              <a:t>(refer back to throughout the workshop)</a:t>
            </a:r>
            <a:endParaRPr lang="en-GB" sz="3200" b="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8" name="Picture 2" descr="\\c-staffs-srv\Users\GThomas\Logos\New Staffs FA 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297" y="476672"/>
            <a:ext cx="1037737" cy="149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3"/>
          <p:cNvSpPr>
            <a:spLocks noGrp="1"/>
          </p:cNvSpPr>
          <p:nvPr>
            <p:ph idx="1"/>
          </p:nvPr>
        </p:nvSpPr>
        <p:spPr>
          <a:xfrm>
            <a:off x="557444" y="2348880"/>
            <a:ext cx="8004482" cy="4320480"/>
          </a:xfrm>
        </p:spPr>
        <p:txBody>
          <a:bodyPr/>
          <a:lstStyle/>
          <a:p>
            <a:pPr>
              <a:lnSpc>
                <a:spcPct val="150000"/>
              </a:lnSpc>
              <a:buClr>
                <a:schemeClr val="accent4">
                  <a:lumMod val="60000"/>
                  <a:lumOff val="40000"/>
                </a:schemeClr>
              </a:buClr>
            </a:pPr>
            <a:r>
              <a:rPr lang="en-GB" sz="2000" b="1" dirty="0" smtClean="0">
                <a:latin typeface="+mn-lt"/>
              </a:rPr>
              <a:t>Guidance</a:t>
            </a:r>
            <a:r>
              <a:rPr lang="en-GB" sz="2000" dirty="0" smtClean="0">
                <a:latin typeface="+mn-lt"/>
              </a:rPr>
              <a:t> – simple document to support clubs and groundsmen with the planning of pitch maintenance items throughout the season.</a:t>
            </a:r>
          </a:p>
          <a:p>
            <a:pPr>
              <a:lnSpc>
                <a:spcPct val="150000"/>
              </a:lnSpc>
              <a:buClr>
                <a:schemeClr val="accent4">
                  <a:lumMod val="60000"/>
                  <a:lumOff val="40000"/>
                </a:schemeClr>
              </a:buClr>
            </a:pPr>
            <a:r>
              <a:rPr lang="en-GB" sz="2000" b="1" dirty="0" smtClean="0">
                <a:latin typeface="+mn-lt"/>
              </a:rPr>
              <a:t>Budgets</a:t>
            </a:r>
            <a:r>
              <a:rPr lang="en-GB" sz="2000" dirty="0" smtClean="0">
                <a:latin typeface="+mn-lt"/>
              </a:rPr>
              <a:t> – not all of the items will be achievable – individual budgets will dictate</a:t>
            </a:r>
            <a:r>
              <a:rPr lang="en-GB" sz="2000" b="1" dirty="0" smtClean="0">
                <a:latin typeface="+mn-lt"/>
              </a:rPr>
              <a:t> </a:t>
            </a:r>
            <a:r>
              <a:rPr lang="en-GB" sz="2000" dirty="0" smtClean="0">
                <a:latin typeface="+mn-lt"/>
              </a:rPr>
              <a:t>what is and isn’t possible.</a:t>
            </a:r>
          </a:p>
          <a:p>
            <a:pPr>
              <a:lnSpc>
                <a:spcPct val="150000"/>
              </a:lnSpc>
              <a:buClr>
                <a:schemeClr val="accent4">
                  <a:lumMod val="60000"/>
                  <a:lumOff val="40000"/>
                </a:schemeClr>
              </a:buClr>
            </a:pPr>
            <a:r>
              <a:rPr lang="en-GB" sz="2000" b="1" dirty="0" smtClean="0">
                <a:latin typeface="+mn-lt"/>
              </a:rPr>
              <a:t>Prioritising</a:t>
            </a:r>
            <a:r>
              <a:rPr lang="en-GB" sz="2000" dirty="0" smtClean="0">
                <a:latin typeface="+mn-lt"/>
              </a:rPr>
              <a:t> – which items are going to have the biggest impact to your pitch – based on the budget and resources available to you?</a:t>
            </a:r>
          </a:p>
          <a:p>
            <a:pPr>
              <a:lnSpc>
                <a:spcPct val="150000"/>
              </a:lnSpc>
              <a:buClr>
                <a:schemeClr val="accent4">
                  <a:lumMod val="60000"/>
                  <a:lumOff val="40000"/>
                </a:schemeClr>
              </a:buClr>
            </a:pPr>
            <a:r>
              <a:rPr lang="en-GB" sz="2000" b="1" dirty="0" smtClean="0">
                <a:latin typeface="+mn-lt"/>
              </a:rPr>
              <a:t>Recommendations</a:t>
            </a:r>
            <a:r>
              <a:rPr lang="en-GB" sz="2000" dirty="0" smtClean="0">
                <a:latin typeface="+mn-lt"/>
              </a:rPr>
              <a:t> – the pitch advisor’s report &amp; recommendations can support you with this process. </a:t>
            </a:r>
          </a:p>
          <a:p>
            <a:pPr>
              <a:buClr>
                <a:schemeClr val="accent4">
                  <a:lumMod val="60000"/>
                  <a:lumOff val="40000"/>
                </a:schemeClr>
              </a:buClr>
            </a:pPr>
            <a:endParaRPr lang="en-GB" sz="2000" dirty="0" smtClean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671"/>
            <a:ext cx="8086834" cy="1872209"/>
          </a:xfrm>
        </p:spPr>
        <p:txBody>
          <a:bodyPr/>
          <a:lstStyle/>
          <a:p>
            <a:r>
              <a:rPr lang="en-GB" sz="4000" dirty="0" smtClean="0">
                <a:latin typeface="+mn-lt"/>
              </a:rPr>
              <a:t>Case Study 1:</a:t>
            </a:r>
            <a:br>
              <a:rPr lang="en-GB" sz="4000" dirty="0" smtClean="0">
                <a:latin typeface="+mn-lt"/>
              </a:rPr>
            </a:br>
            <a:r>
              <a:rPr lang="en-GB" sz="4000" b="0" dirty="0" smtClean="0">
                <a:solidFill>
                  <a:srgbClr val="C00000"/>
                </a:solidFill>
                <a:latin typeface="+mn-lt"/>
              </a:rPr>
              <a:t>Stoke City FC (Premier League)</a:t>
            </a:r>
            <a:br>
              <a:rPr lang="en-GB" sz="4000" b="0" dirty="0" smtClean="0">
                <a:solidFill>
                  <a:srgbClr val="C00000"/>
                </a:solidFill>
                <a:latin typeface="+mn-lt"/>
              </a:rPr>
            </a:br>
            <a:r>
              <a:rPr lang="en-GB" sz="3200" b="0" dirty="0" smtClean="0">
                <a:latin typeface="+mn-lt"/>
              </a:rPr>
              <a:t>From this… </a:t>
            </a:r>
            <a:endParaRPr lang="en-GB" sz="3200" b="0" dirty="0">
              <a:latin typeface="+mn-lt"/>
            </a:endParaRPr>
          </a:p>
        </p:txBody>
      </p:sp>
      <p:pic>
        <p:nvPicPr>
          <p:cNvPr id="8" name="Picture 2" descr="\\c-staffs-srv\Users\GThomas\Logos\New Staffs FA 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297" y="476672"/>
            <a:ext cx="1037737" cy="149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Image result for stoke city victoria ground pitch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2348880"/>
            <a:ext cx="6966745" cy="432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553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671"/>
            <a:ext cx="8086834" cy="1944217"/>
          </a:xfrm>
        </p:spPr>
        <p:txBody>
          <a:bodyPr/>
          <a:lstStyle/>
          <a:p>
            <a:r>
              <a:rPr lang="en-GB" sz="4000" dirty="0" smtClean="0">
                <a:latin typeface="+mn-lt"/>
              </a:rPr>
              <a:t>Case Study 1:</a:t>
            </a:r>
            <a:br>
              <a:rPr lang="en-GB" sz="4000" dirty="0" smtClean="0">
                <a:latin typeface="+mn-lt"/>
              </a:rPr>
            </a:br>
            <a:r>
              <a:rPr lang="en-GB" sz="4000" b="0" dirty="0" smtClean="0">
                <a:solidFill>
                  <a:srgbClr val="C00000"/>
                </a:solidFill>
                <a:latin typeface="+mn-lt"/>
              </a:rPr>
              <a:t>Stoke City FC (Premier League)</a:t>
            </a:r>
            <a:br>
              <a:rPr lang="en-GB" sz="4000" b="0" dirty="0" smtClean="0">
                <a:solidFill>
                  <a:srgbClr val="C00000"/>
                </a:solidFill>
                <a:latin typeface="+mn-lt"/>
              </a:rPr>
            </a:br>
            <a:r>
              <a:rPr lang="en-GB" sz="3200" b="0" dirty="0" smtClean="0">
                <a:latin typeface="+mn-lt"/>
              </a:rPr>
              <a:t>To </a:t>
            </a:r>
            <a:r>
              <a:rPr lang="en-GB" sz="3200" b="0" dirty="0" smtClean="0">
                <a:latin typeface="+mn-lt"/>
              </a:rPr>
              <a:t>this!</a:t>
            </a:r>
            <a:endParaRPr lang="en-GB" sz="3200" b="0" dirty="0">
              <a:latin typeface="+mn-lt"/>
            </a:endParaRPr>
          </a:p>
        </p:txBody>
      </p:sp>
      <p:pic>
        <p:nvPicPr>
          <p:cNvPr id="8" name="Picture 2" descr="\\c-staffs-srv\Users\GThomas\Logos\New Staffs FA 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297" y="476672"/>
            <a:ext cx="1037737" cy="149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gthomas\AppData\Local\Microsoft\Windows\Temporary Internet Files\Content.Outlook\CH3P7HS8\SCFC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40" y="2420888"/>
            <a:ext cx="6918974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157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3B8A"/>
      </a:accent1>
      <a:accent2>
        <a:srgbClr val="ED1C24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20868</TotalTime>
  <Words>1062</Words>
  <Application>Microsoft Office PowerPoint</Application>
  <PresentationFormat>On-screen Show (4:3)</PresentationFormat>
  <Paragraphs>198</Paragraphs>
  <Slides>33</Slides>
  <Notes>33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5" baseType="lpstr">
      <vt:lpstr>Office Theme</vt:lpstr>
      <vt:lpstr>Worksheet</vt:lpstr>
      <vt:lpstr>Pitch Improvement Workshop  Thursday 6 April 2017, 6.30pm – 9.00pm 1863 Lounge, bet365 Stadium, Stoke City Football Club </vt:lpstr>
      <vt:lpstr>Workshop Itinerary</vt:lpstr>
      <vt:lpstr>Staffordshire FA Pitch Advisors</vt:lpstr>
      <vt:lpstr>Workshop Objectives</vt:lpstr>
      <vt:lpstr>  Staffordshire FA   Pitch Improvement Programme (PIP)  </vt:lpstr>
      <vt:lpstr>Pitch Maintenance Summary Document</vt:lpstr>
      <vt:lpstr>Pitch Maintenance Summary Document (refer back to throughout the workshop)</vt:lpstr>
      <vt:lpstr>Case Study 1: Stoke City FC (Premier League) From this… </vt:lpstr>
      <vt:lpstr>Case Study 1: Stoke City FC (Premier League) To this!</vt:lpstr>
      <vt:lpstr>Case Study 2: Leek Town FC (NLS Step 4)</vt:lpstr>
      <vt:lpstr>Case Study 2: Leek Town FC (NLS Step 4)</vt:lpstr>
      <vt:lpstr>Case Study 2: Leek Town FC (NLS Step 4)</vt:lpstr>
      <vt:lpstr>Case Study 2: Leek Town FC (NLS Step 4)</vt:lpstr>
      <vt:lpstr>Case Study 2: Leek Town FC (NLS Step 4)</vt:lpstr>
      <vt:lpstr>Case Study 2: Leek Town FC (NLS Step 4)</vt:lpstr>
      <vt:lpstr>Case Study 3: Silverdale Athletic FC (NLS Step 7)</vt:lpstr>
      <vt:lpstr>Case Study 3: Silverdale Athletic FC (NLS Step 7)</vt:lpstr>
      <vt:lpstr>Case Study 3: Silverdale Athletic FC (NLS Step 7)</vt:lpstr>
      <vt:lpstr>Case Study 3: Silverdale Athletic FC (NLS Step 7)</vt:lpstr>
      <vt:lpstr>Case Study 3: Silverdale Athletic FC (NLS Step 7)</vt:lpstr>
      <vt:lpstr>Case Study 3: Silverdale Athletic FC (NLS Step 7)</vt:lpstr>
      <vt:lpstr>8.00pm – 8.15pm  </vt:lpstr>
      <vt:lpstr>Case Study 4: AC Milton (Sunday 11v11 team)       Presentation from Roger Ibbs, AC Milton Groundsman</vt:lpstr>
      <vt:lpstr>Case Study 5: Trubshaw Cross (multi-pitch site)</vt:lpstr>
      <vt:lpstr>Case Study 5: Trubshaw Cross (multi-pitch site)</vt:lpstr>
      <vt:lpstr>Case Study 5: Trubshaw Cross (multi-pitch site)</vt:lpstr>
      <vt:lpstr>Case Study 5: Trubshaw Cross (multi-pitch site)</vt:lpstr>
      <vt:lpstr>Case Study 5: Trubshaw Cross (multi-pitch site)</vt:lpstr>
      <vt:lpstr>Case Study 5: Trubshaw Cross (multi-pitch site)</vt:lpstr>
      <vt:lpstr>De-brief / Q&amp;A </vt:lpstr>
      <vt:lpstr>Funding Opportunities</vt:lpstr>
      <vt:lpstr>Staffordshire FA Groundsman of the Year ‘16/17 (Step 7 and below)</vt:lpstr>
      <vt:lpstr>Closing Summary</vt:lpstr>
    </vt:vector>
  </TitlesOfParts>
  <Company>Can Communicate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Jason Coles</dc:creator>
  <cp:lastModifiedBy>Gareth Thomas</cp:lastModifiedBy>
  <cp:revision>1052</cp:revision>
  <cp:lastPrinted>2017-04-06T15:31:40Z</cp:lastPrinted>
  <dcterms:created xsi:type="dcterms:W3CDTF">2009-04-03T09:03:22Z</dcterms:created>
  <dcterms:modified xsi:type="dcterms:W3CDTF">2017-04-12T08:55:57Z</dcterms:modified>
</cp:coreProperties>
</file>