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18" r:id="rId2"/>
    <p:sldId id="435" r:id="rId3"/>
    <p:sldId id="446" r:id="rId4"/>
    <p:sldId id="420" r:id="rId5"/>
    <p:sldId id="429" r:id="rId6"/>
    <p:sldId id="511" r:id="rId7"/>
    <p:sldId id="496" r:id="rId8"/>
    <p:sldId id="497" r:id="rId9"/>
    <p:sldId id="498" r:id="rId10"/>
    <p:sldId id="504" r:id="rId11"/>
    <p:sldId id="503" r:id="rId12"/>
    <p:sldId id="502" r:id="rId13"/>
    <p:sldId id="501" r:id="rId14"/>
    <p:sldId id="500" r:id="rId15"/>
    <p:sldId id="499" r:id="rId16"/>
    <p:sldId id="505" r:id="rId17"/>
    <p:sldId id="506" r:id="rId18"/>
    <p:sldId id="509" r:id="rId19"/>
    <p:sldId id="490" r:id="rId20"/>
    <p:sldId id="421" r:id="rId21"/>
    <p:sldId id="454" r:id="rId22"/>
    <p:sldId id="424" r:id="rId2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8A"/>
    <a:srgbClr val="00275D"/>
    <a:srgbClr val="877E4B"/>
    <a:srgbClr val="ABA269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82382" autoAdjust="0"/>
  </p:normalViewPr>
  <p:slideViewPr>
    <p:cSldViewPr snapToObjects="1"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6"/>
    </p:cViewPr>
  </p:sorterViewPr>
  <p:notesViewPr>
    <p:cSldViewPr snapToObjects="1">
      <p:cViewPr varScale="1">
        <p:scale>
          <a:sx n="63" d="100"/>
          <a:sy n="63" d="100"/>
        </p:scale>
        <p:origin x="-3078" y="-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A4E2E-4CCD-42A2-A13C-C85DEB24C697}" type="datetimeFigureOut">
              <a:rPr lang="en-US" smtClean="0"/>
              <a:pPr/>
              <a:t>5/1/2018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BF70F-E194-4411-ACBC-511FFC7732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8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F22D69-4FC8-4B2B-9799-D6FC6AFE2550}" type="datetime1">
              <a:rPr lang="en-US"/>
              <a:pPr/>
              <a:t>5/1/2018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73BC78-377A-467A-81E2-AE688CB912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88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952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8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8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8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8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8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8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8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113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8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85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506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856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730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85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5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82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BC78-377A-467A-81E2-AE688CB9122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4D77F-B45A-4716-89DB-25D284D28E88}" type="datetime1">
              <a:rPr lang="en-US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137D4-8CD6-4BED-A150-55487FDA29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FC113-723D-43B7-9EFB-8C88BEB35FB1}" type="datetime1">
              <a:rPr lang="en-US"/>
              <a:pPr/>
              <a:t>5/1/2018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E3324-4B06-48FF-B800-5AE3E861B0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D5D43-8E87-4421-BE85-4DFA401E48E2}" type="datetime1">
              <a:rPr lang="en-US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A579E-FB8D-4204-9E66-1335159897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8D0DA-BB62-4DF6-8533-90FF3828843C}" type="datetime1">
              <a:rPr lang="en-US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9E20E-792B-4DF0-A949-DEDC8690D8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F4FFC-AD6E-44AF-9E00-DDF1DA10199B}" type="datetime1">
              <a:rPr lang="en-US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EFDA7-5A12-4040-A9B9-76D4A341FE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8C41-58E7-46F3-929F-96E417EFF7A2}" type="datetime1">
              <a:rPr lang="en-US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252AB-431C-4594-AF5C-5D10AA2022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6E333-D3A9-48D8-BDB4-83E35226F51C}" type="datetime1">
              <a:rPr lang="en-US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376F-1B5C-44AB-8947-42E14A1196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824A88-6060-4311-8AF7-EFAFD6D69997}" type="datetime1">
              <a:rPr lang="en-US"/>
              <a:pPr/>
              <a:t>5/1/2018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57B02-81B2-4BBF-A482-74D915102F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0BE1F3-8D4D-4EEE-9196-5EB1306B911B}" type="datetime1">
              <a:rPr lang="en-US"/>
              <a:pPr/>
              <a:t>5/1/2018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1CE88-D481-4365-AB51-041B8BB701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70C2A-D7A0-4085-87AC-506DCB828285}" type="datetime1">
              <a:rPr lang="en-US"/>
              <a:pPr/>
              <a:t>5/1/2018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7A581-D0FE-46CA-9AB2-8C194E1BD2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1355F-25A0-4C64-B148-AE158BEE11EB}" type="datetime1">
              <a:rPr lang="en-US"/>
              <a:pPr/>
              <a:t>5/1/2018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3B121-66D0-4C34-AC93-722BBD8732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AF8E1-3F54-4653-BAC4-D824E51F30A8}" type="datetime1">
              <a:rPr lang="en-US"/>
              <a:pPr/>
              <a:t>5/1/2018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A26E3-C4B2-44E6-8D5C-EC1779855E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KGROUND SLVR LIONS.jpg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3E4CB82-D049-4421-9B1E-CF85FA660D8A}" type="datetime1">
              <a:rPr lang="en-US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09E9C0E-0020-4B8B-9FB3-0CECA94CB96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 descr="FA_CREST_4C_C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4800" y="5788025"/>
            <a:ext cx="6477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B8A"/>
          </a:solidFill>
          <a:latin typeface="Arial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2000" kern="1200">
          <a:solidFill>
            <a:srgbClr val="003B8A"/>
          </a:solidFill>
          <a:latin typeface="Arial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6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4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4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google.co.uk/url?sa=i&amp;rct=j&amp;q=&amp;esrc=s&amp;frm=1&amp;source=images&amp;cd=&amp;cad=rja&amp;uact=8&amp;ved=0ahUKEwizguPjlOfZAhVCIMAKHeRrBHEQjRwIBg&amp;url=https://lawnsciencesouthmanchester.co.uk/how-does-aeration-relieve-a-compacted-lawn/&amp;psig=AOvVaw1q_8Cmyew3rqBCxG-sq1Uo&amp;ust=152095705148671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Pmzk2Klr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XEhG8ROMsU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.uk/url?sa=i&amp;rct=j&amp;q=&amp;esrc=s&amp;frm=1&amp;source=images&amp;cd=&amp;cad=rja&amp;uact=8&amp;ved=2ahUKEwjB5o-F4cjZAhVGtRQKHS1ECHYQjRx6BAgAEAY&amp;url=http://www.campeyturfcare.com/portfolio_category/raycam/&amp;psig=AOvVaw1Qk8E-mudZQVKkkyOT60nu&amp;ust=151991235470512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hNSnDAdNI&amp;spfreload=1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xcwCOxzEPEc" TargetMode="External"/><Relationship Id="rId4" Type="http://schemas.openxmlformats.org/officeDocument/2006/relationships/hyperlink" Target="https://www.youtube.com/watch?v=wZaw-f0wp7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tjS7gdzX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4mPyyq7YL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source=imgres&amp;cd=&amp;cad=rja&amp;uact=8&amp;ved=0CAwQjRwwAA&amp;url=http://www.iog.org/&amp;ei=No9UVcHyIImP7AbbxYPwDg&amp;psig=AFQjCNFrZegPpRsasic0fWMrADb9P_iBag&amp;ust=1431691446597555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google.co.uk/url?sa=i&amp;source=imgres&amp;cd=&amp;cad=rja&amp;uact=8&amp;ved=0CAwQjRwwAA&amp;url=http://en.wikipedia.org/wiki/Stoke_City_F.C.&amp;ei=FY5UVfuOMKSU7Aa3-4HgDg&amp;psig=AFQjCNHlj8E3uD7gO85-PK4o2QL0iDOt0Q&amp;ust=143169115789261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source=imgres&amp;cd=&amp;cad=rja&amp;uact=8&amp;ved=0CAwQjRwwAA&amp;url=http://www.iog.org/&amp;ei=No9UVcHyIImP7AbbxYPwDg&amp;psig=AFQjCNFrZegPpRsasic0fWMrADb9P_iBag&amp;ust=1431691446597555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google.co.uk/url?sa=i&amp;source=imgres&amp;cd=&amp;cad=rja&amp;uact=8&amp;ved=0CAwQjRwwAA&amp;url=http://en.wikipedia.org/wiki/Stoke_City_F.C.&amp;ei=FY5UVfuOMKSU7Aa3-4HgDg&amp;psig=AFQjCNHlj8E3uD7gO85-PK4o2QL0iDOt0Q&amp;ust=14316911578926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url?sa=i&amp;rct=j&amp;q=&amp;esrc=s&amp;frm=1&amp;source=imgres&amp;cd=&amp;cad=rja&amp;uact=8&amp;ved=2ahUKEwjvi4fhsMjZAhUGWBQKHWWMBw8QjRx6BAgAEAY&amp;url=http://www.hornetsfc.com/weekend-games-called-off/&amp;psig=AOvVaw0ZT4JjUyRC1yLF9wVOn9pC&amp;ust=151989943442997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o-jT6hKQL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.uk/url?sa=i&amp;rct=j&amp;q=&amp;esrc=s&amp;frm=1&amp;source=images&amp;cd=&amp;cad=rja&amp;uact=8&amp;ved=2ahUKEwj95JWowMjZAhXGyRQKHdrHApkQjRx6BAgAEAY&amp;url=https://blog.drpower.com/the-one-third-rule-of-lawn-mowing/&amp;psig=AOvVaw0EkTLRsJfaeKi-B3VpL-PW&amp;ust=15199035546864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576" y="260648"/>
            <a:ext cx="7134384" cy="1661954"/>
          </a:xfrm>
        </p:spPr>
        <p:txBody>
          <a:bodyPr/>
          <a:lstStyle/>
          <a:p>
            <a:pPr algn="ctr"/>
            <a:r>
              <a:rPr lang="en-GB" sz="4000" dirty="0" smtClean="0">
                <a:latin typeface="+mn-lt"/>
              </a:rPr>
              <a:t>Pitch Improvement Workshop</a:t>
            </a:r>
            <a:br>
              <a:rPr lang="en-GB" sz="4000" dirty="0" smtClean="0">
                <a:latin typeface="+mn-lt"/>
              </a:rPr>
            </a:br>
            <a:r>
              <a:rPr lang="en-GB" sz="1200" dirty="0" smtClean="0">
                <a:latin typeface="+mn-lt"/>
              </a:rPr>
              <a:t/>
            </a:r>
            <a:br>
              <a:rPr lang="en-GB" sz="1200" dirty="0" smtClean="0">
                <a:latin typeface="+mn-lt"/>
              </a:rPr>
            </a:br>
            <a:r>
              <a:rPr lang="en-GB" sz="2000" dirty="0">
                <a:solidFill>
                  <a:srgbClr val="C00000"/>
                </a:solidFill>
                <a:latin typeface="+mn-lt"/>
              </a:rPr>
              <a:t>Thursday </a:t>
            </a:r>
            <a:r>
              <a:rPr lang="en-GB" sz="2000" dirty="0" smtClean="0">
                <a:solidFill>
                  <a:srgbClr val="C00000"/>
                </a:solidFill>
                <a:latin typeface="+mn-lt"/>
              </a:rPr>
              <a:t>13 March 2018, 6.30pm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– </a:t>
            </a:r>
            <a:r>
              <a:rPr lang="en-GB" sz="2000" dirty="0" smtClean="0">
                <a:solidFill>
                  <a:srgbClr val="C00000"/>
                </a:solidFill>
                <a:latin typeface="+mn-lt"/>
              </a:rPr>
              <a:t>9.00pm</a:t>
            </a:r>
            <a:br>
              <a:rPr lang="en-GB" sz="2000" dirty="0" smtClean="0">
                <a:solidFill>
                  <a:srgbClr val="C00000"/>
                </a:solidFill>
                <a:latin typeface="+mn-lt"/>
              </a:rPr>
            </a:br>
            <a:r>
              <a:rPr lang="en-GB" sz="2000" b="0" dirty="0" smtClean="0">
                <a:solidFill>
                  <a:srgbClr val="C00000"/>
                </a:solidFill>
                <a:latin typeface="+mn-lt"/>
              </a:rPr>
              <a:t>@ Staffordshire FA</a:t>
            </a:r>
            <a:r>
              <a:rPr lang="en-GB" b="0" dirty="0" smtClean="0">
                <a:latin typeface="+mn-lt"/>
              </a:rPr>
              <a:t/>
            </a:r>
            <a:br>
              <a:rPr lang="en-GB" b="0" dirty="0" smtClean="0">
                <a:latin typeface="+mn-lt"/>
              </a:rPr>
            </a:br>
            <a:endParaRPr lang="en-GB" sz="2000" b="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0" y="260648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90488" y="1524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90488" y="5715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 descr="Image result for aeration diagra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602"/>
            <a:ext cx="9144000" cy="49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1968153"/>
            <a:ext cx="7986590" cy="4773215"/>
          </a:xfrm>
        </p:spPr>
        <p:txBody>
          <a:bodyPr/>
          <a:lstStyle/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dirty="0" smtClean="0">
              <a:latin typeface="+mn-lt"/>
              <a:hlinkClick r:id="rId3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dirty="0">
              <a:latin typeface="+mn-lt"/>
              <a:hlinkClick r:id="rId3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dirty="0" smtClean="0">
              <a:latin typeface="+mn-lt"/>
              <a:hlinkClick r:id="rId3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u="sng" dirty="0">
                <a:latin typeface="+mn-lt"/>
                <a:hlinkClick r:id="rId4"/>
              </a:rPr>
              <a:t>https://</a:t>
            </a:r>
            <a:r>
              <a:rPr lang="en-GB" sz="2000" b="1" u="sng" dirty="0" smtClean="0">
                <a:latin typeface="+mn-lt"/>
                <a:hlinkClick r:id="rId4"/>
              </a:rPr>
              <a:t>www.youtube.com/watch?v=XEhG8ROMsUA</a:t>
            </a:r>
            <a:endParaRPr lang="en-GB" sz="2000" b="1" u="sng" dirty="0" smtClean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u="sng" dirty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i="1" dirty="0" smtClean="0">
                <a:latin typeface="+mn-lt"/>
              </a:rPr>
              <a:t>(example video clip taken from YouTube)</a:t>
            </a: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76671"/>
            <a:ext cx="8086834" cy="149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8A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8A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8A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8A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75D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75D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75D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75D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GB" sz="4000" dirty="0">
                <a:latin typeface="+mn-lt"/>
              </a:rPr>
              <a:t>3</a:t>
            </a:r>
            <a:r>
              <a:rPr lang="en-GB" sz="4000" dirty="0" smtClean="0">
                <a:latin typeface="+mn-lt"/>
              </a:rPr>
              <a:t>. Scarify in multiple directions</a:t>
            </a:r>
            <a:endParaRPr lang="en-GB" sz="4000" b="0" dirty="0">
              <a:latin typeface="+mn-lt"/>
            </a:endParaRPr>
          </a:p>
        </p:txBody>
      </p:sp>
      <p:sp>
        <p:nvSpPr>
          <p:cNvPr id="2" name="AutoShape 2" descr="Image result for raycam rak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raycam rake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1491481"/>
          </a:xfrm>
        </p:spPr>
        <p:txBody>
          <a:bodyPr/>
          <a:lstStyle/>
          <a:p>
            <a:r>
              <a:rPr lang="en-GB" sz="4000" dirty="0">
                <a:latin typeface="+mn-lt"/>
              </a:rPr>
              <a:t>4</a:t>
            </a:r>
            <a:r>
              <a:rPr lang="en-GB" sz="4000" dirty="0" smtClean="0">
                <a:latin typeface="+mn-lt"/>
              </a:rPr>
              <a:t>. Collect debris</a:t>
            </a:r>
            <a:endParaRPr lang="en-GB" sz="4000" b="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1628801"/>
            <a:ext cx="6948853" cy="5112568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Discussion around the options available to grassroots football clubs with limited budgets to collect debris post-scarification.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solidFill>
                <a:srgbClr val="C00000"/>
              </a:solidFill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solidFill>
                <a:srgbClr val="C00000"/>
              </a:solidFill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raycam rak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476672"/>
            <a:ext cx="5514975" cy="14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 descr="C:\Users\gthomas\Desktop\ra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420888"/>
            <a:ext cx="633804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1491481"/>
          </a:xfrm>
        </p:spPr>
        <p:txBody>
          <a:bodyPr/>
          <a:lstStyle/>
          <a:p>
            <a:r>
              <a:rPr lang="en-GB" sz="4000" dirty="0">
                <a:latin typeface="+mn-lt"/>
              </a:rPr>
              <a:t>5</a:t>
            </a:r>
            <a:r>
              <a:rPr lang="en-GB" sz="4000" dirty="0" smtClean="0">
                <a:latin typeface="+mn-lt"/>
              </a:rPr>
              <a:t>. Restore levels in priority areas</a:t>
            </a:r>
            <a:endParaRPr lang="en-GB" sz="4000" b="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1968152"/>
            <a:ext cx="6894736" cy="44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1491481"/>
          </a:xfrm>
        </p:spPr>
        <p:txBody>
          <a:bodyPr/>
          <a:lstStyle/>
          <a:p>
            <a:r>
              <a:rPr lang="en-GB" sz="4000" dirty="0">
                <a:latin typeface="+mn-lt"/>
              </a:rPr>
              <a:t>6</a:t>
            </a:r>
            <a:r>
              <a:rPr lang="en-GB" sz="4000" dirty="0" smtClean="0">
                <a:latin typeface="+mn-lt"/>
              </a:rPr>
              <a:t>. Deep aeration </a:t>
            </a:r>
            <a:r>
              <a:rPr lang="en-GB" sz="4000" b="0" dirty="0" smtClean="0">
                <a:latin typeface="+mn-lt"/>
              </a:rPr>
              <a:t>(2 examples)</a:t>
            </a:r>
            <a:endParaRPr lang="en-GB" sz="4000" b="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1968153"/>
            <a:ext cx="7986590" cy="4773215"/>
          </a:xfrm>
        </p:spPr>
        <p:txBody>
          <a:bodyPr/>
          <a:lstStyle/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u="sng" dirty="0" smtClean="0">
              <a:hlinkClick r:id="rId3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u="sng" dirty="0" smtClean="0">
              <a:hlinkClick r:id="rId3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u="sng" dirty="0">
                <a:latin typeface="+mn-lt"/>
                <a:hlinkClick r:id="rId4"/>
              </a:rPr>
              <a:t>https://</a:t>
            </a:r>
            <a:r>
              <a:rPr lang="en-GB" sz="2000" b="1" u="sng" dirty="0" smtClean="0">
                <a:latin typeface="+mn-lt"/>
                <a:hlinkClick r:id="rId4"/>
              </a:rPr>
              <a:t>www.youtube.com/watch?v=wZaw-f0wp7U</a:t>
            </a:r>
            <a:endParaRPr lang="en-GB" sz="2000" b="1" u="sng" dirty="0" smtClean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(Shockwave)</a:t>
            </a: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u="sng" dirty="0">
                <a:latin typeface="+mn-lt"/>
                <a:hlinkClick r:id="rId5"/>
              </a:rPr>
              <a:t>https://www.youtube.com/watch?v=xcwCOxzEPEc </a:t>
            </a:r>
            <a:endParaRPr lang="en-GB" sz="2000" b="1" u="sng" dirty="0" smtClean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(</a:t>
            </a:r>
            <a:r>
              <a:rPr lang="en-GB" sz="2000" dirty="0" err="1" smtClean="0">
                <a:latin typeface="+mn-lt"/>
              </a:rPr>
              <a:t>Verti</a:t>
            </a:r>
            <a:r>
              <a:rPr lang="en-GB" sz="2000" dirty="0" smtClean="0">
                <a:latin typeface="+mn-lt"/>
              </a:rPr>
              <a:t>-Drain)</a:t>
            </a: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i="1" dirty="0">
                <a:latin typeface="+mn-lt"/>
              </a:rPr>
              <a:t>(example video </a:t>
            </a:r>
            <a:r>
              <a:rPr lang="en-GB" sz="2000" i="1" dirty="0" smtClean="0">
                <a:latin typeface="+mn-lt"/>
              </a:rPr>
              <a:t>clips </a:t>
            </a:r>
            <a:r>
              <a:rPr lang="en-GB" sz="2000" i="1" dirty="0">
                <a:latin typeface="+mn-lt"/>
              </a:rPr>
              <a:t>taken from YouTube)</a:t>
            </a: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1491481"/>
          </a:xfrm>
        </p:spPr>
        <p:txBody>
          <a:bodyPr/>
          <a:lstStyle/>
          <a:p>
            <a:r>
              <a:rPr lang="en-GB" sz="4000" dirty="0">
                <a:latin typeface="+mn-lt"/>
              </a:rPr>
              <a:t>7</a:t>
            </a:r>
            <a:r>
              <a:rPr lang="en-GB" sz="4000" dirty="0" smtClean="0">
                <a:latin typeface="+mn-lt"/>
              </a:rPr>
              <a:t>. Disc seed</a:t>
            </a:r>
            <a:endParaRPr lang="en-GB" sz="4000" b="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1968153"/>
            <a:ext cx="7986590" cy="4773215"/>
          </a:xfrm>
        </p:spPr>
        <p:txBody>
          <a:bodyPr/>
          <a:lstStyle/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u="sng" dirty="0" smtClean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u="sng" dirty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u="sng" dirty="0" smtClean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u="sng" dirty="0">
                <a:latin typeface="+mn-lt"/>
                <a:hlinkClick r:id="rId3"/>
              </a:rPr>
              <a:t>https://</a:t>
            </a:r>
            <a:r>
              <a:rPr lang="en-GB" sz="2000" b="1" u="sng" dirty="0" smtClean="0">
                <a:latin typeface="+mn-lt"/>
                <a:hlinkClick r:id="rId3"/>
              </a:rPr>
              <a:t>www.youtube.com/watch?v=ZvtjS7gdzXE</a:t>
            </a:r>
            <a:endParaRPr lang="en-GB" sz="2000" b="1" u="sng" dirty="0" smtClean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u="sng" dirty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i="1" dirty="0">
                <a:latin typeface="+mn-lt"/>
              </a:rPr>
              <a:t>(example video clip taken from YouTube)</a:t>
            </a: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dirty="0" smtClean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1491481"/>
          </a:xfrm>
        </p:spPr>
        <p:txBody>
          <a:bodyPr/>
          <a:lstStyle/>
          <a:p>
            <a:r>
              <a:rPr lang="en-GB" sz="4000" dirty="0">
                <a:latin typeface="+mn-lt"/>
              </a:rPr>
              <a:t>8</a:t>
            </a:r>
            <a:r>
              <a:rPr lang="en-GB" sz="4000" dirty="0" smtClean="0">
                <a:latin typeface="+mn-lt"/>
              </a:rPr>
              <a:t>. Application of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smtClean="0">
                <a:latin typeface="+mn-lt"/>
              </a:rPr>
              <a:t>fertilizer</a:t>
            </a:r>
            <a:endParaRPr lang="en-GB" sz="4000" b="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1968153"/>
            <a:ext cx="7986590" cy="4773215"/>
          </a:xfrm>
        </p:spPr>
        <p:txBody>
          <a:bodyPr/>
          <a:lstStyle/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u="sng" dirty="0" smtClean="0">
              <a:latin typeface="+mn-lt"/>
              <a:hlinkClick r:id="rId3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u="sng" dirty="0">
              <a:latin typeface="+mn-lt"/>
              <a:hlinkClick r:id="rId3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u="sng" dirty="0" smtClean="0">
              <a:latin typeface="+mn-lt"/>
              <a:hlinkClick r:id="rId3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u="sng" dirty="0" smtClean="0">
                <a:latin typeface="+mn-lt"/>
                <a:hlinkClick r:id="rId3"/>
              </a:rPr>
              <a:t>https</a:t>
            </a:r>
            <a:r>
              <a:rPr lang="en-GB" sz="2000" b="1" u="sng" dirty="0">
                <a:latin typeface="+mn-lt"/>
                <a:hlinkClick r:id="rId3"/>
              </a:rPr>
              <a:t>://youtu.be/d4mPyyq7YLs </a:t>
            </a:r>
            <a:endParaRPr lang="en-GB" sz="2000" b="1" u="sng" dirty="0" smtClean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u="sng" dirty="0">
              <a:latin typeface="+mn-lt"/>
            </a:endParaRP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i="1" dirty="0">
                <a:latin typeface="+mn-lt"/>
              </a:rPr>
              <a:t>(example video clip taken from YouTube)</a:t>
            </a:r>
          </a:p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dirty="0" smtClean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1491481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9. </a:t>
            </a:r>
            <a:r>
              <a:rPr lang="en-GB" sz="4000" dirty="0">
                <a:latin typeface="+mn-lt"/>
              </a:rPr>
              <a:t>Allow grass to grow to </a:t>
            </a:r>
            <a:r>
              <a:rPr lang="en-GB" sz="4000" dirty="0" smtClean="0">
                <a:latin typeface="+mn-lt"/>
              </a:rPr>
              <a:t>50mm,</a:t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>then </a:t>
            </a:r>
            <a:r>
              <a:rPr lang="en-GB" sz="4000" dirty="0">
                <a:latin typeface="+mn-lt"/>
              </a:rPr>
              <a:t>mow to </a:t>
            </a:r>
            <a:r>
              <a:rPr lang="en-GB" sz="4000" dirty="0" smtClean="0">
                <a:latin typeface="+mn-lt"/>
              </a:rPr>
              <a:t>35mm</a:t>
            </a:r>
            <a:endParaRPr lang="en-GB" sz="4000" b="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1968153"/>
            <a:ext cx="7986590" cy="4773215"/>
          </a:xfrm>
        </p:spPr>
        <p:txBody>
          <a:bodyPr/>
          <a:lstStyle/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endParaRPr lang="en-GB" sz="2000" dirty="0" smtClean="0">
              <a:latin typeface="+mn-lt"/>
            </a:endParaRPr>
          </a:p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endParaRPr lang="en-GB" sz="2000" dirty="0" smtClean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thomas\Desktop\PIP Workshop 06-04-17\Silverdale Athletic Photos (KD)\20150610_1335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4" y="2132856"/>
            <a:ext cx="69450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1491481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8.00pm – 8.15pm </a:t>
            </a:r>
            <a:br>
              <a:rPr lang="en-GB" sz="4000" dirty="0" smtClean="0">
                <a:latin typeface="+mn-lt"/>
              </a:rPr>
            </a:br>
            <a:endParaRPr lang="en-GB" sz="4000" b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gthomas\Desktop\bre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184177"/>
            <a:ext cx="6963949" cy="354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1491481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End of season renovations</a:t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>- budgets &amp; priorities</a:t>
            </a:r>
            <a:endParaRPr lang="en-GB" sz="4000" b="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1968153"/>
            <a:ext cx="7986590" cy="4773215"/>
          </a:xfrm>
        </p:spPr>
        <p:txBody>
          <a:bodyPr/>
          <a:lstStyle/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endParaRPr lang="en-GB" sz="2000" dirty="0" smtClean="0">
              <a:latin typeface="+mn-lt"/>
            </a:endParaRPr>
          </a:p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endParaRPr lang="en-GB" sz="2000" dirty="0" smtClean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25aeffe-0450-429f-a84d-2c5895c0a0a2@the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971686"/>
            <a:ext cx="3438352" cy="21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gthomas\Desktop\Looking uphi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3" y="4077072"/>
            <a:ext cx="35352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4066610"/>
            <a:ext cx="3438351" cy="253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gthomas\AppData\Local\Microsoft\Windows\Temporary Internet Files\Content.Outlook\CH3P7HS8\stok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3" y="1971686"/>
            <a:ext cx="3533241" cy="210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4" y="476671"/>
            <a:ext cx="8364520" cy="1491482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Ongoing pitch maintenance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r>
              <a:rPr lang="en-GB" sz="4000" dirty="0" smtClean="0">
                <a:latin typeface="+mn-lt"/>
              </a:rPr>
              <a:t>- summary document</a:t>
            </a:r>
            <a:br>
              <a:rPr lang="en-GB" sz="4000" dirty="0" smtClean="0">
                <a:latin typeface="+mn-lt"/>
              </a:rPr>
            </a:br>
            <a:r>
              <a:rPr lang="en-GB" sz="2000" b="0" i="1" dirty="0" smtClean="0">
                <a:latin typeface="+mn-lt"/>
              </a:rPr>
              <a:t>* priority order will differ from club to club </a:t>
            </a:r>
            <a:endParaRPr lang="en-GB" sz="4000" b="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311922"/>
              </p:ext>
            </p:extLst>
          </p:nvPr>
        </p:nvGraphicFramePr>
        <p:xfrm>
          <a:off x="179514" y="2060848"/>
          <a:ext cx="7632846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6" imgW="8648636" imgH="5419726" progId="Excel.Sheet.12">
                  <p:embed/>
                </p:oleObj>
              </mc:Choice>
              <mc:Fallback>
                <p:oleObj name="Worksheet" r:id="rId6" imgW="8648636" imgH="54197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514" y="2060848"/>
                        <a:ext cx="7632846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6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86834" cy="648072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Workshop Itinerary</a:t>
            </a: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968152"/>
            <a:ext cx="8136904" cy="3837111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18.30 – 18.45pm		Arrival Time | Tea &amp; Coffee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18.45 – 19.00pm		Welcome | Introductions | Overview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19.00 – 20.00pm		Example End of Season </a:t>
            </a:r>
            <a:r>
              <a:rPr lang="en-GB" sz="2000" dirty="0">
                <a:latin typeface="+mn-lt"/>
              </a:rPr>
              <a:t>R</a:t>
            </a:r>
            <a:r>
              <a:rPr lang="en-GB" sz="2000" dirty="0" smtClean="0">
                <a:latin typeface="+mn-lt"/>
              </a:rPr>
              <a:t>enovations 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20.00 – 20.15pm		</a:t>
            </a:r>
            <a:r>
              <a:rPr lang="en-GB" sz="2000" dirty="0">
                <a:latin typeface="+mn-lt"/>
              </a:rPr>
              <a:t>Tea &amp; Coffee Break| Networking 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20.15 – 20.45pm 		End of Season </a:t>
            </a:r>
            <a:r>
              <a:rPr lang="en-GB" sz="2000" dirty="0">
                <a:latin typeface="+mn-lt"/>
              </a:rPr>
              <a:t>R</a:t>
            </a:r>
            <a:r>
              <a:rPr lang="en-GB" sz="2000" dirty="0" smtClean="0">
                <a:latin typeface="+mn-lt"/>
              </a:rPr>
              <a:t>enovations – Budgets &amp; Priorities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20.45 – 21.00pm		De-brief | Q&amp;A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21.00pm				Networking | Depart</a:t>
            </a: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90488" y="1524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90488" y="25717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90488" y="38481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90488" y="45910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90488" y="5715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1491481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Pitch maintenance</a:t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>- summary document</a:t>
            </a:r>
            <a:endParaRPr lang="en-GB" sz="3200" b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57444" y="2060848"/>
            <a:ext cx="8004482" cy="460851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b="1" dirty="0" smtClean="0">
                <a:latin typeface="+mn-lt"/>
              </a:rPr>
              <a:t>Guidance</a:t>
            </a:r>
            <a:r>
              <a:rPr lang="en-GB" sz="2000" dirty="0" smtClean="0">
                <a:latin typeface="+mn-lt"/>
              </a:rPr>
              <a:t> – simple document to support clubs and groundsmen with the planning of pitch maintenance items throughout the season.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b="1" dirty="0" smtClean="0">
                <a:latin typeface="+mn-lt"/>
              </a:rPr>
              <a:t>Budgets</a:t>
            </a:r>
            <a:r>
              <a:rPr lang="en-GB" sz="2000" dirty="0" smtClean="0">
                <a:latin typeface="+mn-lt"/>
              </a:rPr>
              <a:t> – not all of the items will be achievable – individual budgets will dictate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what is and isn’t possible.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b="1" dirty="0" smtClean="0">
                <a:latin typeface="+mn-lt"/>
              </a:rPr>
              <a:t>Prioritising</a:t>
            </a:r>
            <a:r>
              <a:rPr lang="en-GB" sz="2000" dirty="0" smtClean="0">
                <a:latin typeface="+mn-lt"/>
              </a:rPr>
              <a:t> – which items are going to have the biggest impact to your pitch – based on the budget and resources available to you?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b="1" dirty="0" smtClean="0">
                <a:latin typeface="+mn-lt"/>
              </a:rPr>
              <a:t>Recommendations</a:t>
            </a:r>
            <a:r>
              <a:rPr lang="en-GB" sz="2000" dirty="0" smtClean="0">
                <a:latin typeface="+mn-lt"/>
              </a:rPr>
              <a:t> – the pitch advisor’s report &amp; recommendations can support you with this process.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648073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De-brief / Q&amp;A 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upload.wikimedia.org/wikipedia/en/thumb/2/29/Stoke_City_FC.svg/885px-Stoke_City_FC.svg.pn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" y="1988840"/>
            <a:ext cx="1468491" cy="16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iog.org/OneStopCMS/Sites/IOG/Theme/images/logo.gif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1821"/>
            <a:ext cx="2019637" cy="115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55576" y="3789040"/>
            <a:ext cx="77884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Andy Jackson						Kevin Duffill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Stoke City FC Grounds Manager		IOG Regional Pitch Advisor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Staffordshire FA Pitch Advisor			Staffordshire FA Pitch Advisor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70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86834" cy="74574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Closing Summary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557444" y="1556792"/>
            <a:ext cx="8119012" cy="439248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Support is available.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The Staffordshire FA Pitch </a:t>
            </a:r>
            <a:r>
              <a:rPr lang="en-GB" sz="2000" dirty="0">
                <a:latin typeface="+mn-lt"/>
              </a:rPr>
              <a:t>I</a:t>
            </a:r>
            <a:r>
              <a:rPr lang="en-GB" sz="2000" dirty="0" smtClean="0">
                <a:latin typeface="+mn-lt"/>
              </a:rPr>
              <a:t>mprovement Programme – along with events such as these and the network of partners – will hopefully result in creating a network of people and organisations who can support grassroots football clubs in maintaining their natural turf pitches to the best possible standard.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 algn="ctr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Thank you for your time and input this evening.</a:t>
            </a:r>
          </a:p>
          <a:p>
            <a:pPr marL="0" indent="0" algn="ctr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>
                <a:solidFill>
                  <a:srgbClr val="C00000"/>
                </a:solidFill>
                <a:latin typeface="+mn-lt"/>
              </a:rPr>
              <a:t>H</a:t>
            </a:r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ave a safe journey home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648073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Staffordshire FA Pitch Advisors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upload.wikimedia.org/wikipedia/en/thumb/2/29/Stoke_City_FC.svg/885px-Stoke_City_FC.svg.pn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" y="1988840"/>
            <a:ext cx="1468491" cy="16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iog.org/OneStopCMS/Sites/IOG/Theme/images/logo.gif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1821"/>
            <a:ext cx="2019637" cy="115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55576" y="3789040"/>
            <a:ext cx="77884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Andy Jackson						Kevin Duffill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Stoke City FC Grounds Manager		IOG Regional Pitch Advisor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Staffordshire FA Pitch Advisor			Staffordshire FA Pitch Advisor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9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86834" cy="74574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Workshop Objectives</a:t>
            </a: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2204864"/>
            <a:ext cx="8263028" cy="3600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Provide an update on the Staffordshire FA Pitch Improvement Programme. 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Discuss end of season renovations in more detail.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Review your own club’s budget and priorities.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Ask </a:t>
            </a:r>
            <a:r>
              <a:rPr lang="en-GB" sz="2000" dirty="0">
                <a:latin typeface="+mn-lt"/>
              </a:rPr>
              <a:t>questions of the pitch </a:t>
            </a:r>
            <a:r>
              <a:rPr lang="en-GB" sz="2000" dirty="0" smtClean="0">
                <a:latin typeface="+mn-lt"/>
              </a:rPr>
              <a:t>advisors and other local groundsmen.</a:t>
            </a:r>
            <a:endParaRPr lang="en-GB" sz="2000" dirty="0">
              <a:latin typeface="+mn-lt"/>
            </a:endParaRP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Makes notes to support future planning.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Network with groundsmen from other local grassroots clubs.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b="1" dirty="0" smtClean="0">
                <a:latin typeface="+mn-lt"/>
              </a:rPr>
              <a:t>Ask lots of questions! </a:t>
            </a:r>
            <a:r>
              <a:rPr lang="en-GB" sz="2000" dirty="0" smtClean="0">
                <a:latin typeface="+mn-lt"/>
              </a:rPr>
              <a:t>Interaction is encouraged throughout.</a:t>
            </a: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86834" cy="149148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/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/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>Staffordshire FA  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r>
              <a:rPr lang="en-GB" sz="4000" dirty="0" smtClean="0">
                <a:latin typeface="+mn-lt"/>
              </a:rPr>
              <a:t>Pitch Improvement Programme</a:t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>(PIP)</a:t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/>
            </a:r>
            <a:br>
              <a:rPr lang="en-GB" sz="4000" dirty="0" smtClean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96703"/>
            <a:ext cx="8086834" cy="3989752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/>
              <a:t>	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/>
              <a:t>	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/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57444" y="2348880"/>
            <a:ext cx="82630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3200" dirty="0" smtClean="0">
                <a:solidFill>
                  <a:srgbClr val="C00000"/>
                </a:solidFill>
                <a:latin typeface="+mn-lt"/>
              </a:rPr>
              <a:t>PIP numbers / impact to date: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2012</a:t>
            </a:r>
            <a:r>
              <a:rPr lang="en-GB" sz="2000" dirty="0" smtClean="0">
                <a:latin typeface="+mn-lt"/>
              </a:rPr>
              <a:t>	= </a:t>
            </a:r>
            <a:r>
              <a:rPr lang="en-GB" sz="2000" dirty="0" smtClean="0">
                <a:latin typeface="+mn-lt"/>
              </a:rPr>
              <a:t>	year Staffordshire FA launched the programme </a:t>
            </a:r>
            <a:endParaRPr lang="en-GB" sz="2000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>
                <a:latin typeface="+mn-lt"/>
              </a:rPr>
              <a:t>120</a:t>
            </a:r>
            <a:r>
              <a:rPr lang="en-GB" sz="2000" dirty="0">
                <a:latin typeface="+mn-lt"/>
              </a:rPr>
              <a:t>		= 	</a:t>
            </a:r>
            <a:r>
              <a:rPr lang="en-GB" sz="2000" dirty="0" smtClean="0">
                <a:latin typeface="+mn-lt"/>
              </a:rPr>
              <a:t>number </a:t>
            </a:r>
            <a:r>
              <a:rPr lang="en-GB" sz="2000" dirty="0">
                <a:latin typeface="+mn-lt"/>
              </a:rPr>
              <a:t>of PIP </a:t>
            </a:r>
            <a:r>
              <a:rPr lang="en-GB" sz="2000" dirty="0" smtClean="0">
                <a:latin typeface="+mn-lt"/>
              </a:rPr>
              <a:t>visits since then</a:t>
            </a:r>
            <a:endParaRPr lang="en-GB" sz="2000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81</a:t>
            </a:r>
            <a:r>
              <a:rPr lang="en-GB" sz="2000" dirty="0" smtClean="0">
                <a:latin typeface="+mn-lt"/>
              </a:rPr>
              <a:t>		= </a:t>
            </a:r>
            <a:r>
              <a:rPr lang="en-GB" sz="2000" dirty="0" smtClean="0">
                <a:latin typeface="+mn-lt"/>
              </a:rPr>
              <a:t>	number of clubs / sites </a:t>
            </a:r>
            <a:r>
              <a:rPr lang="en-GB" sz="2000" dirty="0" smtClean="0">
                <a:latin typeface="+mn-lt"/>
              </a:rPr>
              <a:t>visited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207	</a:t>
            </a:r>
            <a:r>
              <a:rPr lang="en-GB" sz="2000" dirty="0" smtClean="0">
                <a:latin typeface="+mn-lt"/>
              </a:rPr>
              <a:t>	= </a:t>
            </a:r>
            <a:r>
              <a:rPr lang="en-GB" sz="2000" dirty="0" smtClean="0">
                <a:latin typeface="+mn-lt"/>
              </a:rPr>
              <a:t>	total number of pitches visited and impacted by the programme </a:t>
            </a:r>
            <a:endParaRPr lang="en-GB" sz="2000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83</a:t>
            </a:r>
            <a:r>
              <a:rPr lang="en-GB" sz="2000" dirty="0" smtClean="0">
                <a:latin typeface="+mn-lt"/>
              </a:rPr>
              <a:t>		= 	number of pitches visited twice or more </a:t>
            </a: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	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	</a:t>
            </a:r>
          </a:p>
          <a:p>
            <a:pPr lvl="3">
              <a:buClr>
                <a:schemeClr val="accent4">
                  <a:lumMod val="60000"/>
                  <a:lumOff val="40000"/>
                </a:schemeClr>
              </a:buClr>
            </a:pPr>
            <a:endParaRPr lang="en-GB" sz="12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1491481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What has been your biggest</a:t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>challenge in recent weeks?</a:t>
            </a:r>
            <a:endParaRPr lang="en-GB" sz="4000" b="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waterlogged football pitch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04864"/>
            <a:ext cx="7049097" cy="41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1491481"/>
          </a:xfrm>
        </p:spPr>
        <p:txBody>
          <a:bodyPr/>
          <a:lstStyle/>
          <a:p>
            <a:r>
              <a:rPr lang="en-GB" sz="4000" dirty="0">
                <a:latin typeface="+mn-lt"/>
              </a:rPr>
              <a:t>E</a:t>
            </a:r>
            <a:r>
              <a:rPr lang="en-GB" sz="4000" dirty="0" smtClean="0">
                <a:latin typeface="+mn-lt"/>
              </a:rPr>
              <a:t>nd of season renovations</a:t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>- example renovation </a:t>
            </a:r>
            <a:r>
              <a:rPr lang="en-GB" sz="4000" b="0" dirty="0" smtClean="0">
                <a:latin typeface="+mn-lt"/>
              </a:rPr>
              <a:t>(9 steps) </a:t>
            </a:r>
            <a:endParaRPr lang="en-GB" sz="4000" b="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1968153"/>
            <a:ext cx="6948853" cy="477321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r>
              <a:rPr lang="en-GB" sz="2000" dirty="0" smtClean="0">
                <a:latin typeface="+mn-lt"/>
              </a:rPr>
              <a:t>Application of selective weed killer</a:t>
            </a:r>
          </a:p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r>
              <a:rPr lang="en-GB" sz="2000" dirty="0" smtClean="0">
                <a:latin typeface="+mn-lt"/>
              </a:rPr>
              <a:t>Mow grass to 15-20mm before scarification</a:t>
            </a:r>
          </a:p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r>
              <a:rPr lang="en-GB" sz="2000" dirty="0" smtClean="0">
                <a:latin typeface="+mn-lt"/>
              </a:rPr>
              <a:t>Scarify/rake in multiple directions</a:t>
            </a:r>
          </a:p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r>
              <a:rPr lang="en-GB" sz="2000" dirty="0" smtClean="0">
                <a:latin typeface="+mn-lt"/>
              </a:rPr>
              <a:t>Collect debris</a:t>
            </a:r>
          </a:p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r>
              <a:rPr lang="en-GB" sz="2000" dirty="0" smtClean="0">
                <a:latin typeface="+mn-lt"/>
              </a:rPr>
              <a:t>Restore levels in priority areas</a:t>
            </a:r>
          </a:p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r>
              <a:rPr lang="en-GB" sz="2000" dirty="0" smtClean="0">
                <a:latin typeface="+mn-lt"/>
              </a:rPr>
              <a:t>Deep aeration </a:t>
            </a:r>
          </a:p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r>
              <a:rPr lang="en-GB" sz="2000" dirty="0" smtClean="0">
                <a:latin typeface="+mn-lt"/>
              </a:rPr>
              <a:t>Disc seed</a:t>
            </a:r>
          </a:p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r>
              <a:rPr lang="en-GB" sz="2000" dirty="0" smtClean="0">
                <a:latin typeface="+mn-lt"/>
              </a:rPr>
              <a:t>Application of fertilizer</a:t>
            </a:r>
          </a:p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r>
              <a:rPr lang="en-GB" sz="2000" dirty="0" smtClean="0">
                <a:latin typeface="+mn-lt"/>
              </a:rPr>
              <a:t>Allow grass to grow to 50mm, then mow to 35mm</a:t>
            </a:r>
          </a:p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endParaRPr lang="en-GB" sz="2000" dirty="0" smtClean="0">
              <a:latin typeface="+mn-lt"/>
            </a:endParaRPr>
          </a:p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endParaRPr lang="en-GB" sz="2000" dirty="0" smtClean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1491481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1. Application of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smtClean="0">
                <a:latin typeface="+mn-lt"/>
              </a:rPr>
              <a:t>weed killer</a:t>
            </a:r>
            <a:endParaRPr lang="en-GB" sz="4000" b="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1968153"/>
            <a:ext cx="7986590" cy="4773215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 algn="ctr">
              <a:buNone/>
            </a:pPr>
            <a:endParaRPr lang="en-GB" sz="2000" b="1" u="sng" dirty="0" smtClean="0">
              <a:latin typeface="+mn-lt"/>
              <a:hlinkClick r:id="rId3"/>
            </a:endParaRPr>
          </a:p>
          <a:p>
            <a:pPr marL="0" indent="0" algn="ctr">
              <a:buNone/>
            </a:pPr>
            <a:endParaRPr lang="en-GB" sz="2000" b="1" u="sng" dirty="0">
              <a:latin typeface="+mn-lt"/>
              <a:hlinkClick r:id="rId3"/>
            </a:endParaRPr>
          </a:p>
          <a:p>
            <a:pPr marL="0" indent="0" algn="ctr">
              <a:buNone/>
            </a:pPr>
            <a:endParaRPr lang="en-GB" sz="2000" b="1" u="sng" dirty="0" smtClean="0">
              <a:latin typeface="+mn-lt"/>
              <a:hlinkClick r:id="rId3"/>
            </a:endParaRPr>
          </a:p>
          <a:p>
            <a:pPr marL="0" indent="0" algn="ctr">
              <a:buNone/>
            </a:pPr>
            <a:endParaRPr lang="en-GB" sz="2000" b="1" u="sng" dirty="0">
              <a:latin typeface="+mn-lt"/>
              <a:hlinkClick r:id="rId3"/>
            </a:endParaRPr>
          </a:p>
          <a:p>
            <a:pPr marL="0" indent="0" algn="ctr">
              <a:buNone/>
            </a:pPr>
            <a:endParaRPr lang="en-GB" sz="2000" b="1" u="sng" dirty="0" smtClean="0">
              <a:latin typeface="+mn-lt"/>
              <a:hlinkClick r:id="rId3"/>
            </a:endParaRPr>
          </a:p>
          <a:p>
            <a:pPr marL="0" indent="0" algn="ctr">
              <a:buNone/>
            </a:pPr>
            <a:endParaRPr lang="en-GB" sz="2000" b="1" u="sng" dirty="0" smtClean="0">
              <a:latin typeface="+mn-lt"/>
              <a:hlinkClick r:id="rId3"/>
            </a:endParaRPr>
          </a:p>
          <a:p>
            <a:pPr marL="0" indent="0" algn="ctr">
              <a:buNone/>
            </a:pPr>
            <a:r>
              <a:rPr lang="en-GB" sz="2000" b="1" u="sng" dirty="0" smtClean="0">
                <a:latin typeface="+mn-lt"/>
                <a:hlinkClick r:id="rId3"/>
              </a:rPr>
              <a:t>https</a:t>
            </a:r>
            <a:r>
              <a:rPr lang="en-GB" sz="2000" b="1" u="sng" dirty="0">
                <a:latin typeface="+mn-lt"/>
                <a:hlinkClick r:id="rId3"/>
              </a:rPr>
              <a:t>://</a:t>
            </a:r>
            <a:r>
              <a:rPr lang="en-GB" sz="2000" b="1" u="sng" dirty="0" smtClean="0">
                <a:latin typeface="+mn-lt"/>
                <a:hlinkClick r:id="rId3"/>
              </a:rPr>
              <a:t>www.youtube.com/watch?v=xo-jT6hKQLQ</a:t>
            </a:r>
            <a:endParaRPr lang="en-GB" sz="2000" b="1" u="sng" dirty="0" smtClean="0">
              <a:latin typeface="+mn-lt"/>
            </a:endParaRPr>
          </a:p>
          <a:p>
            <a:pPr marL="0" indent="0" algn="ctr">
              <a:buNone/>
            </a:pPr>
            <a:endParaRPr lang="en-GB" sz="2000" b="1" u="sng" dirty="0">
              <a:latin typeface="+mn-lt"/>
            </a:endParaRPr>
          </a:p>
          <a:p>
            <a:pPr marL="0" indent="0" algn="ctr">
              <a:buNone/>
            </a:pPr>
            <a:r>
              <a:rPr lang="en-GB" sz="2000" i="1" dirty="0" smtClean="0">
                <a:latin typeface="+mn-lt"/>
              </a:rPr>
              <a:t>(example video clip taken from YouTube)</a:t>
            </a:r>
            <a:endParaRPr lang="en-GB" sz="2000" i="1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thomas\AppData\Local\Microsoft\Windows\Temporary Internet Files\Content.Outlook\CH3P7HS8\IMG_10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thomas\AppData\Local\Microsoft\Windows\Temporary Internet Files\Content.Outlook\CH3P7HS8\IMG_10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08" y="2185274"/>
            <a:ext cx="3674525" cy="275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1491481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2. </a:t>
            </a:r>
            <a:r>
              <a:rPr lang="en-GB" sz="4000" dirty="0">
                <a:latin typeface="+mn-lt"/>
              </a:rPr>
              <a:t>Mow grass to </a:t>
            </a:r>
            <a:r>
              <a:rPr lang="en-GB" sz="4000" dirty="0" smtClean="0">
                <a:latin typeface="+mn-lt"/>
              </a:rPr>
              <a:t>15-20mm</a:t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>before scarification</a:t>
            </a:r>
            <a:endParaRPr lang="en-GB" sz="4000" b="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1968153"/>
            <a:ext cx="7986590" cy="4773215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i="1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i="1" dirty="0">
              <a:solidFill>
                <a:srgbClr val="C00000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endParaRPr lang="en-GB" sz="2000" dirty="0" smtClean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4" y="1968152"/>
            <a:ext cx="6948854" cy="46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B8A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21276</TotalTime>
  <Words>470</Words>
  <Application>Microsoft Office PowerPoint</Application>
  <PresentationFormat>On-screen Show (4:3)</PresentationFormat>
  <Paragraphs>151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Worksheet</vt:lpstr>
      <vt:lpstr>Pitch Improvement Workshop  Thursday 13 March 2018, 6.30pm – 9.00pm @ Staffordshire FA </vt:lpstr>
      <vt:lpstr>Workshop Itinerary</vt:lpstr>
      <vt:lpstr>Staffordshire FA Pitch Advisors</vt:lpstr>
      <vt:lpstr>Workshop Objectives</vt:lpstr>
      <vt:lpstr>  Staffordshire FA   Pitch Improvement Programme (PIP)  </vt:lpstr>
      <vt:lpstr>What has been your biggest challenge in recent weeks?</vt:lpstr>
      <vt:lpstr>End of season renovations - example renovation (9 steps) </vt:lpstr>
      <vt:lpstr>1. Application of weed killer</vt:lpstr>
      <vt:lpstr>2. Mow grass to 15-20mm before scarification</vt:lpstr>
      <vt:lpstr>PowerPoint Presentation</vt:lpstr>
      <vt:lpstr>4. Collect debris</vt:lpstr>
      <vt:lpstr>5. Restore levels in priority areas</vt:lpstr>
      <vt:lpstr>6. Deep aeration (2 examples)</vt:lpstr>
      <vt:lpstr>7. Disc seed</vt:lpstr>
      <vt:lpstr>8. Application of fertilizer</vt:lpstr>
      <vt:lpstr>9. Allow grass to grow to 50mm, then mow to 35mm</vt:lpstr>
      <vt:lpstr>8.00pm – 8.15pm  </vt:lpstr>
      <vt:lpstr>End of season renovations - budgets &amp; priorities</vt:lpstr>
      <vt:lpstr>Ongoing pitch maintenance - summary document * priority order will differ from club to club </vt:lpstr>
      <vt:lpstr>Pitch maintenance - summary document</vt:lpstr>
      <vt:lpstr>De-brief / Q&amp;A </vt:lpstr>
      <vt:lpstr>Closing Summary</vt:lpstr>
    </vt:vector>
  </TitlesOfParts>
  <Company>Can Communicate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Coles</dc:creator>
  <cp:lastModifiedBy>Gareth Thomas</cp:lastModifiedBy>
  <cp:revision>1091</cp:revision>
  <cp:lastPrinted>2018-03-12T16:19:17Z</cp:lastPrinted>
  <dcterms:created xsi:type="dcterms:W3CDTF">2009-04-03T09:03:22Z</dcterms:created>
  <dcterms:modified xsi:type="dcterms:W3CDTF">2018-05-01T14:17:26Z</dcterms:modified>
</cp:coreProperties>
</file>