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6718300" cy="985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19F223-96BF-D5C5-550F-C4D29CD05E48}" v="51" dt="2023-04-26T10:58:18.166"/>
    <p1510:client id="{67A7D0D2-2540-1432-7807-30FCF54238CB}" v="64" dt="2022-12-07T12:49:06.052"/>
    <p1510:client id="{8319C842-D58B-87B5-CAA0-831423DDCF0E}" v="20" dt="2023-04-19T09:22:20.333"/>
    <p1510:client id="{DD01813B-CA10-E830-0D12-2892542BDB77}" v="186" dt="2023-07-10T12:03:00.191"/>
    <p1510:client id="{F481823D-BD8F-BE74-11CE-246E65613705}" v="32" dt="2023-08-14T11:56:52.8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0191B-211F-41E9-A5AE-8E115A91F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A8511A-A1DB-46FF-A4E8-B34EC74B91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109FB-E653-4610-A949-31925A072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EFE78-D7BF-47CF-BA2B-9630FA416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1511F-9E4C-4318-9A69-F16930B43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666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D3215-2584-48AA-9DEA-371A4A2C0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95FDE-54C0-4F04-B0F7-E05743217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F5B14-8E63-43EB-86A9-88F91A8CC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4E291-394C-45C0-9385-C8C06C5AD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FE4E3-81C5-41EB-A421-2D65C3FAA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220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12D901-AD14-4725-A07B-09C7A341F9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B6E332-C301-4508-BB64-6A9E2A67A4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92706-5234-4A58-9790-50EF0B9CD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40A47-630D-46C3-9326-478F6514E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00B96-A663-4BA0-B035-030E210E8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165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EB756-372C-446D-892F-E6A1D099E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74946-279D-4B01-ADAA-981584BD5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2B45F-F692-417D-ADDE-4E99425AB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454A0-5E9E-4D74-ABEA-C24F4A6E4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EAB2E-B995-4487-B1ED-C1007B55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3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79A6B-DD1D-486D-8885-16B3EED1D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EAB69-78F0-475D-A80F-F32FBD2A4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23AEF-10FA-490D-A1E9-8CB98C64C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6CC4C-39DD-4605-AAB8-98FAAD6B4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049A4-389F-444C-B345-5E47A19D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636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08FAB-2460-4EAE-9F9B-60C2310E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D8A1F-A805-4E81-ADEA-5854EBF2B6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3F5044-9BE6-49C5-9CDA-12563511B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584A0-1EB6-4265-BC4F-E7C2C2689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6DBD4-8065-4DCA-9EB0-7D3E0AD00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D316E5-336C-4F45-BE45-DF5751FAC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236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9F27-7A08-4932-95E6-FABEF193A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F7038C-916D-4306-A537-7BA262A1A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9F8F-905A-4356-8922-C7862017F7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66D607-2993-487E-88EA-8412DF4BCC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CE82C-C9E5-4495-98F1-58D3BBABF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F4FED5-48F1-42FD-A0BA-4677222C4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5314EC-F4BA-496F-A9FB-D479E6111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2B9478-F21E-465F-A0D0-3AE919194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81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2C7CF-3D61-45F8-ABF7-2141A801A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E7B10C-C60A-4E3E-B50D-C0EFB6DE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731998-634A-4CD6-AAEF-61825D01A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F2CF52-705B-4E3A-97CD-8536E1953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81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08A60B-55B0-4DC1-BE06-FCCB25B9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D83F8E-1F96-4457-8CA0-F1A63F581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5DF06C-EF06-4C01-A04D-D279C46C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539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0B2FD-5635-41E8-A348-BA59381A3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95E0D-9815-4CE5-98ED-9520807F6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3A063E-DB1B-4808-8EA1-DF0647B56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AEA888-9AFA-4495-8B42-23387DF30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EDBD47-4F8A-4E05-ACD9-49A3B2F49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37E75-76FE-4ABD-8A8A-C3FA1B3DE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363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36AE6-E23C-46D6-99A7-0C59AC69E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F46CBD-20D7-49F3-A258-036B65BBA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CEE97-DF89-45CD-9C9B-AED68FF9B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91253-9795-46FD-88BE-BD13F5C87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C4406-43A7-4BB6-A3BE-38A659DA9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D98B6-3AA0-47F6-83E2-4A3C349F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49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426134-AF80-4AFA-8A3C-D1676D667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70568-78F3-4909-B77E-C3495486E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082EF-5930-436A-99EF-52327622A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09A80-784D-4BD9-B399-9714C162557B}" type="datetimeFigureOut">
              <a:rPr lang="en-GB" smtClean="0"/>
              <a:t>19/09/2023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16FC5-CAB2-493C-A5D0-70DA86B99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EA14E-847D-40B4-B244-B1ADA6B0D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9758A-4962-486B-8F39-862330C19B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530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142">
            <a:extLst>
              <a:ext uri="{FF2B5EF4-FFF2-40B4-BE49-F238E27FC236}">
                <a16:creationId xmlns:a16="http://schemas.microsoft.com/office/drawing/2014/main" id="{4D032E70-8375-419F-8F48-D7BBBB77EB0F}"/>
              </a:ext>
            </a:extLst>
          </p:cNvPr>
          <p:cNvSpPr/>
          <p:nvPr/>
        </p:nvSpPr>
        <p:spPr>
          <a:xfrm>
            <a:off x="4829289" y="3859196"/>
            <a:ext cx="2248652" cy="26906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8E4E607F-6DE8-49F3-BC48-D9CFB15AB196}"/>
              </a:ext>
            </a:extLst>
          </p:cNvPr>
          <p:cNvSpPr/>
          <p:nvPr/>
        </p:nvSpPr>
        <p:spPr>
          <a:xfrm>
            <a:off x="7169812" y="3882696"/>
            <a:ext cx="4564439" cy="26906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E0A784C-D432-4F41-A98F-6041BFB7217E}"/>
              </a:ext>
            </a:extLst>
          </p:cNvPr>
          <p:cNvSpPr/>
          <p:nvPr/>
        </p:nvSpPr>
        <p:spPr>
          <a:xfrm>
            <a:off x="341074" y="3875075"/>
            <a:ext cx="4404475" cy="12722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8CCA3B8D-E53E-49BB-8493-4462D9E443F2}"/>
              </a:ext>
            </a:extLst>
          </p:cNvPr>
          <p:cNvSpPr/>
          <p:nvPr/>
        </p:nvSpPr>
        <p:spPr>
          <a:xfrm>
            <a:off x="5069788" y="511792"/>
            <a:ext cx="3267460" cy="20287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6466436D-A968-41DD-BF7E-201F29363AE8}"/>
              </a:ext>
            </a:extLst>
          </p:cNvPr>
          <p:cNvSpPr/>
          <p:nvPr/>
        </p:nvSpPr>
        <p:spPr>
          <a:xfrm>
            <a:off x="8664580" y="1219178"/>
            <a:ext cx="3320902" cy="13476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F46D3E43-5526-440B-A578-C17B6289D60B}"/>
              </a:ext>
            </a:extLst>
          </p:cNvPr>
          <p:cNvSpPr/>
          <p:nvPr/>
        </p:nvSpPr>
        <p:spPr>
          <a:xfrm>
            <a:off x="217404" y="1203743"/>
            <a:ext cx="4709518" cy="13476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26BD33-A455-4774-A9B0-E07ED1628BA3}"/>
              </a:ext>
            </a:extLst>
          </p:cNvPr>
          <p:cNvSpPr txBox="1"/>
          <p:nvPr/>
        </p:nvSpPr>
        <p:spPr>
          <a:xfrm>
            <a:off x="5209068" y="558698"/>
            <a:ext cx="1443687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Chairman</a:t>
            </a:r>
            <a:r>
              <a:rPr lang="en-GB" sz="1200" b="1" baseline="30000" dirty="0"/>
              <a:t>1</a:t>
            </a:r>
            <a:r>
              <a:rPr lang="en-GB" sz="1200" b="1" dirty="0"/>
              <a:t> </a:t>
            </a:r>
            <a:br>
              <a:rPr lang="en-GB" sz="1200" b="1" dirty="0"/>
            </a:br>
            <a:r>
              <a:rPr lang="en-GB" sz="1200" b="1" dirty="0"/>
              <a:t>Rich Pratley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71EA76-26F8-4325-B1D3-5303EBE1FEE6}"/>
              </a:ext>
            </a:extLst>
          </p:cNvPr>
          <p:cNvSpPr txBox="1"/>
          <p:nvPr/>
        </p:nvSpPr>
        <p:spPr>
          <a:xfrm>
            <a:off x="1847255" y="1880931"/>
            <a:ext cx="1449491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Senior INED (Charity Sect)</a:t>
            </a:r>
          </a:p>
          <a:p>
            <a:pPr algn="ctr"/>
            <a:r>
              <a:rPr lang="en-GB" sz="1200" b="1" dirty="0"/>
              <a:t>Clare Morley</a:t>
            </a:r>
            <a:endParaRPr lang="en-GB" sz="1200" b="1" dirty="0">
              <a:cs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AE15E3-C225-417D-A0AC-65C626614E40}"/>
              </a:ext>
            </a:extLst>
          </p:cNvPr>
          <p:cNvSpPr txBox="1"/>
          <p:nvPr/>
        </p:nvSpPr>
        <p:spPr>
          <a:xfrm>
            <a:off x="10450638" y="1826013"/>
            <a:ext cx="1406898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INED (Sports)</a:t>
            </a:r>
            <a:br>
              <a:rPr lang="en-GB" sz="1200" b="1" dirty="0"/>
            </a:br>
            <a:r>
              <a:rPr lang="en-GB" sz="1200" b="1" dirty="0"/>
              <a:t>Mark Gaitskell </a:t>
            </a:r>
            <a:endParaRPr lang="en-GB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597AAE-BA0F-402A-8040-81F6AB429D39}"/>
              </a:ext>
            </a:extLst>
          </p:cNvPr>
          <p:cNvSpPr txBox="1"/>
          <p:nvPr/>
        </p:nvSpPr>
        <p:spPr>
          <a:xfrm>
            <a:off x="5211819" y="1827093"/>
            <a:ext cx="1493034" cy="4725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INED (Industry)</a:t>
            </a:r>
            <a:br>
              <a:rPr lang="en-GB" sz="1200" b="1" dirty="0"/>
            </a:br>
            <a:r>
              <a:rPr lang="en-GB" sz="1200" b="1" dirty="0"/>
              <a:t>Christine Philippou</a:t>
            </a:r>
            <a:r>
              <a:rPr lang="en-GB" sz="1200" dirty="0"/>
              <a:t>  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35705C7-D799-4E2F-B6F1-793EED40A343}"/>
              </a:ext>
            </a:extLst>
          </p:cNvPr>
          <p:cNvSpPr txBox="1"/>
          <p:nvPr/>
        </p:nvSpPr>
        <p:spPr>
          <a:xfrm>
            <a:off x="10676969" y="743131"/>
            <a:ext cx="954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* </a:t>
            </a:r>
            <a:r>
              <a:rPr lang="en-GB" sz="1200" dirty="0"/>
              <a:t>Ex-Officio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F5E4B80-424E-4B24-9BA9-722EF9C40347}"/>
              </a:ext>
            </a:extLst>
          </p:cNvPr>
          <p:cNvSpPr txBox="1"/>
          <p:nvPr/>
        </p:nvSpPr>
        <p:spPr>
          <a:xfrm>
            <a:off x="6777146" y="1821720"/>
            <a:ext cx="1448629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Dir ED&amp;I</a:t>
            </a:r>
            <a:br>
              <a:rPr lang="en-GB" sz="1200" b="1" dirty="0"/>
            </a:br>
            <a:r>
              <a:rPr lang="en-GB" sz="1200" b="1" dirty="0"/>
              <a:t>(Louise Hancock)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BBE3959-0FE4-4009-9E41-337159FA0201}"/>
              </a:ext>
            </a:extLst>
          </p:cNvPr>
          <p:cNvSpPr txBox="1"/>
          <p:nvPr/>
        </p:nvSpPr>
        <p:spPr>
          <a:xfrm>
            <a:off x="341074" y="1249997"/>
            <a:ext cx="1430008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Dir Finance /</a:t>
            </a:r>
            <a:br>
              <a:rPr lang="en-GB" sz="1200" b="1" dirty="0"/>
            </a:br>
            <a:r>
              <a:rPr lang="en-GB" sz="1200" b="1" dirty="0"/>
              <a:t>FA Councillor </a:t>
            </a:r>
            <a:br>
              <a:rPr lang="en-GB" sz="1200" b="1" dirty="0"/>
            </a:br>
            <a:r>
              <a:rPr lang="en-GB" sz="1200" b="1" dirty="0"/>
              <a:t>(Joan </a:t>
            </a:r>
            <a:r>
              <a:rPr lang="en-GB" sz="1200" b="1" dirty="0" err="1"/>
              <a:t>Ochuodho</a:t>
            </a:r>
            <a:r>
              <a:rPr lang="en-GB" sz="1200" b="1" dirty="0"/>
              <a:t>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10C78D9-3583-4E61-8560-CD9A975C0E5E}"/>
              </a:ext>
            </a:extLst>
          </p:cNvPr>
          <p:cNvSpPr txBox="1"/>
          <p:nvPr/>
        </p:nvSpPr>
        <p:spPr>
          <a:xfrm>
            <a:off x="6751318" y="561028"/>
            <a:ext cx="144368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RAF FA County (Company) Sec*</a:t>
            </a:r>
            <a:br>
              <a:rPr lang="en-GB" sz="1200" b="1" dirty="0"/>
            </a:br>
            <a:r>
              <a:rPr lang="en-GB" sz="1200" b="1" dirty="0"/>
              <a:t>(Vince Williams)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605CA0F-0266-422E-B479-2E92B8DB5005}"/>
              </a:ext>
            </a:extLst>
          </p:cNvPr>
          <p:cNvSpPr/>
          <p:nvPr/>
        </p:nvSpPr>
        <p:spPr>
          <a:xfrm>
            <a:off x="10734650" y="619409"/>
            <a:ext cx="128588" cy="12372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615D984-A598-4FCB-80FC-9E917EDE3588}"/>
              </a:ext>
            </a:extLst>
          </p:cNvPr>
          <p:cNvSpPr txBox="1"/>
          <p:nvPr/>
        </p:nvSpPr>
        <p:spPr>
          <a:xfrm>
            <a:off x="10601101" y="90713"/>
            <a:ext cx="4145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u="sng" dirty="0"/>
              <a:t>Key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1021104-5E61-4F9C-911B-53F9ED26A4FE}"/>
              </a:ext>
            </a:extLst>
          </p:cNvPr>
          <p:cNvSpPr txBox="1"/>
          <p:nvPr/>
        </p:nvSpPr>
        <p:spPr>
          <a:xfrm>
            <a:off x="10863238" y="558698"/>
            <a:ext cx="13287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Director &amp; Trustee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40118F-2003-4D84-A194-10D88099B099}"/>
              </a:ext>
            </a:extLst>
          </p:cNvPr>
          <p:cNvSpPr/>
          <p:nvPr/>
        </p:nvSpPr>
        <p:spPr>
          <a:xfrm>
            <a:off x="10710838" y="401344"/>
            <a:ext cx="128588" cy="1237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9CF24BC-D2F4-40E6-B01E-1FA8BFAD88F1}"/>
              </a:ext>
            </a:extLst>
          </p:cNvPr>
          <p:cNvSpPr txBox="1"/>
          <p:nvPr/>
        </p:nvSpPr>
        <p:spPr>
          <a:xfrm>
            <a:off x="10863238" y="307927"/>
            <a:ext cx="1154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In attendance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03331DD-078F-4E39-806D-E064A192C81A}"/>
              </a:ext>
            </a:extLst>
          </p:cNvPr>
          <p:cNvSpPr txBox="1"/>
          <p:nvPr/>
        </p:nvSpPr>
        <p:spPr>
          <a:xfrm>
            <a:off x="1849861" y="1244395"/>
            <a:ext cx="1448629" cy="57451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Deputy Chairman </a:t>
            </a:r>
            <a:br>
              <a:rPr lang="en-GB" sz="1200" b="1" dirty="0"/>
            </a:br>
            <a:r>
              <a:rPr lang="en-GB" sz="1200" b="1" dirty="0"/>
              <a:t>(To be appointed)</a:t>
            </a:r>
            <a:br>
              <a:rPr lang="en-GB" sz="1200" b="1" baseline="30000" dirty="0"/>
            </a:br>
            <a:endParaRPr lang="en-GB" sz="1100" b="1" baseline="300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7006C28-537A-493C-81E9-A2D4D2864D9D}"/>
              </a:ext>
            </a:extLst>
          </p:cNvPr>
          <p:cNvSpPr txBox="1"/>
          <p:nvPr/>
        </p:nvSpPr>
        <p:spPr>
          <a:xfrm>
            <a:off x="5210353" y="1210988"/>
            <a:ext cx="1448629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CEO*</a:t>
            </a:r>
            <a:br>
              <a:rPr lang="en-GB" sz="1200" b="1" dirty="0"/>
            </a:br>
            <a:r>
              <a:rPr lang="en-GB" sz="1200" b="1"/>
              <a:t>Adam Wardrope</a:t>
            </a:r>
            <a:endParaRPr lang="en-GB" sz="1200" b="1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D48F7FC-3BA4-4A04-8E8F-ED3A28FA02DA}"/>
              </a:ext>
            </a:extLst>
          </p:cNvPr>
          <p:cNvSpPr txBox="1"/>
          <p:nvPr/>
        </p:nvSpPr>
        <p:spPr>
          <a:xfrm>
            <a:off x="8822520" y="1825630"/>
            <a:ext cx="144862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U25 Representative</a:t>
            </a:r>
            <a:endParaRPr lang="en-GB" sz="1200" dirty="0"/>
          </a:p>
          <a:p>
            <a:pPr algn="ctr"/>
            <a:r>
              <a:rPr lang="en-GB" sz="1200" b="1" dirty="0"/>
              <a:t>Connor </a:t>
            </a:r>
            <a:r>
              <a:rPr lang="en-GB" sz="1200" b="1" err="1"/>
              <a:t>Balment</a:t>
            </a:r>
            <a:endParaRPr lang="en-GB" sz="1200" b="1">
              <a:cs typeface="Calibri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EA6C5EE-DFF0-4854-A75A-30FCE8630A4B}"/>
              </a:ext>
            </a:extLst>
          </p:cNvPr>
          <p:cNvSpPr txBox="1"/>
          <p:nvPr/>
        </p:nvSpPr>
        <p:spPr>
          <a:xfrm>
            <a:off x="3386747" y="1244394"/>
            <a:ext cx="1448629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Dir Strategy</a:t>
            </a:r>
            <a:br>
              <a:rPr lang="en-GB" sz="1200" b="1" dirty="0"/>
            </a:br>
            <a:r>
              <a:rPr lang="en-GB" sz="1200" b="1" dirty="0"/>
              <a:t>(Jon Smith)</a:t>
            </a: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033A7CB-CE1F-43A0-8723-19F5B22C733B}"/>
              </a:ext>
            </a:extLst>
          </p:cNvPr>
          <p:cNvCxnSpPr/>
          <p:nvPr/>
        </p:nvCxnSpPr>
        <p:spPr>
          <a:xfrm>
            <a:off x="1162050" y="2693378"/>
            <a:ext cx="101250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6ADF6109-D53B-48DB-A8F5-C63CEFB20318}"/>
              </a:ext>
            </a:extLst>
          </p:cNvPr>
          <p:cNvSpPr txBox="1"/>
          <p:nvPr/>
        </p:nvSpPr>
        <p:spPr>
          <a:xfrm>
            <a:off x="736232" y="515485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Board of Trustees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FD38DD3-70DD-4C5B-AE10-5C1541B63462}"/>
              </a:ext>
            </a:extLst>
          </p:cNvPr>
          <p:cNvSpPr txBox="1"/>
          <p:nvPr/>
        </p:nvSpPr>
        <p:spPr>
          <a:xfrm>
            <a:off x="6777146" y="1274262"/>
            <a:ext cx="1448629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cs typeface="Calibri"/>
              </a:rPr>
              <a:t>Vacant</a:t>
            </a:r>
            <a:br>
              <a:rPr lang="en-GB" sz="1200" b="1" dirty="0">
                <a:cs typeface="Calibri"/>
              </a:rPr>
            </a:br>
            <a:r>
              <a:rPr lang="en-GB" sz="1200" b="1" dirty="0">
                <a:cs typeface="Calibri"/>
              </a:rPr>
              <a:t>(To be appointed)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0690484-7A57-41D6-8A2C-CCB8B72B72CA}"/>
              </a:ext>
            </a:extLst>
          </p:cNvPr>
          <p:cNvSpPr txBox="1"/>
          <p:nvPr/>
        </p:nvSpPr>
        <p:spPr>
          <a:xfrm>
            <a:off x="790296" y="279166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Executive Committee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80577E8-8F33-4FE9-884D-954BC33B28E6}"/>
              </a:ext>
            </a:extLst>
          </p:cNvPr>
          <p:cNvSpPr txBox="1"/>
          <p:nvPr/>
        </p:nvSpPr>
        <p:spPr>
          <a:xfrm>
            <a:off x="4526590" y="2803213"/>
            <a:ext cx="3000154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Chief Executive Officer (CEO)</a:t>
            </a:r>
            <a:br>
              <a:rPr lang="en-GB" sz="1200" b="1" dirty="0"/>
            </a:br>
            <a:r>
              <a:rPr lang="en-GB" sz="1200" b="1" dirty="0"/>
              <a:t>(Adam Wardrope)</a:t>
            </a:r>
          </a:p>
        </p:txBody>
      </p: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F27B6533-872F-4485-9FFE-45460DE02887}"/>
              </a:ext>
            </a:extLst>
          </p:cNvPr>
          <p:cNvCxnSpPr>
            <a:cxnSpLocks/>
            <a:stCxn id="78" idx="2"/>
          </p:cNvCxnSpPr>
          <p:nvPr/>
        </p:nvCxnSpPr>
        <p:spPr>
          <a:xfrm rot="16200000" flipH="1">
            <a:off x="7615213" y="1676332"/>
            <a:ext cx="422848" cy="3599940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or: Elbow 79">
            <a:extLst>
              <a:ext uri="{FF2B5EF4-FFF2-40B4-BE49-F238E27FC236}">
                <a16:creationId xmlns:a16="http://schemas.microsoft.com/office/drawing/2014/main" id="{5D9879FB-9017-447E-8D87-3A9F8498F349}"/>
              </a:ext>
            </a:extLst>
          </p:cNvPr>
          <p:cNvCxnSpPr>
            <a:cxnSpLocks/>
            <a:stCxn id="78" idx="2"/>
          </p:cNvCxnSpPr>
          <p:nvPr/>
        </p:nvCxnSpPr>
        <p:spPr>
          <a:xfrm rot="5400000">
            <a:off x="4086502" y="1751701"/>
            <a:ext cx="426989" cy="345334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A3768354-0DDE-4E47-AE23-1D76D0637C36}"/>
              </a:ext>
            </a:extLst>
          </p:cNvPr>
          <p:cNvSpPr txBox="1"/>
          <p:nvPr/>
        </p:nvSpPr>
        <p:spPr>
          <a:xfrm>
            <a:off x="4871503" y="3880839"/>
            <a:ext cx="214690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Chief of Staff</a:t>
            </a:r>
            <a:br>
              <a:rPr lang="en-GB" sz="1200" b="1" dirty="0"/>
            </a:br>
            <a:r>
              <a:rPr lang="en-GB" sz="1200" b="1" dirty="0"/>
              <a:t>(Jim Sheldon)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1CCF4B7-0025-4945-9B75-7A392554E186}"/>
              </a:ext>
            </a:extLst>
          </p:cNvPr>
          <p:cNvSpPr txBox="1"/>
          <p:nvPr/>
        </p:nvSpPr>
        <p:spPr>
          <a:xfrm>
            <a:off x="5055898" y="6088230"/>
            <a:ext cx="1851462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Head of Discipline</a:t>
            </a:r>
            <a:br>
              <a:rPr lang="en-GB" sz="1200" b="1" dirty="0"/>
            </a:br>
            <a:r>
              <a:rPr lang="en-GB" sz="1200" b="1" dirty="0"/>
              <a:t>(Steve Francis)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AA75DBA-AFD4-482B-880D-1C803AAB605E}"/>
              </a:ext>
            </a:extLst>
          </p:cNvPr>
          <p:cNvSpPr txBox="1"/>
          <p:nvPr/>
        </p:nvSpPr>
        <p:spPr>
          <a:xfrm>
            <a:off x="9723430" y="4719476"/>
            <a:ext cx="177599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Head of Referees</a:t>
            </a:r>
            <a:br>
              <a:rPr lang="en-GB" sz="1200" b="1" dirty="0"/>
            </a:br>
            <a:r>
              <a:rPr lang="en-GB" sz="1200" b="1" dirty="0"/>
              <a:t>(Lee Hodgkinson)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EFE2DF9-F0DC-4DD3-BB3D-82627980F3A9}"/>
              </a:ext>
            </a:extLst>
          </p:cNvPr>
          <p:cNvSpPr txBox="1"/>
          <p:nvPr/>
        </p:nvSpPr>
        <p:spPr>
          <a:xfrm>
            <a:off x="9723430" y="4006721"/>
            <a:ext cx="1796641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Head Football Delivery</a:t>
            </a:r>
            <a:br>
              <a:rPr lang="en-GB" sz="1200" b="1" dirty="0"/>
            </a:br>
            <a:r>
              <a:rPr lang="en-GB" sz="1200" b="1" dirty="0"/>
              <a:t>(Sam Taylor)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0DA2A637-524C-4938-BEB9-6B026E3DC7D0}"/>
              </a:ext>
            </a:extLst>
          </p:cNvPr>
          <p:cNvSpPr txBox="1"/>
          <p:nvPr/>
        </p:nvSpPr>
        <p:spPr>
          <a:xfrm>
            <a:off x="7232584" y="4029544"/>
            <a:ext cx="199758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Head Representative Teams</a:t>
            </a:r>
            <a:br>
              <a:rPr lang="en-GB" sz="1200" b="1" dirty="0"/>
            </a:br>
            <a:r>
              <a:rPr lang="en-GB" sz="1200" b="1" dirty="0"/>
              <a:t>(John Hetherington)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15C1138-2F6F-45C9-AB8F-F508F0EF9AAB}"/>
              </a:ext>
            </a:extLst>
          </p:cNvPr>
          <p:cNvSpPr txBox="1"/>
          <p:nvPr/>
        </p:nvSpPr>
        <p:spPr>
          <a:xfrm>
            <a:off x="7571570" y="5385332"/>
            <a:ext cx="170643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Icarus Rep</a:t>
            </a:r>
            <a:br>
              <a:rPr lang="en-GB" sz="1200" b="1" dirty="0"/>
            </a:br>
            <a:r>
              <a:rPr lang="en-GB" sz="1200" b="1" dirty="0"/>
              <a:t>(Mark Bowden)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8A4ECDC-7086-41EF-89D8-31FDEAB04BEA}"/>
              </a:ext>
            </a:extLst>
          </p:cNvPr>
          <p:cNvSpPr txBox="1"/>
          <p:nvPr/>
        </p:nvSpPr>
        <p:spPr>
          <a:xfrm>
            <a:off x="7571569" y="6012833"/>
            <a:ext cx="170643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Vets Rep</a:t>
            </a:r>
            <a:br>
              <a:rPr lang="en-GB" sz="1200" b="1" dirty="0"/>
            </a:br>
            <a:r>
              <a:rPr lang="en-GB" sz="1200" b="1" dirty="0"/>
              <a:t>(Martin Wilkinson)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265FEC9-096F-4A7E-9B16-7A74FC86E10B}"/>
              </a:ext>
            </a:extLst>
          </p:cNvPr>
          <p:cNvSpPr txBox="1"/>
          <p:nvPr/>
        </p:nvSpPr>
        <p:spPr>
          <a:xfrm>
            <a:off x="5070013" y="5574644"/>
            <a:ext cx="1798502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Head of ED&amp;I</a:t>
            </a:r>
            <a:br>
              <a:rPr lang="en-GB" sz="1200" b="1" dirty="0"/>
            </a:br>
            <a:r>
              <a:rPr lang="en-GB" sz="1200" b="1" dirty="0"/>
              <a:t>(Katy Steed)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9D16786-140F-4984-8725-2832CA99694D}"/>
              </a:ext>
            </a:extLst>
          </p:cNvPr>
          <p:cNvSpPr txBox="1"/>
          <p:nvPr/>
        </p:nvSpPr>
        <p:spPr>
          <a:xfrm>
            <a:off x="434076" y="4627993"/>
            <a:ext cx="184159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Head of Sponsorship</a:t>
            </a:r>
            <a:br>
              <a:rPr lang="en-GB" sz="1200" b="1" dirty="0"/>
            </a:br>
            <a:r>
              <a:rPr lang="en-GB" sz="1200" b="1" dirty="0"/>
              <a:t>(James West)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92562E70-1E8E-49A4-8318-1A0C35AF5C67}"/>
              </a:ext>
            </a:extLst>
          </p:cNvPr>
          <p:cNvSpPr txBox="1"/>
          <p:nvPr/>
        </p:nvSpPr>
        <p:spPr>
          <a:xfrm>
            <a:off x="457749" y="3983120"/>
            <a:ext cx="181792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Head of Finance</a:t>
            </a:r>
            <a:br>
              <a:rPr lang="en-GB" sz="1200" b="1" dirty="0"/>
            </a:br>
            <a:r>
              <a:rPr lang="en-GB" sz="1200" b="1" dirty="0"/>
              <a:t>(Lucy Sharman-Davies) 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FE84714-C04F-4870-A378-78C027D2AB65}"/>
              </a:ext>
            </a:extLst>
          </p:cNvPr>
          <p:cNvSpPr txBox="1"/>
          <p:nvPr/>
        </p:nvSpPr>
        <p:spPr>
          <a:xfrm>
            <a:off x="2711741" y="4644700"/>
            <a:ext cx="184159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Head of HR</a:t>
            </a:r>
            <a:br>
              <a:rPr lang="en-GB" sz="1200" b="1" dirty="0"/>
            </a:br>
            <a:r>
              <a:rPr lang="en-GB" sz="1200" b="1" dirty="0"/>
              <a:t>(Rachel Portlock)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87EAA44-3AA8-4205-971E-70A7592E099B}"/>
              </a:ext>
            </a:extLst>
          </p:cNvPr>
          <p:cNvSpPr txBox="1"/>
          <p:nvPr/>
        </p:nvSpPr>
        <p:spPr>
          <a:xfrm>
            <a:off x="5059690" y="4402542"/>
            <a:ext cx="181914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RAF FA County (Company) Secretary</a:t>
            </a:r>
            <a:r>
              <a:rPr lang="en-GB" sz="1200" b="1" baseline="30000" dirty="0"/>
              <a:t>2</a:t>
            </a:r>
            <a:br>
              <a:rPr lang="en-GB" sz="1200" b="1" baseline="30000" dirty="0"/>
            </a:br>
            <a:r>
              <a:rPr lang="en-GB" sz="1200" b="1" dirty="0"/>
              <a:t>(Vince Williams)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4E14048-218D-42C1-8243-A083B5AFF948}"/>
              </a:ext>
            </a:extLst>
          </p:cNvPr>
          <p:cNvSpPr txBox="1"/>
          <p:nvPr/>
        </p:nvSpPr>
        <p:spPr>
          <a:xfrm>
            <a:off x="5059690" y="5096312"/>
            <a:ext cx="182118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Football Dev Manager</a:t>
            </a:r>
            <a:r>
              <a:rPr lang="en-GB" sz="1200" b="1" baseline="30000" dirty="0"/>
              <a:t>3</a:t>
            </a:r>
            <a:br>
              <a:rPr lang="en-GB" sz="1200" b="1" baseline="30000" dirty="0"/>
            </a:br>
            <a:r>
              <a:rPr lang="en-GB" sz="1200" b="1" dirty="0"/>
              <a:t>(Vacant)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BAB1D7DF-ACF7-4E15-8733-0F4857A4F09A}"/>
              </a:ext>
            </a:extLst>
          </p:cNvPr>
          <p:cNvSpPr txBox="1"/>
          <p:nvPr/>
        </p:nvSpPr>
        <p:spPr>
          <a:xfrm>
            <a:off x="2723545" y="4014584"/>
            <a:ext cx="184159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Head of Communications</a:t>
            </a:r>
            <a:br>
              <a:rPr lang="en-GB" sz="1200" b="1" dirty="0"/>
            </a:br>
            <a:r>
              <a:rPr lang="en-GB" sz="1200" b="1" dirty="0"/>
              <a:t>(Mark Smales)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2A3FE81-54B0-43F7-9FAB-E59B3EE73AED}"/>
              </a:ext>
            </a:extLst>
          </p:cNvPr>
          <p:cNvSpPr txBox="1"/>
          <p:nvPr/>
        </p:nvSpPr>
        <p:spPr>
          <a:xfrm>
            <a:off x="7571570" y="4721428"/>
            <a:ext cx="170643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Rep Team Tech Advisor</a:t>
            </a:r>
            <a:br>
              <a:rPr lang="en-GB" sz="1200" b="1" dirty="0"/>
            </a:br>
            <a:r>
              <a:rPr lang="en-GB" sz="1200" b="1" dirty="0"/>
              <a:t>(Martin Wilkinson)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9BF240BE-7F5E-48A0-A032-11B4774F6116}"/>
              </a:ext>
            </a:extLst>
          </p:cNvPr>
          <p:cNvCxnSpPr>
            <a:cxnSpLocks/>
            <a:stCxn id="78" idx="2"/>
          </p:cNvCxnSpPr>
          <p:nvPr/>
        </p:nvCxnSpPr>
        <p:spPr>
          <a:xfrm flipH="1">
            <a:off x="6019759" y="3264878"/>
            <a:ext cx="6908" cy="4363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ctor: Elbow 126">
            <a:extLst>
              <a:ext uri="{FF2B5EF4-FFF2-40B4-BE49-F238E27FC236}">
                <a16:creationId xmlns:a16="http://schemas.microsoft.com/office/drawing/2014/main" id="{4C1502C8-527F-4E87-BE20-73C018FC67E5}"/>
              </a:ext>
            </a:extLst>
          </p:cNvPr>
          <p:cNvCxnSpPr>
            <a:cxnSpLocks/>
          </p:cNvCxnSpPr>
          <p:nvPr/>
        </p:nvCxnSpPr>
        <p:spPr>
          <a:xfrm rot="16200000" flipH="1">
            <a:off x="7146745" y="5177590"/>
            <a:ext cx="650032" cy="14407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or: Elbow 127">
            <a:extLst>
              <a:ext uri="{FF2B5EF4-FFF2-40B4-BE49-F238E27FC236}">
                <a16:creationId xmlns:a16="http://schemas.microsoft.com/office/drawing/2014/main" id="{4545E839-BE5F-423F-AE25-D9C04020BF8F}"/>
              </a:ext>
            </a:extLst>
          </p:cNvPr>
          <p:cNvCxnSpPr>
            <a:cxnSpLocks/>
          </p:cNvCxnSpPr>
          <p:nvPr/>
        </p:nvCxnSpPr>
        <p:spPr>
          <a:xfrm rot="16200000" flipH="1">
            <a:off x="7140939" y="5841273"/>
            <a:ext cx="661644" cy="14407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CDE33894-BCF3-4C6D-9E4F-0CA3958803F6}"/>
              </a:ext>
            </a:extLst>
          </p:cNvPr>
          <p:cNvSpPr txBox="1"/>
          <p:nvPr/>
        </p:nvSpPr>
        <p:spPr>
          <a:xfrm>
            <a:off x="3381810" y="1930322"/>
            <a:ext cx="1449491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Dir HR</a:t>
            </a:r>
            <a:br>
              <a:rPr lang="en-GB" sz="1200" b="1" dirty="0"/>
            </a:br>
            <a:r>
              <a:rPr lang="en-GB" sz="1200" b="1" dirty="0"/>
              <a:t>(Rachel Portlock)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8B7D4D2-7D6C-4632-B0F8-4630242F1451}"/>
              </a:ext>
            </a:extLst>
          </p:cNvPr>
          <p:cNvSpPr txBox="1"/>
          <p:nvPr/>
        </p:nvSpPr>
        <p:spPr>
          <a:xfrm>
            <a:off x="9621582" y="1274424"/>
            <a:ext cx="1406898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Dir Football</a:t>
            </a:r>
            <a:br>
              <a:rPr lang="en-GB" sz="1200" b="1" dirty="0"/>
            </a:br>
            <a:r>
              <a:rPr lang="en-GB" sz="1200" b="1" dirty="0"/>
              <a:t>(To be appointed)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7B83CE-86E1-451F-93B0-9320CD51819A}"/>
              </a:ext>
            </a:extLst>
          </p:cNvPr>
          <p:cNvSpPr txBox="1"/>
          <p:nvPr/>
        </p:nvSpPr>
        <p:spPr>
          <a:xfrm>
            <a:off x="30063" y="5713239"/>
            <a:ext cx="24934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GB" sz="1100" dirty="0">
                <a:cs typeface="Arial" panose="020B0604020202020204" pitchFamily="34" charset="0"/>
              </a:rPr>
              <a:t>Board Safeguarding Champion</a:t>
            </a:r>
          </a:p>
          <a:p>
            <a:pPr marL="228600" indent="-228600">
              <a:buAutoNum type="arabicPeriod"/>
            </a:pPr>
            <a:r>
              <a:rPr lang="en-GB" sz="1100" dirty="0">
                <a:cs typeface="Arial" panose="020B0604020202020204" pitchFamily="34" charset="0"/>
              </a:rPr>
              <a:t>Senior Safeguarding Lead</a:t>
            </a:r>
          </a:p>
          <a:p>
            <a:pPr marL="228600" indent="-228600">
              <a:buAutoNum type="arabicPeriod"/>
            </a:pPr>
            <a:r>
              <a:rPr lang="en-GB" sz="1100" dirty="0">
                <a:cs typeface="Arial" panose="020B0604020202020204" pitchFamily="34" charset="0"/>
              </a:rPr>
              <a:t>Designated Safeguarding Officer</a:t>
            </a:r>
          </a:p>
        </p:txBody>
      </p: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4ECC84E0-345D-4F7F-9C48-1A91998B2058}"/>
              </a:ext>
            </a:extLst>
          </p:cNvPr>
          <p:cNvCxnSpPr>
            <a:cxnSpLocks/>
          </p:cNvCxnSpPr>
          <p:nvPr/>
        </p:nvCxnSpPr>
        <p:spPr>
          <a:xfrm rot="16200000" flipH="1">
            <a:off x="7146746" y="4544547"/>
            <a:ext cx="650032" cy="14407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2FEBBFB9-F996-4BB3-BC26-6DD54B543991}"/>
              </a:ext>
            </a:extLst>
          </p:cNvPr>
          <p:cNvSpPr/>
          <p:nvPr/>
        </p:nvSpPr>
        <p:spPr>
          <a:xfrm>
            <a:off x="2406864" y="5808723"/>
            <a:ext cx="229910" cy="1996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BEDADAA-4FE6-4918-B896-19E560D1825E}"/>
              </a:ext>
            </a:extLst>
          </p:cNvPr>
          <p:cNvSpPr/>
          <p:nvPr/>
        </p:nvSpPr>
        <p:spPr>
          <a:xfrm>
            <a:off x="2406864" y="6099869"/>
            <a:ext cx="229910" cy="1996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91B1835-2457-4AD4-B104-87C001CC4532}"/>
              </a:ext>
            </a:extLst>
          </p:cNvPr>
          <p:cNvSpPr txBox="1"/>
          <p:nvPr/>
        </p:nvSpPr>
        <p:spPr>
          <a:xfrm>
            <a:off x="2764041" y="5777617"/>
            <a:ext cx="24934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cs typeface="Arial" panose="020B0604020202020204" pitchFamily="34" charset="0"/>
              </a:rPr>
              <a:t>Business Functional Committee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69D07E7-5698-41DC-A960-245245016E4C}"/>
              </a:ext>
            </a:extLst>
          </p:cNvPr>
          <p:cNvSpPr txBox="1"/>
          <p:nvPr/>
        </p:nvSpPr>
        <p:spPr>
          <a:xfrm>
            <a:off x="2768922" y="6063181"/>
            <a:ext cx="24934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cs typeface="Arial" panose="020B0604020202020204" pitchFamily="34" charset="0"/>
              </a:rPr>
              <a:t>Football Functional Committee</a:t>
            </a:r>
          </a:p>
        </p:txBody>
      </p:sp>
    </p:spTree>
    <p:extLst>
      <p:ext uri="{BB962C8B-B14F-4D97-AF65-F5344CB8AC3E}">
        <p14:creationId xmlns:p14="http://schemas.microsoft.com/office/powerpoint/2010/main" val="1217758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afdbb4-8100-480e-b3ed-61c8ddf308e1">
      <Terms xmlns="http://schemas.microsoft.com/office/infopath/2007/PartnerControls"/>
    </lcf76f155ced4ddcb4097134ff3c332f>
    <TaxCatchAll xmlns="61217af5-bc1c-4af2-b685-bd054efb048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F800D0317CAA40AAC85882E58B40EC" ma:contentTypeVersion="20" ma:contentTypeDescription="Create a new document." ma:contentTypeScope="" ma:versionID="ce53734698198afbf44da16e96efbddf">
  <xsd:schema xmlns:xsd="http://www.w3.org/2001/XMLSchema" xmlns:xs="http://www.w3.org/2001/XMLSchema" xmlns:p="http://schemas.microsoft.com/office/2006/metadata/properties" xmlns:ns2="22afdbb4-8100-480e-b3ed-61c8ddf308e1" xmlns:ns3="61217af5-bc1c-4af2-b685-bd054efb0480" targetNamespace="http://schemas.microsoft.com/office/2006/metadata/properties" ma:root="true" ma:fieldsID="297448459b2d3a3ee48e3f7c16694595" ns2:_="" ns3:_="">
    <xsd:import namespace="22afdbb4-8100-480e-b3ed-61c8ddf308e1"/>
    <xsd:import namespace="61217af5-bc1c-4af2-b685-bd054efb04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afdbb4-8100-480e-b3ed-61c8ddf308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4d4ec47-8037-4ebe-ad01-e6ba2150e6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217af5-bc1c-4af2-b685-bd054efb048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4b18197-1569-4a52-82b0-aa083f727cf8}" ma:internalName="TaxCatchAll" ma:showField="CatchAllData" ma:web="61217af5-bc1c-4af2-b685-bd054efb04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A23E1C-3D63-46A6-8D72-820BD6D0E950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22afdbb4-8100-480e-b3ed-61c8ddf308e1"/>
    <ds:schemaRef ds:uri="http://www.w3.org/XML/1998/namespace"/>
    <ds:schemaRef ds:uri="http://purl.org/dc/elements/1.1/"/>
    <ds:schemaRef ds:uri="http://schemas.openxmlformats.org/package/2006/metadata/core-properties"/>
    <ds:schemaRef ds:uri="61217af5-bc1c-4af2-b685-bd054efb048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848F332-5A43-46C2-9666-DAE044D03B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988DDE-58A2-4CFA-B66B-245A8DDE18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afdbb4-8100-480e-b3ed-61c8ddf308e1"/>
    <ds:schemaRef ds:uri="61217af5-bc1c-4af2-b685-bd054efb04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1155</TotalTime>
  <Words>269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Arthur, Leanne Sqn Ldr (Air-COS-CIT4 SO2)</dc:creator>
  <cp:lastModifiedBy>Vince Williams</cp:lastModifiedBy>
  <cp:revision>116</cp:revision>
  <cp:lastPrinted>2021-04-29T07:13:25Z</cp:lastPrinted>
  <dcterms:created xsi:type="dcterms:W3CDTF">2019-06-03T07:36:15Z</dcterms:created>
  <dcterms:modified xsi:type="dcterms:W3CDTF">2023-09-19T08:29:27Z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policyId">
    <vt:lpwstr/>
  </property>
  <property fmtid="{D5CDD505-2E9C-101B-9397-08002B2CF9AE}" pid="3" name="ContentTypeId">
    <vt:lpwstr>0x01010045F800D0317CAA40AAC85882E58B40EC</vt:lpwstr>
  </property>
  <property fmtid="{D5CDD505-2E9C-101B-9397-08002B2CF9AE}" pid="4" name="ItemRetentionFormula">
    <vt:lpwstr/>
  </property>
  <property fmtid="{D5CDD505-2E9C-101B-9397-08002B2CF9AE}" pid="5" name="Subject Category">
    <vt:lpwstr>296;#Management and communication|5362d3c9-d479-438a-9ac7-2153fa58cbf7</vt:lpwstr>
  </property>
  <property fmtid="{D5CDD505-2E9C-101B-9397-08002B2CF9AE}" pid="6" name="TaxKeyword">
    <vt:lpwstr/>
  </property>
  <property fmtid="{D5CDD505-2E9C-101B-9397-08002B2CF9AE}" pid="7" name="Subject Keywords">
    <vt:lpwstr>194;#Corporate governance|19beea30-656b-4eb4-bdc3-a9c91be100c7</vt:lpwstr>
  </property>
  <property fmtid="{D5CDD505-2E9C-101B-9397-08002B2CF9AE}" pid="8" name="Business Owner">
    <vt:lpwstr>498;#Air|bae4d02c-6a4f-4c05-88c9-3d9c33685563</vt:lpwstr>
  </property>
  <property fmtid="{D5CDD505-2E9C-101B-9397-08002B2CF9AE}" pid="9" name="fileplanid">
    <vt:lpwstr>82;#04 Deliver the Unit's objectives|954cf193-6423-4137-9b07-8b4f402d8d43</vt:lpwstr>
  </property>
  <property fmtid="{D5CDD505-2E9C-101B-9397-08002B2CF9AE}" pid="10" name="MediaServiceImageTags">
    <vt:lpwstr/>
  </property>
</Properties>
</file>