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58" r:id="rId6"/>
    <p:sldId id="262" r:id="rId7"/>
    <p:sldId id="261" r:id="rId8"/>
    <p:sldId id="265" r:id="rId9"/>
    <p:sldId id="263" r:id="rId10"/>
    <p:sldId id="264" r:id="rId11"/>
    <p:sldId id="266" r:id="rId12"/>
    <p:sldId id="267" r:id="rId13"/>
    <p:sldId id="269" r:id="rId14"/>
    <p:sldId id="270" r:id="rId15"/>
    <p:sldId id="271" r:id="rId16"/>
    <p:sldId id="272" r:id="rId17"/>
    <p:sldId id="273" r:id="rId18"/>
    <p:sldId id="27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C78682B-1AD6-46B6-B81B-EC5CF485A13C}" v="2201" dt="2022-02-28T14:33:29.9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7" d="100"/>
          <a:sy n="67" d="100"/>
        </p:scale>
        <p:origin x="604"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C2E5F0-2FB6-4226-84FA-1FF7903E9BEA}" type="doc">
      <dgm:prSet loTypeId="urn:microsoft.com/office/officeart/2005/8/layout/radial5" loCatId="relationship" qsTypeId="urn:microsoft.com/office/officeart/2005/8/quickstyle/simple1" qsCatId="simple" csTypeId="urn:microsoft.com/office/officeart/2005/8/colors/colorful1" csCatId="colorful" phldr="1"/>
      <dgm:spPr/>
      <dgm:t>
        <a:bodyPr/>
        <a:lstStyle/>
        <a:p>
          <a:endParaRPr lang="en-GB"/>
        </a:p>
      </dgm:t>
    </dgm:pt>
    <dgm:pt modelId="{EDA1FA34-39B2-491B-BF20-57873DC7B641}">
      <dgm:prSet phldrT="[Text]" custT="1"/>
      <dgm:spPr/>
      <dgm:t>
        <a:bodyPr/>
        <a:lstStyle/>
        <a:p>
          <a:r>
            <a:rPr lang="en-GB" sz="1100" dirty="0"/>
            <a:t>Investigation</a:t>
          </a:r>
        </a:p>
      </dgm:t>
    </dgm:pt>
    <dgm:pt modelId="{AC357A3D-4C6B-4897-B9EA-40ACF4AE041C}" type="parTrans" cxnId="{EFC4AEEF-6F53-4E20-BB48-4CA10736C745}">
      <dgm:prSet/>
      <dgm:spPr/>
      <dgm:t>
        <a:bodyPr/>
        <a:lstStyle/>
        <a:p>
          <a:endParaRPr lang="en-GB" sz="3200"/>
        </a:p>
      </dgm:t>
    </dgm:pt>
    <dgm:pt modelId="{93AFDE3A-9B03-4F79-AC29-3AE36468584E}" type="sibTrans" cxnId="{EFC4AEEF-6F53-4E20-BB48-4CA10736C745}">
      <dgm:prSet/>
      <dgm:spPr/>
      <dgm:t>
        <a:bodyPr/>
        <a:lstStyle/>
        <a:p>
          <a:endParaRPr lang="en-GB" sz="3200"/>
        </a:p>
      </dgm:t>
    </dgm:pt>
    <dgm:pt modelId="{17893BDE-9D8B-4096-9684-F6A56511405E}">
      <dgm:prSet phldrT="[Text]" custT="1"/>
      <dgm:spPr/>
      <dgm:t>
        <a:bodyPr/>
        <a:lstStyle/>
        <a:p>
          <a:r>
            <a:rPr lang="en-GB" sz="1100" dirty="0"/>
            <a:t>Fair</a:t>
          </a:r>
        </a:p>
      </dgm:t>
    </dgm:pt>
    <dgm:pt modelId="{0A7A3D44-ED9F-4983-8E6B-89451737572B}" type="parTrans" cxnId="{F82D3814-448F-423D-B008-D01B12225FC6}">
      <dgm:prSet custT="1"/>
      <dgm:spPr/>
      <dgm:t>
        <a:bodyPr/>
        <a:lstStyle/>
        <a:p>
          <a:endParaRPr lang="en-GB" sz="1050"/>
        </a:p>
      </dgm:t>
    </dgm:pt>
    <dgm:pt modelId="{3B8827DF-D92C-4862-9BAF-0BDA81B0C6C0}" type="sibTrans" cxnId="{F82D3814-448F-423D-B008-D01B12225FC6}">
      <dgm:prSet/>
      <dgm:spPr/>
      <dgm:t>
        <a:bodyPr/>
        <a:lstStyle/>
        <a:p>
          <a:endParaRPr lang="en-GB" sz="3200"/>
        </a:p>
      </dgm:t>
    </dgm:pt>
    <dgm:pt modelId="{7AC4ED15-FC80-4489-8F35-22196EF4497F}">
      <dgm:prSet phldrT="[Text]" custT="1"/>
      <dgm:spPr/>
      <dgm:t>
        <a:bodyPr/>
        <a:lstStyle/>
        <a:p>
          <a:r>
            <a:rPr lang="en-GB" sz="1100" dirty="0"/>
            <a:t>Consistent</a:t>
          </a:r>
        </a:p>
      </dgm:t>
    </dgm:pt>
    <dgm:pt modelId="{17D10E95-218A-4A29-844F-9722CF1321D9}" type="parTrans" cxnId="{B5BC9BDD-DBC8-4627-977B-335705F94381}">
      <dgm:prSet custT="1"/>
      <dgm:spPr/>
      <dgm:t>
        <a:bodyPr/>
        <a:lstStyle/>
        <a:p>
          <a:endParaRPr lang="en-GB" sz="1050"/>
        </a:p>
      </dgm:t>
    </dgm:pt>
    <dgm:pt modelId="{7EBECA42-A6A4-4F1F-9D83-4DE1856B123C}" type="sibTrans" cxnId="{B5BC9BDD-DBC8-4627-977B-335705F94381}">
      <dgm:prSet/>
      <dgm:spPr/>
      <dgm:t>
        <a:bodyPr/>
        <a:lstStyle/>
        <a:p>
          <a:endParaRPr lang="en-GB" sz="3200"/>
        </a:p>
      </dgm:t>
    </dgm:pt>
    <dgm:pt modelId="{4D33E1E6-A1FB-4E66-879D-0D4397930DFF}">
      <dgm:prSet phldrT="[Text]" custT="1"/>
      <dgm:spPr/>
      <dgm:t>
        <a:bodyPr/>
        <a:lstStyle/>
        <a:p>
          <a:r>
            <a:rPr lang="en-GB" sz="1100" dirty="0"/>
            <a:t>Transparent</a:t>
          </a:r>
        </a:p>
      </dgm:t>
    </dgm:pt>
    <dgm:pt modelId="{8A184D42-47B0-403D-B8D1-34656578BB19}" type="parTrans" cxnId="{3339C3DE-031A-4E91-A807-2F974CECA561}">
      <dgm:prSet custT="1"/>
      <dgm:spPr/>
      <dgm:t>
        <a:bodyPr/>
        <a:lstStyle/>
        <a:p>
          <a:endParaRPr lang="en-GB" sz="1050"/>
        </a:p>
      </dgm:t>
    </dgm:pt>
    <dgm:pt modelId="{7DEDB8F4-E439-42F1-931F-E67C3186EEED}" type="sibTrans" cxnId="{3339C3DE-031A-4E91-A807-2F974CECA561}">
      <dgm:prSet/>
      <dgm:spPr/>
      <dgm:t>
        <a:bodyPr/>
        <a:lstStyle/>
        <a:p>
          <a:endParaRPr lang="en-GB" sz="3200"/>
        </a:p>
      </dgm:t>
    </dgm:pt>
    <dgm:pt modelId="{108E048E-C584-4265-BF5A-18FB55801EE3}">
      <dgm:prSet phldrT="[Text]" custT="1"/>
      <dgm:spPr/>
      <dgm:t>
        <a:bodyPr/>
        <a:lstStyle/>
        <a:p>
          <a:r>
            <a:rPr lang="en-GB" sz="1100" dirty="0"/>
            <a:t>Balanced</a:t>
          </a:r>
        </a:p>
      </dgm:t>
    </dgm:pt>
    <dgm:pt modelId="{83C06A6C-4AF1-4DB1-BC00-D530D6C38140}" type="parTrans" cxnId="{8607E295-99CB-46CF-89E5-63B1A1625F8F}">
      <dgm:prSet custT="1"/>
      <dgm:spPr/>
      <dgm:t>
        <a:bodyPr/>
        <a:lstStyle/>
        <a:p>
          <a:endParaRPr lang="en-GB" sz="1050"/>
        </a:p>
      </dgm:t>
    </dgm:pt>
    <dgm:pt modelId="{FA162A7B-3EAA-4919-8FA0-DFC802BAC057}" type="sibTrans" cxnId="{8607E295-99CB-46CF-89E5-63B1A1625F8F}">
      <dgm:prSet/>
      <dgm:spPr/>
      <dgm:t>
        <a:bodyPr/>
        <a:lstStyle/>
        <a:p>
          <a:endParaRPr lang="en-GB" sz="3200"/>
        </a:p>
      </dgm:t>
    </dgm:pt>
    <dgm:pt modelId="{17F62BA3-DF86-412D-A072-A1385B75AC0E}">
      <dgm:prSet phldrT="[Text]" custT="1"/>
      <dgm:spPr/>
      <dgm:t>
        <a:bodyPr/>
        <a:lstStyle/>
        <a:p>
          <a:r>
            <a:rPr lang="en-GB" sz="900" dirty="0"/>
            <a:t>Confidentiality</a:t>
          </a:r>
        </a:p>
      </dgm:t>
    </dgm:pt>
    <dgm:pt modelId="{54CD5A3F-8AAE-45A7-A4F7-84C94DE3BB83}" type="parTrans" cxnId="{B64474DF-04B8-40D2-A58A-1A8FCF130AA6}">
      <dgm:prSet custT="1"/>
      <dgm:spPr/>
      <dgm:t>
        <a:bodyPr/>
        <a:lstStyle/>
        <a:p>
          <a:endParaRPr lang="en-GB" sz="1050"/>
        </a:p>
      </dgm:t>
    </dgm:pt>
    <dgm:pt modelId="{5D2846A0-1C2D-4294-BC46-4B525EFFCA09}" type="sibTrans" cxnId="{B64474DF-04B8-40D2-A58A-1A8FCF130AA6}">
      <dgm:prSet/>
      <dgm:spPr/>
      <dgm:t>
        <a:bodyPr/>
        <a:lstStyle/>
        <a:p>
          <a:endParaRPr lang="en-GB" sz="3200"/>
        </a:p>
      </dgm:t>
    </dgm:pt>
    <dgm:pt modelId="{8BF26E66-7148-4C21-89BB-F9C314F0652E}">
      <dgm:prSet phldrT="[Text]" custT="1"/>
      <dgm:spPr/>
      <dgm:t>
        <a:bodyPr/>
        <a:lstStyle/>
        <a:p>
          <a:r>
            <a:rPr lang="en-GB" sz="1100" dirty="0"/>
            <a:t>Anonymity</a:t>
          </a:r>
        </a:p>
      </dgm:t>
    </dgm:pt>
    <dgm:pt modelId="{7BECC335-C386-402C-AEB7-87D60CD4CF64}" type="parTrans" cxnId="{99025217-285B-48C5-891B-D2814569A4C3}">
      <dgm:prSet custT="1"/>
      <dgm:spPr/>
      <dgm:t>
        <a:bodyPr/>
        <a:lstStyle/>
        <a:p>
          <a:endParaRPr lang="en-GB" sz="1050"/>
        </a:p>
      </dgm:t>
    </dgm:pt>
    <dgm:pt modelId="{29C12DAC-E282-4E5A-8F9D-3CEB015949EA}" type="sibTrans" cxnId="{99025217-285B-48C5-891B-D2814569A4C3}">
      <dgm:prSet/>
      <dgm:spPr/>
      <dgm:t>
        <a:bodyPr/>
        <a:lstStyle/>
        <a:p>
          <a:endParaRPr lang="en-GB" sz="3200"/>
        </a:p>
      </dgm:t>
    </dgm:pt>
    <dgm:pt modelId="{F7574D23-6461-4823-A576-CE7820E1E5CC}">
      <dgm:prSet phldrT="[Text]" custT="1"/>
      <dgm:spPr/>
      <dgm:t>
        <a:bodyPr/>
        <a:lstStyle/>
        <a:p>
          <a:r>
            <a:rPr lang="en-GB" sz="1100" dirty="0"/>
            <a:t>Consent</a:t>
          </a:r>
        </a:p>
      </dgm:t>
    </dgm:pt>
    <dgm:pt modelId="{3D10B9E0-D2A3-4677-B314-2D46E0F970AF}" type="parTrans" cxnId="{72776BE1-ABA4-4CEA-932D-049B604D7AE6}">
      <dgm:prSet custT="1"/>
      <dgm:spPr/>
      <dgm:t>
        <a:bodyPr/>
        <a:lstStyle/>
        <a:p>
          <a:endParaRPr lang="en-GB" sz="1050"/>
        </a:p>
      </dgm:t>
    </dgm:pt>
    <dgm:pt modelId="{4C586B48-EC24-45DB-9C34-4A81360C0D6D}" type="sibTrans" cxnId="{72776BE1-ABA4-4CEA-932D-049B604D7AE6}">
      <dgm:prSet/>
      <dgm:spPr/>
      <dgm:t>
        <a:bodyPr/>
        <a:lstStyle/>
        <a:p>
          <a:endParaRPr lang="en-GB" sz="3200"/>
        </a:p>
      </dgm:t>
    </dgm:pt>
    <dgm:pt modelId="{DDF4A5F9-F21D-4800-9BAC-1360E56D13BA}">
      <dgm:prSet phldrT="[Text]" custT="1"/>
      <dgm:spPr/>
      <dgm:t>
        <a:bodyPr/>
        <a:lstStyle/>
        <a:p>
          <a:r>
            <a:rPr lang="en-GB" sz="1100" dirty="0"/>
            <a:t>Relevant components</a:t>
          </a:r>
        </a:p>
      </dgm:t>
    </dgm:pt>
    <dgm:pt modelId="{6399C795-8632-4197-9231-42367D6ACFB1}" type="parTrans" cxnId="{33D89DF1-80AB-4B55-8C8B-67949CFE5860}">
      <dgm:prSet custT="1"/>
      <dgm:spPr/>
      <dgm:t>
        <a:bodyPr/>
        <a:lstStyle/>
        <a:p>
          <a:endParaRPr lang="en-GB" sz="1050"/>
        </a:p>
      </dgm:t>
    </dgm:pt>
    <dgm:pt modelId="{9A82BA41-6C16-402D-AF40-F3ABD5C8A2E0}" type="sibTrans" cxnId="{33D89DF1-80AB-4B55-8C8B-67949CFE5860}">
      <dgm:prSet/>
      <dgm:spPr/>
      <dgm:t>
        <a:bodyPr/>
        <a:lstStyle/>
        <a:p>
          <a:endParaRPr lang="en-GB" sz="3200"/>
        </a:p>
      </dgm:t>
    </dgm:pt>
    <dgm:pt modelId="{C3ECC9FB-6870-4799-8D23-58B69855112A}">
      <dgm:prSet phldrT="[Text]" custT="1"/>
      <dgm:spPr/>
      <dgm:t>
        <a:bodyPr/>
        <a:lstStyle/>
        <a:p>
          <a:r>
            <a:rPr lang="en-GB" sz="1100" dirty="0"/>
            <a:t>Auditable</a:t>
          </a:r>
        </a:p>
      </dgm:t>
    </dgm:pt>
    <dgm:pt modelId="{3E39EAFF-9F1A-400D-9E65-EBF5E9559C53}" type="parTrans" cxnId="{27002F89-54CD-4BF7-823D-101853280A4C}">
      <dgm:prSet custT="1"/>
      <dgm:spPr/>
      <dgm:t>
        <a:bodyPr/>
        <a:lstStyle/>
        <a:p>
          <a:endParaRPr lang="en-GB" sz="1050"/>
        </a:p>
      </dgm:t>
    </dgm:pt>
    <dgm:pt modelId="{F8EB0082-C60B-4BA9-9364-8B941B387727}" type="sibTrans" cxnId="{27002F89-54CD-4BF7-823D-101853280A4C}">
      <dgm:prSet/>
      <dgm:spPr/>
      <dgm:t>
        <a:bodyPr/>
        <a:lstStyle/>
        <a:p>
          <a:endParaRPr lang="en-GB" sz="3200"/>
        </a:p>
      </dgm:t>
    </dgm:pt>
    <dgm:pt modelId="{1D77C5AE-CE5D-4D36-8A00-5A99BDBF3D76}">
      <dgm:prSet phldrT="[Text]" custT="1"/>
      <dgm:spPr/>
      <dgm:t>
        <a:bodyPr/>
        <a:lstStyle/>
        <a:p>
          <a:r>
            <a:rPr lang="en-GB" sz="1100" dirty="0"/>
            <a:t>Timely</a:t>
          </a:r>
        </a:p>
      </dgm:t>
    </dgm:pt>
    <dgm:pt modelId="{D556B550-A880-4006-91EA-D76DF6D76782}" type="parTrans" cxnId="{8AB4256C-FFBA-4755-9077-2548F5D8108E}">
      <dgm:prSet custT="1"/>
      <dgm:spPr/>
      <dgm:t>
        <a:bodyPr/>
        <a:lstStyle/>
        <a:p>
          <a:endParaRPr lang="en-GB" sz="1050"/>
        </a:p>
      </dgm:t>
    </dgm:pt>
    <dgm:pt modelId="{A1F6CE02-C4AE-47A7-B55B-86F00D35FA99}" type="sibTrans" cxnId="{8AB4256C-FFBA-4755-9077-2548F5D8108E}">
      <dgm:prSet/>
      <dgm:spPr/>
      <dgm:t>
        <a:bodyPr/>
        <a:lstStyle/>
        <a:p>
          <a:endParaRPr lang="en-GB" sz="3200"/>
        </a:p>
      </dgm:t>
    </dgm:pt>
    <dgm:pt modelId="{8A9B20DE-5E5C-4D25-A454-67E2ADB610AF}" type="pres">
      <dgm:prSet presAssocID="{EEC2E5F0-2FB6-4226-84FA-1FF7903E9BEA}" presName="Name0" presStyleCnt="0">
        <dgm:presLayoutVars>
          <dgm:chMax val="1"/>
          <dgm:dir/>
          <dgm:animLvl val="ctr"/>
          <dgm:resizeHandles val="exact"/>
        </dgm:presLayoutVars>
      </dgm:prSet>
      <dgm:spPr/>
    </dgm:pt>
    <dgm:pt modelId="{0EA48731-89C2-486E-A200-B71F6AC73B36}" type="pres">
      <dgm:prSet presAssocID="{EDA1FA34-39B2-491B-BF20-57873DC7B641}" presName="centerShape" presStyleLbl="node0" presStyleIdx="0" presStyleCnt="1"/>
      <dgm:spPr/>
    </dgm:pt>
    <dgm:pt modelId="{7083CC0E-82A3-4CBB-B3B8-7FF4C7F96427}" type="pres">
      <dgm:prSet presAssocID="{0A7A3D44-ED9F-4983-8E6B-89451737572B}" presName="parTrans" presStyleLbl="sibTrans2D1" presStyleIdx="0" presStyleCnt="10"/>
      <dgm:spPr/>
    </dgm:pt>
    <dgm:pt modelId="{20061F89-3D5C-440B-8D2B-BD48DEDB3817}" type="pres">
      <dgm:prSet presAssocID="{0A7A3D44-ED9F-4983-8E6B-89451737572B}" presName="connectorText" presStyleLbl="sibTrans2D1" presStyleIdx="0" presStyleCnt="10"/>
      <dgm:spPr/>
    </dgm:pt>
    <dgm:pt modelId="{03575D39-B0D6-4682-BBC6-511714179DDF}" type="pres">
      <dgm:prSet presAssocID="{17893BDE-9D8B-4096-9684-F6A56511405E}" presName="node" presStyleLbl="node1" presStyleIdx="0" presStyleCnt="10">
        <dgm:presLayoutVars>
          <dgm:bulletEnabled val="1"/>
        </dgm:presLayoutVars>
      </dgm:prSet>
      <dgm:spPr/>
    </dgm:pt>
    <dgm:pt modelId="{B92A10B3-E0D0-46BB-9621-BFCEFCE1FFD4}" type="pres">
      <dgm:prSet presAssocID="{17D10E95-218A-4A29-844F-9722CF1321D9}" presName="parTrans" presStyleLbl="sibTrans2D1" presStyleIdx="1" presStyleCnt="10"/>
      <dgm:spPr/>
    </dgm:pt>
    <dgm:pt modelId="{BD1D90D6-09B9-4374-80EF-FD1D7978626B}" type="pres">
      <dgm:prSet presAssocID="{17D10E95-218A-4A29-844F-9722CF1321D9}" presName="connectorText" presStyleLbl="sibTrans2D1" presStyleIdx="1" presStyleCnt="10"/>
      <dgm:spPr/>
    </dgm:pt>
    <dgm:pt modelId="{783992A2-8481-4079-9B2B-8959FFFCFBBC}" type="pres">
      <dgm:prSet presAssocID="{7AC4ED15-FC80-4489-8F35-22196EF4497F}" presName="node" presStyleLbl="node1" presStyleIdx="1" presStyleCnt="10">
        <dgm:presLayoutVars>
          <dgm:bulletEnabled val="1"/>
        </dgm:presLayoutVars>
      </dgm:prSet>
      <dgm:spPr/>
    </dgm:pt>
    <dgm:pt modelId="{F4652535-28B3-4245-B7F0-DB8504E67D3A}" type="pres">
      <dgm:prSet presAssocID="{8A184D42-47B0-403D-B8D1-34656578BB19}" presName="parTrans" presStyleLbl="sibTrans2D1" presStyleIdx="2" presStyleCnt="10"/>
      <dgm:spPr/>
    </dgm:pt>
    <dgm:pt modelId="{D5474CCB-C7FF-4435-8B8E-5D90B278AB07}" type="pres">
      <dgm:prSet presAssocID="{8A184D42-47B0-403D-B8D1-34656578BB19}" presName="connectorText" presStyleLbl="sibTrans2D1" presStyleIdx="2" presStyleCnt="10"/>
      <dgm:spPr/>
    </dgm:pt>
    <dgm:pt modelId="{11869117-6B9F-4BEC-A6B5-5C481E9A5433}" type="pres">
      <dgm:prSet presAssocID="{4D33E1E6-A1FB-4E66-879D-0D4397930DFF}" presName="node" presStyleLbl="node1" presStyleIdx="2" presStyleCnt="10">
        <dgm:presLayoutVars>
          <dgm:bulletEnabled val="1"/>
        </dgm:presLayoutVars>
      </dgm:prSet>
      <dgm:spPr/>
    </dgm:pt>
    <dgm:pt modelId="{2CACA8C4-FFAB-4C15-8AD3-516A4E901AA6}" type="pres">
      <dgm:prSet presAssocID="{83C06A6C-4AF1-4DB1-BC00-D530D6C38140}" presName="parTrans" presStyleLbl="sibTrans2D1" presStyleIdx="3" presStyleCnt="10"/>
      <dgm:spPr/>
    </dgm:pt>
    <dgm:pt modelId="{38110ABC-6B6A-49B6-99AB-E855621B1D9C}" type="pres">
      <dgm:prSet presAssocID="{83C06A6C-4AF1-4DB1-BC00-D530D6C38140}" presName="connectorText" presStyleLbl="sibTrans2D1" presStyleIdx="3" presStyleCnt="10"/>
      <dgm:spPr/>
    </dgm:pt>
    <dgm:pt modelId="{A175365B-FCEA-4450-A1CD-D2C6C3ECBADB}" type="pres">
      <dgm:prSet presAssocID="{108E048E-C584-4265-BF5A-18FB55801EE3}" presName="node" presStyleLbl="node1" presStyleIdx="3" presStyleCnt="10">
        <dgm:presLayoutVars>
          <dgm:bulletEnabled val="1"/>
        </dgm:presLayoutVars>
      </dgm:prSet>
      <dgm:spPr/>
    </dgm:pt>
    <dgm:pt modelId="{218A39EC-A7FF-400A-BB71-5E9F261F7141}" type="pres">
      <dgm:prSet presAssocID="{54CD5A3F-8AAE-45A7-A4F7-84C94DE3BB83}" presName="parTrans" presStyleLbl="sibTrans2D1" presStyleIdx="4" presStyleCnt="10"/>
      <dgm:spPr/>
    </dgm:pt>
    <dgm:pt modelId="{C2BE77BA-8D4E-4EC6-A98B-29B0A8734E68}" type="pres">
      <dgm:prSet presAssocID="{54CD5A3F-8AAE-45A7-A4F7-84C94DE3BB83}" presName="connectorText" presStyleLbl="sibTrans2D1" presStyleIdx="4" presStyleCnt="10"/>
      <dgm:spPr/>
    </dgm:pt>
    <dgm:pt modelId="{3D5367DC-D97D-40B5-BE74-8D2605D7FA2D}" type="pres">
      <dgm:prSet presAssocID="{17F62BA3-DF86-412D-A072-A1385B75AC0E}" presName="node" presStyleLbl="node1" presStyleIdx="4" presStyleCnt="10">
        <dgm:presLayoutVars>
          <dgm:bulletEnabled val="1"/>
        </dgm:presLayoutVars>
      </dgm:prSet>
      <dgm:spPr/>
    </dgm:pt>
    <dgm:pt modelId="{AF6B7A8F-D96E-4528-8133-D76AE4225FAC}" type="pres">
      <dgm:prSet presAssocID="{7BECC335-C386-402C-AEB7-87D60CD4CF64}" presName="parTrans" presStyleLbl="sibTrans2D1" presStyleIdx="5" presStyleCnt="10"/>
      <dgm:spPr/>
    </dgm:pt>
    <dgm:pt modelId="{62D69DF1-BBB7-4D0D-B8CE-DFEE4761D81D}" type="pres">
      <dgm:prSet presAssocID="{7BECC335-C386-402C-AEB7-87D60CD4CF64}" presName="connectorText" presStyleLbl="sibTrans2D1" presStyleIdx="5" presStyleCnt="10"/>
      <dgm:spPr/>
    </dgm:pt>
    <dgm:pt modelId="{5DD11435-914E-4489-8233-54C8E79FB6D6}" type="pres">
      <dgm:prSet presAssocID="{8BF26E66-7148-4C21-89BB-F9C314F0652E}" presName="node" presStyleLbl="node1" presStyleIdx="5" presStyleCnt="10">
        <dgm:presLayoutVars>
          <dgm:bulletEnabled val="1"/>
        </dgm:presLayoutVars>
      </dgm:prSet>
      <dgm:spPr/>
    </dgm:pt>
    <dgm:pt modelId="{3EE6769F-87D5-48EE-A39D-AF1A6BF15116}" type="pres">
      <dgm:prSet presAssocID="{3D10B9E0-D2A3-4677-B314-2D46E0F970AF}" presName="parTrans" presStyleLbl="sibTrans2D1" presStyleIdx="6" presStyleCnt="10"/>
      <dgm:spPr/>
    </dgm:pt>
    <dgm:pt modelId="{B4812905-7C45-4B8B-8676-71DD82B96AF9}" type="pres">
      <dgm:prSet presAssocID="{3D10B9E0-D2A3-4677-B314-2D46E0F970AF}" presName="connectorText" presStyleLbl="sibTrans2D1" presStyleIdx="6" presStyleCnt="10"/>
      <dgm:spPr/>
    </dgm:pt>
    <dgm:pt modelId="{5374B10F-B42A-48BE-9537-8B5A5198F1E3}" type="pres">
      <dgm:prSet presAssocID="{F7574D23-6461-4823-A576-CE7820E1E5CC}" presName="node" presStyleLbl="node1" presStyleIdx="6" presStyleCnt="10">
        <dgm:presLayoutVars>
          <dgm:bulletEnabled val="1"/>
        </dgm:presLayoutVars>
      </dgm:prSet>
      <dgm:spPr/>
    </dgm:pt>
    <dgm:pt modelId="{01D3DC96-3E7C-4D7B-82D4-9E222809ED6A}" type="pres">
      <dgm:prSet presAssocID="{6399C795-8632-4197-9231-42367D6ACFB1}" presName="parTrans" presStyleLbl="sibTrans2D1" presStyleIdx="7" presStyleCnt="10"/>
      <dgm:spPr/>
    </dgm:pt>
    <dgm:pt modelId="{D21B1E20-F784-4B04-BBD7-C79609CF184F}" type="pres">
      <dgm:prSet presAssocID="{6399C795-8632-4197-9231-42367D6ACFB1}" presName="connectorText" presStyleLbl="sibTrans2D1" presStyleIdx="7" presStyleCnt="10"/>
      <dgm:spPr/>
    </dgm:pt>
    <dgm:pt modelId="{675B5B46-5539-4E7B-9D55-5E39834D1994}" type="pres">
      <dgm:prSet presAssocID="{DDF4A5F9-F21D-4800-9BAC-1360E56D13BA}" presName="node" presStyleLbl="node1" presStyleIdx="7" presStyleCnt="10">
        <dgm:presLayoutVars>
          <dgm:bulletEnabled val="1"/>
        </dgm:presLayoutVars>
      </dgm:prSet>
      <dgm:spPr/>
    </dgm:pt>
    <dgm:pt modelId="{517E03D9-A863-4ACB-A521-B082FF2A8C06}" type="pres">
      <dgm:prSet presAssocID="{3E39EAFF-9F1A-400D-9E65-EBF5E9559C53}" presName="parTrans" presStyleLbl="sibTrans2D1" presStyleIdx="8" presStyleCnt="10"/>
      <dgm:spPr/>
    </dgm:pt>
    <dgm:pt modelId="{985CDC40-5AB1-484F-8A59-D52C90AF09E9}" type="pres">
      <dgm:prSet presAssocID="{3E39EAFF-9F1A-400D-9E65-EBF5E9559C53}" presName="connectorText" presStyleLbl="sibTrans2D1" presStyleIdx="8" presStyleCnt="10"/>
      <dgm:spPr/>
    </dgm:pt>
    <dgm:pt modelId="{EE5CC262-73A9-41C5-A698-78011893535D}" type="pres">
      <dgm:prSet presAssocID="{C3ECC9FB-6870-4799-8D23-58B69855112A}" presName="node" presStyleLbl="node1" presStyleIdx="8" presStyleCnt="10">
        <dgm:presLayoutVars>
          <dgm:bulletEnabled val="1"/>
        </dgm:presLayoutVars>
      </dgm:prSet>
      <dgm:spPr/>
    </dgm:pt>
    <dgm:pt modelId="{31C1FEB1-8DCF-4CE8-9CB4-79BA4EED5370}" type="pres">
      <dgm:prSet presAssocID="{D556B550-A880-4006-91EA-D76DF6D76782}" presName="parTrans" presStyleLbl="sibTrans2D1" presStyleIdx="9" presStyleCnt="10"/>
      <dgm:spPr/>
    </dgm:pt>
    <dgm:pt modelId="{7AC1849D-A7C0-422C-A782-C13169A1AC2A}" type="pres">
      <dgm:prSet presAssocID="{D556B550-A880-4006-91EA-D76DF6D76782}" presName="connectorText" presStyleLbl="sibTrans2D1" presStyleIdx="9" presStyleCnt="10"/>
      <dgm:spPr/>
    </dgm:pt>
    <dgm:pt modelId="{6C46C52E-049C-4985-9904-E85CC426D610}" type="pres">
      <dgm:prSet presAssocID="{1D77C5AE-CE5D-4D36-8A00-5A99BDBF3D76}" presName="node" presStyleLbl="node1" presStyleIdx="9" presStyleCnt="10">
        <dgm:presLayoutVars>
          <dgm:bulletEnabled val="1"/>
        </dgm:presLayoutVars>
      </dgm:prSet>
      <dgm:spPr/>
    </dgm:pt>
  </dgm:ptLst>
  <dgm:cxnLst>
    <dgm:cxn modelId="{F82D3814-448F-423D-B008-D01B12225FC6}" srcId="{EDA1FA34-39B2-491B-BF20-57873DC7B641}" destId="{17893BDE-9D8B-4096-9684-F6A56511405E}" srcOrd="0" destOrd="0" parTransId="{0A7A3D44-ED9F-4983-8E6B-89451737572B}" sibTransId="{3B8827DF-D92C-4862-9BAF-0BDA81B0C6C0}"/>
    <dgm:cxn modelId="{99025217-285B-48C5-891B-D2814569A4C3}" srcId="{EDA1FA34-39B2-491B-BF20-57873DC7B641}" destId="{8BF26E66-7148-4C21-89BB-F9C314F0652E}" srcOrd="5" destOrd="0" parTransId="{7BECC335-C386-402C-AEB7-87D60CD4CF64}" sibTransId="{29C12DAC-E282-4E5A-8F9D-3CEB015949EA}"/>
    <dgm:cxn modelId="{8485C01D-9FC3-4552-800A-BC953A442B60}" type="presOf" srcId="{8BF26E66-7148-4C21-89BB-F9C314F0652E}" destId="{5DD11435-914E-4489-8233-54C8E79FB6D6}" srcOrd="0" destOrd="0" presId="urn:microsoft.com/office/officeart/2005/8/layout/radial5"/>
    <dgm:cxn modelId="{BF4ED12A-2391-4BF5-8455-59A54C9E9012}" type="presOf" srcId="{17893BDE-9D8B-4096-9684-F6A56511405E}" destId="{03575D39-B0D6-4682-BBC6-511714179DDF}" srcOrd="0" destOrd="0" presId="urn:microsoft.com/office/officeart/2005/8/layout/radial5"/>
    <dgm:cxn modelId="{0F3E482D-7CE7-44BD-BEC5-7CA6BBE627C7}" type="presOf" srcId="{C3ECC9FB-6870-4799-8D23-58B69855112A}" destId="{EE5CC262-73A9-41C5-A698-78011893535D}" srcOrd="0" destOrd="0" presId="urn:microsoft.com/office/officeart/2005/8/layout/radial5"/>
    <dgm:cxn modelId="{00AEDE36-10DD-4FC7-B929-406B93F49F1A}" type="presOf" srcId="{D556B550-A880-4006-91EA-D76DF6D76782}" destId="{7AC1849D-A7C0-422C-A782-C13169A1AC2A}" srcOrd="1" destOrd="0" presId="urn:microsoft.com/office/officeart/2005/8/layout/radial5"/>
    <dgm:cxn modelId="{5F19AB37-3B68-45DF-840C-E81559AC2E79}" type="presOf" srcId="{EEC2E5F0-2FB6-4226-84FA-1FF7903E9BEA}" destId="{8A9B20DE-5E5C-4D25-A454-67E2ADB610AF}" srcOrd="0" destOrd="0" presId="urn:microsoft.com/office/officeart/2005/8/layout/radial5"/>
    <dgm:cxn modelId="{A91E435D-2110-403E-A8A0-8C2265F0AFCD}" type="presOf" srcId="{3E39EAFF-9F1A-400D-9E65-EBF5E9559C53}" destId="{985CDC40-5AB1-484F-8A59-D52C90AF09E9}" srcOrd="1" destOrd="0" presId="urn:microsoft.com/office/officeart/2005/8/layout/radial5"/>
    <dgm:cxn modelId="{DB95BE61-51DC-49E8-8B32-434038EA561B}" type="presOf" srcId="{8A184D42-47B0-403D-B8D1-34656578BB19}" destId="{F4652535-28B3-4245-B7F0-DB8504E67D3A}" srcOrd="0" destOrd="0" presId="urn:microsoft.com/office/officeart/2005/8/layout/radial5"/>
    <dgm:cxn modelId="{DDF19944-4E04-47F2-AB80-0687CE188F96}" type="presOf" srcId="{F7574D23-6461-4823-A576-CE7820E1E5CC}" destId="{5374B10F-B42A-48BE-9537-8B5A5198F1E3}" srcOrd="0" destOrd="0" presId="urn:microsoft.com/office/officeart/2005/8/layout/radial5"/>
    <dgm:cxn modelId="{2F65E24A-82A2-4672-A34D-D9E0CC18F400}" type="presOf" srcId="{7BECC335-C386-402C-AEB7-87D60CD4CF64}" destId="{62D69DF1-BBB7-4D0D-B8CE-DFEE4761D81D}" srcOrd="1" destOrd="0" presId="urn:microsoft.com/office/officeart/2005/8/layout/radial5"/>
    <dgm:cxn modelId="{1532014B-8617-46D6-8463-FF94C57C4C33}" type="presOf" srcId="{1D77C5AE-CE5D-4D36-8A00-5A99BDBF3D76}" destId="{6C46C52E-049C-4985-9904-E85CC426D610}" srcOrd="0" destOrd="0" presId="urn:microsoft.com/office/officeart/2005/8/layout/radial5"/>
    <dgm:cxn modelId="{B129634B-D749-479D-9A36-43209706B381}" type="presOf" srcId="{8A184D42-47B0-403D-B8D1-34656578BB19}" destId="{D5474CCB-C7FF-4435-8B8E-5D90B278AB07}" srcOrd="1" destOrd="0" presId="urn:microsoft.com/office/officeart/2005/8/layout/radial5"/>
    <dgm:cxn modelId="{8AB4256C-FFBA-4755-9077-2548F5D8108E}" srcId="{EDA1FA34-39B2-491B-BF20-57873DC7B641}" destId="{1D77C5AE-CE5D-4D36-8A00-5A99BDBF3D76}" srcOrd="9" destOrd="0" parTransId="{D556B550-A880-4006-91EA-D76DF6D76782}" sibTransId="{A1F6CE02-C4AE-47A7-B55B-86F00D35FA99}"/>
    <dgm:cxn modelId="{4288EB50-FC38-46A0-ACD9-C6356D29C31A}" type="presOf" srcId="{17F62BA3-DF86-412D-A072-A1385B75AC0E}" destId="{3D5367DC-D97D-40B5-BE74-8D2605D7FA2D}" srcOrd="0" destOrd="0" presId="urn:microsoft.com/office/officeart/2005/8/layout/radial5"/>
    <dgm:cxn modelId="{AB77EB71-4F5F-447B-9795-7EF2F412F1A6}" type="presOf" srcId="{17D10E95-218A-4A29-844F-9722CF1321D9}" destId="{B92A10B3-E0D0-46BB-9621-BFCEFCE1FFD4}" srcOrd="0" destOrd="0" presId="urn:microsoft.com/office/officeart/2005/8/layout/radial5"/>
    <dgm:cxn modelId="{E7749D58-6FC3-412C-835C-BE7395D8F1A9}" type="presOf" srcId="{3D10B9E0-D2A3-4677-B314-2D46E0F970AF}" destId="{B4812905-7C45-4B8B-8676-71DD82B96AF9}" srcOrd="1" destOrd="0" presId="urn:microsoft.com/office/officeart/2005/8/layout/radial5"/>
    <dgm:cxn modelId="{83B88B7A-C01A-4B03-B58D-74DF079A8F89}" type="presOf" srcId="{7AC4ED15-FC80-4489-8F35-22196EF4497F}" destId="{783992A2-8481-4079-9B2B-8959FFFCFBBC}" srcOrd="0" destOrd="0" presId="urn:microsoft.com/office/officeart/2005/8/layout/radial5"/>
    <dgm:cxn modelId="{B93A297B-B877-4836-A286-93CA59B9D1A2}" type="presOf" srcId="{DDF4A5F9-F21D-4800-9BAC-1360E56D13BA}" destId="{675B5B46-5539-4E7B-9D55-5E39834D1994}" srcOrd="0" destOrd="0" presId="urn:microsoft.com/office/officeart/2005/8/layout/radial5"/>
    <dgm:cxn modelId="{C714F37C-3F4D-456E-A9AF-CB7E0B3D9299}" type="presOf" srcId="{54CD5A3F-8AAE-45A7-A4F7-84C94DE3BB83}" destId="{218A39EC-A7FF-400A-BB71-5E9F261F7141}" srcOrd="0" destOrd="0" presId="urn:microsoft.com/office/officeart/2005/8/layout/radial5"/>
    <dgm:cxn modelId="{27002F89-54CD-4BF7-823D-101853280A4C}" srcId="{EDA1FA34-39B2-491B-BF20-57873DC7B641}" destId="{C3ECC9FB-6870-4799-8D23-58B69855112A}" srcOrd="8" destOrd="0" parTransId="{3E39EAFF-9F1A-400D-9E65-EBF5E9559C53}" sibTransId="{F8EB0082-C60B-4BA9-9364-8B941B387727}"/>
    <dgm:cxn modelId="{86C69289-FB88-4ED0-A188-31A05B9B4A86}" type="presOf" srcId="{EDA1FA34-39B2-491B-BF20-57873DC7B641}" destId="{0EA48731-89C2-486E-A200-B71F6AC73B36}" srcOrd="0" destOrd="0" presId="urn:microsoft.com/office/officeart/2005/8/layout/radial5"/>
    <dgm:cxn modelId="{522D898A-E89E-417B-ABF7-DBBFCE2F658B}" type="presOf" srcId="{0A7A3D44-ED9F-4983-8E6B-89451737572B}" destId="{7083CC0E-82A3-4CBB-B3B8-7FF4C7F96427}" srcOrd="0" destOrd="0" presId="urn:microsoft.com/office/officeart/2005/8/layout/radial5"/>
    <dgm:cxn modelId="{49DC6C8B-2412-461C-93AD-1C4D683D7D64}" type="presOf" srcId="{6399C795-8632-4197-9231-42367D6ACFB1}" destId="{D21B1E20-F784-4B04-BBD7-C79609CF184F}" srcOrd="1" destOrd="0" presId="urn:microsoft.com/office/officeart/2005/8/layout/radial5"/>
    <dgm:cxn modelId="{8607E295-99CB-46CF-89E5-63B1A1625F8F}" srcId="{EDA1FA34-39B2-491B-BF20-57873DC7B641}" destId="{108E048E-C584-4265-BF5A-18FB55801EE3}" srcOrd="3" destOrd="0" parTransId="{83C06A6C-4AF1-4DB1-BC00-D530D6C38140}" sibTransId="{FA162A7B-3EAA-4919-8FA0-DFC802BAC057}"/>
    <dgm:cxn modelId="{B4F49FA2-D6FB-4044-9EE1-FA49D091FE0A}" type="presOf" srcId="{108E048E-C584-4265-BF5A-18FB55801EE3}" destId="{A175365B-FCEA-4450-A1CD-D2C6C3ECBADB}" srcOrd="0" destOrd="0" presId="urn:microsoft.com/office/officeart/2005/8/layout/radial5"/>
    <dgm:cxn modelId="{A11C4FAA-A815-45C3-82FA-283477120295}" type="presOf" srcId="{D556B550-A880-4006-91EA-D76DF6D76782}" destId="{31C1FEB1-8DCF-4CE8-9CB4-79BA4EED5370}" srcOrd="0" destOrd="0" presId="urn:microsoft.com/office/officeart/2005/8/layout/radial5"/>
    <dgm:cxn modelId="{AA0764B0-780A-44B0-B7A6-CD071EB5C490}" type="presOf" srcId="{3E39EAFF-9F1A-400D-9E65-EBF5E9559C53}" destId="{517E03D9-A863-4ACB-A521-B082FF2A8C06}" srcOrd="0" destOrd="0" presId="urn:microsoft.com/office/officeart/2005/8/layout/radial5"/>
    <dgm:cxn modelId="{5202E2B3-1FB6-479B-89E1-0930EC72CE72}" type="presOf" srcId="{4D33E1E6-A1FB-4E66-879D-0D4397930DFF}" destId="{11869117-6B9F-4BEC-A6B5-5C481E9A5433}" srcOrd="0" destOrd="0" presId="urn:microsoft.com/office/officeart/2005/8/layout/radial5"/>
    <dgm:cxn modelId="{07AB5ABA-C30E-4A6B-A533-DCC3ABDE3107}" type="presOf" srcId="{6399C795-8632-4197-9231-42367D6ACFB1}" destId="{01D3DC96-3E7C-4D7B-82D4-9E222809ED6A}" srcOrd="0" destOrd="0" presId="urn:microsoft.com/office/officeart/2005/8/layout/radial5"/>
    <dgm:cxn modelId="{E0C283D2-8637-4B8B-B31E-15FEC7637911}" type="presOf" srcId="{0A7A3D44-ED9F-4983-8E6B-89451737572B}" destId="{20061F89-3D5C-440B-8D2B-BD48DEDB3817}" srcOrd="1" destOrd="0" presId="urn:microsoft.com/office/officeart/2005/8/layout/radial5"/>
    <dgm:cxn modelId="{34D16AD7-F60C-453F-A316-B34B1CCB901F}" type="presOf" srcId="{7BECC335-C386-402C-AEB7-87D60CD4CF64}" destId="{AF6B7A8F-D96E-4528-8133-D76AE4225FAC}" srcOrd="0" destOrd="0" presId="urn:microsoft.com/office/officeart/2005/8/layout/radial5"/>
    <dgm:cxn modelId="{850B91D7-081E-4638-BB02-EE539598F81C}" type="presOf" srcId="{54CD5A3F-8AAE-45A7-A4F7-84C94DE3BB83}" destId="{C2BE77BA-8D4E-4EC6-A98B-29B0A8734E68}" srcOrd="1" destOrd="0" presId="urn:microsoft.com/office/officeart/2005/8/layout/radial5"/>
    <dgm:cxn modelId="{B5BC9BDD-DBC8-4627-977B-335705F94381}" srcId="{EDA1FA34-39B2-491B-BF20-57873DC7B641}" destId="{7AC4ED15-FC80-4489-8F35-22196EF4497F}" srcOrd="1" destOrd="0" parTransId="{17D10E95-218A-4A29-844F-9722CF1321D9}" sibTransId="{7EBECA42-A6A4-4F1F-9D83-4DE1856B123C}"/>
    <dgm:cxn modelId="{3339C3DE-031A-4E91-A807-2F974CECA561}" srcId="{EDA1FA34-39B2-491B-BF20-57873DC7B641}" destId="{4D33E1E6-A1FB-4E66-879D-0D4397930DFF}" srcOrd="2" destOrd="0" parTransId="{8A184D42-47B0-403D-B8D1-34656578BB19}" sibTransId="{7DEDB8F4-E439-42F1-931F-E67C3186EEED}"/>
    <dgm:cxn modelId="{B64474DF-04B8-40D2-A58A-1A8FCF130AA6}" srcId="{EDA1FA34-39B2-491B-BF20-57873DC7B641}" destId="{17F62BA3-DF86-412D-A072-A1385B75AC0E}" srcOrd="4" destOrd="0" parTransId="{54CD5A3F-8AAE-45A7-A4F7-84C94DE3BB83}" sibTransId="{5D2846A0-1C2D-4294-BC46-4B525EFFCA09}"/>
    <dgm:cxn modelId="{B12B5EE0-8C07-4719-8F5B-6F9153DFF4DB}" type="presOf" srcId="{3D10B9E0-D2A3-4677-B314-2D46E0F970AF}" destId="{3EE6769F-87D5-48EE-A39D-AF1A6BF15116}" srcOrd="0" destOrd="0" presId="urn:microsoft.com/office/officeart/2005/8/layout/radial5"/>
    <dgm:cxn modelId="{72776BE1-ABA4-4CEA-932D-049B604D7AE6}" srcId="{EDA1FA34-39B2-491B-BF20-57873DC7B641}" destId="{F7574D23-6461-4823-A576-CE7820E1E5CC}" srcOrd="6" destOrd="0" parTransId="{3D10B9E0-D2A3-4677-B314-2D46E0F970AF}" sibTransId="{4C586B48-EC24-45DB-9C34-4A81360C0D6D}"/>
    <dgm:cxn modelId="{C689B0E7-CFB4-42E6-8ABF-EE2C32A4EE01}" type="presOf" srcId="{17D10E95-218A-4A29-844F-9722CF1321D9}" destId="{BD1D90D6-09B9-4374-80EF-FD1D7978626B}" srcOrd="1" destOrd="0" presId="urn:microsoft.com/office/officeart/2005/8/layout/radial5"/>
    <dgm:cxn modelId="{EFC4AEEF-6F53-4E20-BB48-4CA10736C745}" srcId="{EEC2E5F0-2FB6-4226-84FA-1FF7903E9BEA}" destId="{EDA1FA34-39B2-491B-BF20-57873DC7B641}" srcOrd="0" destOrd="0" parTransId="{AC357A3D-4C6B-4897-B9EA-40ACF4AE041C}" sibTransId="{93AFDE3A-9B03-4F79-AC29-3AE36468584E}"/>
    <dgm:cxn modelId="{33D89DF1-80AB-4B55-8C8B-67949CFE5860}" srcId="{EDA1FA34-39B2-491B-BF20-57873DC7B641}" destId="{DDF4A5F9-F21D-4800-9BAC-1360E56D13BA}" srcOrd="7" destOrd="0" parTransId="{6399C795-8632-4197-9231-42367D6ACFB1}" sibTransId="{9A82BA41-6C16-402D-AF40-F3ABD5C8A2E0}"/>
    <dgm:cxn modelId="{B830E8F1-315A-4C98-B45E-A2F24DC8375D}" type="presOf" srcId="{83C06A6C-4AF1-4DB1-BC00-D530D6C38140}" destId="{38110ABC-6B6A-49B6-99AB-E855621B1D9C}" srcOrd="1" destOrd="0" presId="urn:microsoft.com/office/officeart/2005/8/layout/radial5"/>
    <dgm:cxn modelId="{FB68E4F8-FF72-4412-901C-CCEC6C663901}" type="presOf" srcId="{83C06A6C-4AF1-4DB1-BC00-D530D6C38140}" destId="{2CACA8C4-FFAB-4C15-8AD3-516A4E901AA6}" srcOrd="0" destOrd="0" presId="urn:microsoft.com/office/officeart/2005/8/layout/radial5"/>
    <dgm:cxn modelId="{165F1AC3-44D0-40DD-8691-2C154E95466C}" type="presParOf" srcId="{8A9B20DE-5E5C-4D25-A454-67E2ADB610AF}" destId="{0EA48731-89C2-486E-A200-B71F6AC73B36}" srcOrd="0" destOrd="0" presId="urn:microsoft.com/office/officeart/2005/8/layout/radial5"/>
    <dgm:cxn modelId="{75360C50-4EA6-4A4E-A420-AE7B8FCE5E0B}" type="presParOf" srcId="{8A9B20DE-5E5C-4D25-A454-67E2ADB610AF}" destId="{7083CC0E-82A3-4CBB-B3B8-7FF4C7F96427}" srcOrd="1" destOrd="0" presId="urn:microsoft.com/office/officeart/2005/8/layout/radial5"/>
    <dgm:cxn modelId="{9AF8FAD1-6C70-45CF-A1C0-E7C6F19F7E66}" type="presParOf" srcId="{7083CC0E-82A3-4CBB-B3B8-7FF4C7F96427}" destId="{20061F89-3D5C-440B-8D2B-BD48DEDB3817}" srcOrd="0" destOrd="0" presId="urn:microsoft.com/office/officeart/2005/8/layout/radial5"/>
    <dgm:cxn modelId="{747268C2-13FB-4CD7-9C3D-113205648117}" type="presParOf" srcId="{8A9B20DE-5E5C-4D25-A454-67E2ADB610AF}" destId="{03575D39-B0D6-4682-BBC6-511714179DDF}" srcOrd="2" destOrd="0" presId="urn:microsoft.com/office/officeart/2005/8/layout/radial5"/>
    <dgm:cxn modelId="{AFD5D986-557B-4963-8146-E1010185B65D}" type="presParOf" srcId="{8A9B20DE-5E5C-4D25-A454-67E2ADB610AF}" destId="{B92A10B3-E0D0-46BB-9621-BFCEFCE1FFD4}" srcOrd="3" destOrd="0" presId="urn:microsoft.com/office/officeart/2005/8/layout/radial5"/>
    <dgm:cxn modelId="{D2E81724-5ED9-4257-BDA0-377D09A85FB3}" type="presParOf" srcId="{B92A10B3-E0D0-46BB-9621-BFCEFCE1FFD4}" destId="{BD1D90D6-09B9-4374-80EF-FD1D7978626B}" srcOrd="0" destOrd="0" presId="urn:microsoft.com/office/officeart/2005/8/layout/radial5"/>
    <dgm:cxn modelId="{BD99327C-9388-4837-8B3C-D10A706E5EB6}" type="presParOf" srcId="{8A9B20DE-5E5C-4D25-A454-67E2ADB610AF}" destId="{783992A2-8481-4079-9B2B-8959FFFCFBBC}" srcOrd="4" destOrd="0" presId="urn:microsoft.com/office/officeart/2005/8/layout/radial5"/>
    <dgm:cxn modelId="{0B6BFCDA-E6F1-4BFD-95CB-5CDECA49285B}" type="presParOf" srcId="{8A9B20DE-5E5C-4D25-A454-67E2ADB610AF}" destId="{F4652535-28B3-4245-B7F0-DB8504E67D3A}" srcOrd="5" destOrd="0" presId="urn:microsoft.com/office/officeart/2005/8/layout/radial5"/>
    <dgm:cxn modelId="{3D76549A-81C1-4BA2-9BBD-A87CC0D9B82E}" type="presParOf" srcId="{F4652535-28B3-4245-B7F0-DB8504E67D3A}" destId="{D5474CCB-C7FF-4435-8B8E-5D90B278AB07}" srcOrd="0" destOrd="0" presId="urn:microsoft.com/office/officeart/2005/8/layout/radial5"/>
    <dgm:cxn modelId="{52F3A2CC-85D6-4E9A-8047-D3E3704E2662}" type="presParOf" srcId="{8A9B20DE-5E5C-4D25-A454-67E2ADB610AF}" destId="{11869117-6B9F-4BEC-A6B5-5C481E9A5433}" srcOrd="6" destOrd="0" presId="urn:microsoft.com/office/officeart/2005/8/layout/radial5"/>
    <dgm:cxn modelId="{E7FAA80D-1032-49EE-A580-5E0C9A2DD517}" type="presParOf" srcId="{8A9B20DE-5E5C-4D25-A454-67E2ADB610AF}" destId="{2CACA8C4-FFAB-4C15-8AD3-516A4E901AA6}" srcOrd="7" destOrd="0" presId="urn:microsoft.com/office/officeart/2005/8/layout/radial5"/>
    <dgm:cxn modelId="{5150AE7C-D68D-4019-9235-D6E8B56E3BD3}" type="presParOf" srcId="{2CACA8C4-FFAB-4C15-8AD3-516A4E901AA6}" destId="{38110ABC-6B6A-49B6-99AB-E855621B1D9C}" srcOrd="0" destOrd="0" presId="urn:microsoft.com/office/officeart/2005/8/layout/radial5"/>
    <dgm:cxn modelId="{EE75E030-85D8-4FCA-BD9B-85CC4C7B806C}" type="presParOf" srcId="{8A9B20DE-5E5C-4D25-A454-67E2ADB610AF}" destId="{A175365B-FCEA-4450-A1CD-D2C6C3ECBADB}" srcOrd="8" destOrd="0" presId="urn:microsoft.com/office/officeart/2005/8/layout/radial5"/>
    <dgm:cxn modelId="{FB938050-628F-4652-B6AE-7664592D5D37}" type="presParOf" srcId="{8A9B20DE-5E5C-4D25-A454-67E2ADB610AF}" destId="{218A39EC-A7FF-400A-BB71-5E9F261F7141}" srcOrd="9" destOrd="0" presId="urn:microsoft.com/office/officeart/2005/8/layout/radial5"/>
    <dgm:cxn modelId="{4AAC7244-F4CB-415F-9E66-BA3D865A9C2D}" type="presParOf" srcId="{218A39EC-A7FF-400A-BB71-5E9F261F7141}" destId="{C2BE77BA-8D4E-4EC6-A98B-29B0A8734E68}" srcOrd="0" destOrd="0" presId="urn:microsoft.com/office/officeart/2005/8/layout/radial5"/>
    <dgm:cxn modelId="{13E04728-85EC-47B7-AED7-76FC1FDE2342}" type="presParOf" srcId="{8A9B20DE-5E5C-4D25-A454-67E2ADB610AF}" destId="{3D5367DC-D97D-40B5-BE74-8D2605D7FA2D}" srcOrd="10" destOrd="0" presId="urn:microsoft.com/office/officeart/2005/8/layout/radial5"/>
    <dgm:cxn modelId="{BEAC4922-BC40-41D0-B9B5-633376B501B0}" type="presParOf" srcId="{8A9B20DE-5E5C-4D25-A454-67E2ADB610AF}" destId="{AF6B7A8F-D96E-4528-8133-D76AE4225FAC}" srcOrd="11" destOrd="0" presId="urn:microsoft.com/office/officeart/2005/8/layout/radial5"/>
    <dgm:cxn modelId="{F5E636AE-CEC7-4214-A24F-2227D59F7E98}" type="presParOf" srcId="{AF6B7A8F-D96E-4528-8133-D76AE4225FAC}" destId="{62D69DF1-BBB7-4D0D-B8CE-DFEE4761D81D}" srcOrd="0" destOrd="0" presId="urn:microsoft.com/office/officeart/2005/8/layout/radial5"/>
    <dgm:cxn modelId="{DE3ED27F-0668-4D23-9B64-9DCCE14A7C17}" type="presParOf" srcId="{8A9B20DE-5E5C-4D25-A454-67E2ADB610AF}" destId="{5DD11435-914E-4489-8233-54C8E79FB6D6}" srcOrd="12" destOrd="0" presId="urn:microsoft.com/office/officeart/2005/8/layout/radial5"/>
    <dgm:cxn modelId="{1943053D-A787-4640-AEF6-04FD7E8BE197}" type="presParOf" srcId="{8A9B20DE-5E5C-4D25-A454-67E2ADB610AF}" destId="{3EE6769F-87D5-48EE-A39D-AF1A6BF15116}" srcOrd="13" destOrd="0" presId="urn:microsoft.com/office/officeart/2005/8/layout/radial5"/>
    <dgm:cxn modelId="{F9520188-B758-4001-A6EB-627F302E97C6}" type="presParOf" srcId="{3EE6769F-87D5-48EE-A39D-AF1A6BF15116}" destId="{B4812905-7C45-4B8B-8676-71DD82B96AF9}" srcOrd="0" destOrd="0" presId="urn:microsoft.com/office/officeart/2005/8/layout/radial5"/>
    <dgm:cxn modelId="{2AC66A8F-105F-4C61-8911-59413F9B19C7}" type="presParOf" srcId="{8A9B20DE-5E5C-4D25-A454-67E2ADB610AF}" destId="{5374B10F-B42A-48BE-9537-8B5A5198F1E3}" srcOrd="14" destOrd="0" presId="urn:microsoft.com/office/officeart/2005/8/layout/radial5"/>
    <dgm:cxn modelId="{09A203BA-A1EC-4636-BF82-9DF145657AA6}" type="presParOf" srcId="{8A9B20DE-5E5C-4D25-A454-67E2ADB610AF}" destId="{01D3DC96-3E7C-4D7B-82D4-9E222809ED6A}" srcOrd="15" destOrd="0" presId="urn:microsoft.com/office/officeart/2005/8/layout/radial5"/>
    <dgm:cxn modelId="{C64D8836-CC8B-4D21-9814-349E3478DB5E}" type="presParOf" srcId="{01D3DC96-3E7C-4D7B-82D4-9E222809ED6A}" destId="{D21B1E20-F784-4B04-BBD7-C79609CF184F}" srcOrd="0" destOrd="0" presId="urn:microsoft.com/office/officeart/2005/8/layout/radial5"/>
    <dgm:cxn modelId="{763AE9EE-C306-48AF-9A04-5F5C7B7F4CEA}" type="presParOf" srcId="{8A9B20DE-5E5C-4D25-A454-67E2ADB610AF}" destId="{675B5B46-5539-4E7B-9D55-5E39834D1994}" srcOrd="16" destOrd="0" presId="urn:microsoft.com/office/officeart/2005/8/layout/radial5"/>
    <dgm:cxn modelId="{920FC04F-CCF9-4254-97EB-B74F0A8ABB93}" type="presParOf" srcId="{8A9B20DE-5E5C-4D25-A454-67E2ADB610AF}" destId="{517E03D9-A863-4ACB-A521-B082FF2A8C06}" srcOrd="17" destOrd="0" presId="urn:microsoft.com/office/officeart/2005/8/layout/radial5"/>
    <dgm:cxn modelId="{C7DF797B-1C07-4AC8-B192-58DA548C2E32}" type="presParOf" srcId="{517E03D9-A863-4ACB-A521-B082FF2A8C06}" destId="{985CDC40-5AB1-484F-8A59-D52C90AF09E9}" srcOrd="0" destOrd="0" presId="urn:microsoft.com/office/officeart/2005/8/layout/radial5"/>
    <dgm:cxn modelId="{A7E1BDFF-8618-4C94-B3F7-3BA6B0526A52}" type="presParOf" srcId="{8A9B20DE-5E5C-4D25-A454-67E2ADB610AF}" destId="{EE5CC262-73A9-41C5-A698-78011893535D}" srcOrd="18" destOrd="0" presId="urn:microsoft.com/office/officeart/2005/8/layout/radial5"/>
    <dgm:cxn modelId="{0F72E415-CF63-477C-9C33-CB14ED6024C0}" type="presParOf" srcId="{8A9B20DE-5E5C-4D25-A454-67E2ADB610AF}" destId="{31C1FEB1-8DCF-4CE8-9CB4-79BA4EED5370}" srcOrd="19" destOrd="0" presId="urn:microsoft.com/office/officeart/2005/8/layout/radial5"/>
    <dgm:cxn modelId="{758D54DC-FDCA-4FBC-BDA5-B24F6754CD04}" type="presParOf" srcId="{31C1FEB1-8DCF-4CE8-9CB4-79BA4EED5370}" destId="{7AC1849D-A7C0-422C-A782-C13169A1AC2A}" srcOrd="0" destOrd="0" presId="urn:microsoft.com/office/officeart/2005/8/layout/radial5"/>
    <dgm:cxn modelId="{6681D2D4-E4A6-4EB9-A2B1-B5CA837FD891}" type="presParOf" srcId="{8A9B20DE-5E5C-4D25-A454-67E2ADB610AF}" destId="{6C46C52E-049C-4985-9904-E85CC426D610}" srcOrd="20"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88EDD9F-A093-4917-B51C-8BFAADD48DE5}" type="doc">
      <dgm:prSet loTypeId="urn:microsoft.com/office/officeart/2005/8/layout/hProcess9" loCatId="process" qsTypeId="urn:microsoft.com/office/officeart/2005/8/quickstyle/simple1" qsCatId="simple" csTypeId="urn:microsoft.com/office/officeart/2005/8/colors/accent1_2" csCatId="accent1" phldr="1"/>
      <dgm:spPr/>
    </dgm:pt>
    <dgm:pt modelId="{69ACD974-3958-4B63-B7F0-AF3FA0619EC6}">
      <dgm:prSet phldrT="[Text]"/>
      <dgm:spPr/>
      <dgm:t>
        <a:bodyPr/>
        <a:lstStyle/>
        <a:p>
          <a:r>
            <a:rPr lang="en-GB" dirty="0"/>
            <a:t>Structure</a:t>
          </a:r>
        </a:p>
      </dgm:t>
    </dgm:pt>
    <dgm:pt modelId="{77953CCE-9BD0-4883-B9E4-BB59A51A2239}" type="parTrans" cxnId="{3A7ACCF7-F72E-4C30-9E3E-48097B09C6B9}">
      <dgm:prSet/>
      <dgm:spPr/>
      <dgm:t>
        <a:bodyPr/>
        <a:lstStyle/>
        <a:p>
          <a:endParaRPr lang="en-GB"/>
        </a:p>
      </dgm:t>
    </dgm:pt>
    <dgm:pt modelId="{5CE3AB52-2B70-4F33-8B8B-53FB41BD68DF}" type="sibTrans" cxnId="{3A7ACCF7-F72E-4C30-9E3E-48097B09C6B9}">
      <dgm:prSet/>
      <dgm:spPr/>
      <dgm:t>
        <a:bodyPr/>
        <a:lstStyle/>
        <a:p>
          <a:endParaRPr lang="en-GB"/>
        </a:p>
      </dgm:t>
    </dgm:pt>
    <dgm:pt modelId="{810759BC-C4CD-42AC-8BFF-E30E2EF6D242}">
      <dgm:prSet phldrT="[Text]"/>
      <dgm:spPr/>
      <dgm:t>
        <a:bodyPr/>
        <a:lstStyle/>
        <a:p>
          <a:r>
            <a:rPr lang="en-GB" dirty="0"/>
            <a:t>Application</a:t>
          </a:r>
        </a:p>
      </dgm:t>
    </dgm:pt>
    <dgm:pt modelId="{39BE9A41-947D-4730-9440-BB8162E40067}" type="parTrans" cxnId="{049463E7-8C69-4901-A745-33AE4694E44D}">
      <dgm:prSet/>
      <dgm:spPr/>
      <dgm:t>
        <a:bodyPr/>
        <a:lstStyle/>
        <a:p>
          <a:endParaRPr lang="en-GB"/>
        </a:p>
      </dgm:t>
    </dgm:pt>
    <dgm:pt modelId="{610DD486-AA09-48CF-B3A7-92F0243AC912}" type="sibTrans" cxnId="{049463E7-8C69-4901-A745-33AE4694E44D}">
      <dgm:prSet/>
      <dgm:spPr/>
      <dgm:t>
        <a:bodyPr/>
        <a:lstStyle/>
        <a:p>
          <a:endParaRPr lang="en-GB"/>
        </a:p>
      </dgm:t>
    </dgm:pt>
    <dgm:pt modelId="{016C728A-EEC5-47A1-8F81-C926645BBEDD}">
      <dgm:prSet phldrT="[Text]"/>
      <dgm:spPr/>
      <dgm:t>
        <a:bodyPr/>
        <a:lstStyle/>
        <a:p>
          <a:r>
            <a:rPr lang="en-GB" dirty="0"/>
            <a:t>Presentation</a:t>
          </a:r>
        </a:p>
      </dgm:t>
    </dgm:pt>
    <dgm:pt modelId="{F5EF4114-E977-4A2F-BC0A-3560C20E5861}" type="parTrans" cxnId="{1F5DBB99-3852-4FAA-9553-CF105B1CD7E3}">
      <dgm:prSet/>
      <dgm:spPr/>
      <dgm:t>
        <a:bodyPr/>
        <a:lstStyle/>
        <a:p>
          <a:endParaRPr lang="en-GB"/>
        </a:p>
      </dgm:t>
    </dgm:pt>
    <dgm:pt modelId="{5172EA4E-A294-4CCA-B1F7-089F06BB3BB0}" type="sibTrans" cxnId="{1F5DBB99-3852-4FAA-9553-CF105B1CD7E3}">
      <dgm:prSet/>
      <dgm:spPr/>
      <dgm:t>
        <a:bodyPr/>
        <a:lstStyle/>
        <a:p>
          <a:endParaRPr lang="en-GB"/>
        </a:p>
      </dgm:t>
    </dgm:pt>
    <dgm:pt modelId="{047B1FC0-71E2-453F-A100-FAA89794E4D2}" type="pres">
      <dgm:prSet presAssocID="{F88EDD9F-A093-4917-B51C-8BFAADD48DE5}" presName="CompostProcess" presStyleCnt="0">
        <dgm:presLayoutVars>
          <dgm:dir/>
          <dgm:resizeHandles val="exact"/>
        </dgm:presLayoutVars>
      </dgm:prSet>
      <dgm:spPr/>
    </dgm:pt>
    <dgm:pt modelId="{7C52FFD5-FF2C-4504-B1E4-2A9549A96287}" type="pres">
      <dgm:prSet presAssocID="{F88EDD9F-A093-4917-B51C-8BFAADD48DE5}" presName="arrow" presStyleLbl="bgShp" presStyleIdx="0" presStyleCnt="1"/>
      <dgm:spPr/>
    </dgm:pt>
    <dgm:pt modelId="{A7A8EE7D-04AD-43E0-B415-4C930A53FE91}" type="pres">
      <dgm:prSet presAssocID="{F88EDD9F-A093-4917-B51C-8BFAADD48DE5}" presName="linearProcess" presStyleCnt="0"/>
      <dgm:spPr/>
    </dgm:pt>
    <dgm:pt modelId="{E092A5AB-588F-41B0-A0BB-4EEA0E71B75D}" type="pres">
      <dgm:prSet presAssocID="{69ACD974-3958-4B63-B7F0-AF3FA0619EC6}" presName="textNode" presStyleLbl="node1" presStyleIdx="0" presStyleCnt="3">
        <dgm:presLayoutVars>
          <dgm:bulletEnabled val="1"/>
        </dgm:presLayoutVars>
      </dgm:prSet>
      <dgm:spPr/>
    </dgm:pt>
    <dgm:pt modelId="{0987D0EF-34C8-4461-B4E2-273F02DC6000}" type="pres">
      <dgm:prSet presAssocID="{5CE3AB52-2B70-4F33-8B8B-53FB41BD68DF}" presName="sibTrans" presStyleCnt="0"/>
      <dgm:spPr/>
    </dgm:pt>
    <dgm:pt modelId="{219BB9AD-03BD-444B-8C58-31DE4B2ACDEF}" type="pres">
      <dgm:prSet presAssocID="{810759BC-C4CD-42AC-8BFF-E30E2EF6D242}" presName="textNode" presStyleLbl="node1" presStyleIdx="1" presStyleCnt="3">
        <dgm:presLayoutVars>
          <dgm:bulletEnabled val="1"/>
        </dgm:presLayoutVars>
      </dgm:prSet>
      <dgm:spPr/>
    </dgm:pt>
    <dgm:pt modelId="{F27CBB0E-D173-4976-82E1-7B17DF0B3B3C}" type="pres">
      <dgm:prSet presAssocID="{610DD486-AA09-48CF-B3A7-92F0243AC912}" presName="sibTrans" presStyleCnt="0"/>
      <dgm:spPr/>
    </dgm:pt>
    <dgm:pt modelId="{20EE9F70-D1B5-4E39-B526-6C5B7E885EEE}" type="pres">
      <dgm:prSet presAssocID="{016C728A-EEC5-47A1-8F81-C926645BBEDD}" presName="textNode" presStyleLbl="node1" presStyleIdx="2" presStyleCnt="3">
        <dgm:presLayoutVars>
          <dgm:bulletEnabled val="1"/>
        </dgm:presLayoutVars>
      </dgm:prSet>
      <dgm:spPr/>
    </dgm:pt>
  </dgm:ptLst>
  <dgm:cxnLst>
    <dgm:cxn modelId="{8D5BEC3F-9014-4FFC-B3DF-D626A3E78E36}" type="presOf" srcId="{F88EDD9F-A093-4917-B51C-8BFAADD48DE5}" destId="{047B1FC0-71E2-453F-A100-FAA89794E4D2}" srcOrd="0" destOrd="0" presId="urn:microsoft.com/office/officeart/2005/8/layout/hProcess9"/>
    <dgm:cxn modelId="{3C137746-EC23-4993-A95E-A8B31593D4CD}" type="presOf" srcId="{016C728A-EEC5-47A1-8F81-C926645BBEDD}" destId="{20EE9F70-D1B5-4E39-B526-6C5B7E885EEE}" srcOrd="0" destOrd="0" presId="urn:microsoft.com/office/officeart/2005/8/layout/hProcess9"/>
    <dgm:cxn modelId="{F4A5CA4E-26DC-4A9A-B7E0-D78C5A4BE2AF}" type="presOf" srcId="{69ACD974-3958-4B63-B7F0-AF3FA0619EC6}" destId="{E092A5AB-588F-41B0-A0BB-4EEA0E71B75D}" srcOrd="0" destOrd="0" presId="urn:microsoft.com/office/officeart/2005/8/layout/hProcess9"/>
    <dgm:cxn modelId="{1F5DBB99-3852-4FAA-9553-CF105B1CD7E3}" srcId="{F88EDD9F-A093-4917-B51C-8BFAADD48DE5}" destId="{016C728A-EEC5-47A1-8F81-C926645BBEDD}" srcOrd="2" destOrd="0" parTransId="{F5EF4114-E977-4A2F-BC0A-3560C20E5861}" sibTransId="{5172EA4E-A294-4CCA-B1F7-089F06BB3BB0}"/>
    <dgm:cxn modelId="{9FAECCAA-3D2C-41AB-866E-137D4AB68542}" type="presOf" srcId="{810759BC-C4CD-42AC-8BFF-E30E2EF6D242}" destId="{219BB9AD-03BD-444B-8C58-31DE4B2ACDEF}" srcOrd="0" destOrd="0" presId="urn:microsoft.com/office/officeart/2005/8/layout/hProcess9"/>
    <dgm:cxn modelId="{049463E7-8C69-4901-A745-33AE4694E44D}" srcId="{F88EDD9F-A093-4917-B51C-8BFAADD48DE5}" destId="{810759BC-C4CD-42AC-8BFF-E30E2EF6D242}" srcOrd="1" destOrd="0" parTransId="{39BE9A41-947D-4730-9440-BB8162E40067}" sibTransId="{610DD486-AA09-48CF-B3A7-92F0243AC912}"/>
    <dgm:cxn modelId="{3A7ACCF7-F72E-4C30-9E3E-48097B09C6B9}" srcId="{F88EDD9F-A093-4917-B51C-8BFAADD48DE5}" destId="{69ACD974-3958-4B63-B7F0-AF3FA0619EC6}" srcOrd="0" destOrd="0" parTransId="{77953CCE-9BD0-4883-B9E4-BB59A51A2239}" sibTransId="{5CE3AB52-2B70-4F33-8B8B-53FB41BD68DF}"/>
    <dgm:cxn modelId="{AAF53D8C-086F-4116-BCDA-20339A9570A0}" type="presParOf" srcId="{047B1FC0-71E2-453F-A100-FAA89794E4D2}" destId="{7C52FFD5-FF2C-4504-B1E4-2A9549A96287}" srcOrd="0" destOrd="0" presId="urn:microsoft.com/office/officeart/2005/8/layout/hProcess9"/>
    <dgm:cxn modelId="{949BFCC3-E153-4512-A34C-9971D874FA12}" type="presParOf" srcId="{047B1FC0-71E2-453F-A100-FAA89794E4D2}" destId="{A7A8EE7D-04AD-43E0-B415-4C930A53FE91}" srcOrd="1" destOrd="0" presId="urn:microsoft.com/office/officeart/2005/8/layout/hProcess9"/>
    <dgm:cxn modelId="{7BF754AA-EACC-4574-8535-CF54C9D9C363}" type="presParOf" srcId="{A7A8EE7D-04AD-43E0-B415-4C930A53FE91}" destId="{E092A5AB-588F-41B0-A0BB-4EEA0E71B75D}" srcOrd="0" destOrd="0" presId="urn:microsoft.com/office/officeart/2005/8/layout/hProcess9"/>
    <dgm:cxn modelId="{46869BAD-F8FE-4254-BBC6-5A8DA56E9EFF}" type="presParOf" srcId="{A7A8EE7D-04AD-43E0-B415-4C930A53FE91}" destId="{0987D0EF-34C8-4461-B4E2-273F02DC6000}" srcOrd="1" destOrd="0" presId="urn:microsoft.com/office/officeart/2005/8/layout/hProcess9"/>
    <dgm:cxn modelId="{23873781-5165-4DAE-944D-05FAD6C85BEC}" type="presParOf" srcId="{A7A8EE7D-04AD-43E0-B415-4C930A53FE91}" destId="{219BB9AD-03BD-444B-8C58-31DE4B2ACDEF}" srcOrd="2" destOrd="0" presId="urn:microsoft.com/office/officeart/2005/8/layout/hProcess9"/>
    <dgm:cxn modelId="{664B3210-5F54-4166-AF59-9E39F1F190E9}" type="presParOf" srcId="{A7A8EE7D-04AD-43E0-B415-4C930A53FE91}" destId="{F27CBB0E-D173-4976-82E1-7B17DF0B3B3C}" srcOrd="3" destOrd="0" presId="urn:microsoft.com/office/officeart/2005/8/layout/hProcess9"/>
    <dgm:cxn modelId="{41FF994C-65D6-4128-84DB-2EBF7789EF17}" type="presParOf" srcId="{A7A8EE7D-04AD-43E0-B415-4C930A53FE91}" destId="{20EE9F70-D1B5-4E39-B526-6C5B7E885EEE}"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A48731-89C2-486E-A200-B71F6AC73B36}">
      <dsp:nvSpPr>
        <dsp:cNvPr id="0" name=""/>
        <dsp:cNvSpPr/>
      </dsp:nvSpPr>
      <dsp:spPr>
        <a:xfrm>
          <a:off x="3505097" y="2124966"/>
          <a:ext cx="1326811" cy="132681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t>Investigation</a:t>
          </a:r>
        </a:p>
      </dsp:txBody>
      <dsp:txXfrm>
        <a:off x="3699404" y="2319273"/>
        <a:ext cx="938197" cy="938197"/>
      </dsp:txXfrm>
    </dsp:sp>
    <dsp:sp modelId="{7083CC0E-82A3-4CBB-B3B8-7FF4C7F96427}">
      <dsp:nvSpPr>
        <dsp:cNvPr id="0" name=""/>
        <dsp:cNvSpPr/>
      </dsp:nvSpPr>
      <dsp:spPr>
        <a:xfrm rot="16200000">
          <a:off x="3892301" y="1393907"/>
          <a:ext cx="552402" cy="451115"/>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en-GB" sz="1050" kern="1200"/>
        </a:p>
      </dsp:txBody>
      <dsp:txXfrm>
        <a:off x="3959968" y="1551797"/>
        <a:ext cx="417068" cy="270669"/>
      </dsp:txXfrm>
    </dsp:sp>
    <dsp:sp modelId="{03575D39-B0D6-4682-BBC6-511714179DDF}">
      <dsp:nvSpPr>
        <dsp:cNvPr id="0" name=""/>
        <dsp:cNvSpPr/>
      </dsp:nvSpPr>
      <dsp:spPr>
        <a:xfrm>
          <a:off x="3637778" y="21247"/>
          <a:ext cx="1061449" cy="1061449"/>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t>Fair</a:t>
          </a:r>
        </a:p>
      </dsp:txBody>
      <dsp:txXfrm>
        <a:off x="3793224" y="176693"/>
        <a:ext cx="750557" cy="750557"/>
      </dsp:txXfrm>
    </dsp:sp>
    <dsp:sp modelId="{B92A10B3-E0D0-46BB-9621-BFCEFCE1FFD4}">
      <dsp:nvSpPr>
        <dsp:cNvPr id="0" name=""/>
        <dsp:cNvSpPr/>
      </dsp:nvSpPr>
      <dsp:spPr>
        <a:xfrm rot="18360000">
          <a:off x="4579367" y="1617148"/>
          <a:ext cx="552402" cy="451115"/>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en-GB" sz="1050" kern="1200"/>
        </a:p>
      </dsp:txBody>
      <dsp:txXfrm>
        <a:off x="4607260" y="1762115"/>
        <a:ext cx="417068" cy="270669"/>
      </dsp:txXfrm>
    </dsp:sp>
    <dsp:sp modelId="{783992A2-8481-4079-9B2B-8959FFFCFBBC}">
      <dsp:nvSpPr>
        <dsp:cNvPr id="0" name=""/>
        <dsp:cNvSpPr/>
      </dsp:nvSpPr>
      <dsp:spPr>
        <a:xfrm>
          <a:off x="4952300" y="448362"/>
          <a:ext cx="1061449" cy="1061449"/>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t>Consistent</a:t>
          </a:r>
        </a:p>
      </dsp:txBody>
      <dsp:txXfrm>
        <a:off x="5107746" y="603808"/>
        <a:ext cx="750557" cy="750557"/>
      </dsp:txXfrm>
    </dsp:sp>
    <dsp:sp modelId="{F4652535-28B3-4245-B7F0-DB8504E67D3A}">
      <dsp:nvSpPr>
        <dsp:cNvPr id="0" name=""/>
        <dsp:cNvSpPr/>
      </dsp:nvSpPr>
      <dsp:spPr>
        <a:xfrm rot="20520000">
          <a:off x="5003997" y="2201602"/>
          <a:ext cx="552402" cy="451115"/>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en-GB" sz="1050" kern="1200"/>
        </a:p>
      </dsp:txBody>
      <dsp:txXfrm>
        <a:off x="5007309" y="2312735"/>
        <a:ext cx="417068" cy="270669"/>
      </dsp:txXfrm>
    </dsp:sp>
    <dsp:sp modelId="{11869117-6B9F-4BEC-A6B5-5C481E9A5433}">
      <dsp:nvSpPr>
        <dsp:cNvPr id="0" name=""/>
        <dsp:cNvSpPr/>
      </dsp:nvSpPr>
      <dsp:spPr>
        <a:xfrm>
          <a:off x="5764720" y="1566561"/>
          <a:ext cx="1061449" cy="1061449"/>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t>Transparent</a:t>
          </a:r>
        </a:p>
      </dsp:txBody>
      <dsp:txXfrm>
        <a:off x="5920166" y="1722007"/>
        <a:ext cx="750557" cy="750557"/>
      </dsp:txXfrm>
    </dsp:sp>
    <dsp:sp modelId="{2CACA8C4-FFAB-4C15-8AD3-516A4E901AA6}">
      <dsp:nvSpPr>
        <dsp:cNvPr id="0" name=""/>
        <dsp:cNvSpPr/>
      </dsp:nvSpPr>
      <dsp:spPr>
        <a:xfrm rot="1080000">
          <a:off x="5003997" y="2924025"/>
          <a:ext cx="552402" cy="451115"/>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en-GB" sz="1050" kern="1200"/>
        </a:p>
      </dsp:txBody>
      <dsp:txXfrm>
        <a:off x="5007309" y="2993338"/>
        <a:ext cx="417068" cy="270669"/>
      </dsp:txXfrm>
    </dsp:sp>
    <dsp:sp modelId="{A175365B-FCEA-4450-A1CD-D2C6C3ECBADB}">
      <dsp:nvSpPr>
        <dsp:cNvPr id="0" name=""/>
        <dsp:cNvSpPr/>
      </dsp:nvSpPr>
      <dsp:spPr>
        <a:xfrm>
          <a:off x="5764720" y="2948732"/>
          <a:ext cx="1061449" cy="1061449"/>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t>Balanced</a:t>
          </a:r>
        </a:p>
      </dsp:txBody>
      <dsp:txXfrm>
        <a:off x="5920166" y="3104178"/>
        <a:ext cx="750557" cy="750557"/>
      </dsp:txXfrm>
    </dsp:sp>
    <dsp:sp modelId="{218A39EC-A7FF-400A-BB71-5E9F261F7141}">
      <dsp:nvSpPr>
        <dsp:cNvPr id="0" name=""/>
        <dsp:cNvSpPr/>
      </dsp:nvSpPr>
      <dsp:spPr>
        <a:xfrm rot="3240000">
          <a:off x="4579367" y="3508479"/>
          <a:ext cx="552402" cy="451115"/>
        </a:xfrm>
        <a:prstGeom prst="rightArrow">
          <a:avLst>
            <a:gd name="adj1" fmla="val 60000"/>
            <a:gd name="adj2" fmla="val 5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en-GB" sz="1050" kern="1200"/>
        </a:p>
      </dsp:txBody>
      <dsp:txXfrm>
        <a:off x="4607260" y="3543958"/>
        <a:ext cx="417068" cy="270669"/>
      </dsp:txXfrm>
    </dsp:sp>
    <dsp:sp modelId="{3D5367DC-D97D-40B5-BE74-8D2605D7FA2D}">
      <dsp:nvSpPr>
        <dsp:cNvPr id="0" name=""/>
        <dsp:cNvSpPr/>
      </dsp:nvSpPr>
      <dsp:spPr>
        <a:xfrm>
          <a:off x="4952300" y="4066932"/>
          <a:ext cx="1061449" cy="1061449"/>
        </a:xfrm>
        <a:prstGeom prst="ellipse">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GB" sz="900" kern="1200" dirty="0"/>
            <a:t>Confidentiality</a:t>
          </a:r>
        </a:p>
      </dsp:txBody>
      <dsp:txXfrm>
        <a:off x="5107746" y="4222378"/>
        <a:ext cx="750557" cy="750557"/>
      </dsp:txXfrm>
    </dsp:sp>
    <dsp:sp modelId="{AF6B7A8F-D96E-4528-8133-D76AE4225FAC}">
      <dsp:nvSpPr>
        <dsp:cNvPr id="0" name=""/>
        <dsp:cNvSpPr/>
      </dsp:nvSpPr>
      <dsp:spPr>
        <a:xfrm rot="5400000">
          <a:off x="3892301" y="3731720"/>
          <a:ext cx="552402" cy="451115"/>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en-GB" sz="1050" kern="1200"/>
        </a:p>
      </dsp:txBody>
      <dsp:txXfrm>
        <a:off x="3959968" y="3754276"/>
        <a:ext cx="417068" cy="270669"/>
      </dsp:txXfrm>
    </dsp:sp>
    <dsp:sp modelId="{5DD11435-914E-4489-8233-54C8E79FB6D6}">
      <dsp:nvSpPr>
        <dsp:cNvPr id="0" name=""/>
        <dsp:cNvSpPr/>
      </dsp:nvSpPr>
      <dsp:spPr>
        <a:xfrm>
          <a:off x="3637778" y="4494046"/>
          <a:ext cx="1061449" cy="1061449"/>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t>Anonymity</a:t>
          </a:r>
        </a:p>
      </dsp:txBody>
      <dsp:txXfrm>
        <a:off x="3793224" y="4649492"/>
        <a:ext cx="750557" cy="750557"/>
      </dsp:txXfrm>
    </dsp:sp>
    <dsp:sp modelId="{3EE6769F-87D5-48EE-A39D-AF1A6BF15116}">
      <dsp:nvSpPr>
        <dsp:cNvPr id="0" name=""/>
        <dsp:cNvSpPr/>
      </dsp:nvSpPr>
      <dsp:spPr>
        <a:xfrm rot="7560000">
          <a:off x="3205235" y="3508479"/>
          <a:ext cx="552402" cy="451115"/>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en-GB" sz="1050" kern="1200"/>
        </a:p>
      </dsp:txBody>
      <dsp:txXfrm rot="10800000">
        <a:off x="3312676" y="3543958"/>
        <a:ext cx="417068" cy="270669"/>
      </dsp:txXfrm>
    </dsp:sp>
    <dsp:sp modelId="{5374B10F-B42A-48BE-9537-8B5A5198F1E3}">
      <dsp:nvSpPr>
        <dsp:cNvPr id="0" name=""/>
        <dsp:cNvSpPr/>
      </dsp:nvSpPr>
      <dsp:spPr>
        <a:xfrm>
          <a:off x="2323255" y="4066932"/>
          <a:ext cx="1061449" cy="1061449"/>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t>Consent</a:t>
          </a:r>
        </a:p>
      </dsp:txBody>
      <dsp:txXfrm>
        <a:off x="2478701" y="4222378"/>
        <a:ext cx="750557" cy="750557"/>
      </dsp:txXfrm>
    </dsp:sp>
    <dsp:sp modelId="{01D3DC96-3E7C-4D7B-82D4-9E222809ED6A}">
      <dsp:nvSpPr>
        <dsp:cNvPr id="0" name=""/>
        <dsp:cNvSpPr/>
      </dsp:nvSpPr>
      <dsp:spPr>
        <a:xfrm rot="9720000">
          <a:off x="2780605" y="2924025"/>
          <a:ext cx="552402" cy="451115"/>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en-GB" sz="1050" kern="1200"/>
        </a:p>
      </dsp:txBody>
      <dsp:txXfrm rot="10800000">
        <a:off x="2912627" y="2993338"/>
        <a:ext cx="417068" cy="270669"/>
      </dsp:txXfrm>
    </dsp:sp>
    <dsp:sp modelId="{675B5B46-5539-4E7B-9D55-5E39834D1994}">
      <dsp:nvSpPr>
        <dsp:cNvPr id="0" name=""/>
        <dsp:cNvSpPr/>
      </dsp:nvSpPr>
      <dsp:spPr>
        <a:xfrm>
          <a:off x="1510836" y="2948732"/>
          <a:ext cx="1061449" cy="1061449"/>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t>Relevant components</a:t>
          </a:r>
        </a:p>
      </dsp:txBody>
      <dsp:txXfrm>
        <a:off x="1666282" y="3104178"/>
        <a:ext cx="750557" cy="750557"/>
      </dsp:txXfrm>
    </dsp:sp>
    <dsp:sp modelId="{517E03D9-A863-4ACB-A521-B082FF2A8C06}">
      <dsp:nvSpPr>
        <dsp:cNvPr id="0" name=""/>
        <dsp:cNvSpPr/>
      </dsp:nvSpPr>
      <dsp:spPr>
        <a:xfrm rot="11880000">
          <a:off x="2780605" y="2201602"/>
          <a:ext cx="552402" cy="451115"/>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en-GB" sz="1050" kern="1200"/>
        </a:p>
      </dsp:txBody>
      <dsp:txXfrm rot="10800000">
        <a:off x="2912627" y="2312735"/>
        <a:ext cx="417068" cy="270669"/>
      </dsp:txXfrm>
    </dsp:sp>
    <dsp:sp modelId="{EE5CC262-73A9-41C5-A698-78011893535D}">
      <dsp:nvSpPr>
        <dsp:cNvPr id="0" name=""/>
        <dsp:cNvSpPr/>
      </dsp:nvSpPr>
      <dsp:spPr>
        <a:xfrm>
          <a:off x="1510836" y="1566561"/>
          <a:ext cx="1061449" cy="1061449"/>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t>Auditable</a:t>
          </a:r>
        </a:p>
      </dsp:txBody>
      <dsp:txXfrm>
        <a:off x="1666282" y="1722007"/>
        <a:ext cx="750557" cy="750557"/>
      </dsp:txXfrm>
    </dsp:sp>
    <dsp:sp modelId="{31C1FEB1-8DCF-4CE8-9CB4-79BA4EED5370}">
      <dsp:nvSpPr>
        <dsp:cNvPr id="0" name=""/>
        <dsp:cNvSpPr/>
      </dsp:nvSpPr>
      <dsp:spPr>
        <a:xfrm rot="14040000">
          <a:off x="3205235" y="1617148"/>
          <a:ext cx="552402" cy="451115"/>
        </a:xfrm>
        <a:prstGeom prst="rightArrow">
          <a:avLst>
            <a:gd name="adj1" fmla="val 60000"/>
            <a:gd name="adj2" fmla="val 5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endParaRPr lang="en-GB" sz="1050" kern="1200"/>
        </a:p>
      </dsp:txBody>
      <dsp:txXfrm rot="10800000">
        <a:off x="3312676" y="1762115"/>
        <a:ext cx="417068" cy="270669"/>
      </dsp:txXfrm>
    </dsp:sp>
    <dsp:sp modelId="{6C46C52E-049C-4985-9904-E85CC426D610}">
      <dsp:nvSpPr>
        <dsp:cNvPr id="0" name=""/>
        <dsp:cNvSpPr/>
      </dsp:nvSpPr>
      <dsp:spPr>
        <a:xfrm>
          <a:off x="2323255" y="448362"/>
          <a:ext cx="1061449" cy="1061449"/>
        </a:xfrm>
        <a:prstGeom prst="ellipse">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t>Timely</a:t>
          </a:r>
        </a:p>
      </dsp:txBody>
      <dsp:txXfrm>
        <a:off x="2478701" y="603808"/>
        <a:ext cx="750557" cy="7505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52FFD5-FF2C-4504-B1E4-2A9549A96287}">
      <dsp:nvSpPr>
        <dsp:cNvPr id="0" name=""/>
        <dsp:cNvSpPr/>
      </dsp:nvSpPr>
      <dsp:spPr>
        <a:xfrm>
          <a:off x="609599" y="0"/>
          <a:ext cx="6908800" cy="5418667"/>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092A5AB-588F-41B0-A0BB-4EEA0E71B75D}">
      <dsp:nvSpPr>
        <dsp:cNvPr id="0" name=""/>
        <dsp:cNvSpPr/>
      </dsp:nvSpPr>
      <dsp:spPr>
        <a:xfrm>
          <a:off x="4582" y="1625600"/>
          <a:ext cx="2566578" cy="216746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GB" sz="3200" kern="1200" dirty="0"/>
            <a:t>Structure</a:t>
          </a:r>
        </a:p>
      </dsp:txBody>
      <dsp:txXfrm>
        <a:off x="110389" y="1731407"/>
        <a:ext cx="2354964" cy="1955852"/>
      </dsp:txXfrm>
    </dsp:sp>
    <dsp:sp modelId="{219BB9AD-03BD-444B-8C58-31DE4B2ACDEF}">
      <dsp:nvSpPr>
        <dsp:cNvPr id="0" name=""/>
        <dsp:cNvSpPr/>
      </dsp:nvSpPr>
      <dsp:spPr>
        <a:xfrm>
          <a:off x="2780710" y="1625600"/>
          <a:ext cx="2566578" cy="216746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GB" sz="3200" kern="1200" dirty="0"/>
            <a:t>Application</a:t>
          </a:r>
        </a:p>
      </dsp:txBody>
      <dsp:txXfrm>
        <a:off x="2886517" y="1731407"/>
        <a:ext cx="2354964" cy="1955852"/>
      </dsp:txXfrm>
    </dsp:sp>
    <dsp:sp modelId="{20EE9F70-D1B5-4E39-B526-6C5B7E885EEE}">
      <dsp:nvSpPr>
        <dsp:cNvPr id="0" name=""/>
        <dsp:cNvSpPr/>
      </dsp:nvSpPr>
      <dsp:spPr>
        <a:xfrm>
          <a:off x="5556839" y="1625600"/>
          <a:ext cx="2566578" cy="216746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GB" sz="3200" kern="1200" dirty="0"/>
            <a:t>Presentation</a:t>
          </a:r>
        </a:p>
      </dsp:txBody>
      <dsp:txXfrm>
        <a:off x="5662646" y="1731407"/>
        <a:ext cx="2354964" cy="1955852"/>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5993A-C9A0-466C-8AA3-2AFD5F1AABF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A1B0CE8-634E-4192-B7F5-5A9A9227C06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06BB71B-1C06-4AE1-9C92-28312F86DFE8}"/>
              </a:ext>
            </a:extLst>
          </p:cNvPr>
          <p:cNvSpPr>
            <a:spLocks noGrp="1"/>
          </p:cNvSpPr>
          <p:nvPr>
            <p:ph type="dt" sz="half" idx="10"/>
          </p:nvPr>
        </p:nvSpPr>
        <p:spPr/>
        <p:txBody>
          <a:bodyPr/>
          <a:lstStyle/>
          <a:p>
            <a:fld id="{C18ED435-2E8F-4EE7-813E-17289F3635B9}" type="datetimeFigureOut">
              <a:rPr lang="en-GB" smtClean="0"/>
              <a:t>14/10/2022</a:t>
            </a:fld>
            <a:endParaRPr lang="en-GB"/>
          </a:p>
        </p:txBody>
      </p:sp>
      <p:sp>
        <p:nvSpPr>
          <p:cNvPr id="5" name="Footer Placeholder 4">
            <a:extLst>
              <a:ext uri="{FF2B5EF4-FFF2-40B4-BE49-F238E27FC236}">
                <a16:creationId xmlns:a16="http://schemas.microsoft.com/office/drawing/2014/main" id="{E4D5D2EA-40B6-4200-8CE5-3741DCC3EF4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FA4AD1E-9143-4E67-B525-0833C965DC6D}"/>
              </a:ext>
            </a:extLst>
          </p:cNvPr>
          <p:cNvSpPr>
            <a:spLocks noGrp="1"/>
          </p:cNvSpPr>
          <p:nvPr>
            <p:ph type="sldNum" sz="quarter" idx="12"/>
          </p:nvPr>
        </p:nvSpPr>
        <p:spPr/>
        <p:txBody>
          <a:bodyPr/>
          <a:lstStyle/>
          <a:p>
            <a:fld id="{632EA49B-8CDE-45B0-ABFF-127A394549E1}" type="slidenum">
              <a:rPr lang="en-GB" smtClean="0"/>
              <a:t>‹#›</a:t>
            </a:fld>
            <a:endParaRPr lang="en-GB"/>
          </a:p>
        </p:txBody>
      </p:sp>
    </p:spTree>
    <p:extLst>
      <p:ext uri="{BB962C8B-B14F-4D97-AF65-F5344CB8AC3E}">
        <p14:creationId xmlns:p14="http://schemas.microsoft.com/office/powerpoint/2010/main" val="2392363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F074A-5705-4467-8125-346E4903DA8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F07B163-757B-4C48-9AEC-3AAFEDD6C69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736D29F-D9BC-40B9-A200-726349FEAD90}"/>
              </a:ext>
            </a:extLst>
          </p:cNvPr>
          <p:cNvSpPr>
            <a:spLocks noGrp="1"/>
          </p:cNvSpPr>
          <p:nvPr>
            <p:ph type="dt" sz="half" idx="10"/>
          </p:nvPr>
        </p:nvSpPr>
        <p:spPr/>
        <p:txBody>
          <a:bodyPr/>
          <a:lstStyle/>
          <a:p>
            <a:fld id="{C18ED435-2E8F-4EE7-813E-17289F3635B9}" type="datetimeFigureOut">
              <a:rPr lang="en-GB" smtClean="0"/>
              <a:t>14/10/2022</a:t>
            </a:fld>
            <a:endParaRPr lang="en-GB"/>
          </a:p>
        </p:txBody>
      </p:sp>
      <p:sp>
        <p:nvSpPr>
          <p:cNvPr id="5" name="Footer Placeholder 4">
            <a:extLst>
              <a:ext uri="{FF2B5EF4-FFF2-40B4-BE49-F238E27FC236}">
                <a16:creationId xmlns:a16="http://schemas.microsoft.com/office/drawing/2014/main" id="{B2F94EA7-DF38-4161-B1DE-AD934423413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E407FC6-13CC-4934-9946-CEC65C3CB663}"/>
              </a:ext>
            </a:extLst>
          </p:cNvPr>
          <p:cNvSpPr>
            <a:spLocks noGrp="1"/>
          </p:cNvSpPr>
          <p:nvPr>
            <p:ph type="sldNum" sz="quarter" idx="12"/>
          </p:nvPr>
        </p:nvSpPr>
        <p:spPr/>
        <p:txBody>
          <a:bodyPr/>
          <a:lstStyle/>
          <a:p>
            <a:fld id="{632EA49B-8CDE-45B0-ABFF-127A394549E1}" type="slidenum">
              <a:rPr lang="en-GB" smtClean="0"/>
              <a:t>‹#›</a:t>
            </a:fld>
            <a:endParaRPr lang="en-GB"/>
          </a:p>
        </p:txBody>
      </p:sp>
    </p:spTree>
    <p:extLst>
      <p:ext uri="{BB962C8B-B14F-4D97-AF65-F5344CB8AC3E}">
        <p14:creationId xmlns:p14="http://schemas.microsoft.com/office/powerpoint/2010/main" val="3560971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1E01F2D-64C3-4FA5-80B2-B481709DBD9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81E20F6-BA92-4736-B046-6E95CBB2028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97F11B7-2BBE-467B-949A-6AEA41C63881}"/>
              </a:ext>
            </a:extLst>
          </p:cNvPr>
          <p:cNvSpPr>
            <a:spLocks noGrp="1"/>
          </p:cNvSpPr>
          <p:nvPr>
            <p:ph type="dt" sz="half" idx="10"/>
          </p:nvPr>
        </p:nvSpPr>
        <p:spPr/>
        <p:txBody>
          <a:bodyPr/>
          <a:lstStyle/>
          <a:p>
            <a:fld id="{C18ED435-2E8F-4EE7-813E-17289F3635B9}" type="datetimeFigureOut">
              <a:rPr lang="en-GB" smtClean="0"/>
              <a:t>14/10/2022</a:t>
            </a:fld>
            <a:endParaRPr lang="en-GB"/>
          </a:p>
        </p:txBody>
      </p:sp>
      <p:sp>
        <p:nvSpPr>
          <p:cNvPr id="5" name="Footer Placeholder 4">
            <a:extLst>
              <a:ext uri="{FF2B5EF4-FFF2-40B4-BE49-F238E27FC236}">
                <a16:creationId xmlns:a16="http://schemas.microsoft.com/office/drawing/2014/main" id="{E9A0DC04-40A2-4D4E-BD46-59DF62425A0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F4A570D-5E49-4787-96C8-508A19BEF4F8}"/>
              </a:ext>
            </a:extLst>
          </p:cNvPr>
          <p:cNvSpPr>
            <a:spLocks noGrp="1"/>
          </p:cNvSpPr>
          <p:nvPr>
            <p:ph type="sldNum" sz="quarter" idx="12"/>
          </p:nvPr>
        </p:nvSpPr>
        <p:spPr/>
        <p:txBody>
          <a:bodyPr/>
          <a:lstStyle/>
          <a:p>
            <a:fld id="{632EA49B-8CDE-45B0-ABFF-127A394549E1}" type="slidenum">
              <a:rPr lang="en-GB" smtClean="0"/>
              <a:t>‹#›</a:t>
            </a:fld>
            <a:endParaRPr lang="en-GB"/>
          </a:p>
        </p:txBody>
      </p:sp>
    </p:spTree>
    <p:extLst>
      <p:ext uri="{BB962C8B-B14F-4D97-AF65-F5344CB8AC3E}">
        <p14:creationId xmlns:p14="http://schemas.microsoft.com/office/powerpoint/2010/main" val="2168601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48591-3F7D-4D29-91C5-89578CA1149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87E29C0-F1CF-44CB-9669-13EF32D822C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5A7C8DF-8642-4C8A-BDBC-7D4B8B7009DE}"/>
              </a:ext>
            </a:extLst>
          </p:cNvPr>
          <p:cNvSpPr>
            <a:spLocks noGrp="1"/>
          </p:cNvSpPr>
          <p:nvPr>
            <p:ph type="dt" sz="half" idx="10"/>
          </p:nvPr>
        </p:nvSpPr>
        <p:spPr/>
        <p:txBody>
          <a:bodyPr/>
          <a:lstStyle/>
          <a:p>
            <a:fld id="{C18ED435-2E8F-4EE7-813E-17289F3635B9}" type="datetimeFigureOut">
              <a:rPr lang="en-GB" smtClean="0"/>
              <a:t>14/10/2022</a:t>
            </a:fld>
            <a:endParaRPr lang="en-GB"/>
          </a:p>
        </p:txBody>
      </p:sp>
      <p:sp>
        <p:nvSpPr>
          <p:cNvPr id="5" name="Footer Placeholder 4">
            <a:extLst>
              <a:ext uri="{FF2B5EF4-FFF2-40B4-BE49-F238E27FC236}">
                <a16:creationId xmlns:a16="http://schemas.microsoft.com/office/drawing/2014/main" id="{488A7807-E03E-47AA-86E0-468D6B10A54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DA7A77-A9F1-4752-A9A8-8BBE177AE221}"/>
              </a:ext>
            </a:extLst>
          </p:cNvPr>
          <p:cNvSpPr>
            <a:spLocks noGrp="1"/>
          </p:cNvSpPr>
          <p:nvPr>
            <p:ph type="sldNum" sz="quarter" idx="12"/>
          </p:nvPr>
        </p:nvSpPr>
        <p:spPr/>
        <p:txBody>
          <a:bodyPr/>
          <a:lstStyle/>
          <a:p>
            <a:fld id="{632EA49B-8CDE-45B0-ABFF-127A394549E1}" type="slidenum">
              <a:rPr lang="en-GB" smtClean="0"/>
              <a:t>‹#›</a:t>
            </a:fld>
            <a:endParaRPr lang="en-GB"/>
          </a:p>
        </p:txBody>
      </p:sp>
    </p:spTree>
    <p:extLst>
      <p:ext uri="{BB962C8B-B14F-4D97-AF65-F5344CB8AC3E}">
        <p14:creationId xmlns:p14="http://schemas.microsoft.com/office/powerpoint/2010/main" val="2219037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39047-0449-422D-8101-9F040F330B6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EC8638E-27A3-4FA7-857E-86AA96A185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19C1248-01B1-4EEB-A8DC-8FBB6E4B89BC}"/>
              </a:ext>
            </a:extLst>
          </p:cNvPr>
          <p:cNvSpPr>
            <a:spLocks noGrp="1"/>
          </p:cNvSpPr>
          <p:nvPr>
            <p:ph type="dt" sz="half" idx="10"/>
          </p:nvPr>
        </p:nvSpPr>
        <p:spPr/>
        <p:txBody>
          <a:bodyPr/>
          <a:lstStyle/>
          <a:p>
            <a:fld id="{C18ED435-2E8F-4EE7-813E-17289F3635B9}" type="datetimeFigureOut">
              <a:rPr lang="en-GB" smtClean="0"/>
              <a:t>14/10/2022</a:t>
            </a:fld>
            <a:endParaRPr lang="en-GB"/>
          </a:p>
        </p:txBody>
      </p:sp>
      <p:sp>
        <p:nvSpPr>
          <p:cNvPr id="5" name="Footer Placeholder 4">
            <a:extLst>
              <a:ext uri="{FF2B5EF4-FFF2-40B4-BE49-F238E27FC236}">
                <a16:creationId xmlns:a16="http://schemas.microsoft.com/office/drawing/2014/main" id="{D594E2D6-F995-4AB0-825F-CBFB0261909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B7055A-5F68-4F07-83F9-B3B541C9A8D7}"/>
              </a:ext>
            </a:extLst>
          </p:cNvPr>
          <p:cNvSpPr>
            <a:spLocks noGrp="1"/>
          </p:cNvSpPr>
          <p:nvPr>
            <p:ph type="sldNum" sz="quarter" idx="12"/>
          </p:nvPr>
        </p:nvSpPr>
        <p:spPr/>
        <p:txBody>
          <a:bodyPr/>
          <a:lstStyle/>
          <a:p>
            <a:fld id="{632EA49B-8CDE-45B0-ABFF-127A394549E1}" type="slidenum">
              <a:rPr lang="en-GB" smtClean="0"/>
              <a:t>‹#›</a:t>
            </a:fld>
            <a:endParaRPr lang="en-GB"/>
          </a:p>
        </p:txBody>
      </p:sp>
    </p:spTree>
    <p:extLst>
      <p:ext uri="{BB962C8B-B14F-4D97-AF65-F5344CB8AC3E}">
        <p14:creationId xmlns:p14="http://schemas.microsoft.com/office/powerpoint/2010/main" val="2263977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58DA4-AD57-4445-8BDC-55337CEB833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C698B59-CD3F-4879-BB42-4BDC6105BC5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F50291F-C745-420E-B74D-D4EAE60FB84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E9E9EAF-D471-4FA4-8F0C-9337078EBB1D}"/>
              </a:ext>
            </a:extLst>
          </p:cNvPr>
          <p:cNvSpPr>
            <a:spLocks noGrp="1"/>
          </p:cNvSpPr>
          <p:nvPr>
            <p:ph type="dt" sz="half" idx="10"/>
          </p:nvPr>
        </p:nvSpPr>
        <p:spPr/>
        <p:txBody>
          <a:bodyPr/>
          <a:lstStyle/>
          <a:p>
            <a:fld id="{C18ED435-2E8F-4EE7-813E-17289F3635B9}" type="datetimeFigureOut">
              <a:rPr lang="en-GB" smtClean="0"/>
              <a:t>14/10/2022</a:t>
            </a:fld>
            <a:endParaRPr lang="en-GB"/>
          </a:p>
        </p:txBody>
      </p:sp>
      <p:sp>
        <p:nvSpPr>
          <p:cNvPr id="6" name="Footer Placeholder 5">
            <a:extLst>
              <a:ext uri="{FF2B5EF4-FFF2-40B4-BE49-F238E27FC236}">
                <a16:creationId xmlns:a16="http://schemas.microsoft.com/office/drawing/2014/main" id="{4A2DB177-7626-4BF4-A8DB-85E0E4DD74A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B887140-4B21-4965-9235-D5A427E71601}"/>
              </a:ext>
            </a:extLst>
          </p:cNvPr>
          <p:cNvSpPr>
            <a:spLocks noGrp="1"/>
          </p:cNvSpPr>
          <p:nvPr>
            <p:ph type="sldNum" sz="quarter" idx="12"/>
          </p:nvPr>
        </p:nvSpPr>
        <p:spPr/>
        <p:txBody>
          <a:bodyPr/>
          <a:lstStyle/>
          <a:p>
            <a:fld id="{632EA49B-8CDE-45B0-ABFF-127A394549E1}" type="slidenum">
              <a:rPr lang="en-GB" smtClean="0"/>
              <a:t>‹#›</a:t>
            </a:fld>
            <a:endParaRPr lang="en-GB"/>
          </a:p>
        </p:txBody>
      </p:sp>
    </p:spTree>
    <p:extLst>
      <p:ext uri="{BB962C8B-B14F-4D97-AF65-F5344CB8AC3E}">
        <p14:creationId xmlns:p14="http://schemas.microsoft.com/office/powerpoint/2010/main" val="3732624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1B09C-D3BE-4F2C-9C45-AD22AB65F9A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DDB3B70-C7A4-47C7-90FA-E182EC05AF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84B17E-C2D4-4611-8369-D68BED5F0DC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6541256-582D-4121-9460-52F3C57B09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CE5EE5B-9292-434F-AA84-73EB9B78D1B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205B4E1-60A1-4891-B24F-9FB9C3BFBD72}"/>
              </a:ext>
            </a:extLst>
          </p:cNvPr>
          <p:cNvSpPr>
            <a:spLocks noGrp="1"/>
          </p:cNvSpPr>
          <p:nvPr>
            <p:ph type="dt" sz="half" idx="10"/>
          </p:nvPr>
        </p:nvSpPr>
        <p:spPr/>
        <p:txBody>
          <a:bodyPr/>
          <a:lstStyle/>
          <a:p>
            <a:fld id="{C18ED435-2E8F-4EE7-813E-17289F3635B9}" type="datetimeFigureOut">
              <a:rPr lang="en-GB" smtClean="0"/>
              <a:t>14/10/2022</a:t>
            </a:fld>
            <a:endParaRPr lang="en-GB"/>
          </a:p>
        </p:txBody>
      </p:sp>
      <p:sp>
        <p:nvSpPr>
          <p:cNvPr id="8" name="Footer Placeholder 7">
            <a:extLst>
              <a:ext uri="{FF2B5EF4-FFF2-40B4-BE49-F238E27FC236}">
                <a16:creationId xmlns:a16="http://schemas.microsoft.com/office/drawing/2014/main" id="{922B72F1-331F-4233-8F13-C021D49DF34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9DCEB09-0338-4B48-9C94-6679B99B3B13}"/>
              </a:ext>
            </a:extLst>
          </p:cNvPr>
          <p:cNvSpPr>
            <a:spLocks noGrp="1"/>
          </p:cNvSpPr>
          <p:nvPr>
            <p:ph type="sldNum" sz="quarter" idx="12"/>
          </p:nvPr>
        </p:nvSpPr>
        <p:spPr/>
        <p:txBody>
          <a:bodyPr/>
          <a:lstStyle/>
          <a:p>
            <a:fld id="{632EA49B-8CDE-45B0-ABFF-127A394549E1}" type="slidenum">
              <a:rPr lang="en-GB" smtClean="0"/>
              <a:t>‹#›</a:t>
            </a:fld>
            <a:endParaRPr lang="en-GB"/>
          </a:p>
        </p:txBody>
      </p:sp>
    </p:spTree>
    <p:extLst>
      <p:ext uri="{BB962C8B-B14F-4D97-AF65-F5344CB8AC3E}">
        <p14:creationId xmlns:p14="http://schemas.microsoft.com/office/powerpoint/2010/main" val="309089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204A5-BA57-45BC-8C88-ADA2196E0F9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A28FD20-1F55-4560-B42D-1D9524D00401}"/>
              </a:ext>
            </a:extLst>
          </p:cNvPr>
          <p:cNvSpPr>
            <a:spLocks noGrp="1"/>
          </p:cNvSpPr>
          <p:nvPr>
            <p:ph type="dt" sz="half" idx="10"/>
          </p:nvPr>
        </p:nvSpPr>
        <p:spPr/>
        <p:txBody>
          <a:bodyPr/>
          <a:lstStyle/>
          <a:p>
            <a:fld id="{C18ED435-2E8F-4EE7-813E-17289F3635B9}" type="datetimeFigureOut">
              <a:rPr lang="en-GB" smtClean="0"/>
              <a:t>14/10/2022</a:t>
            </a:fld>
            <a:endParaRPr lang="en-GB"/>
          </a:p>
        </p:txBody>
      </p:sp>
      <p:sp>
        <p:nvSpPr>
          <p:cNvPr id="4" name="Footer Placeholder 3">
            <a:extLst>
              <a:ext uri="{FF2B5EF4-FFF2-40B4-BE49-F238E27FC236}">
                <a16:creationId xmlns:a16="http://schemas.microsoft.com/office/drawing/2014/main" id="{570055E3-E31B-489D-A7BD-0E52D9FB9DB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6E91145-2383-41ED-B658-7A7114D0E513}"/>
              </a:ext>
            </a:extLst>
          </p:cNvPr>
          <p:cNvSpPr>
            <a:spLocks noGrp="1"/>
          </p:cNvSpPr>
          <p:nvPr>
            <p:ph type="sldNum" sz="quarter" idx="12"/>
          </p:nvPr>
        </p:nvSpPr>
        <p:spPr/>
        <p:txBody>
          <a:bodyPr/>
          <a:lstStyle/>
          <a:p>
            <a:fld id="{632EA49B-8CDE-45B0-ABFF-127A394549E1}" type="slidenum">
              <a:rPr lang="en-GB" smtClean="0"/>
              <a:t>‹#›</a:t>
            </a:fld>
            <a:endParaRPr lang="en-GB"/>
          </a:p>
        </p:txBody>
      </p:sp>
    </p:spTree>
    <p:extLst>
      <p:ext uri="{BB962C8B-B14F-4D97-AF65-F5344CB8AC3E}">
        <p14:creationId xmlns:p14="http://schemas.microsoft.com/office/powerpoint/2010/main" val="578953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3475864-F78C-40FD-AD11-C791ECCC8147}"/>
              </a:ext>
            </a:extLst>
          </p:cNvPr>
          <p:cNvSpPr>
            <a:spLocks noGrp="1"/>
          </p:cNvSpPr>
          <p:nvPr>
            <p:ph type="dt" sz="half" idx="10"/>
          </p:nvPr>
        </p:nvSpPr>
        <p:spPr/>
        <p:txBody>
          <a:bodyPr/>
          <a:lstStyle/>
          <a:p>
            <a:fld id="{C18ED435-2E8F-4EE7-813E-17289F3635B9}" type="datetimeFigureOut">
              <a:rPr lang="en-GB" smtClean="0"/>
              <a:t>14/10/2022</a:t>
            </a:fld>
            <a:endParaRPr lang="en-GB"/>
          </a:p>
        </p:txBody>
      </p:sp>
      <p:sp>
        <p:nvSpPr>
          <p:cNvPr id="3" name="Footer Placeholder 2">
            <a:extLst>
              <a:ext uri="{FF2B5EF4-FFF2-40B4-BE49-F238E27FC236}">
                <a16:creationId xmlns:a16="http://schemas.microsoft.com/office/drawing/2014/main" id="{4E8051FB-6C19-4F11-B6A8-6B792460F5D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FF1E1E3-EDCF-45CE-ADEC-AB8C99C6DD1B}"/>
              </a:ext>
            </a:extLst>
          </p:cNvPr>
          <p:cNvSpPr>
            <a:spLocks noGrp="1"/>
          </p:cNvSpPr>
          <p:nvPr>
            <p:ph type="sldNum" sz="quarter" idx="12"/>
          </p:nvPr>
        </p:nvSpPr>
        <p:spPr/>
        <p:txBody>
          <a:bodyPr/>
          <a:lstStyle/>
          <a:p>
            <a:fld id="{632EA49B-8CDE-45B0-ABFF-127A394549E1}" type="slidenum">
              <a:rPr lang="en-GB" smtClean="0"/>
              <a:t>‹#›</a:t>
            </a:fld>
            <a:endParaRPr lang="en-GB"/>
          </a:p>
        </p:txBody>
      </p:sp>
    </p:spTree>
    <p:extLst>
      <p:ext uri="{BB962C8B-B14F-4D97-AF65-F5344CB8AC3E}">
        <p14:creationId xmlns:p14="http://schemas.microsoft.com/office/powerpoint/2010/main" val="2798907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00B31-1386-4436-816F-CC11201843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DC32564-D022-47AA-9B60-84AFC0055D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0E7A6DB-6BED-4E28-B34A-BB26FCAC89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F043F9-C94E-4BFC-8A91-A28DC70E36F8}"/>
              </a:ext>
            </a:extLst>
          </p:cNvPr>
          <p:cNvSpPr>
            <a:spLocks noGrp="1"/>
          </p:cNvSpPr>
          <p:nvPr>
            <p:ph type="dt" sz="half" idx="10"/>
          </p:nvPr>
        </p:nvSpPr>
        <p:spPr/>
        <p:txBody>
          <a:bodyPr/>
          <a:lstStyle/>
          <a:p>
            <a:fld id="{C18ED435-2E8F-4EE7-813E-17289F3635B9}" type="datetimeFigureOut">
              <a:rPr lang="en-GB" smtClean="0"/>
              <a:t>14/10/2022</a:t>
            </a:fld>
            <a:endParaRPr lang="en-GB"/>
          </a:p>
        </p:txBody>
      </p:sp>
      <p:sp>
        <p:nvSpPr>
          <p:cNvPr id="6" name="Footer Placeholder 5">
            <a:extLst>
              <a:ext uri="{FF2B5EF4-FFF2-40B4-BE49-F238E27FC236}">
                <a16:creationId xmlns:a16="http://schemas.microsoft.com/office/drawing/2014/main" id="{281353FF-D68D-4F2C-9127-7BAAA5ADEBB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522EDF3-767B-4BFB-9550-035DDC291D2D}"/>
              </a:ext>
            </a:extLst>
          </p:cNvPr>
          <p:cNvSpPr>
            <a:spLocks noGrp="1"/>
          </p:cNvSpPr>
          <p:nvPr>
            <p:ph type="sldNum" sz="quarter" idx="12"/>
          </p:nvPr>
        </p:nvSpPr>
        <p:spPr/>
        <p:txBody>
          <a:bodyPr/>
          <a:lstStyle/>
          <a:p>
            <a:fld id="{632EA49B-8CDE-45B0-ABFF-127A394549E1}" type="slidenum">
              <a:rPr lang="en-GB" smtClean="0"/>
              <a:t>‹#›</a:t>
            </a:fld>
            <a:endParaRPr lang="en-GB"/>
          </a:p>
        </p:txBody>
      </p:sp>
    </p:spTree>
    <p:extLst>
      <p:ext uri="{BB962C8B-B14F-4D97-AF65-F5344CB8AC3E}">
        <p14:creationId xmlns:p14="http://schemas.microsoft.com/office/powerpoint/2010/main" val="3505217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6B281-D1ED-48FE-99FE-90644517BE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E0EF4F9-6AE1-47B8-8345-12AAB0BFDD5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C249A79-9B9F-4FC7-9392-5918F31B25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5213ED3-914A-4C03-A795-8E5E39C608CB}"/>
              </a:ext>
            </a:extLst>
          </p:cNvPr>
          <p:cNvSpPr>
            <a:spLocks noGrp="1"/>
          </p:cNvSpPr>
          <p:nvPr>
            <p:ph type="dt" sz="half" idx="10"/>
          </p:nvPr>
        </p:nvSpPr>
        <p:spPr/>
        <p:txBody>
          <a:bodyPr/>
          <a:lstStyle/>
          <a:p>
            <a:fld id="{C18ED435-2E8F-4EE7-813E-17289F3635B9}" type="datetimeFigureOut">
              <a:rPr lang="en-GB" smtClean="0"/>
              <a:t>14/10/2022</a:t>
            </a:fld>
            <a:endParaRPr lang="en-GB"/>
          </a:p>
        </p:txBody>
      </p:sp>
      <p:sp>
        <p:nvSpPr>
          <p:cNvPr id="6" name="Footer Placeholder 5">
            <a:extLst>
              <a:ext uri="{FF2B5EF4-FFF2-40B4-BE49-F238E27FC236}">
                <a16:creationId xmlns:a16="http://schemas.microsoft.com/office/drawing/2014/main" id="{45C5C1DB-7B4C-4F60-836E-EB66862EC2A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C7A5640-33E9-45B7-909A-D0D398B5551C}"/>
              </a:ext>
            </a:extLst>
          </p:cNvPr>
          <p:cNvSpPr>
            <a:spLocks noGrp="1"/>
          </p:cNvSpPr>
          <p:nvPr>
            <p:ph type="sldNum" sz="quarter" idx="12"/>
          </p:nvPr>
        </p:nvSpPr>
        <p:spPr/>
        <p:txBody>
          <a:bodyPr/>
          <a:lstStyle/>
          <a:p>
            <a:fld id="{632EA49B-8CDE-45B0-ABFF-127A394549E1}" type="slidenum">
              <a:rPr lang="en-GB" smtClean="0"/>
              <a:t>‹#›</a:t>
            </a:fld>
            <a:endParaRPr lang="en-GB"/>
          </a:p>
        </p:txBody>
      </p:sp>
    </p:spTree>
    <p:extLst>
      <p:ext uri="{BB962C8B-B14F-4D97-AF65-F5344CB8AC3E}">
        <p14:creationId xmlns:p14="http://schemas.microsoft.com/office/powerpoint/2010/main" val="1068914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7194DC-0FB6-4C89-AB1F-EC3E50B97B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878B8CD-B8AF-4C23-A7EE-F368517E1A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F6D443F-FCEF-43AE-B5D2-FBBD1B324B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8ED435-2E8F-4EE7-813E-17289F3635B9}" type="datetimeFigureOut">
              <a:rPr lang="en-GB" smtClean="0"/>
              <a:t>14/10/2022</a:t>
            </a:fld>
            <a:endParaRPr lang="en-GB"/>
          </a:p>
        </p:txBody>
      </p:sp>
      <p:sp>
        <p:nvSpPr>
          <p:cNvPr id="5" name="Footer Placeholder 4">
            <a:extLst>
              <a:ext uri="{FF2B5EF4-FFF2-40B4-BE49-F238E27FC236}">
                <a16:creationId xmlns:a16="http://schemas.microsoft.com/office/drawing/2014/main" id="{E40A9EDD-61E9-4457-909B-BBD8732F53D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AA24AD7-2804-4341-94E1-0EAE9E0969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2EA49B-8CDE-45B0-ABFF-127A394549E1}" type="slidenum">
              <a:rPr lang="en-GB" smtClean="0"/>
              <a:t>‹#›</a:t>
            </a:fld>
            <a:endParaRPr lang="en-GB"/>
          </a:p>
        </p:txBody>
      </p:sp>
    </p:spTree>
    <p:extLst>
      <p:ext uri="{BB962C8B-B14F-4D97-AF65-F5344CB8AC3E}">
        <p14:creationId xmlns:p14="http://schemas.microsoft.com/office/powerpoint/2010/main" val="20669198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67BEFA-34E0-42C9-8EAF-4D9AC355FC6F}"/>
              </a:ext>
            </a:extLst>
          </p:cNvPr>
          <p:cNvSpPr/>
          <p:nvPr/>
        </p:nvSpPr>
        <p:spPr>
          <a:xfrm>
            <a:off x="316082" y="137049"/>
            <a:ext cx="3687291" cy="923330"/>
          </a:xfrm>
          <a:prstGeom prst="rect">
            <a:avLst/>
          </a:prstGeom>
          <a:noFill/>
        </p:spPr>
        <p:txBody>
          <a:bodyPr wrap="none" lIns="91440" tIns="45720" rIns="91440" bIns="45720">
            <a:spAutoFit/>
          </a:bodyPr>
          <a:lstStyle/>
          <a:p>
            <a:pPr algn="ctr"/>
            <a:r>
              <a:rPr lang="en-US" sz="5400" b="0" cap="none" spc="0" dirty="0">
                <a:ln w="0"/>
                <a:solidFill>
                  <a:schemeClr val="tx1"/>
                </a:solidFill>
                <a:effectLst>
                  <a:outerShdw blurRad="38100" dist="19050" dir="2700000" algn="tl" rotWithShape="0">
                    <a:schemeClr val="dk1">
                      <a:alpha val="40000"/>
                    </a:schemeClr>
                  </a:outerShdw>
                </a:effectLst>
              </a:rPr>
              <a:t>Introduction</a:t>
            </a:r>
          </a:p>
        </p:txBody>
      </p:sp>
      <p:sp>
        <p:nvSpPr>
          <p:cNvPr id="5" name="Vertical Text Placeholder 2">
            <a:extLst>
              <a:ext uri="{FF2B5EF4-FFF2-40B4-BE49-F238E27FC236}">
                <a16:creationId xmlns:a16="http://schemas.microsoft.com/office/drawing/2014/main" id="{9C279DEB-1C96-495C-958E-969A6A32D501}"/>
              </a:ext>
            </a:extLst>
          </p:cNvPr>
          <p:cNvSpPr txBox="1">
            <a:spLocks/>
          </p:cNvSpPr>
          <p:nvPr/>
        </p:nvSpPr>
        <p:spPr bwMode="auto">
          <a:xfrm>
            <a:off x="316082" y="1155361"/>
            <a:ext cx="11388238" cy="528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Bold" charset="0"/>
                <a:ea typeface="MS PGothic" charset="0"/>
                <a:cs typeface="MS PGothic" charset="0"/>
              </a:defRPr>
            </a:lvl1pPr>
            <a:lvl2pPr marL="742950" indent="-285750" eaLnBrk="0" hangingPunct="0">
              <a:defRPr sz="2000">
                <a:solidFill>
                  <a:schemeClr val="tx1"/>
                </a:solidFill>
                <a:latin typeface="Arial Bold" charset="0"/>
                <a:ea typeface="MS PGothic" charset="0"/>
                <a:cs typeface="MS PGothic" charset="0"/>
              </a:defRPr>
            </a:lvl2pPr>
            <a:lvl3pPr marL="1143000" indent="-228600" eaLnBrk="0" hangingPunct="0">
              <a:defRPr sz="2000">
                <a:solidFill>
                  <a:schemeClr val="tx1"/>
                </a:solidFill>
                <a:latin typeface="Arial Bold" charset="0"/>
                <a:ea typeface="MS PGothic" charset="0"/>
                <a:cs typeface="MS PGothic" charset="0"/>
              </a:defRPr>
            </a:lvl3pPr>
            <a:lvl4pPr marL="1600200" indent="-228600" eaLnBrk="0" hangingPunct="0">
              <a:defRPr sz="2000">
                <a:solidFill>
                  <a:schemeClr val="tx1"/>
                </a:solidFill>
                <a:latin typeface="Arial Bold" charset="0"/>
                <a:ea typeface="MS PGothic" charset="0"/>
                <a:cs typeface="MS PGothic" charset="0"/>
              </a:defRPr>
            </a:lvl4pPr>
            <a:lvl5pPr marL="2057400" indent="-228600" eaLnBrk="0" hangingPunct="0">
              <a:defRPr sz="2000">
                <a:solidFill>
                  <a:schemeClr val="tx1"/>
                </a:solidFill>
                <a:latin typeface="Arial Bold" charset="0"/>
                <a:ea typeface="MS PGothic" charset="0"/>
                <a:cs typeface="MS PGothic" charset="0"/>
              </a:defRPr>
            </a:lvl5pPr>
            <a:lvl6pPr marL="2514600" indent="-228600" eaLnBrk="0" fontAlgn="base" hangingPunct="0">
              <a:spcBef>
                <a:spcPct val="0"/>
              </a:spcBef>
              <a:spcAft>
                <a:spcPct val="0"/>
              </a:spcAft>
              <a:defRPr sz="2000">
                <a:solidFill>
                  <a:schemeClr val="tx1"/>
                </a:solidFill>
                <a:latin typeface="Arial Bold" charset="0"/>
                <a:ea typeface="MS PGothic" charset="0"/>
                <a:cs typeface="MS PGothic" charset="0"/>
              </a:defRPr>
            </a:lvl6pPr>
            <a:lvl7pPr marL="2971800" indent="-228600" eaLnBrk="0" fontAlgn="base" hangingPunct="0">
              <a:spcBef>
                <a:spcPct val="0"/>
              </a:spcBef>
              <a:spcAft>
                <a:spcPct val="0"/>
              </a:spcAft>
              <a:defRPr sz="2000">
                <a:solidFill>
                  <a:schemeClr val="tx1"/>
                </a:solidFill>
                <a:latin typeface="Arial Bold" charset="0"/>
                <a:ea typeface="MS PGothic" charset="0"/>
                <a:cs typeface="MS PGothic" charset="0"/>
              </a:defRPr>
            </a:lvl7pPr>
            <a:lvl8pPr marL="3429000" indent="-228600" eaLnBrk="0" fontAlgn="base" hangingPunct="0">
              <a:spcBef>
                <a:spcPct val="0"/>
              </a:spcBef>
              <a:spcAft>
                <a:spcPct val="0"/>
              </a:spcAft>
              <a:defRPr sz="2000">
                <a:solidFill>
                  <a:schemeClr val="tx1"/>
                </a:solidFill>
                <a:latin typeface="Arial Bold" charset="0"/>
                <a:ea typeface="MS PGothic" charset="0"/>
                <a:cs typeface="MS PGothic" charset="0"/>
              </a:defRPr>
            </a:lvl8pPr>
            <a:lvl9pPr marL="3886200" indent="-228600" eaLnBrk="0" fontAlgn="base" hangingPunct="0">
              <a:spcBef>
                <a:spcPct val="0"/>
              </a:spcBef>
              <a:spcAft>
                <a:spcPct val="0"/>
              </a:spcAft>
              <a:defRPr sz="2000">
                <a:solidFill>
                  <a:schemeClr val="tx1"/>
                </a:solidFill>
                <a:latin typeface="Arial Bold" charset="0"/>
                <a:ea typeface="MS PGothic" charset="0"/>
                <a:cs typeface="MS PGothic" charset="0"/>
              </a:defRPr>
            </a:lvl9pPr>
          </a:lstStyle>
          <a:p>
            <a:pPr>
              <a:spcBef>
                <a:spcPct val="20000"/>
              </a:spcBef>
              <a:buClr>
                <a:srgbClr val="ED1C24"/>
              </a:buClr>
              <a:buFont typeface="Arial" charset="0"/>
              <a:buNone/>
            </a:pPr>
            <a:r>
              <a:rPr lang="en-GB" sz="2400" b="1" dirty="0">
                <a:latin typeface="Arial" charset="0"/>
              </a:rPr>
              <a:t>Steve Swinyard</a:t>
            </a:r>
            <a:r>
              <a:rPr lang="en-GB" sz="1800" b="1" dirty="0">
                <a:latin typeface="Arial" charset="0"/>
              </a:rPr>
              <a:t>	</a:t>
            </a:r>
            <a:r>
              <a:rPr lang="en-GB" sz="1800" dirty="0">
                <a:latin typeface="Arial" charset="0"/>
              </a:rPr>
              <a:t>		Experience: </a:t>
            </a:r>
          </a:p>
          <a:p>
            <a:pPr>
              <a:spcBef>
                <a:spcPct val="20000"/>
              </a:spcBef>
              <a:buClr>
                <a:srgbClr val="ED1C24"/>
              </a:buClr>
              <a:buFont typeface="Arial" charset="0"/>
              <a:buNone/>
            </a:pPr>
            <a:r>
              <a:rPr lang="en-GB" sz="1800" dirty="0">
                <a:latin typeface="Arial" charset="0"/>
              </a:rPr>
              <a:t>Newcastle United Football Club 	</a:t>
            </a:r>
            <a:r>
              <a:rPr lang="en-GB" sz="1800" i="1" dirty="0">
                <a:latin typeface="Arial" charset="0"/>
              </a:rPr>
              <a:t>	- Head of Safeguarding &amp; Welfare (7 years in post)</a:t>
            </a:r>
          </a:p>
          <a:p>
            <a:pPr>
              <a:spcBef>
                <a:spcPct val="20000"/>
              </a:spcBef>
              <a:buClr>
                <a:srgbClr val="ED1C24"/>
              </a:buClr>
              <a:buFont typeface="Arial" charset="0"/>
              <a:buNone/>
            </a:pPr>
            <a:r>
              <a:rPr lang="en-GB" sz="1800" i="1" dirty="0">
                <a:latin typeface="Arial" charset="0"/>
              </a:rPr>
              <a:t>					- Board Member at NFA (Safeguarding Lead)</a:t>
            </a:r>
          </a:p>
          <a:p>
            <a:pPr>
              <a:spcBef>
                <a:spcPct val="20000"/>
              </a:spcBef>
              <a:buClr>
                <a:srgbClr val="ED1C24"/>
              </a:buClr>
              <a:buFont typeface="Arial" charset="0"/>
              <a:buNone/>
            </a:pPr>
            <a:r>
              <a:rPr lang="en-GB" sz="1600" dirty="0">
                <a:latin typeface="Arial" charset="0"/>
              </a:rPr>
              <a:t>			</a:t>
            </a:r>
            <a:r>
              <a:rPr lang="en-GB" sz="1800" i="1" dirty="0">
                <a:latin typeface="Arial" charset="0"/>
              </a:rPr>
              <a:t>		- Former Safeguarding tutor for NFA &amp; Newcastle City Council						- Lead investigator and discipline office in several safeguarding 					  cases including high profile cases</a:t>
            </a:r>
          </a:p>
          <a:p>
            <a:pPr>
              <a:spcBef>
                <a:spcPct val="20000"/>
              </a:spcBef>
              <a:buClr>
                <a:srgbClr val="ED1C24"/>
              </a:buClr>
              <a:buFont typeface="Arial" charset="0"/>
              <a:buNone/>
            </a:pPr>
            <a:r>
              <a:rPr lang="en-GB" sz="1800" i="1" dirty="0">
                <a:latin typeface="Arial" charset="0"/>
              </a:rPr>
              <a:t>					- Member of the PL SAG group </a:t>
            </a:r>
          </a:p>
          <a:p>
            <a:pPr>
              <a:spcBef>
                <a:spcPct val="20000"/>
              </a:spcBef>
              <a:buClr>
                <a:srgbClr val="ED1C24"/>
              </a:buClr>
              <a:buFont typeface="Arial" charset="0"/>
              <a:buNone/>
            </a:pPr>
            <a:r>
              <a:rPr lang="en-GB" sz="1000" dirty="0">
                <a:latin typeface="Arial" charset="0"/>
              </a:rPr>
              <a:t>	</a:t>
            </a:r>
          </a:p>
          <a:p>
            <a:pPr>
              <a:spcBef>
                <a:spcPct val="20000"/>
              </a:spcBef>
              <a:buClr>
                <a:srgbClr val="ED1C24"/>
              </a:buClr>
              <a:buFont typeface="Arial" charset="0"/>
              <a:buNone/>
            </a:pPr>
            <a:r>
              <a:rPr lang="en-GB" sz="1600" i="1" dirty="0">
                <a:latin typeface="Arial" charset="0"/>
              </a:rPr>
              <a:t>					</a:t>
            </a:r>
            <a:r>
              <a:rPr lang="en-GB" sz="1800" i="1" dirty="0">
                <a:latin typeface="Arial" charset="0"/>
              </a:rPr>
              <a:t>Qualifications:	</a:t>
            </a:r>
          </a:p>
          <a:p>
            <a:pPr>
              <a:spcBef>
                <a:spcPct val="20000"/>
              </a:spcBef>
              <a:buClr>
                <a:srgbClr val="ED1C24"/>
              </a:buClr>
              <a:buFont typeface="Arial" charset="0"/>
              <a:buNone/>
            </a:pPr>
            <a:endParaRPr lang="en-GB" sz="1000" i="1" dirty="0">
              <a:latin typeface="Arial" charset="0"/>
            </a:endParaRPr>
          </a:p>
          <a:p>
            <a:pPr>
              <a:spcBef>
                <a:spcPct val="20000"/>
              </a:spcBef>
              <a:buClr>
                <a:srgbClr val="ED1C24"/>
              </a:buClr>
              <a:buFont typeface="Arial" charset="0"/>
              <a:buNone/>
            </a:pPr>
            <a:r>
              <a:rPr lang="en-GB" sz="1800" i="1" dirty="0">
                <a:latin typeface="Arial" charset="0"/>
              </a:rPr>
              <a:t>					- </a:t>
            </a:r>
            <a:r>
              <a:rPr lang="en-GB" sz="1600" i="1" dirty="0">
                <a:latin typeface="Arial" charset="0"/>
              </a:rPr>
              <a:t>FA Safeguarding Children Workshop</a:t>
            </a:r>
          </a:p>
          <a:p>
            <a:pPr>
              <a:spcBef>
                <a:spcPct val="20000"/>
              </a:spcBef>
              <a:buClr>
                <a:srgbClr val="ED1C24"/>
              </a:buClr>
              <a:buFont typeface="Arial" charset="0"/>
              <a:buNone/>
            </a:pPr>
            <a:r>
              <a:rPr lang="en-GB" sz="1600" i="1" dirty="0">
                <a:latin typeface="Arial" charset="0"/>
              </a:rPr>
              <a:t>					- FA Welfare Officer Workshop</a:t>
            </a:r>
          </a:p>
          <a:p>
            <a:pPr>
              <a:spcBef>
                <a:spcPct val="20000"/>
              </a:spcBef>
              <a:buClr>
                <a:srgbClr val="ED1C24"/>
              </a:buClr>
              <a:buFont typeface="Arial" charset="0"/>
              <a:buNone/>
            </a:pPr>
            <a:r>
              <a:rPr lang="en-GB" sz="1600" i="1" dirty="0">
                <a:latin typeface="Arial" charset="0"/>
              </a:rPr>
              <a:t>					- Newcastle City Council Safeguarding Children Level 3</a:t>
            </a:r>
          </a:p>
          <a:p>
            <a:pPr>
              <a:spcBef>
                <a:spcPct val="20000"/>
              </a:spcBef>
              <a:buClr>
                <a:srgbClr val="ED1C24"/>
              </a:buClr>
              <a:buFont typeface="Arial" charset="0"/>
              <a:buNone/>
            </a:pPr>
            <a:r>
              <a:rPr lang="en-GB" sz="1600" i="1" dirty="0">
                <a:latin typeface="Arial" charset="0"/>
              </a:rPr>
              <a:t>					- ACAS trained in leading investigations</a:t>
            </a:r>
          </a:p>
          <a:p>
            <a:pPr>
              <a:spcBef>
                <a:spcPct val="20000"/>
              </a:spcBef>
              <a:buClr>
                <a:srgbClr val="ED1C24"/>
              </a:buClr>
              <a:buFont typeface="Arial" charset="0"/>
              <a:buNone/>
            </a:pPr>
            <a:endParaRPr lang="en-GB" sz="1600" i="1" dirty="0">
              <a:latin typeface="Arial" charset="0"/>
            </a:endParaRPr>
          </a:p>
          <a:p>
            <a:pPr>
              <a:spcBef>
                <a:spcPct val="20000"/>
              </a:spcBef>
              <a:buClr>
                <a:srgbClr val="ED1C24"/>
              </a:buClr>
              <a:buFont typeface="Arial" charset="0"/>
              <a:buNone/>
            </a:pPr>
            <a:r>
              <a:rPr lang="en-GB" sz="1600" i="1" dirty="0">
                <a:latin typeface="Arial" charset="0"/>
              </a:rPr>
              <a:t>					- 15 years football experience </a:t>
            </a:r>
          </a:p>
          <a:p>
            <a:pPr>
              <a:spcBef>
                <a:spcPct val="20000"/>
              </a:spcBef>
              <a:buClr>
                <a:srgbClr val="ED1C24"/>
              </a:buClr>
              <a:buFont typeface="Arial" charset="0"/>
              <a:buNone/>
            </a:pPr>
            <a:r>
              <a:rPr lang="en-GB" sz="1600" i="1" dirty="0">
                <a:latin typeface="Arial" charset="0"/>
              </a:rPr>
              <a:t>					- Coach, Football Development Officer, Safeguarding Professional</a:t>
            </a:r>
          </a:p>
        </p:txBody>
      </p:sp>
      <p:pic>
        <p:nvPicPr>
          <p:cNvPr id="7" name="Picture 6" descr="A picture containing person, person, necktie, wall&#10;&#10;Description automatically generated">
            <a:extLst>
              <a:ext uri="{FF2B5EF4-FFF2-40B4-BE49-F238E27FC236}">
                <a16:creationId xmlns:a16="http://schemas.microsoft.com/office/drawing/2014/main" id="{1A6B9EEF-E7E6-4B79-BE7A-45B7E67A5C8E}"/>
              </a:ext>
            </a:extLst>
          </p:cNvPr>
          <p:cNvPicPr>
            <a:picLocks noChangeAspect="1"/>
          </p:cNvPicPr>
          <p:nvPr/>
        </p:nvPicPr>
        <p:blipFill rotWithShape="1">
          <a:blip r:embed="rId2">
            <a:extLst>
              <a:ext uri="{28A0092B-C50C-407E-A947-70E740481C1C}">
                <a14:useLocalDpi xmlns:a14="http://schemas.microsoft.com/office/drawing/2010/main" val="0"/>
              </a:ext>
            </a:extLst>
          </a:blip>
          <a:srcRect b="10313"/>
          <a:stretch/>
        </p:blipFill>
        <p:spPr>
          <a:xfrm>
            <a:off x="409303" y="2047705"/>
            <a:ext cx="3210196" cy="4228919"/>
          </a:xfrm>
          <a:prstGeom prst="rect">
            <a:avLst/>
          </a:prstGeom>
        </p:spPr>
      </p:pic>
    </p:spTree>
    <p:extLst>
      <p:ext uri="{BB962C8B-B14F-4D97-AF65-F5344CB8AC3E}">
        <p14:creationId xmlns:p14="http://schemas.microsoft.com/office/powerpoint/2010/main" val="3006088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67BEFA-34E0-42C9-8EAF-4D9AC355FC6F}"/>
              </a:ext>
            </a:extLst>
          </p:cNvPr>
          <p:cNvSpPr/>
          <p:nvPr/>
        </p:nvSpPr>
        <p:spPr>
          <a:xfrm>
            <a:off x="444137" y="224314"/>
            <a:ext cx="9021124" cy="923330"/>
          </a:xfrm>
          <a:prstGeom prst="rect">
            <a:avLst/>
          </a:prstGeom>
          <a:noFill/>
        </p:spPr>
        <p:txBody>
          <a:bodyPr wrap="none" lIns="91440" tIns="45720" rIns="91440" bIns="45720">
            <a:spAutoFit/>
          </a:bodyPr>
          <a:lstStyle/>
          <a:p>
            <a:pPr algn="ctr"/>
            <a:r>
              <a:rPr lang="en-US" sz="5400" dirty="0">
                <a:ln w="0"/>
                <a:effectLst>
                  <a:outerShdw blurRad="38100" dist="19050" dir="2700000" algn="tl" rotWithShape="0">
                    <a:schemeClr val="dk1">
                      <a:alpha val="40000"/>
                    </a:schemeClr>
                  </a:outerShdw>
                </a:effectLst>
              </a:rPr>
              <a:t>Supporting Correct Outcomes</a:t>
            </a:r>
            <a:r>
              <a:rPr lang="en-US" sz="5400" b="0" cap="none" spc="0" dirty="0">
                <a:ln w="0"/>
                <a:solidFill>
                  <a:schemeClr val="tx1"/>
                </a:solidFill>
                <a:effectLst>
                  <a:outerShdw blurRad="38100" dist="19050" dir="2700000" algn="tl" rotWithShape="0">
                    <a:schemeClr val="dk1">
                      <a:alpha val="40000"/>
                    </a:schemeClr>
                  </a:outerShdw>
                </a:effectLst>
              </a:rPr>
              <a:t>…</a:t>
            </a:r>
          </a:p>
        </p:txBody>
      </p:sp>
      <p:sp>
        <p:nvSpPr>
          <p:cNvPr id="3" name="TextBox 2">
            <a:extLst>
              <a:ext uri="{FF2B5EF4-FFF2-40B4-BE49-F238E27FC236}">
                <a16:creationId xmlns:a16="http://schemas.microsoft.com/office/drawing/2014/main" id="{B26EFC5F-974C-421A-A37E-D4D77559B79A}"/>
              </a:ext>
            </a:extLst>
          </p:cNvPr>
          <p:cNvSpPr txBox="1"/>
          <p:nvPr/>
        </p:nvSpPr>
        <p:spPr>
          <a:xfrm>
            <a:off x="444137" y="1445622"/>
            <a:ext cx="6278880" cy="5632311"/>
          </a:xfrm>
          <a:prstGeom prst="rect">
            <a:avLst/>
          </a:prstGeom>
          <a:noFill/>
        </p:spPr>
        <p:txBody>
          <a:bodyPr wrap="square" rtlCol="0">
            <a:spAutoFit/>
          </a:bodyPr>
          <a:lstStyle/>
          <a:p>
            <a:r>
              <a:rPr lang="en-GB" dirty="0"/>
              <a:t>Having an understanding of the correct outcomes is also an important consideration for any investigation.  </a:t>
            </a:r>
          </a:p>
          <a:p>
            <a:endParaRPr lang="en-GB" dirty="0"/>
          </a:p>
          <a:p>
            <a:pPr marL="342900" indent="-342900">
              <a:buAutoNum type="arabicParenR"/>
            </a:pPr>
            <a:r>
              <a:rPr lang="en-GB" dirty="0"/>
              <a:t>It is important to know that the investigation will be used correctly.  Club’s must be prepared to sanction correctly if an investigation finds reason to.</a:t>
            </a:r>
          </a:p>
          <a:p>
            <a:r>
              <a:rPr lang="en-GB" dirty="0"/>
              <a:t>	</a:t>
            </a:r>
          </a:p>
          <a:p>
            <a:endParaRPr lang="en-GB" dirty="0"/>
          </a:p>
          <a:p>
            <a:endParaRPr lang="en-GB" dirty="0"/>
          </a:p>
          <a:p>
            <a:endParaRPr lang="en-GB" dirty="0"/>
          </a:p>
          <a:p>
            <a:pPr marL="342900" indent="-342900">
              <a:buFont typeface="+mj-lt"/>
              <a:buAutoNum type="arabicParenR" startAt="2"/>
            </a:pPr>
            <a:endParaRPr lang="en-GB" dirty="0"/>
          </a:p>
          <a:p>
            <a:pPr marL="342900" indent="-342900">
              <a:buFont typeface="+mj-lt"/>
              <a:buAutoNum type="arabicParenR" startAt="2"/>
            </a:pPr>
            <a:r>
              <a:rPr lang="en-GB" dirty="0"/>
              <a:t>A good investigation will protect you personally from criticism in the event the Club sanctions inappropriately.</a:t>
            </a:r>
          </a:p>
          <a:p>
            <a:endParaRPr lang="en-GB" dirty="0"/>
          </a:p>
          <a:p>
            <a:pPr marL="342900" indent="-342900">
              <a:buFont typeface="+mj-lt"/>
              <a:buAutoNum type="arabicParenR" startAt="3"/>
            </a:pPr>
            <a:r>
              <a:rPr lang="en-GB" dirty="0"/>
              <a:t>Any sanctioning process should be appropriate and effective, in the same way investigations should be.  The framework included later will support Club’s with this. </a:t>
            </a:r>
          </a:p>
          <a:p>
            <a:endParaRPr lang="en-GB" dirty="0"/>
          </a:p>
          <a:p>
            <a:endParaRPr lang="en-GB" dirty="0"/>
          </a:p>
          <a:p>
            <a:endParaRPr lang="en-GB" dirty="0"/>
          </a:p>
        </p:txBody>
      </p:sp>
      <p:sp>
        <p:nvSpPr>
          <p:cNvPr id="5" name="Arrow: Left-Right 4">
            <a:extLst>
              <a:ext uri="{FF2B5EF4-FFF2-40B4-BE49-F238E27FC236}">
                <a16:creationId xmlns:a16="http://schemas.microsoft.com/office/drawing/2014/main" id="{7DAB306E-0138-4AC8-83F6-A1B3F816B8DF}"/>
              </a:ext>
            </a:extLst>
          </p:cNvPr>
          <p:cNvSpPr/>
          <p:nvPr/>
        </p:nvSpPr>
        <p:spPr>
          <a:xfrm>
            <a:off x="1140823" y="3396746"/>
            <a:ext cx="4450080" cy="31350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9E0B70C3-2EC1-4CED-8A1D-2B7D3BAC8FDB}"/>
              </a:ext>
            </a:extLst>
          </p:cNvPr>
          <p:cNvSpPr/>
          <p:nvPr/>
        </p:nvSpPr>
        <p:spPr>
          <a:xfrm>
            <a:off x="684853" y="3738557"/>
            <a:ext cx="930587" cy="523220"/>
          </a:xfrm>
          <a:prstGeom prst="rect">
            <a:avLst/>
          </a:prstGeom>
          <a:noFill/>
        </p:spPr>
        <p:txBody>
          <a:bodyPr wrap="square" lIns="91440" tIns="45720" rIns="91440" bIns="45720">
            <a:spAutoFit/>
          </a:bodyPr>
          <a:lstStyle/>
          <a:p>
            <a:pPr algn="ctr"/>
            <a:r>
              <a:rPr lang="en-US" sz="1400" b="0" cap="none" spc="0" dirty="0">
                <a:ln w="0"/>
                <a:solidFill>
                  <a:schemeClr val="accent1"/>
                </a:solidFill>
                <a:effectLst>
                  <a:outerShdw blurRad="38100" dist="25400" dir="5400000" algn="ctr" rotWithShape="0">
                    <a:srgbClr val="6E747A">
                      <a:alpha val="43000"/>
                    </a:srgbClr>
                  </a:outerShdw>
                </a:effectLst>
              </a:rPr>
              <a:t>Words of advice</a:t>
            </a:r>
          </a:p>
        </p:txBody>
      </p:sp>
      <p:sp>
        <p:nvSpPr>
          <p:cNvPr id="15" name="Rectangle 14">
            <a:extLst>
              <a:ext uri="{FF2B5EF4-FFF2-40B4-BE49-F238E27FC236}">
                <a16:creationId xmlns:a16="http://schemas.microsoft.com/office/drawing/2014/main" id="{FBC4969E-0839-4F81-9B4F-0B4D171A8A4A}"/>
              </a:ext>
            </a:extLst>
          </p:cNvPr>
          <p:cNvSpPr/>
          <p:nvPr/>
        </p:nvSpPr>
        <p:spPr>
          <a:xfrm>
            <a:off x="5165413" y="3738557"/>
            <a:ext cx="930587" cy="523220"/>
          </a:xfrm>
          <a:prstGeom prst="rect">
            <a:avLst/>
          </a:prstGeom>
          <a:noFill/>
        </p:spPr>
        <p:txBody>
          <a:bodyPr wrap="square" lIns="91440" tIns="45720" rIns="91440" bIns="45720">
            <a:spAutoFit/>
          </a:bodyPr>
          <a:lstStyle/>
          <a:p>
            <a:pPr algn="ctr"/>
            <a:r>
              <a:rPr lang="en-US" sz="1400" dirty="0">
                <a:ln w="0"/>
                <a:solidFill>
                  <a:schemeClr val="accent1"/>
                </a:solidFill>
                <a:effectLst>
                  <a:outerShdw blurRad="38100" dist="25400" dir="5400000" algn="ctr" rotWithShape="0">
                    <a:srgbClr val="6E747A">
                      <a:alpha val="43000"/>
                    </a:srgbClr>
                  </a:outerShdw>
                </a:effectLst>
              </a:rPr>
              <a:t>Removal/Dismissal</a:t>
            </a:r>
            <a:endParaRPr lang="en-US" sz="1400" b="0" cap="none" spc="0" dirty="0">
              <a:ln w="0"/>
              <a:solidFill>
                <a:schemeClr val="accent1"/>
              </a:solidFill>
              <a:effectLst>
                <a:outerShdw blurRad="38100" dist="25400" dir="5400000" algn="ctr" rotWithShape="0">
                  <a:srgbClr val="6E747A">
                    <a:alpha val="43000"/>
                  </a:srgbClr>
                </a:outerShdw>
              </a:effectLst>
            </a:endParaRPr>
          </a:p>
        </p:txBody>
      </p:sp>
      <p:sp>
        <p:nvSpPr>
          <p:cNvPr id="16" name="Rectangle 15">
            <a:extLst>
              <a:ext uri="{FF2B5EF4-FFF2-40B4-BE49-F238E27FC236}">
                <a16:creationId xmlns:a16="http://schemas.microsoft.com/office/drawing/2014/main" id="{1E9F3D43-C599-4701-BD7F-62F2E4A9F9BE}"/>
              </a:ext>
            </a:extLst>
          </p:cNvPr>
          <p:cNvSpPr/>
          <p:nvPr/>
        </p:nvSpPr>
        <p:spPr>
          <a:xfrm>
            <a:off x="1758196" y="3841295"/>
            <a:ext cx="930587" cy="307777"/>
          </a:xfrm>
          <a:prstGeom prst="rect">
            <a:avLst/>
          </a:prstGeom>
          <a:noFill/>
        </p:spPr>
        <p:txBody>
          <a:bodyPr wrap="square" lIns="91440" tIns="45720" rIns="91440" bIns="45720">
            <a:spAutoFit/>
          </a:bodyPr>
          <a:lstStyle/>
          <a:p>
            <a:pPr algn="ctr"/>
            <a:r>
              <a:rPr lang="en-US" sz="1400" b="0" cap="none" spc="0" dirty="0">
                <a:ln w="0"/>
                <a:solidFill>
                  <a:schemeClr val="accent1"/>
                </a:solidFill>
                <a:effectLst>
                  <a:outerShdw blurRad="38100" dist="25400" dir="5400000" algn="ctr" rotWithShape="0">
                    <a:srgbClr val="6E747A">
                      <a:alpha val="43000"/>
                    </a:srgbClr>
                  </a:outerShdw>
                </a:effectLst>
              </a:rPr>
              <a:t>Education</a:t>
            </a:r>
          </a:p>
        </p:txBody>
      </p:sp>
      <p:sp>
        <p:nvSpPr>
          <p:cNvPr id="17" name="Rectangle 16">
            <a:extLst>
              <a:ext uri="{FF2B5EF4-FFF2-40B4-BE49-F238E27FC236}">
                <a16:creationId xmlns:a16="http://schemas.microsoft.com/office/drawing/2014/main" id="{E9F974FA-70F3-4993-A854-9AD65904AD44}"/>
              </a:ext>
            </a:extLst>
          </p:cNvPr>
          <p:cNvSpPr/>
          <p:nvPr/>
        </p:nvSpPr>
        <p:spPr>
          <a:xfrm>
            <a:off x="2853286" y="3841295"/>
            <a:ext cx="930587" cy="307777"/>
          </a:xfrm>
          <a:prstGeom prst="rect">
            <a:avLst/>
          </a:prstGeom>
          <a:noFill/>
        </p:spPr>
        <p:txBody>
          <a:bodyPr wrap="square" lIns="91440" tIns="45720" rIns="91440" bIns="45720">
            <a:spAutoFit/>
          </a:bodyPr>
          <a:lstStyle/>
          <a:p>
            <a:pPr algn="ctr"/>
            <a:r>
              <a:rPr lang="en-US" sz="1400" b="0" cap="none" spc="0" dirty="0">
                <a:ln w="0"/>
                <a:solidFill>
                  <a:schemeClr val="accent1"/>
                </a:solidFill>
                <a:effectLst>
                  <a:outerShdw blurRad="38100" dist="25400" dir="5400000" algn="ctr" rotWithShape="0">
                    <a:srgbClr val="6E747A">
                      <a:alpha val="43000"/>
                    </a:srgbClr>
                  </a:outerShdw>
                </a:effectLst>
              </a:rPr>
              <a:t>Warning</a:t>
            </a:r>
          </a:p>
        </p:txBody>
      </p:sp>
      <p:sp>
        <p:nvSpPr>
          <p:cNvPr id="18" name="Rectangle 17">
            <a:extLst>
              <a:ext uri="{FF2B5EF4-FFF2-40B4-BE49-F238E27FC236}">
                <a16:creationId xmlns:a16="http://schemas.microsoft.com/office/drawing/2014/main" id="{ADF2F409-8B44-4484-B1BD-7D996471469D}"/>
              </a:ext>
            </a:extLst>
          </p:cNvPr>
          <p:cNvSpPr/>
          <p:nvPr/>
        </p:nvSpPr>
        <p:spPr>
          <a:xfrm>
            <a:off x="3998476" y="3846277"/>
            <a:ext cx="1024180" cy="307777"/>
          </a:xfrm>
          <a:prstGeom prst="rect">
            <a:avLst/>
          </a:prstGeom>
          <a:noFill/>
        </p:spPr>
        <p:txBody>
          <a:bodyPr wrap="square" lIns="91440" tIns="45720" rIns="91440" bIns="45720">
            <a:spAutoFit/>
          </a:bodyPr>
          <a:lstStyle/>
          <a:p>
            <a:pPr algn="ctr"/>
            <a:r>
              <a:rPr lang="en-US" sz="1400" b="0" cap="none" spc="0" dirty="0">
                <a:ln w="0"/>
                <a:solidFill>
                  <a:schemeClr val="accent1"/>
                </a:solidFill>
                <a:effectLst>
                  <a:outerShdw blurRad="38100" dist="25400" dir="5400000" algn="ctr" rotWithShape="0">
                    <a:srgbClr val="6E747A">
                      <a:alpha val="43000"/>
                    </a:srgbClr>
                  </a:outerShdw>
                </a:effectLst>
              </a:rPr>
              <a:t>Suspension</a:t>
            </a:r>
          </a:p>
        </p:txBody>
      </p:sp>
    </p:spTree>
    <p:extLst>
      <p:ext uri="{BB962C8B-B14F-4D97-AF65-F5344CB8AC3E}">
        <p14:creationId xmlns:p14="http://schemas.microsoft.com/office/powerpoint/2010/main" val="25768845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67BEFA-34E0-42C9-8EAF-4D9AC355FC6F}"/>
              </a:ext>
            </a:extLst>
          </p:cNvPr>
          <p:cNvSpPr/>
          <p:nvPr/>
        </p:nvSpPr>
        <p:spPr>
          <a:xfrm>
            <a:off x="317809" y="292174"/>
            <a:ext cx="5692392" cy="923330"/>
          </a:xfrm>
          <a:prstGeom prst="rect">
            <a:avLst/>
          </a:prstGeom>
          <a:noFill/>
        </p:spPr>
        <p:txBody>
          <a:bodyPr wrap="none" lIns="91440" tIns="45720" rIns="91440" bIns="45720">
            <a:spAutoFit/>
          </a:bodyPr>
          <a:lstStyle/>
          <a:p>
            <a:pPr algn="ctr"/>
            <a:r>
              <a:rPr lang="en-US" sz="5400" dirty="0">
                <a:ln w="0"/>
                <a:effectLst>
                  <a:outerShdw blurRad="38100" dist="19050" dir="2700000" algn="tl" rotWithShape="0">
                    <a:schemeClr val="dk1">
                      <a:alpha val="40000"/>
                    </a:schemeClr>
                  </a:outerShdw>
                </a:effectLst>
              </a:rPr>
              <a:t>Achieving Success</a:t>
            </a:r>
            <a:r>
              <a:rPr lang="en-US" sz="5400" b="0" cap="none" spc="0" dirty="0">
                <a:ln w="0"/>
                <a:solidFill>
                  <a:schemeClr val="tx1"/>
                </a:solidFill>
                <a:effectLst>
                  <a:outerShdw blurRad="38100" dist="19050" dir="2700000" algn="tl" rotWithShape="0">
                    <a:schemeClr val="dk1">
                      <a:alpha val="40000"/>
                    </a:schemeClr>
                  </a:outerShdw>
                </a:effectLst>
              </a:rPr>
              <a:t>…</a:t>
            </a:r>
          </a:p>
        </p:txBody>
      </p:sp>
      <p:sp>
        <p:nvSpPr>
          <p:cNvPr id="5" name="Vertical Text Placeholder 2">
            <a:extLst>
              <a:ext uri="{FF2B5EF4-FFF2-40B4-BE49-F238E27FC236}">
                <a16:creationId xmlns:a16="http://schemas.microsoft.com/office/drawing/2014/main" id="{9C279DEB-1C96-495C-958E-969A6A32D501}"/>
              </a:ext>
            </a:extLst>
          </p:cNvPr>
          <p:cNvSpPr txBox="1">
            <a:spLocks/>
          </p:cNvSpPr>
          <p:nvPr/>
        </p:nvSpPr>
        <p:spPr bwMode="auto">
          <a:xfrm>
            <a:off x="316082" y="1215504"/>
            <a:ext cx="11388238" cy="528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Bold" charset="0"/>
                <a:ea typeface="MS PGothic" charset="0"/>
                <a:cs typeface="MS PGothic" charset="0"/>
              </a:defRPr>
            </a:lvl1pPr>
            <a:lvl2pPr marL="742950" indent="-285750" eaLnBrk="0" hangingPunct="0">
              <a:defRPr sz="2000">
                <a:solidFill>
                  <a:schemeClr val="tx1"/>
                </a:solidFill>
                <a:latin typeface="Arial Bold" charset="0"/>
                <a:ea typeface="MS PGothic" charset="0"/>
                <a:cs typeface="MS PGothic" charset="0"/>
              </a:defRPr>
            </a:lvl2pPr>
            <a:lvl3pPr marL="1143000" indent="-228600" eaLnBrk="0" hangingPunct="0">
              <a:defRPr sz="2000">
                <a:solidFill>
                  <a:schemeClr val="tx1"/>
                </a:solidFill>
                <a:latin typeface="Arial Bold" charset="0"/>
                <a:ea typeface="MS PGothic" charset="0"/>
                <a:cs typeface="MS PGothic" charset="0"/>
              </a:defRPr>
            </a:lvl3pPr>
            <a:lvl4pPr marL="1600200" indent="-228600" eaLnBrk="0" hangingPunct="0">
              <a:defRPr sz="2000">
                <a:solidFill>
                  <a:schemeClr val="tx1"/>
                </a:solidFill>
                <a:latin typeface="Arial Bold" charset="0"/>
                <a:ea typeface="MS PGothic" charset="0"/>
                <a:cs typeface="MS PGothic" charset="0"/>
              </a:defRPr>
            </a:lvl4pPr>
            <a:lvl5pPr marL="2057400" indent="-228600" eaLnBrk="0" hangingPunct="0">
              <a:defRPr sz="2000">
                <a:solidFill>
                  <a:schemeClr val="tx1"/>
                </a:solidFill>
                <a:latin typeface="Arial Bold" charset="0"/>
                <a:ea typeface="MS PGothic" charset="0"/>
                <a:cs typeface="MS PGothic" charset="0"/>
              </a:defRPr>
            </a:lvl5pPr>
            <a:lvl6pPr marL="2514600" indent="-228600" eaLnBrk="0" fontAlgn="base" hangingPunct="0">
              <a:spcBef>
                <a:spcPct val="0"/>
              </a:spcBef>
              <a:spcAft>
                <a:spcPct val="0"/>
              </a:spcAft>
              <a:defRPr sz="2000">
                <a:solidFill>
                  <a:schemeClr val="tx1"/>
                </a:solidFill>
                <a:latin typeface="Arial Bold" charset="0"/>
                <a:ea typeface="MS PGothic" charset="0"/>
                <a:cs typeface="MS PGothic" charset="0"/>
              </a:defRPr>
            </a:lvl6pPr>
            <a:lvl7pPr marL="2971800" indent="-228600" eaLnBrk="0" fontAlgn="base" hangingPunct="0">
              <a:spcBef>
                <a:spcPct val="0"/>
              </a:spcBef>
              <a:spcAft>
                <a:spcPct val="0"/>
              </a:spcAft>
              <a:defRPr sz="2000">
                <a:solidFill>
                  <a:schemeClr val="tx1"/>
                </a:solidFill>
                <a:latin typeface="Arial Bold" charset="0"/>
                <a:ea typeface="MS PGothic" charset="0"/>
                <a:cs typeface="MS PGothic" charset="0"/>
              </a:defRPr>
            </a:lvl7pPr>
            <a:lvl8pPr marL="3429000" indent="-228600" eaLnBrk="0" fontAlgn="base" hangingPunct="0">
              <a:spcBef>
                <a:spcPct val="0"/>
              </a:spcBef>
              <a:spcAft>
                <a:spcPct val="0"/>
              </a:spcAft>
              <a:defRPr sz="2000">
                <a:solidFill>
                  <a:schemeClr val="tx1"/>
                </a:solidFill>
                <a:latin typeface="Arial Bold" charset="0"/>
                <a:ea typeface="MS PGothic" charset="0"/>
                <a:cs typeface="MS PGothic" charset="0"/>
              </a:defRPr>
            </a:lvl8pPr>
            <a:lvl9pPr marL="3886200" indent="-228600" eaLnBrk="0" fontAlgn="base" hangingPunct="0">
              <a:spcBef>
                <a:spcPct val="0"/>
              </a:spcBef>
              <a:spcAft>
                <a:spcPct val="0"/>
              </a:spcAft>
              <a:defRPr sz="2000">
                <a:solidFill>
                  <a:schemeClr val="tx1"/>
                </a:solidFill>
                <a:latin typeface="Arial Bold" charset="0"/>
                <a:ea typeface="MS PGothic" charset="0"/>
                <a:cs typeface="MS PGothic" charset="0"/>
              </a:defRPr>
            </a:lvl9pPr>
          </a:lstStyle>
          <a:p>
            <a:pPr>
              <a:spcBef>
                <a:spcPct val="20000"/>
              </a:spcBef>
              <a:buClr>
                <a:srgbClr val="ED1C24"/>
              </a:buClr>
            </a:pPr>
            <a:r>
              <a:rPr lang="en-GB" sz="2400" dirty="0">
                <a:latin typeface="Arial" charset="0"/>
              </a:rPr>
              <a:t>Framework to follow: </a:t>
            </a:r>
          </a:p>
          <a:p>
            <a:pPr>
              <a:spcBef>
                <a:spcPct val="20000"/>
              </a:spcBef>
              <a:buClr>
                <a:srgbClr val="ED1C24"/>
              </a:buClr>
            </a:pPr>
            <a:endParaRPr lang="en-GB" sz="2400" dirty="0">
              <a:latin typeface="Arial" charset="0"/>
            </a:endParaRPr>
          </a:p>
          <a:p>
            <a:pPr>
              <a:spcBef>
                <a:spcPct val="20000"/>
              </a:spcBef>
              <a:buClr>
                <a:srgbClr val="ED1C24"/>
              </a:buClr>
            </a:pPr>
            <a:endParaRPr lang="en-GB" sz="1100" dirty="0">
              <a:latin typeface="Arial" charset="0"/>
            </a:endParaRPr>
          </a:p>
        </p:txBody>
      </p:sp>
      <p:graphicFrame>
        <p:nvGraphicFramePr>
          <p:cNvPr id="2" name="Diagram 1">
            <a:extLst>
              <a:ext uri="{FF2B5EF4-FFF2-40B4-BE49-F238E27FC236}">
                <a16:creationId xmlns:a16="http://schemas.microsoft.com/office/drawing/2014/main" id="{F8502E20-1B11-4D1C-896F-92BDA90AE1B3}"/>
              </a:ext>
            </a:extLst>
          </p:cNvPr>
          <p:cNvGraphicFramePr/>
          <p:nvPr>
            <p:extLst>
              <p:ext uri="{D42A27DB-BD31-4B8C-83A1-F6EECF244321}">
                <p14:modId xmlns:p14="http://schemas.microsoft.com/office/powerpoint/2010/main" val="1828478079"/>
              </p:ext>
            </p:extLst>
          </p:nvPr>
        </p:nvGraphicFramePr>
        <p:xfrm>
          <a:off x="2258423" y="1277014"/>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77426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F5AF4E06-D28E-4869-9163-4C2C74841C70}"/>
              </a:ext>
            </a:extLst>
          </p:cNvPr>
          <p:cNvSpPr/>
          <p:nvPr/>
        </p:nvSpPr>
        <p:spPr>
          <a:xfrm>
            <a:off x="327140" y="212408"/>
            <a:ext cx="1589368" cy="92333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t>Structure</a:t>
            </a:r>
          </a:p>
        </p:txBody>
      </p:sp>
      <p:sp>
        <p:nvSpPr>
          <p:cNvPr id="6" name="TextBox 5">
            <a:extLst>
              <a:ext uri="{FF2B5EF4-FFF2-40B4-BE49-F238E27FC236}">
                <a16:creationId xmlns:a16="http://schemas.microsoft.com/office/drawing/2014/main" id="{C58A6729-1DFB-4AA7-85DA-8BC461F88F10}"/>
              </a:ext>
            </a:extLst>
          </p:cNvPr>
          <p:cNvSpPr txBox="1"/>
          <p:nvPr/>
        </p:nvSpPr>
        <p:spPr>
          <a:xfrm>
            <a:off x="6232228" y="1306285"/>
            <a:ext cx="5201193" cy="5909310"/>
          </a:xfrm>
          <a:prstGeom prst="rect">
            <a:avLst/>
          </a:prstGeom>
          <a:noFill/>
        </p:spPr>
        <p:txBody>
          <a:bodyPr wrap="square" rtlCol="0">
            <a:spAutoFit/>
          </a:bodyPr>
          <a:lstStyle/>
          <a:p>
            <a:r>
              <a:rPr lang="en-GB" dirty="0"/>
              <a:t>Logistics</a:t>
            </a:r>
          </a:p>
          <a:p>
            <a:endParaRPr lang="en-GB" dirty="0"/>
          </a:p>
          <a:p>
            <a:pPr marL="742950" lvl="1" indent="-285750">
              <a:buFont typeface="Arial" panose="020B0604020202020204" pitchFamily="34" charset="0"/>
              <a:buChar char="•"/>
            </a:pPr>
            <a:r>
              <a:rPr lang="en-GB" dirty="0"/>
              <a:t>How will information be gathered?  Online v in person</a:t>
            </a:r>
          </a:p>
          <a:p>
            <a:pPr marL="742950" lvl="1" indent="-285750">
              <a:buFont typeface="Arial" panose="020B0604020202020204" pitchFamily="34" charset="0"/>
              <a:buChar char="•"/>
            </a:pPr>
            <a:r>
              <a:rPr lang="en-GB" dirty="0"/>
              <a:t>How many interviews (potentially?)</a:t>
            </a:r>
          </a:p>
          <a:p>
            <a:pPr marL="742950" lvl="1" indent="-285750">
              <a:buFont typeface="Arial" panose="020B0604020202020204" pitchFamily="34" charset="0"/>
              <a:buChar char="•"/>
            </a:pPr>
            <a:r>
              <a:rPr lang="en-GB" dirty="0"/>
              <a:t>Appeals/review officer</a:t>
            </a:r>
          </a:p>
          <a:p>
            <a:pPr marL="742950" lvl="1" indent="-285750">
              <a:buFont typeface="Arial" panose="020B0604020202020204" pitchFamily="34" charset="0"/>
              <a:buChar char="•"/>
            </a:pPr>
            <a:r>
              <a:rPr lang="en-GB" dirty="0"/>
              <a:t>Are there any additional needs to consider?</a:t>
            </a:r>
          </a:p>
          <a:p>
            <a:pPr marL="0" lvl="1"/>
            <a:endParaRPr lang="en-GB" dirty="0"/>
          </a:p>
          <a:p>
            <a:pPr marL="0" lvl="1"/>
            <a:r>
              <a:rPr lang="en-GB" dirty="0"/>
              <a:t>Plan for the unexpected</a:t>
            </a:r>
          </a:p>
          <a:p>
            <a:pPr marL="0" lvl="1"/>
            <a:endParaRPr lang="en-GB" dirty="0"/>
          </a:p>
          <a:p>
            <a:pPr marL="742950" lvl="2" indent="-285750">
              <a:buFont typeface="Arial" panose="020B0604020202020204" pitchFamily="34" charset="0"/>
              <a:buChar char="•"/>
            </a:pPr>
            <a:r>
              <a:rPr lang="en-GB" dirty="0"/>
              <a:t>Are you prepared to be challenged?  Do you know which policies apply and what people’s rights are – what might they challenge you about?</a:t>
            </a:r>
          </a:p>
          <a:p>
            <a:pPr marL="742950" lvl="2" indent="-285750">
              <a:buFont typeface="Arial" panose="020B0604020202020204" pitchFamily="34" charset="0"/>
              <a:buChar char="•"/>
            </a:pPr>
            <a:r>
              <a:rPr lang="en-GB" dirty="0"/>
              <a:t>Are you flexible enough/prepared for your investigation to go in another direction? Might the parameters change?</a:t>
            </a:r>
          </a:p>
          <a:p>
            <a:pPr marL="742950" lvl="2" indent="-285750">
              <a:buFont typeface="Arial" panose="020B0604020202020204" pitchFamily="34" charset="0"/>
              <a:buChar char="•"/>
            </a:pPr>
            <a:r>
              <a:rPr lang="en-GB" dirty="0"/>
              <a:t>Are there any other potential curve ball’s you can plan for?</a:t>
            </a:r>
          </a:p>
          <a:p>
            <a:pPr marL="742950" lvl="2" indent="-285750">
              <a:buFont typeface="Arial" panose="020B0604020202020204" pitchFamily="34" charset="0"/>
              <a:buChar char="•"/>
            </a:pPr>
            <a:endParaRPr lang="en-GB" dirty="0"/>
          </a:p>
          <a:p>
            <a:pPr marL="285750" lvl="2" indent="-285750">
              <a:buFont typeface="Arial" panose="020B0604020202020204" pitchFamily="34" charset="0"/>
              <a:buChar char="•"/>
            </a:pPr>
            <a:endParaRPr lang="en-GB" dirty="0"/>
          </a:p>
        </p:txBody>
      </p:sp>
      <p:sp>
        <p:nvSpPr>
          <p:cNvPr id="10" name="TextBox 9">
            <a:extLst>
              <a:ext uri="{FF2B5EF4-FFF2-40B4-BE49-F238E27FC236}">
                <a16:creationId xmlns:a16="http://schemas.microsoft.com/office/drawing/2014/main" id="{29453A83-D393-4800-81B8-64C6CCAAE9F2}"/>
              </a:ext>
            </a:extLst>
          </p:cNvPr>
          <p:cNvSpPr txBox="1"/>
          <p:nvPr/>
        </p:nvSpPr>
        <p:spPr>
          <a:xfrm>
            <a:off x="459999" y="1306285"/>
            <a:ext cx="5427617" cy="4801314"/>
          </a:xfrm>
          <a:prstGeom prst="rect">
            <a:avLst/>
          </a:prstGeom>
          <a:noFill/>
        </p:spPr>
        <p:txBody>
          <a:bodyPr wrap="square" rtlCol="0">
            <a:spAutoFit/>
          </a:bodyPr>
          <a:lstStyle/>
          <a:p>
            <a:r>
              <a:rPr lang="en-GB" dirty="0"/>
              <a:t>Identify Key Personnel </a:t>
            </a:r>
          </a:p>
          <a:p>
            <a:endParaRPr lang="en-GB" dirty="0"/>
          </a:p>
          <a:p>
            <a:pPr marL="742950" lvl="1" indent="-285750">
              <a:buFont typeface="Arial" panose="020B0604020202020204" pitchFamily="34" charset="0"/>
              <a:buChar char="•"/>
            </a:pPr>
            <a:r>
              <a:rPr lang="en-GB" dirty="0"/>
              <a:t>Alleged offender</a:t>
            </a:r>
          </a:p>
          <a:p>
            <a:pPr marL="742950" lvl="1" indent="-285750">
              <a:buFont typeface="Arial" panose="020B0604020202020204" pitchFamily="34" charset="0"/>
              <a:buChar char="•"/>
            </a:pPr>
            <a:r>
              <a:rPr lang="en-GB" dirty="0"/>
              <a:t>Witnesses</a:t>
            </a:r>
          </a:p>
          <a:p>
            <a:pPr marL="742950" lvl="1" indent="-285750">
              <a:buFont typeface="Arial" panose="020B0604020202020204" pitchFamily="34" charset="0"/>
              <a:buChar char="•"/>
            </a:pPr>
            <a:r>
              <a:rPr lang="en-GB" dirty="0"/>
              <a:t>Investigator(s)</a:t>
            </a:r>
          </a:p>
          <a:p>
            <a:pPr marL="742950" lvl="1" indent="-285750">
              <a:buFont typeface="Arial" panose="020B0604020202020204" pitchFamily="34" charset="0"/>
              <a:buChar char="•"/>
            </a:pPr>
            <a:r>
              <a:rPr lang="en-GB" dirty="0"/>
              <a:t>Discipline Officer/Decision maker</a:t>
            </a:r>
          </a:p>
          <a:p>
            <a:pPr marL="742950" lvl="1" indent="-285750">
              <a:buFont typeface="Arial" panose="020B0604020202020204" pitchFamily="34" charset="0"/>
              <a:buChar char="•"/>
            </a:pPr>
            <a:r>
              <a:rPr lang="en-GB" dirty="0"/>
              <a:t>Appeals/review officer</a:t>
            </a:r>
          </a:p>
          <a:p>
            <a:pPr marL="0" lvl="1"/>
            <a:endParaRPr lang="en-GB" dirty="0"/>
          </a:p>
          <a:p>
            <a:pPr marL="0" lvl="1"/>
            <a:r>
              <a:rPr lang="en-GB" dirty="0"/>
              <a:t>Outline Roles &amp; Responsibilities </a:t>
            </a:r>
          </a:p>
          <a:p>
            <a:pPr marL="0" lvl="1"/>
            <a:endParaRPr lang="en-GB" dirty="0"/>
          </a:p>
          <a:p>
            <a:pPr marL="742950" lvl="2" indent="-285750">
              <a:buFont typeface="Arial" panose="020B0604020202020204" pitchFamily="34" charset="0"/>
              <a:buChar char="•"/>
            </a:pPr>
            <a:r>
              <a:rPr lang="en-GB" dirty="0"/>
              <a:t>Who will undertake the interviews – who will keep notes?</a:t>
            </a:r>
          </a:p>
          <a:p>
            <a:pPr marL="742950" lvl="2" indent="-285750">
              <a:buFont typeface="Arial" panose="020B0604020202020204" pitchFamily="34" charset="0"/>
              <a:buChar char="•"/>
            </a:pPr>
            <a:r>
              <a:rPr lang="en-GB" dirty="0"/>
              <a:t>Who will be interviewed? How will you ensure consistency? </a:t>
            </a:r>
          </a:p>
          <a:p>
            <a:pPr marL="742950" lvl="2" indent="-285750">
              <a:buFont typeface="Arial" panose="020B0604020202020204" pitchFamily="34" charset="0"/>
              <a:buChar char="•"/>
            </a:pPr>
            <a:r>
              <a:rPr lang="en-GB" dirty="0"/>
              <a:t>How will information be recorded and verified as accurate?</a:t>
            </a:r>
          </a:p>
          <a:p>
            <a:pPr marL="742950" lvl="2" indent="-285750">
              <a:buFont typeface="Arial" panose="020B0604020202020204" pitchFamily="34" charset="0"/>
              <a:buChar char="•"/>
            </a:pPr>
            <a:endParaRPr lang="en-GB" dirty="0"/>
          </a:p>
        </p:txBody>
      </p:sp>
      <p:cxnSp>
        <p:nvCxnSpPr>
          <p:cNvPr id="5" name="Straight Connector 4">
            <a:extLst>
              <a:ext uri="{FF2B5EF4-FFF2-40B4-BE49-F238E27FC236}">
                <a16:creationId xmlns:a16="http://schemas.microsoft.com/office/drawing/2014/main" id="{7725AF84-D366-4C64-BC5F-D6F489CD95FF}"/>
              </a:ext>
            </a:extLst>
          </p:cNvPr>
          <p:cNvCxnSpPr>
            <a:cxnSpLocks/>
          </p:cNvCxnSpPr>
          <p:nvPr/>
        </p:nvCxnSpPr>
        <p:spPr>
          <a:xfrm>
            <a:off x="6096000" y="1022209"/>
            <a:ext cx="0" cy="5406583"/>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FC9FA94F-6DFA-4172-84BD-4D719EE1F88B}"/>
              </a:ext>
            </a:extLst>
          </p:cNvPr>
          <p:cNvCxnSpPr/>
          <p:nvPr/>
        </p:nvCxnSpPr>
        <p:spPr>
          <a:xfrm>
            <a:off x="223935" y="3429000"/>
            <a:ext cx="11597951"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60246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67BEFA-34E0-42C9-8EAF-4D9AC355FC6F}"/>
              </a:ext>
            </a:extLst>
          </p:cNvPr>
          <p:cNvSpPr/>
          <p:nvPr/>
        </p:nvSpPr>
        <p:spPr>
          <a:xfrm>
            <a:off x="317809" y="179033"/>
            <a:ext cx="9096401" cy="646331"/>
          </a:xfrm>
          <a:prstGeom prst="rect">
            <a:avLst/>
          </a:prstGeom>
          <a:noFill/>
        </p:spPr>
        <p:txBody>
          <a:bodyPr wrap="none" lIns="91440" tIns="45720" rIns="91440" bIns="45720">
            <a:spAutoFit/>
          </a:bodyPr>
          <a:lstStyle/>
          <a:p>
            <a:pPr algn="ctr"/>
            <a:r>
              <a:rPr lang="en-US" sz="3600" dirty="0">
                <a:ln w="0"/>
                <a:effectLst>
                  <a:outerShdw blurRad="38100" dist="19050" dir="2700000" algn="tl" rotWithShape="0">
                    <a:schemeClr val="dk1">
                      <a:alpha val="40000"/>
                    </a:schemeClr>
                  </a:outerShdw>
                </a:effectLst>
              </a:rPr>
              <a:t>Appropriate, effective and supports outcomes</a:t>
            </a:r>
            <a:r>
              <a:rPr lang="en-US" sz="3600" b="0" cap="none" spc="0" dirty="0">
                <a:ln w="0"/>
                <a:solidFill>
                  <a:schemeClr val="tx1"/>
                </a:solidFill>
                <a:effectLst>
                  <a:outerShdw blurRad="38100" dist="19050" dir="2700000" algn="tl" rotWithShape="0">
                    <a:schemeClr val="dk1">
                      <a:alpha val="40000"/>
                    </a:schemeClr>
                  </a:outerShdw>
                </a:effectLst>
              </a:rPr>
              <a:t>…</a:t>
            </a:r>
          </a:p>
        </p:txBody>
      </p:sp>
      <p:sp>
        <p:nvSpPr>
          <p:cNvPr id="3" name="Rectangle: Rounded Corners 2">
            <a:extLst>
              <a:ext uri="{FF2B5EF4-FFF2-40B4-BE49-F238E27FC236}">
                <a16:creationId xmlns:a16="http://schemas.microsoft.com/office/drawing/2014/main" id="{F5AF4E06-D28E-4869-9163-4C2C74841C70}"/>
              </a:ext>
            </a:extLst>
          </p:cNvPr>
          <p:cNvSpPr/>
          <p:nvPr/>
        </p:nvSpPr>
        <p:spPr>
          <a:xfrm>
            <a:off x="317809" y="1126809"/>
            <a:ext cx="1589368" cy="92333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t>Structure</a:t>
            </a:r>
          </a:p>
        </p:txBody>
      </p:sp>
      <p:sp>
        <p:nvSpPr>
          <p:cNvPr id="6" name="TextBox 5">
            <a:extLst>
              <a:ext uri="{FF2B5EF4-FFF2-40B4-BE49-F238E27FC236}">
                <a16:creationId xmlns:a16="http://schemas.microsoft.com/office/drawing/2014/main" id="{C58A6729-1DFB-4AA7-85DA-8BC461F88F10}"/>
              </a:ext>
            </a:extLst>
          </p:cNvPr>
          <p:cNvSpPr txBox="1"/>
          <p:nvPr/>
        </p:nvSpPr>
        <p:spPr>
          <a:xfrm>
            <a:off x="317809" y="2351584"/>
            <a:ext cx="7644221" cy="3416320"/>
          </a:xfrm>
          <a:prstGeom prst="rect">
            <a:avLst/>
          </a:prstGeom>
          <a:noFill/>
        </p:spPr>
        <p:txBody>
          <a:bodyPr wrap="square" rtlCol="0">
            <a:spAutoFit/>
          </a:bodyPr>
          <a:lstStyle/>
          <a:p>
            <a:pPr marL="457200" lvl="2"/>
            <a:r>
              <a:rPr lang="en-GB" dirty="0"/>
              <a:t>This approach helps to ensure: </a:t>
            </a:r>
          </a:p>
          <a:p>
            <a:pPr marL="457200" lvl="2"/>
            <a:endParaRPr lang="en-GB" dirty="0"/>
          </a:p>
          <a:p>
            <a:pPr marL="742950" lvl="2" indent="-285750">
              <a:buFont typeface="Arial" panose="020B0604020202020204" pitchFamily="34" charset="0"/>
              <a:buChar char="•"/>
            </a:pPr>
            <a:r>
              <a:rPr lang="en-GB" dirty="0"/>
              <a:t>Consistency and fairness in approach</a:t>
            </a:r>
          </a:p>
          <a:p>
            <a:pPr marL="742950" lvl="2" indent="-285750">
              <a:buFont typeface="Arial" panose="020B0604020202020204" pitchFamily="34" charset="0"/>
              <a:buChar char="•"/>
            </a:pPr>
            <a:r>
              <a:rPr lang="en-GB" dirty="0"/>
              <a:t>Transparency and credibility through a layered approach to process</a:t>
            </a:r>
          </a:p>
          <a:p>
            <a:pPr marL="742950" lvl="2" indent="-285750">
              <a:buFont typeface="Arial" panose="020B0604020202020204" pitchFamily="34" charset="0"/>
              <a:buChar char="•"/>
            </a:pPr>
            <a:r>
              <a:rPr lang="en-GB" dirty="0"/>
              <a:t>Relevant components are targeted correctly</a:t>
            </a:r>
          </a:p>
          <a:p>
            <a:pPr marL="742950" lvl="2" indent="-285750">
              <a:buFont typeface="Arial" panose="020B0604020202020204" pitchFamily="34" charset="0"/>
              <a:buChar char="•"/>
            </a:pPr>
            <a:r>
              <a:rPr lang="en-GB" dirty="0"/>
              <a:t>Conflicts of interest or bias are identified and avoided from the outset</a:t>
            </a:r>
          </a:p>
          <a:p>
            <a:pPr marL="742950" lvl="2" indent="-285750">
              <a:buFont typeface="Arial" panose="020B0604020202020204" pitchFamily="34" charset="0"/>
              <a:buChar char="•"/>
            </a:pPr>
            <a:r>
              <a:rPr lang="en-GB" dirty="0"/>
              <a:t>The size of the job at hand is scoped and remains realistic</a:t>
            </a:r>
          </a:p>
          <a:p>
            <a:pPr marL="742950" lvl="2" indent="-285750">
              <a:buFont typeface="Arial" panose="020B0604020202020204" pitchFamily="34" charset="0"/>
              <a:buChar char="•"/>
            </a:pPr>
            <a:r>
              <a:rPr lang="en-GB" dirty="0"/>
              <a:t>Curve balls are avoided as far as possible – after all you only know what you know</a:t>
            </a:r>
          </a:p>
          <a:p>
            <a:pPr marL="742950" lvl="2" indent="-285750">
              <a:buFont typeface="Arial" panose="020B0604020202020204" pitchFamily="34" charset="0"/>
              <a:buChar char="•"/>
            </a:pPr>
            <a:r>
              <a:rPr lang="en-GB" dirty="0"/>
              <a:t>Things run smoothly in the application phase</a:t>
            </a:r>
          </a:p>
          <a:p>
            <a:pPr marL="742950" lvl="2" indent="-285750">
              <a:buFont typeface="Arial" panose="020B0604020202020204" pitchFamily="34" charset="0"/>
              <a:buChar char="•"/>
            </a:pPr>
            <a:endParaRPr lang="en-GB" dirty="0"/>
          </a:p>
          <a:p>
            <a:pPr marL="742950" lvl="2" indent="-285750">
              <a:buFont typeface="Arial" panose="020B0604020202020204" pitchFamily="34" charset="0"/>
              <a:buChar char="•"/>
            </a:pPr>
            <a:endParaRPr lang="en-GB" dirty="0"/>
          </a:p>
        </p:txBody>
      </p:sp>
      <p:pic>
        <p:nvPicPr>
          <p:cNvPr id="15" name="Picture 14" descr="A picture containing icon&#10;&#10;Description automatically generated">
            <a:extLst>
              <a:ext uri="{FF2B5EF4-FFF2-40B4-BE49-F238E27FC236}">
                <a16:creationId xmlns:a16="http://schemas.microsoft.com/office/drawing/2014/main" id="{209A38A7-1EF4-4D71-86C8-5E452EB27454}"/>
              </a:ext>
            </a:extLst>
          </p:cNvPr>
          <p:cNvPicPr/>
          <p:nvPr/>
        </p:nvPicPr>
        <p:blipFill>
          <a:blip r:embed="rId2">
            <a:extLst>
              <a:ext uri="{BEBA8EAE-BF5A-486C-A8C5-ECC9F3942E4B}">
                <a14:imgProps xmlns:a14="http://schemas.microsoft.com/office/drawing/2010/main">
                  <a14:imgLayer r:embed="rId3">
                    <a14:imgEffect>
                      <a14:backgroundRemoval t="2349" b="98658" l="5096" r="94586">
                        <a14:foregroundMark x1="7643" y1="34228" x2="7643" y2="34228"/>
                        <a14:foregroundMark x1="14968" y1="14094" x2="14968" y2="14094"/>
                        <a14:foregroundMark x1="14331" y1="13087" x2="14331" y2="13087"/>
                        <a14:foregroundMark x1="30573" y1="6376" x2="30573" y2="6376"/>
                        <a14:foregroundMark x1="42038" y1="6040" x2="42038" y2="6040"/>
                        <a14:foregroundMark x1="52229" y1="5705" x2="55414" y2="5369"/>
                        <a14:foregroundMark x1="63376" y1="4698" x2="63376" y2="4698"/>
                        <a14:foregroundMark x1="81210" y1="6711" x2="81210" y2="6711"/>
                        <a14:foregroundMark x1="94586" y1="20134" x2="94586" y2="20134"/>
                        <a14:foregroundMark x1="92675" y1="42953" x2="92675" y2="42953"/>
                        <a14:foregroundMark x1="92357" y1="47651" x2="92357" y2="47651"/>
                        <a14:foregroundMark x1="92675" y1="61745" x2="92675" y2="61745"/>
                        <a14:foregroundMark x1="92675" y1="72819" x2="92675" y2="72819"/>
                        <a14:foregroundMark x1="92675" y1="79530" x2="92675" y2="79530"/>
                        <a14:foregroundMark x1="91720" y1="84564" x2="91720" y2="84564"/>
                        <a14:foregroundMark x1="85669" y1="90268" x2="85669" y2="90268"/>
                        <a14:foregroundMark x1="80892" y1="92617" x2="80892" y2="92617"/>
                        <a14:foregroundMark x1="77707" y1="93289" x2="75478" y2="94631"/>
                        <a14:foregroundMark x1="71656" y1="95638" x2="68153" y2="95973"/>
                        <a14:foregroundMark x1="49363" y1="96309" x2="49363" y2="96309"/>
                        <a14:foregroundMark x1="38854" y1="96309" x2="38854" y2="96309"/>
                        <a14:foregroundMark x1="22293" y1="94295" x2="7962" y2="78188"/>
                        <a14:foregroundMark x1="7962" y1="78188" x2="8280" y2="22148"/>
                        <a14:foregroundMark x1="9873" y1="19463" x2="9873" y2="19463"/>
                        <a14:foregroundMark x1="11465" y1="15101" x2="11465" y2="15101"/>
                        <a14:foregroundMark x1="14013" y1="11745" x2="14013" y2="11745"/>
                        <a14:foregroundMark x1="20064" y1="7047" x2="20064" y2="7047"/>
                        <a14:foregroundMark x1="21656" y1="3020" x2="21656" y2="3020"/>
                        <a14:foregroundMark x1="24204" y1="3020" x2="24204" y2="3020"/>
                        <a14:foregroundMark x1="27389" y1="3020" x2="27389" y2="3020"/>
                        <a14:foregroundMark x1="35669" y1="2349" x2="35669" y2="2349"/>
                        <a14:foregroundMark x1="42994" y1="2349" x2="42994" y2="2349"/>
                        <a14:foregroundMark x1="49682" y1="2349" x2="49682" y2="2349"/>
                        <a14:foregroundMark x1="57643" y1="2349" x2="57643" y2="2349"/>
                        <a14:foregroundMark x1="63376" y1="3356" x2="63376" y2="3356"/>
                        <a14:foregroundMark x1="63057" y1="6376" x2="63057" y2="6376"/>
                        <a14:foregroundMark x1="56051" y1="8054" x2="56051" y2="8054"/>
                        <a14:foregroundMark x1="46815" y1="8389" x2="46815" y2="8389"/>
                        <a14:foregroundMark x1="43631" y1="8389" x2="40127" y2="9060"/>
                        <a14:foregroundMark x1="37580" y1="9060" x2="37580" y2="9060"/>
                        <a14:foregroundMark x1="12526" y1="20470" x2="5732" y2="28523"/>
                        <a14:foregroundMark x1="13836" y1="18917" x2="12526" y2="20470"/>
                        <a14:foregroundMark x1="15357" y1="17114" x2="14822" y2="17748"/>
                        <a14:foregroundMark x1="15923" y1="16443" x2="15357" y2="17114"/>
                        <a14:foregroundMark x1="16206" y1="16107" x2="15923" y2="16443"/>
                        <a14:foregroundMark x1="16489" y1="15772" x2="16206" y2="16107"/>
                        <a14:foregroundMark x1="16773" y1="15436" x2="16489" y2="15772"/>
                        <a14:foregroundMark x1="17339" y1="14765" x2="16773" y2="15436"/>
                        <a14:foregroundMark x1="21019" y1="10403" x2="17339" y2="14765"/>
                        <a14:foregroundMark x1="5732" y1="28523" x2="7006" y2="72148"/>
                        <a14:foregroundMark x1="7006" y1="72148" x2="18471" y2="90940"/>
                        <a14:foregroundMark x1="18471" y1="90940" x2="43949" y2="94295"/>
                        <a14:foregroundMark x1="43949" y1="94295" x2="89809" y2="85906"/>
                        <a14:foregroundMark x1="89809" y1="85906" x2="91720" y2="31879"/>
                        <a14:foregroundMark x1="91720" y1="31879" x2="88535" y2="15772"/>
                        <a14:foregroundMark x1="11465" y1="13423" x2="11465" y2="13423"/>
                        <a14:foregroundMark x1="7962" y1="18456" x2="7962" y2="18456"/>
                        <a14:foregroundMark x1="7643" y1="22483" x2="7643" y2="22483"/>
                        <a14:foregroundMark x1="6369" y1="25503" x2="6369" y2="25503"/>
                        <a14:foregroundMark x1="6369" y1="20805" x2="6369" y2="20805"/>
                        <a14:foregroundMark x1="5732" y1="18456" x2="5732" y2="18456"/>
                        <a14:foregroundMark x1="7962" y1="14094" x2="7962" y2="14094"/>
                        <a14:foregroundMark x1="13694" y1="9396" x2="13694" y2="9396"/>
                        <a14:foregroundMark x1="16561" y1="8389" x2="16561" y2="8389"/>
                        <a14:foregroundMark x1="15287" y1="6376" x2="15287" y2="6376"/>
                        <a14:foregroundMark x1="10510" y1="14430" x2="10510" y2="14430"/>
                        <a14:foregroundMark x1="10510" y1="11745" x2="10510" y2="11745"/>
                        <a14:foregroundMark x1="20382" y1="5369" x2="20382" y2="5369"/>
                        <a14:foregroundMark x1="24522" y1="5705" x2="24522" y2="5705"/>
                        <a14:foregroundMark x1="32803" y1="6711" x2="32803" y2="6711"/>
                        <a14:foregroundMark x1="35669" y1="5034" x2="35669" y2="5034"/>
                        <a14:foregroundMark x1="33121" y1="2685" x2="33121" y2="2685"/>
                        <a14:foregroundMark x1="23885" y1="8725" x2="23885" y2="8725"/>
                        <a14:foregroundMark x1="28025" y1="8054" x2="28025" y2="8054"/>
                        <a14:foregroundMark x1="31210" y1="8054" x2="31210" y2="8054"/>
                        <a14:foregroundMark x1="34713" y1="8054" x2="34713" y2="8054"/>
                        <a14:foregroundMark x1="47452" y1="5034" x2="47452" y2="5034"/>
                        <a14:foregroundMark x1="51274" y1="6711" x2="51274" y2="6711"/>
                        <a14:foregroundMark x1="55414" y1="7383" x2="55414" y2="7383"/>
                        <a14:foregroundMark x1="60510" y1="7383" x2="60510" y2="7383"/>
                        <a14:foregroundMark x1="71019" y1="7383" x2="71019" y2="7383"/>
                        <a14:foregroundMark x1="74522" y1="7047" x2="74522" y2="7047"/>
                        <a14:foregroundMark x1="75478" y1="6040" x2="75478" y2="6040"/>
                        <a14:foregroundMark x1="78662" y1="6376" x2="78662" y2="6376"/>
                        <a14:foregroundMark x1="78662" y1="6376" x2="78662" y2="6376"/>
                        <a14:foregroundMark x1="70064" y1="5369" x2="70064" y2="5369"/>
                        <a14:foregroundMark x1="53503" y1="8054" x2="53503" y2="8054"/>
                        <a14:foregroundMark x1="49682" y1="8389" x2="49682" y2="8389"/>
                        <a14:foregroundMark x1="54140" y1="2685" x2="54140" y2="2685"/>
                        <a14:foregroundMark x1="60828" y1="4698" x2="60828" y2="4698"/>
                        <a14:foregroundMark x1="67834" y1="5034" x2="67834" y2="5034"/>
                        <a14:foregroundMark x1="69427" y1="3356" x2="69427" y2="3356"/>
                        <a14:foregroundMark x1="65605" y1="6711" x2="65605" y2="6711"/>
                        <a14:foregroundMark x1="67197" y1="7383" x2="67197" y2="7383"/>
                        <a14:foregroundMark x1="73248" y1="7718" x2="73248" y2="7718"/>
                        <a14:foregroundMark x1="76752" y1="8389" x2="76752" y2="8389"/>
                        <a14:foregroundMark x1="77070" y1="9732" x2="77070" y2="9732"/>
                        <a14:foregroundMark x1="75159" y1="9732" x2="75159" y2="9732"/>
                        <a14:foregroundMark x1="73885" y1="3691" x2="73885" y2="3691"/>
                        <a14:foregroundMark x1="74522" y1="3356" x2="74522" y2="3356"/>
                        <a14:foregroundMark x1="83439" y1="90268" x2="83439" y2="90268"/>
                        <a14:foregroundMark x1="76115" y1="93960" x2="76115" y2="93960"/>
                        <a14:foregroundMark x1="69427" y1="94966" x2="69427" y2="94966"/>
                        <a14:foregroundMark x1="69427" y1="92953" x2="69427" y2="92953"/>
                        <a14:foregroundMark x1="58917" y1="96980" x2="58917" y2="96980"/>
                        <a14:foregroundMark x1="66242" y1="92617" x2="66242" y2="92617"/>
                        <a14:foregroundMark x1="79299" y1="92282" x2="79299" y2="92282"/>
                        <a14:foregroundMark x1="86624" y1="85570" x2="86624" y2="85570"/>
                        <a14:foregroundMark x1="90127" y1="78523" x2="90127" y2="78523"/>
                        <a14:foregroundMark x1="64650" y1="95638" x2="64650" y2="95638"/>
                        <a14:foregroundMark x1="78981" y1="94295" x2="78981" y2="94295"/>
                        <a14:foregroundMark x1="85987" y1="90604" x2="85987" y2="90604"/>
                        <a14:foregroundMark x1="89809" y1="87584" x2="89809" y2="87584"/>
                        <a14:foregroundMark x1="88535" y1="81879" x2="88535" y2="81879"/>
                        <a14:foregroundMark x1="88217" y1="70470" x2="88217" y2="70470"/>
                        <a14:foregroundMark x1="86624" y1="54698" x2="86624" y2="54698"/>
                        <a14:foregroundMark x1="87580" y1="40268" x2="87580" y2="40268"/>
                        <a14:foregroundMark x1="87898" y1="29866" x2="87898" y2="29866"/>
                        <a14:foregroundMark x1="88217" y1="22148" x2="88217" y2="22148"/>
                        <a14:foregroundMark x1="91083" y1="18121" x2="91083" y2="18121"/>
                        <a14:foregroundMark x1="77707" y1="6376" x2="77707" y2="6376"/>
                        <a14:foregroundMark x1="80892" y1="5034" x2="80892" y2="5034"/>
                        <a14:foregroundMark x1="87261" y1="15101" x2="87261" y2="15101"/>
                        <a14:foregroundMark x1="89490" y1="13423" x2="89490" y2="13423"/>
                        <a14:foregroundMark x1="90764" y1="33557" x2="90764" y2="33557"/>
                        <a14:foregroundMark x1="89490" y1="41946" x2="89490" y2="41946"/>
                        <a14:foregroundMark x1="89490" y1="56376" x2="89490" y2="56376"/>
                        <a14:foregroundMark x1="89172" y1="65101" x2="89172" y2="65101"/>
                        <a14:foregroundMark x1="67834" y1="96980" x2="67834" y2="96980"/>
                        <a14:foregroundMark x1="60191" y1="95973" x2="60191" y2="95973"/>
                        <a14:foregroundMark x1="47452" y1="98658" x2="47452" y2="98658"/>
                        <a14:foregroundMark x1="33439" y1="97987" x2="33439" y2="97987"/>
                        <a14:foregroundMark x1="19427" y1="94966" x2="19427" y2="94966"/>
                        <a14:foregroundMark x1="13057" y1="86577" x2="13057" y2="86577"/>
                        <a14:foregroundMark x1="8280" y1="81544" x2="8280" y2="81544"/>
                        <a14:foregroundMark x1="5096" y1="77181" x2="5096" y2="77181"/>
                        <a14:foregroundMark x1="6688" y1="85570" x2="6688" y2="85570"/>
                        <a14:backgroundMark x1="44586" y1="19463" x2="44586" y2="19463"/>
                        <a14:backgroundMark x1="40764" y1="17785" x2="40764" y2="17785"/>
                        <a14:backgroundMark x1="32166" y1="18456" x2="32166" y2="18456"/>
                        <a14:backgroundMark x1="31847" y1="18792" x2="31847" y2="18792"/>
                        <a14:backgroundMark x1="27070" y1="18792" x2="27070" y2="18792"/>
                        <a14:backgroundMark x1="25478" y1="18792" x2="25478" y2="18792"/>
                        <a14:backgroundMark x1="21338" y1="21141" x2="21338" y2="21141"/>
                        <a14:backgroundMark x1="21019" y1="25168" x2="21019" y2="25168"/>
                        <a14:backgroundMark x1="20701" y1="28859" x2="20701" y2="28859"/>
                        <a14:backgroundMark x1="20382" y1="31208" x2="20382" y2="31208"/>
                        <a14:backgroundMark x1="20064" y1="66443" x2="20064" y2="66443"/>
                        <a14:backgroundMark x1="20382" y1="66779" x2="20382" y2="66779"/>
                        <a14:backgroundMark x1="21019" y1="67114" x2="21019" y2="67114"/>
                        <a14:backgroundMark x1="21338" y1="67114" x2="21338" y2="67114"/>
                        <a14:backgroundMark x1="22611" y1="61074" x2="22611" y2="61074"/>
                        <a14:backgroundMark x1="21656" y1="59396" x2="20701" y2="59396"/>
                        <a14:backgroundMark x1="17197" y1="55034" x2="17197" y2="55034"/>
                        <a14:backgroundMark x1="49363" y1="84228" x2="49363" y2="84228"/>
                        <a14:backgroundMark x1="49682" y1="83557" x2="49682" y2="83557"/>
                        <a14:backgroundMark x1="62420" y1="76174" x2="62420" y2="76174"/>
                        <a14:backgroundMark x1="65605" y1="64430" x2="65605" y2="64430"/>
                        <a14:backgroundMark x1="68471" y1="56040" x2="68471" y2="56040"/>
                        <a14:backgroundMark x1="73248" y1="46980" x2="73248" y2="46980"/>
                        <a14:backgroundMark x1="74204" y1="42282" x2="74204" y2="42282"/>
                        <a14:backgroundMark x1="77389" y1="32550" x2="77389" y2="32550"/>
                        <a14:backgroundMark x1="78344" y1="30201" x2="78344" y2="30201"/>
                        <a14:backgroundMark x1="79936" y1="26174" x2="79936" y2="26174"/>
                        <a14:backgroundMark x1="81847" y1="24161" x2="81847" y2="24161"/>
                        <a14:backgroundMark x1="82484" y1="24832" x2="82484" y2="24832"/>
                        <a14:backgroundMark x1="81529" y1="37584" x2="81529" y2="37584"/>
                        <a14:backgroundMark x1="80573" y1="43960" x2="80573" y2="43960"/>
                        <a14:backgroundMark x1="80573" y1="49664" x2="80573" y2="49664"/>
                        <a14:backgroundMark x1="79299" y1="57718" x2="79299" y2="57718"/>
                        <a14:backgroundMark x1="78025" y1="62416" x2="78025" y2="62416"/>
                        <a14:backgroundMark x1="77070" y1="64430" x2="77070" y2="64430"/>
                        <a14:backgroundMark x1="74522" y1="66779" x2="74522" y2="66779"/>
                        <a14:backgroundMark x1="15287" y1="15772" x2="15287" y2="15772"/>
                        <a14:backgroundMark x1="16242" y1="17114" x2="16242" y2="17114"/>
                        <a14:backgroundMark x1="14968" y1="17114" x2="14968" y2="17114"/>
                        <a14:backgroundMark x1="14968" y1="17785" x2="14650" y2="19128"/>
                        <a14:backgroundMark x1="16561" y1="16107" x2="16561" y2="16107"/>
                        <a14:backgroundMark x1="18471" y1="14765" x2="18471" y2="14765"/>
                        <a14:backgroundMark x1="17197" y1="15436" x2="17197" y2="15436"/>
                        <a14:backgroundMark x1="16879" y1="16443" x2="16879" y2="16443"/>
                        <a14:backgroundMark x1="14650" y1="18121" x2="14650" y2="18121"/>
                        <a14:backgroundMark x1="14331" y1="20470" x2="14331" y2="20470"/>
                      </a14:backgroundRemoval>
                    </a14:imgEffect>
                  </a14:imgLayer>
                </a14:imgProps>
              </a:ext>
              <a:ext uri="{28A0092B-C50C-407E-A947-70E740481C1C}">
                <a14:useLocalDpi xmlns:a14="http://schemas.microsoft.com/office/drawing/2010/main" val="0"/>
              </a:ext>
            </a:extLst>
          </a:blip>
          <a:stretch>
            <a:fillRect/>
          </a:stretch>
        </p:blipFill>
        <p:spPr>
          <a:xfrm>
            <a:off x="8974301" y="2657208"/>
            <a:ext cx="1600664" cy="1543583"/>
          </a:xfrm>
          <a:prstGeom prst="rect">
            <a:avLst/>
          </a:prstGeom>
        </p:spPr>
      </p:pic>
    </p:spTree>
    <p:extLst>
      <p:ext uri="{BB962C8B-B14F-4D97-AF65-F5344CB8AC3E}">
        <p14:creationId xmlns:p14="http://schemas.microsoft.com/office/powerpoint/2010/main" val="32703019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58A6729-1DFB-4AA7-85DA-8BC461F88F10}"/>
              </a:ext>
            </a:extLst>
          </p:cNvPr>
          <p:cNvSpPr txBox="1"/>
          <p:nvPr/>
        </p:nvSpPr>
        <p:spPr>
          <a:xfrm>
            <a:off x="6170341" y="1306285"/>
            <a:ext cx="5651545" cy="5078313"/>
          </a:xfrm>
          <a:prstGeom prst="rect">
            <a:avLst/>
          </a:prstGeom>
          <a:noFill/>
        </p:spPr>
        <p:txBody>
          <a:bodyPr wrap="square" rtlCol="0">
            <a:spAutoFit/>
          </a:bodyPr>
          <a:lstStyle/>
          <a:p>
            <a:r>
              <a:rPr lang="en-GB" dirty="0"/>
              <a:t>Wider Communication</a:t>
            </a:r>
          </a:p>
          <a:p>
            <a:endParaRPr lang="en-GB" dirty="0"/>
          </a:p>
          <a:p>
            <a:pPr marL="742950" lvl="1" indent="-285750">
              <a:buFont typeface="Arial" panose="020B0604020202020204" pitchFamily="34" charset="0"/>
              <a:buChar char="•"/>
            </a:pPr>
            <a:r>
              <a:rPr lang="en-GB" dirty="0"/>
              <a:t>What other communication might be needed – e.g. Informing people of their rights at the start of interviews? Wider policy considerations that apply being communicated at the start of interviews etc.</a:t>
            </a:r>
          </a:p>
          <a:p>
            <a:pPr marL="742950" lvl="1" indent="-285750">
              <a:buFont typeface="Arial" panose="020B0604020202020204" pitchFamily="34" charset="0"/>
              <a:buChar char="•"/>
            </a:pPr>
            <a:r>
              <a:rPr lang="en-GB" dirty="0"/>
              <a:t>Any communication needs to consider?</a:t>
            </a:r>
          </a:p>
          <a:p>
            <a:pPr marL="742950" lvl="1" indent="-285750">
              <a:buFont typeface="Arial" panose="020B0604020202020204" pitchFamily="34" charset="0"/>
              <a:buChar char="•"/>
            </a:pPr>
            <a:endParaRPr lang="en-GB" dirty="0"/>
          </a:p>
          <a:p>
            <a:pPr marL="0" lvl="1"/>
            <a:endParaRPr lang="en-GB" dirty="0"/>
          </a:p>
          <a:p>
            <a:pPr marL="0" lvl="1"/>
            <a:r>
              <a:rPr lang="en-GB" dirty="0"/>
              <a:t>Support</a:t>
            </a:r>
          </a:p>
          <a:p>
            <a:pPr marL="0" lvl="1"/>
            <a:endParaRPr lang="en-GB" dirty="0"/>
          </a:p>
          <a:p>
            <a:pPr marL="742950" lvl="2" indent="-285750">
              <a:buFont typeface="Arial" panose="020B0604020202020204" pitchFamily="34" charset="0"/>
              <a:buChar char="•"/>
            </a:pPr>
            <a:r>
              <a:rPr lang="en-GB" dirty="0"/>
              <a:t>What impact will the process have on all those involved?  How are the club supporting them? </a:t>
            </a:r>
          </a:p>
          <a:p>
            <a:pPr marL="742950" lvl="2" indent="-285750">
              <a:buFont typeface="Arial" panose="020B0604020202020204" pitchFamily="34" charset="0"/>
              <a:buChar char="•"/>
            </a:pPr>
            <a:r>
              <a:rPr lang="en-GB" dirty="0"/>
              <a:t>How are you getting support?</a:t>
            </a:r>
          </a:p>
          <a:p>
            <a:pPr marL="742950" lvl="2" indent="-285750">
              <a:buFont typeface="Arial" panose="020B0604020202020204" pitchFamily="34" charset="0"/>
              <a:buChar char="•"/>
            </a:pPr>
            <a:r>
              <a:rPr lang="en-GB" dirty="0"/>
              <a:t>Will the Club need wider support?  Either now or in the future (post decision) </a:t>
            </a:r>
          </a:p>
          <a:p>
            <a:pPr marL="742950" lvl="2" indent="-285750">
              <a:buFont typeface="Arial" panose="020B0604020202020204" pitchFamily="34" charset="0"/>
              <a:buChar char="•"/>
            </a:pPr>
            <a:r>
              <a:rPr lang="en-GB" dirty="0"/>
              <a:t>Child centred focus – ultimately are children being affected and how can the Club stop that? </a:t>
            </a:r>
          </a:p>
        </p:txBody>
      </p:sp>
      <p:sp>
        <p:nvSpPr>
          <p:cNvPr id="10" name="TextBox 9">
            <a:extLst>
              <a:ext uri="{FF2B5EF4-FFF2-40B4-BE49-F238E27FC236}">
                <a16:creationId xmlns:a16="http://schemas.microsoft.com/office/drawing/2014/main" id="{29453A83-D393-4800-81B8-64C6CCAAE9F2}"/>
              </a:ext>
            </a:extLst>
          </p:cNvPr>
          <p:cNvSpPr txBox="1"/>
          <p:nvPr/>
        </p:nvSpPr>
        <p:spPr>
          <a:xfrm>
            <a:off x="460000" y="1306285"/>
            <a:ext cx="5427617" cy="5078313"/>
          </a:xfrm>
          <a:prstGeom prst="rect">
            <a:avLst/>
          </a:prstGeom>
          <a:noFill/>
        </p:spPr>
        <p:txBody>
          <a:bodyPr wrap="square" rtlCol="0">
            <a:spAutoFit/>
          </a:bodyPr>
          <a:lstStyle/>
          <a:p>
            <a:r>
              <a:rPr lang="en-GB" dirty="0"/>
              <a:t>Interview techniques</a:t>
            </a:r>
          </a:p>
          <a:p>
            <a:endParaRPr lang="en-GB" dirty="0"/>
          </a:p>
          <a:p>
            <a:pPr marL="742950" lvl="1" indent="-285750">
              <a:buFont typeface="Arial" panose="020B0604020202020204" pitchFamily="34" charset="0"/>
              <a:buChar char="•"/>
            </a:pPr>
            <a:r>
              <a:rPr lang="en-GB" dirty="0"/>
              <a:t>Open v closed questions</a:t>
            </a:r>
          </a:p>
          <a:p>
            <a:pPr marL="742950" lvl="1" indent="-285750">
              <a:buFont typeface="Arial" panose="020B0604020202020204" pitchFamily="34" charset="0"/>
              <a:buChar char="•"/>
            </a:pPr>
            <a:r>
              <a:rPr lang="en-GB" dirty="0"/>
              <a:t>Consistency in approach – set questions as a basic framework then be information led </a:t>
            </a:r>
          </a:p>
          <a:p>
            <a:pPr marL="742950" lvl="1" indent="-285750">
              <a:buFont typeface="Arial" panose="020B0604020202020204" pitchFamily="34" charset="0"/>
              <a:buChar char="•"/>
            </a:pPr>
            <a:r>
              <a:rPr lang="en-GB" dirty="0"/>
              <a:t>Think about tone and delivery.  If it is serious to the Club it should feel serious to those involved.</a:t>
            </a:r>
          </a:p>
          <a:p>
            <a:pPr marL="742950" lvl="1" indent="-285750">
              <a:buFont typeface="Arial" panose="020B0604020202020204" pitchFamily="34" charset="0"/>
              <a:buChar char="•"/>
            </a:pPr>
            <a:endParaRPr lang="en-GB" dirty="0"/>
          </a:p>
          <a:p>
            <a:pPr marL="0" lvl="1"/>
            <a:endParaRPr lang="en-GB" dirty="0"/>
          </a:p>
          <a:p>
            <a:pPr marL="0" lvl="1"/>
            <a:r>
              <a:rPr lang="en-GB" dirty="0"/>
              <a:t>Administration</a:t>
            </a:r>
          </a:p>
          <a:p>
            <a:pPr marL="0" lvl="1"/>
            <a:endParaRPr lang="en-GB" dirty="0"/>
          </a:p>
          <a:p>
            <a:pPr marL="742950" lvl="2" indent="-285750">
              <a:buFont typeface="Arial" panose="020B0604020202020204" pitchFamily="34" charset="0"/>
              <a:buChar char="•"/>
            </a:pPr>
            <a:r>
              <a:rPr lang="en-GB" dirty="0"/>
              <a:t>What format will notes be in? Verbatim v summarised account…</a:t>
            </a:r>
          </a:p>
          <a:p>
            <a:pPr marL="742950" lvl="2" indent="-285750">
              <a:buFont typeface="Arial" panose="020B0604020202020204" pitchFamily="34" charset="0"/>
              <a:buChar char="•"/>
            </a:pPr>
            <a:r>
              <a:rPr lang="en-GB" dirty="0"/>
              <a:t>How will you ensure consistency in all administration – are there templates to follow?</a:t>
            </a:r>
          </a:p>
          <a:p>
            <a:pPr marL="742950" lvl="2" indent="-285750">
              <a:buFont typeface="Arial" panose="020B0604020202020204" pitchFamily="34" charset="0"/>
              <a:buChar char="•"/>
            </a:pPr>
            <a:r>
              <a:rPr lang="en-GB" dirty="0"/>
              <a:t>How will notes be verified?  Will you ask people to sign them as accurate? </a:t>
            </a:r>
          </a:p>
          <a:p>
            <a:pPr marL="742950" lvl="2" indent="-285750">
              <a:buFont typeface="Arial" panose="020B0604020202020204" pitchFamily="34" charset="0"/>
              <a:buChar char="•"/>
            </a:pPr>
            <a:r>
              <a:rPr lang="en-GB" dirty="0"/>
              <a:t>What happens with them afterwards? </a:t>
            </a:r>
          </a:p>
        </p:txBody>
      </p:sp>
      <p:cxnSp>
        <p:nvCxnSpPr>
          <p:cNvPr id="5" name="Straight Connector 4">
            <a:extLst>
              <a:ext uri="{FF2B5EF4-FFF2-40B4-BE49-F238E27FC236}">
                <a16:creationId xmlns:a16="http://schemas.microsoft.com/office/drawing/2014/main" id="{7725AF84-D366-4C64-BC5F-D6F489CD95FF}"/>
              </a:ext>
            </a:extLst>
          </p:cNvPr>
          <p:cNvCxnSpPr>
            <a:cxnSpLocks/>
          </p:cNvCxnSpPr>
          <p:nvPr/>
        </p:nvCxnSpPr>
        <p:spPr>
          <a:xfrm>
            <a:off x="6096000" y="1022209"/>
            <a:ext cx="0" cy="5406583"/>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FC9FA94F-6DFA-4172-84BD-4D719EE1F88B}"/>
              </a:ext>
            </a:extLst>
          </p:cNvPr>
          <p:cNvCxnSpPr/>
          <p:nvPr/>
        </p:nvCxnSpPr>
        <p:spPr>
          <a:xfrm>
            <a:off x="223935" y="3429000"/>
            <a:ext cx="11597951"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Rounded Corners 6">
            <a:extLst>
              <a:ext uri="{FF2B5EF4-FFF2-40B4-BE49-F238E27FC236}">
                <a16:creationId xmlns:a16="http://schemas.microsoft.com/office/drawing/2014/main" id="{3FBD1228-3D80-4A2F-9BC6-EA570AD72916}"/>
              </a:ext>
            </a:extLst>
          </p:cNvPr>
          <p:cNvSpPr/>
          <p:nvPr/>
        </p:nvSpPr>
        <p:spPr>
          <a:xfrm>
            <a:off x="335903" y="199896"/>
            <a:ext cx="1604863" cy="93305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Application</a:t>
            </a:r>
          </a:p>
        </p:txBody>
      </p:sp>
    </p:spTree>
    <p:extLst>
      <p:ext uri="{BB962C8B-B14F-4D97-AF65-F5344CB8AC3E}">
        <p14:creationId xmlns:p14="http://schemas.microsoft.com/office/powerpoint/2010/main" val="9583345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67BEFA-34E0-42C9-8EAF-4D9AC355FC6F}"/>
              </a:ext>
            </a:extLst>
          </p:cNvPr>
          <p:cNvSpPr/>
          <p:nvPr/>
        </p:nvSpPr>
        <p:spPr>
          <a:xfrm>
            <a:off x="317809" y="179033"/>
            <a:ext cx="9096401" cy="646331"/>
          </a:xfrm>
          <a:prstGeom prst="rect">
            <a:avLst/>
          </a:prstGeom>
          <a:noFill/>
        </p:spPr>
        <p:txBody>
          <a:bodyPr wrap="none" lIns="91440" tIns="45720" rIns="91440" bIns="45720">
            <a:spAutoFit/>
          </a:bodyPr>
          <a:lstStyle/>
          <a:p>
            <a:pPr algn="ctr"/>
            <a:r>
              <a:rPr lang="en-US" sz="3600" dirty="0">
                <a:ln w="0"/>
                <a:effectLst>
                  <a:outerShdw blurRad="38100" dist="19050" dir="2700000" algn="tl" rotWithShape="0">
                    <a:schemeClr val="dk1">
                      <a:alpha val="40000"/>
                    </a:schemeClr>
                  </a:outerShdw>
                </a:effectLst>
              </a:rPr>
              <a:t>Appropriate, effective and supports outcomes</a:t>
            </a:r>
            <a:r>
              <a:rPr lang="en-US" sz="3600" b="0" cap="none" spc="0" dirty="0">
                <a:ln w="0"/>
                <a:solidFill>
                  <a:schemeClr val="tx1"/>
                </a:solidFill>
                <a:effectLst>
                  <a:outerShdw blurRad="38100" dist="19050" dir="2700000" algn="tl" rotWithShape="0">
                    <a:schemeClr val="dk1">
                      <a:alpha val="40000"/>
                    </a:schemeClr>
                  </a:outerShdw>
                </a:effectLst>
              </a:rPr>
              <a:t>…</a:t>
            </a:r>
          </a:p>
        </p:txBody>
      </p:sp>
      <p:sp>
        <p:nvSpPr>
          <p:cNvPr id="3" name="Rectangle: Rounded Corners 2">
            <a:extLst>
              <a:ext uri="{FF2B5EF4-FFF2-40B4-BE49-F238E27FC236}">
                <a16:creationId xmlns:a16="http://schemas.microsoft.com/office/drawing/2014/main" id="{F5AF4E06-D28E-4869-9163-4C2C74841C70}"/>
              </a:ext>
            </a:extLst>
          </p:cNvPr>
          <p:cNvSpPr/>
          <p:nvPr/>
        </p:nvSpPr>
        <p:spPr>
          <a:xfrm>
            <a:off x="317809" y="1126809"/>
            <a:ext cx="1589368" cy="92333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Application</a:t>
            </a:r>
          </a:p>
        </p:txBody>
      </p:sp>
      <p:sp>
        <p:nvSpPr>
          <p:cNvPr id="6" name="TextBox 5">
            <a:extLst>
              <a:ext uri="{FF2B5EF4-FFF2-40B4-BE49-F238E27FC236}">
                <a16:creationId xmlns:a16="http://schemas.microsoft.com/office/drawing/2014/main" id="{C58A6729-1DFB-4AA7-85DA-8BC461F88F10}"/>
              </a:ext>
            </a:extLst>
          </p:cNvPr>
          <p:cNvSpPr txBox="1"/>
          <p:nvPr/>
        </p:nvSpPr>
        <p:spPr>
          <a:xfrm>
            <a:off x="317809" y="2351584"/>
            <a:ext cx="7644221" cy="2585323"/>
          </a:xfrm>
          <a:prstGeom prst="rect">
            <a:avLst/>
          </a:prstGeom>
          <a:noFill/>
        </p:spPr>
        <p:txBody>
          <a:bodyPr wrap="square" rtlCol="0">
            <a:spAutoFit/>
          </a:bodyPr>
          <a:lstStyle/>
          <a:p>
            <a:pPr marL="457200" lvl="2"/>
            <a:r>
              <a:rPr lang="en-GB" dirty="0"/>
              <a:t>This approach helps to ensure: </a:t>
            </a:r>
          </a:p>
          <a:p>
            <a:pPr marL="457200" lvl="2"/>
            <a:endParaRPr lang="en-GB" dirty="0"/>
          </a:p>
          <a:p>
            <a:pPr marL="742950" lvl="2" indent="-285750">
              <a:buFont typeface="Arial" panose="020B0604020202020204" pitchFamily="34" charset="0"/>
              <a:buChar char="•"/>
            </a:pPr>
            <a:r>
              <a:rPr lang="en-GB" dirty="0"/>
              <a:t>The investigation runs smoothly</a:t>
            </a:r>
          </a:p>
          <a:p>
            <a:pPr marL="742950" lvl="2" indent="-285750">
              <a:buFont typeface="Arial" panose="020B0604020202020204" pitchFamily="34" charset="0"/>
              <a:buChar char="•"/>
            </a:pPr>
            <a:r>
              <a:rPr lang="en-GB" dirty="0"/>
              <a:t>Issues around confidentiality, anonymity and consent are dealt with early.  </a:t>
            </a:r>
          </a:p>
          <a:p>
            <a:pPr marL="742950" lvl="2" indent="-285750">
              <a:buFont typeface="Arial" panose="020B0604020202020204" pitchFamily="34" charset="0"/>
              <a:buChar char="•"/>
            </a:pPr>
            <a:r>
              <a:rPr lang="en-GB" dirty="0"/>
              <a:t>The investigation gets the respect it deserves</a:t>
            </a:r>
          </a:p>
          <a:p>
            <a:pPr marL="742950" lvl="2" indent="-285750">
              <a:buFont typeface="Arial" panose="020B0604020202020204" pitchFamily="34" charset="0"/>
              <a:buChar char="•"/>
            </a:pPr>
            <a:r>
              <a:rPr lang="en-GB" dirty="0"/>
              <a:t>The impact of the investigation on those involved is managed and potentially credit received if done well</a:t>
            </a:r>
          </a:p>
          <a:p>
            <a:pPr marL="742950" lvl="2" indent="-285750">
              <a:buFont typeface="Arial" panose="020B0604020202020204" pitchFamily="34" charset="0"/>
              <a:buChar char="•"/>
            </a:pPr>
            <a:r>
              <a:rPr lang="en-GB" dirty="0"/>
              <a:t>Wider fall out for the Club etc is limited/planned for. </a:t>
            </a:r>
          </a:p>
        </p:txBody>
      </p:sp>
      <p:pic>
        <p:nvPicPr>
          <p:cNvPr id="15" name="Picture 14" descr="A picture containing icon&#10;&#10;Description automatically generated">
            <a:extLst>
              <a:ext uri="{FF2B5EF4-FFF2-40B4-BE49-F238E27FC236}">
                <a16:creationId xmlns:a16="http://schemas.microsoft.com/office/drawing/2014/main" id="{209A38A7-1EF4-4D71-86C8-5E452EB27454}"/>
              </a:ext>
            </a:extLst>
          </p:cNvPr>
          <p:cNvPicPr/>
          <p:nvPr/>
        </p:nvPicPr>
        <p:blipFill>
          <a:blip r:embed="rId2">
            <a:extLst>
              <a:ext uri="{BEBA8EAE-BF5A-486C-A8C5-ECC9F3942E4B}">
                <a14:imgProps xmlns:a14="http://schemas.microsoft.com/office/drawing/2010/main">
                  <a14:imgLayer r:embed="rId3">
                    <a14:imgEffect>
                      <a14:backgroundRemoval t="2349" b="98658" l="5096" r="94586">
                        <a14:foregroundMark x1="7643" y1="34228" x2="7643" y2="34228"/>
                        <a14:foregroundMark x1="14968" y1="14094" x2="14968" y2="14094"/>
                        <a14:foregroundMark x1="14331" y1="13087" x2="14331" y2="13087"/>
                        <a14:foregroundMark x1="30573" y1="6376" x2="30573" y2="6376"/>
                        <a14:foregroundMark x1="42038" y1="6040" x2="42038" y2="6040"/>
                        <a14:foregroundMark x1="52229" y1="5705" x2="55414" y2="5369"/>
                        <a14:foregroundMark x1="63376" y1="4698" x2="63376" y2="4698"/>
                        <a14:foregroundMark x1="81210" y1="6711" x2="81210" y2="6711"/>
                        <a14:foregroundMark x1="94586" y1="20134" x2="94586" y2="20134"/>
                        <a14:foregroundMark x1="92675" y1="42953" x2="92675" y2="42953"/>
                        <a14:foregroundMark x1="92357" y1="47651" x2="92357" y2="47651"/>
                        <a14:foregroundMark x1="92675" y1="61745" x2="92675" y2="61745"/>
                        <a14:foregroundMark x1="92675" y1="72819" x2="92675" y2="72819"/>
                        <a14:foregroundMark x1="92675" y1="79530" x2="92675" y2="79530"/>
                        <a14:foregroundMark x1="91720" y1="84564" x2="91720" y2="84564"/>
                        <a14:foregroundMark x1="85669" y1="90268" x2="85669" y2="90268"/>
                        <a14:foregroundMark x1="80892" y1="92617" x2="80892" y2="92617"/>
                        <a14:foregroundMark x1="77707" y1="93289" x2="75478" y2="94631"/>
                        <a14:foregroundMark x1="71656" y1="95638" x2="68153" y2="95973"/>
                        <a14:foregroundMark x1="49363" y1="96309" x2="49363" y2="96309"/>
                        <a14:foregroundMark x1="38854" y1="96309" x2="38854" y2="96309"/>
                        <a14:foregroundMark x1="22293" y1="94295" x2="7962" y2="78188"/>
                        <a14:foregroundMark x1="7962" y1="78188" x2="8280" y2="22148"/>
                        <a14:foregroundMark x1="9873" y1="19463" x2="9873" y2="19463"/>
                        <a14:foregroundMark x1="11465" y1="15101" x2="11465" y2="15101"/>
                        <a14:foregroundMark x1="14013" y1="11745" x2="14013" y2="11745"/>
                        <a14:foregroundMark x1="20064" y1="7047" x2="20064" y2="7047"/>
                        <a14:foregroundMark x1="21656" y1="3020" x2="21656" y2="3020"/>
                        <a14:foregroundMark x1="24204" y1="3020" x2="24204" y2="3020"/>
                        <a14:foregroundMark x1="27389" y1="3020" x2="27389" y2="3020"/>
                        <a14:foregroundMark x1="35669" y1="2349" x2="35669" y2="2349"/>
                        <a14:foregroundMark x1="42994" y1="2349" x2="42994" y2="2349"/>
                        <a14:foregroundMark x1="49682" y1="2349" x2="49682" y2="2349"/>
                        <a14:foregroundMark x1="57643" y1="2349" x2="57643" y2="2349"/>
                        <a14:foregroundMark x1="63376" y1="3356" x2="63376" y2="3356"/>
                        <a14:foregroundMark x1="63057" y1="6376" x2="63057" y2="6376"/>
                        <a14:foregroundMark x1="56051" y1="8054" x2="56051" y2="8054"/>
                        <a14:foregroundMark x1="46815" y1="8389" x2="46815" y2="8389"/>
                        <a14:foregroundMark x1="43631" y1="8389" x2="40127" y2="9060"/>
                        <a14:foregroundMark x1="37580" y1="9060" x2="37580" y2="9060"/>
                        <a14:foregroundMark x1="12526" y1="20470" x2="5732" y2="28523"/>
                        <a14:foregroundMark x1="13836" y1="18917" x2="12526" y2="20470"/>
                        <a14:foregroundMark x1="15357" y1="17114" x2="14822" y2="17748"/>
                        <a14:foregroundMark x1="15923" y1="16443" x2="15357" y2="17114"/>
                        <a14:foregroundMark x1="16206" y1="16107" x2="15923" y2="16443"/>
                        <a14:foregroundMark x1="16489" y1="15772" x2="16206" y2="16107"/>
                        <a14:foregroundMark x1="16773" y1="15436" x2="16489" y2="15772"/>
                        <a14:foregroundMark x1="17339" y1="14765" x2="16773" y2="15436"/>
                        <a14:foregroundMark x1="21019" y1="10403" x2="17339" y2="14765"/>
                        <a14:foregroundMark x1="5732" y1="28523" x2="7006" y2="72148"/>
                        <a14:foregroundMark x1="7006" y1="72148" x2="18471" y2="90940"/>
                        <a14:foregroundMark x1="18471" y1="90940" x2="43949" y2="94295"/>
                        <a14:foregroundMark x1="43949" y1="94295" x2="89809" y2="85906"/>
                        <a14:foregroundMark x1="89809" y1="85906" x2="91720" y2="31879"/>
                        <a14:foregroundMark x1="91720" y1="31879" x2="88535" y2="15772"/>
                        <a14:foregroundMark x1="11465" y1="13423" x2="11465" y2="13423"/>
                        <a14:foregroundMark x1="7962" y1="18456" x2="7962" y2="18456"/>
                        <a14:foregroundMark x1="7643" y1="22483" x2="7643" y2="22483"/>
                        <a14:foregroundMark x1="6369" y1="25503" x2="6369" y2="25503"/>
                        <a14:foregroundMark x1="6369" y1="20805" x2="6369" y2="20805"/>
                        <a14:foregroundMark x1="5732" y1="18456" x2="5732" y2="18456"/>
                        <a14:foregroundMark x1="7962" y1="14094" x2="7962" y2="14094"/>
                        <a14:foregroundMark x1="13694" y1="9396" x2="13694" y2="9396"/>
                        <a14:foregroundMark x1="16561" y1="8389" x2="16561" y2="8389"/>
                        <a14:foregroundMark x1="15287" y1="6376" x2="15287" y2="6376"/>
                        <a14:foregroundMark x1="10510" y1="14430" x2="10510" y2="14430"/>
                        <a14:foregroundMark x1="10510" y1="11745" x2="10510" y2="11745"/>
                        <a14:foregroundMark x1="20382" y1="5369" x2="20382" y2="5369"/>
                        <a14:foregroundMark x1="24522" y1="5705" x2="24522" y2="5705"/>
                        <a14:foregroundMark x1="32803" y1="6711" x2="32803" y2="6711"/>
                        <a14:foregroundMark x1="35669" y1="5034" x2="35669" y2="5034"/>
                        <a14:foregroundMark x1="33121" y1="2685" x2="33121" y2="2685"/>
                        <a14:foregroundMark x1="23885" y1="8725" x2="23885" y2="8725"/>
                        <a14:foregroundMark x1="28025" y1="8054" x2="28025" y2="8054"/>
                        <a14:foregroundMark x1="31210" y1="8054" x2="31210" y2="8054"/>
                        <a14:foregroundMark x1="34713" y1="8054" x2="34713" y2="8054"/>
                        <a14:foregroundMark x1="47452" y1="5034" x2="47452" y2="5034"/>
                        <a14:foregroundMark x1="51274" y1="6711" x2="51274" y2="6711"/>
                        <a14:foregroundMark x1="55414" y1="7383" x2="55414" y2="7383"/>
                        <a14:foregroundMark x1="60510" y1="7383" x2="60510" y2="7383"/>
                        <a14:foregroundMark x1="71019" y1="7383" x2="71019" y2="7383"/>
                        <a14:foregroundMark x1="74522" y1="7047" x2="74522" y2="7047"/>
                        <a14:foregroundMark x1="75478" y1="6040" x2="75478" y2="6040"/>
                        <a14:foregroundMark x1="78662" y1="6376" x2="78662" y2="6376"/>
                        <a14:foregroundMark x1="78662" y1="6376" x2="78662" y2="6376"/>
                        <a14:foregroundMark x1="70064" y1="5369" x2="70064" y2="5369"/>
                        <a14:foregroundMark x1="53503" y1="8054" x2="53503" y2="8054"/>
                        <a14:foregroundMark x1="49682" y1="8389" x2="49682" y2="8389"/>
                        <a14:foregroundMark x1="54140" y1="2685" x2="54140" y2="2685"/>
                        <a14:foregroundMark x1="60828" y1="4698" x2="60828" y2="4698"/>
                        <a14:foregroundMark x1="67834" y1="5034" x2="67834" y2="5034"/>
                        <a14:foregroundMark x1="69427" y1="3356" x2="69427" y2="3356"/>
                        <a14:foregroundMark x1="65605" y1="6711" x2="65605" y2="6711"/>
                        <a14:foregroundMark x1="67197" y1="7383" x2="67197" y2="7383"/>
                        <a14:foregroundMark x1="73248" y1="7718" x2="73248" y2="7718"/>
                        <a14:foregroundMark x1="76752" y1="8389" x2="76752" y2="8389"/>
                        <a14:foregroundMark x1="77070" y1="9732" x2="77070" y2="9732"/>
                        <a14:foregroundMark x1="75159" y1="9732" x2="75159" y2="9732"/>
                        <a14:foregroundMark x1="73885" y1="3691" x2="73885" y2="3691"/>
                        <a14:foregroundMark x1="74522" y1="3356" x2="74522" y2="3356"/>
                        <a14:foregroundMark x1="83439" y1="90268" x2="83439" y2="90268"/>
                        <a14:foregroundMark x1="76115" y1="93960" x2="76115" y2="93960"/>
                        <a14:foregroundMark x1="69427" y1="94966" x2="69427" y2="94966"/>
                        <a14:foregroundMark x1="69427" y1="92953" x2="69427" y2="92953"/>
                        <a14:foregroundMark x1="58917" y1="96980" x2="58917" y2="96980"/>
                        <a14:foregroundMark x1="66242" y1="92617" x2="66242" y2="92617"/>
                        <a14:foregroundMark x1="79299" y1="92282" x2="79299" y2="92282"/>
                        <a14:foregroundMark x1="86624" y1="85570" x2="86624" y2="85570"/>
                        <a14:foregroundMark x1="90127" y1="78523" x2="90127" y2="78523"/>
                        <a14:foregroundMark x1="64650" y1="95638" x2="64650" y2="95638"/>
                        <a14:foregroundMark x1="78981" y1="94295" x2="78981" y2="94295"/>
                        <a14:foregroundMark x1="85987" y1="90604" x2="85987" y2="90604"/>
                        <a14:foregroundMark x1="89809" y1="87584" x2="89809" y2="87584"/>
                        <a14:foregroundMark x1="88535" y1="81879" x2="88535" y2="81879"/>
                        <a14:foregroundMark x1="88217" y1="70470" x2="88217" y2="70470"/>
                        <a14:foregroundMark x1="86624" y1="54698" x2="86624" y2="54698"/>
                        <a14:foregroundMark x1="87580" y1="40268" x2="87580" y2="40268"/>
                        <a14:foregroundMark x1="87898" y1="29866" x2="87898" y2="29866"/>
                        <a14:foregroundMark x1="88217" y1="22148" x2="88217" y2="22148"/>
                        <a14:foregroundMark x1="91083" y1="18121" x2="91083" y2="18121"/>
                        <a14:foregroundMark x1="77707" y1="6376" x2="77707" y2="6376"/>
                        <a14:foregroundMark x1="80892" y1="5034" x2="80892" y2="5034"/>
                        <a14:foregroundMark x1="87261" y1="15101" x2="87261" y2="15101"/>
                        <a14:foregroundMark x1="89490" y1="13423" x2="89490" y2="13423"/>
                        <a14:foregroundMark x1="90764" y1="33557" x2="90764" y2="33557"/>
                        <a14:foregroundMark x1="89490" y1="41946" x2="89490" y2="41946"/>
                        <a14:foregroundMark x1="89490" y1="56376" x2="89490" y2="56376"/>
                        <a14:foregroundMark x1="89172" y1="65101" x2="89172" y2="65101"/>
                        <a14:foregroundMark x1="67834" y1="96980" x2="67834" y2="96980"/>
                        <a14:foregroundMark x1="60191" y1="95973" x2="60191" y2="95973"/>
                        <a14:foregroundMark x1="47452" y1="98658" x2="47452" y2="98658"/>
                        <a14:foregroundMark x1="33439" y1="97987" x2="33439" y2="97987"/>
                        <a14:foregroundMark x1="19427" y1="94966" x2="19427" y2="94966"/>
                        <a14:foregroundMark x1="13057" y1="86577" x2="13057" y2="86577"/>
                        <a14:foregroundMark x1="8280" y1="81544" x2="8280" y2="81544"/>
                        <a14:foregroundMark x1="5096" y1="77181" x2="5096" y2="77181"/>
                        <a14:foregroundMark x1="6688" y1="85570" x2="6688" y2="85570"/>
                        <a14:backgroundMark x1="44586" y1="19463" x2="44586" y2="19463"/>
                        <a14:backgroundMark x1="40764" y1="17785" x2="40764" y2="17785"/>
                        <a14:backgroundMark x1="32166" y1="18456" x2="32166" y2="18456"/>
                        <a14:backgroundMark x1="31847" y1="18792" x2="31847" y2="18792"/>
                        <a14:backgroundMark x1="27070" y1="18792" x2="27070" y2="18792"/>
                        <a14:backgroundMark x1="25478" y1="18792" x2="25478" y2="18792"/>
                        <a14:backgroundMark x1="21338" y1="21141" x2="21338" y2="21141"/>
                        <a14:backgroundMark x1="21019" y1="25168" x2="21019" y2="25168"/>
                        <a14:backgroundMark x1="20701" y1="28859" x2="20701" y2="28859"/>
                        <a14:backgroundMark x1="20382" y1="31208" x2="20382" y2="31208"/>
                        <a14:backgroundMark x1="20064" y1="66443" x2="20064" y2="66443"/>
                        <a14:backgroundMark x1="20382" y1="66779" x2="20382" y2="66779"/>
                        <a14:backgroundMark x1="21019" y1="67114" x2="21019" y2="67114"/>
                        <a14:backgroundMark x1="21338" y1="67114" x2="21338" y2="67114"/>
                        <a14:backgroundMark x1="22611" y1="61074" x2="22611" y2="61074"/>
                        <a14:backgroundMark x1="21656" y1="59396" x2="20701" y2="59396"/>
                        <a14:backgroundMark x1="17197" y1="55034" x2="17197" y2="55034"/>
                        <a14:backgroundMark x1="49363" y1="84228" x2="49363" y2="84228"/>
                        <a14:backgroundMark x1="49682" y1="83557" x2="49682" y2="83557"/>
                        <a14:backgroundMark x1="62420" y1="76174" x2="62420" y2="76174"/>
                        <a14:backgroundMark x1="65605" y1="64430" x2="65605" y2="64430"/>
                        <a14:backgroundMark x1="68471" y1="56040" x2="68471" y2="56040"/>
                        <a14:backgroundMark x1="73248" y1="46980" x2="73248" y2="46980"/>
                        <a14:backgroundMark x1="74204" y1="42282" x2="74204" y2="42282"/>
                        <a14:backgroundMark x1="77389" y1="32550" x2="77389" y2="32550"/>
                        <a14:backgroundMark x1="78344" y1="30201" x2="78344" y2="30201"/>
                        <a14:backgroundMark x1="79936" y1="26174" x2="79936" y2="26174"/>
                        <a14:backgroundMark x1="81847" y1="24161" x2="81847" y2="24161"/>
                        <a14:backgroundMark x1="82484" y1="24832" x2="82484" y2="24832"/>
                        <a14:backgroundMark x1="81529" y1="37584" x2="81529" y2="37584"/>
                        <a14:backgroundMark x1="80573" y1="43960" x2="80573" y2="43960"/>
                        <a14:backgroundMark x1="80573" y1="49664" x2="80573" y2="49664"/>
                        <a14:backgroundMark x1="79299" y1="57718" x2="79299" y2="57718"/>
                        <a14:backgroundMark x1="78025" y1="62416" x2="78025" y2="62416"/>
                        <a14:backgroundMark x1="77070" y1="64430" x2="77070" y2="64430"/>
                        <a14:backgroundMark x1="74522" y1="66779" x2="74522" y2="66779"/>
                        <a14:backgroundMark x1="15287" y1="15772" x2="15287" y2="15772"/>
                        <a14:backgroundMark x1="16242" y1="17114" x2="16242" y2="17114"/>
                        <a14:backgroundMark x1="14968" y1="17114" x2="14968" y2="17114"/>
                        <a14:backgroundMark x1="14968" y1="17785" x2="14650" y2="19128"/>
                        <a14:backgroundMark x1="16561" y1="16107" x2="16561" y2="16107"/>
                        <a14:backgroundMark x1="18471" y1="14765" x2="18471" y2="14765"/>
                        <a14:backgroundMark x1="17197" y1="15436" x2="17197" y2="15436"/>
                        <a14:backgroundMark x1="16879" y1="16443" x2="16879" y2="16443"/>
                        <a14:backgroundMark x1="14650" y1="18121" x2="14650" y2="18121"/>
                        <a14:backgroundMark x1="14331" y1="20470" x2="14331" y2="20470"/>
                      </a14:backgroundRemoval>
                    </a14:imgEffect>
                  </a14:imgLayer>
                </a14:imgProps>
              </a:ext>
              <a:ext uri="{28A0092B-C50C-407E-A947-70E740481C1C}">
                <a14:useLocalDpi xmlns:a14="http://schemas.microsoft.com/office/drawing/2010/main" val="0"/>
              </a:ext>
            </a:extLst>
          </a:blip>
          <a:stretch>
            <a:fillRect/>
          </a:stretch>
        </p:blipFill>
        <p:spPr>
          <a:xfrm>
            <a:off x="8974301" y="2657208"/>
            <a:ext cx="1600664" cy="1543583"/>
          </a:xfrm>
          <a:prstGeom prst="rect">
            <a:avLst/>
          </a:prstGeom>
        </p:spPr>
      </p:pic>
    </p:spTree>
    <p:extLst>
      <p:ext uri="{BB962C8B-B14F-4D97-AF65-F5344CB8AC3E}">
        <p14:creationId xmlns:p14="http://schemas.microsoft.com/office/powerpoint/2010/main" val="7782891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58A6729-1DFB-4AA7-85DA-8BC461F88F10}"/>
              </a:ext>
            </a:extLst>
          </p:cNvPr>
          <p:cNvSpPr txBox="1"/>
          <p:nvPr/>
        </p:nvSpPr>
        <p:spPr>
          <a:xfrm>
            <a:off x="6170341" y="1306285"/>
            <a:ext cx="5651545" cy="5078313"/>
          </a:xfrm>
          <a:prstGeom prst="rect">
            <a:avLst/>
          </a:prstGeom>
          <a:noFill/>
        </p:spPr>
        <p:txBody>
          <a:bodyPr wrap="square" rtlCol="0">
            <a:spAutoFit/>
          </a:bodyPr>
          <a:lstStyle/>
          <a:p>
            <a:r>
              <a:rPr lang="en-GB" dirty="0"/>
              <a:t>Language</a:t>
            </a:r>
          </a:p>
          <a:p>
            <a:endParaRPr lang="en-GB" dirty="0"/>
          </a:p>
          <a:p>
            <a:pPr marL="742950" lvl="1" indent="-285750">
              <a:buFont typeface="Arial" panose="020B0604020202020204" pitchFamily="34" charset="0"/>
              <a:buChar char="•"/>
            </a:pPr>
            <a:r>
              <a:rPr lang="en-GB" dirty="0"/>
              <a:t>Be careful about the language used.  Try to avoid personal opinion or judgement where you can, other than in your recommendations.  </a:t>
            </a:r>
          </a:p>
          <a:p>
            <a:pPr marL="742950" lvl="1" indent="-285750">
              <a:buFont typeface="Arial" panose="020B0604020202020204" pitchFamily="34" charset="0"/>
              <a:buChar char="•"/>
            </a:pPr>
            <a:r>
              <a:rPr lang="en-GB" dirty="0"/>
              <a:t>Be concise and use plain English.</a:t>
            </a:r>
          </a:p>
          <a:p>
            <a:pPr marL="742950" lvl="1" indent="-285750">
              <a:buFont typeface="Arial" panose="020B0604020202020204" pitchFamily="34" charset="0"/>
              <a:buChar char="•"/>
            </a:pPr>
            <a:r>
              <a:rPr lang="en-GB" dirty="0"/>
              <a:t>Are there any other needs to consider? ENFL? </a:t>
            </a:r>
          </a:p>
          <a:p>
            <a:pPr marL="742950" lvl="1" indent="-285750">
              <a:buFont typeface="Arial" panose="020B0604020202020204" pitchFamily="34" charset="0"/>
              <a:buChar char="•"/>
            </a:pPr>
            <a:endParaRPr lang="en-GB" dirty="0"/>
          </a:p>
          <a:p>
            <a:pPr marL="0" lvl="1"/>
            <a:endParaRPr lang="en-GB" dirty="0"/>
          </a:p>
          <a:p>
            <a:pPr marL="0" lvl="1"/>
            <a:r>
              <a:rPr lang="en-GB" dirty="0"/>
              <a:t>Fall-out and further considerations</a:t>
            </a:r>
          </a:p>
          <a:p>
            <a:pPr marL="0" lvl="1"/>
            <a:endParaRPr lang="en-GB" dirty="0"/>
          </a:p>
          <a:p>
            <a:pPr marL="742950" lvl="2" indent="-285750">
              <a:buFont typeface="Arial" panose="020B0604020202020204" pitchFamily="34" charset="0"/>
              <a:buChar char="•"/>
            </a:pPr>
            <a:r>
              <a:rPr lang="en-GB" dirty="0"/>
              <a:t>Is the Club prepared for the fall-out? </a:t>
            </a:r>
          </a:p>
          <a:p>
            <a:pPr marL="742950" lvl="2" indent="-285750">
              <a:buFont typeface="Arial" panose="020B0604020202020204" pitchFamily="34" charset="0"/>
              <a:buChar char="•"/>
            </a:pPr>
            <a:r>
              <a:rPr lang="en-GB" dirty="0"/>
              <a:t>GDPR – data retention to be considered.  Security? Where stored etc? </a:t>
            </a:r>
          </a:p>
          <a:p>
            <a:pPr marL="742950" lvl="2" indent="-285750">
              <a:buFont typeface="Arial" panose="020B0604020202020204" pitchFamily="34" charset="0"/>
              <a:buChar char="•"/>
            </a:pPr>
            <a:r>
              <a:rPr lang="en-GB" dirty="0"/>
              <a:t>Have any 3</a:t>
            </a:r>
            <a:r>
              <a:rPr lang="en-GB" baseline="30000" dirty="0"/>
              <a:t>rd</a:t>
            </a:r>
            <a:r>
              <a:rPr lang="en-GB" dirty="0"/>
              <a:t> party thresholds been reached as a result of the investigation (or mid-investigation)</a:t>
            </a:r>
          </a:p>
          <a:p>
            <a:pPr marL="742950" lvl="2" indent="-285750">
              <a:buFont typeface="Arial" panose="020B0604020202020204" pitchFamily="34" charset="0"/>
              <a:buChar char="•"/>
            </a:pPr>
            <a:r>
              <a:rPr lang="en-GB" dirty="0"/>
              <a:t>Will the Club need wider support?  Either now or in the future (post decision) </a:t>
            </a:r>
          </a:p>
        </p:txBody>
      </p:sp>
      <p:sp>
        <p:nvSpPr>
          <p:cNvPr id="10" name="TextBox 9">
            <a:extLst>
              <a:ext uri="{FF2B5EF4-FFF2-40B4-BE49-F238E27FC236}">
                <a16:creationId xmlns:a16="http://schemas.microsoft.com/office/drawing/2014/main" id="{29453A83-D393-4800-81B8-64C6CCAAE9F2}"/>
              </a:ext>
            </a:extLst>
          </p:cNvPr>
          <p:cNvSpPr txBox="1"/>
          <p:nvPr/>
        </p:nvSpPr>
        <p:spPr>
          <a:xfrm>
            <a:off x="460000" y="1306285"/>
            <a:ext cx="5561658" cy="5355312"/>
          </a:xfrm>
          <a:prstGeom prst="rect">
            <a:avLst/>
          </a:prstGeom>
          <a:noFill/>
        </p:spPr>
        <p:txBody>
          <a:bodyPr wrap="square" rtlCol="0">
            <a:spAutoFit/>
          </a:bodyPr>
          <a:lstStyle/>
          <a:p>
            <a:r>
              <a:rPr lang="en-GB" dirty="0"/>
              <a:t>Findings &amp; recommendations</a:t>
            </a:r>
          </a:p>
          <a:p>
            <a:endParaRPr lang="en-GB" dirty="0"/>
          </a:p>
          <a:p>
            <a:pPr marL="742950" lvl="1" indent="-285750">
              <a:buFont typeface="Arial" panose="020B0604020202020204" pitchFamily="34" charset="0"/>
              <a:buChar char="•"/>
            </a:pPr>
            <a:r>
              <a:rPr lang="en-GB" dirty="0"/>
              <a:t>Present findings and recommendations not decisions. What has the information told you not whether you think someone is guilty?</a:t>
            </a:r>
          </a:p>
          <a:p>
            <a:pPr marL="742950" lvl="1" indent="-285750">
              <a:buFont typeface="Arial" panose="020B0604020202020204" pitchFamily="34" charset="0"/>
              <a:buChar char="•"/>
            </a:pPr>
            <a:r>
              <a:rPr lang="en-GB" dirty="0"/>
              <a:t>Be balanced in your findings &amp; recommendations. </a:t>
            </a:r>
          </a:p>
          <a:p>
            <a:pPr marL="742950" lvl="1" indent="-285750">
              <a:buFont typeface="Arial" panose="020B0604020202020204" pitchFamily="34" charset="0"/>
              <a:buChar char="•"/>
            </a:pPr>
            <a:r>
              <a:rPr lang="en-GB" dirty="0"/>
              <a:t>Remember the standard of proof.</a:t>
            </a:r>
          </a:p>
          <a:p>
            <a:pPr marL="742950" lvl="1" indent="-285750">
              <a:buFont typeface="Arial" panose="020B0604020202020204" pitchFamily="34" charset="0"/>
              <a:buChar char="•"/>
            </a:pPr>
            <a:endParaRPr lang="en-GB" dirty="0"/>
          </a:p>
          <a:p>
            <a:pPr marL="0" lvl="1"/>
            <a:endParaRPr lang="en-GB" dirty="0"/>
          </a:p>
          <a:p>
            <a:pPr marL="0" lvl="1"/>
            <a:r>
              <a:rPr lang="en-GB" dirty="0"/>
              <a:t>Report Writing</a:t>
            </a:r>
          </a:p>
          <a:p>
            <a:pPr marL="0" lvl="1"/>
            <a:endParaRPr lang="en-GB" dirty="0"/>
          </a:p>
          <a:p>
            <a:pPr marL="742950" lvl="2" indent="-285750">
              <a:buFont typeface="Arial" panose="020B0604020202020204" pitchFamily="34" charset="0"/>
              <a:buChar char="•"/>
            </a:pPr>
            <a:r>
              <a:rPr lang="en-GB" dirty="0"/>
              <a:t>Try to be concise yet thorough and detailed.</a:t>
            </a:r>
          </a:p>
          <a:p>
            <a:pPr marL="742950" lvl="2" indent="-285750">
              <a:buFont typeface="Arial" panose="020B0604020202020204" pitchFamily="34" charset="0"/>
              <a:buChar char="•"/>
            </a:pPr>
            <a:r>
              <a:rPr lang="en-GB" dirty="0"/>
              <a:t>Always give wider context and scope. Frame the report - Why did you investigate, what did you do &amp; ultimately what did you find? </a:t>
            </a:r>
          </a:p>
          <a:p>
            <a:pPr marL="742950" lvl="2" indent="-285750">
              <a:buFont typeface="Arial" panose="020B0604020202020204" pitchFamily="34" charset="0"/>
              <a:buChar char="•"/>
            </a:pPr>
            <a:r>
              <a:rPr lang="en-GB" dirty="0"/>
              <a:t>Try to support findings with evidence – reference interviews etc. </a:t>
            </a:r>
          </a:p>
          <a:p>
            <a:pPr marL="742950" lvl="2" indent="-285750">
              <a:buFont typeface="Arial" panose="020B0604020202020204" pitchFamily="34" charset="0"/>
              <a:buChar char="•"/>
            </a:pPr>
            <a:r>
              <a:rPr lang="en-GB" dirty="0"/>
              <a:t>Remember your recommendation is whether the discipline officer needs to hear the case. </a:t>
            </a:r>
          </a:p>
        </p:txBody>
      </p:sp>
      <p:cxnSp>
        <p:nvCxnSpPr>
          <p:cNvPr id="5" name="Straight Connector 4">
            <a:extLst>
              <a:ext uri="{FF2B5EF4-FFF2-40B4-BE49-F238E27FC236}">
                <a16:creationId xmlns:a16="http://schemas.microsoft.com/office/drawing/2014/main" id="{7725AF84-D366-4C64-BC5F-D6F489CD95FF}"/>
              </a:ext>
            </a:extLst>
          </p:cNvPr>
          <p:cNvCxnSpPr>
            <a:cxnSpLocks/>
          </p:cNvCxnSpPr>
          <p:nvPr/>
        </p:nvCxnSpPr>
        <p:spPr>
          <a:xfrm>
            <a:off x="6096000" y="1022209"/>
            <a:ext cx="0" cy="5406583"/>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FC9FA94F-6DFA-4172-84BD-4D719EE1F88B}"/>
              </a:ext>
            </a:extLst>
          </p:cNvPr>
          <p:cNvCxnSpPr/>
          <p:nvPr/>
        </p:nvCxnSpPr>
        <p:spPr>
          <a:xfrm>
            <a:off x="223935" y="3429000"/>
            <a:ext cx="11597951"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Rounded Corners 6">
            <a:extLst>
              <a:ext uri="{FF2B5EF4-FFF2-40B4-BE49-F238E27FC236}">
                <a16:creationId xmlns:a16="http://schemas.microsoft.com/office/drawing/2014/main" id="{3FBD1228-3D80-4A2F-9BC6-EA570AD72916}"/>
              </a:ext>
            </a:extLst>
          </p:cNvPr>
          <p:cNvSpPr/>
          <p:nvPr/>
        </p:nvSpPr>
        <p:spPr>
          <a:xfrm>
            <a:off x="335903" y="199896"/>
            <a:ext cx="1604863" cy="93305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Presentation</a:t>
            </a:r>
          </a:p>
        </p:txBody>
      </p:sp>
    </p:spTree>
    <p:extLst>
      <p:ext uri="{BB962C8B-B14F-4D97-AF65-F5344CB8AC3E}">
        <p14:creationId xmlns:p14="http://schemas.microsoft.com/office/powerpoint/2010/main" val="2718288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67BEFA-34E0-42C9-8EAF-4D9AC355FC6F}"/>
              </a:ext>
            </a:extLst>
          </p:cNvPr>
          <p:cNvSpPr/>
          <p:nvPr/>
        </p:nvSpPr>
        <p:spPr>
          <a:xfrm>
            <a:off x="317809" y="179033"/>
            <a:ext cx="9096401" cy="646331"/>
          </a:xfrm>
          <a:prstGeom prst="rect">
            <a:avLst/>
          </a:prstGeom>
          <a:noFill/>
        </p:spPr>
        <p:txBody>
          <a:bodyPr wrap="none" lIns="91440" tIns="45720" rIns="91440" bIns="45720">
            <a:spAutoFit/>
          </a:bodyPr>
          <a:lstStyle/>
          <a:p>
            <a:pPr algn="ctr"/>
            <a:r>
              <a:rPr lang="en-US" sz="3600" dirty="0">
                <a:ln w="0"/>
                <a:effectLst>
                  <a:outerShdw blurRad="38100" dist="19050" dir="2700000" algn="tl" rotWithShape="0">
                    <a:schemeClr val="dk1">
                      <a:alpha val="40000"/>
                    </a:schemeClr>
                  </a:outerShdw>
                </a:effectLst>
              </a:rPr>
              <a:t>Appropriate, effective and supports outcomes</a:t>
            </a:r>
            <a:r>
              <a:rPr lang="en-US" sz="3600" b="0" cap="none" spc="0" dirty="0">
                <a:ln w="0"/>
                <a:solidFill>
                  <a:schemeClr val="tx1"/>
                </a:solidFill>
                <a:effectLst>
                  <a:outerShdw blurRad="38100" dist="19050" dir="2700000" algn="tl" rotWithShape="0">
                    <a:schemeClr val="dk1">
                      <a:alpha val="40000"/>
                    </a:schemeClr>
                  </a:outerShdw>
                </a:effectLst>
              </a:rPr>
              <a:t>…</a:t>
            </a:r>
          </a:p>
        </p:txBody>
      </p:sp>
      <p:sp>
        <p:nvSpPr>
          <p:cNvPr id="3" name="Rectangle: Rounded Corners 2">
            <a:extLst>
              <a:ext uri="{FF2B5EF4-FFF2-40B4-BE49-F238E27FC236}">
                <a16:creationId xmlns:a16="http://schemas.microsoft.com/office/drawing/2014/main" id="{F5AF4E06-D28E-4869-9163-4C2C74841C70}"/>
              </a:ext>
            </a:extLst>
          </p:cNvPr>
          <p:cNvSpPr/>
          <p:nvPr/>
        </p:nvSpPr>
        <p:spPr>
          <a:xfrm>
            <a:off x="317809" y="1126809"/>
            <a:ext cx="1589368" cy="92333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Presentation</a:t>
            </a:r>
          </a:p>
        </p:txBody>
      </p:sp>
      <p:sp>
        <p:nvSpPr>
          <p:cNvPr id="6" name="TextBox 5">
            <a:extLst>
              <a:ext uri="{FF2B5EF4-FFF2-40B4-BE49-F238E27FC236}">
                <a16:creationId xmlns:a16="http://schemas.microsoft.com/office/drawing/2014/main" id="{C58A6729-1DFB-4AA7-85DA-8BC461F88F10}"/>
              </a:ext>
            </a:extLst>
          </p:cNvPr>
          <p:cNvSpPr txBox="1"/>
          <p:nvPr/>
        </p:nvSpPr>
        <p:spPr>
          <a:xfrm>
            <a:off x="317809" y="2351584"/>
            <a:ext cx="7644221" cy="2862322"/>
          </a:xfrm>
          <a:prstGeom prst="rect">
            <a:avLst/>
          </a:prstGeom>
          <a:noFill/>
        </p:spPr>
        <p:txBody>
          <a:bodyPr wrap="square" rtlCol="0">
            <a:spAutoFit/>
          </a:bodyPr>
          <a:lstStyle/>
          <a:p>
            <a:pPr marL="457200" lvl="2"/>
            <a:r>
              <a:rPr lang="en-GB" dirty="0"/>
              <a:t>This approach helps to ensure: </a:t>
            </a:r>
          </a:p>
          <a:p>
            <a:pPr marL="457200" lvl="2"/>
            <a:endParaRPr lang="en-GB" dirty="0"/>
          </a:p>
          <a:p>
            <a:pPr marL="742950" lvl="2" indent="-285750">
              <a:buFont typeface="Arial" panose="020B0604020202020204" pitchFamily="34" charset="0"/>
              <a:buChar char="•"/>
            </a:pPr>
            <a:r>
              <a:rPr lang="en-GB" dirty="0"/>
              <a:t>Auditable and defensible</a:t>
            </a:r>
          </a:p>
          <a:p>
            <a:pPr marL="742950" lvl="2" indent="-285750">
              <a:buFont typeface="Arial" panose="020B0604020202020204" pitchFamily="34" charset="0"/>
              <a:buChar char="•"/>
            </a:pPr>
            <a:r>
              <a:rPr lang="en-GB" dirty="0"/>
              <a:t>Consistency for future investigations.</a:t>
            </a:r>
          </a:p>
          <a:p>
            <a:pPr marL="742950" lvl="2" indent="-285750">
              <a:buFont typeface="Arial" panose="020B0604020202020204" pitchFamily="34" charset="0"/>
              <a:buChar char="•"/>
            </a:pPr>
            <a:r>
              <a:rPr lang="en-GB" dirty="0"/>
              <a:t>Tangible evidence to support a disciplinary procedure is available.</a:t>
            </a:r>
          </a:p>
          <a:p>
            <a:pPr marL="742950" lvl="2" indent="-285750">
              <a:buFont typeface="Arial" panose="020B0604020202020204" pitchFamily="34" charset="0"/>
              <a:buChar char="•"/>
            </a:pPr>
            <a:r>
              <a:rPr lang="en-GB" dirty="0"/>
              <a:t>A fair sanctioning process.  Standard of proof test remains central ‘test’ around which outcomes are made, </a:t>
            </a:r>
          </a:p>
          <a:p>
            <a:pPr marL="742950" lvl="2" indent="-285750">
              <a:buFont typeface="Arial" panose="020B0604020202020204" pitchFamily="34" charset="0"/>
              <a:buChar char="•"/>
            </a:pPr>
            <a:r>
              <a:rPr lang="en-GB" dirty="0"/>
              <a:t>The Club is supported at any appeal/review</a:t>
            </a:r>
          </a:p>
          <a:p>
            <a:pPr marL="742950" lvl="2" indent="-285750">
              <a:buFont typeface="Arial" panose="020B0604020202020204" pitchFamily="34" charset="0"/>
              <a:buChar char="•"/>
            </a:pPr>
            <a:r>
              <a:rPr lang="en-GB" dirty="0"/>
              <a:t>Any 3</a:t>
            </a:r>
            <a:r>
              <a:rPr lang="en-GB" baseline="30000" dirty="0"/>
              <a:t>rd</a:t>
            </a:r>
            <a:r>
              <a:rPr lang="en-GB" dirty="0"/>
              <a:t> party involvement is supported</a:t>
            </a:r>
          </a:p>
          <a:p>
            <a:pPr marL="742950" lvl="2" indent="-285750">
              <a:buFont typeface="Arial" panose="020B0604020202020204" pitchFamily="34" charset="0"/>
              <a:buChar char="•"/>
            </a:pPr>
            <a:r>
              <a:rPr lang="en-GB" dirty="0"/>
              <a:t>Wider fall out for the Club etc is limited/planned for. </a:t>
            </a:r>
          </a:p>
        </p:txBody>
      </p:sp>
      <p:pic>
        <p:nvPicPr>
          <p:cNvPr id="15" name="Picture 14" descr="A picture containing icon&#10;&#10;Description automatically generated">
            <a:extLst>
              <a:ext uri="{FF2B5EF4-FFF2-40B4-BE49-F238E27FC236}">
                <a16:creationId xmlns:a16="http://schemas.microsoft.com/office/drawing/2014/main" id="{209A38A7-1EF4-4D71-86C8-5E452EB27454}"/>
              </a:ext>
            </a:extLst>
          </p:cNvPr>
          <p:cNvPicPr/>
          <p:nvPr/>
        </p:nvPicPr>
        <p:blipFill>
          <a:blip r:embed="rId2">
            <a:extLst>
              <a:ext uri="{BEBA8EAE-BF5A-486C-A8C5-ECC9F3942E4B}">
                <a14:imgProps xmlns:a14="http://schemas.microsoft.com/office/drawing/2010/main">
                  <a14:imgLayer r:embed="rId3">
                    <a14:imgEffect>
                      <a14:backgroundRemoval t="2349" b="98658" l="5096" r="94586">
                        <a14:foregroundMark x1="7643" y1="34228" x2="7643" y2="34228"/>
                        <a14:foregroundMark x1="14968" y1="14094" x2="14968" y2="14094"/>
                        <a14:foregroundMark x1="14331" y1="13087" x2="14331" y2="13087"/>
                        <a14:foregroundMark x1="30573" y1="6376" x2="30573" y2="6376"/>
                        <a14:foregroundMark x1="42038" y1="6040" x2="42038" y2="6040"/>
                        <a14:foregroundMark x1="52229" y1="5705" x2="55414" y2="5369"/>
                        <a14:foregroundMark x1="63376" y1="4698" x2="63376" y2="4698"/>
                        <a14:foregroundMark x1="81210" y1="6711" x2="81210" y2="6711"/>
                        <a14:foregroundMark x1="94586" y1="20134" x2="94586" y2="20134"/>
                        <a14:foregroundMark x1="92675" y1="42953" x2="92675" y2="42953"/>
                        <a14:foregroundMark x1="92357" y1="47651" x2="92357" y2="47651"/>
                        <a14:foregroundMark x1="92675" y1="61745" x2="92675" y2="61745"/>
                        <a14:foregroundMark x1="92675" y1="72819" x2="92675" y2="72819"/>
                        <a14:foregroundMark x1="92675" y1="79530" x2="92675" y2="79530"/>
                        <a14:foregroundMark x1="91720" y1="84564" x2="91720" y2="84564"/>
                        <a14:foregroundMark x1="85669" y1="90268" x2="85669" y2="90268"/>
                        <a14:foregroundMark x1="80892" y1="92617" x2="80892" y2="92617"/>
                        <a14:foregroundMark x1="77707" y1="93289" x2="75478" y2="94631"/>
                        <a14:foregroundMark x1="71656" y1="95638" x2="68153" y2="95973"/>
                        <a14:foregroundMark x1="49363" y1="96309" x2="49363" y2="96309"/>
                        <a14:foregroundMark x1="38854" y1="96309" x2="38854" y2="96309"/>
                        <a14:foregroundMark x1="22293" y1="94295" x2="7962" y2="78188"/>
                        <a14:foregroundMark x1="7962" y1="78188" x2="8280" y2="22148"/>
                        <a14:foregroundMark x1="9873" y1="19463" x2="9873" y2="19463"/>
                        <a14:foregroundMark x1="11465" y1="15101" x2="11465" y2="15101"/>
                        <a14:foregroundMark x1="14013" y1="11745" x2="14013" y2="11745"/>
                        <a14:foregroundMark x1="20064" y1="7047" x2="20064" y2="7047"/>
                        <a14:foregroundMark x1="21656" y1="3020" x2="21656" y2="3020"/>
                        <a14:foregroundMark x1="24204" y1="3020" x2="24204" y2="3020"/>
                        <a14:foregroundMark x1="27389" y1="3020" x2="27389" y2="3020"/>
                        <a14:foregroundMark x1="35669" y1="2349" x2="35669" y2="2349"/>
                        <a14:foregroundMark x1="42994" y1="2349" x2="42994" y2="2349"/>
                        <a14:foregroundMark x1="49682" y1="2349" x2="49682" y2="2349"/>
                        <a14:foregroundMark x1="57643" y1="2349" x2="57643" y2="2349"/>
                        <a14:foregroundMark x1="63376" y1="3356" x2="63376" y2="3356"/>
                        <a14:foregroundMark x1="63057" y1="6376" x2="63057" y2="6376"/>
                        <a14:foregroundMark x1="56051" y1="8054" x2="56051" y2="8054"/>
                        <a14:foregroundMark x1="46815" y1="8389" x2="46815" y2="8389"/>
                        <a14:foregroundMark x1="43631" y1="8389" x2="40127" y2="9060"/>
                        <a14:foregroundMark x1="37580" y1="9060" x2="37580" y2="9060"/>
                        <a14:foregroundMark x1="12526" y1="20470" x2="5732" y2="28523"/>
                        <a14:foregroundMark x1="13836" y1="18917" x2="12526" y2="20470"/>
                        <a14:foregroundMark x1="15357" y1="17114" x2="14822" y2="17748"/>
                        <a14:foregroundMark x1="15923" y1="16443" x2="15357" y2="17114"/>
                        <a14:foregroundMark x1="16206" y1="16107" x2="15923" y2="16443"/>
                        <a14:foregroundMark x1="16489" y1="15772" x2="16206" y2="16107"/>
                        <a14:foregroundMark x1="16773" y1="15436" x2="16489" y2="15772"/>
                        <a14:foregroundMark x1="17339" y1="14765" x2="16773" y2="15436"/>
                        <a14:foregroundMark x1="21019" y1="10403" x2="17339" y2="14765"/>
                        <a14:foregroundMark x1="5732" y1="28523" x2="7006" y2="72148"/>
                        <a14:foregroundMark x1="7006" y1="72148" x2="18471" y2="90940"/>
                        <a14:foregroundMark x1="18471" y1="90940" x2="43949" y2="94295"/>
                        <a14:foregroundMark x1="43949" y1="94295" x2="89809" y2="85906"/>
                        <a14:foregroundMark x1="89809" y1="85906" x2="91720" y2="31879"/>
                        <a14:foregroundMark x1="91720" y1="31879" x2="88535" y2="15772"/>
                        <a14:foregroundMark x1="11465" y1="13423" x2="11465" y2="13423"/>
                        <a14:foregroundMark x1="7962" y1="18456" x2="7962" y2="18456"/>
                        <a14:foregroundMark x1="7643" y1="22483" x2="7643" y2="22483"/>
                        <a14:foregroundMark x1="6369" y1="25503" x2="6369" y2="25503"/>
                        <a14:foregroundMark x1="6369" y1="20805" x2="6369" y2="20805"/>
                        <a14:foregroundMark x1="5732" y1="18456" x2="5732" y2="18456"/>
                        <a14:foregroundMark x1="7962" y1="14094" x2="7962" y2="14094"/>
                        <a14:foregroundMark x1="13694" y1="9396" x2="13694" y2="9396"/>
                        <a14:foregroundMark x1="16561" y1="8389" x2="16561" y2="8389"/>
                        <a14:foregroundMark x1="15287" y1="6376" x2="15287" y2="6376"/>
                        <a14:foregroundMark x1="10510" y1="14430" x2="10510" y2="14430"/>
                        <a14:foregroundMark x1="10510" y1="11745" x2="10510" y2="11745"/>
                        <a14:foregroundMark x1="20382" y1="5369" x2="20382" y2="5369"/>
                        <a14:foregroundMark x1="24522" y1="5705" x2="24522" y2="5705"/>
                        <a14:foregroundMark x1="32803" y1="6711" x2="32803" y2="6711"/>
                        <a14:foregroundMark x1="35669" y1="5034" x2="35669" y2="5034"/>
                        <a14:foregroundMark x1="33121" y1="2685" x2="33121" y2="2685"/>
                        <a14:foregroundMark x1="23885" y1="8725" x2="23885" y2="8725"/>
                        <a14:foregroundMark x1="28025" y1="8054" x2="28025" y2="8054"/>
                        <a14:foregroundMark x1="31210" y1="8054" x2="31210" y2="8054"/>
                        <a14:foregroundMark x1="34713" y1="8054" x2="34713" y2="8054"/>
                        <a14:foregroundMark x1="47452" y1="5034" x2="47452" y2="5034"/>
                        <a14:foregroundMark x1="51274" y1="6711" x2="51274" y2="6711"/>
                        <a14:foregroundMark x1="55414" y1="7383" x2="55414" y2="7383"/>
                        <a14:foregroundMark x1="60510" y1="7383" x2="60510" y2="7383"/>
                        <a14:foregroundMark x1="71019" y1="7383" x2="71019" y2="7383"/>
                        <a14:foregroundMark x1="74522" y1="7047" x2="74522" y2="7047"/>
                        <a14:foregroundMark x1="75478" y1="6040" x2="75478" y2="6040"/>
                        <a14:foregroundMark x1="78662" y1="6376" x2="78662" y2="6376"/>
                        <a14:foregroundMark x1="78662" y1="6376" x2="78662" y2="6376"/>
                        <a14:foregroundMark x1="70064" y1="5369" x2="70064" y2="5369"/>
                        <a14:foregroundMark x1="53503" y1="8054" x2="53503" y2="8054"/>
                        <a14:foregroundMark x1="49682" y1="8389" x2="49682" y2="8389"/>
                        <a14:foregroundMark x1="54140" y1="2685" x2="54140" y2="2685"/>
                        <a14:foregroundMark x1="60828" y1="4698" x2="60828" y2="4698"/>
                        <a14:foregroundMark x1="67834" y1="5034" x2="67834" y2="5034"/>
                        <a14:foregroundMark x1="69427" y1="3356" x2="69427" y2="3356"/>
                        <a14:foregroundMark x1="65605" y1="6711" x2="65605" y2="6711"/>
                        <a14:foregroundMark x1="67197" y1="7383" x2="67197" y2="7383"/>
                        <a14:foregroundMark x1="73248" y1="7718" x2="73248" y2="7718"/>
                        <a14:foregroundMark x1="76752" y1="8389" x2="76752" y2="8389"/>
                        <a14:foregroundMark x1="77070" y1="9732" x2="77070" y2="9732"/>
                        <a14:foregroundMark x1="75159" y1="9732" x2="75159" y2="9732"/>
                        <a14:foregroundMark x1="73885" y1="3691" x2="73885" y2="3691"/>
                        <a14:foregroundMark x1="74522" y1="3356" x2="74522" y2="3356"/>
                        <a14:foregroundMark x1="83439" y1="90268" x2="83439" y2="90268"/>
                        <a14:foregroundMark x1="76115" y1="93960" x2="76115" y2="93960"/>
                        <a14:foregroundMark x1="69427" y1="94966" x2="69427" y2="94966"/>
                        <a14:foregroundMark x1="69427" y1="92953" x2="69427" y2="92953"/>
                        <a14:foregroundMark x1="58917" y1="96980" x2="58917" y2="96980"/>
                        <a14:foregroundMark x1="66242" y1="92617" x2="66242" y2="92617"/>
                        <a14:foregroundMark x1="79299" y1="92282" x2="79299" y2="92282"/>
                        <a14:foregroundMark x1="86624" y1="85570" x2="86624" y2="85570"/>
                        <a14:foregroundMark x1="90127" y1="78523" x2="90127" y2="78523"/>
                        <a14:foregroundMark x1="64650" y1="95638" x2="64650" y2="95638"/>
                        <a14:foregroundMark x1="78981" y1="94295" x2="78981" y2="94295"/>
                        <a14:foregroundMark x1="85987" y1="90604" x2="85987" y2="90604"/>
                        <a14:foregroundMark x1="89809" y1="87584" x2="89809" y2="87584"/>
                        <a14:foregroundMark x1="88535" y1="81879" x2="88535" y2="81879"/>
                        <a14:foregroundMark x1="88217" y1="70470" x2="88217" y2="70470"/>
                        <a14:foregroundMark x1="86624" y1="54698" x2="86624" y2="54698"/>
                        <a14:foregroundMark x1="87580" y1="40268" x2="87580" y2="40268"/>
                        <a14:foregroundMark x1="87898" y1="29866" x2="87898" y2="29866"/>
                        <a14:foregroundMark x1="88217" y1="22148" x2="88217" y2="22148"/>
                        <a14:foregroundMark x1="91083" y1="18121" x2="91083" y2="18121"/>
                        <a14:foregroundMark x1="77707" y1="6376" x2="77707" y2="6376"/>
                        <a14:foregroundMark x1="80892" y1="5034" x2="80892" y2="5034"/>
                        <a14:foregroundMark x1="87261" y1="15101" x2="87261" y2="15101"/>
                        <a14:foregroundMark x1="89490" y1="13423" x2="89490" y2="13423"/>
                        <a14:foregroundMark x1="90764" y1="33557" x2="90764" y2="33557"/>
                        <a14:foregroundMark x1="89490" y1="41946" x2="89490" y2="41946"/>
                        <a14:foregroundMark x1="89490" y1="56376" x2="89490" y2="56376"/>
                        <a14:foregroundMark x1="89172" y1="65101" x2="89172" y2="65101"/>
                        <a14:foregroundMark x1="67834" y1="96980" x2="67834" y2="96980"/>
                        <a14:foregroundMark x1="60191" y1="95973" x2="60191" y2="95973"/>
                        <a14:foregroundMark x1="47452" y1="98658" x2="47452" y2="98658"/>
                        <a14:foregroundMark x1="33439" y1="97987" x2="33439" y2="97987"/>
                        <a14:foregroundMark x1="19427" y1="94966" x2="19427" y2="94966"/>
                        <a14:foregroundMark x1="13057" y1="86577" x2="13057" y2="86577"/>
                        <a14:foregroundMark x1="8280" y1="81544" x2="8280" y2="81544"/>
                        <a14:foregroundMark x1="5096" y1="77181" x2="5096" y2="77181"/>
                        <a14:foregroundMark x1="6688" y1="85570" x2="6688" y2="85570"/>
                        <a14:backgroundMark x1="44586" y1="19463" x2="44586" y2="19463"/>
                        <a14:backgroundMark x1="40764" y1="17785" x2="40764" y2="17785"/>
                        <a14:backgroundMark x1="32166" y1="18456" x2="32166" y2="18456"/>
                        <a14:backgroundMark x1="31847" y1="18792" x2="31847" y2="18792"/>
                        <a14:backgroundMark x1="27070" y1="18792" x2="27070" y2="18792"/>
                        <a14:backgroundMark x1="25478" y1="18792" x2="25478" y2="18792"/>
                        <a14:backgroundMark x1="21338" y1="21141" x2="21338" y2="21141"/>
                        <a14:backgroundMark x1="21019" y1="25168" x2="21019" y2="25168"/>
                        <a14:backgroundMark x1="20701" y1="28859" x2="20701" y2="28859"/>
                        <a14:backgroundMark x1="20382" y1="31208" x2="20382" y2="31208"/>
                        <a14:backgroundMark x1="20064" y1="66443" x2="20064" y2="66443"/>
                        <a14:backgroundMark x1="20382" y1="66779" x2="20382" y2="66779"/>
                        <a14:backgroundMark x1="21019" y1="67114" x2="21019" y2="67114"/>
                        <a14:backgroundMark x1="21338" y1="67114" x2="21338" y2="67114"/>
                        <a14:backgroundMark x1="22611" y1="61074" x2="22611" y2="61074"/>
                        <a14:backgroundMark x1="21656" y1="59396" x2="20701" y2="59396"/>
                        <a14:backgroundMark x1="17197" y1="55034" x2="17197" y2="55034"/>
                        <a14:backgroundMark x1="49363" y1="84228" x2="49363" y2="84228"/>
                        <a14:backgroundMark x1="49682" y1="83557" x2="49682" y2="83557"/>
                        <a14:backgroundMark x1="62420" y1="76174" x2="62420" y2="76174"/>
                        <a14:backgroundMark x1="65605" y1="64430" x2="65605" y2="64430"/>
                        <a14:backgroundMark x1="68471" y1="56040" x2="68471" y2="56040"/>
                        <a14:backgroundMark x1="73248" y1="46980" x2="73248" y2="46980"/>
                        <a14:backgroundMark x1="74204" y1="42282" x2="74204" y2="42282"/>
                        <a14:backgroundMark x1="77389" y1="32550" x2="77389" y2="32550"/>
                        <a14:backgroundMark x1="78344" y1="30201" x2="78344" y2="30201"/>
                        <a14:backgroundMark x1="79936" y1="26174" x2="79936" y2="26174"/>
                        <a14:backgroundMark x1="81847" y1="24161" x2="81847" y2="24161"/>
                        <a14:backgroundMark x1="82484" y1="24832" x2="82484" y2="24832"/>
                        <a14:backgroundMark x1="81529" y1="37584" x2="81529" y2="37584"/>
                        <a14:backgroundMark x1="80573" y1="43960" x2="80573" y2="43960"/>
                        <a14:backgroundMark x1="80573" y1="49664" x2="80573" y2="49664"/>
                        <a14:backgroundMark x1="79299" y1="57718" x2="79299" y2="57718"/>
                        <a14:backgroundMark x1="78025" y1="62416" x2="78025" y2="62416"/>
                        <a14:backgroundMark x1="77070" y1="64430" x2="77070" y2="64430"/>
                        <a14:backgroundMark x1="74522" y1="66779" x2="74522" y2="66779"/>
                        <a14:backgroundMark x1="15287" y1="15772" x2="15287" y2="15772"/>
                        <a14:backgroundMark x1="16242" y1="17114" x2="16242" y2="17114"/>
                        <a14:backgroundMark x1="14968" y1="17114" x2="14968" y2="17114"/>
                        <a14:backgroundMark x1="14968" y1="17785" x2="14650" y2="19128"/>
                        <a14:backgroundMark x1="16561" y1="16107" x2="16561" y2="16107"/>
                        <a14:backgroundMark x1="18471" y1="14765" x2="18471" y2="14765"/>
                        <a14:backgroundMark x1="17197" y1="15436" x2="17197" y2="15436"/>
                        <a14:backgroundMark x1="16879" y1="16443" x2="16879" y2="16443"/>
                        <a14:backgroundMark x1="14650" y1="18121" x2="14650" y2="18121"/>
                        <a14:backgroundMark x1="14331" y1="20470" x2="14331" y2="20470"/>
                      </a14:backgroundRemoval>
                    </a14:imgEffect>
                  </a14:imgLayer>
                </a14:imgProps>
              </a:ext>
              <a:ext uri="{28A0092B-C50C-407E-A947-70E740481C1C}">
                <a14:useLocalDpi xmlns:a14="http://schemas.microsoft.com/office/drawing/2010/main" val="0"/>
              </a:ext>
            </a:extLst>
          </a:blip>
          <a:stretch>
            <a:fillRect/>
          </a:stretch>
        </p:blipFill>
        <p:spPr>
          <a:xfrm>
            <a:off x="8974301" y="2657208"/>
            <a:ext cx="1600664" cy="1543583"/>
          </a:xfrm>
          <a:prstGeom prst="rect">
            <a:avLst/>
          </a:prstGeom>
        </p:spPr>
      </p:pic>
    </p:spTree>
    <p:extLst>
      <p:ext uri="{BB962C8B-B14F-4D97-AF65-F5344CB8AC3E}">
        <p14:creationId xmlns:p14="http://schemas.microsoft.com/office/powerpoint/2010/main" val="3003991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67BEFA-34E0-42C9-8EAF-4D9AC355FC6F}"/>
              </a:ext>
            </a:extLst>
          </p:cNvPr>
          <p:cNvSpPr/>
          <p:nvPr/>
        </p:nvSpPr>
        <p:spPr>
          <a:xfrm>
            <a:off x="317809" y="179033"/>
            <a:ext cx="4348050" cy="646331"/>
          </a:xfrm>
          <a:prstGeom prst="rect">
            <a:avLst/>
          </a:prstGeom>
          <a:noFill/>
        </p:spPr>
        <p:txBody>
          <a:bodyPr wrap="none" lIns="91440" tIns="45720" rIns="91440" bIns="45720">
            <a:spAutoFit/>
          </a:bodyPr>
          <a:lstStyle/>
          <a:p>
            <a:pPr algn="ctr"/>
            <a:r>
              <a:rPr lang="en-US" sz="3600" dirty="0">
                <a:ln w="0"/>
                <a:effectLst>
                  <a:outerShdw blurRad="38100" dist="19050" dir="2700000" algn="tl" rotWithShape="0">
                    <a:schemeClr val="dk1">
                      <a:alpha val="40000"/>
                    </a:schemeClr>
                  </a:outerShdw>
                </a:effectLst>
              </a:rPr>
              <a:t>Take away messages…</a:t>
            </a:r>
            <a:endParaRPr lang="en-US" sz="3600" b="0" cap="none" spc="0" dirty="0">
              <a:ln w="0"/>
              <a:solidFill>
                <a:schemeClr val="tx1"/>
              </a:solidFill>
              <a:effectLst>
                <a:outerShdw blurRad="38100" dist="19050" dir="2700000" algn="tl" rotWithShape="0">
                  <a:schemeClr val="dk1">
                    <a:alpha val="40000"/>
                  </a:schemeClr>
                </a:outerShdw>
              </a:effectLst>
            </a:endParaRPr>
          </a:p>
        </p:txBody>
      </p:sp>
      <p:sp>
        <p:nvSpPr>
          <p:cNvPr id="6" name="TextBox 5">
            <a:extLst>
              <a:ext uri="{FF2B5EF4-FFF2-40B4-BE49-F238E27FC236}">
                <a16:creationId xmlns:a16="http://schemas.microsoft.com/office/drawing/2014/main" id="{C58A6729-1DFB-4AA7-85DA-8BC461F88F10}"/>
              </a:ext>
            </a:extLst>
          </p:cNvPr>
          <p:cNvSpPr txBox="1"/>
          <p:nvPr/>
        </p:nvSpPr>
        <p:spPr>
          <a:xfrm>
            <a:off x="0" y="1250571"/>
            <a:ext cx="7644221" cy="5016758"/>
          </a:xfrm>
          <a:prstGeom prst="rect">
            <a:avLst/>
          </a:prstGeom>
          <a:noFill/>
        </p:spPr>
        <p:txBody>
          <a:bodyPr wrap="square" rtlCol="0">
            <a:spAutoFit/>
          </a:bodyPr>
          <a:lstStyle/>
          <a:p>
            <a:pPr marL="800100" lvl="2" indent="-342900">
              <a:buFont typeface="+mj-lt"/>
              <a:buAutoNum type="arabicPeriod"/>
            </a:pPr>
            <a:r>
              <a:rPr lang="en-GB" sz="2000" dirty="0"/>
              <a:t>Understanding the County procedure for reporting incidents is key.  First port of call is NFA triage.  Abuse v Poor Practice? </a:t>
            </a:r>
          </a:p>
          <a:p>
            <a:pPr marL="800100" lvl="2" indent="-342900">
              <a:buFont typeface="+mj-lt"/>
              <a:buAutoNum type="arabicPeriod"/>
            </a:pPr>
            <a:r>
              <a:rPr lang="en-GB" sz="2000" dirty="0"/>
              <a:t>If advised to undertake an internal investigation, apply the framework to help you plan the process.</a:t>
            </a:r>
          </a:p>
          <a:p>
            <a:pPr marL="800100" lvl="2" indent="-342900">
              <a:buFont typeface="+mj-lt"/>
              <a:buAutoNum type="arabicPeriod"/>
            </a:pPr>
            <a:r>
              <a:rPr lang="en-GB" sz="2000" dirty="0"/>
              <a:t>Ensure roles and responsibilities are shared out appropriately.  Shared the burden as well as making the process more credible</a:t>
            </a:r>
          </a:p>
          <a:p>
            <a:pPr marL="800100" lvl="2" indent="-342900">
              <a:buFont typeface="+mj-lt"/>
              <a:buAutoNum type="arabicPeriod"/>
            </a:pPr>
            <a:r>
              <a:rPr lang="en-GB" sz="2000" dirty="0"/>
              <a:t>Your job as an investigator is to gather information in relation to what may or may not have happened.  Findings will be tested against the ‘balance of probabilities’ meaning your investigation must support such decisions to be made. </a:t>
            </a:r>
          </a:p>
          <a:p>
            <a:pPr marL="800100" lvl="2" indent="-342900">
              <a:buFont typeface="+mj-lt"/>
              <a:buAutoNum type="arabicPeriod"/>
            </a:pPr>
            <a:r>
              <a:rPr lang="en-GB" sz="2000" dirty="0"/>
              <a:t>Do the best you can on the resources you have, including time.  You are volunteers giving valuable time to keeping children safe.  A key judgment of investigations is proportionality, amongst other things! </a:t>
            </a:r>
          </a:p>
          <a:p>
            <a:pPr marL="800100" lvl="2" indent="-342900">
              <a:buFont typeface="+mj-lt"/>
              <a:buAutoNum type="arabicPeriod"/>
            </a:pPr>
            <a:endParaRPr lang="en-GB" sz="2000" dirty="0"/>
          </a:p>
          <a:p>
            <a:pPr marL="800100" lvl="2" indent="-342900">
              <a:buFont typeface="+mj-lt"/>
              <a:buAutoNum type="arabicPeriod"/>
            </a:pPr>
            <a:endParaRPr lang="en-GB" sz="2000" dirty="0"/>
          </a:p>
        </p:txBody>
      </p:sp>
      <p:pic>
        <p:nvPicPr>
          <p:cNvPr id="5" name="Picture 4" descr="Diagram, text&#10;&#10;Description automatically generated">
            <a:extLst>
              <a:ext uri="{FF2B5EF4-FFF2-40B4-BE49-F238E27FC236}">
                <a16:creationId xmlns:a16="http://schemas.microsoft.com/office/drawing/2014/main" id="{3C2C5740-FEE7-4657-9DD1-E86DAE02D2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82312" y="1475963"/>
            <a:ext cx="3933903" cy="2310979"/>
          </a:xfrm>
          <a:prstGeom prst="rect">
            <a:avLst/>
          </a:prstGeom>
        </p:spPr>
      </p:pic>
    </p:spTree>
    <p:extLst>
      <p:ext uri="{BB962C8B-B14F-4D97-AF65-F5344CB8AC3E}">
        <p14:creationId xmlns:p14="http://schemas.microsoft.com/office/powerpoint/2010/main" val="3790207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67BEFA-34E0-42C9-8EAF-4D9AC355FC6F}"/>
              </a:ext>
            </a:extLst>
          </p:cNvPr>
          <p:cNvSpPr/>
          <p:nvPr/>
        </p:nvSpPr>
        <p:spPr>
          <a:xfrm>
            <a:off x="316082" y="132533"/>
            <a:ext cx="4294765" cy="923330"/>
          </a:xfrm>
          <a:prstGeom prst="rect">
            <a:avLst/>
          </a:prstGeom>
          <a:noFill/>
        </p:spPr>
        <p:txBody>
          <a:bodyPr wrap="none" lIns="91440" tIns="45720" rIns="91440" bIns="45720">
            <a:spAutoFit/>
          </a:bodyPr>
          <a:lstStyle/>
          <a:p>
            <a:pPr algn="ctr"/>
            <a:r>
              <a:rPr lang="en-US" sz="5400" b="0" cap="none" spc="0" dirty="0">
                <a:ln w="0"/>
                <a:solidFill>
                  <a:schemeClr val="tx1"/>
                </a:solidFill>
                <a:effectLst>
                  <a:outerShdw blurRad="38100" dist="19050" dir="2700000" algn="tl" rotWithShape="0">
                    <a:schemeClr val="dk1">
                      <a:alpha val="40000"/>
                    </a:schemeClr>
                  </a:outerShdw>
                </a:effectLst>
              </a:rPr>
              <a:t>Session Aims…</a:t>
            </a:r>
          </a:p>
        </p:txBody>
      </p:sp>
      <p:sp>
        <p:nvSpPr>
          <p:cNvPr id="5" name="Vertical Text Placeholder 2">
            <a:extLst>
              <a:ext uri="{FF2B5EF4-FFF2-40B4-BE49-F238E27FC236}">
                <a16:creationId xmlns:a16="http://schemas.microsoft.com/office/drawing/2014/main" id="{9C279DEB-1C96-495C-958E-969A6A32D501}"/>
              </a:ext>
            </a:extLst>
          </p:cNvPr>
          <p:cNvSpPr txBox="1">
            <a:spLocks/>
          </p:cNvSpPr>
          <p:nvPr/>
        </p:nvSpPr>
        <p:spPr bwMode="auto">
          <a:xfrm>
            <a:off x="316082" y="1155361"/>
            <a:ext cx="11388238" cy="528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Bold" charset="0"/>
                <a:ea typeface="MS PGothic" charset="0"/>
                <a:cs typeface="MS PGothic" charset="0"/>
              </a:defRPr>
            </a:lvl1pPr>
            <a:lvl2pPr marL="742950" indent="-285750" eaLnBrk="0" hangingPunct="0">
              <a:defRPr sz="2000">
                <a:solidFill>
                  <a:schemeClr val="tx1"/>
                </a:solidFill>
                <a:latin typeface="Arial Bold" charset="0"/>
                <a:ea typeface="MS PGothic" charset="0"/>
                <a:cs typeface="MS PGothic" charset="0"/>
              </a:defRPr>
            </a:lvl2pPr>
            <a:lvl3pPr marL="1143000" indent="-228600" eaLnBrk="0" hangingPunct="0">
              <a:defRPr sz="2000">
                <a:solidFill>
                  <a:schemeClr val="tx1"/>
                </a:solidFill>
                <a:latin typeface="Arial Bold" charset="0"/>
                <a:ea typeface="MS PGothic" charset="0"/>
                <a:cs typeface="MS PGothic" charset="0"/>
              </a:defRPr>
            </a:lvl3pPr>
            <a:lvl4pPr marL="1600200" indent="-228600" eaLnBrk="0" hangingPunct="0">
              <a:defRPr sz="2000">
                <a:solidFill>
                  <a:schemeClr val="tx1"/>
                </a:solidFill>
                <a:latin typeface="Arial Bold" charset="0"/>
                <a:ea typeface="MS PGothic" charset="0"/>
                <a:cs typeface="MS PGothic" charset="0"/>
              </a:defRPr>
            </a:lvl4pPr>
            <a:lvl5pPr marL="2057400" indent="-228600" eaLnBrk="0" hangingPunct="0">
              <a:defRPr sz="2000">
                <a:solidFill>
                  <a:schemeClr val="tx1"/>
                </a:solidFill>
                <a:latin typeface="Arial Bold" charset="0"/>
                <a:ea typeface="MS PGothic" charset="0"/>
                <a:cs typeface="MS PGothic" charset="0"/>
              </a:defRPr>
            </a:lvl5pPr>
            <a:lvl6pPr marL="2514600" indent="-228600" eaLnBrk="0" fontAlgn="base" hangingPunct="0">
              <a:spcBef>
                <a:spcPct val="0"/>
              </a:spcBef>
              <a:spcAft>
                <a:spcPct val="0"/>
              </a:spcAft>
              <a:defRPr sz="2000">
                <a:solidFill>
                  <a:schemeClr val="tx1"/>
                </a:solidFill>
                <a:latin typeface="Arial Bold" charset="0"/>
                <a:ea typeface="MS PGothic" charset="0"/>
                <a:cs typeface="MS PGothic" charset="0"/>
              </a:defRPr>
            </a:lvl6pPr>
            <a:lvl7pPr marL="2971800" indent="-228600" eaLnBrk="0" fontAlgn="base" hangingPunct="0">
              <a:spcBef>
                <a:spcPct val="0"/>
              </a:spcBef>
              <a:spcAft>
                <a:spcPct val="0"/>
              </a:spcAft>
              <a:defRPr sz="2000">
                <a:solidFill>
                  <a:schemeClr val="tx1"/>
                </a:solidFill>
                <a:latin typeface="Arial Bold" charset="0"/>
                <a:ea typeface="MS PGothic" charset="0"/>
                <a:cs typeface="MS PGothic" charset="0"/>
              </a:defRPr>
            </a:lvl7pPr>
            <a:lvl8pPr marL="3429000" indent="-228600" eaLnBrk="0" fontAlgn="base" hangingPunct="0">
              <a:spcBef>
                <a:spcPct val="0"/>
              </a:spcBef>
              <a:spcAft>
                <a:spcPct val="0"/>
              </a:spcAft>
              <a:defRPr sz="2000">
                <a:solidFill>
                  <a:schemeClr val="tx1"/>
                </a:solidFill>
                <a:latin typeface="Arial Bold" charset="0"/>
                <a:ea typeface="MS PGothic" charset="0"/>
                <a:cs typeface="MS PGothic" charset="0"/>
              </a:defRPr>
            </a:lvl8pPr>
            <a:lvl9pPr marL="3886200" indent="-228600" eaLnBrk="0" fontAlgn="base" hangingPunct="0">
              <a:spcBef>
                <a:spcPct val="0"/>
              </a:spcBef>
              <a:spcAft>
                <a:spcPct val="0"/>
              </a:spcAft>
              <a:defRPr sz="2000">
                <a:solidFill>
                  <a:schemeClr val="tx1"/>
                </a:solidFill>
                <a:latin typeface="Arial Bold" charset="0"/>
                <a:ea typeface="MS PGothic" charset="0"/>
                <a:cs typeface="MS PGothic" charset="0"/>
              </a:defRPr>
            </a:lvl9pPr>
          </a:lstStyle>
          <a:p>
            <a:pPr>
              <a:spcBef>
                <a:spcPct val="20000"/>
              </a:spcBef>
              <a:buClr>
                <a:srgbClr val="ED1C24"/>
              </a:buClr>
              <a:buFont typeface="Arial" charset="0"/>
              <a:buNone/>
            </a:pPr>
            <a:r>
              <a:rPr lang="en-GB" dirty="0">
                <a:latin typeface="Arial" charset="0"/>
              </a:rPr>
              <a:t>To support Welfare Officers to be able to lead competent safeguarding investigations…</a:t>
            </a:r>
          </a:p>
          <a:p>
            <a:pPr>
              <a:spcBef>
                <a:spcPct val="20000"/>
              </a:spcBef>
              <a:buClr>
                <a:srgbClr val="ED1C24"/>
              </a:buClr>
              <a:buFont typeface="Arial" charset="0"/>
              <a:buNone/>
            </a:pPr>
            <a:endParaRPr lang="en-GB" sz="1050" dirty="0">
              <a:latin typeface="Arial" charset="0"/>
            </a:endParaRPr>
          </a:p>
          <a:p>
            <a:pPr>
              <a:spcBef>
                <a:spcPct val="20000"/>
              </a:spcBef>
              <a:buClr>
                <a:srgbClr val="ED1C24"/>
              </a:buClr>
              <a:buFont typeface="Arial" charset="0"/>
              <a:buNone/>
            </a:pPr>
            <a:endParaRPr lang="en-GB" sz="1050" dirty="0">
              <a:latin typeface="Arial" charset="0"/>
            </a:endParaRPr>
          </a:p>
          <a:p>
            <a:pPr>
              <a:spcBef>
                <a:spcPct val="20000"/>
              </a:spcBef>
              <a:buClr>
                <a:srgbClr val="ED1C24"/>
              </a:buClr>
              <a:buFont typeface="Arial" charset="0"/>
              <a:buNone/>
            </a:pPr>
            <a:r>
              <a:rPr lang="en-GB" dirty="0">
                <a:latin typeface="Arial" charset="0"/>
              </a:rPr>
              <a:t>Key focus points: </a:t>
            </a:r>
          </a:p>
          <a:p>
            <a:pPr>
              <a:spcBef>
                <a:spcPct val="20000"/>
              </a:spcBef>
              <a:buClr>
                <a:srgbClr val="ED1C24"/>
              </a:buClr>
              <a:buFont typeface="Arial" charset="0"/>
              <a:buNone/>
            </a:pPr>
            <a:endParaRPr lang="en-GB" sz="1000" dirty="0">
              <a:latin typeface="Arial" charset="0"/>
            </a:endParaRPr>
          </a:p>
          <a:p>
            <a:pPr marL="342900" indent="-342900">
              <a:spcBef>
                <a:spcPct val="20000"/>
              </a:spcBef>
              <a:buClr>
                <a:srgbClr val="ED1C24"/>
              </a:buClr>
              <a:buFont typeface="Arial" panose="020B0604020202020204" pitchFamily="34" charset="0"/>
              <a:buChar char="•"/>
            </a:pPr>
            <a:r>
              <a:rPr lang="en-GB" dirty="0">
                <a:latin typeface="Arial" charset="0"/>
              </a:rPr>
              <a:t>Appropriate investigations</a:t>
            </a:r>
          </a:p>
          <a:p>
            <a:pPr marL="342900" indent="-342900">
              <a:spcBef>
                <a:spcPct val="20000"/>
              </a:spcBef>
              <a:buClr>
                <a:srgbClr val="ED1C24"/>
              </a:buClr>
              <a:buFont typeface="Arial" panose="020B0604020202020204" pitchFamily="34" charset="0"/>
              <a:buChar char="•"/>
            </a:pPr>
            <a:r>
              <a:rPr lang="en-GB" dirty="0">
                <a:latin typeface="Arial" charset="0"/>
              </a:rPr>
              <a:t>Effective investigations</a:t>
            </a:r>
          </a:p>
          <a:p>
            <a:pPr marL="342900" indent="-342900">
              <a:spcBef>
                <a:spcPct val="20000"/>
              </a:spcBef>
              <a:buClr>
                <a:srgbClr val="ED1C24"/>
              </a:buClr>
              <a:buFont typeface="Arial" panose="020B0604020202020204" pitchFamily="34" charset="0"/>
              <a:buChar char="•"/>
            </a:pPr>
            <a:r>
              <a:rPr lang="en-GB" dirty="0">
                <a:latin typeface="Arial" charset="0"/>
              </a:rPr>
              <a:t>Supporting correct outcomes</a:t>
            </a:r>
          </a:p>
          <a:p>
            <a:pPr marL="342900" indent="-342900">
              <a:spcBef>
                <a:spcPct val="20000"/>
              </a:spcBef>
              <a:buClr>
                <a:srgbClr val="ED1C24"/>
              </a:buClr>
              <a:buFont typeface="Arial" panose="020B0604020202020204" pitchFamily="34" charset="0"/>
              <a:buChar char="•"/>
            </a:pPr>
            <a:endParaRPr lang="en-GB" sz="1050" dirty="0">
              <a:latin typeface="Arial" charset="0"/>
            </a:endParaRPr>
          </a:p>
          <a:p>
            <a:pPr marL="342900" indent="-342900">
              <a:spcBef>
                <a:spcPct val="20000"/>
              </a:spcBef>
              <a:buClr>
                <a:srgbClr val="ED1C24"/>
              </a:buClr>
              <a:buFont typeface="Arial" panose="020B0604020202020204" pitchFamily="34" charset="0"/>
              <a:buChar char="•"/>
            </a:pPr>
            <a:endParaRPr lang="en-GB" sz="1050" dirty="0">
              <a:latin typeface="Arial" charset="0"/>
            </a:endParaRPr>
          </a:p>
          <a:p>
            <a:pPr>
              <a:spcBef>
                <a:spcPct val="20000"/>
              </a:spcBef>
              <a:buClr>
                <a:srgbClr val="ED1C24"/>
              </a:buClr>
            </a:pPr>
            <a:r>
              <a:rPr lang="en-GB" dirty="0">
                <a:latin typeface="Arial" charset="0"/>
              </a:rPr>
              <a:t>Why?</a:t>
            </a:r>
          </a:p>
          <a:p>
            <a:pPr marL="342900" indent="-342900">
              <a:spcBef>
                <a:spcPct val="20000"/>
              </a:spcBef>
              <a:buClr>
                <a:srgbClr val="ED1C24"/>
              </a:buClr>
              <a:buFont typeface="Arial" panose="020B0604020202020204" pitchFamily="34" charset="0"/>
              <a:buChar char="•"/>
            </a:pPr>
            <a:r>
              <a:rPr lang="en-GB" dirty="0">
                <a:latin typeface="Arial" charset="0"/>
              </a:rPr>
              <a:t>Feedback from CWO’s</a:t>
            </a:r>
          </a:p>
          <a:p>
            <a:pPr marL="342900" indent="-342900">
              <a:spcBef>
                <a:spcPct val="20000"/>
              </a:spcBef>
              <a:buClr>
                <a:srgbClr val="ED1C24"/>
              </a:buClr>
              <a:buFont typeface="Arial" panose="020B0604020202020204" pitchFamily="34" charset="0"/>
              <a:buChar char="•"/>
            </a:pPr>
            <a:r>
              <a:rPr lang="en-GB" dirty="0">
                <a:latin typeface="Arial" charset="0"/>
              </a:rPr>
              <a:t>Evidence of poor investigations resulting in poor outcomes</a:t>
            </a:r>
          </a:p>
          <a:p>
            <a:pPr marL="342900" indent="-342900">
              <a:spcBef>
                <a:spcPct val="20000"/>
              </a:spcBef>
              <a:buClr>
                <a:srgbClr val="ED1C24"/>
              </a:buClr>
              <a:buFont typeface="Arial" panose="020B0604020202020204" pitchFamily="34" charset="0"/>
              <a:buChar char="•"/>
            </a:pPr>
            <a:r>
              <a:rPr lang="en-GB" dirty="0">
                <a:latin typeface="Arial" charset="0"/>
              </a:rPr>
              <a:t>Evidence of skill variance across the game</a:t>
            </a:r>
          </a:p>
          <a:p>
            <a:pPr marL="342900" indent="-342900">
              <a:spcBef>
                <a:spcPct val="20000"/>
              </a:spcBef>
              <a:buClr>
                <a:srgbClr val="ED1C24"/>
              </a:buClr>
              <a:buFont typeface="Arial" panose="020B0604020202020204" pitchFamily="34" charset="0"/>
              <a:buChar char="•"/>
            </a:pPr>
            <a:r>
              <a:rPr lang="en-GB" dirty="0">
                <a:latin typeface="Arial" charset="0"/>
              </a:rPr>
              <a:t>FA Safeguarding Policy requirements places an expectation on CWO’s but does little to support any upskill required.</a:t>
            </a:r>
          </a:p>
          <a:p>
            <a:pPr>
              <a:spcBef>
                <a:spcPct val="20000"/>
              </a:spcBef>
              <a:buClr>
                <a:srgbClr val="ED1C24"/>
              </a:buClr>
            </a:pPr>
            <a:endParaRPr lang="en-GB" sz="2400" b="1" dirty="0">
              <a:latin typeface="Arial" charset="0"/>
            </a:endParaRPr>
          </a:p>
        </p:txBody>
      </p:sp>
    </p:spTree>
    <p:extLst>
      <p:ext uri="{BB962C8B-B14F-4D97-AF65-F5344CB8AC3E}">
        <p14:creationId xmlns:p14="http://schemas.microsoft.com/office/powerpoint/2010/main" val="3950729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67BEFA-34E0-42C9-8EAF-4D9AC355FC6F}"/>
              </a:ext>
            </a:extLst>
          </p:cNvPr>
          <p:cNvSpPr/>
          <p:nvPr/>
        </p:nvSpPr>
        <p:spPr>
          <a:xfrm>
            <a:off x="487680" y="253802"/>
            <a:ext cx="2655086" cy="923330"/>
          </a:xfrm>
          <a:prstGeom prst="rect">
            <a:avLst/>
          </a:prstGeom>
          <a:noFill/>
        </p:spPr>
        <p:txBody>
          <a:bodyPr wrap="none" lIns="91440" tIns="45720" rIns="91440" bIns="45720">
            <a:spAutoFit/>
          </a:bodyPr>
          <a:lstStyle/>
          <a:p>
            <a:pPr algn="ctr"/>
            <a:r>
              <a:rPr lang="en-US" sz="5400" b="0" cap="none" spc="0" dirty="0">
                <a:ln w="0"/>
                <a:solidFill>
                  <a:schemeClr val="tx1"/>
                </a:solidFill>
                <a:effectLst>
                  <a:outerShdw blurRad="38100" dist="19050" dir="2700000" algn="tl" rotWithShape="0">
                    <a:schemeClr val="dk1">
                      <a:alpha val="40000"/>
                    </a:schemeClr>
                  </a:outerShdw>
                </a:effectLst>
              </a:rPr>
              <a:t>FA Policy</a:t>
            </a:r>
          </a:p>
        </p:txBody>
      </p:sp>
      <p:sp>
        <p:nvSpPr>
          <p:cNvPr id="5" name="Vertical Text Placeholder 2">
            <a:extLst>
              <a:ext uri="{FF2B5EF4-FFF2-40B4-BE49-F238E27FC236}">
                <a16:creationId xmlns:a16="http://schemas.microsoft.com/office/drawing/2014/main" id="{9C279DEB-1C96-495C-958E-969A6A32D501}"/>
              </a:ext>
            </a:extLst>
          </p:cNvPr>
          <p:cNvSpPr txBox="1">
            <a:spLocks/>
          </p:cNvSpPr>
          <p:nvPr/>
        </p:nvSpPr>
        <p:spPr bwMode="auto">
          <a:xfrm>
            <a:off x="316082" y="1177132"/>
            <a:ext cx="11388238" cy="528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Bold" charset="0"/>
                <a:ea typeface="MS PGothic" charset="0"/>
                <a:cs typeface="MS PGothic" charset="0"/>
              </a:defRPr>
            </a:lvl1pPr>
            <a:lvl2pPr marL="742950" indent="-285750" eaLnBrk="0" hangingPunct="0">
              <a:defRPr sz="2000">
                <a:solidFill>
                  <a:schemeClr val="tx1"/>
                </a:solidFill>
                <a:latin typeface="Arial Bold" charset="0"/>
                <a:ea typeface="MS PGothic" charset="0"/>
                <a:cs typeface="MS PGothic" charset="0"/>
              </a:defRPr>
            </a:lvl2pPr>
            <a:lvl3pPr marL="1143000" indent="-228600" eaLnBrk="0" hangingPunct="0">
              <a:defRPr sz="2000">
                <a:solidFill>
                  <a:schemeClr val="tx1"/>
                </a:solidFill>
                <a:latin typeface="Arial Bold" charset="0"/>
                <a:ea typeface="MS PGothic" charset="0"/>
                <a:cs typeface="MS PGothic" charset="0"/>
              </a:defRPr>
            </a:lvl3pPr>
            <a:lvl4pPr marL="1600200" indent="-228600" eaLnBrk="0" hangingPunct="0">
              <a:defRPr sz="2000">
                <a:solidFill>
                  <a:schemeClr val="tx1"/>
                </a:solidFill>
                <a:latin typeface="Arial Bold" charset="0"/>
                <a:ea typeface="MS PGothic" charset="0"/>
                <a:cs typeface="MS PGothic" charset="0"/>
              </a:defRPr>
            </a:lvl4pPr>
            <a:lvl5pPr marL="2057400" indent="-228600" eaLnBrk="0" hangingPunct="0">
              <a:defRPr sz="2000">
                <a:solidFill>
                  <a:schemeClr val="tx1"/>
                </a:solidFill>
                <a:latin typeface="Arial Bold" charset="0"/>
                <a:ea typeface="MS PGothic" charset="0"/>
                <a:cs typeface="MS PGothic" charset="0"/>
              </a:defRPr>
            </a:lvl5pPr>
            <a:lvl6pPr marL="2514600" indent="-228600" eaLnBrk="0" fontAlgn="base" hangingPunct="0">
              <a:spcBef>
                <a:spcPct val="0"/>
              </a:spcBef>
              <a:spcAft>
                <a:spcPct val="0"/>
              </a:spcAft>
              <a:defRPr sz="2000">
                <a:solidFill>
                  <a:schemeClr val="tx1"/>
                </a:solidFill>
                <a:latin typeface="Arial Bold" charset="0"/>
                <a:ea typeface="MS PGothic" charset="0"/>
                <a:cs typeface="MS PGothic" charset="0"/>
              </a:defRPr>
            </a:lvl6pPr>
            <a:lvl7pPr marL="2971800" indent="-228600" eaLnBrk="0" fontAlgn="base" hangingPunct="0">
              <a:spcBef>
                <a:spcPct val="0"/>
              </a:spcBef>
              <a:spcAft>
                <a:spcPct val="0"/>
              </a:spcAft>
              <a:defRPr sz="2000">
                <a:solidFill>
                  <a:schemeClr val="tx1"/>
                </a:solidFill>
                <a:latin typeface="Arial Bold" charset="0"/>
                <a:ea typeface="MS PGothic" charset="0"/>
                <a:cs typeface="MS PGothic" charset="0"/>
              </a:defRPr>
            </a:lvl7pPr>
            <a:lvl8pPr marL="3429000" indent="-228600" eaLnBrk="0" fontAlgn="base" hangingPunct="0">
              <a:spcBef>
                <a:spcPct val="0"/>
              </a:spcBef>
              <a:spcAft>
                <a:spcPct val="0"/>
              </a:spcAft>
              <a:defRPr sz="2000">
                <a:solidFill>
                  <a:schemeClr val="tx1"/>
                </a:solidFill>
                <a:latin typeface="Arial Bold" charset="0"/>
                <a:ea typeface="MS PGothic" charset="0"/>
                <a:cs typeface="MS PGothic" charset="0"/>
              </a:defRPr>
            </a:lvl8pPr>
            <a:lvl9pPr marL="3886200" indent="-228600" eaLnBrk="0" fontAlgn="base" hangingPunct="0">
              <a:spcBef>
                <a:spcPct val="0"/>
              </a:spcBef>
              <a:spcAft>
                <a:spcPct val="0"/>
              </a:spcAft>
              <a:defRPr sz="2000">
                <a:solidFill>
                  <a:schemeClr val="tx1"/>
                </a:solidFill>
                <a:latin typeface="Arial Bold" charset="0"/>
                <a:ea typeface="MS PGothic" charset="0"/>
                <a:cs typeface="MS PGothic" charset="0"/>
              </a:defRPr>
            </a:lvl9pPr>
          </a:lstStyle>
          <a:p>
            <a:pPr>
              <a:spcBef>
                <a:spcPct val="20000"/>
              </a:spcBef>
              <a:buClr>
                <a:srgbClr val="ED1C24"/>
              </a:buClr>
            </a:pPr>
            <a:endParaRPr lang="en-GB" sz="2400" b="1" dirty="0">
              <a:latin typeface="Arial" charset="0"/>
            </a:endParaRPr>
          </a:p>
        </p:txBody>
      </p:sp>
      <p:pic>
        <p:nvPicPr>
          <p:cNvPr id="3" name="Picture 2">
            <a:extLst>
              <a:ext uri="{FF2B5EF4-FFF2-40B4-BE49-F238E27FC236}">
                <a16:creationId xmlns:a16="http://schemas.microsoft.com/office/drawing/2014/main" id="{EAF24857-2AF2-4637-8B03-4B82D1D68924}"/>
              </a:ext>
            </a:extLst>
          </p:cNvPr>
          <p:cNvPicPr>
            <a:picLocks noChangeAspect="1"/>
          </p:cNvPicPr>
          <p:nvPr/>
        </p:nvPicPr>
        <p:blipFill rotWithShape="1">
          <a:blip r:embed="rId2"/>
          <a:srcRect l="48071" t="12892" r="18434" b="4090"/>
          <a:stretch/>
        </p:blipFill>
        <p:spPr>
          <a:xfrm>
            <a:off x="487680" y="1106052"/>
            <a:ext cx="6749143" cy="5498146"/>
          </a:xfrm>
          <a:prstGeom prst="rect">
            <a:avLst/>
          </a:prstGeom>
        </p:spPr>
      </p:pic>
      <p:sp>
        <p:nvSpPr>
          <p:cNvPr id="6" name="Rectangle 5">
            <a:extLst>
              <a:ext uri="{FF2B5EF4-FFF2-40B4-BE49-F238E27FC236}">
                <a16:creationId xmlns:a16="http://schemas.microsoft.com/office/drawing/2014/main" id="{0CFCF10B-7BEF-4309-B046-E697C9E29CDB}"/>
              </a:ext>
            </a:extLst>
          </p:cNvPr>
          <p:cNvSpPr/>
          <p:nvPr/>
        </p:nvSpPr>
        <p:spPr>
          <a:xfrm>
            <a:off x="748934" y="3553098"/>
            <a:ext cx="1942011" cy="86214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a:extLst>
              <a:ext uri="{FF2B5EF4-FFF2-40B4-BE49-F238E27FC236}">
                <a16:creationId xmlns:a16="http://schemas.microsoft.com/office/drawing/2014/main" id="{B85DFAA6-FFF8-402F-99A4-A16923E18ECD}"/>
              </a:ext>
            </a:extLst>
          </p:cNvPr>
          <p:cNvPicPr>
            <a:picLocks noChangeAspect="1"/>
          </p:cNvPicPr>
          <p:nvPr/>
        </p:nvPicPr>
        <p:blipFill rotWithShape="1">
          <a:blip r:embed="rId2"/>
          <a:srcRect l="49259" t="49230" r="40671" b="36832"/>
          <a:stretch/>
        </p:blipFill>
        <p:spPr>
          <a:xfrm>
            <a:off x="7473168" y="2307770"/>
            <a:ext cx="4402750" cy="2002971"/>
          </a:xfrm>
          <a:prstGeom prst="rect">
            <a:avLst/>
          </a:prstGeom>
        </p:spPr>
      </p:pic>
      <p:sp>
        <p:nvSpPr>
          <p:cNvPr id="8" name="Rectangle 7">
            <a:extLst>
              <a:ext uri="{FF2B5EF4-FFF2-40B4-BE49-F238E27FC236}">
                <a16:creationId xmlns:a16="http://schemas.microsoft.com/office/drawing/2014/main" id="{B5635324-118E-439A-BA43-3821E939FDCD}"/>
              </a:ext>
            </a:extLst>
          </p:cNvPr>
          <p:cNvSpPr/>
          <p:nvPr/>
        </p:nvSpPr>
        <p:spPr>
          <a:xfrm>
            <a:off x="7528560" y="2110309"/>
            <a:ext cx="4175760" cy="230493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775927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67BEFA-34E0-42C9-8EAF-4D9AC355FC6F}"/>
              </a:ext>
            </a:extLst>
          </p:cNvPr>
          <p:cNvSpPr/>
          <p:nvPr/>
        </p:nvSpPr>
        <p:spPr>
          <a:xfrm>
            <a:off x="249328" y="249525"/>
            <a:ext cx="4679743" cy="830997"/>
          </a:xfrm>
          <a:prstGeom prst="rect">
            <a:avLst/>
          </a:prstGeom>
          <a:noFill/>
        </p:spPr>
        <p:txBody>
          <a:bodyPr wrap="none" lIns="91440" tIns="45720" rIns="91440" bIns="45720">
            <a:spAutoFit/>
          </a:bodyPr>
          <a:lstStyle/>
          <a:p>
            <a:pPr algn="ctr"/>
            <a:r>
              <a:rPr lang="en-US" sz="4800" b="0" cap="none" spc="0" dirty="0">
                <a:ln w="0"/>
                <a:solidFill>
                  <a:schemeClr val="tx1"/>
                </a:solidFill>
                <a:effectLst>
                  <a:outerShdw blurRad="38100" dist="19050" dir="2700000" algn="tl" rotWithShape="0">
                    <a:schemeClr val="dk1">
                      <a:alpha val="40000"/>
                    </a:schemeClr>
                  </a:outerShdw>
                </a:effectLst>
              </a:rPr>
              <a:t>County Procedure</a:t>
            </a:r>
          </a:p>
        </p:txBody>
      </p:sp>
      <p:sp>
        <p:nvSpPr>
          <p:cNvPr id="2" name="Rectangle 1">
            <a:extLst>
              <a:ext uri="{FF2B5EF4-FFF2-40B4-BE49-F238E27FC236}">
                <a16:creationId xmlns:a16="http://schemas.microsoft.com/office/drawing/2014/main" id="{F360F0BF-15FA-417E-A479-050F49F83E31}"/>
              </a:ext>
            </a:extLst>
          </p:cNvPr>
          <p:cNvSpPr/>
          <p:nvPr/>
        </p:nvSpPr>
        <p:spPr>
          <a:xfrm>
            <a:off x="3701989" y="1322452"/>
            <a:ext cx="2086252" cy="50602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Issue arises</a:t>
            </a:r>
          </a:p>
        </p:txBody>
      </p:sp>
      <p:sp>
        <p:nvSpPr>
          <p:cNvPr id="9" name="Rectangle 8">
            <a:extLst>
              <a:ext uri="{FF2B5EF4-FFF2-40B4-BE49-F238E27FC236}">
                <a16:creationId xmlns:a16="http://schemas.microsoft.com/office/drawing/2014/main" id="{C730E4D6-E35C-4F6E-87C0-2E807D0367B4}"/>
              </a:ext>
            </a:extLst>
          </p:cNvPr>
          <p:cNvSpPr/>
          <p:nvPr/>
        </p:nvSpPr>
        <p:spPr>
          <a:xfrm>
            <a:off x="1621271" y="2282299"/>
            <a:ext cx="2086252" cy="50602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Safeguarding</a:t>
            </a:r>
          </a:p>
        </p:txBody>
      </p:sp>
      <p:sp>
        <p:nvSpPr>
          <p:cNvPr id="10" name="Rectangle 9">
            <a:extLst>
              <a:ext uri="{FF2B5EF4-FFF2-40B4-BE49-F238E27FC236}">
                <a16:creationId xmlns:a16="http://schemas.microsoft.com/office/drawing/2014/main" id="{944EE5C0-D56A-4505-A6E7-E5D214981083}"/>
              </a:ext>
            </a:extLst>
          </p:cNvPr>
          <p:cNvSpPr/>
          <p:nvPr/>
        </p:nvSpPr>
        <p:spPr>
          <a:xfrm>
            <a:off x="5788241" y="2276378"/>
            <a:ext cx="2086252" cy="50602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Discipline</a:t>
            </a:r>
          </a:p>
        </p:txBody>
      </p:sp>
      <p:sp>
        <p:nvSpPr>
          <p:cNvPr id="11" name="Rectangle 10">
            <a:extLst>
              <a:ext uri="{FF2B5EF4-FFF2-40B4-BE49-F238E27FC236}">
                <a16:creationId xmlns:a16="http://schemas.microsoft.com/office/drawing/2014/main" id="{EF865BB4-B760-40A6-8B5A-349E44BCC96F}"/>
              </a:ext>
            </a:extLst>
          </p:cNvPr>
          <p:cNvSpPr/>
          <p:nvPr/>
        </p:nvSpPr>
        <p:spPr>
          <a:xfrm>
            <a:off x="1027592" y="3257784"/>
            <a:ext cx="1176290" cy="50602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Abuse</a:t>
            </a:r>
          </a:p>
        </p:txBody>
      </p:sp>
      <p:sp>
        <p:nvSpPr>
          <p:cNvPr id="12" name="Rectangle 11">
            <a:extLst>
              <a:ext uri="{FF2B5EF4-FFF2-40B4-BE49-F238E27FC236}">
                <a16:creationId xmlns:a16="http://schemas.microsoft.com/office/drawing/2014/main" id="{CB4D54DE-7025-4063-A6AA-1F1944B0B07E}"/>
              </a:ext>
            </a:extLst>
          </p:cNvPr>
          <p:cNvSpPr/>
          <p:nvPr/>
        </p:nvSpPr>
        <p:spPr>
          <a:xfrm>
            <a:off x="3131600" y="3257784"/>
            <a:ext cx="1176290" cy="50602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Poor Practice</a:t>
            </a:r>
          </a:p>
        </p:txBody>
      </p:sp>
      <p:cxnSp>
        <p:nvCxnSpPr>
          <p:cNvPr id="14" name="Straight Connector 13">
            <a:extLst>
              <a:ext uri="{FF2B5EF4-FFF2-40B4-BE49-F238E27FC236}">
                <a16:creationId xmlns:a16="http://schemas.microsoft.com/office/drawing/2014/main" id="{19BAE395-11D9-4F71-817F-1A0BA406643C}"/>
              </a:ext>
            </a:extLst>
          </p:cNvPr>
          <p:cNvCxnSpPr/>
          <p:nvPr/>
        </p:nvCxnSpPr>
        <p:spPr>
          <a:xfrm>
            <a:off x="8726783" y="1322452"/>
            <a:ext cx="0" cy="5024762"/>
          </a:xfrm>
          <a:prstGeom prst="line">
            <a:avLst/>
          </a:prstGeom>
          <a:ln>
            <a:prstDash val="dash"/>
          </a:ln>
        </p:spPr>
        <p:style>
          <a:lnRef idx="1">
            <a:schemeClr val="dk1"/>
          </a:lnRef>
          <a:fillRef idx="0">
            <a:schemeClr val="dk1"/>
          </a:fillRef>
          <a:effectRef idx="0">
            <a:schemeClr val="dk1"/>
          </a:effectRef>
          <a:fontRef idx="minor">
            <a:schemeClr val="tx1"/>
          </a:fontRef>
        </p:style>
      </p:cxnSp>
      <p:sp>
        <p:nvSpPr>
          <p:cNvPr id="15" name="Rectangle 14">
            <a:extLst>
              <a:ext uri="{FF2B5EF4-FFF2-40B4-BE49-F238E27FC236}">
                <a16:creationId xmlns:a16="http://schemas.microsoft.com/office/drawing/2014/main" id="{8157E573-B537-4B7A-9318-FE4604B1B5B7}"/>
              </a:ext>
            </a:extLst>
          </p:cNvPr>
          <p:cNvSpPr/>
          <p:nvPr/>
        </p:nvSpPr>
        <p:spPr>
          <a:xfrm>
            <a:off x="5200096" y="3257784"/>
            <a:ext cx="1176290" cy="50602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Match Related</a:t>
            </a:r>
          </a:p>
        </p:txBody>
      </p:sp>
      <p:sp>
        <p:nvSpPr>
          <p:cNvPr id="16" name="Rectangle 15">
            <a:extLst>
              <a:ext uri="{FF2B5EF4-FFF2-40B4-BE49-F238E27FC236}">
                <a16:creationId xmlns:a16="http://schemas.microsoft.com/office/drawing/2014/main" id="{DC08EA19-0189-4F78-8FE2-33A1D534EF14}"/>
              </a:ext>
            </a:extLst>
          </p:cNvPr>
          <p:cNvSpPr/>
          <p:nvPr/>
        </p:nvSpPr>
        <p:spPr>
          <a:xfrm>
            <a:off x="7286348" y="3257784"/>
            <a:ext cx="1176290" cy="50602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Non-match related</a:t>
            </a:r>
          </a:p>
        </p:txBody>
      </p:sp>
      <p:sp>
        <p:nvSpPr>
          <p:cNvPr id="17" name="Rectangle 16">
            <a:extLst>
              <a:ext uri="{FF2B5EF4-FFF2-40B4-BE49-F238E27FC236}">
                <a16:creationId xmlns:a16="http://schemas.microsoft.com/office/drawing/2014/main" id="{EFF334C8-C980-4482-8799-F95E4F253C8E}"/>
              </a:ext>
            </a:extLst>
          </p:cNvPr>
          <p:cNvSpPr/>
          <p:nvPr/>
        </p:nvSpPr>
        <p:spPr>
          <a:xfrm>
            <a:off x="1027592" y="4224921"/>
            <a:ext cx="1178509" cy="142042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Referral to 3</a:t>
            </a:r>
            <a:r>
              <a:rPr lang="en-GB" baseline="30000" dirty="0">
                <a:solidFill>
                  <a:schemeClr val="tx1"/>
                </a:solidFill>
              </a:rPr>
              <a:t>rd</a:t>
            </a:r>
            <a:r>
              <a:rPr lang="en-GB" dirty="0">
                <a:solidFill>
                  <a:schemeClr val="tx1"/>
                </a:solidFill>
              </a:rPr>
              <a:t> party</a:t>
            </a:r>
          </a:p>
          <a:p>
            <a:pPr marL="285750" indent="-285750">
              <a:buFontTx/>
              <a:buChar char="-"/>
            </a:pPr>
            <a:r>
              <a:rPr lang="en-GB" dirty="0">
                <a:solidFill>
                  <a:schemeClr val="tx1"/>
                </a:solidFill>
              </a:rPr>
              <a:t>FA</a:t>
            </a:r>
          </a:p>
          <a:p>
            <a:pPr marL="285750" indent="-285750">
              <a:buFontTx/>
              <a:buChar char="-"/>
            </a:pPr>
            <a:r>
              <a:rPr lang="en-GB" dirty="0">
                <a:solidFill>
                  <a:schemeClr val="tx1"/>
                </a:solidFill>
              </a:rPr>
              <a:t>Police</a:t>
            </a:r>
          </a:p>
          <a:p>
            <a:pPr marL="285750" indent="-285750">
              <a:buFontTx/>
              <a:buChar char="-"/>
            </a:pPr>
            <a:r>
              <a:rPr lang="en-GB" dirty="0">
                <a:solidFill>
                  <a:schemeClr val="tx1"/>
                </a:solidFill>
              </a:rPr>
              <a:t>CSC</a:t>
            </a:r>
          </a:p>
        </p:txBody>
      </p:sp>
      <p:sp>
        <p:nvSpPr>
          <p:cNvPr id="18" name="Rectangle 17">
            <a:extLst>
              <a:ext uri="{FF2B5EF4-FFF2-40B4-BE49-F238E27FC236}">
                <a16:creationId xmlns:a16="http://schemas.microsoft.com/office/drawing/2014/main" id="{703A362B-CFF6-40D1-9EB8-F482E35BD76E}"/>
              </a:ext>
            </a:extLst>
          </p:cNvPr>
          <p:cNvSpPr/>
          <p:nvPr/>
        </p:nvSpPr>
        <p:spPr>
          <a:xfrm>
            <a:off x="3113844" y="4224920"/>
            <a:ext cx="1211802" cy="142042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Club investigate </a:t>
            </a:r>
          </a:p>
        </p:txBody>
      </p:sp>
      <p:sp>
        <p:nvSpPr>
          <p:cNvPr id="19" name="Rectangle 18">
            <a:extLst>
              <a:ext uri="{FF2B5EF4-FFF2-40B4-BE49-F238E27FC236}">
                <a16:creationId xmlns:a16="http://schemas.microsoft.com/office/drawing/2014/main" id="{CD091284-970F-46B9-9382-A78EC4138C11}"/>
              </a:ext>
            </a:extLst>
          </p:cNvPr>
          <p:cNvSpPr/>
          <p:nvPr/>
        </p:nvSpPr>
        <p:spPr>
          <a:xfrm>
            <a:off x="5196759" y="4229461"/>
            <a:ext cx="1178509" cy="142042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Referral to County</a:t>
            </a:r>
          </a:p>
        </p:txBody>
      </p:sp>
      <p:sp>
        <p:nvSpPr>
          <p:cNvPr id="20" name="Rectangle 19">
            <a:extLst>
              <a:ext uri="{FF2B5EF4-FFF2-40B4-BE49-F238E27FC236}">
                <a16:creationId xmlns:a16="http://schemas.microsoft.com/office/drawing/2014/main" id="{B333A090-8BED-4540-BC54-8483E11C0632}"/>
              </a:ext>
            </a:extLst>
          </p:cNvPr>
          <p:cNvSpPr/>
          <p:nvPr/>
        </p:nvSpPr>
        <p:spPr>
          <a:xfrm>
            <a:off x="7268592" y="4224920"/>
            <a:ext cx="1211802" cy="142042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Club investigate</a:t>
            </a:r>
          </a:p>
        </p:txBody>
      </p:sp>
      <p:sp>
        <p:nvSpPr>
          <p:cNvPr id="21" name="Rectangle 20">
            <a:extLst>
              <a:ext uri="{FF2B5EF4-FFF2-40B4-BE49-F238E27FC236}">
                <a16:creationId xmlns:a16="http://schemas.microsoft.com/office/drawing/2014/main" id="{8F47F3D3-B06B-473A-82B1-F2BF0602517C}"/>
              </a:ext>
            </a:extLst>
          </p:cNvPr>
          <p:cNvSpPr/>
          <p:nvPr/>
        </p:nvSpPr>
        <p:spPr>
          <a:xfrm>
            <a:off x="1027592" y="6084270"/>
            <a:ext cx="7452802" cy="50602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Outcomes and relevant appeal/review processes, where appropriate</a:t>
            </a:r>
          </a:p>
        </p:txBody>
      </p:sp>
      <p:sp>
        <p:nvSpPr>
          <p:cNvPr id="22" name="TextBox 21">
            <a:extLst>
              <a:ext uri="{FF2B5EF4-FFF2-40B4-BE49-F238E27FC236}">
                <a16:creationId xmlns:a16="http://schemas.microsoft.com/office/drawing/2014/main" id="{3C096EFA-0B3A-478C-AEDE-0B764AB2CD41}"/>
              </a:ext>
            </a:extLst>
          </p:cNvPr>
          <p:cNvSpPr txBox="1"/>
          <p:nvPr/>
        </p:nvSpPr>
        <p:spPr>
          <a:xfrm>
            <a:off x="8879885" y="993342"/>
            <a:ext cx="3062787" cy="5539978"/>
          </a:xfrm>
          <a:prstGeom prst="rect">
            <a:avLst/>
          </a:prstGeom>
          <a:noFill/>
          <a:ln>
            <a:solidFill>
              <a:srgbClr val="FF0000"/>
            </a:solidFill>
          </a:ln>
        </p:spPr>
        <p:txBody>
          <a:bodyPr wrap="square" rtlCol="0">
            <a:spAutoFit/>
          </a:bodyPr>
          <a:lstStyle/>
          <a:p>
            <a:pPr algn="ctr"/>
            <a:r>
              <a:rPr lang="en-GB" sz="1600" u="sng" dirty="0"/>
              <a:t>Notes</a:t>
            </a:r>
          </a:p>
          <a:p>
            <a:pPr algn="ctr"/>
            <a:endParaRPr lang="en-GB" sz="1600" dirty="0"/>
          </a:p>
          <a:p>
            <a:pPr marL="285750" indent="-285750">
              <a:buFont typeface="Arial" panose="020B0604020202020204" pitchFamily="34" charset="0"/>
              <a:buChar char="•"/>
            </a:pPr>
            <a:r>
              <a:rPr lang="en-GB" sz="1400" dirty="0"/>
              <a:t>Identification of the correct course of action is dependent on a good knowledge of the issues involved. </a:t>
            </a:r>
          </a:p>
          <a:p>
            <a:r>
              <a:rPr lang="en-GB" sz="1400" dirty="0"/>
              <a:t>       </a:t>
            </a:r>
            <a:r>
              <a:rPr lang="en-GB" sz="1400" dirty="0" err="1"/>
              <a:t>e.g</a:t>
            </a:r>
            <a:r>
              <a:rPr lang="en-GB" sz="1400" dirty="0"/>
              <a:t> Poor Practice v Abuse</a:t>
            </a:r>
          </a:p>
          <a:p>
            <a:endParaRPr lang="en-GB" sz="1400" dirty="0"/>
          </a:p>
          <a:p>
            <a:pPr marL="285750" indent="-285750">
              <a:buFont typeface="Arial" panose="020B0604020202020204" pitchFamily="34" charset="0"/>
              <a:buChar char="•"/>
            </a:pPr>
            <a:r>
              <a:rPr lang="en-GB" sz="1400" dirty="0"/>
              <a:t>NFA will provide a Triage service to support CWO’s. This supports FA expectations and provide assurance to the League.  </a:t>
            </a:r>
            <a:r>
              <a:rPr lang="en-GB" sz="1400" dirty="0">
                <a:highlight>
                  <a:srgbClr val="FFFF00"/>
                </a:highlight>
              </a:rPr>
              <a:t>This service follows simply guidance..  something happens, CWO contacts CFA DSO and CFA DSO provides advice</a:t>
            </a:r>
            <a:r>
              <a:rPr lang="en-GB" sz="1400" dirty="0"/>
              <a:t>.</a:t>
            </a:r>
          </a:p>
          <a:p>
            <a:endParaRPr lang="en-GB" sz="1400" dirty="0"/>
          </a:p>
          <a:p>
            <a:pPr marL="285750" indent="-285750">
              <a:buFont typeface="Arial" panose="020B0604020202020204" pitchFamily="34" charset="0"/>
              <a:buChar char="•"/>
            </a:pPr>
            <a:r>
              <a:rPr lang="en-GB" sz="1400" dirty="0"/>
              <a:t>NFA will record open cases and support with process.</a:t>
            </a:r>
          </a:p>
          <a:p>
            <a:endParaRPr lang="en-GB" sz="1400" dirty="0"/>
          </a:p>
          <a:p>
            <a:pPr marL="285750" indent="-285750">
              <a:buFont typeface="Arial" panose="020B0604020202020204" pitchFamily="34" charset="0"/>
              <a:buChar char="•"/>
            </a:pPr>
            <a:r>
              <a:rPr lang="en-GB" sz="1400" dirty="0"/>
              <a:t>Dual reporting may be required where offences are breach of league rules – NFA happy to advice on this as part of triage.</a:t>
            </a:r>
          </a:p>
          <a:p>
            <a:pPr marL="285750" indent="-285750">
              <a:buFont typeface="Arial" panose="020B0604020202020204" pitchFamily="34" charset="0"/>
              <a:buChar char="•"/>
            </a:pPr>
            <a:endParaRPr lang="en-GB" sz="1400" dirty="0"/>
          </a:p>
          <a:p>
            <a:pPr marL="285750" indent="-285750">
              <a:buFont typeface="Arial" panose="020B0604020202020204" pitchFamily="34" charset="0"/>
              <a:buChar char="•"/>
            </a:pPr>
            <a:r>
              <a:rPr lang="en-GB" sz="1400" dirty="0"/>
              <a:t>It is assumed any outcome will follow clear </a:t>
            </a:r>
            <a:r>
              <a:rPr lang="en-GB" sz="1400" dirty="0" err="1"/>
              <a:t>proceudres</a:t>
            </a:r>
            <a:endParaRPr lang="en-GB" sz="1400" dirty="0"/>
          </a:p>
        </p:txBody>
      </p:sp>
      <p:cxnSp>
        <p:nvCxnSpPr>
          <p:cNvPr id="24" name="Straight Arrow Connector 23">
            <a:extLst>
              <a:ext uri="{FF2B5EF4-FFF2-40B4-BE49-F238E27FC236}">
                <a16:creationId xmlns:a16="http://schemas.microsoft.com/office/drawing/2014/main" id="{35E4B7EA-ED6A-463F-83FF-8E1E8FB55AA6}"/>
              </a:ext>
            </a:extLst>
          </p:cNvPr>
          <p:cNvCxnSpPr>
            <a:stCxn id="9" idx="2"/>
            <a:endCxn id="11" idx="0"/>
          </p:cNvCxnSpPr>
          <p:nvPr/>
        </p:nvCxnSpPr>
        <p:spPr>
          <a:xfrm flipH="1">
            <a:off x="1615737" y="2788326"/>
            <a:ext cx="1048660" cy="46945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6" name="Straight Arrow Connector 25">
            <a:extLst>
              <a:ext uri="{FF2B5EF4-FFF2-40B4-BE49-F238E27FC236}">
                <a16:creationId xmlns:a16="http://schemas.microsoft.com/office/drawing/2014/main" id="{9A56864D-9BED-41EA-BD3D-20CAB9CE0606}"/>
              </a:ext>
            </a:extLst>
          </p:cNvPr>
          <p:cNvCxnSpPr>
            <a:stCxn id="9" idx="2"/>
            <a:endCxn id="12" idx="0"/>
          </p:cNvCxnSpPr>
          <p:nvPr/>
        </p:nvCxnSpPr>
        <p:spPr>
          <a:xfrm>
            <a:off x="2664397" y="2788326"/>
            <a:ext cx="1055348" cy="46945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8" name="Straight Arrow Connector 27">
            <a:extLst>
              <a:ext uri="{FF2B5EF4-FFF2-40B4-BE49-F238E27FC236}">
                <a16:creationId xmlns:a16="http://schemas.microsoft.com/office/drawing/2014/main" id="{058C758D-8387-4337-B42C-138F4080F240}"/>
              </a:ext>
            </a:extLst>
          </p:cNvPr>
          <p:cNvCxnSpPr>
            <a:stCxn id="10" idx="2"/>
            <a:endCxn id="15" idx="0"/>
          </p:cNvCxnSpPr>
          <p:nvPr/>
        </p:nvCxnSpPr>
        <p:spPr>
          <a:xfrm flipH="1">
            <a:off x="5788241" y="2782405"/>
            <a:ext cx="1043126" cy="47537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0" name="Straight Arrow Connector 29">
            <a:extLst>
              <a:ext uri="{FF2B5EF4-FFF2-40B4-BE49-F238E27FC236}">
                <a16:creationId xmlns:a16="http://schemas.microsoft.com/office/drawing/2014/main" id="{5296382F-9B29-4F22-A822-2502D217305F}"/>
              </a:ext>
            </a:extLst>
          </p:cNvPr>
          <p:cNvCxnSpPr>
            <a:stCxn id="10" idx="2"/>
            <a:endCxn id="16" idx="0"/>
          </p:cNvCxnSpPr>
          <p:nvPr/>
        </p:nvCxnSpPr>
        <p:spPr>
          <a:xfrm>
            <a:off x="6831367" y="2782405"/>
            <a:ext cx="1043126" cy="47537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2" name="Straight Arrow Connector 31">
            <a:extLst>
              <a:ext uri="{FF2B5EF4-FFF2-40B4-BE49-F238E27FC236}">
                <a16:creationId xmlns:a16="http://schemas.microsoft.com/office/drawing/2014/main" id="{47CDBB41-02FC-417F-974C-71F3313021B0}"/>
              </a:ext>
            </a:extLst>
          </p:cNvPr>
          <p:cNvCxnSpPr>
            <a:stCxn id="2" idx="2"/>
            <a:endCxn id="9" idx="0"/>
          </p:cNvCxnSpPr>
          <p:nvPr/>
        </p:nvCxnSpPr>
        <p:spPr>
          <a:xfrm flipH="1">
            <a:off x="2664397" y="1828479"/>
            <a:ext cx="2080718" cy="45382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4" name="Straight Arrow Connector 33">
            <a:extLst>
              <a:ext uri="{FF2B5EF4-FFF2-40B4-BE49-F238E27FC236}">
                <a16:creationId xmlns:a16="http://schemas.microsoft.com/office/drawing/2014/main" id="{9ECB3ECD-76E8-4655-9421-82520DB163AB}"/>
              </a:ext>
            </a:extLst>
          </p:cNvPr>
          <p:cNvCxnSpPr>
            <a:stCxn id="2" idx="2"/>
            <a:endCxn id="10" idx="0"/>
          </p:cNvCxnSpPr>
          <p:nvPr/>
        </p:nvCxnSpPr>
        <p:spPr>
          <a:xfrm>
            <a:off x="4745115" y="1828479"/>
            <a:ext cx="2086252" cy="44789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6" name="Straight Arrow Connector 35">
            <a:extLst>
              <a:ext uri="{FF2B5EF4-FFF2-40B4-BE49-F238E27FC236}">
                <a16:creationId xmlns:a16="http://schemas.microsoft.com/office/drawing/2014/main" id="{EFBBC5F7-8DA3-4611-A60C-5985B527EA1B}"/>
              </a:ext>
            </a:extLst>
          </p:cNvPr>
          <p:cNvCxnSpPr>
            <a:stCxn id="11" idx="2"/>
            <a:endCxn id="17" idx="0"/>
          </p:cNvCxnSpPr>
          <p:nvPr/>
        </p:nvCxnSpPr>
        <p:spPr>
          <a:xfrm>
            <a:off x="1615737" y="3763811"/>
            <a:ext cx="1110" cy="46111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8" name="Straight Arrow Connector 37">
            <a:extLst>
              <a:ext uri="{FF2B5EF4-FFF2-40B4-BE49-F238E27FC236}">
                <a16:creationId xmlns:a16="http://schemas.microsoft.com/office/drawing/2014/main" id="{8610D423-4895-468D-A517-FDB88865B909}"/>
              </a:ext>
            </a:extLst>
          </p:cNvPr>
          <p:cNvCxnSpPr>
            <a:stCxn id="12" idx="2"/>
            <a:endCxn id="18" idx="0"/>
          </p:cNvCxnSpPr>
          <p:nvPr/>
        </p:nvCxnSpPr>
        <p:spPr>
          <a:xfrm>
            <a:off x="3719745" y="3763811"/>
            <a:ext cx="0" cy="46110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0" name="Straight Arrow Connector 39">
            <a:extLst>
              <a:ext uri="{FF2B5EF4-FFF2-40B4-BE49-F238E27FC236}">
                <a16:creationId xmlns:a16="http://schemas.microsoft.com/office/drawing/2014/main" id="{B1E9567F-4457-4B25-8F6E-245EA9F79DAC}"/>
              </a:ext>
            </a:extLst>
          </p:cNvPr>
          <p:cNvCxnSpPr>
            <a:stCxn id="15" idx="2"/>
            <a:endCxn id="19" idx="0"/>
          </p:cNvCxnSpPr>
          <p:nvPr/>
        </p:nvCxnSpPr>
        <p:spPr>
          <a:xfrm flipH="1">
            <a:off x="5786014" y="3763811"/>
            <a:ext cx="2227" cy="4656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3" name="Straight Arrow Connector 42">
            <a:extLst>
              <a:ext uri="{FF2B5EF4-FFF2-40B4-BE49-F238E27FC236}">
                <a16:creationId xmlns:a16="http://schemas.microsoft.com/office/drawing/2014/main" id="{15EBA3BE-E3A1-49B3-B784-EC706F1A8727}"/>
              </a:ext>
            </a:extLst>
          </p:cNvPr>
          <p:cNvCxnSpPr>
            <a:stCxn id="16" idx="2"/>
            <a:endCxn id="20" idx="0"/>
          </p:cNvCxnSpPr>
          <p:nvPr/>
        </p:nvCxnSpPr>
        <p:spPr>
          <a:xfrm>
            <a:off x="7874493" y="3763811"/>
            <a:ext cx="0" cy="46110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6" name="Straight Arrow Connector 45">
            <a:extLst>
              <a:ext uri="{FF2B5EF4-FFF2-40B4-BE49-F238E27FC236}">
                <a16:creationId xmlns:a16="http://schemas.microsoft.com/office/drawing/2014/main" id="{8D6CF5C9-2681-4EDC-B640-D3E709D24324}"/>
              </a:ext>
            </a:extLst>
          </p:cNvPr>
          <p:cNvCxnSpPr>
            <a:stCxn id="17" idx="2"/>
          </p:cNvCxnSpPr>
          <p:nvPr/>
        </p:nvCxnSpPr>
        <p:spPr>
          <a:xfrm flipH="1">
            <a:off x="1615737" y="5645344"/>
            <a:ext cx="1110" cy="43892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7" name="Straight Arrow Connector 46">
            <a:extLst>
              <a:ext uri="{FF2B5EF4-FFF2-40B4-BE49-F238E27FC236}">
                <a16:creationId xmlns:a16="http://schemas.microsoft.com/office/drawing/2014/main" id="{4700035D-49A2-42F9-823C-07CE6D5A37E4}"/>
              </a:ext>
            </a:extLst>
          </p:cNvPr>
          <p:cNvCxnSpPr/>
          <p:nvPr/>
        </p:nvCxnSpPr>
        <p:spPr>
          <a:xfrm flipH="1">
            <a:off x="3719745" y="5667526"/>
            <a:ext cx="1110" cy="43892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8" name="Straight Arrow Connector 47">
            <a:extLst>
              <a:ext uri="{FF2B5EF4-FFF2-40B4-BE49-F238E27FC236}">
                <a16:creationId xmlns:a16="http://schemas.microsoft.com/office/drawing/2014/main" id="{CADFB7AB-D90E-4DCF-ABAF-74FBBF7D01E7}"/>
              </a:ext>
            </a:extLst>
          </p:cNvPr>
          <p:cNvCxnSpPr/>
          <p:nvPr/>
        </p:nvCxnSpPr>
        <p:spPr>
          <a:xfrm flipH="1">
            <a:off x="5790483" y="5656435"/>
            <a:ext cx="1110" cy="43892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9" name="Straight Arrow Connector 48">
            <a:extLst>
              <a:ext uri="{FF2B5EF4-FFF2-40B4-BE49-F238E27FC236}">
                <a16:creationId xmlns:a16="http://schemas.microsoft.com/office/drawing/2014/main" id="{9AF11C28-17C3-4DEF-8DB1-2FE5C3E35966}"/>
              </a:ext>
            </a:extLst>
          </p:cNvPr>
          <p:cNvCxnSpPr/>
          <p:nvPr/>
        </p:nvCxnSpPr>
        <p:spPr>
          <a:xfrm flipH="1">
            <a:off x="7872312" y="5645344"/>
            <a:ext cx="1110" cy="43892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1" name="Straight Arrow Connector 50">
            <a:extLst>
              <a:ext uri="{FF2B5EF4-FFF2-40B4-BE49-F238E27FC236}">
                <a16:creationId xmlns:a16="http://schemas.microsoft.com/office/drawing/2014/main" id="{9FFF9AA8-10A8-46CF-A045-C3C69701615A}"/>
              </a:ext>
            </a:extLst>
          </p:cNvPr>
          <p:cNvCxnSpPr>
            <a:stCxn id="17" idx="3"/>
            <a:endCxn id="18" idx="1"/>
          </p:cNvCxnSpPr>
          <p:nvPr/>
        </p:nvCxnSpPr>
        <p:spPr>
          <a:xfrm flipV="1">
            <a:off x="2206101" y="4935132"/>
            <a:ext cx="907743" cy="1"/>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A1B9A888-97A1-4D09-B014-452D1ECF94A3}"/>
              </a:ext>
            </a:extLst>
          </p:cNvPr>
          <p:cNvCxnSpPr>
            <a:cxnSpLocks/>
            <a:stCxn id="19" idx="3"/>
            <a:endCxn id="20" idx="1"/>
          </p:cNvCxnSpPr>
          <p:nvPr/>
        </p:nvCxnSpPr>
        <p:spPr>
          <a:xfrm flipV="1">
            <a:off x="6375268" y="4935132"/>
            <a:ext cx="893324" cy="4541"/>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24C776B1-D3B6-4059-B4AB-D37654916BEF}"/>
              </a:ext>
            </a:extLst>
          </p:cNvPr>
          <p:cNvCxnSpPr>
            <a:cxnSpLocks/>
            <a:stCxn id="18" idx="3"/>
            <a:endCxn id="19" idx="1"/>
          </p:cNvCxnSpPr>
          <p:nvPr/>
        </p:nvCxnSpPr>
        <p:spPr>
          <a:xfrm>
            <a:off x="4325646" y="4935132"/>
            <a:ext cx="871113" cy="4541"/>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 name="Left Brace 2">
            <a:extLst>
              <a:ext uri="{FF2B5EF4-FFF2-40B4-BE49-F238E27FC236}">
                <a16:creationId xmlns:a16="http://schemas.microsoft.com/office/drawing/2014/main" id="{DD255B8F-5A68-4EA9-9E79-E1458E4140F4}"/>
              </a:ext>
            </a:extLst>
          </p:cNvPr>
          <p:cNvSpPr/>
          <p:nvPr/>
        </p:nvSpPr>
        <p:spPr>
          <a:xfrm>
            <a:off x="1317365" y="1242028"/>
            <a:ext cx="159360" cy="1576830"/>
          </a:xfrm>
          <a:prstGeom prst="lef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sp>
        <p:nvSpPr>
          <p:cNvPr id="5" name="TextBox 4">
            <a:extLst>
              <a:ext uri="{FF2B5EF4-FFF2-40B4-BE49-F238E27FC236}">
                <a16:creationId xmlns:a16="http://schemas.microsoft.com/office/drawing/2014/main" id="{E2F865D9-F680-48A4-A286-9877BFB90815}"/>
              </a:ext>
            </a:extLst>
          </p:cNvPr>
          <p:cNvSpPr txBox="1"/>
          <p:nvPr/>
        </p:nvSpPr>
        <p:spPr>
          <a:xfrm>
            <a:off x="538332" y="1713719"/>
            <a:ext cx="879676" cy="646331"/>
          </a:xfrm>
          <a:prstGeom prst="rect">
            <a:avLst/>
          </a:prstGeom>
          <a:noFill/>
        </p:spPr>
        <p:txBody>
          <a:bodyPr wrap="square" rtlCol="0">
            <a:spAutoFit/>
          </a:bodyPr>
          <a:lstStyle/>
          <a:p>
            <a:r>
              <a:rPr lang="en-GB" dirty="0"/>
              <a:t>NFA Triage</a:t>
            </a:r>
          </a:p>
        </p:txBody>
      </p:sp>
    </p:spTree>
    <p:extLst>
      <p:ext uri="{BB962C8B-B14F-4D97-AF65-F5344CB8AC3E}">
        <p14:creationId xmlns:p14="http://schemas.microsoft.com/office/powerpoint/2010/main" val="28076041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67BEFA-34E0-42C9-8EAF-4D9AC355FC6F}"/>
              </a:ext>
            </a:extLst>
          </p:cNvPr>
          <p:cNvSpPr/>
          <p:nvPr/>
        </p:nvSpPr>
        <p:spPr>
          <a:xfrm>
            <a:off x="316082" y="178963"/>
            <a:ext cx="8065349" cy="923330"/>
          </a:xfrm>
          <a:prstGeom prst="rect">
            <a:avLst/>
          </a:prstGeom>
          <a:noFill/>
        </p:spPr>
        <p:txBody>
          <a:bodyPr wrap="none" lIns="91440" tIns="45720" rIns="91440" bIns="45720">
            <a:spAutoFit/>
          </a:bodyPr>
          <a:lstStyle/>
          <a:p>
            <a:pPr algn="ctr"/>
            <a:r>
              <a:rPr lang="en-US" sz="5400" dirty="0">
                <a:ln w="0"/>
                <a:effectLst>
                  <a:outerShdw blurRad="38100" dist="19050" dir="2700000" algn="tl" rotWithShape="0">
                    <a:schemeClr val="dk1">
                      <a:alpha val="40000"/>
                    </a:schemeClr>
                  </a:outerShdw>
                </a:effectLst>
              </a:rPr>
              <a:t>Appropriate Investigations</a:t>
            </a:r>
            <a:r>
              <a:rPr lang="en-US" sz="5400" b="0" cap="none" spc="0" dirty="0">
                <a:ln w="0"/>
                <a:solidFill>
                  <a:schemeClr val="tx1"/>
                </a:solidFill>
                <a:effectLst>
                  <a:outerShdw blurRad="38100" dist="19050" dir="2700000" algn="tl" rotWithShape="0">
                    <a:schemeClr val="dk1">
                      <a:alpha val="40000"/>
                    </a:schemeClr>
                  </a:outerShdw>
                </a:effectLst>
              </a:rPr>
              <a:t>…</a:t>
            </a:r>
          </a:p>
        </p:txBody>
      </p:sp>
      <p:sp>
        <p:nvSpPr>
          <p:cNvPr id="5" name="Vertical Text Placeholder 2">
            <a:extLst>
              <a:ext uri="{FF2B5EF4-FFF2-40B4-BE49-F238E27FC236}">
                <a16:creationId xmlns:a16="http://schemas.microsoft.com/office/drawing/2014/main" id="{9C279DEB-1C96-495C-958E-969A6A32D501}"/>
              </a:ext>
            </a:extLst>
          </p:cNvPr>
          <p:cNvSpPr txBox="1">
            <a:spLocks/>
          </p:cNvSpPr>
          <p:nvPr/>
        </p:nvSpPr>
        <p:spPr bwMode="auto">
          <a:xfrm>
            <a:off x="316082" y="1102293"/>
            <a:ext cx="11388238" cy="528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Bold" charset="0"/>
                <a:ea typeface="MS PGothic" charset="0"/>
                <a:cs typeface="MS PGothic" charset="0"/>
              </a:defRPr>
            </a:lvl1pPr>
            <a:lvl2pPr marL="742950" indent="-285750" eaLnBrk="0" hangingPunct="0">
              <a:defRPr sz="2000">
                <a:solidFill>
                  <a:schemeClr val="tx1"/>
                </a:solidFill>
                <a:latin typeface="Arial Bold" charset="0"/>
                <a:ea typeface="MS PGothic" charset="0"/>
                <a:cs typeface="MS PGothic" charset="0"/>
              </a:defRPr>
            </a:lvl2pPr>
            <a:lvl3pPr marL="1143000" indent="-228600" eaLnBrk="0" hangingPunct="0">
              <a:defRPr sz="2000">
                <a:solidFill>
                  <a:schemeClr val="tx1"/>
                </a:solidFill>
                <a:latin typeface="Arial Bold" charset="0"/>
                <a:ea typeface="MS PGothic" charset="0"/>
                <a:cs typeface="MS PGothic" charset="0"/>
              </a:defRPr>
            </a:lvl3pPr>
            <a:lvl4pPr marL="1600200" indent="-228600" eaLnBrk="0" hangingPunct="0">
              <a:defRPr sz="2000">
                <a:solidFill>
                  <a:schemeClr val="tx1"/>
                </a:solidFill>
                <a:latin typeface="Arial Bold" charset="0"/>
                <a:ea typeface="MS PGothic" charset="0"/>
                <a:cs typeface="MS PGothic" charset="0"/>
              </a:defRPr>
            </a:lvl4pPr>
            <a:lvl5pPr marL="2057400" indent="-228600" eaLnBrk="0" hangingPunct="0">
              <a:defRPr sz="2000">
                <a:solidFill>
                  <a:schemeClr val="tx1"/>
                </a:solidFill>
                <a:latin typeface="Arial Bold" charset="0"/>
                <a:ea typeface="MS PGothic" charset="0"/>
                <a:cs typeface="MS PGothic" charset="0"/>
              </a:defRPr>
            </a:lvl5pPr>
            <a:lvl6pPr marL="2514600" indent="-228600" eaLnBrk="0" fontAlgn="base" hangingPunct="0">
              <a:spcBef>
                <a:spcPct val="0"/>
              </a:spcBef>
              <a:spcAft>
                <a:spcPct val="0"/>
              </a:spcAft>
              <a:defRPr sz="2000">
                <a:solidFill>
                  <a:schemeClr val="tx1"/>
                </a:solidFill>
                <a:latin typeface="Arial Bold" charset="0"/>
                <a:ea typeface="MS PGothic" charset="0"/>
                <a:cs typeface="MS PGothic" charset="0"/>
              </a:defRPr>
            </a:lvl6pPr>
            <a:lvl7pPr marL="2971800" indent="-228600" eaLnBrk="0" fontAlgn="base" hangingPunct="0">
              <a:spcBef>
                <a:spcPct val="0"/>
              </a:spcBef>
              <a:spcAft>
                <a:spcPct val="0"/>
              </a:spcAft>
              <a:defRPr sz="2000">
                <a:solidFill>
                  <a:schemeClr val="tx1"/>
                </a:solidFill>
                <a:latin typeface="Arial Bold" charset="0"/>
                <a:ea typeface="MS PGothic" charset="0"/>
                <a:cs typeface="MS PGothic" charset="0"/>
              </a:defRPr>
            </a:lvl7pPr>
            <a:lvl8pPr marL="3429000" indent="-228600" eaLnBrk="0" fontAlgn="base" hangingPunct="0">
              <a:spcBef>
                <a:spcPct val="0"/>
              </a:spcBef>
              <a:spcAft>
                <a:spcPct val="0"/>
              </a:spcAft>
              <a:defRPr sz="2000">
                <a:solidFill>
                  <a:schemeClr val="tx1"/>
                </a:solidFill>
                <a:latin typeface="Arial Bold" charset="0"/>
                <a:ea typeface="MS PGothic" charset="0"/>
                <a:cs typeface="MS PGothic" charset="0"/>
              </a:defRPr>
            </a:lvl8pPr>
            <a:lvl9pPr marL="3886200" indent="-228600" eaLnBrk="0" fontAlgn="base" hangingPunct="0">
              <a:spcBef>
                <a:spcPct val="0"/>
              </a:spcBef>
              <a:spcAft>
                <a:spcPct val="0"/>
              </a:spcAft>
              <a:defRPr sz="2000">
                <a:solidFill>
                  <a:schemeClr val="tx1"/>
                </a:solidFill>
                <a:latin typeface="Arial Bold" charset="0"/>
                <a:ea typeface="MS PGothic" charset="0"/>
                <a:cs typeface="MS PGothic" charset="0"/>
              </a:defRPr>
            </a:lvl9pPr>
          </a:lstStyle>
          <a:p>
            <a:pPr>
              <a:spcBef>
                <a:spcPct val="20000"/>
              </a:spcBef>
              <a:buClr>
                <a:srgbClr val="ED1C24"/>
              </a:buClr>
            </a:pPr>
            <a:endParaRPr lang="en-GB" sz="2400" dirty="0">
              <a:latin typeface="Arial" charset="0"/>
            </a:endParaRPr>
          </a:p>
          <a:p>
            <a:pPr>
              <a:spcBef>
                <a:spcPct val="20000"/>
              </a:spcBef>
              <a:buClr>
                <a:srgbClr val="ED1C24"/>
              </a:buClr>
            </a:pPr>
            <a:r>
              <a:rPr lang="en-GB" sz="2400" dirty="0">
                <a:latin typeface="Arial" charset="0"/>
              </a:rPr>
              <a:t>Q:   	What is an appropriate investigation?</a:t>
            </a:r>
          </a:p>
          <a:p>
            <a:pPr>
              <a:spcBef>
                <a:spcPct val="20000"/>
              </a:spcBef>
              <a:buClr>
                <a:srgbClr val="ED1C24"/>
              </a:buClr>
            </a:pPr>
            <a:endParaRPr lang="en-GB" sz="2400" dirty="0">
              <a:latin typeface="Arial" charset="0"/>
            </a:endParaRPr>
          </a:p>
          <a:p>
            <a:pPr>
              <a:spcBef>
                <a:spcPct val="20000"/>
              </a:spcBef>
              <a:buClr>
                <a:srgbClr val="ED1C24"/>
              </a:buClr>
            </a:pPr>
            <a:r>
              <a:rPr lang="en-GB" sz="2400" dirty="0">
                <a:latin typeface="Arial" charset="0"/>
              </a:rPr>
              <a:t>T:	Using breakout rooms, discuss this for 5 minutes and feedback</a:t>
            </a:r>
            <a:r>
              <a:rPr lang="en-GB" sz="2400" b="1" dirty="0">
                <a:latin typeface="Arial" charset="0"/>
              </a:rPr>
              <a:t>.</a:t>
            </a:r>
          </a:p>
          <a:p>
            <a:pPr>
              <a:spcBef>
                <a:spcPct val="20000"/>
              </a:spcBef>
              <a:buClr>
                <a:srgbClr val="ED1C24"/>
              </a:buClr>
            </a:pPr>
            <a:endParaRPr lang="en-GB" sz="2400" b="1" dirty="0">
              <a:latin typeface="Arial" charset="0"/>
            </a:endParaRPr>
          </a:p>
          <a:p>
            <a:pPr>
              <a:spcBef>
                <a:spcPct val="20000"/>
              </a:spcBef>
              <a:buClr>
                <a:srgbClr val="ED1C24"/>
              </a:buClr>
            </a:pPr>
            <a:endParaRPr lang="en-GB" sz="2400" b="1" dirty="0">
              <a:latin typeface="Arial" charset="0"/>
            </a:endParaRPr>
          </a:p>
        </p:txBody>
      </p:sp>
    </p:spTree>
    <p:extLst>
      <p:ext uri="{BB962C8B-B14F-4D97-AF65-F5344CB8AC3E}">
        <p14:creationId xmlns:p14="http://schemas.microsoft.com/office/powerpoint/2010/main" val="1117349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67BEFA-34E0-42C9-8EAF-4D9AC355FC6F}"/>
              </a:ext>
            </a:extLst>
          </p:cNvPr>
          <p:cNvSpPr/>
          <p:nvPr/>
        </p:nvSpPr>
        <p:spPr>
          <a:xfrm>
            <a:off x="347736" y="46487"/>
            <a:ext cx="8065349" cy="923330"/>
          </a:xfrm>
          <a:prstGeom prst="rect">
            <a:avLst/>
          </a:prstGeom>
          <a:noFill/>
        </p:spPr>
        <p:txBody>
          <a:bodyPr wrap="none" lIns="91440" tIns="45720" rIns="91440" bIns="45720">
            <a:spAutoFit/>
          </a:bodyPr>
          <a:lstStyle/>
          <a:p>
            <a:pPr algn="ctr"/>
            <a:r>
              <a:rPr lang="en-US" sz="5400" dirty="0">
                <a:ln w="0"/>
                <a:effectLst>
                  <a:outerShdw blurRad="38100" dist="19050" dir="2700000" algn="tl" rotWithShape="0">
                    <a:schemeClr val="dk1">
                      <a:alpha val="40000"/>
                    </a:schemeClr>
                  </a:outerShdw>
                </a:effectLst>
              </a:rPr>
              <a:t>Appropriate Investigations</a:t>
            </a:r>
            <a:r>
              <a:rPr lang="en-US" sz="5400" b="0" cap="none" spc="0" dirty="0">
                <a:ln w="0"/>
                <a:solidFill>
                  <a:schemeClr val="tx1"/>
                </a:solidFill>
                <a:effectLst>
                  <a:outerShdw blurRad="38100" dist="19050" dir="2700000" algn="tl" rotWithShape="0">
                    <a:schemeClr val="dk1">
                      <a:alpha val="40000"/>
                    </a:schemeClr>
                  </a:outerShdw>
                </a:effectLst>
              </a:rPr>
              <a:t>…</a:t>
            </a:r>
          </a:p>
        </p:txBody>
      </p:sp>
      <p:graphicFrame>
        <p:nvGraphicFramePr>
          <p:cNvPr id="2" name="Diagram 1">
            <a:extLst>
              <a:ext uri="{FF2B5EF4-FFF2-40B4-BE49-F238E27FC236}">
                <a16:creationId xmlns:a16="http://schemas.microsoft.com/office/drawing/2014/main" id="{A55107D0-88DC-4D30-8658-0819CE5C9944}"/>
              </a:ext>
            </a:extLst>
          </p:cNvPr>
          <p:cNvGraphicFramePr/>
          <p:nvPr>
            <p:extLst>
              <p:ext uri="{D42A27DB-BD31-4B8C-83A1-F6EECF244321}">
                <p14:modId xmlns:p14="http://schemas.microsoft.com/office/powerpoint/2010/main" val="1405171480"/>
              </p:ext>
            </p:extLst>
          </p:nvPr>
        </p:nvGraphicFramePr>
        <p:xfrm>
          <a:off x="3733074" y="1102293"/>
          <a:ext cx="8337006" cy="55767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B26EFC5F-974C-421A-A37E-D4D77559B79A}"/>
              </a:ext>
            </a:extLst>
          </p:cNvPr>
          <p:cNvSpPr txBox="1"/>
          <p:nvPr/>
        </p:nvSpPr>
        <p:spPr>
          <a:xfrm>
            <a:off x="444136" y="1046726"/>
            <a:ext cx="3936274" cy="5632311"/>
          </a:xfrm>
          <a:prstGeom prst="rect">
            <a:avLst/>
          </a:prstGeom>
          <a:noFill/>
        </p:spPr>
        <p:txBody>
          <a:bodyPr wrap="square" rtlCol="0">
            <a:spAutoFit/>
          </a:bodyPr>
          <a:lstStyle/>
          <a:p>
            <a:r>
              <a:rPr lang="en-GB" dirty="0"/>
              <a:t>Appropriateness might be considered in terms of undertaking an investigation in the correct manner/way. </a:t>
            </a:r>
          </a:p>
          <a:p>
            <a:endParaRPr lang="en-GB" dirty="0"/>
          </a:p>
          <a:p>
            <a:r>
              <a:rPr lang="en-GB" dirty="0"/>
              <a:t>Another way to think about it is for the investigation to be considered ethically or morally correct. </a:t>
            </a:r>
          </a:p>
          <a:p>
            <a:endParaRPr lang="en-GB" dirty="0"/>
          </a:p>
          <a:p>
            <a:r>
              <a:rPr lang="en-GB" dirty="0"/>
              <a:t>Key points to note: </a:t>
            </a:r>
          </a:p>
          <a:p>
            <a:endParaRPr lang="en-GB" dirty="0"/>
          </a:p>
          <a:p>
            <a:pPr marL="342900" indent="-342900">
              <a:buFont typeface="+mj-lt"/>
              <a:buAutoNum type="arabicPeriod"/>
            </a:pPr>
            <a:r>
              <a:rPr lang="en-GB" dirty="0"/>
              <a:t>Take time to plan the process</a:t>
            </a:r>
          </a:p>
          <a:p>
            <a:pPr marL="342900" indent="-342900">
              <a:buFont typeface="+mj-lt"/>
              <a:buAutoNum type="arabicPeriod"/>
            </a:pPr>
            <a:r>
              <a:rPr lang="en-GB" dirty="0"/>
              <a:t>Is there a precedent you can consider – i.e. have the club investigated things before and might they be useful to guide you or lesson learnt? </a:t>
            </a:r>
          </a:p>
          <a:p>
            <a:pPr marL="342900" indent="-342900">
              <a:buFont typeface="+mj-lt"/>
              <a:buAutoNum type="arabicPeriod"/>
            </a:pPr>
            <a:r>
              <a:rPr lang="en-GB" dirty="0"/>
              <a:t>Will the appropriateness of your investigation stand up to challenge? This is likely to be the first thing to be challenged by an appeal. </a:t>
            </a:r>
          </a:p>
        </p:txBody>
      </p:sp>
    </p:spTree>
    <p:extLst>
      <p:ext uri="{BB962C8B-B14F-4D97-AF65-F5344CB8AC3E}">
        <p14:creationId xmlns:p14="http://schemas.microsoft.com/office/powerpoint/2010/main" val="2949019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67BEFA-34E0-42C9-8EAF-4D9AC355FC6F}"/>
              </a:ext>
            </a:extLst>
          </p:cNvPr>
          <p:cNvSpPr/>
          <p:nvPr/>
        </p:nvSpPr>
        <p:spPr>
          <a:xfrm>
            <a:off x="218322" y="178963"/>
            <a:ext cx="7233263" cy="923330"/>
          </a:xfrm>
          <a:prstGeom prst="rect">
            <a:avLst/>
          </a:prstGeom>
          <a:noFill/>
        </p:spPr>
        <p:txBody>
          <a:bodyPr wrap="none" lIns="91440" tIns="45720" rIns="91440" bIns="45720">
            <a:spAutoFit/>
          </a:bodyPr>
          <a:lstStyle/>
          <a:p>
            <a:pPr algn="ctr"/>
            <a:r>
              <a:rPr lang="en-US" sz="5400" dirty="0">
                <a:ln w="0"/>
                <a:effectLst>
                  <a:outerShdw blurRad="38100" dist="19050" dir="2700000" algn="tl" rotWithShape="0">
                    <a:schemeClr val="dk1">
                      <a:alpha val="40000"/>
                    </a:schemeClr>
                  </a:outerShdw>
                </a:effectLst>
              </a:rPr>
              <a:t>Effective Investigations</a:t>
            </a:r>
            <a:r>
              <a:rPr lang="en-US" sz="5400" b="0" cap="none" spc="0" dirty="0">
                <a:ln w="0"/>
                <a:solidFill>
                  <a:schemeClr val="tx1"/>
                </a:solidFill>
                <a:effectLst>
                  <a:outerShdw blurRad="38100" dist="19050" dir="2700000" algn="tl" rotWithShape="0">
                    <a:schemeClr val="dk1">
                      <a:alpha val="40000"/>
                    </a:schemeClr>
                  </a:outerShdw>
                </a:effectLst>
              </a:rPr>
              <a:t>…</a:t>
            </a:r>
          </a:p>
        </p:txBody>
      </p:sp>
      <p:sp>
        <p:nvSpPr>
          <p:cNvPr id="5" name="Vertical Text Placeholder 2">
            <a:extLst>
              <a:ext uri="{FF2B5EF4-FFF2-40B4-BE49-F238E27FC236}">
                <a16:creationId xmlns:a16="http://schemas.microsoft.com/office/drawing/2014/main" id="{9C279DEB-1C96-495C-958E-969A6A32D501}"/>
              </a:ext>
            </a:extLst>
          </p:cNvPr>
          <p:cNvSpPr txBox="1">
            <a:spLocks/>
          </p:cNvSpPr>
          <p:nvPr/>
        </p:nvSpPr>
        <p:spPr bwMode="auto">
          <a:xfrm>
            <a:off x="316082" y="1102293"/>
            <a:ext cx="11388238" cy="528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Bold" charset="0"/>
                <a:ea typeface="MS PGothic" charset="0"/>
                <a:cs typeface="MS PGothic" charset="0"/>
              </a:defRPr>
            </a:lvl1pPr>
            <a:lvl2pPr marL="742950" indent="-285750" eaLnBrk="0" hangingPunct="0">
              <a:defRPr sz="2000">
                <a:solidFill>
                  <a:schemeClr val="tx1"/>
                </a:solidFill>
                <a:latin typeface="Arial Bold" charset="0"/>
                <a:ea typeface="MS PGothic" charset="0"/>
                <a:cs typeface="MS PGothic" charset="0"/>
              </a:defRPr>
            </a:lvl2pPr>
            <a:lvl3pPr marL="1143000" indent="-228600" eaLnBrk="0" hangingPunct="0">
              <a:defRPr sz="2000">
                <a:solidFill>
                  <a:schemeClr val="tx1"/>
                </a:solidFill>
                <a:latin typeface="Arial Bold" charset="0"/>
                <a:ea typeface="MS PGothic" charset="0"/>
                <a:cs typeface="MS PGothic" charset="0"/>
              </a:defRPr>
            </a:lvl3pPr>
            <a:lvl4pPr marL="1600200" indent="-228600" eaLnBrk="0" hangingPunct="0">
              <a:defRPr sz="2000">
                <a:solidFill>
                  <a:schemeClr val="tx1"/>
                </a:solidFill>
                <a:latin typeface="Arial Bold" charset="0"/>
                <a:ea typeface="MS PGothic" charset="0"/>
                <a:cs typeface="MS PGothic" charset="0"/>
              </a:defRPr>
            </a:lvl4pPr>
            <a:lvl5pPr marL="2057400" indent="-228600" eaLnBrk="0" hangingPunct="0">
              <a:defRPr sz="2000">
                <a:solidFill>
                  <a:schemeClr val="tx1"/>
                </a:solidFill>
                <a:latin typeface="Arial Bold" charset="0"/>
                <a:ea typeface="MS PGothic" charset="0"/>
                <a:cs typeface="MS PGothic" charset="0"/>
              </a:defRPr>
            </a:lvl5pPr>
            <a:lvl6pPr marL="2514600" indent="-228600" eaLnBrk="0" fontAlgn="base" hangingPunct="0">
              <a:spcBef>
                <a:spcPct val="0"/>
              </a:spcBef>
              <a:spcAft>
                <a:spcPct val="0"/>
              </a:spcAft>
              <a:defRPr sz="2000">
                <a:solidFill>
                  <a:schemeClr val="tx1"/>
                </a:solidFill>
                <a:latin typeface="Arial Bold" charset="0"/>
                <a:ea typeface="MS PGothic" charset="0"/>
                <a:cs typeface="MS PGothic" charset="0"/>
              </a:defRPr>
            </a:lvl6pPr>
            <a:lvl7pPr marL="2971800" indent="-228600" eaLnBrk="0" fontAlgn="base" hangingPunct="0">
              <a:spcBef>
                <a:spcPct val="0"/>
              </a:spcBef>
              <a:spcAft>
                <a:spcPct val="0"/>
              </a:spcAft>
              <a:defRPr sz="2000">
                <a:solidFill>
                  <a:schemeClr val="tx1"/>
                </a:solidFill>
                <a:latin typeface="Arial Bold" charset="0"/>
                <a:ea typeface="MS PGothic" charset="0"/>
                <a:cs typeface="MS PGothic" charset="0"/>
              </a:defRPr>
            </a:lvl7pPr>
            <a:lvl8pPr marL="3429000" indent="-228600" eaLnBrk="0" fontAlgn="base" hangingPunct="0">
              <a:spcBef>
                <a:spcPct val="0"/>
              </a:spcBef>
              <a:spcAft>
                <a:spcPct val="0"/>
              </a:spcAft>
              <a:defRPr sz="2000">
                <a:solidFill>
                  <a:schemeClr val="tx1"/>
                </a:solidFill>
                <a:latin typeface="Arial Bold" charset="0"/>
                <a:ea typeface="MS PGothic" charset="0"/>
                <a:cs typeface="MS PGothic" charset="0"/>
              </a:defRPr>
            </a:lvl8pPr>
            <a:lvl9pPr marL="3886200" indent="-228600" eaLnBrk="0" fontAlgn="base" hangingPunct="0">
              <a:spcBef>
                <a:spcPct val="0"/>
              </a:spcBef>
              <a:spcAft>
                <a:spcPct val="0"/>
              </a:spcAft>
              <a:defRPr sz="2000">
                <a:solidFill>
                  <a:schemeClr val="tx1"/>
                </a:solidFill>
                <a:latin typeface="Arial Bold" charset="0"/>
                <a:ea typeface="MS PGothic" charset="0"/>
                <a:cs typeface="MS PGothic" charset="0"/>
              </a:defRPr>
            </a:lvl9pPr>
          </a:lstStyle>
          <a:p>
            <a:pPr>
              <a:spcBef>
                <a:spcPct val="20000"/>
              </a:spcBef>
              <a:buClr>
                <a:srgbClr val="ED1C24"/>
              </a:buClr>
            </a:pPr>
            <a:r>
              <a:rPr lang="en-GB" sz="2400" dirty="0">
                <a:latin typeface="Arial" charset="0"/>
              </a:rPr>
              <a:t>Q:   	What is an effective investigation?</a:t>
            </a:r>
          </a:p>
          <a:p>
            <a:pPr>
              <a:spcBef>
                <a:spcPct val="20000"/>
              </a:spcBef>
              <a:buClr>
                <a:srgbClr val="ED1C24"/>
              </a:buClr>
            </a:pPr>
            <a:endParaRPr lang="en-GB" sz="2400" dirty="0">
              <a:latin typeface="Arial" charset="0"/>
            </a:endParaRPr>
          </a:p>
          <a:p>
            <a:pPr>
              <a:spcBef>
                <a:spcPct val="20000"/>
              </a:spcBef>
              <a:buClr>
                <a:srgbClr val="ED1C24"/>
              </a:buClr>
            </a:pPr>
            <a:r>
              <a:rPr lang="en-GB" sz="2400" dirty="0">
                <a:latin typeface="Arial" charset="0"/>
              </a:rPr>
              <a:t>T:	Using breakout rooms, discuss this for 5 minutes and feedback</a:t>
            </a:r>
            <a:r>
              <a:rPr lang="en-GB" sz="2400" b="1" dirty="0">
                <a:latin typeface="Arial" charset="0"/>
              </a:rPr>
              <a:t>.</a:t>
            </a:r>
          </a:p>
          <a:p>
            <a:pPr>
              <a:spcBef>
                <a:spcPct val="20000"/>
              </a:spcBef>
              <a:buClr>
                <a:srgbClr val="ED1C24"/>
              </a:buClr>
            </a:pPr>
            <a:endParaRPr lang="en-GB" sz="2400" b="1" dirty="0">
              <a:latin typeface="Arial" charset="0"/>
            </a:endParaRPr>
          </a:p>
          <a:p>
            <a:pPr>
              <a:spcBef>
                <a:spcPct val="20000"/>
              </a:spcBef>
              <a:buClr>
                <a:srgbClr val="ED1C24"/>
              </a:buClr>
            </a:pPr>
            <a:endParaRPr lang="en-GB" sz="2400" b="1" dirty="0">
              <a:latin typeface="Arial" charset="0"/>
            </a:endParaRPr>
          </a:p>
        </p:txBody>
      </p:sp>
    </p:spTree>
    <p:extLst>
      <p:ext uri="{BB962C8B-B14F-4D97-AF65-F5344CB8AC3E}">
        <p14:creationId xmlns:p14="http://schemas.microsoft.com/office/powerpoint/2010/main" val="2266223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67BEFA-34E0-42C9-8EAF-4D9AC355FC6F}"/>
              </a:ext>
            </a:extLst>
          </p:cNvPr>
          <p:cNvSpPr/>
          <p:nvPr/>
        </p:nvSpPr>
        <p:spPr>
          <a:xfrm>
            <a:off x="357659" y="188909"/>
            <a:ext cx="7233263" cy="923330"/>
          </a:xfrm>
          <a:prstGeom prst="rect">
            <a:avLst/>
          </a:prstGeom>
          <a:noFill/>
        </p:spPr>
        <p:txBody>
          <a:bodyPr wrap="none" lIns="91440" tIns="45720" rIns="91440" bIns="45720">
            <a:spAutoFit/>
          </a:bodyPr>
          <a:lstStyle/>
          <a:p>
            <a:pPr algn="ctr"/>
            <a:r>
              <a:rPr lang="en-US" sz="5400" dirty="0">
                <a:ln w="0"/>
                <a:effectLst>
                  <a:outerShdw blurRad="38100" dist="19050" dir="2700000" algn="tl" rotWithShape="0">
                    <a:schemeClr val="dk1">
                      <a:alpha val="40000"/>
                    </a:schemeClr>
                  </a:outerShdw>
                </a:effectLst>
              </a:rPr>
              <a:t>Effective Investigations</a:t>
            </a:r>
            <a:r>
              <a:rPr lang="en-US" sz="5400" b="0" cap="none" spc="0" dirty="0">
                <a:ln w="0"/>
                <a:solidFill>
                  <a:schemeClr val="tx1"/>
                </a:solidFill>
                <a:effectLst>
                  <a:outerShdw blurRad="38100" dist="19050" dir="2700000" algn="tl" rotWithShape="0">
                    <a:schemeClr val="dk1">
                      <a:alpha val="40000"/>
                    </a:schemeClr>
                  </a:outerShdw>
                </a:effectLst>
              </a:rPr>
              <a:t>…</a:t>
            </a:r>
          </a:p>
        </p:txBody>
      </p:sp>
      <p:sp>
        <p:nvSpPr>
          <p:cNvPr id="3" name="TextBox 2">
            <a:extLst>
              <a:ext uri="{FF2B5EF4-FFF2-40B4-BE49-F238E27FC236}">
                <a16:creationId xmlns:a16="http://schemas.microsoft.com/office/drawing/2014/main" id="{B26EFC5F-974C-421A-A37E-D4D77559B79A}"/>
              </a:ext>
            </a:extLst>
          </p:cNvPr>
          <p:cNvSpPr txBox="1"/>
          <p:nvPr/>
        </p:nvSpPr>
        <p:spPr>
          <a:xfrm>
            <a:off x="523330" y="1112239"/>
            <a:ext cx="5813788" cy="3416320"/>
          </a:xfrm>
          <a:prstGeom prst="rect">
            <a:avLst/>
          </a:prstGeom>
          <a:noFill/>
        </p:spPr>
        <p:txBody>
          <a:bodyPr wrap="square" rtlCol="0">
            <a:spAutoFit/>
          </a:bodyPr>
          <a:lstStyle/>
          <a:p>
            <a:r>
              <a:rPr lang="en-GB" dirty="0"/>
              <a:t>Effective investigations are able to deliver all the potential outcomes they need to.  </a:t>
            </a:r>
          </a:p>
          <a:p>
            <a:endParaRPr lang="en-GB" dirty="0"/>
          </a:p>
          <a:p>
            <a:r>
              <a:rPr lang="en-GB" dirty="0"/>
              <a:t>Fundamental to this is the concept of ‘Standards of Proof’, which considers the test that will be applied when deciding the outcome of any issue arising.  </a:t>
            </a:r>
          </a:p>
          <a:p>
            <a:endParaRPr lang="en-GB" dirty="0"/>
          </a:p>
          <a:p>
            <a:r>
              <a:rPr lang="en-GB" dirty="0"/>
              <a:t>Generally, there are 2 widely accepted standards of proof.</a:t>
            </a:r>
          </a:p>
          <a:p>
            <a:endParaRPr lang="en-GB" dirty="0"/>
          </a:p>
          <a:p>
            <a:pPr marL="285750" indent="-285750">
              <a:buFont typeface="Arial" panose="020B0604020202020204" pitchFamily="34" charset="0"/>
              <a:buChar char="•"/>
            </a:pPr>
            <a:r>
              <a:rPr lang="en-GB" dirty="0"/>
              <a:t>Balance of probabilities</a:t>
            </a:r>
          </a:p>
          <a:p>
            <a:pPr marL="285750" indent="-285750">
              <a:buFont typeface="Arial" panose="020B0604020202020204" pitchFamily="34" charset="0"/>
              <a:buChar char="•"/>
            </a:pPr>
            <a:r>
              <a:rPr lang="en-GB" dirty="0"/>
              <a:t>Beyond all reasonable doubt</a:t>
            </a:r>
          </a:p>
          <a:p>
            <a:endParaRPr lang="en-GB" dirty="0"/>
          </a:p>
        </p:txBody>
      </p:sp>
      <p:pic>
        <p:nvPicPr>
          <p:cNvPr id="1026" name="Picture 2" descr="The Balance of Does and Can - mobilePLUS">
            <a:extLst>
              <a:ext uri="{FF2B5EF4-FFF2-40B4-BE49-F238E27FC236}">
                <a16:creationId xmlns:a16="http://schemas.microsoft.com/office/drawing/2014/main" id="{F58DB65C-3752-4EED-9BD6-7CAFE83FD69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644" t="5847"/>
          <a:stretch/>
        </p:blipFill>
        <p:spPr bwMode="auto">
          <a:xfrm>
            <a:off x="6502789" y="1045029"/>
            <a:ext cx="5165881" cy="378582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D22D08DD-E95B-4374-961C-DB8B79CC481C}"/>
              </a:ext>
            </a:extLst>
          </p:cNvPr>
          <p:cNvSpPr txBox="1"/>
          <p:nvPr/>
        </p:nvSpPr>
        <p:spPr>
          <a:xfrm>
            <a:off x="523330" y="4419693"/>
            <a:ext cx="11145340" cy="2031325"/>
          </a:xfrm>
          <a:prstGeom prst="rect">
            <a:avLst/>
          </a:prstGeom>
          <a:noFill/>
        </p:spPr>
        <p:txBody>
          <a:bodyPr wrap="square" rtlCol="0">
            <a:spAutoFit/>
          </a:bodyPr>
          <a:lstStyle/>
          <a:p>
            <a:r>
              <a:rPr lang="en-GB" u="sng" dirty="0"/>
              <a:t>‘Balance of probabilities’ </a:t>
            </a:r>
          </a:p>
          <a:p>
            <a:r>
              <a:rPr lang="en-GB" i="0" dirty="0">
                <a:solidFill>
                  <a:srgbClr val="202124"/>
                </a:solidFill>
                <a:effectLst/>
              </a:rPr>
              <a:t>A court is satisfied that an event occurred if, on the consideration of evidence, the occurrence of the event was </a:t>
            </a:r>
            <a:r>
              <a:rPr lang="en-GB" b="1" i="0" dirty="0">
                <a:solidFill>
                  <a:srgbClr val="202124"/>
                </a:solidFill>
                <a:effectLst/>
              </a:rPr>
              <a:t>more likely than not</a:t>
            </a:r>
          </a:p>
          <a:p>
            <a:endParaRPr lang="en-GB" dirty="0"/>
          </a:p>
          <a:p>
            <a:r>
              <a:rPr lang="en-GB" u="sng" dirty="0"/>
              <a:t>‘Beyond all reasonable doubt’</a:t>
            </a:r>
          </a:p>
          <a:p>
            <a:r>
              <a:rPr lang="en-GB" dirty="0"/>
              <a:t>On consideration of evidence a court is </a:t>
            </a:r>
            <a:r>
              <a:rPr lang="en-GB" b="1" dirty="0"/>
              <a:t>as certain as possible, under any given circumstances</a:t>
            </a:r>
            <a:r>
              <a:rPr lang="en-GB" dirty="0"/>
              <a:t>, that an event has occurred</a:t>
            </a:r>
          </a:p>
        </p:txBody>
      </p:sp>
    </p:spTree>
    <p:extLst>
      <p:ext uri="{BB962C8B-B14F-4D97-AF65-F5344CB8AC3E}">
        <p14:creationId xmlns:p14="http://schemas.microsoft.com/office/powerpoint/2010/main" val="22408165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67BEFA-34E0-42C9-8EAF-4D9AC355FC6F}"/>
              </a:ext>
            </a:extLst>
          </p:cNvPr>
          <p:cNvSpPr/>
          <p:nvPr/>
        </p:nvSpPr>
        <p:spPr>
          <a:xfrm>
            <a:off x="218322" y="178963"/>
            <a:ext cx="7233263" cy="923330"/>
          </a:xfrm>
          <a:prstGeom prst="rect">
            <a:avLst/>
          </a:prstGeom>
          <a:noFill/>
        </p:spPr>
        <p:txBody>
          <a:bodyPr wrap="none" lIns="91440" tIns="45720" rIns="91440" bIns="45720">
            <a:spAutoFit/>
          </a:bodyPr>
          <a:lstStyle/>
          <a:p>
            <a:pPr algn="ctr"/>
            <a:r>
              <a:rPr lang="en-US" sz="5400" dirty="0">
                <a:ln w="0"/>
                <a:effectLst>
                  <a:outerShdw blurRad="38100" dist="19050" dir="2700000" algn="tl" rotWithShape="0">
                    <a:schemeClr val="dk1">
                      <a:alpha val="40000"/>
                    </a:schemeClr>
                  </a:outerShdw>
                </a:effectLst>
              </a:rPr>
              <a:t>Effective Investigations</a:t>
            </a:r>
            <a:r>
              <a:rPr lang="en-US" sz="5400" b="0" cap="none" spc="0" dirty="0">
                <a:ln w="0"/>
                <a:solidFill>
                  <a:schemeClr val="tx1"/>
                </a:solidFill>
                <a:effectLst>
                  <a:outerShdw blurRad="38100" dist="19050" dir="2700000" algn="tl" rotWithShape="0">
                    <a:schemeClr val="dk1">
                      <a:alpha val="40000"/>
                    </a:schemeClr>
                  </a:outerShdw>
                </a:effectLst>
              </a:rPr>
              <a:t>…</a:t>
            </a:r>
          </a:p>
        </p:txBody>
      </p:sp>
      <p:sp>
        <p:nvSpPr>
          <p:cNvPr id="5" name="Vertical Text Placeholder 2">
            <a:extLst>
              <a:ext uri="{FF2B5EF4-FFF2-40B4-BE49-F238E27FC236}">
                <a16:creationId xmlns:a16="http://schemas.microsoft.com/office/drawing/2014/main" id="{9C279DEB-1C96-495C-958E-969A6A32D501}"/>
              </a:ext>
            </a:extLst>
          </p:cNvPr>
          <p:cNvSpPr txBox="1">
            <a:spLocks/>
          </p:cNvSpPr>
          <p:nvPr/>
        </p:nvSpPr>
        <p:spPr bwMode="auto">
          <a:xfrm>
            <a:off x="316082" y="1215504"/>
            <a:ext cx="11388238" cy="528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Bold" charset="0"/>
                <a:ea typeface="MS PGothic" charset="0"/>
                <a:cs typeface="MS PGothic" charset="0"/>
              </a:defRPr>
            </a:lvl1pPr>
            <a:lvl2pPr marL="742950" indent="-285750" eaLnBrk="0" hangingPunct="0">
              <a:defRPr sz="2000">
                <a:solidFill>
                  <a:schemeClr val="tx1"/>
                </a:solidFill>
                <a:latin typeface="Arial Bold" charset="0"/>
                <a:ea typeface="MS PGothic" charset="0"/>
                <a:cs typeface="MS PGothic" charset="0"/>
              </a:defRPr>
            </a:lvl2pPr>
            <a:lvl3pPr marL="1143000" indent="-228600" eaLnBrk="0" hangingPunct="0">
              <a:defRPr sz="2000">
                <a:solidFill>
                  <a:schemeClr val="tx1"/>
                </a:solidFill>
                <a:latin typeface="Arial Bold" charset="0"/>
                <a:ea typeface="MS PGothic" charset="0"/>
                <a:cs typeface="MS PGothic" charset="0"/>
              </a:defRPr>
            </a:lvl3pPr>
            <a:lvl4pPr marL="1600200" indent="-228600" eaLnBrk="0" hangingPunct="0">
              <a:defRPr sz="2000">
                <a:solidFill>
                  <a:schemeClr val="tx1"/>
                </a:solidFill>
                <a:latin typeface="Arial Bold" charset="0"/>
                <a:ea typeface="MS PGothic" charset="0"/>
                <a:cs typeface="MS PGothic" charset="0"/>
              </a:defRPr>
            </a:lvl4pPr>
            <a:lvl5pPr marL="2057400" indent="-228600" eaLnBrk="0" hangingPunct="0">
              <a:defRPr sz="2000">
                <a:solidFill>
                  <a:schemeClr val="tx1"/>
                </a:solidFill>
                <a:latin typeface="Arial Bold" charset="0"/>
                <a:ea typeface="MS PGothic" charset="0"/>
                <a:cs typeface="MS PGothic" charset="0"/>
              </a:defRPr>
            </a:lvl5pPr>
            <a:lvl6pPr marL="2514600" indent="-228600" eaLnBrk="0" fontAlgn="base" hangingPunct="0">
              <a:spcBef>
                <a:spcPct val="0"/>
              </a:spcBef>
              <a:spcAft>
                <a:spcPct val="0"/>
              </a:spcAft>
              <a:defRPr sz="2000">
                <a:solidFill>
                  <a:schemeClr val="tx1"/>
                </a:solidFill>
                <a:latin typeface="Arial Bold" charset="0"/>
                <a:ea typeface="MS PGothic" charset="0"/>
                <a:cs typeface="MS PGothic" charset="0"/>
              </a:defRPr>
            </a:lvl6pPr>
            <a:lvl7pPr marL="2971800" indent="-228600" eaLnBrk="0" fontAlgn="base" hangingPunct="0">
              <a:spcBef>
                <a:spcPct val="0"/>
              </a:spcBef>
              <a:spcAft>
                <a:spcPct val="0"/>
              </a:spcAft>
              <a:defRPr sz="2000">
                <a:solidFill>
                  <a:schemeClr val="tx1"/>
                </a:solidFill>
                <a:latin typeface="Arial Bold" charset="0"/>
                <a:ea typeface="MS PGothic" charset="0"/>
                <a:cs typeface="MS PGothic" charset="0"/>
              </a:defRPr>
            </a:lvl7pPr>
            <a:lvl8pPr marL="3429000" indent="-228600" eaLnBrk="0" fontAlgn="base" hangingPunct="0">
              <a:spcBef>
                <a:spcPct val="0"/>
              </a:spcBef>
              <a:spcAft>
                <a:spcPct val="0"/>
              </a:spcAft>
              <a:defRPr sz="2000">
                <a:solidFill>
                  <a:schemeClr val="tx1"/>
                </a:solidFill>
                <a:latin typeface="Arial Bold" charset="0"/>
                <a:ea typeface="MS PGothic" charset="0"/>
                <a:cs typeface="MS PGothic" charset="0"/>
              </a:defRPr>
            </a:lvl8pPr>
            <a:lvl9pPr marL="3886200" indent="-228600" eaLnBrk="0" fontAlgn="base" hangingPunct="0">
              <a:spcBef>
                <a:spcPct val="0"/>
              </a:spcBef>
              <a:spcAft>
                <a:spcPct val="0"/>
              </a:spcAft>
              <a:defRPr sz="2000">
                <a:solidFill>
                  <a:schemeClr val="tx1"/>
                </a:solidFill>
                <a:latin typeface="Arial Bold" charset="0"/>
                <a:ea typeface="MS PGothic" charset="0"/>
                <a:cs typeface="MS PGothic" charset="0"/>
              </a:defRPr>
            </a:lvl9pPr>
          </a:lstStyle>
          <a:p>
            <a:pPr>
              <a:spcBef>
                <a:spcPct val="20000"/>
              </a:spcBef>
              <a:buClr>
                <a:srgbClr val="ED1C24"/>
              </a:buClr>
            </a:pPr>
            <a:r>
              <a:rPr lang="en-GB" dirty="0">
                <a:latin typeface="Arial" charset="0"/>
              </a:rPr>
              <a:t>Relevance…</a:t>
            </a:r>
          </a:p>
          <a:p>
            <a:pPr>
              <a:spcBef>
                <a:spcPct val="20000"/>
              </a:spcBef>
              <a:buClr>
                <a:srgbClr val="ED1C24"/>
              </a:buClr>
            </a:pPr>
            <a:endParaRPr lang="en-GB" sz="1050" dirty="0">
              <a:latin typeface="Arial" charset="0"/>
            </a:endParaRPr>
          </a:p>
          <a:p>
            <a:pPr marL="342900" indent="-342900">
              <a:spcBef>
                <a:spcPct val="20000"/>
              </a:spcBef>
              <a:buClr>
                <a:srgbClr val="ED1C24"/>
              </a:buClr>
              <a:buFont typeface="Arial" panose="020B0604020202020204" pitchFamily="34" charset="0"/>
              <a:buChar char="•"/>
            </a:pPr>
            <a:r>
              <a:rPr lang="en-GB" dirty="0">
                <a:latin typeface="Arial" charset="0"/>
              </a:rPr>
              <a:t>Both are legal tests but are applied differently.  ‘Beyond all reasonable doubt’ is the standard of proof required for common law criminal convictions. ‘Balance of probabilities’ is used more commonly in civil law cases.</a:t>
            </a:r>
          </a:p>
          <a:p>
            <a:pPr marL="342900" indent="-342900">
              <a:spcBef>
                <a:spcPct val="20000"/>
              </a:spcBef>
              <a:buClr>
                <a:srgbClr val="ED1C24"/>
              </a:buClr>
              <a:buFont typeface="Arial" panose="020B0604020202020204" pitchFamily="34" charset="0"/>
              <a:buChar char="•"/>
            </a:pPr>
            <a:r>
              <a:rPr lang="en-GB" dirty="0">
                <a:latin typeface="Arial" charset="0"/>
              </a:rPr>
              <a:t>As a result of it’s use in civil law cases, and specifically employment law, ‘balance of probabilities’ is the standard of proof applied in across wider settings such as football. </a:t>
            </a:r>
          </a:p>
          <a:p>
            <a:pPr marL="342900" indent="-342900">
              <a:spcBef>
                <a:spcPct val="20000"/>
              </a:spcBef>
              <a:buClr>
                <a:srgbClr val="ED1C24"/>
              </a:buClr>
              <a:buFont typeface="Arial" panose="020B0604020202020204" pitchFamily="34" charset="0"/>
              <a:buChar char="•"/>
            </a:pPr>
            <a:r>
              <a:rPr lang="en-GB" dirty="0">
                <a:latin typeface="Arial" charset="0"/>
              </a:rPr>
              <a:t>All FA and NFA procedures will apply ‘balance of probabilities’ when making safeguarding and discipline decisions or hearing appeals/reviews. </a:t>
            </a:r>
          </a:p>
          <a:p>
            <a:pPr marL="342900" indent="-342900">
              <a:spcBef>
                <a:spcPct val="20000"/>
              </a:spcBef>
              <a:buClr>
                <a:srgbClr val="ED1C24"/>
              </a:buClr>
              <a:buFont typeface="Arial" panose="020B0604020202020204" pitchFamily="34" charset="0"/>
              <a:buChar char="•"/>
            </a:pPr>
            <a:r>
              <a:rPr lang="en-GB" dirty="0">
                <a:latin typeface="Arial" charset="0"/>
              </a:rPr>
              <a:t>NFA advice clubs to adopt the same standard of proof to any decision making that falls with the club so to ensure the appropriateness of the outcome is upheld. </a:t>
            </a:r>
          </a:p>
          <a:p>
            <a:pPr marL="342900" indent="-342900">
              <a:spcBef>
                <a:spcPct val="20000"/>
              </a:spcBef>
              <a:buClr>
                <a:srgbClr val="ED1C24"/>
              </a:buClr>
              <a:buFont typeface="Arial" panose="020B0604020202020204" pitchFamily="34" charset="0"/>
              <a:buChar char="•"/>
            </a:pPr>
            <a:r>
              <a:rPr lang="en-GB" dirty="0">
                <a:latin typeface="Arial" charset="0"/>
              </a:rPr>
              <a:t>As a result, whilst there is no pressure to find information that proves beyond doubt, your investigation does need to be broad enough that a ‘probability decision can be made’</a:t>
            </a:r>
          </a:p>
          <a:p>
            <a:pPr marL="342900" indent="-342900">
              <a:spcBef>
                <a:spcPct val="20000"/>
              </a:spcBef>
              <a:buClr>
                <a:srgbClr val="ED1C24"/>
              </a:buClr>
              <a:buFont typeface="Arial" panose="020B0604020202020204" pitchFamily="34" charset="0"/>
              <a:buChar char="•"/>
            </a:pPr>
            <a:r>
              <a:rPr lang="en-GB" dirty="0">
                <a:latin typeface="Arial" charset="0"/>
              </a:rPr>
              <a:t>Consider what a probability decision is… </a:t>
            </a:r>
          </a:p>
        </p:txBody>
      </p:sp>
    </p:spTree>
    <p:extLst>
      <p:ext uri="{BB962C8B-B14F-4D97-AF65-F5344CB8AC3E}">
        <p14:creationId xmlns:p14="http://schemas.microsoft.com/office/powerpoint/2010/main" val="1176856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586</TotalTime>
  <Words>1885</Words>
  <Application>Microsoft Office PowerPoint</Application>
  <PresentationFormat>Widescreen</PresentationFormat>
  <Paragraphs>254</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Swinyard</dc:creator>
  <cp:lastModifiedBy>Dean Buckle</cp:lastModifiedBy>
  <cp:revision>8</cp:revision>
  <dcterms:created xsi:type="dcterms:W3CDTF">2022-02-27T16:49:56Z</dcterms:created>
  <dcterms:modified xsi:type="dcterms:W3CDTF">2022-10-14T10:07:30Z</dcterms:modified>
</cp:coreProperties>
</file>