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36.jpg" ContentType="image/png"/>
  <Override PartName="/ppt/media/image3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1" r:id="rId2"/>
    <p:sldId id="332" r:id="rId3"/>
    <p:sldId id="342" r:id="rId4"/>
    <p:sldId id="339" r:id="rId5"/>
    <p:sldId id="343" r:id="rId6"/>
    <p:sldId id="340" r:id="rId7"/>
    <p:sldId id="344" r:id="rId8"/>
    <p:sldId id="341" r:id="rId9"/>
    <p:sldId id="338" r:id="rId10"/>
    <p:sldId id="335" r:id="rId11"/>
    <p:sldId id="337" r:id="rId12"/>
    <p:sldId id="336" r:id="rId13"/>
    <p:sldId id="334" r:id="rId14"/>
    <p:sldId id="333" r:id="rId15"/>
    <p:sldId id="256" r:id="rId16"/>
    <p:sldId id="295" r:id="rId17"/>
    <p:sldId id="299" r:id="rId18"/>
    <p:sldId id="296" r:id="rId19"/>
    <p:sldId id="300" r:id="rId20"/>
    <p:sldId id="297"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22" r:id="rId39"/>
    <p:sldId id="323" r:id="rId40"/>
    <p:sldId id="324" r:id="rId41"/>
    <p:sldId id="325" r:id="rId42"/>
    <p:sldId id="326" r:id="rId43"/>
    <p:sldId id="318" r:id="rId44"/>
    <p:sldId id="327" r:id="rId45"/>
    <p:sldId id="328" r:id="rId46"/>
    <p:sldId id="329" r:id="rId47"/>
    <p:sldId id="330" r:id="rId48"/>
    <p:sldId id="319" r:id="rId49"/>
    <p:sldId id="289" r:id="rId50"/>
    <p:sldId id="288" r:id="rId51"/>
    <p:sldId id="320" r:id="rId52"/>
    <p:sldId id="32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00A5DF"/>
    <a:srgbClr val="1E3062"/>
    <a:srgbClr val="D728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7093AA-B1F0-436F-BFC9-43855EC8DC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pic>
        <p:nvPicPr>
          <p:cNvPr id="7" name="Picture 6">
            <a:extLst>
              <a:ext uri="{FF2B5EF4-FFF2-40B4-BE49-F238E27FC236}">
                <a16:creationId xmlns:a16="http://schemas.microsoft.com/office/drawing/2014/main" id="{08397768-9D2F-4443-87AF-85126749C6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1527" y="261739"/>
            <a:ext cx="1730978" cy="1730978"/>
          </a:xfrm>
          <a:prstGeom prst="rect">
            <a:avLst/>
          </a:prstGeom>
        </p:spPr>
      </p:pic>
      <p:sp>
        <p:nvSpPr>
          <p:cNvPr id="10" name="Rectangle 9">
            <a:extLst>
              <a:ext uri="{FF2B5EF4-FFF2-40B4-BE49-F238E27FC236}">
                <a16:creationId xmlns:a16="http://schemas.microsoft.com/office/drawing/2014/main" id="{FAC642CD-8C7B-473A-9FE4-7C304BFA0425}"/>
              </a:ext>
            </a:extLst>
          </p:cNvPr>
          <p:cNvSpPr/>
          <p:nvPr userDrawn="1"/>
        </p:nvSpPr>
        <p:spPr>
          <a:xfrm>
            <a:off x="-157942" y="3108960"/>
            <a:ext cx="9210502" cy="1310730"/>
          </a:xfrm>
          <a:prstGeom prst="rect">
            <a:avLst/>
          </a:prstGeom>
          <a:solidFill>
            <a:srgbClr val="1E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4177F3E-6113-4E04-B2AB-86B182452F9A}"/>
              </a:ext>
            </a:extLst>
          </p:cNvPr>
          <p:cNvSpPr/>
          <p:nvPr userDrawn="1"/>
        </p:nvSpPr>
        <p:spPr>
          <a:xfrm>
            <a:off x="-157942" y="4418304"/>
            <a:ext cx="9210502" cy="752212"/>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DC7658-B458-4974-9556-026DAB0F6D26}"/>
              </a:ext>
            </a:extLst>
          </p:cNvPr>
          <p:cNvSpPr>
            <a:spLocks noGrp="1"/>
          </p:cNvSpPr>
          <p:nvPr>
            <p:ph type="ctrTitle"/>
          </p:nvPr>
        </p:nvSpPr>
        <p:spPr>
          <a:xfrm>
            <a:off x="133004" y="3370811"/>
            <a:ext cx="8761614" cy="818804"/>
          </a:xfrm>
        </p:spPr>
        <p:txBody>
          <a:bodyPr anchor="b">
            <a:noAutofit/>
          </a:bodyPr>
          <a:lstStyle>
            <a:lvl1pPr algn="l">
              <a:defRPr sz="5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544A955-17EA-48C8-BCDA-23588B6A23A0}"/>
              </a:ext>
            </a:extLst>
          </p:cNvPr>
          <p:cNvSpPr>
            <a:spLocks noGrp="1"/>
          </p:cNvSpPr>
          <p:nvPr>
            <p:ph type="subTitle" idx="1"/>
          </p:nvPr>
        </p:nvSpPr>
        <p:spPr>
          <a:xfrm>
            <a:off x="133004" y="4568742"/>
            <a:ext cx="8761614" cy="46877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2" name="Picture 11" descr="Image result for the fa respect logo">
            <a:extLst>
              <a:ext uri="{FF2B5EF4-FFF2-40B4-BE49-F238E27FC236}">
                <a16:creationId xmlns:a16="http://schemas.microsoft.com/office/drawing/2014/main" id="{328F4E2E-4C0F-4076-B7A2-C77AC9CDCFFF}"/>
              </a:ext>
            </a:extLst>
          </p:cNvPr>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172027" y="6072568"/>
            <a:ext cx="2853865" cy="470853"/>
          </a:xfrm>
          <a:prstGeom prst="rect">
            <a:avLst/>
          </a:prstGeom>
          <a:noFill/>
          <a:ln>
            <a:noFill/>
          </a:ln>
          <a:extLst>
            <a:ext uri="{53640926-AAD7-44D8-BBD7-CCE9431645EC}">
              <a14:shadowObscured xmlns:a14="http://schemas.microsoft.com/office/drawing/2010/main"/>
            </a:ext>
          </a:extLst>
        </p:spPr>
      </p:pic>
      <p:pic>
        <p:nvPicPr>
          <p:cNvPr id="13" name="Picture 12" descr="Image result for the fa respect logo">
            <a:extLst>
              <a:ext uri="{FF2B5EF4-FFF2-40B4-BE49-F238E27FC236}">
                <a16:creationId xmlns:a16="http://schemas.microsoft.com/office/drawing/2014/main" id="{CBD1EC81-191B-4B30-9EDE-7C187B8E5D8B}"/>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508154" y="5939232"/>
            <a:ext cx="2613525" cy="752212"/>
          </a:xfrm>
          <a:prstGeom prst="rect">
            <a:avLst/>
          </a:prstGeom>
          <a:noFill/>
          <a:ln>
            <a:noFill/>
          </a:ln>
        </p:spPr>
      </p:pic>
      <p:pic>
        <p:nvPicPr>
          <p:cNvPr id="15" name="Picture 14">
            <a:extLst>
              <a:ext uri="{FF2B5EF4-FFF2-40B4-BE49-F238E27FC236}">
                <a16:creationId xmlns:a16="http://schemas.microsoft.com/office/drawing/2014/main" id="{9458443C-D63F-4444-A743-C3B9A3A2C671}"/>
              </a:ext>
            </a:extLst>
          </p:cNvPr>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98466" y="5893966"/>
            <a:ext cx="1296093" cy="828059"/>
          </a:xfrm>
          <a:prstGeom prst="rect">
            <a:avLst/>
          </a:prstGeom>
          <a:noFill/>
          <a:ln>
            <a:noFill/>
          </a:ln>
        </p:spPr>
      </p:pic>
      <p:pic>
        <p:nvPicPr>
          <p:cNvPr id="1026" name="Picture 2" descr="Image result for RED NIKE TICK">
            <a:extLst>
              <a:ext uri="{FF2B5EF4-FFF2-40B4-BE49-F238E27FC236}">
                <a16:creationId xmlns:a16="http://schemas.microsoft.com/office/drawing/2014/main" id="{1D27560C-3577-48F4-A063-0E7BF58410BD}"/>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30991" y="6096330"/>
            <a:ext cx="840731" cy="46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70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Content Page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8ACA7D-B489-4BEA-B1CF-8D989F4D6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15604" y="0"/>
            <a:ext cx="4276396" cy="6858000"/>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4"/>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Tree>
    <p:extLst>
      <p:ext uri="{BB962C8B-B14F-4D97-AF65-F5344CB8AC3E}">
        <p14:creationId xmlns:p14="http://schemas.microsoft.com/office/powerpoint/2010/main" val="336073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Content Page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DECE28-2131-4A8C-B28D-8225EEC08A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98965" y="0"/>
            <a:ext cx="3593035" cy="6858000"/>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4"/>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Tree>
    <p:extLst>
      <p:ext uri="{BB962C8B-B14F-4D97-AF65-F5344CB8AC3E}">
        <p14:creationId xmlns:p14="http://schemas.microsoft.com/office/powerpoint/2010/main" val="3044964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Content Page 7">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9731CAC-52EA-49EF-AA11-5A74774118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43661" y="0"/>
            <a:ext cx="4148339" cy="6858000"/>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4"/>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Tree>
    <p:extLst>
      <p:ext uri="{BB962C8B-B14F-4D97-AF65-F5344CB8AC3E}">
        <p14:creationId xmlns:p14="http://schemas.microsoft.com/office/powerpoint/2010/main" val="2172185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Content Page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F69A62-A72B-4889-8C05-194881307D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8258" y="0"/>
            <a:ext cx="5433742" cy="6858000"/>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4"/>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Tree>
    <p:extLst>
      <p:ext uri="{BB962C8B-B14F-4D97-AF65-F5344CB8AC3E}">
        <p14:creationId xmlns:p14="http://schemas.microsoft.com/office/powerpoint/2010/main" val="3285526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Content Page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0A80B0-BCC6-4076-B754-A08D31FD84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68913" y="0"/>
            <a:ext cx="6023087" cy="6858000"/>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4"/>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Tree>
    <p:extLst>
      <p:ext uri="{BB962C8B-B14F-4D97-AF65-F5344CB8AC3E}">
        <p14:creationId xmlns:p14="http://schemas.microsoft.com/office/powerpoint/2010/main" val="1359125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Content Page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0B9C3F-F82A-4F5E-B6C1-21AE357729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82404" y="0"/>
            <a:ext cx="4109596" cy="6858000"/>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4"/>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Tree>
    <p:extLst>
      <p:ext uri="{BB962C8B-B14F-4D97-AF65-F5344CB8AC3E}">
        <p14:creationId xmlns:p14="http://schemas.microsoft.com/office/powerpoint/2010/main" val="110926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p Final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6AB74D-4573-4750-B4E1-5902EE5EB9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7601" y="-6179"/>
            <a:ext cx="5994400" cy="6889299"/>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16" name="AutoShape 8">
            <a:extLst>
              <a:ext uri="{FF2B5EF4-FFF2-40B4-BE49-F238E27FC236}">
                <a16:creationId xmlns:a16="http://schemas.microsoft.com/office/drawing/2014/main" id="{6F1FC62D-56A8-4391-990B-B85510E87606}"/>
              </a:ext>
            </a:extLst>
          </p:cNvPr>
          <p:cNvSpPr/>
          <p:nvPr userDrawn="1"/>
        </p:nvSpPr>
        <p:spPr>
          <a:xfrm>
            <a:off x="-1" y="5751557"/>
            <a:ext cx="8788399" cy="1131563"/>
          </a:xfrm>
          <a:prstGeom prst="rect">
            <a:avLst/>
          </a:prstGeom>
          <a:solidFill>
            <a:srgbClr val="00A5DF"/>
          </a:solidFill>
        </p:spPr>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lgn="ct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5"/>
            <a:ext cx="8121139" cy="378084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1E3062"/>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
        <p:nvSpPr>
          <p:cNvPr id="17" name="Text Placeholder 16">
            <a:extLst>
              <a:ext uri="{FF2B5EF4-FFF2-40B4-BE49-F238E27FC236}">
                <a16:creationId xmlns:a16="http://schemas.microsoft.com/office/drawing/2014/main" id="{BA630E0D-251B-4CD2-9F73-AE3E5DAA329D}"/>
              </a:ext>
            </a:extLst>
          </p:cNvPr>
          <p:cNvSpPr>
            <a:spLocks noGrp="1"/>
          </p:cNvSpPr>
          <p:nvPr>
            <p:ph type="body" sz="quarter" idx="10"/>
          </p:nvPr>
        </p:nvSpPr>
        <p:spPr>
          <a:xfrm>
            <a:off x="349250" y="5865813"/>
            <a:ext cx="8185580" cy="877887"/>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51682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35160-661F-473E-A85F-E7317D4B96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0278" y="0"/>
            <a:ext cx="12492278" cy="6858000"/>
          </a:xfrm>
          <a:prstGeom prst="rect">
            <a:avLst/>
          </a:prstGeom>
        </p:spPr>
      </p:pic>
      <p:pic>
        <p:nvPicPr>
          <p:cNvPr id="7" name="Picture 6">
            <a:extLst>
              <a:ext uri="{FF2B5EF4-FFF2-40B4-BE49-F238E27FC236}">
                <a16:creationId xmlns:a16="http://schemas.microsoft.com/office/drawing/2014/main" id="{08397768-9D2F-4443-87AF-85126749C6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1527" y="261739"/>
            <a:ext cx="1730978" cy="1730978"/>
          </a:xfrm>
          <a:prstGeom prst="rect">
            <a:avLst/>
          </a:prstGeom>
        </p:spPr>
      </p:pic>
      <p:sp>
        <p:nvSpPr>
          <p:cNvPr id="10" name="Rectangle 9">
            <a:extLst>
              <a:ext uri="{FF2B5EF4-FFF2-40B4-BE49-F238E27FC236}">
                <a16:creationId xmlns:a16="http://schemas.microsoft.com/office/drawing/2014/main" id="{FAC642CD-8C7B-473A-9FE4-7C304BFA0425}"/>
              </a:ext>
            </a:extLst>
          </p:cNvPr>
          <p:cNvSpPr/>
          <p:nvPr userDrawn="1"/>
        </p:nvSpPr>
        <p:spPr>
          <a:xfrm>
            <a:off x="-38476" y="3249476"/>
            <a:ext cx="12328823" cy="1310730"/>
          </a:xfrm>
          <a:prstGeom prst="rect">
            <a:avLst/>
          </a:prstGeom>
          <a:solidFill>
            <a:srgbClr val="1E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DC7658-B458-4974-9556-026DAB0F6D26}"/>
              </a:ext>
            </a:extLst>
          </p:cNvPr>
          <p:cNvSpPr>
            <a:spLocks noGrp="1"/>
          </p:cNvSpPr>
          <p:nvPr>
            <p:ph type="ctrTitle"/>
          </p:nvPr>
        </p:nvSpPr>
        <p:spPr>
          <a:xfrm>
            <a:off x="252470" y="3511327"/>
            <a:ext cx="11773421" cy="818804"/>
          </a:xfrm>
        </p:spPr>
        <p:txBody>
          <a:bodyPr anchor="b">
            <a:noAutofit/>
          </a:bodyPr>
          <a:lstStyle>
            <a:lvl1pPr algn="ctr">
              <a:defRPr sz="5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12" name="Picture 11" descr="Image result for the fa respect logo">
            <a:extLst>
              <a:ext uri="{FF2B5EF4-FFF2-40B4-BE49-F238E27FC236}">
                <a16:creationId xmlns:a16="http://schemas.microsoft.com/office/drawing/2014/main" id="{328F4E2E-4C0F-4076-B7A2-C77AC9CDCFFF}"/>
              </a:ext>
            </a:extLst>
          </p:cNvPr>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172027" y="6072568"/>
            <a:ext cx="2853865" cy="470853"/>
          </a:xfrm>
          <a:prstGeom prst="rect">
            <a:avLst/>
          </a:prstGeom>
          <a:noFill/>
          <a:ln>
            <a:noFill/>
          </a:ln>
          <a:extLst>
            <a:ext uri="{53640926-AAD7-44D8-BBD7-CCE9431645EC}">
              <a14:shadowObscured xmlns:a14="http://schemas.microsoft.com/office/drawing/2010/main"/>
            </a:ext>
          </a:extLst>
        </p:spPr>
      </p:pic>
      <p:pic>
        <p:nvPicPr>
          <p:cNvPr id="13" name="Picture 12" descr="Image result for the fa respect logo">
            <a:extLst>
              <a:ext uri="{FF2B5EF4-FFF2-40B4-BE49-F238E27FC236}">
                <a16:creationId xmlns:a16="http://schemas.microsoft.com/office/drawing/2014/main" id="{CBD1EC81-191B-4B30-9EDE-7C187B8E5D8B}"/>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508154" y="5939232"/>
            <a:ext cx="2613525" cy="752212"/>
          </a:xfrm>
          <a:prstGeom prst="rect">
            <a:avLst/>
          </a:prstGeom>
          <a:noFill/>
          <a:ln>
            <a:noFill/>
          </a:ln>
        </p:spPr>
      </p:pic>
      <p:pic>
        <p:nvPicPr>
          <p:cNvPr id="15" name="Picture 14">
            <a:extLst>
              <a:ext uri="{FF2B5EF4-FFF2-40B4-BE49-F238E27FC236}">
                <a16:creationId xmlns:a16="http://schemas.microsoft.com/office/drawing/2014/main" id="{9458443C-D63F-4444-A743-C3B9A3A2C671}"/>
              </a:ext>
            </a:extLst>
          </p:cNvPr>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98466" y="5893966"/>
            <a:ext cx="1296093" cy="828059"/>
          </a:xfrm>
          <a:prstGeom prst="rect">
            <a:avLst/>
          </a:prstGeom>
          <a:noFill/>
          <a:ln>
            <a:noFill/>
          </a:ln>
        </p:spPr>
      </p:pic>
      <p:pic>
        <p:nvPicPr>
          <p:cNvPr id="1026" name="Picture 2" descr="Image result for RED NIKE TICK">
            <a:extLst>
              <a:ext uri="{FF2B5EF4-FFF2-40B4-BE49-F238E27FC236}">
                <a16:creationId xmlns:a16="http://schemas.microsoft.com/office/drawing/2014/main" id="{1D27560C-3577-48F4-A063-0E7BF58410BD}"/>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30991" y="6096330"/>
            <a:ext cx="840731" cy="46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435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CB374-244D-40D0-AD7C-002DBAF8E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6400" y="0"/>
            <a:ext cx="12598400" cy="6858000"/>
          </a:xfrm>
          <a:prstGeom prst="rect">
            <a:avLst/>
          </a:prstGeom>
        </p:spPr>
      </p:pic>
      <p:pic>
        <p:nvPicPr>
          <p:cNvPr id="7" name="Picture 6">
            <a:extLst>
              <a:ext uri="{FF2B5EF4-FFF2-40B4-BE49-F238E27FC236}">
                <a16:creationId xmlns:a16="http://schemas.microsoft.com/office/drawing/2014/main" id="{08397768-9D2F-4443-87AF-85126749C6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1527" y="261739"/>
            <a:ext cx="1730978" cy="1730978"/>
          </a:xfrm>
          <a:prstGeom prst="rect">
            <a:avLst/>
          </a:prstGeom>
        </p:spPr>
      </p:pic>
      <p:sp>
        <p:nvSpPr>
          <p:cNvPr id="10" name="Rectangle 9">
            <a:extLst>
              <a:ext uri="{FF2B5EF4-FFF2-40B4-BE49-F238E27FC236}">
                <a16:creationId xmlns:a16="http://schemas.microsoft.com/office/drawing/2014/main" id="{FAC642CD-8C7B-473A-9FE4-7C304BFA0425}"/>
              </a:ext>
            </a:extLst>
          </p:cNvPr>
          <p:cNvSpPr/>
          <p:nvPr userDrawn="1"/>
        </p:nvSpPr>
        <p:spPr>
          <a:xfrm>
            <a:off x="-38476" y="3249476"/>
            <a:ext cx="12328823" cy="1310730"/>
          </a:xfrm>
          <a:prstGeom prst="rect">
            <a:avLst/>
          </a:prstGeom>
          <a:solidFill>
            <a:srgbClr val="1E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DC7658-B458-4974-9556-026DAB0F6D26}"/>
              </a:ext>
            </a:extLst>
          </p:cNvPr>
          <p:cNvSpPr>
            <a:spLocks noGrp="1"/>
          </p:cNvSpPr>
          <p:nvPr>
            <p:ph type="ctrTitle"/>
          </p:nvPr>
        </p:nvSpPr>
        <p:spPr>
          <a:xfrm>
            <a:off x="252470" y="3511327"/>
            <a:ext cx="11773421" cy="818804"/>
          </a:xfrm>
        </p:spPr>
        <p:txBody>
          <a:bodyPr anchor="b">
            <a:noAutofit/>
          </a:bodyPr>
          <a:lstStyle>
            <a:lvl1pPr algn="ctr">
              <a:defRPr sz="5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12" name="Picture 11" descr="Image result for the fa respect logo">
            <a:extLst>
              <a:ext uri="{FF2B5EF4-FFF2-40B4-BE49-F238E27FC236}">
                <a16:creationId xmlns:a16="http://schemas.microsoft.com/office/drawing/2014/main" id="{328F4E2E-4C0F-4076-B7A2-C77AC9CDCFFF}"/>
              </a:ext>
            </a:extLst>
          </p:cNvPr>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172027" y="6072568"/>
            <a:ext cx="2853865" cy="470853"/>
          </a:xfrm>
          <a:prstGeom prst="rect">
            <a:avLst/>
          </a:prstGeom>
          <a:noFill/>
          <a:ln>
            <a:noFill/>
          </a:ln>
          <a:extLst>
            <a:ext uri="{53640926-AAD7-44D8-BBD7-CCE9431645EC}">
              <a14:shadowObscured xmlns:a14="http://schemas.microsoft.com/office/drawing/2010/main"/>
            </a:ext>
          </a:extLst>
        </p:spPr>
      </p:pic>
      <p:pic>
        <p:nvPicPr>
          <p:cNvPr id="13" name="Picture 12" descr="Image result for the fa respect logo">
            <a:extLst>
              <a:ext uri="{FF2B5EF4-FFF2-40B4-BE49-F238E27FC236}">
                <a16:creationId xmlns:a16="http://schemas.microsoft.com/office/drawing/2014/main" id="{CBD1EC81-191B-4B30-9EDE-7C187B8E5D8B}"/>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508154" y="5939232"/>
            <a:ext cx="2613525" cy="752212"/>
          </a:xfrm>
          <a:prstGeom prst="rect">
            <a:avLst/>
          </a:prstGeom>
          <a:noFill/>
          <a:ln>
            <a:noFill/>
          </a:ln>
        </p:spPr>
      </p:pic>
      <p:pic>
        <p:nvPicPr>
          <p:cNvPr id="15" name="Picture 14">
            <a:extLst>
              <a:ext uri="{FF2B5EF4-FFF2-40B4-BE49-F238E27FC236}">
                <a16:creationId xmlns:a16="http://schemas.microsoft.com/office/drawing/2014/main" id="{9458443C-D63F-4444-A743-C3B9A3A2C671}"/>
              </a:ext>
            </a:extLst>
          </p:cNvPr>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98466" y="5893966"/>
            <a:ext cx="1296093" cy="828059"/>
          </a:xfrm>
          <a:prstGeom prst="rect">
            <a:avLst/>
          </a:prstGeom>
          <a:noFill/>
          <a:ln>
            <a:noFill/>
          </a:ln>
        </p:spPr>
      </p:pic>
      <p:pic>
        <p:nvPicPr>
          <p:cNvPr id="1026" name="Picture 2" descr="Image result for RED NIKE TICK">
            <a:extLst>
              <a:ext uri="{FF2B5EF4-FFF2-40B4-BE49-F238E27FC236}">
                <a16:creationId xmlns:a16="http://schemas.microsoft.com/office/drawing/2014/main" id="{1D27560C-3577-48F4-A063-0E7BF58410BD}"/>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30991" y="6096330"/>
            <a:ext cx="840731" cy="46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0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EDDCB-8CEF-4E21-AD7F-40C2FD3866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476" y="-37495"/>
            <a:ext cx="12230476" cy="6895495"/>
          </a:xfrm>
          <a:prstGeom prst="rect">
            <a:avLst/>
          </a:prstGeom>
        </p:spPr>
      </p:pic>
      <p:pic>
        <p:nvPicPr>
          <p:cNvPr id="7" name="Picture 6">
            <a:extLst>
              <a:ext uri="{FF2B5EF4-FFF2-40B4-BE49-F238E27FC236}">
                <a16:creationId xmlns:a16="http://schemas.microsoft.com/office/drawing/2014/main" id="{08397768-9D2F-4443-87AF-85126749C6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1527" y="261739"/>
            <a:ext cx="1730978" cy="1730978"/>
          </a:xfrm>
          <a:prstGeom prst="rect">
            <a:avLst/>
          </a:prstGeom>
        </p:spPr>
      </p:pic>
      <p:sp>
        <p:nvSpPr>
          <p:cNvPr id="10" name="Rectangle 9">
            <a:extLst>
              <a:ext uri="{FF2B5EF4-FFF2-40B4-BE49-F238E27FC236}">
                <a16:creationId xmlns:a16="http://schemas.microsoft.com/office/drawing/2014/main" id="{FAC642CD-8C7B-473A-9FE4-7C304BFA0425}"/>
              </a:ext>
            </a:extLst>
          </p:cNvPr>
          <p:cNvSpPr/>
          <p:nvPr userDrawn="1"/>
        </p:nvSpPr>
        <p:spPr>
          <a:xfrm>
            <a:off x="-38476" y="3249476"/>
            <a:ext cx="12328823" cy="1310730"/>
          </a:xfrm>
          <a:prstGeom prst="rect">
            <a:avLst/>
          </a:prstGeom>
          <a:solidFill>
            <a:srgbClr val="1E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DC7658-B458-4974-9556-026DAB0F6D26}"/>
              </a:ext>
            </a:extLst>
          </p:cNvPr>
          <p:cNvSpPr>
            <a:spLocks noGrp="1"/>
          </p:cNvSpPr>
          <p:nvPr>
            <p:ph type="ctrTitle"/>
          </p:nvPr>
        </p:nvSpPr>
        <p:spPr>
          <a:xfrm>
            <a:off x="252470" y="3511327"/>
            <a:ext cx="11773421" cy="818804"/>
          </a:xfrm>
        </p:spPr>
        <p:txBody>
          <a:bodyPr anchor="b">
            <a:noAutofit/>
          </a:bodyPr>
          <a:lstStyle>
            <a:lvl1pPr algn="ctr">
              <a:defRPr sz="5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12" name="Picture 11" descr="Image result for the fa respect logo">
            <a:extLst>
              <a:ext uri="{FF2B5EF4-FFF2-40B4-BE49-F238E27FC236}">
                <a16:creationId xmlns:a16="http://schemas.microsoft.com/office/drawing/2014/main" id="{328F4E2E-4C0F-4076-B7A2-C77AC9CDCFFF}"/>
              </a:ext>
            </a:extLst>
          </p:cNvPr>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172027" y="6072568"/>
            <a:ext cx="2853865" cy="470853"/>
          </a:xfrm>
          <a:prstGeom prst="rect">
            <a:avLst/>
          </a:prstGeom>
          <a:noFill/>
          <a:ln>
            <a:noFill/>
          </a:ln>
          <a:extLst>
            <a:ext uri="{53640926-AAD7-44D8-BBD7-CCE9431645EC}">
              <a14:shadowObscured xmlns:a14="http://schemas.microsoft.com/office/drawing/2010/main"/>
            </a:ext>
          </a:extLst>
        </p:spPr>
      </p:pic>
      <p:pic>
        <p:nvPicPr>
          <p:cNvPr id="13" name="Picture 12" descr="Image result for the fa respect logo">
            <a:extLst>
              <a:ext uri="{FF2B5EF4-FFF2-40B4-BE49-F238E27FC236}">
                <a16:creationId xmlns:a16="http://schemas.microsoft.com/office/drawing/2014/main" id="{CBD1EC81-191B-4B30-9EDE-7C187B8E5D8B}"/>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508154" y="5939232"/>
            <a:ext cx="2613525" cy="752212"/>
          </a:xfrm>
          <a:prstGeom prst="rect">
            <a:avLst/>
          </a:prstGeom>
          <a:noFill/>
          <a:ln>
            <a:noFill/>
          </a:ln>
        </p:spPr>
      </p:pic>
      <p:pic>
        <p:nvPicPr>
          <p:cNvPr id="15" name="Picture 14">
            <a:extLst>
              <a:ext uri="{FF2B5EF4-FFF2-40B4-BE49-F238E27FC236}">
                <a16:creationId xmlns:a16="http://schemas.microsoft.com/office/drawing/2014/main" id="{9458443C-D63F-4444-A743-C3B9A3A2C671}"/>
              </a:ext>
            </a:extLst>
          </p:cNvPr>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98466" y="5893966"/>
            <a:ext cx="1296093" cy="828059"/>
          </a:xfrm>
          <a:prstGeom prst="rect">
            <a:avLst/>
          </a:prstGeom>
          <a:noFill/>
          <a:ln>
            <a:noFill/>
          </a:ln>
        </p:spPr>
      </p:pic>
      <p:pic>
        <p:nvPicPr>
          <p:cNvPr id="1026" name="Picture 2" descr="Image result for RED NIKE TICK">
            <a:extLst>
              <a:ext uri="{FF2B5EF4-FFF2-40B4-BE49-F238E27FC236}">
                <a16:creationId xmlns:a16="http://schemas.microsoft.com/office/drawing/2014/main" id="{1D27560C-3577-48F4-A063-0E7BF58410BD}"/>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30991" y="6096330"/>
            <a:ext cx="840731" cy="46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40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2327564" y="365125"/>
            <a:ext cx="9026236" cy="1325563"/>
          </a:xfrm>
        </p:spPr>
        <p:txBody>
          <a:bodyPr/>
          <a:lstStyle>
            <a:lvl1pPr>
              <a:defRPr b="1">
                <a:solidFill>
                  <a:srgbClr val="1E306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2327564" y="1825625"/>
            <a:ext cx="9026236" cy="4351338"/>
          </a:xfrm>
        </p:spPr>
        <p:txBody>
          <a:bodyPr/>
          <a:lstStyle>
            <a:lvl1pPr>
              <a:defRPr>
                <a:solidFill>
                  <a:srgbClr val="1E3062"/>
                </a:solidFill>
              </a:defRPr>
            </a:lvl1pPr>
            <a:lvl2pPr>
              <a:defRPr>
                <a:solidFill>
                  <a:srgbClr val="1E3062"/>
                </a:solidFill>
              </a:defRPr>
            </a:lvl2pPr>
            <a:lvl3pPr>
              <a:defRPr>
                <a:solidFill>
                  <a:srgbClr val="1E3062"/>
                </a:solidFill>
              </a:defRPr>
            </a:lvl3pPr>
            <a:lvl4pPr>
              <a:defRPr>
                <a:solidFill>
                  <a:srgbClr val="1E3062"/>
                </a:solidFill>
              </a:defRPr>
            </a:lvl4pPr>
            <a:lvl5pPr>
              <a:defRPr>
                <a:solidFill>
                  <a:srgbClr val="1E306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AutoShape 25">
            <a:extLst>
              <a:ext uri="{FF2B5EF4-FFF2-40B4-BE49-F238E27FC236}">
                <a16:creationId xmlns:a16="http://schemas.microsoft.com/office/drawing/2014/main" id="{E1DEDFC0-2C7A-44B4-8CC9-C711EF141738}"/>
              </a:ext>
            </a:extLst>
          </p:cNvPr>
          <p:cNvSpPr/>
          <p:nvPr userDrawn="1"/>
        </p:nvSpPr>
        <p:spPr>
          <a:xfrm>
            <a:off x="0" y="0"/>
            <a:ext cx="1988457" cy="6883120"/>
          </a:xfrm>
          <a:prstGeom prst="rect">
            <a:avLst/>
          </a:prstGeom>
          <a:solidFill>
            <a:srgbClr val="1E3062"/>
          </a:solidFill>
        </p:spPr>
        <p:txBody>
          <a:bodyPr/>
          <a:lstStyle/>
          <a:p>
            <a:endParaRPr lang="en-US" dirty="0"/>
          </a:p>
        </p:txBody>
      </p:sp>
      <p:pic>
        <p:nvPicPr>
          <p:cNvPr id="8" name="Picture 7">
            <a:extLst>
              <a:ext uri="{FF2B5EF4-FFF2-40B4-BE49-F238E27FC236}">
                <a16:creationId xmlns:a16="http://schemas.microsoft.com/office/drawing/2014/main" id="{89AAA516-7629-430C-BC25-228BB62085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962" y="230418"/>
            <a:ext cx="1130531" cy="1130531"/>
          </a:xfrm>
          <a:prstGeom prst="rect">
            <a:avLst/>
          </a:prstGeom>
        </p:spPr>
      </p:pic>
      <p:sp>
        <p:nvSpPr>
          <p:cNvPr id="9" name="AutoShape 27">
            <a:extLst>
              <a:ext uri="{FF2B5EF4-FFF2-40B4-BE49-F238E27FC236}">
                <a16:creationId xmlns:a16="http://schemas.microsoft.com/office/drawing/2014/main" id="{66131B64-7882-4077-A6D2-B08639E9C569}"/>
              </a:ext>
            </a:extLst>
          </p:cNvPr>
          <p:cNvSpPr/>
          <p:nvPr userDrawn="1"/>
        </p:nvSpPr>
        <p:spPr>
          <a:xfrm>
            <a:off x="1773364"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128057"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763391"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555296"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1366789"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166800"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349761" y="4457700"/>
            <a:ext cx="333600" cy="336328"/>
          </a:xfrm>
          <a:prstGeom prst="rect">
            <a:avLst/>
          </a:prstGeom>
          <a:solidFill>
            <a:schemeClr val="bg1"/>
          </a:solidFill>
        </p:spPr>
      </p:sp>
      <p:pic>
        <p:nvPicPr>
          <p:cNvPr id="16" name="Picture 15" descr="Image result for the fa respect logo">
            <a:extLst>
              <a:ext uri="{FF2B5EF4-FFF2-40B4-BE49-F238E27FC236}">
                <a16:creationId xmlns:a16="http://schemas.microsoft.com/office/drawing/2014/main" id="{E3D02842-B365-437C-9CA6-D22B27BC0722}"/>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071100" y="6181528"/>
            <a:ext cx="1771679" cy="509916"/>
          </a:xfrm>
          <a:prstGeom prst="rect">
            <a:avLst/>
          </a:prstGeom>
          <a:noFill/>
          <a:ln>
            <a:noFill/>
          </a:ln>
        </p:spPr>
      </p:pic>
    </p:spTree>
    <p:extLst>
      <p:ext uri="{BB962C8B-B14F-4D97-AF65-F5344CB8AC3E}">
        <p14:creationId xmlns:p14="http://schemas.microsoft.com/office/powerpoint/2010/main" val="630437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A5621-D96D-4478-AFC2-8E608DEC55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8397768-9D2F-4443-87AF-85126749C6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1527" y="261739"/>
            <a:ext cx="1730978" cy="1730978"/>
          </a:xfrm>
          <a:prstGeom prst="rect">
            <a:avLst/>
          </a:prstGeom>
        </p:spPr>
      </p:pic>
      <p:sp>
        <p:nvSpPr>
          <p:cNvPr id="10" name="Rectangle 9">
            <a:extLst>
              <a:ext uri="{FF2B5EF4-FFF2-40B4-BE49-F238E27FC236}">
                <a16:creationId xmlns:a16="http://schemas.microsoft.com/office/drawing/2014/main" id="{FAC642CD-8C7B-473A-9FE4-7C304BFA0425}"/>
              </a:ext>
            </a:extLst>
          </p:cNvPr>
          <p:cNvSpPr/>
          <p:nvPr userDrawn="1"/>
        </p:nvSpPr>
        <p:spPr>
          <a:xfrm>
            <a:off x="-38476" y="3249476"/>
            <a:ext cx="12328823" cy="1310730"/>
          </a:xfrm>
          <a:prstGeom prst="rect">
            <a:avLst/>
          </a:prstGeom>
          <a:solidFill>
            <a:srgbClr val="1E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DC7658-B458-4974-9556-026DAB0F6D26}"/>
              </a:ext>
            </a:extLst>
          </p:cNvPr>
          <p:cNvSpPr>
            <a:spLocks noGrp="1"/>
          </p:cNvSpPr>
          <p:nvPr>
            <p:ph type="ctrTitle"/>
          </p:nvPr>
        </p:nvSpPr>
        <p:spPr>
          <a:xfrm>
            <a:off x="252470" y="3511327"/>
            <a:ext cx="11773421" cy="818804"/>
          </a:xfrm>
        </p:spPr>
        <p:txBody>
          <a:bodyPr anchor="b">
            <a:noAutofit/>
          </a:bodyPr>
          <a:lstStyle>
            <a:lvl1pPr algn="ctr">
              <a:defRPr sz="5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12" name="Picture 11" descr="Image result for the fa respect logo">
            <a:extLst>
              <a:ext uri="{FF2B5EF4-FFF2-40B4-BE49-F238E27FC236}">
                <a16:creationId xmlns:a16="http://schemas.microsoft.com/office/drawing/2014/main" id="{328F4E2E-4C0F-4076-B7A2-C77AC9CDCFFF}"/>
              </a:ext>
            </a:extLst>
          </p:cNvPr>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172027" y="6072568"/>
            <a:ext cx="2853865" cy="470853"/>
          </a:xfrm>
          <a:prstGeom prst="rect">
            <a:avLst/>
          </a:prstGeom>
          <a:noFill/>
          <a:ln>
            <a:noFill/>
          </a:ln>
          <a:extLst>
            <a:ext uri="{53640926-AAD7-44D8-BBD7-CCE9431645EC}">
              <a14:shadowObscured xmlns:a14="http://schemas.microsoft.com/office/drawing/2010/main"/>
            </a:ext>
          </a:extLst>
        </p:spPr>
      </p:pic>
      <p:pic>
        <p:nvPicPr>
          <p:cNvPr id="13" name="Picture 12" descr="Image result for the fa respect logo">
            <a:extLst>
              <a:ext uri="{FF2B5EF4-FFF2-40B4-BE49-F238E27FC236}">
                <a16:creationId xmlns:a16="http://schemas.microsoft.com/office/drawing/2014/main" id="{CBD1EC81-191B-4B30-9EDE-7C187B8E5D8B}"/>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508154" y="5939232"/>
            <a:ext cx="2613525" cy="752212"/>
          </a:xfrm>
          <a:prstGeom prst="rect">
            <a:avLst/>
          </a:prstGeom>
          <a:noFill/>
          <a:ln>
            <a:noFill/>
          </a:ln>
        </p:spPr>
      </p:pic>
      <p:pic>
        <p:nvPicPr>
          <p:cNvPr id="15" name="Picture 14">
            <a:extLst>
              <a:ext uri="{FF2B5EF4-FFF2-40B4-BE49-F238E27FC236}">
                <a16:creationId xmlns:a16="http://schemas.microsoft.com/office/drawing/2014/main" id="{9458443C-D63F-4444-A743-C3B9A3A2C671}"/>
              </a:ext>
            </a:extLst>
          </p:cNvPr>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98466" y="5893966"/>
            <a:ext cx="1296093" cy="828059"/>
          </a:xfrm>
          <a:prstGeom prst="rect">
            <a:avLst/>
          </a:prstGeom>
          <a:noFill/>
          <a:ln>
            <a:noFill/>
          </a:ln>
        </p:spPr>
      </p:pic>
      <p:pic>
        <p:nvPicPr>
          <p:cNvPr id="1026" name="Picture 2" descr="Image result for RED NIKE TICK">
            <a:extLst>
              <a:ext uri="{FF2B5EF4-FFF2-40B4-BE49-F238E27FC236}">
                <a16:creationId xmlns:a16="http://schemas.microsoft.com/office/drawing/2014/main" id="{1D27560C-3577-48F4-A063-0E7BF58410BD}"/>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30991" y="6096330"/>
            <a:ext cx="840731" cy="46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061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Content Pag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1867468" y="317826"/>
            <a:ext cx="8121139" cy="1325563"/>
          </a:xfrm>
        </p:spPr>
        <p:txBody>
          <a:bodyPr/>
          <a:lstStyle>
            <a:lvl1pPr>
              <a:defRPr b="1">
                <a:solidFill>
                  <a:srgbClr val="1E306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880271" y="1869422"/>
            <a:ext cx="8121139" cy="4801957"/>
          </a:xfrm>
        </p:spPr>
        <p:txBody>
          <a:bodyPr/>
          <a:lstStyle>
            <a:lvl1pPr>
              <a:defRPr>
                <a:solidFill>
                  <a:srgbClr val="1E3062"/>
                </a:solidFill>
              </a:defRPr>
            </a:lvl1pPr>
            <a:lvl2pPr>
              <a:defRPr>
                <a:solidFill>
                  <a:srgbClr val="1E3062"/>
                </a:solidFill>
              </a:defRPr>
            </a:lvl2pPr>
            <a:lvl3pPr>
              <a:defRPr>
                <a:solidFill>
                  <a:srgbClr val="1E3062"/>
                </a:solidFill>
              </a:defRPr>
            </a:lvl3pPr>
            <a:lvl4pPr>
              <a:defRPr>
                <a:solidFill>
                  <a:srgbClr val="1E3062"/>
                </a:solidFill>
              </a:defRPr>
            </a:lvl4pPr>
            <a:lvl5pPr>
              <a:defRPr>
                <a:solidFill>
                  <a:srgbClr val="1E306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12381368" y="16014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10736061" y="1408652"/>
            <a:ext cx="333600" cy="336328"/>
          </a:xfrm>
          <a:prstGeom prst="rect">
            <a:avLst/>
          </a:prstGeom>
          <a:solidFill>
            <a:srgbClr val="1E3062"/>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11371395" y="17056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11163300" y="6845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11974793" y="980608"/>
            <a:ext cx="333600" cy="336328"/>
          </a:xfrm>
          <a:prstGeom prst="rect">
            <a:avLst/>
          </a:prstGeom>
          <a:solidFill>
            <a:srgbClr val="1E3062"/>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10441204" y="6092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10957765" y="0"/>
            <a:ext cx="333600" cy="336328"/>
          </a:xfrm>
          <a:prstGeom prst="rect">
            <a:avLst/>
          </a:prstGeom>
          <a:solidFill>
            <a:srgbClr val="1E3062"/>
          </a:solidFill>
        </p:spPr>
      </p:sp>
      <p:sp>
        <p:nvSpPr>
          <p:cNvPr id="16" name="AutoShape 27">
            <a:extLst>
              <a:ext uri="{FF2B5EF4-FFF2-40B4-BE49-F238E27FC236}">
                <a16:creationId xmlns:a16="http://schemas.microsoft.com/office/drawing/2014/main" id="{F0CBED25-A2F8-4C9A-BF2A-FA240632E1F2}"/>
              </a:ext>
            </a:extLst>
          </p:cNvPr>
          <p:cNvSpPr/>
          <p:nvPr userDrawn="1"/>
        </p:nvSpPr>
        <p:spPr>
          <a:xfrm>
            <a:off x="1700668" y="6567152"/>
            <a:ext cx="333600" cy="336328"/>
          </a:xfrm>
          <a:prstGeom prst="rect">
            <a:avLst/>
          </a:prstGeom>
          <a:solidFill>
            <a:srgbClr val="00A5DF"/>
          </a:solidFill>
        </p:spPr>
      </p:sp>
      <p:sp>
        <p:nvSpPr>
          <p:cNvPr id="17" name="AutoShape 28">
            <a:extLst>
              <a:ext uri="{FF2B5EF4-FFF2-40B4-BE49-F238E27FC236}">
                <a16:creationId xmlns:a16="http://schemas.microsoft.com/office/drawing/2014/main" id="{B843F5F7-D767-47F8-B5D5-31182DC3924C}"/>
              </a:ext>
            </a:extLst>
          </p:cNvPr>
          <p:cNvSpPr/>
          <p:nvPr userDrawn="1"/>
        </p:nvSpPr>
        <p:spPr>
          <a:xfrm>
            <a:off x="55361" y="6374352"/>
            <a:ext cx="333600" cy="336328"/>
          </a:xfrm>
          <a:prstGeom prst="rect">
            <a:avLst/>
          </a:prstGeom>
          <a:solidFill>
            <a:srgbClr val="1E3062"/>
          </a:solidFill>
        </p:spPr>
        <p:txBody>
          <a:bodyPr/>
          <a:lstStyle/>
          <a:p>
            <a:endParaRPr lang="en-US" dirty="0"/>
          </a:p>
        </p:txBody>
      </p:sp>
      <p:sp>
        <p:nvSpPr>
          <p:cNvPr id="18" name="AutoShape 24">
            <a:extLst>
              <a:ext uri="{FF2B5EF4-FFF2-40B4-BE49-F238E27FC236}">
                <a16:creationId xmlns:a16="http://schemas.microsoft.com/office/drawing/2014/main" id="{A04AC161-D64A-4CB0-B247-2654B5FFB770}"/>
              </a:ext>
            </a:extLst>
          </p:cNvPr>
          <p:cNvSpPr/>
          <p:nvPr userDrawn="1"/>
        </p:nvSpPr>
        <p:spPr>
          <a:xfrm>
            <a:off x="690695" y="6671379"/>
            <a:ext cx="461665" cy="464203"/>
          </a:xfrm>
          <a:prstGeom prst="rect">
            <a:avLst/>
          </a:prstGeom>
          <a:solidFill>
            <a:srgbClr val="00A5DF"/>
          </a:solidFill>
        </p:spPr>
      </p:sp>
      <p:sp>
        <p:nvSpPr>
          <p:cNvPr id="19" name="AutoShape 24">
            <a:extLst>
              <a:ext uri="{FF2B5EF4-FFF2-40B4-BE49-F238E27FC236}">
                <a16:creationId xmlns:a16="http://schemas.microsoft.com/office/drawing/2014/main" id="{D4697634-B313-430E-989A-5FDE04C5AC3B}"/>
              </a:ext>
            </a:extLst>
          </p:cNvPr>
          <p:cNvSpPr/>
          <p:nvPr userDrawn="1"/>
        </p:nvSpPr>
        <p:spPr>
          <a:xfrm>
            <a:off x="482600" y="5650269"/>
            <a:ext cx="461665" cy="464203"/>
          </a:xfrm>
          <a:prstGeom prst="rect">
            <a:avLst/>
          </a:prstGeom>
          <a:solidFill>
            <a:srgbClr val="00A5DF"/>
          </a:solidFill>
        </p:spPr>
      </p:sp>
      <p:sp>
        <p:nvSpPr>
          <p:cNvPr id="20" name="AutoShape 8">
            <a:extLst>
              <a:ext uri="{FF2B5EF4-FFF2-40B4-BE49-F238E27FC236}">
                <a16:creationId xmlns:a16="http://schemas.microsoft.com/office/drawing/2014/main" id="{2F2560DB-1490-48FF-8E54-2D4865541460}"/>
              </a:ext>
            </a:extLst>
          </p:cNvPr>
          <p:cNvSpPr/>
          <p:nvPr userDrawn="1"/>
        </p:nvSpPr>
        <p:spPr>
          <a:xfrm>
            <a:off x="1294093" y="5946308"/>
            <a:ext cx="333600" cy="336328"/>
          </a:xfrm>
          <a:prstGeom prst="rect">
            <a:avLst/>
          </a:prstGeom>
          <a:solidFill>
            <a:srgbClr val="1E3062"/>
          </a:solidFill>
        </p:spPr>
      </p:sp>
      <p:sp>
        <p:nvSpPr>
          <p:cNvPr id="21" name="AutoShape 8">
            <a:extLst>
              <a:ext uri="{FF2B5EF4-FFF2-40B4-BE49-F238E27FC236}">
                <a16:creationId xmlns:a16="http://schemas.microsoft.com/office/drawing/2014/main" id="{03827596-816A-4529-8596-277C64A412AA}"/>
              </a:ext>
            </a:extLst>
          </p:cNvPr>
          <p:cNvSpPr/>
          <p:nvPr userDrawn="1"/>
        </p:nvSpPr>
        <p:spPr>
          <a:xfrm>
            <a:off x="-239496" y="5574988"/>
            <a:ext cx="333600" cy="336328"/>
          </a:xfrm>
          <a:prstGeom prst="rect">
            <a:avLst/>
          </a:prstGeom>
          <a:solidFill>
            <a:srgbClr val="00A5DF"/>
          </a:solidFill>
        </p:spPr>
      </p:sp>
      <p:sp>
        <p:nvSpPr>
          <p:cNvPr id="22" name="AutoShape 27">
            <a:extLst>
              <a:ext uri="{FF2B5EF4-FFF2-40B4-BE49-F238E27FC236}">
                <a16:creationId xmlns:a16="http://schemas.microsoft.com/office/drawing/2014/main" id="{A4A7B5B4-B636-49E5-8AE9-A97BE3E59817}"/>
              </a:ext>
            </a:extLst>
          </p:cNvPr>
          <p:cNvSpPr/>
          <p:nvPr userDrawn="1"/>
        </p:nvSpPr>
        <p:spPr>
          <a:xfrm>
            <a:off x="277065" y="4965700"/>
            <a:ext cx="333600" cy="336328"/>
          </a:xfrm>
          <a:prstGeom prst="rect">
            <a:avLst/>
          </a:prstGeom>
          <a:solidFill>
            <a:srgbClr val="1E3062"/>
          </a:solidFill>
        </p:spPr>
      </p:sp>
      <p:pic>
        <p:nvPicPr>
          <p:cNvPr id="23" name="Picture 22">
            <a:extLst>
              <a:ext uri="{FF2B5EF4-FFF2-40B4-BE49-F238E27FC236}">
                <a16:creationId xmlns:a16="http://schemas.microsoft.com/office/drawing/2014/main" id="{C1788C14-D014-4DB2-9C37-76FD435B7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962" y="230418"/>
            <a:ext cx="1130531" cy="1130531"/>
          </a:xfrm>
          <a:prstGeom prst="rect">
            <a:avLst/>
          </a:prstGeom>
        </p:spPr>
      </p:pic>
      <p:pic>
        <p:nvPicPr>
          <p:cNvPr id="24" name="Picture 23" descr="Image result for the fa respect logo">
            <a:extLst>
              <a:ext uri="{FF2B5EF4-FFF2-40B4-BE49-F238E27FC236}">
                <a16:creationId xmlns:a16="http://schemas.microsoft.com/office/drawing/2014/main" id="{F643AB16-5FB9-4A65-A215-0407F9E7C9B5}"/>
              </a:ext>
            </a:extLst>
          </p:cNvPr>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549718" y="6250331"/>
            <a:ext cx="2256582" cy="3723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1379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Content Page 5">
    <p:bg>
      <p:bgPr>
        <a:solidFill>
          <a:srgbClr val="1E306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1867468" y="317826"/>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880271" y="1869422"/>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12381368" y="16014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10736061" y="14086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11371395" y="17056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11163300" y="6845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11974793" y="9806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10441204" y="6092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10957765" y="0"/>
            <a:ext cx="333600" cy="336328"/>
          </a:xfrm>
          <a:prstGeom prst="rect">
            <a:avLst/>
          </a:prstGeom>
          <a:solidFill>
            <a:schemeClr val="bg1"/>
          </a:solidFill>
        </p:spPr>
      </p:sp>
      <p:sp>
        <p:nvSpPr>
          <p:cNvPr id="16" name="AutoShape 27">
            <a:extLst>
              <a:ext uri="{FF2B5EF4-FFF2-40B4-BE49-F238E27FC236}">
                <a16:creationId xmlns:a16="http://schemas.microsoft.com/office/drawing/2014/main" id="{F0CBED25-A2F8-4C9A-BF2A-FA240632E1F2}"/>
              </a:ext>
            </a:extLst>
          </p:cNvPr>
          <p:cNvSpPr/>
          <p:nvPr userDrawn="1"/>
        </p:nvSpPr>
        <p:spPr>
          <a:xfrm>
            <a:off x="1700668" y="6567152"/>
            <a:ext cx="333600" cy="336328"/>
          </a:xfrm>
          <a:prstGeom prst="rect">
            <a:avLst/>
          </a:prstGeom>
          <a:solidFill>
            <a:srgbClr val="00A5DF"/>
          </a:solidFill>
        </p:spPr>
      </p:sp>
      <p:sp>
        <p:nvSpPr>
          <p:cNvPr id="17" name="AutoShape 28">
            <a:extLst>
              <a:ext uri="{FF2B5EF4-FFF2-40B4-BE49-F238E27FC236}">
                <a16:creationId xmlns:a16="http://schemas.microsoft.com/office/drawing/2014/main" id="{B843F5F7-D767-47F8-B5D5-31182DC3924C}"/>
              </a:ext>
            </a:extLst>
          </p:cNvPr>
          <p:cNvSpPr/>
          <p:nvPr userDrawn="1"/>
        </p:nvSpPr>
        <p:spPr>
          <a:xfrm>
            <a:off x="55361" y="6374352"/>
            <a:ext cx="333600" cy="336328"/>
          </a:xfrm>
          <a:prstGeom prst="rect">
            <a:avLst/>
          </a:prstGeom>
          <a:solidFill>
            <a:schemeClr val="bg1"/>
          </a:solidFill>
        </p:spPr>
        <p:txBody>
          <a:bodyPr/>
          <a:lstStyle/>
          <a:p>
            <a:endParaRPr lang="en-US" dirty="0"/>
          </a:p>
        </p:txBody>
      </p:sp>
      <p:sp>
        <p:nvSpPr>
          <p:cNvPr id="18" name="AutoShape 24">
            <a:extLst>
              <a:ext uri="{FF2B5EF4-FFF2-40B4-BE49-F238E27FC236}">
                <a16:creationId xmlns:a16="http://schemas.microsoft.com/office/drawing/2014/main" id="{A04AC161-D64A-4CB0-B247-2654B5FFB770}"/>
              </a:ext>
            </a:extLst>
          </p:cNvPr>
          <p:cNvSpPr/>
          <p:nvPr userDrawn="1"/>
        </p:nvSpPr>
        <p:spPr>
          <a:xfrm>
            <a:off x="690695" y="6671379"/>
            <a:ext cx="461665" cy="464203"/>
          </a:xfrm>
          <a:prstGeom prst="rect">
            <a:avLst/>
          </a:prstGeom>
          <a:solidFill>
            <a:srgbClr val="00A5DF"/>
          </a:solidFill>
        </p:spPr>
      </p:sp>
      <p:sp>
        <p:nvSpPr>
          <p:cNvPr id="19" name="AutoShape 24">
            <a:extLst>
              <a:ext uri="{FF2B5EF4-FFF2-40B4-BE49-F238E27FC236}">
                <a16:creationId xmlns:a16="http://schemas.microsoft.com/office/drawing/2014/main" id="{D4697634-B313-430E-989A-5FDE04C5AC3B}"/>
              </a:ext>
            </a:extLst>
          </p:cNvPr>
          <p:cNvSpPr/>
          <p:nvPr userDrawn="1"/>
        </p:nvSpPr>
        <p:spPr>
          <a:xfrm>
            <a:off x="482600" y="5650269"/>
            <a:ext cx="461665" cy="464203"/>
          </a:xfrm>
          <a:prstGeom prst="rect">
            <a:avLst/>
          </a:prstGeom>
          <a:solidFill>
            <a:srgbClr val="00A5DF"/>
          </a:solidFill>
        </p:spPr>
      </p:sp>
      <p:sp>
        <p:nvSpPr>
          <p:cNvPr id="20" name="AutoShape 8">
            <a:extLst>
              <a:ext uri="{FF2B5EF4-FFF2-40B4-BE49-F238E27FC236}">
                <a16:creationId xmlns:a16="http://schemas.microsoft.com/office/drawing/2014/main" id="{2F2560DB-1490-48FF-8E54-2D4865541460}"/>
              </a:ext>
            </a:extLst>
          </p:cNvPr>
          <p:cNvSpPr/>
          <p:nvPr userDrawn="1"/>
        </p:nvSpPr>
        <p:spPr>
          <a:xfrm>
            <a:off x="1294093" y="5946308"/>
            <a:ext cx="333600" cy="336328"/>
          </a:xfrm>
          <a:prstGeom prst="rect">
            <a:avLst/>
          </a:prstGeom>
          <a:solidFill>
            <a:schemeClr val="bg1"/>
          </a:solidFill>
        </p:spPr>
      </p:sp>
      <p:sp>
        <p:nvSpPr>
          <p:cNvPr id="21" name="AutoShape 8">
            <a:extLst>
              <a:ext uri="{FF2B5EF4-FFF2-40B4-BE49-F238E27FC236}">
                <a16:creationId xmlns:a16="http://schemas.microsoft.com/office/drawing/2014/main" id="{03827596-816A-4529-8596-277C64A412AA}"/>
              </a:ext>
            </a:extLst>
          </p:cNvPr>
          <p:cNvSpPr/>
          <p:nvPr userDrawn="1"/>
        </p:nvSpPr>
        <p:spPr>
          <a:xfrm>
            <a:off x="-239496" y="5574988"/>
            <a:ext cx="333600" cy="336328"/>
          </a:xfrm>
          <a:prstGeom prst="rect">
            <a:avLst/>
          </a:prstGeom>
          <a:solidFill>
            <a:srgbClr val="00A5DF"/>
          </a:solidFill>
        </p:spPr>
      </p:sp>
      <p:sp>
        <p:nvSpPr>
          <p:cNvPr id="22" name="AutoShape 27">
            <a:extLst>
              <a:ext uri="{FF2B5EF4-FFF2-40B4-BE49-F238E27FC236}">
                <a16:creationId xmlns:a16="http://schemas.microsoft.com/office/drawing/2014/main" id="{A4A7B5B4-B636-49E5-8AE9-A97BE3E59817}"/>
              </a:ext>
            </a:extLst>
          </p:cNvPr>
          <p:cNvSpPr/>
          <p:nvPr userDrawn="1"/>
        </p:nvSpPr>
        <p:spPr>
          <a:xfrm>
            <a:off x="277065" y="4965700"/>
            <a:ext cx="333600" cy="336328"/>
          </a:xfrm>
          <a:prstGeom prst="rect">
            <a:avLst/>
          </a:prstGeom>
          <a:solidFill>
            <a:schemeClr val="bg1"/>
          </a:solidFill>
        </p:spPr>
      </p:sp>
      <p:pic>
        <p:nvPicPr>
          <p:cNvPr id="23" name="Picture 22">
            <a:extLst>
              <a:ext uri="{FF2B5EF4-FFF2-40B4-BE49-F238E27FC236}">
                <a16:creationId xmlns:a16="http://schemas.microsoft.com/office/drawing/2014/main" id="{C1788C14-D014-4DB2-9C37-76FD435B7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962" y="230418"/>
            <a:ext cx="1130531" cy="1130531"/>
          </a:xfrm>
          <a:prstGeom prst="rect">
            <a:avLst/>
          </a:prstGeom>
        </p:spPr>
      </p:pic>
      <p:pic>
        <p:nvPicPr>
          <p:cNvPr id="24" name="Picture 23" descr="Image result for the fa respect logo">
            <a:extLst>
              <a:ext uri="{FF2B5EF4-FFF2-40B4-BE49-F238E27FC236}">
                <a16:creationId xmlns:a16="http://schemas.microsoft.com/office/drawing/2014/main" id="{F643AB16-5FB9-4A65-A215-0407F9E7C9B5}"/>
              </a:ext>
            </a:extLst>
          </p:cNvPr>
          <p:cNvPicPr/>
          <p:nvPr userDrawn="1"/>
        </p:nvPicPr>
        <p:blipFill rotWithShape="1">
          <a:blip r:embed="rId3" cstate="email">
            <a:lum bright="70000" contrast="-70000"/>
            <a:extLst>
              <a:ext uri="{28A0092B-C50C-407E-A947-70E740481C1C}">
                <a14:useLocalDpi xmlns:a14="http://schemas.microsoft.com/office/drawing/2010/main"/>
              </a:ext>
            </a:extLst>
          </a:blip>
          <a:srcRect/>
          <a:stretch/>
        </p:blipFill>
        <p:spPr bwMode="auto">
          <a:xfrm>
            <a:off x="9549718" y="6250331"/>
            <a:ext cx="2256582" cy="3723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003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Slide 1">
    <p:bg>
      <p:bgPr>
        <a:solidFill>
          <a:srgbClr val="1E306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D45D1C-0307-462F-A47A-E52A50C674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595878" cy="6858001"/>
          </a:xfrm>
          <a:prstGeom prst="rect">
            <a:avLst/>
          </a:prstGeom>
        </p:spPr>
      </p:pic>
      <p:sp>
        <p:nvSpPr>
          <p:cNvPr id="14" name="AutoShape 6">
            <a:extLst>
              <a:ext uri="{FF2B5EF4-FFF2-40B4-BE49-F238E27FC236}">
                <a16:creationId xmlns:a16="http://schemas.microsoft.com/office/drawing/2014/main" id="{C607B8F0-08CD-4C87-8FE0-5517BA6EDC39}"/>
              </a:ext>
            </a:extLst>
          </p:cNvPr>
          <p:cNvSpPr/>
          <p:nvPr userDrawn="1"/>
        </p:nvSpPr>
        <p:spPr>
          <a:xfrm rot="5400000">
            <a:off x="10223629" y="5909271"/>
            <a:ext cx="522984" cy="525859"/>
          </a:xfrm>
          <a:prstGeom prst="rect">
            <a:avLst/>
          </a:prstGeom>
          <a:solidFill>
            <a:srgbClr val="00A5DF"/>
          </a:solidFill>
        </p:spPr>
      </p:sp>
      <p:sp>
        <p:nvSpPr>
          <p:cNvPr id="15" name="AutoShape 7">
            <a:extLst>
              <a:ext uri="{FF2B5EF4-FFF2-40B4-BE49-F238E27FC236}">
                <a16:creationId xmlns:a16="http://schemas.microsoft.com/office/drawing/2014/main" id="{C0D8906F-16C7-4275-BED5-2205FB7A2781}"/>
              </a:ext>
            </a:extLst>
          </p:cNvPr>
          <p:cNvSpPr/>
          <p:nvPr userDrawn="1"/>
        </p:nvSpPr>
        <p:spPr>
          <a:xfrm rot="5400000">
            <a:off x="11507637" y="6595071"/>
            <a:ext cx="522984" cy="525859"/>
          </a:xfrm>
          <a:prstGeom prst="rect">
            <a:avLst/>
          </a:prstGeom>
          <a:solidFill>
            <a:srgbClr val="FFFFFF"/>
          </a:solidFill>
        </p:spPr>
      </p:sp>
      <p:sp>
        <p:nvSpPr>
          <p:cNvPr id="16" name="AutoShape 8">
            <a:extLst>
              <a:ext uri="{FF2B5EF4-FFF2-40B4-BE49-F238E27FC236}">
                <a16:creationId xmlns:a16="http://schemas.microsoft.com/office/drawing/2014/main" id="{6A27660F-5273-49E1-900F-F611E279D443}"/>
              </a:ext>
            </a:extLst>
          </p:cNvPr>
          <p:cNvSpPr/>
          <p:nvPr userDrawn="1"/>
        </p:nvSpPr>
        <p:spPr>
          <a:xfrm rot="5400000">
            <a:off x="11507746" y="5720208"/>
            <a:ext cx="377909" cy="381000"/>
          </a:xfrm>
          <a:prstGeom prst="rect">
            <a:avLst/>
          </a:prstGeom>
          <a:solidFill>
            <a:srgbClr val="00A5DF"/>
          </a:solidFill>
        </p:spPr>
      </p:sp>
      <p:sp>
        <p:nvSpPr>
          <p:cNvPr id="17" name="AutoShape 9">
            <a:extLst>
              <a:ext uri="{FF2B5EF4-FFF2-40B4-BE49-F238E27FC236}">
                <a16:creationId xmlns:a16="http://schemas.microsoft.com/office/drawing/2014/main" id="{5D84843B-F72B-4C9F-AED5-D84CD91ADBDD}"/>
              </a:ext>
            </a:extLst>
          </p:cNvPr>
          <p:cNvSpPr/>
          <p:nvPr userDrawn="1"/>
        </p:nvSpPr>
        <p:spPr>
          <a:xfrm rot="5400000">
            <a:off x="11888746" y="3619956"/>
            <a:ext cx="377909" cy="381000"/>
          </a:xfrm>
          <a:prstGeom prst="rect">
            <a:avLst/>
          </a:prstGeom>
          <a:solidFill>
            <a:schemeClr val="bg1"/>
          </a:solidFill>
        </p:spPr>
      </p:sp>
      <p:sp>
        <p:nvSpPr>
          <p:cNvPr id="18" name="AutoShape 10">
            <a:extLst>
              <a:ext uri="{FF2B5EF4-FFF2-40B4-BE49-F238E27FC236}">
                <a16:creationId xmlns:a16="http://schemas.microsoft.com/office/drawing/2014/main" id="{46E869C4-B095-4C63-9C7B-F035FC6ABA4A}"/>
              </a:ext>
            </a:extLst>
          </p:cNvPr>
          <p:cNvSpPr/>
          <p:nvPr userDrawn="1"/>
        </p:nvSpPr>
        <p:spPr>
          <a:xfrm rot="5400000">
            <a:off x="10559096" y="5025972"/>
            <a:ext cx="377909" cy="381000"/>
          </a:xfrm>
          <a:prstGeom prst="rect">
            <a:avLst/>
          </a:prstGeom>
          <a:solidFill>
            <a:schemeClr val="bg1"/>
          </a:solidFill>
        </p:spPr>
      </p:sp>
      <p:sp>
        <p:nvSpPr>
          <p:cNvPr id="19" name="AutoShape 11">
            <a:extLst>
              <a:ext uri="{FF2B5EF4-FFF2-40B4-BE49-F238E27FC236}">
                <a16:creationId xmlns:a16="http://schemas.microsoft.com/office/drawing/2014/main" id="{0478128E-27C8-4D33-9B04-8657EC14D590}"/>
              </a:ext>
            </a:extLst>
          </p:cNvPr>
          <p:cNvSpPr/>
          <p:nvPr userDrawn="1"/>
        </p:nvSpPr>
        <p:spPr>
          <a:xfrm rot="5400000">
            <a:off x="11435208" y="4503096"/>
            <a:ext cx="522984" cy="525859"/>
          </a:xfrm>
          <a:prstGeom prst="rect">
            <a:avLst/>
          </a:prstGeom>
          <a:solidFill>
            <a:srgbClr val="00A5DF"/>
          </a:solidFill>
        </p:spPr>
      </p:sp>
      <p:sp>
        <p:nvSpPr>
          <p:cNvPr id="20" name="AutoShape 12">
            <a:extLst>
              <a:ext uri="{FF2B5EF4-FFF2-40B4-BE49-F238E27FC236}">
                <a16:creationId xmlns:a16="http://schemas.microsoft.com/office/drawing/2014/main" id="{F27F8BE9-2B2C-49E1-9ECE-FAEBB88E4DC9}"/>
              </a:ext>
            </a:extLst>
          </p:cNvPr>
          <p:cNvSpPr/>
          <p:nvPr userDrawn="1"/>
        </p:nvSpPr>
        <p:spPr>
          <a:xfrm rot="5400000">
            <a:off x="9473650" y="6594963"/>
            <a:ext cx="377909" cy="381000"/>
          </a:xfrm>
          <a:prstGeom prst="rect">
            <a:avLst/>
          </a:prstGeom>
          <a:solidFill>
            <a:schemeClr val="bg1"/>
          </a:solidFill>
        </p:spPr>
      </p:sp>
      <p:sp>
        <p:nvSpPr>
          <p:cNvPr id="21" name="AutoShape 13">
            <a:extLst>
              <a:ext uri="{FF2B5EF4-FFF2-40B4-BE49-F238E27FC236}">
                <a16:creationId xmlns:a16="http://schemas.microsoft.com/office/drawing/2014/main" id="{00AD37ED-BE92-4E0D-9206-9399986B9BC9}"/>
              </a:ext>
            </a:extLst>
          </p:cNvPr>
          <p:cNvSpPr/>
          <p:nvPr userDrawn="1"/>
        </p:nvSpPr>
        <p:spPr>
          <a:xfrm rot="5400000">
            <a:off x="9401112" y="5026080"/>
            <a:ext cx="522984" cy="525859"/>
          </a:xfrm>
          <a:prstGeom prst="rect">
            <a:avLst/>
          </a:prstGeom>
          <a:solidFill>
            <a:srgbClr val="00A5DF"/>
          </a:solidFill>
        </p:spPr>
      </p:sp>
      <p:sp>
        <p:nvSpPr>
          <p:cNvPr id="22" name="AutoShape 14">
            <a:extLst>
              <a:ext uri="{FF2B5EF4-FFF2-40B4-BE49-F238E27FC236}">
                <a16:creationId xmlns:a16="http://schemas.microsoft.com/office/drawing/2014/main" id="{0023AC0E-D64A-4F04-8B78-E1F42F63C1D4}"/>
              </a:ext>
            </a:extLst>
          </p:cNvPr>
          <p:cNvSpPr/>
          <p:nvPr userDrawn="1"/>
        </p:nvSpPr>
        <p:spPr>
          <a:xfrm rot="5400000">
            <a:off x="10368596" y="3808911"/>
            <a:ext cx="377909" cy="381000"/>
          </a:xfrm>
          <a:prstGeom prst="rect">
            <a:avLst/>
          </a:prstGeom>
          <a:solidFill>
            <a:srgbClr val="00A5DF"/>
          </a:solidFill>
        </p:spPr>
      </p:sp>
      <p:sp>
        <p:nvSpPr>
          <p:cNvPr id="2" name="Title 1">
            <a:extLst>
              <a:ext uri="{FF2B5EF4-FFF2-40B4-BE49-F238E27FC236}">
                <a16:creationId xmlns:a16="http://schemas.microsoft.com/office/drawing/2014/main" id="{1C5BAA55-C8C0-423F-ABBF-DF5A9B2696D6}"/>
              </a:ext>
            </a:extLst>
          </p:cNvPr>
          <p:cNvSpPr>
            <a:spLocks noGrp="1"/>
          </p:cNvSpPr>
          <p:nvPr>
            <p:ph type="title" hasCustomPrompt="1"/>
          </p:nvPr>
        </p:nvSpPr>
        <p:spPr>
          <a:xfrm>
            <a:off x="403629" y="5555115"/>
            <a:ext cx="10153921" cy="762000"/>
          </a:xfrm>
        </p:spPr>
        <p:txBody>
          <a:bodyPr>
            <a:noAutofit/>
          </a:bodyPr>
          <a:lstStyle>
            <a:lvl1pPr algn="l">
              <a:defRPr sz="5334" b="1">
                <a:solidFill>
                  <a:schemeClr val="bg1"/>
                </a:solidFill>
              </a:defRPr>
            </a:lvl1pPr>
          </a:lstStyle>
          <a:p>
            <a:r>
              <a:rPr lang="en-US" dirty="0"/>
              <a:t>MASTER TITLE OR TRANSITION TEXT</a:t>
            </a:r>
          </a:p>
        </p:txBody>
      </p:sp>
    </p:spTree>
    <p:extLst>
      <p:ext uri="{BB962C8B-B14F-4D97-AF65-F5344CB8AC3E}">
        <p14:creationId xmlns:p14="http://schemas.microsoft.com/office/powerpoint/2010/main" val="3999825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Slide 2">
    <p:bg>
      <p:bgPr>
        <a:solidFill>
          <a:srgbClr val="1E306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E4938A-8FFA-4C61-986D-E14F775147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610746" cy="6858001"/>
          </a:xfrm>
          <a:prstGeom prst="rect">
            <a:avLst/>
          </a:prstGeom>
        </p:spPr>
      </p:pic>
      <p:sp>
        <p:nvSpPr>
          <p:cNvPr id="14" name="AutoShape 6">
            <a:extLst>
              <a:ext uri="{FF2B5EF4-FFF2-40B4-BE49-F238E27FC236}">
                <a16:creationId xmlns:a16="http://schemas.microsoft.com/office/drawing/2014/main" id="{C607B8F0-08CD-4C87-8FE0-5517BA6EDC39}"/>
              </a:ext>
            </a:extLst>
          </p:cNvPr>
          <p:cNvSpPr/>
          <p:nvPr userDrawn="1"/>
        </p:nvSpPr>
        <p:spPr>
          <a:xfrm rot="5400000">
            <a:off x="10223629" y="5909271"/>
            <a:ext cx="522984" cy="525859"/>
          </a:xfrm>
          <a:prstGeom prst="rect">
            <a:avLst/>
          </a:prstGeom>
          <a:solidFill>
            <a:srgbClr val="00A5DF"/>
          </a:solidFill>
        </p:spPr>
      </p:sp>
      <p:sp>
        <p:nvSpPr>
          <p:cNvPr id="15" name="AutoShape 7">
            <a:extLst>
              <a:ext uri="{FF2B5EF4-FFF2-40B4-BE49-F238E27FC236}">
                <a16:creationId xmlns:a16="http://schemas.microsoft.com/office/drawing/2014/main" id="{C0D8906F-16C7-4275-BED5-2205FB7A2781}"/>
              </a:ext>
            </a:extLst>
          </p:cNvPr>
          <p:cNvSpPr/>
          <p:nvPr userDrawn="1"/>
        </p:nvSpPr>
        <p:spPr>
          <a:xfrm rot="5400000">
            <a:off x="11507637" y="6595071"/>
            <a:ext cx="522984" cy="525859"/>
          </a:xfrm>
          <a:prstGeom prst="rect">
            <a:avLst/>
          </a:prstGeom>
          <a:solidFill>
            <a:srgbClr val="FFFFFF"/>
          </a:solidFill>
        </p:spPr>
      </p:sp>
      <p:sp>
        <p:nvSpPr>
          <p:cNvPr id="16" name="AutoShape 8">
            <a:extLst>
              <a:ext uri="{FF2B5EF4-FFF2-40B4-BE49-F238E27FC236}">
                <a16:creationId xmlns:a16="http://schemas.microsoft.com/office/drawing/2014/main" id="{6A27660F-5273-49E1-900F-F611E279D443}"/>
              </a:ext>
            </a:extLst>
          </p:cNvPr>
          <p:cNvSpPr/>
          <p:nvPr userDrawn="1"/>
        </p:nvSpPr>
        <p:spPr>
          <a:xfrm rot="5400000">
            <a:off x="11507746" y="5720208"/>
            <a:ext cx="377909" cy="381000"/>
          </a:xfrm>
          <a:prstGeom prst="rect">
            <a:avLst/>
          </a:prstGeom>
          <a:solidFill>
            <a:srgbClr val="00A5DF"/>
          </a:solidFill>
        </p:spPr>
      </p:sp>
      <p:sp>
        <p:nvSpPr>
          <p:cNvPr id="17" name="AutoShape 9">
            <a:extLst>
              <a:ext uri="{FF2B5EF4-FFF2-40B4-BE49-F238E27FC236}">
                <a16:creationId xmlns:a16="http://schemas.microsoft.com/office/drawing/2014/main" id="{5D84843B-F72B-4C9F-AED5-D84CD91ADBDD}"/>
              </a:ext>
            </a:extLst>
          </p:cNvPr>
          <p:cNvSpPr/>
          <p:nvPr userDrawn="1"/>
        </p:nvSpPr>
        <p:spPr>
          <a:xfrm rot="5400000">
            <a:off x="11888746" y="3619956"/>
            <a:ext cx="377909" cy="381000"/>
          </a:xfrm>
          <a:prstGeom prst="rect">
            <a:avLst/>
          </a:prstGeom>
          <a:solidFill>
            <a:schemeClr val="bg1"/>
          </a:solidFill>
        </p:spPr>
      </p:sp>
      <p:sp>
        <p:nvSpPr>
          <p:cNvPr id="18" name="AutoShape 10">
            <a:extLst>
              <a:ext uri="{FF2B5EF4-FFF2-40B4-BE49-F238E27FC236}">
                <a16:creationId xmlns:a16="http://schemas.microsoft.com/office/drawing/2014/main" id="{46E869C4-B095-4C63-9C7B-F035FC6ABA4A}"/>
              </a:ext>
            </a:extLst>
          </p:cNvPr>
          <p:cNvSpPr/>
          <p:nvPr userDrawn="1"/>
        </p:nvSpPr>
        <p:spPr>
          <a:xfrm rot="5400000">
            <a:off x="10559096" y="5025972"/>
            <a:ext cx="377909" cy="381000"/>
          </a:xfrm>
          <a:prstGeom prst="rect">
            <a:avLst/>
          </a:prstGeom>
          <a:solidFill>
            <a:schemeClr val="bg1"/>
          </a:solidFill>
        </p:spPr>
      </p:sp>
      <p:sp>
        <p:nvSpPr>
          <p:cNvPr id="19" name="AutoShape 11">
            <a:extLst>
              <a:ext uri="{FF2B5EF4-FFF2-40B4-BE49-F238E27FC236}">
                <a16:creationId xmlns:a16="http://schemas.microsoft.com/office/drawing/2014/main" id="{0478128E-27C8-4D33-9B04-8657EC14D590}"/>
              </a:ext>
            </a:extLst>
          </p:cNvPr>
          <p:cNvSpPr/>
          <p:nvPr userDrawn="1"/>
        </p:nvSpPr>
        <p:spPr>
          <a:xfrm rot="5400000">
            <a:off x="11435208" y="4503096"/>
            <a:ext cx="522984" cy="525859"/>
          </a:xfrm>
          <a:prstGeom prst="rect">
            <a:avLst/>
          </a:prstGeom>
          <a:solidFill>
            <a:srgbClr val="00A5DF"/>
          </a:solidFill>
        </p:spPr>
      </p:sp>
      <p:sp>
        <p:nvSpPr>
          <p:cNvPr id="20" name="AutoShape 12">
            <a:extLst>
              <a:ext uri="{FF2B5EF4-FFF2-40B4-BE49-F238E27FC236}">
                <a16:creationId xmlns:a16="http://schemas.microsoft.com/office/drawing/2014/main" id="{F27F8BE9-2B2C-49E1-9ECE-FAEBB88E4DC9}"/>
              </a:ext>
            </a:extLst>
          </p:cNvPr>
          <p:cNvSpPr/>
          <p:nvPr userDrawn="1"/>
        </p:nvSpPr>
        <p:spPr>
          <a:xfrm rot="5400000">
            <a:off x="9473650" y="6594963"/>
            <a:ext cx="377909" cy="381000"/>
          </a:xfrm>
          <a:prstGeom prst="rect">
            <a:avLst/>
          </a:prstGeom>
          <a:solidFill>
            <a:schemeClr val="bg1"/>
          </a:solidFill>
        </p:spPr>
      </p:sp>
      <p:sp>
        <p:nvSpPr>
          <p:cNvPr id="21" name="AutoShape 13">
            <a:extLst>
              <a:ext uri="{FF2B5EF4-FFF2-40B4-BE49-F238E27FC236}">
                <a16:creationId xmlns:a16="http://schemas.microsoft.com/office/drawing/2014/main" id="{00AD37ED-BE92-4E0D-9206-9399986B9BC9}"/>
              </a:ext>
            </a:extLst>
          </p:cNvPr>
          <p:cNvSpPr/>
          <p:nvPr userDrawn="1"/>
        </p:nvSpPr>
        <p:spPr>
          <a:xfrm rot="5400000">
            <a:off x="9401112" y="5026080"/>
            <a:ext cx="522984" cy="525859"/>
          </a:xfrm>
          <a:prstGeom prst="rect">
            <a:avLst/>
          </a:prstGeom>
          <a:solidFill>
            <a:srgbClr val="00A5DF"/>
          </a:solidFill>
        </p:spPr>
      </p:sp>
      <p:sp>
        <p:nvSpPr>
          <p:cNvPr id="22" name="AutoShape 14">
            <a:extLst>
              <a:ext uri="{FF2B5EF4-FFF2-40B4-BE49-F238E27FC236}">
                <a16:creationId xmlns:a16="http://schemas.microsoft.com/office/drawing/2014/main" id="{0023AC0E-D64A-4F04-8B78-E1F42F63C1D4}"/>
              </a:ext>
            </a:extLst>
          </p:cNvPr>
          <p:cNvSpPr/>
          <p:nvPr userDrawn="1"/>
        </p:nvSpPr>
        <p:spPr>
          <a:xfrm rot="5400000">
            <a:off x="10368596" y="3808911"/>
            <a:ext cx="377909" cy="381000"/>
          </a:xfrm>
          <a:prstGeom prst="rect">
            <a:avLst/>
          </a:prstGeom>
          <a:solidFill>
            <a:srgbClr val="00A5DF"/>
          </a:solidFill>
        </p:spPr>
      </p:sp>
      <p:sp>
        <p:nvSpPr>
          <p:cNvPr id="2" name="Title 1">
            <a:extLst>
              <a:ext uri="{FF2B5EF4-FFF2-40B4-BE49-F238E27FC236}">
                <a16:creationId xmlns:a16="http://schemas.microsoft.com/office/drawing/2014/main" id="{1C5BAA55-C8C0-423F-ABBF-DF5A9B2696D6}"/>
              </a:ext>
            </a:extLst>
          </p:cNvPr>
          <p:cNvSpPr>
            <a:spLocks noGrp="1"/>
          </p:cNvSpPr>
          <p:nvPr>
            <p:ph type="title" hasCustomPrompt="1"/>
          </p:nvPr>
        </p:nvSpPr>
        <p:spPr>
          <a:xfrm>
            <a:off x="403629" y="5555115"/>
            <a:ext cx="10153921" cy="762000"/>
          </a:xfrm>
        </p:spPr>
        <p:txBody>
          <a:bodyPr>
            <a:noAutofit/>
          </a:bodyPr>
          <a:lstStyle>
            <a:lvl1pPr algn="l">
              <a:defRPr sz="5334" b="1">
                <a:solidFill>
                  <a:schemeClr val="bg1"/>
                </a:solidFill>
              </a:defRPr>
            </a:lvl1pPr>
          </a:lstStyle>
          <a:p>
            <a:r>
              <a:rPr lang="en-US" dirty="0"/>
              <a:t>MASTER TITLE OR TRANSITION TEXT</a:t>
            </a:r>
          </a:p>
        </p:txBody>
      </p:sp>
    </p:spTree>
    <p:extLst>
      <p:ext uri="{BB962C8B-B14F-4D97-AF65-F5344CB8AC3E}">
        <p14:creationId xmlns:p14="http://schemas.microsoft.com/office/powerpoint/2010/main" val="3472466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losing Remark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7093AA-B1F0-436F-BFC9-43855EC8DC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389" cy="6858000"/>
          </a:xfrm>
          <a:prstGeom prst="rect">
            <a:avLst/>
          </a:prstGeom>
        </p:spPr>
      </p:pic>
      <p:sp>
        <p:nvSpPr>
          <p:cNvPr id="10" name="Rectangle 9">
            <a:extLst>
              <a:ext uri="{FF2B5EF4-FFF2-40B4-BE49-F238E27FC236}">
                <a16:creationId xmlns:a16="http://schemas.microsoft.com/office/drawing/2014/main" id="{FAC642CD-8C7B-473A-9FE4-7C304BFA0425}"/>
              </a:ext>
            </a:extLst>
          </p:cNvPr>
          <p:cNvSpPr/>
          <p:nvPr userDrawn="1"/>
        </p:nvSpPr>
        <p:spPr>
          <a:xfrm>
            <a:off x="4064000" y="1737740"/>
            <a:ext cx="8128000" cy="5120260"/>
          </a:xfrm>
          <a:prstGeom prst="rect">
            <a:avLst/>
          </a:prstGeom>
          <a:solidFill>
            <a:srgbClr val="1E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64177F3E-6113-4E04-B2AB-86B182452F9A}"/>
              </a:ext>
            </a:extLst>
          </p:cNvPr>
          <p:cNvSpPr/>
          <p:nvPr userDrawn="1"/>
        </p:nvSpPr>
        <p:spPr>
          <a:xfrm>
            <a:off x="4060388" y="1407418"/>
            <a:ext cx="8233211" cy="330322"/>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DC7658-B458-4974-9556-026DAB0F6D26}"/>
              </a:ext>
            </a:extLst>
          </p:cNvPr>
          <p:cNvSpPr>
            <a:spLocks noGrp="1"/>
          </p:cNvSpPr>
          <p:nvPr>
            <p:ph type="ctrTitle"/>
          </p:nvPr>
        </p:nvSpPr>
        <p:spPr>
          <a:xfrm>
            <a:off x="4271721" y="2746376"/>
            <a:ext cx="7600783" cy="818804"/>
          </a:xfrm>
        </p:spPr>
        <p:txBody>
          <a:bodyPr anchor="b">
            <a:noAutofit/>
          </a:bodyPr>
          <a:lstStyle>
            <a:lvl1pPr algn="r">
              <a:defRPr sz="5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544A955-17EA-48C8-BCDA-23588B6A23A0}"/>
              </a:ext>
            </a:extLst>
          </p:cNvPr>
          <p:cNvSpPr>
            <a:spLocks noGrp="1"/>
          </p:cNvSpPr>
          <p:nvPr>
            <p:ph type="subTitle" idx="1"/>
          </p:nvPr>
        </p:nvSpPr>
        <p:spPr>
          <a:xfrm>
            <a:off x="4271721" y="3944307"/>
            <a:ext cx="7600783" cy="46877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2" name="Picture 11" descr="Image result for the fa respect logo">
            <a:extLst>
              <a:ext uri="{FF2B5EF4-FFF2-40B4-BE49-F238E27FC236}">
                <a16:creationId xmlns:a16="http://schemas.microsoft.com/office/drawing/2014/main" id="{328F4E2E-4C0F-4076-B7A2-C77AC9CDCFFF}"/>
              </a:ext>
            </a:extLst>
          </p:cNvPr>
          <p:cNvPicPr/>
          <p:nvPr userDrawn="1"/>
        </p:nvPicPr>
        <p:blipFill rotWithShape="1">
          <a:blip r:embed="rId3" cstate="email">
            <a:lum bright="70000" contrast="-70000"/>
            <a:extLst>
              <a:ext uri="{28A0092B-C50C-407E-A947-70E740481C1C}">
                <a14:useLocalDpi xmlns:a14="http://schemas.microsoft.com/office/drawing/2010/main"/>
              </a:ext>
            </a:extLst>
          </a:blip>
          <a:srcRect/>
          <a:stretch/>
        </p:blipFill>
        <p:spPr bwMode="auto">
          <a:xfrm>
            <a:off x="9172027" y="6072568"/>
            <a:ext cx="2853865" cy="470853"/>
          </a:xfrm>
          <a:prstGeom prst="rect">
            <a:avLst/>
          </a:prstGeom>
          <a:noFill/>
          <a:ln>
            <a:noFill/>
          </a:ln>
          <a:extLst>
            <a:ext uri="{53640926-AAD7-44D8-BBD7-CCE9431645EC}">
              <a14:shadowObscured xmlns:a14="http://schemas.microsoft.com/office/drawing/2010/main"/>
            </a:ext>
          </a:extLst>
        </p:spPr>
      </p:pic>
      <p:pic>
        <p:nvPicPr>
          <p:cNvPr id="13" name="Picture 12" descr="Image result for the fa respect logo">
            <a:extLst>
              <a:ext uri="{FF2B5EF4-FFF2-40B4-BE49-F238E27FC236}">
                <a16:creationId xmlns:a16="http://schemas.microsoft.com/office/drawing/2014/main" id="{CBD1EC81-191B-4B30-9EDE-7C187B8E5D8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08154" y="5939232"/>
            <a:ext cx="2613525" cy="752212"/>
          </a:xfrm>
          <a:prstGeom prst="rect">
            <a:avLst/>
          </a:prstGeom>
          <a:noFill/>
          <a:ln>
            <a:noFill/>
          </a:ln>
        </p:spPr>
      </p:pic>
      <p:pic>
        <p:nvPicPr>
          <p:cNvPr id="15" name="Picture 14">
            <a:extLst>
              <a:ext uri="{FF2B5EF4-FFF2-40B4-BE49-F238E27FC236}">
                <a16:creationId xmlns:a16="http://schemas.microsoft.com/office/drawing/2014/main" id="{9458443C-D63F-4444-A743-C3B9A3A2C671}"/>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98466" y="5893966"/>
            <a:ext cx="1296093" cy="828059"/>
          </a:xfrm>
          <a:prstGeom prst="rect">
            <a:avLst/>
          </a:prstGeom>
          <a:noFill/>
          <a:ln>
            <a:noFill/>
          </a:ln>
        </p:spPr>
      </p:pic>
      <p:pic>
        <p:nvPicPr>
          <p:cNvPr id="1026" name="Picture 2" descr="Image result for RED NIKE TICK">
            <a:extLst>
              <a:ext uri="{FF2B5EF4-FFF2-40B4-BE49-F238E27FC236}">
                <a16:creationId xmlns:a16="http://schemas.microsoft.com/office/drawing/2014/main" id="{1D27560C-3577-48F4-A063-0E7BF58410BD}"/>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430991" y="6096330"/>
            <a:ext cx="840731" cy="4687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8397768-9D2F-4443-87AF-85126749C64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288572" y="245565"/>
            <a:ext cx="1288584" cy="1288584"/>
          </a:xfrm>
          <a:prstGeom prst="rect">
            <a:avLst/>
          </a:prstGeom>
        </p:spPr>
      </p:pic>
    </p:spTree>
    <p:extLst>
      <p:ext uri="{BB962C8B-B14F-4D97-AF65-F5344CB8AC3E}">
        <p14:creationId xmlns:p14="http://schemas.microsoft.com/office/powerpoint/2010/main" val="175187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6B65-F614-CE4F-9A14-C37E083B0D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CDCDB-CEB0-2D42-9E15-D53A84BA812E}"/>
              </a:ext>
            </a:extLst>
          </p:cNvPr>
          <p:cNvSpPr>
            <a:spLocks noGrp="1"/>
          </p:cNvSpPr>
          <p:nvPr>
            <p:ph sz="half" idx="1"/>
          </p:nvPr>
        </p:nvSpPr>
        <p:spPr>
          <a:xfrm>
            <a:off x="368644" y="1825625"/>
            <a:ext cx="555024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D91E8-86B3-AA42-AD2F-253A641B8C8E}"/>
              </a:ext>
            </a:extLst>
          </p:cNvPr>
          <p:cNvSpPr>
            <a:spLocks noGrp="1"/>
          </p:cNvSpPr>
          <p:nvPr>
            <p:ph sz="half" idx="2"/>
          </p:nvPr>
        </p:nvSpPr>
        <p:spPr>
          <a:xfrm>
            <a:off x="6273114" y="1825625"/>
            <a:ext cx="555024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1372DE-BA63-9C48-AF3F-401253E4654F}"/>
              </a:ext>
            </a:extLst>
          </p:cNvPr>
          <p:cNvSpPr>
            <a:spLocks noGrp="1"/>
          </p:cNvSpPr>
          <p:nvPr>
            <p:ph type="dt" sz="half" idx="10"/>
          </p:nvPr>
        </p:nvSpPr>
        <p:spPr/>
        <p:txBody>
          <a:bodyPr/>
          <a:lstStyle/>
          <a:p>
            <a:fld id="{25E3684D-2E31-B94C-AE16-3D83DD104CEC}" type="datetimeFigureOut">
              <a:rPr lang="en-US" smtClean="0"/>
              <a:t>11/16/2022</a:t>
            </a:fld>
            <a:endParaRPr lang="en-US"/>
          </a:p>
        </p:txBody>
      </p:sp>
      <p:sp>
        <p:nvSpPr>
          <p:cNvPr id="6" name="Footer Placeholder 5">
            <a:extLst>
              <a:ext uri="{FF2B5EF4-FFF2-40B4-BE49-F238E27FC236}">
                <a16:creationId xmlns:a16="http://schemas.microsoft.com/office/drawing/2014/main" id="{D9FBA172-932E-A04B-BA64-8817FEB0E3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3AD3EB-F303-7842-BB19-402C3A210DEA}"/>
              </a:ext>
            </a:extLst>
          </p:cNvPr>
          <p:cNvSpPr>
            <a:spLocks noGrp="1"/>
          </p:cNvSpPr>
          <p:nvPr>
            <p:ph type="sldNum" sz="quarter" idx="12"/>
          </p:nvPr>
        </p:nvSpPr>
        <p:spPr/>
        <p:txBody>
          <a:bodyPr/>
          <a:lstStyle/>
          <a:p>
            <a:fld id="{51426448-12A2-DC4B-84C5-D9CF8DDF2B7F}" type="slidenum">
              <a:rPr lang="en-US" smtClean="0"/>
              <a:t>‹#›</a:t>
            </a:fld>
            <a:endParaRPr lang="en-US"/>
          </a:p>
        </p:txBody>
      </p:sp>
    </p:spTree>
    <p:extLst>
      <p:ext uri="{BB962C8B-B14F-4D97-AF65-F5344CB8AC3E}">
        <p14:creationId xmlns:p14="http://schemas.microsoft.com/office/powerpoint/2010/main" val="1095844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C0DD2-8778-4E8D-AB40-2C6B47DDE98F}"/>
              </a:ext>
            </a:extLst>
          </p:cNvPr>
          <p:cNvSpPr>
            <a:spLocks noGrp="1"/>
          </p:cNvSpPr>
          <p:nvPr>
            <p:ph type="dt" sz="half" idx="10"/>
          </p:nvPr>
        </p:nvSpPr>
        <p:spPr/>
        <p:txBody>
          <a:bodyPr/>
          <a:lstStyle/>
          <a:p>
            <a:fld id="{F75B3497-A7E1-4A3D-A15D-61D27B6D098E}" type="datetimeFigureOut">
              <a:rPr lang="en-GB" smtClean="0"/>
              <a:t>16/11/2022</a:t>
            </a:fld>
            <a:endParaRPr lang="en-GB"/>
          </a:p>
        </p:txBody>
      </p:sp>
      <p:sp>
        <p:nvSpPr>
          <p:cNvPr id="3" name="Footer Placeholder 2">
            <a:extLst>
              <a:ext uri="{FF2B5EF4-FFF2-40B4-BE49-F238E27FC236}">
                <a16:creationId xmlns:a16="http://schemas.microsoft.com/office/drawing/2014/main" id="{3639CF11-0095-457B-929C-799749BFF8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C6AAAD-ADB5-4E52-9AEF-9A9EA9CFC2B6}"/>
              </a:ext>
            </a:extLst>
          </p:cNvPr>
          <p:cNvSpPr>
            <a:spLocks noGrp="1"/>
          </p:cNvSpPr>
          <p:nvPr>
            <p:ph type="sldNum" sz="quarter" idx="12"/>
          </p:nvPr>
        </p:nvSpPr>
        <p:spPr/>
        <p:txBody>
          <a:bodyPr/>
          <a:lstStyle/>
          <a:p>
            <a:fld id="{1AF15BFF-F9C3-41FC-B0D0-B8438B07AEF1}" type="slidenum">
              <a:rPr lang="en-GB" smtClean="0"/>
              <a:t>‹#›</a:t>
            </a:fld>
            <a:endParaRPr lang="en-GB"/>
          </a:p>
        </p:txBody>
      </p:sp>
    </p:spTree>
    <p:extLst>
      <p:ext uri="{BB962C8B-B14F-4D97-AF65-F5344CB8AC3E}">
        <p14:creationId xmlns:p14="http://schemas.microsoft.com/office/powerpoint/2010/main" val="3175492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Content Pag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C546AF-9B2A-4ECE-81F5-315B36AED7A1}"/>
              </a:ext>
            </a:extLst>
          </p:cNvPr>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947989" y="0"/>
            <a:ext cx="10287000" cy="6858000"/>
          </a:xfrm>
          <a:prstGeom prst="rect">
            <a:avLst/>
          </a:prstGeom>
        </p:spPr>
      </p:pic>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2327564" y="365125"/>
            <a:ext cx="9026236" cy="1325563"/>
          </a:xfrm>
        </p:spPr>
        <p:txBody>
          <a:bodyPr/>
          <a:lstStyle>
            <a:lvl1pPr>
              <a:defRPr b="1">
                <a:solidFill>
                  <a:srgbClr val="1E306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2327564" y="1825625"/>
            <a:ext cx="9026236" cy="4351338"/>
          </a:xfrm>
        </p:spPr>
        <p:txBody>
          <a:bodyPr/>
          <a:lstStyle>
            <a:lvl1pPr>
              <a:defRPr>
                <a:solidFill>
                  <a:srgbClr val="1E3062"/>
                </a:solidFill>
              </a:defRPr>
            </a:lvl1pPr>
            <a:lvl2pPr>
              <a:defRPr>
                <a:solidFill>
                  <a:srgbClr val="1E3062"/>
                </a:solidFill>
              </a:defRPr>
            </a:lvl2pPr>
            <a:lvl3pPr>
              <a:defRPr>
                <a:solidFill>
                  <a:srgbClr val="1E3062"/>
                </a:solidFill>
              </a:defRPr>
            </a:lvl3pPr>
            <a:lvl4pPr>
              <a:defRPr>
                <a:solidFill>
                  <a:srgbClr val="1E3062"/>
                </a:solidFill>
              </a:defRPr>
            </a:lvl4pPr>
            <a:lvl5pPr>
              <a:defRPr>
                <a:solidFill>
                  <a:srgbClr val="1E306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AutoShape 25">
            <a:extLst>
              <a:ext uri="{FF2B5EF4-FFF2-40B4-BE49-F238E27FC236}">
                <a16:creationId xmlns:a16="http://schemas.microsoft.com/office/drawing/2014/main" id="{E1DEDFC0-2C7A-44B4-8CC9-C711EF141738}"/>
              </a:ext>
            </a:extLst>
          </p:cNvPr>
          <p:cNvSpPr/>
          <p:nvPr userDrawn="1"/>
        </p:nvSpPr>
        <p:spPr>
          <a:xfrm>
            <a:off x="0" y="0"/>
            <a:ext cx="1988457" cy="6883120"/>
          </a:xfrm>
          <a:prstGeom prst="rect">
            <a:avLst/>
          </a:prstGeom>
          <a:solidFill>
            <a:srgbClr val="1E3062"/>
          </a:solidFill>
        </p:spPr>
        <p:txBody>
          <a:bodyPr/>
          <a:lstStyle/>
          <a:p>
            <a:endParaRPr lang="en-US" dirty="0"/>
          </a:p>
        </p:txBody>
      </p:sp>
      <p:pic>
        <p:nvPicPr>
          <p:cNvPr id="8" name="Picture 7">
            <a:extLst>
              <a:ext uri="{FF2B5EF4-FFF2-40B4-BE49-F238E27FC236}">
                <a16:creationId xmlns:a16="http://schemas.microsoft.com/office/drawing/2014/main" id="{89AAA516-7629-430C-BC25-228BB620859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8962" y="230418"/>
            <a:ext cx="1130531" cy="1130531"/>
          </a:xfrm>
          <a:prstGeom prst="rect">
            <a:avLst/>
          </a:prstGeom>
        </p:spPr>
      </p:pic>
      <p:sp>
        <p:nvSpPr>
          <p:cNvPr id="9" name="AutoShape 27">
            <a:extLst>
              <a:ext uri="{FF2B5EF4-FFF2-40B4-BE49-F238E27FC236}">
                <a16:creationId xmlns:a16="http://schemas.microsoft.com/office/drawing/2014/main" id="{66131B64-7882-4077-A6D2-B08639E9C569}"/>
              </a:ext>
            </a:extLst>
          </p:cNvPr>
          <p:cNvSpPr/>
          <p:nvPr userDrawn="1"/>
        </p:nvSpPr>
        <p:spPr>
          <a:xfrm>
            <a:off x="1773364"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128057"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763391"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555296"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1366789"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166800"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349761" y="4457700"/>
            <a:ext cx="333600" cy="336328"/>
          </a:xfrm>
          <a:prstGeom prst="rect">
            <a:avLst/>
          </a:prstGeom>
          <a:solidFill>
            <a:schemeClr val="bg1"/>
          </a:solidFill>
        </p:spPr>
      </p:sp>
      <p:pic>
        <p:nvPicPr>
          <p:cNvPr id="16" name="Picture 15" descr="Image result for the fa respect logo">
            <a:extLst>
              <a:ext uri="{FF2B5EF4-FFF2-40B4-BE49-F238E27FC236}">
                <a16:creationId xmlns:a16="http://schemas.microsoft.com/office/drawing/2014/main" id="{E3D02842-B365-437C-9CA6-D22B27BC0722}"/>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0071100" y="6181528"/>
            <a:ext cx="1771679" cy="509916"/>
          </a:xfrm>
          <a:prstGeom prst="rect">
            <a:avLst/>
          </a:prstGeom>
          <a:noFill/>
          <a:ln>
            <a:noFill/>
          </a:ln>
        </p:spPr>
      </p:pic>
    </p:spTree>
    <p:extLst>
      <p:ext uri="{BB962C8B-B14F-4D97-AF65-F5344CB8AC3E}">
        <p14:creationId xmlns:p14="http://schemas.microsoft.com/office/powerpoint/2010/main" val="300941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2">
    <p:spTree>
      <p:nvGrpSpPr>
        <p:cNvPr id="1" name=""/>
        <p:cNvGrpSpPr/>
        <p:nvPr/>
      </p:nvGrpSpPr>
      <p:grpSpPr>
        <a:xfrm>
          <a:off x="0" y="0"/>
          <a:ext cx="0" cy="0"/>
          <a:chOff x="0" y="0"/>
          <a:chExt cx="0" cy="0"/>
        </a:xfrm>
      </p:grpSpPr>
      <p:sp>
        <p:nvSpPr>
          <p:cNvPr id="7" name="AutoShape 25">
            <a:extLst>
              <a:ext uri="{FF2B5EF4-FFF2-40B4-BE49-F238E27FC236}">
                <a16:creationId xmlns:a16="http://schemas.microsoft.com/office/drawing/2014/main" id="{E1DEDFC0-2C7A-44B4-8CC9-C711EF141738}"/>
              </a:ext>
            </a:extLst>
          </p:cNvPr>
          <p:cNvSpPr/>
          <p:nvPr userDrawn="1"/>
        </p:nvSpPr>
        <p:spPr>
          <a:xfrm>
            <a:off x="0" y="0"/>
            <a:ext cx="12192000" cy="6883120"/>
          </a:xfrm>
          <a:prstGeom prst="rect">
            <a:avLst/>
          </a:prstGeom>
          <a:solidFill>
            <a:srgbClr val="1E3062"/>
          </a:solidFill>
        </p:spPr>
        <p:txBody>
          <a:bodyPr/>
          <a:lstStyle/>
          <a:p>
            <a:endParaRPr lang="en-US" dirty="0"/>
          </a:p>
        </p:txBody>
      </p:sp>
      <p:sp>
        <p:nvSpPr>
          <p:cNvPr id="17" name="AutoShape 25">
            <a:extLst>
              <a:ext uri="{FF2B5EF4-FFF2-40B4-BE49-F238E27FC236}">
                <a16:creationId xmlns:a16="http://schemas.microsoft.com/office/drawing/2014/main" id="{86E8F6E5-FEEE-487D-A8DD-D3E649F20325}"/>
              </a:ext>
            </a:extLst>
          </p:cNvPr>
          <p:cNvSpPr/>
          <p:nvPr userDrawn="1"/>
        </p:nvSpPr>
        <p:spPr>
          <a:xfrm>
            <a:off x="0" y="0"/>
            <a:ext cx="1988457" cy="6883120"/>
          </a:xfrm>
          <a:prstGeom prst="rect">
            <a:avLst/>
          </a:prstGeom>
          <a:solidFill>
            <a:schemeClr val="bg1"/>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2327564" y="365125"/>
            <a:ext cx="9026236"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2327564" y="1825625"/>
            <a:ext cx="902623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89AAA516-7629-430C-BC25-228BB62085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962" y="230418"/>
            <a:ext cx="1130531" cy="1130531"/>
          </a:xfrm>
          <a:prstGeom prst="rect">
            <a:avLst/>
          </a:prstGeom>
        </p:spPr>
      </p:pic>
      <p:sp>
        <p:nvSpPr>
          <p:cNvPr id="9" name="AutoShape 27">
            <a:extLst>
              <a:ext uri="{FF2B5EF4-FFF2-40B4-BE49-F238E27FC236}">
                <a16:creationId xmlns:a16="http://schemas.microsoft.com/office/drawing/2014/main" id="{66131B64-7882-4077-A6D2-B08639E9C569}"/>
              </a:ext>
            </a:extLst>
          </p:cNvPr>
          <p:cNvSpPr/>
          <p:nvPr userDrawn="1"/>
        </p:nvSpPr>
        <p:spPr>
          <a:xfrm>
            <a:off x="1773364"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128057" y="5866352"/>
            <a:ext cx="333600" cy="336328"/>
          </a:xfrm>
          <a:prstGeom prst="rect">
            <a:avLst/>
          </a:prstGeom>
          <a:solidFill>
            <a:srgbClr val="1E3062"/>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763391"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555296"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1366789" y="5438308"/>
            <a:ext cx="333600" cy="336328"/>
          </a:xfrm>
          <a:prstGeom prst="rect">
            <a:avLst/>
          </a:prstGeom>
          <a:solidFill>
            <a:srgbClr val="1E3062"/>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166800"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349761" y="4457700"/>
            <a:ext cx="333600" cy="336328"/>
          </a:xfrm>
          <a:prstGeom prst="rect">
            <a:avLst/>
          </a:prstGeom>
          <a:solidFill>
            <a:srgbClr val="1E3062"/>
          </a:solidFill>
        </p:spPr>
      </p:sp>
      <p:pic>
        <p:nvPicPr>
          <p:cNvPr id="18" name="Picture 17" descr="Image result for the fa respect logo">
            <a:extLst>
              <a:ext uri="{FF2B5EF4-FFF2-40B4-BE49-F238E27FC236}">
                <a16:creationId xmlns:a16="http://schemas.microsoft.com/office/drawing/2014/main" id="{6098B256-231B-452D-B704-A918A1B52655}"/>
              </a:ext>
            </a:extLst>
          </p:cNvPr>
          <p:cNvPicPr/>
          <p:nvPr userDrawn="1"/>
        </p:nvPicPr>
        <p:blipFill rotWithShape="1">
          <a:blip r:embed="rId3" cstate="email">
            <a:lum bright="70000" contrast="-70000"/>
            <a:extLst>
              <a:ext uri="{28A0092B-C50C-407E-A947-70E740481C1C}">
                <a14:useLocalDpi xmlns:a14="http://schemas.microsoft.com/office/drawing/2010/main"/>
              </a:ext>
            </a:extLst>
          </a:blip>
          <a:srcRect/>
          <a:stretch/>
        </p:blipFill>
        <p:spPr bwMode="auto">
          <a:xfrm>
            <a:off x="9172027" y="6072568"/>
            <a:ext cx="2853865" cy="4708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168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P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2327564" y="365125"/>
            <a:ext cx="9026236" cy="1325563"/>
          </a:xfrm>
        </p:spPr>
        <p:txBody>
          <a:bodyPr/>
          <a:lstStyle>
            <a:lvl1pPr>
              <a:defRPr b="1">
                <a:solidFill>
                  <a:srgbClr val="1E306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2327564" y="1825625"/>
            <a:ext cx="9026236" cy="4351338"/>
          </a:xfrm>
        </p:spPr>
        <p:txBody>
          <a:bodyPr/>
          <a:lstStyle>
            <a:lvl1pPr>
              <a:defRPr>
                <a:solidFill>
                  <a:srgbClr val="1E3062"/>
                </a:solidFill>
              </a:defRPr>
            </a:lvl1pPr>
            <a:lvl2pPr>
              <a:defRPr>
                <a:solidFill>
                  <a:srgbClr val="1E3062"/>
                </a:solidFill>
              </a:defRPr>
            </a:lvl2pPr>
            <a:lvl3pPr>
              <a:defRPr>
                <a:solidFill>
                  <a:srgbClr val="1E3062"/>
                </a:solidFill>
              </a:defRPr>
            </a:lvl3pPr>
            <a:lvl4pPr>
              <a:defRPr>
                <a:solidFill>
                  <a:srgbClr val="1E3062"/>
                </a:solidFill>
              </a:defRPr>
            </a:lvl4pPr>
            <a:lvl5pPr>
              <a:defRPr>
                <a:solidFill>
                  <a:srgbClr val="1E306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89AAA516-7629-430C-BC25-228BB62085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962" y="230418"/>
            <a:ext cx="1130531" cy="1130531"/>
          </a:xfrm>
          <a:prstGeom prst="rect">
            <a:avLst/>
          </a:prstGeom>
        </p:spPr>
      </p:pic>
      <p:sp>
        <p:nvSpPr>
          <p:cNvPr id="9" name="AutoShape 27">
            <a:extLst>
              <a:ext uri="{FF2B5EF4-FFF2-40B4-BE49-F238E27FC236}">
                <a16:creationId xmlns:a16="http://schemas.microsoft.com/office/drawing/2014/main" id="{66131B64-7882-4077-A6D2-B08639E9C569}"/>
              </a:ext>
            </a:extLst>
          </p:cNvPr>
          <p:cNvSpPr/>
          <p:nvPr userDrawn="1"/>
        </p:nvSpPr>
        <p:spPr>
          <a:xfrm>
            <a:off x="1773364"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128057" y="5866352"/>
            <a:ext cx="333600" cy="336328"/>
          </a:xfrm>
          <a:prstGeom prst="rect">
            <a:avLst/>
          </a:prstGeom>
          <a:solidFill>
            <a:srgbClr val="1E3062"/>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763391"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555296"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1366789" y="5438308"/>
            <a:ext cx="333600" cy="336328"/>
          </a:xfrm>
          <a:prstGeom prst="rect">
            <a:avLst/>
          </a:prstGeom>
          <a:solidFill>
            <a:srgbClr val="1E3062"/>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166800"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349761" y="4457700"/>
            <a:ext cx="333600" cy="336328"/>
          </a:xfrm>
          <a:prstGeom prst="rect">
            <a:avLst/>
          </a:prstGeom>
          <a:solidFill>
            <a:srgbClr val="1E3062"/>
          </a:solidFill>
        </p:spPr>
      </p:sp>
      <p:pic>
        <p:nvPicPr>
          <p:cNvPr id="16" name="Picture 15" descr="Image result for the fa respect logo">
            <a:extLst>
              <a:ext uri="{FF2B5EF4-FFF2-40B4-BE49-F238E27FC236}">
                <a16:creationId xmlns:a16="http://schemas.microsoft.com/office/drawing/2014/main" id="{D9D38EA9-FBD8-42A7-9870-78C20E82C189}"/>
              </a:ext>
            </a:extLst>
          </p:cNvPr>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549718" y="6250331"/>
            <a:ext cx="2256582" cy="3723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641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Page 4">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D4D5FC0E-1E60-4DD9-A688-055050EFB9D4}"/>
              </a:ext>
            </a:extLst>
          </p:cNvPr>
          <p:cNvSpPr/>
          <p:nvPr userDrawn="1"/>
        </p:nvSpPr>
        <p:spPr>
          <a:xfrm>
            <a:off x="1700389" y="908"/>
            <a:ext cx="11252200" cy="1589549"/>
          </a:xfrm>
          <a:prstGeom prst="parallelogram">
            <a:avLst/>
          </a:prstGeom>
          <a:solidFill>
            <a:srgbClr val="1E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2327564" y="136525"/>
            <a:ext cx="9026236"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2327564" y="1825625"/>
            <a:ext cx="9026236" cy="4351338"/>
          </a:xfrm>
        </p:spPr>
        <p:txBody>
          <a:bodyPr/>
          <a:lstStyle>
            <a:lvl1pPr>
              <a:defRPr>
                <a:solidFill>
                  <a:srgbClr val="1E3062"/>
                </a:solidFill>
              </a:defRPr>
            </a:lvl1pPr>
            <a:lvl2pPr>
              <a:defRPr>
                <a:solidFill>
                  <a:srgbClr val="1E3062"/>
                </a:solidFill>
              </a:defRPr>
            </a:lvl2pPr>
            <a:lvl3pPr>
              <a:defRPr>
                <a:solidFill>
                  <a:srgbClr val="1E3062"/>
                </a:solidFill>
              </a:defRPr>
            </a:lvl3pPr>
            <a:lvl4pPr>
              <a:defRPr>
                <a:solidFill>
                  <a:srgbClr val="1E3062"/>
                </a:solidFill>
              </a:defRPr>
            </a:lvl4pPr>
            <a:lvl5pPr>
              <a:defRPr>
                <a:solidFill>
                  <a:srgbClr val="1E306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89AAA516-7629-430C-BC25-228BB62085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962" y="230418"/>
            <a:ext cx="1130531" cy="1130531"/>
          </a:xfrm>
          <a:prstGeom prst="rect">
            <a:avLst/>
          </a:prstGeom>
        </p:spPr>
      </p:pic>
      <p:sp>
        <p:nvSpPr>
          <p:cNvPr id="9" name="AutoShape 27">
            <a:extLst>
              <a:ext uri="{FF2B5EF4-FFF2-40B4-BE49-F238E27FC236}">
                <a16:creationId xmlns:a16="http://schemas.microsoft.com/office/drawing/2014/main" id="{66131B64-7882-4077-A6D2-B08639E9C569}"/>
              </a:ext>
            </a:extLst>
          </p:cNvPr>
          <p:cNvSpPr/>
          <p:nvPr userDrawn="1"/>
        </p:nvSpPr>
        <p:spPr>
          <a:xfrm>
            <a:off x="1773364"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128057" y="5866352"/>
            <a:ext cx="333600" cy="336328"/>
          </a:xfrm>
          <a:prstGeom prst="rect">
            <a:avLst/>
          </a:prstGeom>
          <a:solidFill>
            <a:srgbClr val="1E3062"/>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763391"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555296"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1366789" y="5438308"/>
            <a:ext cx="333600" cy="336328"/>
          </a:xfrm>
          <a:prstGeom prst="rect">
            <a:avLst/>
          </a:prstGeom>
          <a:solidFill>
            <a:srgbClr val="1E3062"/>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166800"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349761" y="4457700"/>
            <a:ext cx="333600" cy="336328"/>
          </a:xfrm>
          <a:prstGeom prst="rect">
            <a:avLst/>
          </a:prstGeom>
          <a:solidFill>
            <a:srgbClr val="1E3062"/>
          </a:solidFill>
        </p:spPr>
      </p:sp>
      <p:pic>
        <p:nvPicPr>
          <p:cNvPr id="17" name="Picture 16" descr="Image result for the fa respect logo">
            <a:extLst>
              <a:ext uri="{FF2B5EF4-FFF2-40B4-BE49-F238E27FC236}">
                <a16:creationId xmlns:a16="http://schemas.microsoft.com/office/drawing/2014/main" id="{D400E808-92FF-4DD8-827C-8B63AA3DC9AF}"/>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071100" y="6181528"/>
            <a:ext cx="1771679" cy="509916"/>
          </a:xfrm>
          <a:prstGeom prst="rect">
            <a:avLst/>
          </a:prstGeom>
          <a:noFill/>
          <a:ln>
            <a:noFill/>
          </a:ln>
        </p:spPr>
      </p:pic>
    </p:spTree>
    <p:extLst>
      <p:ext uri="{BB962C8B-B14F-4D97-AF65-F5344CB8AC3E}">
        <p14:creationId xmlns:p14="http://schemas.microsoft.com/office/powerpoint/2010/main" val="402110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Pag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88CE63-C73E-4FC7-845A-D81C42408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75185" y="0"/>
            <a:ext cx="4616815" cy="6858000"/>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4"/>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Tree>
    <p:extLst>
      <p:ext uri="{BB962C8B-B14F-4D97-AF65-F5344CB8AC3E}">
        <p14:creationId xmlns:p14="http://schemas.microsoft.com/office/powerpoint/2010/main" val="415323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Pag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9C65CE-589D-4DA6-ACDF-D2D2793003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43661" y="0"/>
            <a:ext cx="4148339" cy="6858000"/>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4"/>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Tree>
    <p:extLst>
      <p:ext uri="{BB962C8B-B14F-4D97-AF65-F5344CB8AC3E}">
        <p14:creationId xmlns:p14="http://schemas.microsoft.com/office/powerpoint/2010/main" val="35223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Page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A12CC-7B42-4FBA-942E-E4370DEFE3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43661" y="0"/>
            <a:ext cx="4148339" cy="6858000"/>
          </a:xfrm>
          <a:prstGeom prst="rect">
            <a:avLst/>
          </a:prstGeom>
        </p:spPr>
      </p:pic>
      <p:sp>
        <p:nvSpPr>
          <p:cNvPr id="7" name="AutoShape 25">
            <a:extLst>
              <a:ext uri="{FF2B5EF4-FFF2-40B4-BE49-F238E27FC236}">
                <a16:creationId xmlns:a16="http://schemas.microsoft.com/office/drawing/2014/main" id="{E1DEDFC0-2C7A-44B4-8CC9-C711EF141738}"/>
              </a:ext>
            </a:extLst>
          </p:cNvPr>
          <p:cNvSpPr/>
          <p:nvPr userDrawn="1"/>
        </p:nvSpPr>
        <p:spPr>
          <a:xfrm>
            <a:off x="0" y="0"/>
            <a:ext cx="8788400" cy="6883120"/>
          </a:xfrm>
          <a:prstGeom prst="rect">
            <a:avLst/>
          </a:prstGeom>
          <a:solidFill>
            <a:srgbClr val="1E3062"/>
          </a:solidFill>
        </p:spPr>
        <p:txBody>
          <a:bodyPr/>
          <a:lstStyle/>
          <a:p>
            <a:endParaRPr lang="en-US" dirty="0"/>
          </a:p>
        </p:txBody>
      </p:sp>
      <p:sp>
        <p:nvSpPr>
          <p:cNvPr id="2" name="Title 1">
            <a:extLst>
              <a:ext uri="{FF2B5EF4-FFF2-40B4-BE49-F238E27FC236}">
                <a16:creationId xmlns:a16="http://schemas.microsoft.com/office/drawing/2014/main" id="{052CFA59-A678-432A-BEEE-E49A41330580}"/>
              </a:ext>
            </a:extLst>
          </p:cNvPr>
          <p:cNvSpPr>
            <a:spLocks noGrp="1"/>
          </p:cNvSpPr>
          <p:nvPr>
            <p:ph type="title"/>
          </p:nvPr>
        </p:nvSpPr>
        <p:spPr>
          <a:xfrm>
            <a:off x="349761" y="365125"/>
            <a:ext cx="8121139" cy="1325563"/>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08673BC-0845-47C6-A3A7-0B116BD82AE3}"/>
              </a:ext>
            </a:extLst>
          </p:cNvPr>
          <p:cNvSpPr>
            <a:spLocks noGrp="1"/>
          </p:cNvSpPr>
          <p:nvPr>
            <p:ph idx="1"/>
          </p:nvPr>
        </p:nvSpPr>
        <p:spPr>
          <a:xfrm>
            <a:off x="349761" y="1825624"/>
            <a:ext cx="8121139" cy="4801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AutoShape 27">
            <a:extLst>
              <a:ext uri="{FF2B5EF4-FFF2-40B4-BE49-F238E27FC236}">
                <a16:creationId xmlns:a16="http://schemas.microsoft.com/office/drawing/2014/main" id="{66131B64-7882-4077-A6D2-B08639E9C569}"/>
              </a:ext>
            </a:extLst>
          </p:cNvPr>
          <p:cNvSpPr/>
          <p:nvPr userDrawn="1"/>
        </p:nvSpPr>
        <p:spPr>
          <a:xfrm>
            <a:off x="9688968" y="6059152"/>
            <a:ext cx="333600" cy="336328"/>
          </a:xfrm>
          <a:prstGeom prst="rect">
            <a:avLst/>
          </a:prstGeom>
          <a:solidFill>
            <a:srgbClr val="00A5DF"/>
          </a:solidFill>
        </p:spPr>
      </p:sp>
      <p:sp>
        <p:nvSpPr>
          <p:cNvPr id="10" name="AutoShape 28">
            <a:extLst>
              <a:ext uri="{FF2B5EF4-FFF2-40B4-BE49-F238E27FC236}">
                <a16:creationId xmlns:a16="http://schemas.microsoft.com/office/drawing/2014/main" id="{09094231-68CA-4131-BE34-03001F1D4278}"/>
              </a:ext>
            </a:extLst>
          </p:cNvPr>
          <p:cNvSpPr/>
          <p:nvPr userDrawn="1"/>
        </p:nvSpPr>
        <p:spPr>
          <a:xfrm>
            <a:off x="8043661" y="5866352"/>
            <a:ext cx="333600" cy="336328"/>
          </a:xfrm>
          <a:prstGeom prst="rect">
            <a:avLst/>
          </a:prstGeom>
          <a:solidFill>
            <a:schemeClr val="bg1"/>
          </a:solidFill>
        </p:spPr>
        <p:txBody>
          <a:bodyPr/>
          <a:lstStyle/>
          <a:p>
            <a:endParaRPr lang="en-US" dirty="0"/>
          </a:p>
        </p:txBody>
      </p:sp>
      <p:sp>
        <p:nvSpPr>
          <p:cNvPr id="11" name="AutoShape 24">
            <a:extLst>
              <a:ext uri="{FF2B5EF4-FFF2-40B4-BE49-F238E27FC236}">
                <a16:creationId xmlns:a16="http://schemas.microsoft.com/office/drawing/2014/main" id="{C6C6D074-8887-4278-9288-1E2980DBF896}"/>
              </a:ext>
            </a:extLst>
          </p:cNvPr>
          <p:cNvSpPr/>
          <p:nvPr userDrawn="1"/>
        </p:nvSpPr>
        <p:spPr>
          <a:xfrm>
            <a:off x="8678995" y="6163379"/>
            <a:ext cx="461665" cy="464203"/>
          </a:xfrm>
          <a:prstGeom prst="rect">
            <a:avLst/>
          </a:prstGeom>
          <a:solidFill>
            <a:srgbClr val="00A5DF"/>
          </a:solidFill>
        </p:spPr>
      </p:sp>
      <p:sp>
        <p:nvSpPr>
          <p:cNvPr id="12" name="AutoShape 24">
            <a:extLst>
              <a:ext uri="{FF2B5EF4-FFF2-40B4-BE49-F238E27FC236}">
                <a16:creationId xmlns:a16="http://schemas.microsoft.com/office/drawing/2014/main" id="{98D5AF55-4D86-42E1-ABBD-B1C737D53255}"/>
              </a:ext>
            </a:extLst>
          </p:cNvPr>
          <p:cNvSpPr/>
          <p:nvPr userDrawn="1"/>
        </p:nvSpPr>
        <p:spPr>
          <a:xfrm>
            <a:off x="8470900" y="5142269"/>
            <a:ext cx="461665" cy="464203"/>
          </a:xfrm>
          <a:prstGeom prst="rect">
            <a:avLst/>
          </a:prstGeom>
          <a:solidFill>
            <a:srgbClr val="00A5DF"/>
          </a:solidFill>
        </p:spPr>
      </p:sp>
      <p:sp>
        <p:nvSpPr>
          <p:cNvPr id="13" name="AutoShape 8">
            <a:extLst>
              <a:ext uri="{FF2B5EF4-FFF2-40B4-BE49-F238E27FC236}">
                <a16:creationId xmlns:a16="http://schemas.microsoft.com/office/drawing/2014/main" id="{1A51C455-EF34-4233-981C-E9CBBBD60AAD}"/>
              </a:ext>
            </a:extLst>
          </p:cNvPr>
          <p:cNvSpPr/>
          <p:nvPr userDrawn="1"/>
        </p:nvSpPr>
        <p:spPr>
          <a:xfrm>
            <a:off x="9282393" y="5438308"/>
            <a:ext cx="333600" cy="336328"/>
          </a:xfrm>
          <a:prstGeom prst="rect">
            <a:avLst/>
          </a:prstGeom>
          <a:solidFill>
            <a:schemeClr val="bg1"/>
          </a:solidFill>
        </p:spPr>
      </p:sp>
      <p:sp>
        <p:nvSpPr>
          <p:cNvPr id="14" name="AutoShape 8">
            <a:extLst>
              <a:ext uri="{FF2B5EF4-FFF2-40B4-BE49-F238E27FC236}">
                <a16:creationId xmlns:a16="http://schemas.microsoft.com/office/drawing/2014/main" id="{B95C3031-7B4E-4735-B44D-A6F678103CE2}"/>
              </a:ext>
            </a:extLst>
          </p:cNvPr>
          <p:cNvSpPr/>
          <p:nvPr userDrawn="1"/>
        </p:nvSpPr>
        <p:spPr>
          <a:xfrm>
            <a:off x="7748804" y="5066988"/>
            <a:ext cx="333600" cy="336328"/>
          </a:xfrm>
          <a:prstGeom prst="rect">
            <a:avLst/>
          </a:prstGeom>
          <a:solidFill>
            <a:srgbClr val="00A5DF"/>
          </a:solidFill>
        </p:spPr>
      </p:sp>
      <p:sp>
        <p:nvSpPr>
          <p:cNvPr id="15" name="AutoShape 27">
            <a:extLst>
              <a:ext uri="{FF2B5EF4-FFF2-40B4-BE49-F238E27FC236}">
                <a16:creationId xmlns:a16="http://schemas.microsoft.com/office/drawing/2014/main" id="{965CA779-ADBE-4D06-98A7-1C6FB7E0F349}"/>
              </a:ext>
            </a:extLst>
          </p:cNvPr>
          <p:cNvSpPr/>
          <p:nvPr userDrawn="1"/>
        </p:nvSpPr>
        <p:spPr>
          <a:xfrm>
            <a:off x="8265365" y="4457700"/>
            <a:ext cx="333600" cy="336328"/>
          </a:xfrm>
          <a:prstGeom prst="rect">
            <a:avLst/>
          </a:prstGeom>
          <a:solidFill>
            <a:schemeClr val="bg1"/>
          </a:solidFill>
        </p:spPr>
      </p:sp>
    </p:spTree>
    <p:extLst>
      <p:ext uri="{BB962C8B-B14F-4D97-AF65-F5344CB8AC3E}">
        <p14:creationId xmlns:p14="http://schemas.microsoft.com/office/powerpoint/2010/main" val="357800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2C9527-A76E-479B-B74E-6C91FFAF6A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39939B6-AE12-4003-A392-315C81DE3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51191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7" r:id="rId3"/>
    <p:sldLayoutId id="2147483667" r:id="rId4"/>
    <p:sldLayoutId id="2147483661" r:id="rId5"/>
    <p:sldLayoutId id="2147483660" r:id="rId6"/>
    <p:sldLayoutId id="2147483664" r:id="rId7"/>
    <p:sldLayoutId id="2147483665" r:id="rId8"/>
    <p:sldLayoutId id="2147483666" r:id="rId9"/>
    <p:sldLayoutId id="2147483692" r:id="rId10"/>
    <p:sldLayoutId id="2147483693" r:id="rId11"/>
    <p:sldLayoutId id="2147483694" r:id="rId12"/>
    <p:sldLayoutId id="2147483695" r:id="rId13"/>
    <p:sldLayoutId id="2147483696" r:id="rId14"/>
    <p:sldLayoutId id="2147483697" r:id="rId15"/>
    <p:sldLayoutId id="2147483676" r:id="rId16"/>
    <p:sldLayoutId id="2147483678" r:id="rId17"/>
    <p:sldLayoutId id="2147483679" r:id="rId18"/>
    <p:sldLayoutId id="2147483698" r:id="rId19"/>
    <p:sldLayoutId id="2147483699" r:id="rId20"/>
    <p:sldLayoutId id="2147483670" r:id="rId21"/>
    <p:sldLayoutId id="2147483671" r:id="rId22"/>
    <p:sldLayoutId id="2147483662" r:id="rId23"/>
    <p:sldLayoutId id="2147483663" r:id="rId24"/>
    <p:sldLayoutId id="2147483669" r:id="rId25"/>
    <p:sldLayoutId id="2147483690" r:id="rId26"/>
    <p:sldLayoutId id="2147483691" r:id="rId2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17.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4.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AB4B-B379-4A37-9203-5E24D31365FD}"/>
              </a:ext>
            </a:extLst>
          </p:cNvPr>
          <p:cNvSpPr>
            <a:spLocks noGrp="1"/>
          </p:cNvSpPr>
          <p:nvPr>
            <p:ph type="ctrTitle"/>
          </p:nvPr>
        </p:nvSpPr>
        <p:spPr>
          <a:xfrm>
            <a:off x="133004" y="3448445"/>
            <a:ext cx="8761614" cy="818804"/>
          </a:xfrm>
        </p:spPr>
        <p:txBody>
          <a:bodyPr/>
          <a:lstStyle/>
          <a:p>
            <a:r>
              <a:rPr lang="en-US" sz="3600" b="1" dirty="0"/>
              <a:t>GRASSROOTS REFEREE EVENING: NOVEMBER 2022  </a:t>
            </a:r>
            <a:endParaRPr lang="en-GB" sz="3600" b="1" dirty="0"/>
          </a:p>
        </p:txBody>
      </p:sp>
      <p:sp>
        <p:nvSpPr>
          <p:cNvPr id="3" name="Subtitle 2">
            <a:extLst>
              <a:ext uri="{FF2B5EF4-FFF2-40B4-BE49-F238E27FC236}">
                <a16:creationId xmlns:a16="http://schemas.microsoft.com/office/drawing/2014/main" id="{BCA03CA8-008C-4B36-9A37-1204F741E627}"/>
              </a:ext>
            </a:extLst>
          </p:cNvPr>
          <p:cNvSpPr>
            <a:spLocks noGrp="1"/>
          </p:cNvSpPr>
          <p:nvPr>
            <p:ph type="subTitle" idx="1"/>
          </p:nvPr>
        </p:nvSpPr>
        <p:spPr>
          <a:xfrm>
            <a:off x="133004" y="4502482"/>
            <a:ext cx="8761614" cy="468770"/>
          </a:xfrm>
        </p:spPr>
        <p:txBody>
          <a:bodyPr>
            <a:normAutofit/>
          </a:bodyPr>
          <a:lstStyle/>
          <a:p>
            <a:r>
              <a:rPr lang="en-GB" b="1" dirty="0"/>
              <a:t>North Riding County FA Referee Department </a:t>
            </a:r>
          </a:p>
          <a:p>
            <a:endParaRPr lang="en-GB" b="1" dirty="0"/>
          </a:p>
        </p:txBody>
      </p:sp>
    </p:spTree>
    <p:extLst>
      <p:ext uri="{BB962C8B-B14F-4D97-AF65-F5344CB8AC3E}">
        <p14:creationId xmlns:p14="http://schemas.microsoft.com/office/powerpoint/2010/main" val="2086280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3" name="Picture 2">
            <a:extLst>
              <a:ext uri="{FF2B5EF4-FFF2-40B4-BE49-F238E27FC236}">
                <a16:creationId xmlns:a16="http://schemas.microsoft.com/office/drawing/2014/main" id="{84455567-A7E5-4FF6-8B4F-A902047A0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0"/>
            <a:ext cx="12984480" cy="6858000"/>
          </a:xfrm>
          <a:prstGeom prst="rect">
            <a:avLst/>
          </a:prstGeom>
        </p:spPr>
      </p:pic>
      <p:pic>
        <p:nvPicPr>
          <p:cNvPr id="5" name="Picture 4">
            <a:extLst>
              <a:ext uri="{FF2B5EF4-FFF2-40B4-BE49-F238E27FC236}">
                <a16:creationId xmlns:a16="http://schemas.microsoft.com/office/drawing/2014/main" id="{E83DE88E-C608-4948-AA4E-F8FEB1A6C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6" y="0"/>
            <a:ext cx="12729845" cy="6858000"/>
          </a:xfrm>
          <a:prstGeom prst="rect">
            <a:avLst/>
          </a:prstGeom>
        </p:spPr>
      </p:pic>
      <p:pic>
        <p:nvPicPr>
          <p:cNvPr id="9" name="Picture 8">
            <a:extLst>
              <a:ext uri="{FF2B5EF4-FFF2-40B4-BE49-F238E27FC236}">
                <a16:creationId xmlns:a16="http://schemas.microsoft.com/office/drawing/2014/main" id="{361C86BC-70FE-42A2-86D6-05097CEB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 y="0"/>
            <a:ext cx="12811759" cy="6858000"/>
          </a:xfrm>
          <a:prstGeom prst="rect">
            <a:avLst/>
          </a:prstGeom>
        </p:spPr>
      </p:pic>
      <p:pic>
        <p:nvPicPr>
          <p:cNvPr id="11" name="Picture 10">
            <a:extLst>
              <a:ext uri="{FF2B5EF4-FFF2-40B4-BE49-F238E27FC236}">
                <a16:creationId xmlns:a16="http://schemas.microsoft.com/office/drawing/2014/main" id="{6296B44C-C26D-4618-92E3-D3C5CDEBB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 y="81280"/>
            <a:ext cx="13146404" cy="6776720"/>
          </a:xfrm>
          <a:prstGeom prst="rect">
            <a:avLst/>
          </a:prstGeom>
        </p:spPr>
      </p:pic>
    </p:spTree>
    <p:extLst>
      <p:ext uri="{BB962C8B-B14F-4D97-AF65-F5344CB8AC3E}">
        <p14:creationId xmlns:p14="http://schemas.microsoft.com/office/powerpoint/2010/main" val="186653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3" name="Picture 2">
            <a:extLst>
              <a:ext uri="{FF2B5EF4-FFF2-40B4-BE49-F238E27FC236}">
                <a16:creationId xmlns:a16="http://schemas.microsoft.com/office/drawing/2014/main" id="{84455567-A7E5-4FF6-8B4F-A902047A0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0"/>
            <a:ext cx="12984480" cy="6858000"/>
          </a:xfrm>
          <a:prstGeom prst="rect">
            <a:avLst/>
          </a:prstGeom>
        </p:spPr>
      </p:pic>
      <p:pic>
        <p:nvPicPr>
          <p:cNvPr id="5" name="Picture 4">
            <a:extLst>
              <a:ext uri="{FF2B5EF4-FFF2-40B4-BE49-F238E27FC236}">
                <a16:creationId xmlns:a16="http://schemas.microsoft.com/office/drawing/2014/main" id="{E83DE88E-C608-4948-AA4E-F8FEB1A6C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6" y="0"/>
            <a:ext cx="12729845" cy="6858000"/>
          </a:xfrm>
          <a:prstGeom prst="rect">
            <a:avLst/>
          </a:prstGeom>
        </p:spPr>
      </p:pic>
      <p:pic>
        <p:nvPicPr>
          <p:cNvPr id="9" name="Picture 8">
            <a:extLst>
              <a:ext uri="{FF2B5EF4-FFF2-40B4-BE49-F238E27FC236}">
                <a16:creationId xmlns:a16="http://schemas.microsoft.com/office/drawing/2014/main" id="{361C86BC-70FE-42A2-86D6-05097CEB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 y="0"/>
            <a:ext cx="12811759" cy="6858000"/>
          </a:xfrm>
          <a:prstGeom prst="rect">
            <a:avLst/>
          </a:prstGeom>
        </p:spPr>
      </p:pic>
    </p:spTree>
    <p:extLst>
      <p:ext uri="{BB962C8B-B14F-4D97-AF65-F5344CB8AC3E}">
        <p14:creationId xmlns:p14="http://schemas.microsoft.com/office/powerpoint/2010/main" val="3116856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3" name="Picture 2">
            <a:extLst>
              <a:ext uri="{FF2B5EF4-FFF2-40B4-BE49-F238E27FC236}">
                <a16:creationId xmlns:a16="http://schemas.microsoft.com/office/drawing/2014/main" id="{84455567-A7E5-4FF6-8B4F-A902047A0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0"/>
            <a:ext cx="12984480" cy="6858000"/>
          </a:xfrm>
          <a:prstGeom prst="rect">
            <a:avLst/>
          </a:prstGeom>
        </p:spPr>
      </p:pic>
      <p:pic>
        <p:nvPicPr>
          <p:cNvPr id="5" name="Picture 4">
            <a:extLst>
              <a:ext uri="{FF2B5EF4-FFF2-40B4-BE49-F238E27FC236}">
                <a16:creationId xmlns:a16="http://schemas.microsoft.com/office/drawing/2014/main" id="{E83DE88E-C608-4948-AA4E-F8FEB1A6C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6" y="0"/>
            <a:ext cx="12729845" cy="6858000"/>
          </a:xfrm>
          <a:prstGeom prst="rect">
            <a:avLst/>
          </a:prstGeom>
        </p:spPr>
      </p:pic>
    </p:spTree>
    <p:extLst>
      <p:ext uri="{BB962C8B-B14F-4D97-AF65-F5344CB8AC3E}">
        <p14:creationId xmlns:p14="http://schemas.microsoft.com/office/powerpoint/2010/main" val="3540806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3" name="Picture 2">
            <a:extLst>
              <a:ext uri="{FF2B5EF4-FFF2-40B4-BE49-F238E27FC236}">
                <a16:creationId xmlns:a16="http://schemas.microsoft.com/office/drawing/2014/main" id="{84455567-A7E5-4FF6-8B4F-A902047A0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0"/>
            <a:ext cx="12984480" cy="6858000"/>
          </a:xfrm>
          <a:prstGeom prst="rect">
            <a:avLst/>
          </a:prstGeom>
        </p:spPr>
      </p:pic>
    </p:spTree>
    <p:extLst>
      <p:ext uri="{BB962C8B-B14F-4D97-AF65-F5344CB8AC3E}">
        <p14:creationId xmlns:p14="http://schemas.microsoft.com/office/powerpoint/2010/main" val="2221662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3" name="Picture 2">
            <a:extLst>
              <a:ext uri="{FF2B5EF4-FFF2-40B4-BE49-F238E27FC236}">
                <a16:creationId xmlns:a16="http://schemas.microsoft.com/office/drawing/2014/main" id="{84455567-A7E5-4FF6-8B4F-A902047A0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0"/>
            <a:ext cx="12984480" cy="6858000"/>
          </a:xfrm>
          <a:prstGeom prst="rect">
            <a:avLst/>
          </a:prstGeom>
        </p:spPr>
      </p:pic>
      <p:pic>
        <p:nvPicPr>
          <p:cNvPr id="8" name="Picture 7">
            <a:extLst>
              <a:ext uri="{FF2B5EF4-FFF2-40B4-BE49-F238E27FC236}">
                <a16:creationId xmlns:a16="http://schemas.microsoft.com/office/drawing/2014/main" id="{274310DD-1475-47DC-B5E5-7CC96E0C0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
            <a:ext cx="12664440" cy="6910669"/>
          </a:xfrm>
          <a:prstGeom prst="rect">
            <a:avLst/>
          </a:prstGeom>
        </p:spPr>
      </p:pic>
    </p:spTree>
    <p:extLst>
      <p:ext uri="{BB962C8B-B14F-4D97-AF65-F5344CB8AC3E}">
        <p14:creationId xmlns:p14="http://schemas.microsoft.com/office/powerpoint/2010/main" val="1784807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AB4B-B379-4A37-9203-5E24D31365FD}"/>
              </a:ext>
            </a:extLst>
          </p:cNvPr>
          <p:cNvSpPr>
            <a:spLocks noGrp="1"/>
          </p:cNvSpPr>
          <p:nvPr>
            <p:ph type="ctrTitle"/>
          </p:nvPr>
        </p:nvSpPr>
        <p:spPr>
          <a:xfrm>
            <a:off x="133004" y="3448445"/>
            <a:ext cx="8761614" cy="818804"/>
          </a:xfrm>
        </p:spPr>
        <p:txBody>
          <a:bodyPr/>
          <a:lstStyle/>
          <a:p>
            <a:r>
              <a:rPr lang="en-US" sz="3600" b="1" dirty="0"/>
              <a:t>Dealing with Misconduct &amp; Practical Guidance Recap: November 2022 </a:t>
            </a:r>
            <a:endParaRPr lang="en-GB" sz="3600" b="1" dirty="0"/>
          </a:p>
        </p:txBody>
      </p:sp>
      <p:sp>
        <p:nvSpPr>
          <p:cNvPr id="3" name="Subtitle 2">
            <a:extLst>
              <a:ext uri="{FF2B5EF4-FFF2-40B4-BE49-F238E27FC236}">
                <a16:creationId xmlns:a16="http://schemas.microsoft.com/office/drawing/2014/main" id="{BCA03CA8-008C-4B36-9A37-1204F741E627}"/>
              </a:ext>
            </a:extLst>
          </p:cNvPr>
          <p:cNvSpPr>
            <a:spLocks noGrp="1"/>
          </p:cNvSpPr>
          <p:nvPr>
            <p:ph type="subTitle" idx="1"/>
          </p:nvPr>
        </p:nvSpPr>
        <p:spPr>
          <a:xfrm>
            <a:off x="133004" y="4502482"/>
            <a:ext cx="8761614" cy="468770"/>
          </a:xfrm>
        </p:spPr>
        <p:txBody>
          <a:bodyPr>
            <a:normAutofit/>
          </a:bodyPr>
          <a:lstStyle/>
          <a:p>
            <a:r>
              <a:rPr lang="en-GB" b="1" dirty="0"/>
              <a:t>North Riding County FA Referee Department </a:t>
            </a:r>
          </a:p>
          <a:p>
            <a:endParaRPr lang="en-GB" b="1" dirty="0"/>
          </a:p>
        </p:txBody>
      </p:sp>
    </p:spTree>
    <p:extLst>
      <p:ext uri="{BB962C8B-B14F-4D97-AF65-F5344CB8AC3E}">
        <p14:creationId xmlns:p14="http://schemas.microsoft.com/office/powerpoint/2010/main" val="2169541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0DCF-239E-43A3-9A7D-12A301F2F321}"/>
              </a:ext>
            </a:extLst>
          </p:cNvPr>
          <p:cNvSpPr>
            <a:spLocks noGrp="1"/>
          </p:cNvSpPr>
          <p:nvPr>
            <p:ph type="title"/>
          </p:nvPr>
        </p:nvSpPr>
        <p:spPr/>
        <p:txBody>
          <a:bodyPr/>
          <a:lstStyle/>
          <a:p>
            <a:r>
              <a:rPr lang="en-US" sz="4400" b="1" dirty="0"/>
              <a:t>Main Session Aims</a:t>
            </a:r>
            <a:endParaRPr lang="en-GB" dirty="0"/>
          </a:p>
        </p:txBody>
      </p:sp>
      <p:sp>
        <p:nvSpPr>
          <p:cNvPr id="3" name="Content Placeholder 2">
            <a:extLst>
              <a:ext uri="{FF2B5EF4-FFF2-40B4-BE49-F238E27FC236}">
                <a16:creationId xmlns:a16="http://schemas.microsoft.com/office/drawing/2014/main" id="{6CBC0F6E-DAA0-4D19-B181-C33F2DB4A5C1}"/>
              </a:ext>
            </a:extLst>
          </p:cNvPr>
          <p:cNvSpPr>
            <a:spLocks noGrp="1"/>
          </p:cNvSpPr>
          <p:nvPr>
            <p:ph idx="1"/>
          </p:nvPr>
        </p:nvSpPr>
        <p:spPr/>
        <p:txBody>
          <a:bodyPr>
            <a:normAutofit/>
          </a:bodyPr>
          <a:lstStyle/>
          <a:p>
            <a:pPr marL="514350" indent="-514350">
              <a:buFont typeface="+mj-lt"/>
              <a:buAutoNum type="arabicPeriod"/>
            </a:pPr>
            <a:r>
              <a:rPr lang="en-US" dirty="0"/>
              <a:t>To identify who team officials are</a:t>
            </a:r>
          </a:p>
          <a:p>
            <a:pPr marL="514350" indent="-514350">
              <a:buFont typeface="+mj-lt"/>
              <a:buAutoNum type="arabicPeriod"/>
            </a:pPr>
            <a:r>
              <a:rPr lang="en-US" dirty="0"/>
              <a:t>To identify when team officials have committed misconduct</a:t>
            </a:r>
          </a:p>
          <a:p>
            <a:pPr marL="514350" indent="-514350">
              <a:buFont typeface="+mj-lt"/>
              <a:buAutoNum type="arabicPeriod"/>
            </a:pPr>
            <a:r>
              <a:rPr lang="en-US" dirty="0"/>
              <a:t>To identify and how to effectively deal with spectator misconduct  </a:t>
            </a:r>
          </a:p>
          <a:p>
            <a:pPr marL="514350" indent="-514350">
              <a:buFont typeface="+mj-lt"/>
              <a:buAutoNum type="arabicPeriod"/>
            </a:pPr>
            <a:r>
              <a:rPr lang="en-US" dirty="0"/>
              <a:t>To know what disciplinary action to take </a:t>
            </a:r>
          </a:p>
          <a:p>
            <a:pPr marL="514350" indent="-514350">
              <a:buFont typeface="+mj-lt"/>
              <a:buAutoNum type="arabicPeriod"/>
            </a:pPr>
            <a:r>
              <a:rPr lang="en-US" dirty="0"/>
              <a:t>To know how to manage these incidents effectively </a:t>
            </a:r>
          </a:p>
          <a:p>
            <a:pPr marL="514350" indent="-514350">
              <a:buFont typeface="+mj-lt"/>
              <a:buAutoNum type="arabicPeriod"/>
            </a:pPr>
            <a:endParaRPr lang="en-US" dirty="0"/>
          </a:p>
        </p:txBody>
      </p:sp>
    </p:spTree>
    <p:extLst>
      <p:ext uri="{BB962C8B-B14F-4D97-AF65-F5344CB8AC3E}">
        <p14:creationId xmlns:p14="http://schemas.microsoft.com/office/powerpoint/2010/main" val="3505708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spTree>
    <p:extLst>
      <p:ext uri="{BB962C8B-B14F-4D97-AF65-F5344CB8AC3E}">
        <p14:creationId xmlns:p14="http://schemas.microsoft.com/office/powerpoint/2010/main" val="3851159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1D9399-4303-4622-9611-F56E0F0B9B1C}"/>
              </a:ext>
            </a:extLst>
          </p:cNvPr>
          <p:cNvSpPr/>
          <p:nvPr/>
        </p:nvSpPr>
        <p:spPr>
          <a:xfrm>
            <a:off x="6349192" y="1940943"/>
            <a:ext cx="4413849" cy="4554748"/>
          </a:xfrm>
          <a:prstGeom prst="rect">
            <a:avLst/>
          </a:prstGeom>
          <a:solidFill>
            <a:schemeClr val="bg1"/>
          </a:solidFill>
          <a:ln w="57150">
            <a:solidFill>
              <a:srgbClr val="1E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E599772-6770-435C-9E91-BDF31359001A}"/>
              </a:ext>
            </a:extLst>
          </p:cNvPr>
          <p:cNvSpPr/>
          <p:nvPr/>
        </p:nvSpPr>
        <p:spPr>
          <a:xfrm>
            <a:off x="1682151" y="1940943"/>
            <a:ext cx="4413849" cy="4554748"/>
          </a:xfrm>
          <a:prstGeom prst="rect">
            <a:avLst/>
          </a:prstGeom>
          <a:solidFill>
            <a:schemeClr val="bg1"/>
          </a:solidFill>
          <a:ln w="57150">
            <a:solidFill>
              <a:srgbClr val="1E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1F9475A-ED37-45AF-9662-233FF2FB7836}"/>
              </a:ext>
            </a:extLst>
          </p:cNvPr>
          <p:cNvSpPr>
            <a:spLocks noGrp="1"/>
          </p:cNvSpPr>
          <p:nvPr>
            <p:ph type="title"/>
          </p:nvPr>
        </p:nvSpPr>
        <p:spPr/>
        <p:txBody>
          <a:bodyPr/>
          <a:lstStyle/>
          <a:p>
            <a:r>
              <a:rPr lang="en-US" sz="4400" b="1" dirty="0"/>
              <a:t>Task – Can you identify who’s who?</a:t>
            </a:r>
            <a:endParaRPr lang="en-GB" dirty="0"/>
          </a:p>
        </p:txBody>
      </p:sp>
      <p:sp>
        <p:nvSpPr>
          <p:cNvPr id="6" name="Text Placeholder 2">
            <a:extLst>
              <a:ext uri="{FF2B5EF4-FFF2-40B4-BE49-F238E27FC236}">
                <a16:creationId xmlns:a16="http://schemas.microsoft.com/office/drawing/2014/main" id="{408C5EFE-3DA5-4865-99DD-EA9016D9C823}"/>
              </a:ext>
            </a:extLst>
          </p:cNvPr>
          <p:cNvSpPr txBox="1">
            <a:spLocks/>
          </p:cNvSpPr>
          <p:nvPr/>
        </p:nvSpPr>
        <p:spPr>
          <a:xfrm>
            <a:off x="1828875" y="2116736"/>
            <a:ext cx="3160215" cy="8239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306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306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306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306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3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Touchline Team Occupants:</a:t>
            </a:r>
          </a:p>
        </p:txBody>
      </p:sp>
      <p:sp>
        <p:nvSpPr>
          <p:cNvPr id="7" name="Content Placeholder 3">
            <a:extLst>
              <a:ext uri="{FF2B5EF4-FFF2-40B4-BE49-F238E27FC236}">
                <a16:creationId xmlns:a16="http://schemas.microsoft.com/office/drawing/2014/main" id="{FF0446FC-27E1-4C5C-9636-C9D3B4B3A4A1}"/>
              </a:ext>
            </a:extLst>
          </p:cNvPr>
          <p:cNvSpPr txBox="1">
            <a:spLocks/>
          </p:cNvSpPr>
          <p:nvPr/>
        </p:nvSpPr>
        <p:spPr>
          <a:xfrm>
            <a:off x="1935343" y="2940648"/>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solidFill>
                  <a:srgbClr val="1E3062"/>
                </a:solidFill>
              </a:rPr>
              <a:t>…</a:t>
            </a:r>
          </a:p>
          <a:p>
            <a:pPr marL="514350" indent="-514350">
              <a:buFont typeface="+mj-lt"/>
              <a:buAutoNum type="arabicPeriod"/>
            </a:pPr>
            <a:r>
              <a:rPr lang="en-GB" dirty="0">
                <a:solidFill>
                  <a:srgbClr val="1E3062"/>
                </a:solidFill>
              </a:rPr>
              <a:t>…</a:t>
            </a:r>
          </a:p>
          <a:p>
            <a:pPr marL="514350" indent="-514350">
              <a:buFont typeface="+mj-lt"/>
              <a:buAutoNum type="arabicPeriod"/>
            </a:pPr>
            <a:r>
              <a:rPr lang="en-GB" dirty="0">
                <a:solidFill>
                  <a:srgbClr val="1E3062"/>
                </a:solidFill>
              </a:rPr>
              <a:t>…</a:t>
            </a:r>
          </a:p>
          <a:p>
            <a:pPr marL="514350" indent="-514350">
              <a:buFont typeface="+mj-lt"/>
              <a:buAutoNum type="arabicPeriod"/>
            </a:pPr>
            <a:r>
              <a:rPr lang="en-GB" dirty="0">
                <a:solidFill>
                  <a:srgbClr val="1E3062"/>
                </a:solidFill>
              </a:rPr>
              <a:t>…</a:t>
            </a:r>
          </a:p>
          <a:p>
            <a:pPr marL="514350" indent="-514350">
              <a:buFont typeface="+mj-lt"/>
              <a:buAutoNum type="arabicPeriod"/>
            </a:pPr>
            <a:r>
              <a:rPr lang="en-GB" dirty="0">
                <a:solidFill>
                  <a:srgbClr val="1E3062"/>
                </a:solidFill>
              </a:rPr>
              <a:t>…</a:t>
            </a:r>
          </a:p>
        </p:txBody>
      </p:sp>
      <p:sp>
        <p:nvSpPr>
          <p:cNvPr id="8" name="Text Placeholder 4">
            <a:extLst>
              <a:ext uri="{FF2B5EF4-FFF2-40B4-BE49-F238E27FC236}">
                <a16:creationId xmlns:a16="http://schemas.microsoft.com/office/drawing/2014/main" id="{C43BB6CF-2034-4A27-8EA0-88C083A4F8A5}"/>
              </a:ext>
            </a:extLst>
          </p:cNvPr>
          <p:cNvSpPr txBox="1">
            <a:spLocks/>
          </p:cNvSpPr>
          <p:nvPr/>
        </p:nvSpPr>
        <p:spPr>
          <a:xfrm>
            <a:off x="6534509" y="2116736"/>
            <a:ext cx="3975340"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1E3062"/>
                </a:solidFill>
              </a:rPr>
              <a:t>Others on the Touchline:</a:t>
            </a:r>
          </a:p>
        </p:txBody>
      </p:sp>
      <p:sp>
        <p:nvSpPr>
          <p:cNvPr id="9" name="Content Placeholder 5">
            <a:extLst>
              <a:ext uri="{FF2B5EF4-FFF2-40B4-BE49-F238E27FC236}">
                <a16:creationId xmlns:a16="http://schemas.microsoft.com/office/drawing/2014/main" id="{A04629C0-1557-4218-9386-78C3F3BFA59B}"/>
              </a:ext>
            </a:extLst>
          </p:cNvPr>
          <p:cNvSpPr txBox="1">
            <a:spLocks/>
          </p:cNvSpPr>
          <p:nvPr/>
        </p:nvSpPr>
        <p:spPr>
          <a:xfrm>
            <a:off x="6655279" y="2940648"/>
            <a:ext cx="5183188"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solidFill>
                  <a:srgbClr val="1E3062"/>
                </a:solidFill>
              </a:rPr>
              <a:t>…</a:t>
            </a:r>
          </a:p>
          <a:p>
            <a:pPr marL="514350" indent="-514350">
              <a:buFont typeface="+mj-lt"/>
              <a:buAutoNum type="arabicPeriod"/>
            </a:pPr>
            <a:r>
              <a:rPr lang="en-GB" dirty="0">
                <a:solidFill>
                  <a:srgbClr val="1E3062"/>
                </a:solidFill>
              </a:rPr>
              <a:t>…</a:t>
            </a:r>
          </a:p>
          <a:p>
            <a:pPr marL="514350" indent="-514350">
              <a:buFont typeface="+mj-lt"/>
              <a:buAutoNum type="arabicPeriod"/>
            </a:pPr>
            <a:r>
              <a:rPr lang="en-GB" dirty="0">
                <a:solidFill>
                  <a:srgbClr val="1E3062"/>
                </a:solidFill>
              </a:rPr>
              <a:t>…</a:t>
            </a:r>
          </a:p>
          <a:p>
            <a:pPr marL="0" indent="0">
              <a:buFont typeface="Arial" panose="020B0604020202020204" pitchFamily="34" charset="0"/>
              <a:buNone/>
            </a:pPr>
            <a:endParaRPr lang="en-GB" dirty="0">
              <a:solidFill>
                <a:srgbClr val="1E3062"/>
              </a:solidFill>
            </a:endParaRPr>
          </a:p>
        </p:txBody>
      </p:sp>
    </p:spTree>
    <p:extLst>
      <p:ext uri="{BB962C8B-B14F-4D97-AF65-F5344CB8AC3E}">
        <p14:creationId xmlns:p14="http://schemas.microsoft.com/office/powerpoint/2010/main" val="2989214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1D9399-4303-4622-9611-F56E0F0B9B1C}"/>
              </a:ext>
            </a:extLst>
          </p:cNvPr>
          <p:cNvSpPr/>
          <p:nvPr/>
        </p:nvSpPr>
        <p:spPr>
          <a:xfrm>
            <a:off x="6349192" y="1940943"/>
            <a:ext cx="4413849" cy="4554748"/>
          </a:xfrm>
          <a:prstGeom prst="rect">
            <a:avLst/>
          </a:prstGeom>
          <a:solidFill>
            <a:schemeClr val="bg1"/>
          </a:solidFill>
          <a:ln w="57150">
            <a:solidFill>
              <a:srgbClr val="1E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E599772-6770-435C-9E91-BDF31359001A}"/>
              </a:ext>
            </a:extLst>
          </p:cNvPr>
          <p:cNvSpPr/>
          <p:nvPr/>
        </p:nvSpPr>
        <p:spPr>
          <a:xfrm>
            <a:off x="1682151" y="1940943"/>
            <a:ext cx="4413849" cy="4554748"/>
          </a:xfrm>
          <a:prstGeom prst="rect">
            <a:avLst/>
          </a:prstGeom>
          <a:solidFill>
            <a:schemeClr val="bg1"/>
          </a:solidFill>
          <a:ln w="57150">
            <a:solidFill>
              <a:srgbClr val="1E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1F9475A-ED37-45AF-9662-233FF2FB7836}"/>
              </a:ext>
            </a:extLst>
          </p:cNvPr>
          <p:cNvSpPr>
            <a:spLocks noGrp="1"/>
          </p:cNvSpPr>
          <p:nvPr>
            <p:ph type="title"/>
          </p:nvPr>
        </p:nvSpPr>
        <p:spPr/>
        <p:txBody>
          <a:bodyPr/>
          <a:lstStyle/>
          <a:p>
            <a:r>
              <a:rPr lang="en-US" sz="4400" b="1" dirty="0"/>
              <a:t>Task – Can you identify who’s who?</a:t>
            </a:r>
            <a:endParaRPr lang="en-GB" dirty="0"/>
          </a:p>
        </p:txBody>
      </p:sp>
      <p:sp>
        <p:nvSpPr>
          <p:cNvPr id="6" name="Text Placeholder 2">
            <a:extLst>
              <a:ext uri="{FF2B5EF4-FFF2-40B4-BE49-F238E27FC236}">
                <a16:creationId xmlns:a16="http://schemas.microsoft.com/office/drawing/2014/main" id="{408C5EFE-3DA5-4865-99DD-EA9016D9C823}"/>
              </a:ext>
            </a:extLst>
          </p:cNvPr>
          <p:cNvSpPr txBox="1">
            <a:spLocks/>
          </p:cNvSpPr>
          <p:nvPr/>
        </p:nvSpPr>
        <p:spPr>
          <a:xfrm>
            <a:off x="1828875" y="2116736"/>
            <a:ext cx="4120400" cy="8239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306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306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306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306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3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Touchline Team Occupants:</a:t>
            </a:r>
          </a:p>
        </p:txBody>
      </p:sp>
      <p:sp>
        <p:nvSpPr>
          <p:cNvPr id="7" name="Content Placeholder 3">
            <a:extLst>
              <a:ext uri="{FF2B5EF4-FFF2-40B4-BE49-F238E27FC236}">
                <a16:creationId xmlns:a16="http://schemas.microsoft.com/office/drawing/2014/main" id="{FF0446FC-27E1-4C5C-9636-C9D3B4B3A4A1}"/>
              </a:ext>
            </a:extLst>
          </p:cNvPr>
          <p:cNvSpPr txBox="1">
            <a:spLocks/>
          </p:cNvSpPr>
          <p:nvPr/>
        </p:nvSpPr>
        <p:spPr>
          <a:xfrm>
            <a:off x="1935343" y="2940648"/>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solidFill>
                  <a:srgbClr val="1E3062"/>
                </a:solidFill>
              </a:rPr>
              <a:t>Manager</a:t>
            </a:r>
          </a:p>
          <a:p>
            <a:pPr marL="514350" indent="-514350">
              <a:buFont typeface="+mj-lt"/>
              <a:buAutoNum type="arabicPeriod"/>
            </a:pPr>
            <a:r>
              <a:rPr lang="en-GB" dirty="0">
                <a:solidFill>
                  <a:srgbClr val="1E3062"/>
                </a:solidFill>
              </a:rPr>
              <a:t>Coach</a:t>
            </a:r>
          </a:p>
          <a:p>
            <a:pPr marL="514350" indent="-514350">
              <a:buFont typeface="+mj-lt"/>
              <a:buAutoNum type="arabicPeriod"/>
            </a:pPr>
            <a:r>
              <a:rPr lang="en-GB" dirty="0">
                <a:solidFill>
                  <a:srgbClr val="1E3062"/>
                </a:solidFill>
              </a:rPr>
              <a:t>Physio</a:t>
            </a:r>
          </a:p>
          <a:p>
            <a:pPr marL="514350" indent="-514350">
              <a:buFont typeface="+mj-lt"/>
              <a:buAutoNum type="arabicPeriod"/>
            </a:pPr>
            <a:r>
              <a:rPr lang="en-GB" dirty="0">
                <a:solidFill>
                  <a:srgbClr val="1E3062"/>
                </a:solidFill>
              </a:rPr>
              <a:t>Subs</a:t>
            </a:r>
          </a:p>
          <a:p>
            <a:pPr marL="514350" indent="-514350">
              <a:buFont typeface="+mj-lt"/>
              <a:buAutoNum type="arabicPeriod"/>
            </a:pPr>
            <a:r>
              <a:rPr lang="en-GB" dirty="0">
                <a:solidFill>
                  <a:srgbClr val="1E3062"/>
                </a:solidFill>
              </a:rPr>
              <a:t>Substituted players</a:t>
            </a:r>
          </a:p>
        </p:txBody>
      </p:sp>
      <p:sp>
        <p:nvSpPr>
          <p:cNvPr id="8" name="Text Placeholder 4">
            <a:extLst>
              <a:ext uri="{FF2B5EF4-FFF2-40B4-BE49-F238E27FC236}">
                <a16:creationId xmlns:a16="http://schemas.microsoft.com/office/drawing/2014/main" id="{C43BB6CF-2034-4A27-8EA0-88C083A4F8A5}"/>
              </a:ext>
            </a:extLst>
          </p:cNvPr>
          <p:cNvSpPr txBox="1">
            <a:spLocks/>
          </p:cNvSpPr>
          <p:nvPr/>
        </p:nvSpPr>
        <p:spPr>
          <a:xfrm>
            <a:off x="6534509" y="2116736"/>
            <a:ext cx="408460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1E3062"/>
                </a:solidFill>
              </a:rPr>
              <a:t>Others on the touchline:</a:t>
            </a:r>
          </a:p>
        </p:txBody>
      </p:sp>
      <p:sp>
        <p:nvSpPr>
          <p:cNvPr id="9" name="Content Placeholder 5">
            <a:extLst>
              <a:ext uri="{FF2B5EF4-FFF2-40B4-BE49-F238E27FC236}">
                <a16:creationId xmlns:a16="http://schemas.microsoft.com/office/drawing/2014/main" id="{A04629C0-1557-4218-9386-78C3F3BFA59B}"/>
              </a:ext>
            </a:extLst>
          </p:cNvPr>
          <p:cNvSpPr txBox="1">
            <a:spLocks/>
          </p:cNvSpPr>
          <p:nvPr/>
        </p:nvSpPr>
        <p:spPr>
          <a:xfrm>
            <a:off x="6629400" y="2940648"/>
            <a:ext cx="5183188"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solidFill>
                  <a:srgbClr val="1E3062"/>
                </a:solidFill>
              </a:rPr>
              <a:t>Parents</a:t>
            </a:r>
          </a:p>
          <a:p>
            <a:pPr marL="514350" indent="-514350">
              <a:buFont typeface="+mj-lt"/>
              <a:buAutoNum type="arabicPeriod"/>
            </a:pPr>
            <a:r>
              <a:rPr lang="en-GB" dirty="0">
                <a:solidFill>
                  <a:srgbClr val="1E3062"/>
                </a:solidFill>
              </a:rPr>
              <a:t>Family members</a:t>
            </a:r>
          </a:p>
          <a:p>
            <a:pPr marL="514350" indent="-514350">
              <a:buFont typeface="+mj-lt"/>
              <a:buAutoNum type="arabicPeriod"/>
            </a:pPr>
            <a:r>
              <a:rPr lang="en-GB" dirty="0">
                <a:solidFill>
                  <a:srgbClr val="1E3062"/>
                </a:solidFill>
              </a:rPr>
              <a:t>Spectators</a:t>
            </a:r>
          </a:p>
          <a:p>
            <a:pPr marL="0" indent="0">
              <a:buFont typeface="Arial" panose="020B0604020202020204" pitchFamily="34" charset="0"/>
              <a:buNone/>
            </a:pPr>
            <a:endParaRPr lang="en-GB" dirty="0">
              <a:solidFill>
                <a:srgbClr val="1E3062"/>
              </a:solidFill>
            </a:endParaRPr>
          </a:p>
        </p:txBody>
      </p:sp>
      <p:sp>
        <p:nvSpPr>
          <p:cNvPr id="3" name="Oval 2">
            <a:extLst>
              <a:ext uri="{FF2B5EF4-FFF2-40B4-BE49-F238E27FC236}">
                <a16:creationId xmlns:a16="http://schemas.microsoft.com/office/drawing/2014/main" id="{BED767A2-B269-4AC8-8812-2BD1C8539E5B}"/>
              </a:ext>
            </a:extLst>
          </p:cNvPr>
          <p:cNvSpPr/>
          <p:nvPr/>
        </p:nvSpPr>
        <p:spPr>
          <a:xfrm>
            <a:off x="914400" y="1512647"/>
            <a:ext cx="5112589" cy="5112589"/>
          </a:xfrm>
          <a:prstGeom prst="ellipse">
            <a:avLst/>
          </a:prstGeom>
          <a:noFill/>
          <a:ln w="76200">
            <a:solidFill>
              <a:srgbClr val="00A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F8FD229-F498-4593-8EDC-F724F364B5AC}"/>
              </a:ext>
            </a:extLst>
          </p:cNvPr>
          <p:cNvSpPr/>
          <p:nvPr/>
        </p:nvSpPr>
        <p:spPr>
          <a:xfrm rot="1030352">
            <a:off x="5013529" y="3606847"/>
            <a:ext cx="400832" cy="667011"/>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B172090-DDEC-4F95-A8C9-074A9E88B948}"/>
              </a:ext>
            </a:extLst>
          </p:cNvPr>
          <p:cNvSpPr/>
          <p:nvPr/>
        </p:nvSpPr>
        <p:spPr>
          <a:xfrm rot="20687939">
            <a:off x="4256191" y="3610269"/>
            <a:ext cx="400832" cy="66701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47C5851-892A-4C91-A2F9-C6FA87697DC4}"/>
              </a:ext>
            </a:extLst>
          </p:cNvPr>
          <p:cNvSpPr/>
          <p:nvPr/>
        </p:nvSpPr>
        <p:spPr>
          <a:xfrm>
            <a:off x="5857336" y="5538158"/>
            <a:ext cx="5633049" cy="1087078"/>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We can only take formal disciplinary action against those on the left!</a:t>
            </a:r>
          </a:p>
        </p:txBody>
      </p:sp>
    </p:spTree>
    <p:extLst>
      <p:ext uri="{BB962C8B-B14F-4D97-AF65-F5344CB8AC3E}">
        <p14:creationId xmlns:p14="http://schemas.microsoft.com/office/powerpoint/2010/main" val="41316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P spid="12" grpId="0" animBg="1"/>
      <p:bldP spid="1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0DCF-239E-43A3-9A7D-12A301F2F321}"/>
              </a:ext>
            </a:extLst>
          </p:cNvPr>
          <p:cNvSpPr>
            <a:spLocks noGrp="1"/>
          </p:cNvSpPr>
          <p:nvPr>
            <p:ph type="title"/>
          </p:nvPr>
        </p:nvSpPr>
        <p:spPr/>
        <p:txBody>
          <a:bodyPr/>
          <a:lstStyle/>
          <a:p>
            <a:r>
              <a:rPr lang="en-US" sz="4400" b="1" dirty="0"/>
              <a:t>Main Aims of the Evening </a:t>
            </a:r>
            <a:endParaRPr lang="en-GB" dirty="0"/>
          </a:p>
        </p:txBody>
      </p:sp>
      <p:sp>
        <p:nvSpPr>
          <p:cNvPr id="3" name="Content Placeholder 2">
            <a:extLst>
              <a:ext uri="{FF2B5EF4-FFF2-40B4-BE49-F238E27FC236}">
                <a16:creationId xmlns:a16="http://schemas.microsoft.com/office/drawing/2014/main" id="{6CBC0F6E-DAA0-4D19-B181-C33F2DB4A5C1}"/>
              </a:ext>
            </a:extLst>
          </p:cNvPr>
          <p:cNvSpPr>
            <a:spLocks noGrp="1"/>
          </p:cNvSpPr>
          <p:nvPr>
            <p:ph idx="1"/>
          </p:nvPr>
        </p:nvSpPr>
        <p:spPr/>
        <p:txBody>
          <a:bodyPr>
            <a:normAutofit/>
          </a:bodyPr>
          <a:lstStyle/>
          <a:p>
            <a:pPr marL="514350" indent="-514350">
              <a:buFont typeface="+mj-lt"/>
              <a:buAutoNum type="arabicPeriod"/>
            </a:pPr>
            <a:r>
              <a:rPr lang="en-US" dirty="0"/>
              <a:t>Provide Referee Development Updates </a:t>
            </a:r>
          </a:p>
          <a:p>
            <a:pPr marL="514350" indent="-514350">
              <a:buFont typeface="+mj-lt"/>
              <a:buAutoNum type="arabicPeriod"/>
            </a:pPr>
            <a:r>
              <a:rPr lang="en-US" dirty="0"/>
              <a:t>Reporting &amp; Dealing with Misconduct Recap </a:t>
            </a:r>
          </a:p>
          <a:p>
            <a:pPr marL="514350" indent="-514350">
              <a:buFont typeface="+mj-lt"/>
              <a:buAutoNum type="arabicPeriod"/>
            </a:pPr>
            <a:r>
              <a:rPr lang="en-US" dirty="0"/>
              <a:t>Heading in Football Update </a:t>
            </a:r>
          </a:p>
          <a:p>
            <a:pPr marL="514350" indent="-514350">
              <a:buFont typeface="+mj-lt"/>
              <a:buAutoNum type="arabicPeriod"/>
            </a:pPr>
            <a:r>
              <a:rPr lang="en-US" dirty="0"/>
              <a:t>FA Refereeing Progression Pathway  </a:t>
            </a:r>
          </a:p>
          <a:p>
            <a:pPr marL="514350" indent="-514350">
              <a:buFont typeface="+mj-lt"/>
              <a:buAutoNum type="arabicPeriod"/>
            </a:pPr>
            <a:r>
              <a:rPr lang="en-US" dirty="0"/>
              <a:t>LOTG Development </a:t>
            </a:r>
          </a:p>
          <a:p>
            <a:pPr marL="514350" indent="-514350">
              <a:buFont typeface="+mj-lt"/>
              <a:buAutoNum type="arabicPeriod"/>
            </a:pPr>
            <a:r>
              <a:rPr lang="en-US" dirty="0"/>
              <a:t>Refereeing within Grassroots Football Technical Session </a:t>
            </a:r>
          </a:p>
          <a:p>
            <a:pPr marL="514350" indent="-514350">
              <a:buFont typeface="+mj-lt"/>
              <a:buAutoNum type="arabicPeriod"/>
            </a:pPr>
            <a:r>
              <a:rPr lang="en-US" dirty="0"/>
              <a:t>Open Forum And Q&amp;A  </a:t>
            </a:r>
          </a:p>
          <a:p>
            <a:pPr marL="514350" indent="-514350">
              <a:buFont typeface="+mj-lt"/>
              <a:buAutoNum type="arabicPeriod"/>
            </a:pPr>
            <a:endParaRPr lang="en-US" dirty="0"/>
          </a:p>
        </p:txBody>
      </p:sp>
    </p:spTree>
    <p:extLst>
      <p:ext uri="{BB962C8B-B14F-4D97-AF65-F5344CB8AC3E}">
        <p14:creationId xmlns:p14="http://schemas.microsoft.com/office/powerpoint/2010/main" val="313740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B07E72-1A04-4EB8-9EAB-D7853A99F0CA}"/>
              </a:ext>
            </a:extLst>
          </p:cNvPr>
          <p:cNvSpPr>
            <a:spLocks noGrp="1"/>
          </p:cNvSpPr>
          <p:nvPr>
            <p:ph type="ctrTitle"/>
          </p:nvPr>
        </p:nvSpPr>
        <p:spPr/>
        <p:txBody>
          <a:bodyPr/>
          <a:lstStyle/>
          <a:p>
            <a:r>
              <a:rPr lang="en-GB" dirty="0"/>
              <a:t>A Question of </a:t>
            </a:r>
            <a:r>
              <a:rPr lang="en-GB" strike="sngStrike" dirty="0"/>
              <a:t>Sport</a:t>
            </a:r>
            <a:r>
              <a:rPr lang="en-GB" dirty="0"/>
              <a:t> Law</a:t>
            </a:r>
          </a:p>
        </p:txBody>
      </p:sp>
    </p:spTree>
    <p:extLst>
      <p:ext uri="{BB962C8B-B14F-4D97-AF65-F5344CB8AC3E}">
        <p14:creationId xmlns:p14="http://schemas.microsoft.com/office/powerpoint/2010/main" val="2951011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C1E623-CE47-43C1-AD5F-0FE583BBBC96}"/>
              </a:ext>
            </a:extLst>
          </p:cNvPr>
          <p:cNvSpPr>
            <a:spLocks noGrp="1"/>
          </p:cNvSpPr>
          <p:nvPr>
            <p:ph type="title"/>
          </p:nvPr>
        </p:nvSpPr>
        <p:spPr/>
        <p:txBody>
          <a:bodyPr/>
          <a:lstStyle/>
          <a:p>
            <a:r>
              <a:rPr lang="en-GB" dirty="0"/>
              <a:t>Question 1</a:t>
            </a:r>
          </a:p>
        </p:txBody>
      </p:sp>
      <p:sp>
        <p:nvSpPr>
          <p:cNvPr id="4" name="Content Placeholder 3">
            <a:extLst>
              <a:ext uri="{FF2B5EF4-FFF2-40B4-BE49-F238E27FC236}">
                <a16:creationId xmlns:a16="http://schemas.microsoft.com/office/drawing/2014/main" id="{7103BE7B-FACA-4C25-B611-31256DB36F8C}"/>
              </a:ext>
            </a:extLst>
          </p:cNvPr>
          <p:cNvSpPr>
            <a:spLocks noGrp="1"/>
          </p:cNvSpPr>
          <p:nvPr>
            <p:ph idx="1"/>
          </p:nvPr>
        </p:nvSpPr>
        <p:spPr/>
        <p:txBody>
          <a:bodyPr/>
          <a:lstStyle/>
          <a:p>
            <a:pPr marL="0" indent="0" algn="l">
              <a:buNone/>
            </a:pPr>
            <a:r>
              <a:rPr lang="en-US" dirty="0"/>
              <a:t>A manager enters the field of play at half time in a respectful and non confrontational manner. What action if any do you take?</a:t>
            </a:r>
          </a:p>
          <a:p>
            <a:pPr marL="0" indent="0" algn="l">
              <a:buNone/>
            </a:pPr>
            <a:endParaRPr lang="en-US" dirty="0"/>
          </a:p>
          <a:p>
            <a:pPr marL="514350" indent="-514350" algn="l">
              <a:buFont typeface="+mj-lt"/>
              <a:buAutoNum type="alphaUcPeriod"/>
            </a:pPr>
            <a:r>
              <a:rPr lang="en-US" dirty="0"/>
              <a:t>Warn the manager </a:t>
            </a:r>
          </a:p>
          <a:p>
            <a:pPr marL="514350" indent="-514350" algn="l">
              <a:buFont typeface="+mj-lt"/>
              <a:buAutoNum type="alphaUcPeriod"/>
            </a:pPr>
            <a:r>
              <a:rPr lang="en-US" dirty="0"/>
              <a:t>Caution the manager (yellow card)</a:t>
            </a:r>
          </a:p>
          <a:p>
            <a:pPr marL="514350" indent="-514350" algn="l">
              <a:buFont typeface="+mj-lt"/>
              <a:buAutoNum type="alphaUcPeriod"/>
            </a:pPr>
            <a:r>
              <a:rPr lang="en-US" dirty="0"/>
              <a:t>Send off the manager (red card)</a:t>
            </a:r>
            <a:endParaRPr lang="en-GB" dirty="0"/>
          </a:p>
        </p:txBody>
      </p:sp>
      <p:sp>
        <p:nvSpPr>
          <p:cNvPr id="5" name="Text Placeholder 4">
            <a:extLst>
              <a:ext uri="{FF2B5EF4-FFF2-40B4-BE49-F238E27FC236}">
                <a16:creationId xmlns:a16="http://schemas.microsoft.com/office/drawing/2014/main" id="{822CD56E-58F1-4C82-A2A0-7CA5704559E7}"/>
              </a:ext>
            </a:extLst>
          </p:cNvPr>
          <p:cNvSpPr>
            <a:spLocks noGrp="1"/>
          </p:cNvSpPr>
          <p:nvPr>
            <p:ph type="body" sz="quarter" idx="10"/>
          </p:nvPr>
        </p:nvSpPr>
        <p:spPr/>
        <p:txBody>
          <a:bodyPr/>
          <a:lstStyle/>
          <a:p>
            <a:pPr marL="0" indent="0">
              <a:buNone/>
            </a:pPr>
            <a:r>
              <a:rPr lang="en-GB" dirty="0"/>
              <a:t>A. Warn the manager</a:t>
            </a:r>
          </a:p>
        </p:txBody>
      </p:sp>
    </p:spTree>
    <p:extLst>
      <p:ext uri="{BB962C8B-B14F-4D97-AF65-F5344CB8AC3E}">
        <p14:creationId xmlns:p14="http://schemas.microsoft.com/office/powerpoint/2010/main" val="10348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C1E623-CE47-43C1-AD5F-0FE583BBBC96}"/>
              </a:ext>
            </a:extLst>
          </p:cNvPr>
          <p:cNvSpPr>
            <a:spLocks noGrp="1"/>
          </p:cNvSpPr>
          <p:nvPr>
            <p:ph type="title"/>
          </p:nvPr>
        </p:nvSpPr>
        <p:spPr/>
        <p:txBody>
          <a:bodyPr/>
          <a:lstStyle/>
          <a:p>
            <a:r>
              <a:rPr lang="en-GB" dirty="0"/>
              <a:t>Question 2</a:t>
            </a:r>
          </a:p>
        </p:txBody>
      </p:sp>
      <p:sp>
        <p:nvSpPr>
          <p:cNvPr id="4" name="Content Placeholder 3">
            <a:extLst>
              <a:ext uri="{FF2B5EF4-FFF2-40B4-BE49-F238E27FC236}">
                <a16:creationId xmlns:a16="http://schemas.microsoft.com/office/drawing/2014/main" id="{7103BE7B-FACA-4C25-B611-31256DB36F8C}"/>
              </a:ext>
            </a:extLst>
          </p:cNvPr>
          <p:cNvSpPr>
            <a:spLocks noGrp="1"/>
          </p:cNvSpPr>
          <p:nvPr>
            <p:ph idx="1"/>
          </p:nvPr>
        </p:nvSpPr>
        <p:spPr/>
        <p:txBody>
          <a:bodyPr/>
          <a:lstStyle/>
          <a:p>
            <a:pPr marL="0" indent="0" algn="l">
              <a:buNone/>
            </a:pPr>
            <a:r>
              <a:rPr lang="en-US" dirty="0"/>
              <a:t>A coach sarcastically claps one of your decisions showing a clear lack of respect toward you. What action do you take?</a:t>
            </a:r>
          </a:p>
          <a:p>
            <a:pPr marL="0" indent="0" algn="l">
              <a:buNone/>
            </a:pPr>
            <a:endParaRPr lang="en-US" dirty="0"/>
          </a:p>
          <a:p>
            <a:pPr marL="514350" indent="-514350" algn="l">
              <a:buFont typeface="+mj-lt"/>
              <a:buAutoNum type="alphaUcPeriod"/>
            </a:pPr>
            <a:r>
              <a:rPr lang="en-US" dirty="0"/>
              <a:t>Sin bin the coach</a:t>
            </a:r>
          </a:p>
          <a:p>
            <a:pPr marL="514350" indent="-514350" algn="l">
              <a:buFont typeface="+mj-lt"/>
              <a:buAutoNum type="alphaUcPeriod"/>
            </a:pPr>
            <a:r>
              <a:rPr lang="en-US" dirty="0"/>
              <a:t>Caution the coach (yellow card)</a:t>
            </a:r>
          </a:p>
          <a:p>
            <a:pPr marL="514350" indent="-514350" algn="l">
              <a:buFont typeface="+mj-lt"/>
              <a:buAutoNum type="alphaUcPeriod"/>
            </a:pPr>
            <a:r>
              <a:rPr lang="en-US" dirty="0"/>
              <a:t>Send off the coach (red card)</a:t>
            </a:r>
          </a:p>
        </p:txBody>
      </p:sp>
      <p:sp>
        <p:nvSpPr>
          <p:cNvPr id="5" name="Text Placeholder 4">
            <a:extLst>
              <a:ext uri="{FF2B5EF4-FFF2-40B4-BE49-F238E27FC236}">
                <a16:creationId xmlns:a16="http://schemas.microsoft.com/office/drawing/2014/main" id="{822CD56E-58F1-4C82-A2A0-7CA5704559E7}"/>
              </a:ext>
            </a:extLst>
          </p:cNvPr>
          <p:cNvSpPr>
            <a:spLocks noGrp="1"/>
          </p:cNvSpPr>
          <p:nvPr>
            <p:ph type="body" sz="quarter" idx="10"/>
          </p:nvPr>
        </p:nvSpPr>
        <p:spPr/>
        <p:txBody>
          <a:bodyPr/>
          <a:lstStyle/>
          <a:p>
            <a:pPr marL="0" indent="0">
              <a:buNone/>
            </a:pPr>
            <a:r>
              <a:rPr lang="en-GB" dirty="0"/>
              <a:t>B. </a:t>
            </a:r>
            <a:r>
              <a:rPr lang="en-US" dirty="0"/>
              <a:t>Caution the coach (yellow card)</a:t>
            </a:r>
          </a:p>
        </p:txBody>
      </p:sp>
    </p:spTree>
    <p:extLst>
      <p:ext uri="{BB962C8B-B14F-4D97-AF65-F5344CB8AC3E}">
        <p14:creationId xmlns:p14="http://schemas.microsoft.com/office/powerpoint/2010/main" val="30321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C1E623-CE47-43C1-AD5F-0FE583BBBC96}"/>
              </a:ext>
            </a:extLst>
          </p:cNvPr>
          <p:cNvSpPr>
            <a:spLocks noGrp="1"/>
          </p:cNvSpPr>
          <p:nvPr>
            <p:ph type="title"/>
          </p:nvPr>
        </p:nvSpPr>
        <p:spPr/>
        <p:txBody>
          <a:bodyPr/>
          <a:lstStyle/>
          <a:p>
            <a:r>
              <a:rPr lang="en-GB" dirty="0"/>
              <a:t>Question 3</a:t>
            </a:r>
          </a:p>
        </p:txBody>
      </p:sp>
      <p:sp>
        <p:nvSpPr>
          <p:cNvPr id="4" name="Content Placeholder 3">
            <a:extLst>
              <a:ext uri="{FF2B5EF4-FFF2-40B4-BE49-F238E27FC236}">
                <a16:creationId xmlns:a16="http://schemas.microsoft.com/office/drawing/2014/main" id="{7103BE7B-FACA-4C25-B611-31256DB36F8C}"/>
              </a:ext>
            </a:extLst>
          </p:cNvPr>
          <p:cNvSpPr>
            <a:spLocks noGrp="1"/>
          </p:cNvSpPr>
          <p:nvPr>
            <p:ph idx="1"/>
          </p:nvPr>
        </p:nvSpPr>
        <p:spPr/>
        <p:txBody>
          <a:bodyPr/>
          <a:lstStyle/>
          <a:p>
            <a:pPr marL="0" indent="0" algn="l">
              <a:buNone/>
            </a:pPr>
            <a:r>
              <a:rPr lang="en-US" dirty="0"/>
              <a:t>The manager is gesturing and acting in a inflammatory manner on the touchline towards you. What action do you take?</a:t>
            </a:r>
          </a:p>
          <a:p>
            <a:pPr marL="0" indent="0" algn="l">
              <a:buNone/>
            </a:pPr>
            <a:endParaRPr lang="en-US" dirty="0"/>
          </a:p>
          <a:p>
            <a:pPr marL="514350" indent="-514350" algn="l">
              <a:buFont typeface="+mj-lt"/>
              <a:buAutoNum type="alphaUcPeriod"/>
            </a:pPr>
            <a:r>
              <a:rPr lang="en-US" dirty="0"/>
              <a:t>Warn the manager</a:t>
            </a:r>
          </a:p>
          <a:p>
            <a:pPr marL="514350" indent="-514350" algn="l">
              <a:buFont typeface="+mj-lt"/>
              <a:buAutoNum type="alphaUcPeriod"/>
            </a:pPr>
            <a:r>
              <a:rPr lang="en-US" dirty="0"/>
              <a:t>Caution the manager (yellow card)</a:t>
            </a:r>
          </a:p>
          <a:p>
            <a:pPr marL="514350" indent="-514350" algn="l">
              <a:buFont typeface="+mj-lt"/>
              <a:buAutoNum type="alphaUcPeriod"/>
            </a:pPr>
            <a:r>
              <a:rPr lang="en-US" dirty="0"/>
              <a:t>Send off the manager (red card)</a:t>
            </a:r>
          </a:p>
        </p:txBody>
      </p:sp>
      <p:sp>
        <p:nvSpPr>
          <p:cNvPr id="5" name="Text Placeholder 4">
            <a:extLst>
              <a:ext uri="{FF2B5EF4-FFF2-40B4-BE49-F238E27FC236}">
                <a16:creationId xmlns:a16="http://schemas.microsoft.com/office/drawing/2014/main" id="{822CD56E-58F1-4C82-A2A0-7CA5704559E7}"/>
              </a:ext>
            </a:extLst>
          </p:cNvPr>
          <p:cNvSpPr>
            <a:spLocks noGrp="1"/>
          </p:cNvSpPr>
          <p:nvPr>
            <p:ph type="body" sz="quarter" idx="10"/>
          </p:nvPr>
        </p:nvSpPr>
        <p:spPr/>
        <p:txBody>
          <a:bodyPr/>
          <a:lstStyle/>
          <a:p>
            <a:pPr marL="0" indent="0">
              <a:buNone/>
            </a:pPr>
            <a:r>
              <a:rPr lang="en-GB" dirty="0"/>
              <a:t>B. </a:t>
            </a:r>
            <a:r>
              <a:rPr lang="en-US" dirty="0"/>
              <a:t>Caution the manager (yellow card)</a:t>
            </a:r>
          </a:p>
        </p:txBody>
      </p:sp>
    </p:spTree>
    <p:extLst>
      <p:ext uri="{BB962C8B-B14F-4D97-AF65-F5344CB8AC3E}">
        <p14:creationId xmlns:p14="http://schemas.microsoft.com/office/powerpoint/2010/main" val="127738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C1E623-CE47-43C1-AD5F-0FE583BBBC96}"/>
              </a:ext>
            </a:extLst>
          </p:cNvPr>
          <p:cNvSpPr>
            <a:spLocks noGrp="1"/>
          </p:cNvSpPr>
          <p:nvPr>
            <p:ph type="title"/>
          </p:nvPr>
        </p:nvSpPr>
        <p:spPr/>
        <p:txBody>
          <a:bodyPr/>
          <a:lstStyle/>
          <a:p>
            <a:r>
              <a:rPr lang="en-GB" dirty="0"/>
              <a:t>Question 4</a:t>
            </a:r>
          </a:p>
        </p:txBody>
      </p:sp>
      <p:sp>
        <p:nvSpPr>
          <p:cNvPr id="4" name="Content Placeholder 3">
            <a:extLst>
              <a:ext uri="{FF2B5EF4-FFF2-40B4-BE49-F238E27FC236}">
                <a16:creationId xmlns:a16="http://schemas.microsoft.com/office/drawing/2014/main" id="{7103BE7B-FACA-4C25-B611-31256DB36F8C}"/>
              </a:ext>
            </a:extLst>
          </p:cNvPr>
          <p:cNvSpPr>
            <a:spLocks noGrp="1"/>
          </p:cNvSpPr>
          <p:nvPr>
            <p:ph idx="1"/>
          </p:nvPr>
        </p:nvSpPr>
        <p:spPr/>
        <p:txBody>
          <a:bodyPr/>
          <a:lstStyle/>
          <a:p>
            <a:pPr marL="0" indent="0" algn="l">
              <a:buNone/>
            </a:pPr>
            <a:r>
              <a:rPr lang="en-US" dirty="0"/>
              <a:t>The coach uses insulting, abusive and/or offensive language towards you following a penalty award in the 24th minute. What action do you take?</a:t>
            </a:r>
          </a:p>
          <a:p>
            <a:pPr marL="0" indent="0" algn="l">
              <a:buNone/>
            </a:pPr>
            <a:endParaRPr lang="en-US" dirty="0"/>
          </a:p>
          <a:p>
            <a:pPr marL="514350" indent="-514350" algn="l">
              <a:buFont typeface="+mj-lt"/>
              <a:buAutoNum type="alphaUcPeriod"/>
            </a:pPr>
            <a:r>
              <a:rPr lang="en-US" dirty="0"/>
              <a:t>Send off the coach (red card)</a:t>
            </a:r>
          </a:p>
          <a:p>
            <a:pPr marL="514350" indent="-514350" algn="l">
              <a:buFont typeface="+mj-lt"/>
              <a:buAutoNum type="alphaUcPeriod"/>
            </a:pPr>
            <a:r>
              <a:rPr lang="en-US" dirty="0"/>
              <a:t>Ask the coach to just leave the touchline </a:t>
            </a:r>
          </a:p>
          <a:p>
            <a:pPr marL="514350" indent="-514350" algn="l">
              <a:buFont typeface="+mj-lt"/>
              <a:buAutoNum type="alphaUcPeriod"/>
            </a:pPr>
            <a:r>
              <a:rPr lang="en-US" dirty="0"/>
              <a:t>Caution the coach (yellow card)</a:t>
            </a:r>
          </a:p>
          <a:p>
            <a:pPr marL="0" indent="0" algn="l">
              <a:buNone/>
            </a:pPr>
            <a:endParaRPr lang="en-US" dirty="0"/>
          </a:p>
        </p:txBody>
      </p:sp>
      <p:sp>
        <p:nvSpPr>
          <p:cNvPr id="5" name="Text Placeholder 4">
            <a:extLst>
              <a:ext uri="{FF2B5EF4-FFF2-40B4-BE49-F238E27FC236}">
                <a16:creationId xmlns:a16="http://schemas.microsoft.com/office/drawing/2014/main" id="{822CD56E-58F1-4C82-A2A0-7CA5704559E7}"/>
              </a:ext>
            </a:extLst>
          </p:cNvPr>
          <p:cNvSpPr>
            <a:spLocks noGrp="1"/>
          </p:cNvSpPr>
          <p:nvPr>
            <p:ph type="body" sz="quarter" idx="10"/>
          </p:nvPr>
        </p:nvSpPr>
        <p:spPr/>
        <p:txBody>
          <a:bodyPr>
            <a:normAutofit/>
          </a:bodyPr>
          <a:lstStyle/>
          <a:p>
            <a:pPr marL="0" indent="0">
              <a:buNone/>
            </a:pPr>
            <a:r>
              <a:rPr lang="en-GB" dirty="0"/>
              <a:t>A. </a:t>
            </a:r>
            <a:r>
              <a:rPr lang="en-US" dirty="0"/>
              <a:t>Send off the coach (red card)</a:t>
            </a:r>
          </a:p>
          <a:p>
            <a:pPr marL="0" indent="0">
              <a:buNone/>
            </a:pPr>
            <a:endParaRPr lang="en-US" dirty="0"/>
          </a:p>
        </p:txBody>
      </p:sp>
    </p:spTree>
    <p:extLst>
      <p:ext uri="{BB962C8B-B14F-4D97-AF65-F5344CB8AC3E}">
        <p14:creationId xmlns:p14="http://schemas.microsoft.com/office/powerpoint/2010/main" val="385529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C1E623-CE47-43C1-AD5F-0FE583BBBC96}"/>
              </a:ext>
            </a:extLst>
          </p:cNvPr>
          <p:cNvSpPr>
            <a:spLocks noGrp="1"/>
          </p:cNvSpPr>
          <p:nvPr>
            <p:ph type="title"/>
          </p:nvPr>
        </p:nvSpPr>
        <p:spPr/>
        <p:txBody>
          <a:bodyPr/>
          <a:lstStyle/>
          <a:p>
            <a:r>
              <a:rPr lang="en-GB" dirty="0"/>
              <a:t>Question 5</a:t>
            </a:r>
          </a:p>
        </p:txBody>
      </p:sp>
      <p:sp>
        <p:nvSpPr>
          <p:cNvPr id="4" name="Content Placeholder 3">
            <a:extLst>
              <a:ext uri="{FF2B5EF4-FFF2-40B4-BE49-F238E27FC236}">
                <a16:creationId xmlns:a16="http://schemas.microsoft.com/office/drawing/2014/main" id="{7103BE7B-FACA-4C25-B611-31256DB36F8C}"/>
              </a:ext>
            </a:extLst>
          </p:cNvPr>
          <p:cNvSpPr>
            <a:spLocks noGrp="1"/>
          </p:cNvSpPr>
          <p:nvPr>
            <p:ph idx="1"/>
          </p:nvPr>
        </p:nvSpPr>
        <p:spPr/>
        <p:txBody>
          <a:bodyPr>
            <a:normAutofit lnSpcReduction="10000"/>
          </a:bodyPr>
          <a:lstStyle/>
          <a:p>
            <a:pPr marL="0" indent="0" algn="l">
              <a:buNone/>
            </a:pPr>
            <a:r>
              <a:rPr lang="en-US" dirty="0"/>
              <a:t>At full-time the home team manager enters the field of play to  confront you regarding your decision making during the game. This makes you feel intimidated and uncomfortable. What action do you take?</a:t>
            </a:r>
          </a:p>
          <a:p>
            <a:pPr marL="0" indent="0" algn="l">
              <a:buNone/>
            </a:pPr>
            <a:endParaRPr lang="en-US" dirty="0"/>
          </a:p>
          <a:p>
            <a:pPr marL="514350" indent="-514350" algn="l">
              <a:buFont typeface="+mj-lt"/>
              <a:buAutoNum type="alphaUcPeriod"/>
            </a:pPr>
            <a:r>
              <a:rPr lang="en-US" dirty="0"/>
              <a:t>Ask the manager to move away</a:t>
            </a:r>
          </a:p>
          <a:p>
            <a:pPr marL="514350" indent="-514350" algn="l">
              <a:buFont typeface="+mj-lt"/>
              <a:buAutoNum type="alphaUcPeriod"/>
            </a:pPr>
            <a:r>
              <a:rPr lang="en-US" dirty="0"/>
              <a:t>Caution the manager (yellow card)</a:t>
            </a:r>
          </a:p>
          <a:p>
            <a:pPr marL="514350" indent="-514350" algn="l">
              <a:buFont typeface="+mj-lt"/>
              <a:buAutoNum type="alphaUcPeriod"/>
            </a:pPr>
            <a:r>
              <a:rPr lang="en-US" dirty="0"/>
              <a:t>Send off the manager (red card)</a:t>
            </a:r>
          </a:p>
        </p:txBody>
      </p:sp>
      <p:sp>
        <p:nvSpPr>
          <p:cNvPr id="5" name="Text Placeholder 4">
            <a:extLst>
              <a:ext uri="{FF2B5EF4-FFF2-40B4-BE49-F238E27FC236}">
                <a16:creationId xmlns:a16="http://schemas.microsoft.com/office/drawing/2014/main" id="{822CD56E-58F1-4C82-A2A0-7CA5704559E7}"/>
              </a:ext>
            </a:extLst>
          </p:cNvPr>
          <p:cNvSpPr>
            <a:spLocks noGrp="1"/>
          </p:cNvSpPr>
          <p:nvPr>
            <p:ph type="body" sz="quarter" idx="10"/>
          </p:nvPr>
        </p:nvSpPr>
        <p:spPr/>
        <p:txBody>
          <a:bodyPr>
            <a:normAutofit/>
          </a:bodyPr>
          <a:lstStyle/>
          <a:p>
            <a:pPr marL="0" indent="0">
              <a:buNone/>
            </a:pPr>
            <a:r>
              <a:rPr lang="en-GB" dirty="0"/>
              <a:t>C. </a:t>
            </a:r>
            <a:r>
              <a:rPr lang="en-US" dirty="0"/>
              <a:t>Send off the manager (red card)</a:t>
            </a:r>
          </a:p>
        </p:txBody>
      </p:sp>
    </p:spTree>
    <p:extLst>
      <p:ext uri="{BB962C8B-B14F-4D97-AF65-F5344CB8AC3E}">
        <p14:creationId xmlns:p14="http://schemas.microsoft.com/office/powerpoint/2010/main" val="51353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7E00CD-C688-4695-B28D-37CE7088DAE6}"/>
              </a:ext>
            </a:extLst>
          </p:cNvPr>
          <p:cNvSpPr>
            <a:spLocks noGrp="1"/>
          </p:cNvSpPr>
          <p:nvPr>
            <p:ph type="ctrTitle"/>
          </p:nvPr>
        </p:nvSpPr>
        <p:spPr/>
        <p:txBody>
          <a:bodyPr/>
          <a:lstStyle/>
          <a:p>
            <a:r>
              <a:rPr lang="en-GB" dirty="0"/>
              <a:t>Disciplinary Action for Team Officials</a:t>
            </a:r>
            <a:br>
              <a:rPr lang="en-GB" dirty="0"/>
            </a:br>
            <a:r>
              <a:rPr lang="en-GB" sz="1600" dirty="0"/>
              <a:t>IFAB Laws of the Game – Law 12</a:t>
            </a:r>
          </a:p>
        </p:txBody>
      </p:sp>
    </p:spTree>
    <p:extLst>
      <p:ext uri="{BB962C8B-B14F-4D97-AF65-F5344CB8AC3E}">
        <p14:creationId xmlns:p14="http://schemas.microsoft.com/office/powerpoint/2010/main" val="911632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768EBD-F397-4B31-BEB6-255579654301}"/>
              </a:ext>
            </a:extLst>
          </p:cNvPr>
          <p:cNvSpPr>
            <a:spLocks noGrp="1"/>
          </p:cNvSpPr>
          <p:nvPr>
            <p:ph type="title"/>
          </p:nvPr>
        </p:nvSpPr>
        <p:spPr/>
        <p:txBody>
          <a:bodyPr/>
          <a:lstStyle/>
          <a:p>
            <a:r>
              <a:rPr lang="en-GB" dirty="0"/>
              <a:t>Warnings for Team Officials</a:t>
            </a:r>
          </a:p>
        </p:txBody>
      </p:sp>
      <p:sp>
        <p:nvSpPr>
          <p:cNvPr id="4" name="Content Placeholder 3">
            <a:extLst>
              <a:ext uri="{FF2B5EF4-FFF2-40B4-BE49-F238E27FC236}">
                <a16:creationId xmlns:a16="http://schemas.microsoft.com/office/drawing/2014/main" id="{1FE84B33-E3F2-490E-836B-214A89F00ABC}"/>
              </a:ext>
            </a:extLst>
          </p:cNvPr>
          <p:cNvSpPr>
            <a:spLocks noGrp="1"/>
          </p:cNvSpPr>
          <p:nvPr>
            <p:ph idx="1"/>
          </p:nvPr>
        </p:nvSpPr>
        <p:spPr/>
        <p:txBody>
          <a:bodyPr>
            <a:normAutofit fontScale="92500" lnSpcReduction="10000"/>
          </a:bodyPr>
          <a:lstStyle/>
          <a:p>
            <a:r>
              <a:rPr lang="en-US" dirty="0"/>
              <a:t>The following offences should usually result in a warning; repeated or blatant offences should result in a caution or sending-off:</a:t>
            </a:r>
          </a:p>
          <a:p>
            <a:r>
              <a:rPr lang="en-US" dirty="0"/>
              <a:t>entering the field of play in a respectful/non-confrontational manner</a:t>
            </a:r>
          </a:p>
          <a:p>
            <a:r>
              <a:rPr lang="en-US" dirty="0"/>
              <a:t>failing to cooperate with a match official e.g., ignoring an instruction/request from a match official </a:t>
            </a:r>
          </a:p>
          <a:p>
            <a:r>
              <a:rPr lang="en-US" dirty="0"/>
              <a:t>minor/low-level disagreement (by word or action) with a decision</a:t>
            </a:r>
          </a:p>
          <a:p>
            <a:r>
              <a:rPr lang="en-US" dirty="0"/>
              <a:t>occasionally leaving the confines of the technical area without committing another offence</a:t>
            </a:r>
          </a:p>
        </p:txBody>
      </p:sp>
    </p:spTree>
    <p:extLst>
      <p:ext uri="{BB962C8B-B14F-4D97-AF65-F5344CB8AC3E}">
        <p14:creationId xmlns:p14="http://schemas.microsoft.com/office/powerpoint/2010/main" val="70621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16FE-FCF6-4C8A-B9AD-00C34543A0E5}"/>
              </a:ext>
            </a:extLst>
          </p:cNvPr>
          <p:cNvSpPr>
            <a:spLocks noGrp="1"/>
          </p:cNvSpPr>
          <p:nvPr>
            <p:ph type="title"/>
          </p:nvPr>
        </p:nvSpPr>
        <p:spPr/>
        <p:txBody>
          <a:bodyPr/>
          <a:lstStyle/>
          <a:p>
            <a:r>
              <a:rPr lang="en-US" dirty="0"/>
              <a:t>Caution Offences for Team Officials</a:t>
            </a:r>
            <a:endParaRPr lang="en-GB" dirty="0"/>
          </a:p>
        </p:txBody>
      </p:sp>
      <p:sp>
        <p:nvSpPr>
          <p:cNvPr id="3" name="Content Placeholder 2">
            <a:extLst>
              <a:ext uri="{FF2B5EF4-FFF2-40B4-BE49-F238E27FC236}">
                <a16:creationId xmlns:a16="http://schemas.microsoft.com/office/drawing/2014/main" id="{BAC207E0-F728-4F1E-9637-E15FCF19BDE7}"/>
              </a:ext>
            </a:extLst>
          </p:cNvPr>
          <p:cNvSpPr>
            <a:spLocks noGrp="1"/>
          </p:cNvSpPr>
          <p:nvPr>
            <p:ph idx="1"/>
          </p:nvPr>
        </p:nvSpPr>
        <p:spPr/>
        <p:txBody>
          <a:bodyPr>
            <a:normAutofit fontScale="77500" lnSpcReduction="20000"/>
          </a:bodyPr>
          <a:lstStyle/>
          <a:p>
            <a:r>
              <a:rPr lang="en-US" dirty="0"/>
              <a:t>clearly/persistently not respecting the confines of their team’s technical area</a:t>
            </a:r>
          </a:p>
          <a:p>
            <a:r>
              <a:rPr lang="en-US" dirty="0"/>
              <a:t>delaying the restart of play by their team</a:t>
            </a:r>
          </a:p>
          <a:p>
            <a:r>
              <a:rPr lang="en-US" dirty="0"/>
              <a:t>deliberately entering the technical area of the opposing team (non-confrontational)</a:t>
            </a:r>
          </a:p>
          <a:p>
            <a:r>
              <a:rPr lang="en-US" dirty="0"/>
              <a:t>dissent by word or action including:</a:t>
            </a:r>
          </a:p>
          <a:p>
            <a:pPr lvl="1"/>
            <a:r>
              <a:rPr lang="en-US" dirty="0"/>
              <a:t>throwing/kicking drinks bottles or other objects</a:t>
            </a:r>
          </a:p>
          <a:p>
            <a:pPr lvl="1"/>
            <a:r>
              <a:rPr lang="en-US" dirty="0"/>
              <a:t>gestures which show a clear lack of respect for the match official(s) e.g., sarcastic clapping</a:t>
            </a:r>
          </a:p>
          <a:p>
            <a:r>
              <a:rPr lang="en-US" dirty="0"/>
              <a:t>excessively/persistently gesturing for a red or yellow card</a:t>
            </a:r>
          </a:p>
          <a:p>
            <a:r>
              <a:rPr lang="en-US" dirty="0"/>
              <a:t>gesturing or acting in a provocative or inflammatory manner</a:t>
            </a:r>
          </a:p>
          <a:p>
            <a:r>
              <a:rPr lang="en-US" dirty="0"/>
              <a:t>persistent unacceptable behaviour (including repeated warning offences)</a:t>
            </a:r>
          </a:p>
          <a:p>
            <a:r>
              <a:rPr lang="en-US" dirty="0"/>
              <a:t>showing a lack of respect for the game</a:t>
            </a:r>
          </a:p>
          <a:p>
            <a:endParaRPr lang="en-US" dirty="0"/>
          </a:p>
          <a:p>
            <a:endParaRPr lang="en-GB" dirty="0"/>
          </a:p>
        </p:txBody>
      </p:sp>
    </p:spTree>
    <p:extLst>
      <p:ext uri="{BB962C8B-B14F-4D97-AF65-F5344CB8AC3E}">
        <p14:creationId xmlns:p14="http://schemas.microsoft.com/office/powerpoint/2010/main" val="9073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3DB48-1A71-463B-B07F-D48E72AB7F75}"/>
              </a:ext>
            </a:extLst>
          </p:cNvPr>
          <p:cNvSpPr>
            <a:spLocks noGrp="1"/>
          </p:cNvSpPr>
          <p:nvPr>
            <p:ph type="title"/>
          </p:nvPr>
        </p:nvSpPr>
        <p:spPr/>
        <p:txBody>
          <a:bodyPr/>
          <a:lstStyle/>
          <a:p>
            <a:r>
              <a:rPr lang="en-US" dirty="0"/>
              <a:t>Sending Off Offences for Team Officials</a:t>
            </a:r>
            <a:endParaRPr lang="en-GB" dirty="0"/>
          </a:p>
        </p:txBody>
      </p:sp>
      <p:sp>
        <p:nvSpPr>
          <p:cNvPr id="3" name="Content Placeholder 2">
            <a:extLst>
              <a:ext uri="{FF2B5EF4-FFF2-40B4-BE49-F238E27FC236}">
                <a16:creationId xmlns:a16="http://schemas.microsoft.com/office/drawing/2014/main" id="{44A747D4-6878-4114-94D4-05AEA96C9EC7}"/>
              </a:ext>
            </a:extLst>
          </p:cNvPr>
          <p:cNvSpPr>
            <a:spLocks noGrp="1"/>
          </p:cNvSpPr>
          <p:nvPr>
            <p:ph idx="1"/>
          </p:nvPr>
        </p:nvSpPr>
        <p:spPr/>
        <p:txBody>
          <a:bodyPr>
            <a:normAutofit fontScale="92500" lnSpcReduction="20000"/>
          </a:bodyPr>
          <a:lstStyle/>
          <a:p>
            <a:r>
              <a:rPr lang="en-US" dirty="0"/>
              <a:t>delaying the restart of play by the opposing team e.g., holding onto the ball, kicking the ball away, obstructing the movement of a player</a:t>
            </a:r>
          </a:p>
          <a:p>
            <a:r>
              <a:rPr lang="en-US" dirty="0"/>
              <a:t>deliberately leaving the technical area to:</a:t>
            </a:r>
          </a:p>
          <a:p>
            <a:pPr lvl="1"/>
            <a:r>
              <a:rPr lang="en-US" dirty="0"/>
              <a:t>show dissent towards, or remonstrate with, a match official</a:t>
            </a:r>
          </a:p>
          <a:p>
            <a:pPr lvl="1"/>
            <a:r>
              <a:rPr lang="en-US" dirty="0"/>
              <a:t>act in a provocative or inflammatory manner</a:t>
            </a:r>
          </a:p>
          <a:p>
            <a:r>
              <a:rPr lang="en-US" dirty="0"/>
              <a:t>entering the opposing technical area in an aggressive or confrontational manner</a:t>
            </a:r>
          </a:p>
          <a:p>
            <a:r>
              <a:rPr lang="en-US" dirty="0"/>
              <a:t>deliberately throwing/kicking an object onto the field of play</a:t>
            </a:r>
          </a:p>
          <a:p>
            <a:r>
              <a:rPr lang="en-US" dirty="0"/>
              <a:t>entering the field of play to:</a:t>
            </a:r>
          </a:p>
          <a:p>
            <a:pPr lvl="1"/>
            <a:r>
              <a:rPr lang="en-US" dirty="0"/>
              <a:t>confront a match official (including at half-time and full-time)</a:t>
            </a:r>
          </a:p>
          <a:p>
            <a:pPr lvl="1"/>
            <a:r>
              <a:rPr lang="en-US" dirty="0"/>
              <a:t>interfere with play, an opposing player or a match official</a:t>
            </a:r>
          </a:p>
          <a:p>
            <a:endParaRPr lang="en-US" dirty="0"/>
          </a:p>
          <a:p>
            <a:endParaRPr lang="en-GB" dirty="0"/>
          </a:p>
        </p:txBody>
      </p:sp>
    </p:spTree>
    <p:extLst>
      <p:ext uri="{BB962C8B-B14F-4D97-AF65-F5344CB8AC3E}">
        <p14:creationId xmlns:p14="http://schemas.microsoft.com/office/powerpoint/2010/main" val="34478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2FC281-FB27-40FE-A2E4-D1972A182678}"/>
              </a:ext>
            </a:extLst>
          </p:cNvPr>
          <p:cNvSpPr>
            <a:spLocks noGrp="1"/>
          </p:cNvSpPr>
          <p:nvPr>
            <p:ph type="title"/>
          </p:nvPr>
        </p:nvSpPr>
        <p:spPr/>
        <p:txBody>
          <a:bodyPr>
            <a:normAutofit/>
          </a:bodyPr>
          <a:lstStyle/>
          <a:p>
            <a:r>
              <a:rPr lang="en-US" dirty="0"/>
              <a:t>North Riding FA In Numbers.. </a:t>
            </a:r>
            <a:endParaRPr lang="en-GB" dirty="0"/>
          </a:p>
        </p:txBody>
      </p:sp>
      <p:sp>
        <p:nvSpPr>
          <p:cNvPr id="4" name="Content Placeholder 3">
            <a:extLst>
              <a:ext uri="{FF2B5EF4-FFF2-40B4-BE49-F238E27FC236}">
                <a16:creationId xmlns:a16="http://schemas.microsoft.com/office/drawing/2014/main" id="{2891F771-7921-447F-A693-CDCB0DC87873}"/>
              </a:ext>
            </a:extLst>
          </p:cNvPr>
          <p:cNvSpPr>
            <a:spLocks noGrp="1"/>
          </p:cNvSpPr>
          <p:nvPr>
            <p:ph idx="1"/>
          </p:nvPr>
        </p:nvSpPr>
        <p:spPr>
          <a:xfrm>
            <a:off x="349761" y="1609726"/>
            <a:ext cx="7407891" cy="5017856"/>
          </a:xfrm>
        </p:spPr>
        <p:txBody>
          <a:bodyPr>
            <a:normAutofit/>
          </a:bodyPr>
          <a:lstStyle/>
          <a:p>
            <a:pPr marL="0" indent="0">
              <a:buNone/>
            </a:pPr>
            <a:endParaRPr lang="en-US" b="1" dirty="0"/>
          </a:p>
          <a:p>
            <a:endParaRPr lang="en-US" dirty="0"/>
          </a:p>
          <a:p>
            <a:r>
              <a:rPr lang="en-US" dirty="0"/>
              <a:t>452 Referees Registered for 2022/23 Including Trainees </a:t>
            </a:r>
          </a:p>
          <a:p>
            <a:pPr marL="0" indent="0">
              <a:buNone/>
            </a:pPr>
            <a:endParaRPr lang="en-US" dirty="0"/>
          </a:p>
          <a:p>
            <a:r>
              <a:rPr lang="en-US" dirty="0"/>
              <a:t>101 New Referees Trained since August 2022</a:t>
            </a:r>
          </a:p>
          <a:p>
            <a:endParaRPr lang="en-US" dirty="0"/>
          </a:p>
          <a:p>
            <a:endParaRPr lang="en-US" dirty="0"/>
          </a:p>
          <a:p>
            <a:endParaRPr lang="en-GB" dirty="0"/>
          </a:p>
        </p:txBody>
      </p:sp>
    </p:spTree>
    <p:extLst>
      <p:ext uri="{BB962C8B-B14F-4D97-AF65-F5344CB8AC3E}">
        <p14:creationId xmlns:p14="http://schemas.microsoft.com/office/powerpoint/2010/main" val="783290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8D72-3207-4D37-A1E7-D2DD29240633}"/>
              </a:ext>
            </a:extLst>
          </p:cNvPr>
          <p:cNvSpPr>
            <a:spLocks noGrp="1"/>
          </p:cNvSpPr>
          <p:nvPr>
            <p:ph type="title"/>
          </p:nvPr>
        </p:nvSpPr>
        <p:spPr/>
        <p:txBody>
          <a:bodyPr/>
          <a:lstStyle/>
          <a:p>
            <a:r>
              <a:rPr lang="en-US" dirty="0"/>
              <a:t>Sending Off Offences for Team Officials </a:t>
            </a:r>
            <a:endParaRPr lang="en-GB" dirty="0"/>
          </a:p>
        </p:txBody>
      </p:sp>
      <p:sp>
        <p:nvSpPr>
          <p:cNvPr id="3" name="Content Placeholder 2">
            <a:extLst>
              <a:ext uri="{FF2B5EF4-FFF2-40B4-BE49-F238E27FC236}">
                <a16:creationId xmlns:a16="http://schemas.microsoft.com/office/drawing/2014/main" id="{588AAACA-5247-4740-B0B3-7523389723F9}"/>
              </a:ext>
            </a:extLst>
          </p:cNvPr>
          <p:cNvSpPr>
            <a:spLocks noGrp="1"/>
          </p:cNvSpPr>
          <p:nvPr>
            <p:ph idx="1"/>
          </p:nvPr>
        </p:nvSpPr>
        <p:spPr/>
        <p:txBody>
          <a:bodyPr>
            <a:normAutofit/>
          </a:bodyPr>
          <a:lstStyle/>
          <a:p>
            <a:r>
              <a:rPr lang="en-US" dirty="0"/>
              <a:t>physical or aggressive behaviour (including spitting or biting) towards an opposing player, substitute, team official, match official, spectator or any other person (e.g., ball boy/girl, security or competition official etc.)</a:t>
            </a:r>
          </a:p>
          <a:p>
            <a:r>
              <a:rPr lang="en-US" dirty="0"/>
              <a:t>receiving a second caution in the same match</a:t>
            </a:r>
          </a:p>
          <a:p>
            <a:r>
              <a:rPr lang="en-US" dirty="0"/>
              <a:t>using offensive, insulting or abusive language and/or gestures</a:t>
            </a:r>
          </a:p>
          <a:p>
            <a:r>
              <a:rPr lang="en-US" dirty="0"/>
              <a:t>violent conduct</a:t>
            </a:r>
          </a:p>
          <a:p>
            <a:endParaRPr lang="en-US" dirty="0"/>
          </a:p>
          <a:p>
            <a:endParaRPr lang="en-GB" dirty="0"/>
          </a:p>
        </p:txBody>
      </p:sp>
    </p:spTree>
    <p:extLst>
      <p:ext uri="{BB962C8B-B14F-4D97-AF65-F5344CB8AC3E}">
        <p14:creationId xmlns:p14="http://schemas.microsoft.com/office/powerpoint/2010/main" val="213689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7B6AF-2638-47F1-9D09-A5CA876CBE68}"/>
              </a:ext>
            </a:extLst>
          </p:cNvPr>
          <p:cNvSpPr>
            <a:spLocks noGrp="1"/>
          </p:cNvSpPr>
          <p:nvPr>
            <p:ph type="ctrTitle"/>
          </p:nvPr>
        </p:nvSpPr>
        <p:spPr/>
        <p:txBody>
          <a:bodyPr/>
          <a:lstStyle/>
          <a:p>
            <a:r>
              <a:rPr lang="en-GB" dirty="0"/>
              <a:t>How do we manage these incidents?</a:t>
            </a:r>
          </a:p>
        </p:txBody>
      </p:sp>
    </p:spTree>
    <p:extLst>
      <p:ext uri="{BB962C8B-B14F-4D97-AF65-F5344CB8AC3E}">
        <p14:creationId xmlns:p14="http://schemas.microsoft.com/office/powerpoint/2010/main" val="3384888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C1F40E-C132-46F2-81DF-242830C35851}"/>
              </a:ext>
            </a:extLst>
          </p:cNvPr>
          <p:cNvSpPr>
            <a:spLocks noGrp="1"/>
          </p:cNvSpPr>
          <p:nvPr>
            <p:ph type="title"/>
          </p:nvPr>
        </p:nvSpPr>
        <p:spPr/>
        <p:txBody>
          <a:bodyPr/>
          <a:lstStyle/>
          <a:p>
            <a:r>
              <a:rPr lang="en-GB" dirty="0"/>
              <a:t>Managing the incident…</a:t>
            </a:r>
          </a:p>
        </p:txBody>
      </p:sp>
      <p:sp>
        <p:nvSpPr>
          <p:cNvPr id="4" name="Content Placeholder 3">
            <a:extLst>
              <a:ext uri="{FF2B5EF4-FFF2-40B4-BE49-F238E27FC236}">
                <a16:creationId xmlns:a16="http://schemas.microsoft.com/office/drawing/2014/main" id="{6EA679F1-92DE-4B96-8084-B287734B2338}"/>
              </a:ext>
            </a:extLst>
          </p:cNvPr>
          <p:cNvSpPr>
            <a:spLocks noGrp="1"/>
          </p:cNvSpPr>
          <p:nvPr>
            <p:ph idx="1"/>
          </p:nvPr>
        </p:nvSpPr>
        <p:spPr>
          <a:xfrm>
            <a:off x="349761" y="1825624"/>
            <a:ext cx="7722523" cy="4801957"/>
          </a:xfrm>
        </p:spPr>
        <p:txBody>
          <a:bodyPr>
            <a:normAutofit fontScale="85000" lnSpcReduction="20000"/>
          </a:bodyPr>
          <a:lstStyle/>
          <a:p>
            <a:r>
              <a:rPr lang="en-US" dirty="0"/>
              <a:t>Dealing with these incidents can at first be daunting </a:t>
            </a:r>
          </a:p>
          <a:p>
            <a:r>
              <a:rPr lang="en-US" dirty="0"/>
              <a:t>These incidents &amp; individuals can often be heated and irate </a:t>
            </a:r>
          </a:p>
          <a:p>
            <a:endParaRPr lang="en-US" dirty="0"/>
          </a:p>
          <a:p>
            <a:pPr marL="0" indent="0">
              <a:buNone/>
            </a:pPr>
            <a:r>
              <a:rPr lang="en-US" dirty="0"/>
              <a:t>However,…</a:t>
            </a:r>
          </a:p>
          <a:p>
            <a:endParaRPr lang="en-US" dirty="0"/>
          </a:p>
          <a:p>
            <a:r>
              <a:rPr lang="en-US" dirty="0"/>
              <a:t>Have confidence in your own ability</a:t>
            </a:r>
          </a:p>
          <a:p>
            <a:r>
              <a:rPr lang="en-US" dirty="0"/>
              <a:t>Take your time </a:t>
            </a:r>
          </a:p>
          <a:p>
            <a:r>
              <a:rPr lang="en-US" dirty="0"/>
              <a:t>Utilise the framework of the LOTG to support you</a:t>
            </a:r>
          </a:p>
          <a:p>
            <a:r>
              <a:rPr lang="en-US" dirty="0"/>
              <a:t>Remain calm &amp; composed</a:t>
            </a:r>
          </a:p>
          <a:p>
            <a:r>
              <a:rPr lang="en-US" dirty="0"/>
              <a:t>Stay strong </a:t>
            </a:r>
          </a:p>
          <a:p>
            <a:r>
              <a:rPr lang="en-US" dirty="0"/>
              <a:t>Take the appropriate action using the correct procedure</a:t>
            </a:r>
          </a:p>
          <a:p>
            <a:endParaRPr lang="en-US" dirty="0"/>
          </a:p>
          <a:p>
            <a:endParaRPr lang="en-US"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418725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4A1D58-AE80-4C81-99DE-1882E6E213E8}"/>
              </a:ext>
            </a:extLst>
          </p:cNvPr>
          <p:cNvSpPr>
            <a:spLocks noGrp="1"/>
          </p:cNvSpPr>
          <p:nvPr>
            <p:ph type="title"/>
          </p:nvPr>
        </p:nvSpPr>
        <p:spPr>
          <a:xfrm>
            <a:off x="403629" y="4031226"/>
            <a:ext cx="8878023" cy="2285889"/>
          </a:xfrm>
          <a:solidFill>
            <a:srgbClr val="00A5DF"/>
          </a:solidFill>
        </p:spPr>
        <p:txBody>
          <a:bodyPr/>
          <a:lstStyle/>
          <a:p>
            <a:r>
              <a:rPr lang="en-US" dirty="0"/>
              <a:t>Referee Department </a:t>
            </a:r>
            <a:br>
              <a:rPr lang="en-US" dirty="0"/>
            </a:br>
            <a:r>
              <a:rPr lang="en-US" dirty="0"/>
              <a:t>Practical Guidance for Dealing with Misconduct </a:t>
            </a:r>
            <a:endParaRPr lang="en-GB" dirty="0"/>
          </a:p>
        </p:txBody>
      </p:sp>
    </p:spTree>
    <p:extLst>
      <p:ext uri="{BB962C8B-B14F-4D97-AF65-F5344CB8AC3E}">
        <p14:creationId xmlns:p14="http://schemas.microsoft.com/office/powerpoint/2010/main" val="2115034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2FC281-FB27-40FE-A2E4-D1972A182678}"/>
              </a:ext>
            </a:extLst>
          </p:cNvPr>
          <p:cNvSpPr>
            <a:spLocks noGrp="1"/>
          </p:cNvSpPr>
          <p:nvPr>
            <p:ph type="title"/>
          </p:nvPr>
        </p:nvSpPr>
        <p:spPr/>
        <p:txBody>
          <a:bodyPr>
            <a:normAutofit fontScale="90000"/>
          </a:bodyPr>
          <a:lstStyle/>
          <a:p>
            <a:r>
              <a:rPr lang="en-US" dirty="0"/>
              <a:t>Practical Guidance for dealing with Grassroot Misconduct </a:t>
            </a:r>
            <a:endParaRPr lang="en-GB" dirty="0"/>
          </a:p>
        </p:txBody>
      </p:sp>
      <p:sp>
        <p:nvSpPr>
          <p:cNvPr id="4" name="Content Placeholder 3">
            <a:extLst>
              <a:ext uri="{FF2B5EF4-FFF2-40B4-BE49-F238E27FC236}">
                <a16:creationId xmlns:a16="http://schemas.microsoft.com/office/drawing/2014/main" id="{2891F771-7921-447F-A693-CDCB0DC87873}"/>
              </a:ext>
            </a:extLst>
          </p:cNvPr>
          <p:cNvSpPr>
            <a:spLocks noGrp="1"/>
          </p:cNvSpPr>
          <p:nvPr>
            <p:ph idx="1"/>
          </p:nvPr>
        </p:nvSpPr>
        <p:spPr>
          <a:xfrm>
            <a:off x="349761" y="1825624"/>
            <a:ext cx="7407891" cy="4801957"/>
          </a:xfrm>
        </p:spPr>
        <p:txBody>
          <a:bodyPr>
            <a:normAutofit fontScale="77500" lnSpcReduction="20000"/>
          </a:bodyPr>
          <a:lstStyle/>
          <a:p>
            <a:pPr marL="0" indent="0">
              <a:buNone/>
            </a:pPr>
            <a:r>
              <a:rPr lang="en-US" b="1" dirty="0"/>
              <a:t>Aims &amp; Reasons of Guidance</a:t>
            </a:r>
          </a:p>
          <a:p>
            <a:endParaRPr lang="en-US" dirty="0"/>
          </a:p>
          <a:p>
            <a:r>
              <a:rPr lang="en-US" dirty="0"/>
              <a:t>Provides a uniformed approach, with practical guidance to our Match Officials &amp; Clubs on how Misconduct will be dealt with </a:t>
            </a:r>
          </a:p>
          <a:p>
            <a:r>
              <a:rPr lang="en-US" dirty="0"/>
              <a:t>Help deal with behaviour / conduct that oversteps the mark, and ensure it is appropriately addressed and reported</a:t>
            </a:r>
          </a:p>
          <a:p>
            <a:r>
              <a:rPr lang="en-US" dirty="0"/>
              <a:t>Help support the retention of Match Officials, as well as the enjoyment for our Match Officials </a:t>
            </a:r>
          </a:p>
          <a:p>
            <a:r>
              <a:rPr lang="en-US" dirty="0"/>
              <a:t>Provides Clubs the opportunity to take responsibility, and take positive action against spectators who make irresponsible comments or behaviour unacceptably </a:t>
            </a:r>
          </a:p>
          <a:p>
            <a:r>
              <a:rPr lang="en-US" dirty="0"/>
              <a:t>Promote positive behaviour, and enjoyment for ALL within the grassroots game </a:t>
            </a:r>
          </a:p>
          <a:p>
            <a:endParaRPr lang="en-US" dirty="0"/>
          </a:p>
          <a:p>
            <a:endParaRPr lang="en-US" dirty="0"/>
          </a:p>
          <a:p>
            <a:endParaRPr lang="en-GB" dirty="0"/>
          </a:p>
        </p:txBody>
      </p:sp>
    </p:spTree>
    <p:extLst>
      <p:ext uri="{BB962C8B-B14F-4D97-AF65-F5344CB8AC3E}">
        <p14:creationId xmlns:p14="http://schemas.microsoft.com/office/powerpoint/2010/main" val="739583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8E1877-CA54-4F8C-BEDF-40A23ACD355A}"/>
              </a:ext>
            </a:extLst>
          </p:cNvPr>
          <p:cNvSpPr>
            <a:spLocks noGrp="1"/>
          </p:cNvSpPr>
          <p:nvPr>
            <p:ph type="title"/>
          </p:nvPr>
        </p:nvSpPr>
        <p:spPr/>
        <p:txBody>
          <a:bodyPr>
            <a:noAutofit/>
          </a:bodyPr>
          <a:lstStyle/>
          <a:p>
            <a:pPr algn="l"/>
            <a:r>
              <a:rPr lang="en-US" sz="3600" dirty="0"/>
              <a:t>Practical Guidance for dealing with </a:t>
            </a:r>
            <a:r>
              <a:rPr lang="en-US" sz="3600" u="sng" dirty="0"/>
              <a:t>‘NON PARTICIPANTS’</a:t>
            </a:r>
            <a:r>
              <a:rPr lang="en-US" sz="3600" dirty="0"/>
              <a:t> Misconduct </a:t>
            </a:r>
            <a:endParaRPr lang="en-GB" sz="3600" dirty="0"/>
          </a:p>
        </p:txBody>
      </p:sp>
      <p:sp>
        <p:nvSpPr>
          <p:cNvPr id="5" name="Content Placeholder 4">
            <a:extLst>
              <a:ext uri="{FF2B5EF4-FFF2-40B4-BE49-F238E27FC236}">
                <a16:creationId xmlns:a16="http://schemas.microsoft.com/office/drawing/2014/main" id="{E98FD966-354E-476C-9BFE-020C1AA487A6}"/>
              </a:ext>
            </a:extLst>
          </p:cNvPr>
          <p:cNvSpPr>
            <a:spLocks noGrp="1"/>
          </p:cNvSpPr>
          <p:nvPr>
            <p:ph idx="1"/>
          </p:nvPr>
        </p:nvSpPr>
        <p:spPr/>
        <p:txBody>
          <a:bodyPr>
            <a:normAutofit/>
          </a:bodyPr>
          <a:lstStyle/>
          <a:p>
            <a:pPr marL="0" indent="0">
              <a:lnSpc>
                <a:spcPct val="120000"/>
              </a:lnSpc>
              <a:buNone/>
            </a:pPr>
            <a:r>
              <a:rPr lang="en-US" sz="1600" b="1" dirty="0"/>
              <a:t>Stage 1 (Warning)</a:t>
            </a:r>
          </a:p>
          <a:p>
            <a:pPr>
              <a:lnSpc>
                <a:spcPct val="120000"/>
              </a:lnSpc>
            </a:pPr>
            <a:r>
              <a:rPr lang="en-US" sz="1600" dirty="0"/>
              <a:t>If Referees receive any irresponsible comments, they should stop the game at the next appropriate stoppage and have a public word with the individual concerned that their conduct is not acceptable, and any further repeat will result in formal disciplinary action. </a:t>
            </a:r>
          </a:p>
          <a:p>
            <a:pPr>
              <a:lnSpc>
                <a:spcPct val="120000"/>
              </a:lnSpc>
            </a:pPr>
            <a:r>
              <a:rPr lang="en-US" sz="1600" dirty="0"/>
              <a:t>This Stage 1 Warning </a:t>
            </a:r>
            <a:r>
              <a:rPr lang="en-US" sz="1600" b="1" dirty="0"/>
              <a:t>DOES NOT</a:t>
            </a:r>
            <a:r>
              <a:rPr lang="en-US" sz="1600" dirty="0"/>
              <a:t> need to be reported to County FA via Whole Game System, as it forms part of a referee's management of the game. (Manager / Coach / Physio) </a:t>
            </a:r>
          </a:p>
          <a:p>
            <a:pPr marL="0" indent="0">
              <a:lnSpc>
                <a:spcPct val="120000"/>
              </a:lnSpc>
              <a:buNone/>
            </a:pPr>
            <a:br>
              <a:rPr lang="en-US" sz="1600" b="1" dirty="0"/>
            </a:br>
            <a:r>
              <a:rPr lang="en-US" sz="1600" b="1" dirty="0"/>
              <a:t>Stage 2 (Disciplinary Sanction) </a:t>
            </a:r>
          </a:p>
          <a:p>
            <a:pPr>
              <a:lnSpc>
                <a:spcPct val="120000"/>
              </a:lnSpc>
            </a:pPr>
            <a:r>
              <a:rPr lang="en-US" sz="1600" dirty="0"/>
              <a:t>Any further breach, and formal disciplinary action NEEDS be issued to the individual concerned  (Yellow or Red Card) as per the LOTG for ‘Non participants’ and reported via Whole Game System. Match Officials need to take the appropriate action as detailed within the LOTG framework.</a:t>
            </a:r>
            <a:endParaRPr lang="en-GB" sz="1600" dirty="0"/>
          </a:p>
        </p:txBody>
      </p:sp>
    </p:spTree>
    <p:extLst>
      <p:ext uri="{BB962C8B-B14F-4D97-AF65-F5344CB8AC3E}">
        <p14:creationId xmlns:p14="http://schemas.microsoft.com/office/powerpoint/2010/main" val="771150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8E1877-CA54-4F8C-BEDF-40A23ACD355A}"/>
              </a:ext>
            </a:extLst>
          </p:cNvPr>
          <p:cNvSpPr>
            <a:spLocks noGrp="1"/>
          </p:cNvSpPr>
          <p:nvPr>
            <p:ph type="title"/>
          </p:nvPr>
        </p:nvSpPr>
        <p:spPr/>
        <p:txBody>
          <a:bodyPr>
            <a:noAutofit/>
          </a:bodyPr>
          <a:lstStyle/>
          <a:p>
            <a:pPr algn="l"/>
            <a:r>
              <a:rPr lang="en-US" sz="3600" dirty="0"/>
              <a:t>Practical Guidance for dealing with </a:t>
            </a:r>
            <a:r>
              <a:rPr lang="en-US" sz="3600" u="sng" dirty="0"/>
              <a:t>‘SPECTATOR’</a:t>
            </a:r>
            <a:r>
              <a:rPr lang="en-US" sz="3600" dirty="0"/>
              <a:t> Misconduct </a:t>
            </a:r>
            <a:endParaRPr lang="en-GB" sz="3600" dirty="0"/>
          </a:p>
        </p:txBody>
      </p:sp>
      <p:sp>
        <p:nvSpPr>
          <p:cNvPr id="5" name="Content Placeholder 4">
            <a:extLst>
              <a:ext uri="{FF2B5EF4-FFF2-40B4-BE49-F238E27FC236}">
                <a16:creationId xmlns:a16="http://schemas.microsoft.com/office/drawing/2014/main" id="{E98FD966-354E-476C-9BFE-020C1AA487A6}"/>
              </a:ext>
            </a:extLst>
          </p:cNvPr>
          <p:cNvSpPr>
            <a:spLocks noGrp="1"/>
          </p:cNvSpPr>
          <p:nvPr>
            <p:ph idx="1"/>
          </p:nvPr>
        </p:nvSpPr>
        <p:spPr>
          <a:xfrm>
            <a:off x="349762" y="1825624"/>
            <a:ext cx="7250574" cy="4801957"/>
          </a:xfrm>
        </p:spPr>
        <p:txBody>
          <a:bodyPr>
            <a:normAutofit lnSpcReduction="10000"/>
          </a:bodyPr>
          <a:lstStyle/>
          <a:p>
            <a:pPr marL="0" indent="0">
              <a:lnSpc>
                <a:spcPct val="120000"/>
              </a:lnSpc>
              <a:buNone/>
            </a:pPr>
            <a:r>
              <a:rPr lang="en-US" sz="1600" b="1" dirty="0"/>
              <a:t>Stage 1 (Warning)</a:t>
            </a:r>
          </a:p>
          <a:p>
            <a:pPr>
              <a:lnSpc>
                <a:spcPct val="120000"/>
              </a:lnSpc>
            </a:pPr>
            <a:r>
              <a:rPr lang="en-US" sz="1600" dirty="0"/>
              <a:t>If Referees receive any irresponsible or low-level comments, they should stop the game at the next appropriate stoppage in play and speak with the responsible club representative (Home or Away), and make them aware that the conduct is unacceptable, and ask them to address it with the spectator / spectators identified, as any further repeat will result in a formal Misconduct Report been submitted to the County FA.   </a:t>
            </a:r>
          </a:p>
          <a:p>
            <a:pPr>
              <a:lnSpc>
                <a:spcPct val="120000"/>
              </a:lnSpc>
            </a:pPr>
            <a:r>
              <a:rPr lang="en-US" sz="1600" dirty="0"/>
              <a:t>This Stage 1 warning </a:t>
            </a:r>
            <a:r>
              <a:rPr lang="en-US" sz="1600" b="1" dirty="0"/>
              <a:t>DOES NOT </a:t>
            </a:r>
            <a:r>
              <a:rPr lang="en-US" sz="1600" dirty="0"/>
              <a:t>need to be reported to the County FA, via Whole Game System, if the club representative positively deals with it, and no further issues arise, as it forms part of a referee's management of the game. </a:t>
            </a:r>
          </a:p>
          <a:p>
            <a:pPr>
              <a:lnSpc>
                <a:spcPct val="120000"/>
              </a:lnSpc>
            </a:pPr>
            <a:r>
              <a:rPr lang="en-US" sz="1600" dirty="0"/>
              <a:t>If it does need to be escalated, and reported to the County FA, because of continued conduct, reference should be made in the below (Stage 2) Misconduct Report to the County FA, of earlier positive actions made to try and address the matter and allow the club to take positive actions to avoid a formal misconduct report been submitted as below.</a:t>
            </a:r>
          </a:p>
        </p:txBody>
      </p:sp>
    </p:spTree>
    <p:extLst>
      <p:ext uri="{BB962C8B-B14F-4D97-AF65-F5344CB8AC3E}">
        <p14:creationId xmlns:p14="http://schemas.microsoft.com/office/powerpoint/2010/main" val="748647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8E1877-CA54-4F8C-BEDF-40A23ACD355A}"/>
              </a:ext>
            </a:extLst>
          </p:cNvPr>
          <p:cNvSpPr>
            <a:spLocks noGrp="1"/>
          </p:cNvSpPr>
          <p:nvPr>
            <p:ph type="title"/>
          </p:nvPr>
        </p:nvSpPr>
        <p:spPr/>
        <p:txBody>
          <a:bodyPr>
            <a:noAutofit/>
          </a:bodyPr>
          <a:lstStyle/>
          <a:p>
            <a:pPr algn="l"/>
            <a:r>
              <a:rPr lang="en-US" sz="3600" dirty="0"/>
              <a:t>Practical Guidance for dealing with </a:t>
            </a:r>
            <a:r>
              <a:rPr lang="en-US" sz="3600" u="sng" dirty="0"/>
              <a:t>‘SPECTATOR’</a:t>
            </a:r>
            <a:r>
              <a:rPr lang="en-US" sz="3600" dirty="0"/>
              <a:t> Misconduct </a:t>
            </a:r>
            <a:endParaRPr lang="en-GB" sz="3600" dirty="0"/>
          </a:p>
        </p:txBody>
      </p:sp>
      <p:sp>
        <p:nvSpPr>
          <p:cNvPr id="5" name="Content Placeholder 4">
            <a:extLst>
              <a:ext uri="{FF2B5EF4-FFF2-40B4-BE49-F238E27FC236}">
                <a16:creationId xmlns:a16="http://schemas.microsoft.com/office/drawing/2014/main" id="{E98FD966-354E-476C-9BFE-020C1AA487A6}"/>
              </a:ext>
            </a:extLst>
          </p:cNvPr>
          <p:cNvSpPr>
            <a:spLocks noGrp="1"/>
          </p:cNvSpPr>
          <p:nvPr>
            <p:ph idx="1"/>
          </p:nvPr>
        </p:nvSpPr>
        <p:spPr>
          <a:xfrm>
            <a:off x="349762" y="1825624"/>
            <a:ext cx="7309568" cy="4801957"/>
          </a:xfrm>
        </p:spPr>
        <p:txBody>
          <a:bodyPr>
            <a:normAutofit lnSpcReduction="10000"/>
          </a:bodyPr>
          <a:lstStyle/>
          <a:p>
            <a:pPr marL="0" indent="0">
              <a:lnSpc>
                <a:spcPct val="120000"/>
              </a:lnSpc>
              <a:buNone/>
            </a:pPr>
            <a:r>
              <a:rPr lang="en-US" sz="1600" b="1" dirty="0"/>
              <a:t>Stage 2 (Misconduct Report to County FA)</a:t>
            </a:r>
          </a:p>
          <a:p>
            <a:pPr>
              <a:lnSpc>
                <a:spcPct val="120000"/>
              </a:lnSpc>
            </a:pPr>
            <a:r>
              <a:rPr lang="en-US" sz="1600" dirty="0"/>
              <a:t>If after offering the club representative the opportunity to deal with earlier conduct it continues, a Misconduct Report should be submitted, detailing the earlier Stage 1 management (warning) and full details of what occurred.   </a:t>
            </a:r>
          </a:p>
          <a:p>
            <a:pPr>
              <a:lnSpc>
                <a:spcPct val="120000"/>
              </a:lnSpc>
            </a:pPr>
            <a:r>
              <a:rPr lang="en-US" sz="1600" dirty="0"/>
              <a:t>Furthermore, if the Misconduct or behaviour of spectators requires more than just a Stage 1 warning, then a misconduct report should be submitted via Whole Game System and the club representative made aware of this.  If a spectator or spectators are abusive or threatening, the referee should ask the club representative to ask the identified individual and or individuals, to leave the vicinity of the field of play.  In extreme circumstances, should the spectator / spectators fail to comply with the request of their club representative, and the referee continues to receive further comments, or fears for their personal safety, the referee should warn the club representative that the game could be abandoned.   We are asking clubs to take responsibility and help support proactively, our referees with regards to spectator misconduct. </a:t>
            </a:r>
          </a:p>
        </p:txBody>
      </p:sp>
    </p:spTree>
    <p:extLst>
      <p:ext uri="{BB962C8B-B14F-4D97-AF65-F5344CB8AC3E}">
        <p14:creationId xmlns:p14="http://schemas.microsoft.com/office/powerpoint/2010/main" val="2827725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D8CF-DE12-46EB-A8EF-CFB7B716C50B}"/>
              </a:ext>
            </a:extLst>
          </p:cNvPr>
          <p:cNvSpPr>
            <a:spLocks noGrp="1"/>
          </p:cNvSpPr>
          <p:nvPr>
            <p:ph type="title"/>
          </p:nvPr>
        </p:nvSpPr>
        <p:spPr/>
        <p:txBody>
          <a:bodyPr/>
          <a:lstStyle/>
          <a:p>
            <a:r>
              <a:rPr lang="en-GB" dirty="0"/>
              <a:t>Temporary Dismissal Guidance (SIN BIN)</a:t>
            </a:r>
          </a:p>
        </p:txBody>
      </p:sp>
      <p:sp>
        <p:nvSpPr>
          <p:cNvPr id="3" name="Content Placeholder 2">
            <a:extLst>
              <a:ext uri="{FF2B5EF4-FFF2-40B4-BE49-F238E27FC236}">
                <a16:creationId xmlns:a16="http://schemas.microsoft.com/office/drawing/2014/main" id="{0DC966A8-9D8E-45AB-A63C-F39DD350E995}"/>
              </a:ext>
            </a:extLst>
          </p:cNvPr>
          <p:cNvSpPr>
            <a:spLocks noGrp="1"/>
          </p:cNvSpPr>
          <p:nvPr>
            <p:ph idx="1"/>
          </p:nvPr>
        </p:nvSpPr>
        <p:spPr/>
        <p:txBody>
          <a:bodyPr numCol="2">
            <a:normAutofit fontScale="92500" lnSpcReduction="10000"/>
          </a:bodyPr>
          <a:lstStyle/>
          <a:p>
            <a:pPr marL="0" indent="0">
              <a:buNone/>
            </a:pPr>
            <a:r>
              <a:rPr lang="en-US" sz="1400" b="1" dirty="0"/>
              <a:t>MATCHDAY PROCESS</a:t>
            </a:r>
          </a:p>
          <a:p>
            <a:pPr marL="0" indent="0">
              <a:buNone/>
            </a:pPr>
            <a:r>
              <a:rPr lang="en-US" sz="1400" dirty="0"/>
              <a:t>In order to ensure that you have a full understanding as to how the Sin Bin process will be implemented during a game, please refer to the below information:-</a:t>
            </a:r>
          </a:p>
          <a:p>
            <a:pPr marL="0" indent="0">
              <a:buNone/>
            </a:pPr>
            <a:r>
              <a:rPr lang="en-US" sz="1400" b="1" dirty="0"/>
              <a:t>Who?</a:t>
            </a:r>
          </a:p>
          <a:p>
            <a:r>
              <a:rPr lang="en-US" sz="1400" dirty="0"/>
              <a:t>Applies only to active players only (those on the field of play)</a:t>
            </a:r>
          </a:p>
          <a:p>
            <a:r>
              <a:rPr lang="en-US" sz="1400" dirty="0"/>
              <a:t>Does not apply to substitutes and coaching staff</a:t>
            </a:r>
          </a:p>
          <a:p>
            <a:pPr marL="0" indent="0">
              <a:buNone/>
            </a:pPr>
            <a:r>
              <a:rPr lang="en-US" sz="1400" b="1" dirty="0"/>
              <a:t>How?</a:t>
            </a:r>
          </a:p>
          <a:p>
            <a:r>
              <a:rPr lang="en-US" sz="1400" dirty="0"/>
              <a:t>The referee will take the name of the offending player</a:t>
            </a:r>
          </a:p>
          <a:p>
            <a:r>
              <a:rPr lang="en-US" sz="1400" dirty="0"/>
              <a:t>A yellow card will be issued and shown</a:t>
            </a:r>
          </a:p>
          <a:p>
            <a:r>
              <a:rPr lang="en-US" sz="1400" dirty="0"/>
              <a:t>Referee to point to the touchline where the player must go (there will be no specific Sin Bin area)</a:t>
            </a:r>
          </a:p>
          <a:p>
            <a:pPr marL="0" indent="0">
              <a:buNone/>
            </a:pPr>
            <a:r>
              <a:rPr lang="en-US" sz="1400" b="1" dirty="0"/>
              <a:t>Time</a:t>
            </a:r>
          </a:p>
          <a:p>
            <a:r>
              <a:rPr lang="en-US" sz="1400" dirty="0"/>
              <a:t>Sin Bin to last for 10 minutes in matches of a 90-minute duration</a:t>
            </a:r>
          </a:p>
          <a:p>
            <a:r>
              <a:rPr lang="en-US" sz="1400" dirty="0"/>
              <a:t>Sin bin to last for 8 minutes in all other matches</a:t>
            </a:r>
          </a:p>
          <a:p>
            <a:r>
              <a:rPr lang="en-US" sz="1400" dirty="0"/>
              <a:t>The Sin Bin period only commences when the referee restarts play</a:t>
            </a:r>
          </a:p>
          <a:p>
            <a:r>
              <a:rPr lang="en-US" sz="1400" dirty="0"/>
              <a:t>Referee will include any lost time (i.e., injury delay)</a:t>
            </a:r>
          </a:p>
          <a:p>
            <a:r>
              <a:rPr lang="en-US" sz="1400" dirty="0"/>
              <a:t>Referee is the sole arbitrator of time and as to when the player can return (permission can be given when the ball is in play)</a:t>
            </a:r>
          </a:p>
          <a:p>
            <a:pPr marL="0" indent="0">
              <a:buNone/>
            </a:pPr>
            <a:r>
              <a:rPr lang="en-US" sz="1400" b="1" dirty="0"/>
              <a:t>Offending Player</a:t>
            </a:r>
          </a:p>
          <a:p>
            <a:r>
              <a:rPr lang="en-US" sz="1400" dirty="0"/>
              <a:t>Cannot be substituted until the Sin Bin period has expired</a:t>
            </a:r>
          </a:p>
          <a:p>
            <a:r>
              <a:rPr lang="en-US" sz="1400" dirty="0"/>
              <a:t>Can take part in a penalty shootout – even if the Sin Bin period has not expired (i.e., end of extra time)</a:t>
            </a:r>
          </a:p>
          <a:p>
            <a:r>
              <a:rPr lang="en-US" sz="1400" dirty="0"/>
              <a:t>Must be in the Sin Bin for active playing time (i.e., Sin Bin to continue into 2nd half if required)</a:t>
            </a:r>
          </a:p>
          <a:p>
            <a:r>
              <a:rPr lang="en-US" sz="1400" dirty="0"/>
              <a:t>Defined as being in the Sin Bin from the moment they are cautioned for Dissent (even if play has not yet restarted)</a:t>
            </a:r>
          </a:p>
          <a:p>
            <a:r>
              <a:rPr lang="en-US" sz="1400" dirty="0"/>
              <a:t>Any player who has been Temporarily Dismissed and commits a further yellow or red card offence whilst in the Sin Bin cannot take any further part in the game and cannot be substituted</a:t>
            </a:r>
            <a:endParaRPr lang="en-GB" sz="1400" dirty="0"/>
          </a:p>
        </p:txBody>
      </p:sp>
    </p:spTree>
    <p:extLst>
      <p:ext uri="{BB962C8B-B14F-4D97-AF65-F5344CB8AC3E}">
        <p14:creationId xmlns:p14="http://schemas.microsoft.com/office/powerpoint/2010/main" val="193126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3A1B03-AB6C-42B4-A4BC-E5E204E07AD2}"/>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14062CE6-3E4F-4460-848A-572A019FFB22}"/>
              </a:ext>
            </a:extLst>
          </p:cNvPr>
          <p:cNvSpPr>
            <a:spLocks noGrp="1"/>
          </p:cNvSpPr>
          <p:nvPr>
            <p:ph idx="1"/>
          </p:nvPr>
        </p:nvSpPr>
        <p:spPr/>
        <p:txBody>
          <a:bodyPr>
            <a:normAutofit fontScale="62500" lnSpcReduction="20000"/>
          </a:bodyPr>
          <a:lstStyle/>
          <a:p>
            <a:pPr marL="0" indent="0">
              <a:lnSpc>
                <a:spcPct val="120000"/>
              </a:lnSpc>
              <a:buNone/>
            </a:pPr>
            <a:r>
              <a:rPr lang="en-US" b="1" dirty="0"/>
              <a:t>If a temporary dismissed player:</a:t>
            </a:r>
          </a:p>
          <a:p>
            <a:pPr>
              <a:lnSpc>
                <a:spcPct val="120000"/>
              </a:lnSpc>
            </a:pPr>
            <a:r>
              <a:rPr lang="en-US" dirty="0"/>
              <a:t>Commits another Yellow Card offence or Red Card offence during the sin bin period, they cannot take any further part in the game and cannot be substituted</a:t>
            </a:r>
          </a:p>
          <a:p>
            <a:pPr>
              <a:lnSpc>
                <a:spcPct val="120000"/>
              </a:lnSpc>
            </a:pPr>
            <a:r>
              <a:rPr lang="en-US" dirty="0"/>
              <a:t>Commits a non-dissent caution at any time on the field of play in addition to the sin bin period will continue to play</a:t>
            </a:r>
          </a:p>
          <a:p>
            <a:pPr>
              <a:lnSpc>
                <a:spcPct val="120000"/>
              </a:lnSpc>
            </a:pPr>
            <a:r>
              <a:rPr lang="en-US" dirty="0"/>
              <a:t>Commits a 2nd Dissent caution (and no other offences) will receive a 2nd period in the sin bin. At the end of that period, the player can take no further part in the game but can be substituted (providing that the team concerned has not used all of their permitted substitutes)</a:t>
            </a:r>
          </a:p>
          <a:p>
            <a:pPr>
              <a:lnSpc>
                <a:spcPct val="120000"/>
              </a:lnSpc>
            </a:pPr>
            <a:r>
              <a:rPr lang="en-US" dirty="0"/>
              <a:t>Commits a 2nd dissent offence and has already had a non-dissent caution will take no further part in the game and cannot be substituted</a:t>
            </a:r>
            <a:endParaRPr lang="en-GB" dirty="0"/>
          </a:p>
        </p:txBody>
      </p:sp>
    </p:spTree>
    <p:extLst>
      <p:ext uri="{BB962C8B-B14F-4D97-AF65-F5344CB8AC3E}">
        <p14:creationId xmlns:p14="http://schemas.microsoft.com/office/powerpoint/2010/main" val="3015846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9" name="Picture 8">
            <a:extLst>
              <a:ext uri="{FF2B5EF4-FFF2-40B4-BE49-F238E27FC236}">
                <a16:creationId xmlns:a16="http://schemas.microsoft.com/office/drawing/2014/main" id="{28F5C89B-DBCB-47EB-9FE9-BBB1C489C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12496800" cy="6858000"/>
          </a:xfrm>
          <a:prstGeom prst="rect">
            <a:avLst/>
          </a:prstGeom>
        </p:spPr>
      </p:pic>
    </p:spTree>
    <p:extLst>
      <p:ext uri="{BB962C8B-B14F-4D97-AF65-F5344CB8AC3E}">
        <p14:creationId xmlns:p14="http://schemas.microsoft.com/office/powerpoint/2010/main" val="4094263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BD37737-1469-441C-9193-056A830E0437}"/>
              </a:ext>
            </a:extLst>
          </p:cNvPr>
          <p:cNvGraphicFramePr>
            <a:graphicFrameLocks noGrp="1"/>
          </p:cNvGraphicFramePr>
          <p:nvPr>
            <p:extLst>
              <p:ext uri="{D42A27DB-BD31-4B8C-83A1-F6EECF244321}">
                <p14:modId xmlns:p14="http://schemas.microsoft.com/office/powerpoint/2010/main" val="120226544"/>
              </p:ext>
            </p:extLst>
          </p:nvPr>
        </p:nvGraphicFramePr>
        <p:xfrm>
          <a:off x="2936568" y="194310"/>
          <a:ext cx="8128000" cy="64693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838336259"/>
                    </a:ext>
                  </a:extLst>
                </a:gridCol>
                <a:gridCol w="2032000">
                  <a:extLst>
                    <a:ext uri="{9D8B030D-6E8A-4147-A177-3AD203B41FA5}">
                      <a16:colId xmlns:a16="http://schemas.microsoft.com/office/drawing/2014/main" val="1406125133"/>
                    </a:ext>
                  </a:extLst>
                </a:gridCol>
                <a:gridCol w="2032000">
                  <a:extLst>
                    <a:ext uri="{9D8B030D-6E8A-4147-A177-3AD203B41FA5}">
                      <a16:colId xmlns:a16="http://schemas.microsoft.com/office/drawing/2014/main" val="2996866908"/>
                    </a:ext>
                  </a:extLst>
                </a:gridCol>
                <a:gridCol w="2032000">
                  <a:extLst>
                    <a:ext uri="{9D8B030D-6E8A-4147-A177-3AD203B41FA5}">
                      <a16:colId xmlns:a16="http://schemas.microsoft.com/office/drawing/2014/main" val="578664437"/>
                    </a:ext>
                  </a:extLst>
                </a:gridCol>
              </a:tblGrid>
              <a:tr h="370840">
                <a:tc>
                  <a:txBody>
                    <a:bodyPr/>
                    <a:lstStyle/>
                    <a:p>
                      <a:r>
                        <a:rPr lang="en-GB" sz="1200" b="1" dirty="0">
                          <a:effectLst/>
                          <a:latin typeface="Arial" panose="020B0604020202020204" pitchFamily="34" charset="0"/>
                          <a:cs typeface="Arial" panose="020B0604020202020204" pitchFamily="34" charset="0"/>
                        </a:rPr>
                        <a:t>Caution Offence 1</a:t>
                      </a:r>
                      <a:endParaRPr lang="en-GB" sz="1200" dirty="0">
                        <a:effectLst/>
                        <a:latin typeface="Arial" panose="020B0604020202020204" pitchFamily="34" charset="0"/>
                        <a:cs typeface="Arial" panose="020B0604020202020204" pitchFamily="34" charset="0"/>
                      </a:endParaRPr>
                    </a:p>
                  </a:txBody>
                  <a:tcPr marL="28575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rgbClr val="00A5DF"/>
                    </a:solidFill>
                  </a:tcPr>
                </a:tc>
                <a:tc>
                  <a:txBody>
                    <a:bodyPr/>
                    <a:lstStyle/>
                    <a:p>
                      <a:r>
                        <a:rPr lang="en-GB" sz="1200" b="1" dirty="0">
                          <a:effectLst/>
                          <a:latin typeface="Arial" panose="020B0604020202020204" pitchFamily="34" charset="0"/>
                          <a:cs typeface="Arial" panose="020B0604020202020204" pitchFamily="34" charset="0"/>
                        </a:rPr>
                        <a:t>Caution Offence 2</a:t>
                      </a:r>
                      <a:endParaRPr lang="en-GB" sz="1200" dirty="0">
                        <a:effectLst/>
                        <a:latin typeface="Arial" panose="020B0604020202020204" pitchFamily="34" charset="0"/>
                        <a:cs typeface="Arial" panose="020B0604020202020204" pitchFamily="34" charset="0"/>
                      </a:endParaRP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rgbClr val="00A5DF"/>
                    </a:solidFill>
                  </a:tcPr>
                </a:tc>
                <a:tc>
                  <a:txBody>
                    <a:bodyPr/>
                    <a:lstStyle/>
                    <a:p>
                      <a:r>
                        <a:rPr lang="en-GB" sz="1200" b="1">
                          <a:effectLst/>
                          <a:latin typeface="Arial" panose="020B0604020202020204" pitchFamily="34" charset="0"/>
                          <a:cs typeface="Arial" panose="020B0604020202020204" pitchFamily="34" charset="0"/>
                        </a:rPr>
                        <a:t>Caution Offence 3</a:t>
                      </a:r>
                      <a:endParaRPr lang="en-GB" sz="1200">
                        <a:effectLst/>
                        <a:latin typeface="Arial" panose="020B0604020202020204" pitchFamily="34" charset="0"/>
                        <a:cs typeface="Arial" panose="020B0604020202020204" pitchFamily="34" charset="0"/>
                      </a:endParaRP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rgbClr val="00A5DF"/>
                    </a:solidFill>
                  </a:tcPr>
                </a:tc>
                <a:tc>
                  <a:txBody>
                    <a:bodyPr/>
                    <a:lstStyle/>
                    <a:p>
                      <a:r>
                        <a:rPr lang="en-GB" sz="1200" b="1" dirty="0">
                          <a:effectLst/>
                          <a:latin typeface="Arial" panose="020B0604020202020204" pitchFamily="34" charset="0"/>
                          <a:cs typeface="Arial" panose="020B0604020202020204" pitchFamily="34" charset="0"/>
                        </a:rPr>
                        <a:t>On Field Sanction</a:t>
                      </a:r>
                      <a:endParaRPr lang="en-GB" sz="1200" dirty="0">
                        <a:effectLst/>
                        <a:latin typeface="Arial" panose="020B0604020202020204" pitchFamily="34" charset="0"/>
                        <a:cs typeface="Arial" panose="020B0604020202020204" pitchFamily="34" charset="0"/>
                      </a:endParaRPr>
                    </a:p>
                  </a:txBody>
                  <a:tcPr marL="114300" marR="28575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rgbClr val="00A5DF"/>
                    </a:solidFill>
                  </a:tcPr>
                </a:tc>
                <a:extLst>
                  <a:ext uri="{0D108BD9-81ED-4DB2-BD59-A6C34878D82A}">
                    <a16:rowId xmlns:a16="http://schemas.microsoft.com/office/drawing/2014/main" val="1955300088"/>
                  </a:ext>
                </a:extLst>
              </a:tr>
              <a:tr h="370840">
                <a:tc>
                  <a:txBody>
                    <a:bodyPr/>
                    <a:lstStyle/>
                    <a:p>
                      <a:r>
                        <a:rPr lang="en-GB" sz="1200" dirty="0">
                          <a:effectLst/>
                          <a:latin typeface="Arial" panose="020B0604020202020204" pitchFamily="34" charset="0"/>
                          <a:cs typeface="Arial" panose="020B0604020202020204" pitchFamily="34" charset="0"/>
                        </a:rPr>
                        <a:t>Dissent </a:t>
                      </a:r>
                    </a:p>
                  </a:txBody>
                  <a:tcPr marL="28575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Sin Bin </a:t>
                      </a:r>
                    </a:p>
                  </a:txBody>
                  <a:tcPr marL="114300" marR="28575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extLst>
                  <a:ext uri="{0D108BD9-81ED-4DB2-BD59-A6C34878D82A}">
                    <a16:rowId xmlns:a16="http://schemas.microsoft.com/office/drawing/2014/main" val="4128887258"/>
                  </a:ext>
                </a:extLst>
              </a:tr>
              <a:tr h="370840">
                <a:tc>
                  <a:txBody>
                    <a:bodyPr/>
                    <a:lstStyle/>
                    <a:p>
                      <a:r>
                        <a:rPr lang="en-GB" sz="1200">
                          <a:effectLst/>
                          <a:latin typeface="Arial" panose="020B0604020202020204" pitchFamily="34" charset="0"/>
                          <a:cs typeface="Arial" panose="020B0604020202020204" pitchFamily="34" charset="0"/>
                        </a:rPr>
                        <a:t>Dissent </a:t>
                      </a:r>
                    </a:p>
                  </a:txBody>
                  <a:tcPr marL="28575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Non Dissent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US" sz="1200">
                          <a:effectLst/>
                          <a:latin typeface="Arial" panose="020B0604020202020204" pitchFamily="34" charset="0"/>
                          <a:cs typeface="Arial" panose="020B0604020202020204" pitchFamily="34" charset="0"/>
                        </a:rPr>
                        <a:t>Sin Bin, caution recorded (no send off) </a:t>
                      </a:r>
                    </a:p>
                  </a:txBody>
                  <a:tcPr marL="114300" marR="28575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extLst>
                  <a:ext uri="{0D108BD9-81ED-4DB2-BD59-A6C34878D82A}">
                    <a16:rowId xmlns:a16="http://schemas.microsoft.com/office/drawing/2014/main" val="4148463470"/>
                  </a:ext>
                </a:extLst>
              </a:tr>
              <a:tr h="370840">
                <a:tc>
                  <a:txBody>
                    <a:bodyPr/>
                    <a:lstStyle/>
                    <a:p>
                      <a:r>
                        <a:rPr lang="en-GB" sz="1200" dirty="0">
                          <a:effectLst/>
                          <a:latin typeface="Arial" panose="020B0604020202020204" pitchFamily="34" charset="0"/>
                          <a:cs typeface="Arial" panose="020B0604020202020204" pitchFamily="34" charset="0"/>
                        </a:rPr>
                        <a:t>Dissent </a:t>
                      </a:r>
                    </a:p>
                  </a:txBody>
                  <a:tcPr marL="28575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Non Dissent Caution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Non Dissent Caution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US" sz="1200">
                          <a:effectLst/>
                          <a:latin typeface="Arial" panose="020B0604020202020204" pitchFamily="34" charset="0"/>
                          <a:cs typeface="Arial" panose="020B0604020202020204" pitchFamily="34" charset="0"/>
                        </a:rPr>
                        <a:t>Sin Bin, send off for S7 (second caution)</a:t>
                      </a:r>
                    </a:p>
                  </a:txBody>
                  <a:tcPr marL="114300" marR="28575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extLst>
                  <a:ext uri="{0D108BD9-81ED-4DB2-BD59-A6C34878D82A}">
                    <a16:rowId xmlns:a16="http://schemas.microsoft.com/office/drawing/2014/main" val="3993377556"/>
                  </a:ext>
                </a:extLst>
              </a:tr>
              <a:tr h="370840">
                <a:tc>
                  <a:txBody>
                    <a:bodyPr/>
                    <a:lstStyle/>
                    <a:p>
                      <a:r>
                        <a:rPr lang="en-GB" sz="1200">
                          <a:effectLst/>
                          <a:latin typeface="Arial" panose="020B0604020202020204" pitchFamily="34" charset="0"/>
                          <a:cs typeface="Arial" panose="020B0604020202020204" pitchFamily="34" charset="0"/>
                        </a:rPr>
                        <a:t>Dissent </a:t>
                      </a:r>
                    </a:p>
                  </a:txBody>
                  <a:tcPr marL="28575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a:effectLst/>
                          <a:latin typeface="Arial" panose="020B0604020202020204" pitchFamily="34" charset="0"/>
                          <a:cs typeface="Arial" panose="020B0604020202020204" pitchFamily="34" charset="0"/>
                        </a:rPr>
                        <a:t>Dissent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US" sz="1200" dirty="0">
                          <a:effectLst/>
                          <a:latin typeface="Arial" panose="020B0604020202020204" pitchFamily="34" charset="0"/>
                          <a:cs typeface="Arial" panose="020B0604020202020204" pitchFamily="34" charset="0"/>
                        </a:rPr>
                        <a:t>Sin Bin x2, unable to re-join, but CAN be substituted after 2nd Sin Bin if not all subs used </a:t>
                      </a:r>
                    </a:p>
                  </a:txBody>
                  <a:tcPr marL="114300" marR="28575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extLst>
                  <a:ext uri="{0D108BD9-81ED-4DB2-BD59-A6C34878D82A}">
                    <a16:rowId xmlns:a16="http://schemas.microsoft.com/office/drawing/2014/main" val="1718807313"/>
                  </a:ext>
                </a:extLst>
              </a:tr>
              <a:tr h="370840">
                <a:tc>
                  <a:txBody>
                    <a:bodyPr/>
                    <a:lstStyle/>
                    <a:p>
                      <a:r>
                        <a:rPr lang="en-GB" sz="1200">
                          <a:effectLst/>
                          <a:latin typeface="Arial" panose="020B0604020202020204" pitchFamily="34" charset="0"/>
                          <a:cs typeface="Arial" panose="020B0604020202020204" pitchFamily="34" charset="0"/>
                        </a:rPr>
                        <a:t>Dissent </a:t>
                      </a:r>
                    </a:p>
                  </a:txBody>
                  <a:tcPr marL="28575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a:effectLst/>
                          <a:latin typeface="Arial" panose="020B0604020202020204" pitchFamily="34" charset="0"/>
                          <a:cs typeface="Arial" panose="020B0604020202020204" pitchFamily="34" charset="0"/>
                        </a:rPr>
                        <a:t>Non Dissent Caution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Dissent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US" sz="1200" dirty="0">
                          <a:effectLst/>
                          <a:latin typeface="Arial" panose="020B0604020202020204" pitchFamily="34" charset="0"/>
                          <a:cs typeface="Arial" panose="020B0604020202020204" pitchFamily="34" charset="0"/>
                        </a:rPr>
                        <a:t>Sin Bin, caution recorded, Sin Bin, unable to re-join and CANNOT be substituted </a:t>
                      </a:r>
                    </a:p>
                  </a:txBody>
                  <a:tcPr marL="114300" marR="28575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extLst>
                  <a:ext uri="{0D108BD9-81ED-4DB2-BD59-A6C34878D82A}">
                    <a16:rowId xmlns:a16="http://schemas.microsoft.com/office/drawing/2014/main" val="892493166"/>
                  </a:ext>
                </a:extLst>
              </a:tr>
              <a:tr h="370840">
                <a:tc>
                  <a:txBody>
                    <a:bodyPr/>
                    <a:lstStyle/>
                    <a:p>
                      <a:r>
                        <a:rPr lang="en-GB" sz="1200">
                          <a:effectLst/>
                          <a:latin typeface="Arial" panose="020B0604020202020204" pitchFamily="34" charset="0"/>
                          <a:cs typeface="Arial" panose="020B0604020202020204" pitchFamily="34" charset="0"/>
                        </a:rPr>
                        <a:t>Non Dissent Caution </a:t>
                      </a:r>
                    </a:p>
                  </a:txBody>
                  <a:tcPr marL="28575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a:effectLst/>
                          <a:latin typeface="Arial" panose="020B0604020202020204" pitchFamily="34" charset="0"/>
                          <a:cs typeface="Arial" panose="020B0604020202020204" pitchFamily="34" charset="0"/>
                        </a:rPr>
                        <a:t>Dissent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a:effectLst/>
                          <a:latin typeface="Arial" panose="020B0604020202020204" pitchFamily="34" charset="0"/>
                          <a:cs typeface="Arial" panose="020B0604020202020204" pitchFamily="34" charset="0"/>
                        </a:rPr>
                        <a: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dirty="0">
                          <a:effectLst/>
                          <a:latin typeface="Arial" panose="020B0604020202020204" pitchFamily="34" charset="0"/>
                          <a:cs typeface="Arial" panose="020B0604020202020204" pitchFamily="34" charset="0"/>
                        </a:rPr>
                        <a:t>Caution recorded, Sin Bin </a:t>
                      </a:r>
                    </a:p>
                  </a:txBody>
                  <a:tcPr marL="114300" marR="28575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extLst>
                  <a:ext uri="{0D108BD9-81ED-4DB2-BD59-A6C34878D82A}">
                    <a16:rowId xmlns:a16="http://schemas.microsoft.com/office/drawing/2014/main" val="885609828"/>
                  </a:ext>
                </a:extLst>
              </a:tr>
              <a:tr h="370840">
                <a:tc>
                  <a:txBody>
                    <a:bodyPr/>
                    <a:lstStyle/>
                    <a:p>
                      <a:r>
                        <a:rPr lang="en-GB" sz="1200">
                          <a:effectLst/>
                          <a:latin typeface="Arial" panose="020B0604020202020204" pitchFamily="34" charset="0"/>
                          <a:cs typeface="Arial" panose="020B0604020202020204" pitchFamily="34" charset="0"/>
                        </a:rPr>
                        <a:t>Non Dissent Caution </a:t>
                      </a:r>
                    </a:p>
                  </a:txBody>
                  <a:tcPr marL="28575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a:effectLst/>
                          <a:latin typeface="Arial" panose="020B0604020202020204" pitchFamily="34" charset="0"/>
                          <a:cs typeface="Arial" panose="020B0604020202020204" pitchFamily="34" charset="0"/>
                        </a:rPr>
                        <a:t>Dissent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a:effectLst/>
                          <a:latin typeface="Arial" panose="020B0604020202020204" pitchFamily="34" charset="0"/>
                          <a:cs typeface="Arial" panose="020B0604020202020204" pitchFamily="34" charset="0"/>
                        </a:rPr>
                        <a:t>Non Dissent Caution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US" sz="1200" dirty="0">
                          <a:effectLst/>
                          <a:latin typeface="Arial" panose="020B0604020202020204" pitchFamily="34" charset="0"/>
                          <a:cs typeface="Arial" panose="020B0604020202020204" pitchFamily="34" charset="0"/>
                        </a:rPr>
                        <a:t>Caution recorded, Sin Bin, send off for S7 (second caution) </a:t>
                      </a:r>
                    </a:p>
                  </a:txBody>
                  <a:tcPr marL="114300" marR="28575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extLst>
                  <a:ext uri="{0D108BD9-81ED-4DB2-BD59-A6C34878D82A}">
                    <a16:rowId xmlns:a16="http://schemas.microsoft.com/office/drawing/2014/main" val="4059442690"/>
                  </a:ext>
                </a:extLst>
              </a:tr>
              <a:tr h="370840">
                <a:tc>
                  <a:txBody>
                    <a:bodyPr/>
                    <a:lstStyle/>
                    <a:p>
                      <a:r>
                        <a:rPr lang="en-GB" sz="1200">
                          <a:effectLst/>
                          <a:latin typeface="Arial" panose="020B0604020202020204" pitchFamily="34" charset="0"/>
                          <a:cs typeface="Arial" panose="020B0604020202020204" pitchFamily="34" charset="0"/>
                        </a:rPr>
                        <a:t>Non Dissent Caution </a:t>
                      </a:r>
                    </a:p>
                  </a:txBody>
                  <a:tcPr marL="28575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a:effectLst/>
                          <a:latin typeface="Arial" panose="020B0604020202020204" pitchFamily="34" charset="0"/>
                          <a:cs typeface="Arial" panose="020B0604020202020204" pitchFamily="34" charset="0"/>
                        </a:rPr>
                        <a:t>Dissent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GB" sz="1200">
                          <a:effectLst/>
                          <a:latin typeface="Arial" panose="020B0604020202020204" pitchFamily="34" charset="0"/>
                          <a:cs typeface="Arial" panose="020B0604020202020204" pitchFamily="34" charset="0"/>
                        </a:rPr>
                        <a:t>Dissent </a:t>
                      </a:r>
                    </a:p>
                  </a:txBody>
                  <a:tcPr marL="114300" marR="11430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tc>
                  <a:txBody>
                    <a:bodyPr/>
                    <a:lstStyle/>
                    <a:p>
                      <a:r>
                        <a:rPr lang="en-US" sz="1200" dirty="0">
                          <a:effectLst/>
                          <a:latin typeface="Arial" panose="020B0604020202020204" pitchFamily="34" charset="0"/>
                          <a:cs typeface="Arial" panose="020B0604020202020204" pitchFamily="34" charset="0"/>
                        </a:rPr>
                        <a:t>Caution recorded, Sin Bin, Sin Bin - unable to re-join and CANNOT be substituted after 2nd Sin Bin </a:t>
                      </a:r>
                    </a:p>
                  </a:txBody>
                  <a:tcPr marL="114300" marR="285750" marT="95250" marB="95250" anchor="ctr">
                    <a:lnL w="12700" cap="flat" cmpd="sng" algn="ctr">
                      <a:solidFill>
                        <a:srgbClr val="1E3062"/>
                      </a:solidFill>
                      <a:prstDash val="solid"/>
                      <a:round/>
                      <a:headEnd type="none" w="med" len="med"/>
                      <a:tailEnd type="none" w="med" len="med"/>
                    </a:lnL>
                    <a:lnR w="12700" cap="flat" cmpd="sng" algn="ctr">
                      <a:solidFill>
                        <a:srgbClr val="1E3062"/>
                      </a:solidFill>
                      <a:prstDash val="solid"/>
                      <a:round/>
                      <a:headEnd type="none" w="med" len="med"/>
                      <a:tailEnd type="none" w="med" len="med"/>
                    </a:lnR>
                    <a:lnT w="12700" cap="flat" cmpd="sng" algn="ctr">
                      <a:solidFill>
                        <a:srgbClr val="1E3062"/>
                      </a:solidFill>
                      <a:prstDash val="solid"/>
                      <a:round/>
                      <a:headEnd type="none" w="med" len="med"/>
                      <a:tailEnd type="none" w="med" len="med"/>
                    </a:lnT>
                    <a:lnB w="12700" cap="flat" cmpd="sng" algn="ctr">
                      <a:solidFill>
                        <a:srgbClr val="1E3062"/>
                      </a:solidFill>
                      <a:prstDash val="solid"/>
                      <a:round/>
                      <a:headEnd type="none" w="med" len="med"/>
                      <a:tailEnd type="none" w="med" len="med"/>
                    </a:lnB>
                    <a:solidFill>
                      <a:schemeClr val="bg1"/>
                    </a:solidFill>
                  </a:tcPr>
                </a:tc>
                <a:extLst>
                  <a:ext uri="{0D108BD9-81ED-4DB2-BD59-A6C34878D82A}">
                    <a16:rowId xmlns:a16="http://schemas.microsoft.com/office/drawing/2014/main" val="756849659"/>
                  </a:ext>
                </a:extLst>
              </a:tr>
            </a:tbl>
          </a:graphicData>
        </a:graphic>
      </p:graphicFrame>
    </p:spTree>
    <p:extLst>
      <p:ext uri="{BB962C8B-B14F-4D97-AF65-F5344CB8AC3E}">
        <p14:creationId xmlns:p14="http://schemas.microsoft.com/office/powerpoint/2010/main" val="2993756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C329-581D-40AD-9414-0ABC0173477F}"/>
              </a:ext>
            </a:extLst>
          </p:cNvPr>
          <p:cNvSpPr>
            <a:spLocks noGrp="1"/>
          </p:cNvSpPr>
          <p:nvPr>
            <p:ph type="title"/>
          </p:nvPr>
        </p:nvSpPr>
        <p:spPr/>
        <p:txBody>
          <a:bodyPr/>
          <a:lstStyle/>
          <a:p>
            <a:r>
              <a:rPr lang="en-GB" dirty="0"/>
              <a:t>FA Discriminatory Guidance</a:t>
            </a:r>
          </a:p>
        </p:txBody>
      </p:sp>
      <p:sp>
        <p:nvSpPr>
          <p:cNvPr id="3" name="Content Placeholder 2">
            <a:extLst>
              <a:ext uri="{FF2B5EF4-FFF2-40B4-BE49-F238E27FC236}">
                <a16:creationId xmlns:a16="http://schemas.microsoft.com/office/drawing/2014/main" id="{518FCBD5-E231-482A-83AD-B0D7A523C8FC}"/>
              </a:ext>
            </a:extLst>
          </p:cNvPr>
          <p:cNvSpPr>
            <a:spLocks noGrp="1"/>
          </p:cNvSpPr>
          <p:nvPr>
            <p:ph idx="1"/>
          </p:nvPr>
        </p:nvSpPr>
        <p:spPr>
          <a:xfrm>
            <a:off x="880271" y="1869422"/>
            <a:ext cx="8696348" cy="4801957"/>
          </a:xfrm>
        </p:spPr>
        <p:txBody>
          <a:bodyPr/>
          <a:lstStyle/>
          <a:p>
            <a:pPr marL="0" indent="0">
              <a:buNone/>
            </a:pPr>
            <a:r>
              <a:rPr lang="en-US" dirty="0"/>
              <a:t>“This protocol applies specifically where incidents are heard or witnessed by players, managers or match officials on the pitch. It aims to ensure that any discriminatory abuse directed at players, managers or match officials is effectively addressed and that Participants feel protected.”</a:t>
            </a:r>
            <a:endParaRPr lang="en-GB" dirty="0"/>
          </a:p>
        </p:txBody>
      </p:sp>
    </p:spTree>
    <p:extLst>
      <p:ext uri="{BB962C8B-B14F-4D97-AF65-F5344CB8AC3E}">
        <p14:creationId xmlns:p14="http://schemas.microsoft.com/office/powerpoint/2010/main" val="381255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FF4B-D4FC-44F6-803E-4EBB6E5B588A}"/>
              </a:ext>
            </a:extLst>
          </p:cNvPr>
          <p:cNvSpPr>
            <a:spLocks noGrp="1"/>
          </p:cNvSpPr>
          <p:nvPr>
            <p:ph type="title"/>
          </p:nvPr>
        </p:nvSpPr>
        <p:spPr/>
        <p:txBody>
          <a:bodyPr/>
          <a:lstStyle/>
          <a:p>
            <a:r>
              <a:rPr lang="en-GB" dirty="0"/>
              <a:t>Key Guidance</a:t>
            </a:r>
          </a:p>
        </p:txBody>
      </p:sp>
      <p:sp>
        <p:nvSpPr>
          <p:cNvPr id="3" name="Content Placeholder 2">
            <a:extLst>
              <a:ext uri="{FF2B5EF4-FFF2-40B4-BE49-F238E27FC236}">
                <a16:creationId xmlns:a16="http://schemas.microsoft.com/office/drawing/2014/main" id="{FEC336D3-374B-47A4-A1CC-ED68A420951F}"/>
              </a:ext>
            </a:extLst>
          </p:cNvPr>
          <p:cNvSpPr>
            <a:spLocks noGrp="1"/>
          </p:cNvSpPr>
          <p:nvPr>
            <p:ph idx="1"/>
          </p:nvPr>
        </p:nvSpPr>
        <p:spPr>
          <a:xfrm>
            <a:off x="880271" y="1869422"/>
            <a:ext cx="10859445" cy="4801957"/>
          </a:xfrm>
        </p:spPr>
        <p:txBody>
          <a:bodyPr>
            <a:normAutofit fontScale="55000" lnSpcReduction="20000"/>
          </a:bodyPr>
          <a:lstStyle/>
          <a:p>
            <a:pPr>
              <a:lnSpc>
                <a:spcPct val="120000"/>
              </a:lnSpc>
            </a:pPr>
            <a:r>
              <a:rPr lang="en-US" dirty="0"/>
              <a:t>The incident should in the first instance be brought to the attention of the match referee during a break in play.</a:t>
            </a:r>
          </a:p>
          <a:p>
            <a:pPr>
              <a:lnSpc>
                <a:spcPct val="120000"/>
              </a:lnSpc>
            </a:pPr>
            <a:r>
              <a:rPr lang="en-US" dirty="0"/>
              <a:t>The match referee should report the incident to a relevant responsible club representative. The identity of that club representative will vary game to game and the match official will determine the best person from the club to assume this responsibility and is likely to be the Secretary, Manager or other Club Official.</a:t>
            </a:r>
          </a:p>
          <a:p>
            <a:pPr>
              <a:lnSpc>
                <a:spcPct val="120000"/>
              </a:lnSpc>
            </a:pPr>
            <a:r>
              <a:rPr lang="en-US" dirty="0"/>
              <a:t>The club representative should seek to identify the person/people responsible and take appropriate action while the match continues in order to stop the abuse.</a:t>
            </a:r>
          </a:p>
          <a:p>
            <a:pPr>
              <a:lnSpc>
                <a:spcPct val="120000"/>
              </a:lnSpc>
            </a:pPr>
            <a:r>
              <a:rPr lang="en-US" dirty="0"/>
              <a:t>If, within an amount of time agreed by the match referee to the club representative, the problem continues, the referee may remove the players from the field and suspend the match, allowing the club representative a further opportunity to deal with the problem.</a:t>
            </a:r>
          </a:p>
          <a:p>
            <a:pPr>
              <a:lnSpc>
                <a:spcPct val="120000"/>
              </a:lnSpc>
            </a:pPr>
            <a:r>
              <a:rPr lang="en-US" dirty="0"/>
              <a:t>If in the opinion of the match referee the matter cannot be dealt with satisfactorily and the welfare of any participants, in terms of the threat of continued abuse, remains at risk, the match referee should consider abandoning the match.</a:t>
            </a:r>
          </a:p>
          <a:p>
            <a:pPr>
              <a:lnSpc>
                <a:spcPct val="120000"/>
              </a:lnSpc>
            </a:pPr>
            <a:r>
              <a:rPr lang="en-US" dirty="0"/>
              <a:t>Any decision to suspend or abandon a match should be taken solely by the match referee after full consultation were deemed appropriate with both team managers and captains.</a:t>
            </a:r>
            <a:endParaRPr lang="en-GB" dirty="0"/>
          </a:p>
        </p:txBody>
      </p:sp>
    </p:spTree>
    <p:extLst>
      <p:ext uri="{BB962C8B-B14F-4D97-AF65-F5344CB8AC3E}">
        <p14:creationId xmlns:p14="http://schemas.microsoft.com/office/powerpoint/2010/main" val="2259095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7B66CE-A95C-458D-A21D-0C6DDC6C9473}"/>
              </a:ext>
            </a:extLst>
          </p:cNvPr>
          <p:cNvSpPr>
            <a:spLocks noGrp="1"/>
          </p:cNvSpPr>
          <p:nvPr>
            <p:ph type="title"/>
          </p:nvPr>
        </p:nvSpPr>
        <p:spPr>
          <a:xfrm>
            <a:off x="403629" y="4383314"/>
            <a:ext cx="8799365" cy="1933801"/>
          </a:xfrm>
          <a:solidFill>
            <a:srgbClr val="00A5DF"/>
          </a:solidFill>
        </p:spPr>
        <p:txBody>
          <a:bodyPr/>
          <a:lstStyle/>
          <a:p>
            <a:r>
              <a:rPr lang="en-GB" dirty="0"/>
              <a:t>Examples of Good Misconduct Reporting</a:t>
            </a:r>
          </a:p>
        </p:txBody>
      </p:sp>
    </p:spTree>
    <p:extLst>
      <p:ext uri="{BB962C8B-B14F-4D97-AF65-F5344CB8AC3E}">
        <p14:creationId xmlns:p14="http://schemas.microsoft.com/office/powerpoint/2010/main" val="2494431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6262B-C39E-4AB2-9045-151920F18C56}"/>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EF965E36-F6CE-4951-B174-66102E5432E2}"/>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08EB6B31-48EF-49ED-8FC3-78C951FF9143}"/>
              </a:ext>
            </a:extLst>
          </p:cNvPr>
          <p:cNvPicPr>
            <a:picLocks noChangeAspect="1"/>
          </p:cNvPicPr>
          <p:nvPr/>
        </p:nvPicPr>
        <p:blipFill rotWithShape="1">
          <a:blip r:embed="rId2"/>
          <a:srcRect t="29753"/>
          <a:stretch/>
        </p:blipFill>
        <p:spPr>
          <a:xfrm>
            <a:off x="2223950" y="0"/>
            <a:ext cx="9968050" cy="6858000"/>
          </a:xfrm>
          <a:prstGeom prst="rect">
            <a:avLst/>
          </a:prstGeom>
        </p:spPr>
      </p:pic>
      <p:sp>
        <p:nvSpPr>
          <p:cNvPr id="7" name="Rectangle 6">
            <a:extLst>
              <a:ext uri="{FF2B5EF4-FFF2-40B4-BE49-F238E27FC236}">
                <a16:creationId xmlns:a16="http://schemas.microsoft.com/office/drawing/2014/main" id="{92B6F79B-FC48-46A3-87F4-1937F65EF53D}"/>
              </a:ext>
            </a:extLst>
          </p:cNvPr>
          <p:cNvSpPr/>
          <p:nvPr/>
        </p:nvSpPr>
        <p:spPr>
          <a:xfrm>
            <a:off x="3562350" y="952500"/>
            <a:ext cx="3419475" cy="2667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2673F86-3717-4547-841E-94DB878E7752}"/>
              </a:ext>
            </a:extLst>
          </p:cNvPr>
          <p:cNvSpPr/>
          <p:nvPr/>
        </p:nvSpPr>
        <p:spPr>
          <a:xfrm>
            <a:off x="3562349" y="1589088"/>
            <a:ext cx="3419475" cy="2667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3889CD3-84B5-465B-8D80-A8E07B4307F8}"/>
              </a:ext>
            </a:extLst>
          </p:cNvPr>
          <p:cNvSpPr/>
          <p:nvPr/>
        </p:nvSpPr>
        <p:spPr>
          <a:xfrm>
            <a:off x="3539489" y="3419950"/>
            <a:ext cx="8202931" cy="258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83A5505-2CE7-4AF7-A94D-25F8BD33D8EB}"/>
              </a:ext>
            </a:extLst>
          </p:cNvPr>
          <p:cNvSpPr txBox="1"/>
          <p:nvPr/>
        </p:nvSpPr>
        <p:spPr>
          <a:xfrm>
            <a:off x="3562349" y="933450"/>
            <a:ext cx="3419475"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Blue Rovers FC</a:t>
            </a:r>
            <a:endParaRPr lang="en-GB" sz="1400" dirty="0"/>
          </a:p>
        </p:txBody>
      </p:sp>
      <p:sp>
        <p:nvSpPr>
          <p:cNvPr id="12" name="TextBox 11">
            <a:extLst>
              <a:ext uri="{FF2B5EF4-FFF2-40B4-BE49-F238E27FC236}">
                <a16:creationId xmlns:a16="http://schemas.microsoft.com/office/drawing/2014/main" id="{1E938944-A1D3-406D-BD01-C240B43ED4FC}"/>
              </a:ext>
            </a:extLst>
          </p:cNvPr>
          <p:cNvSpPr txBox="1"/>
          <p:nvPr/>
        </p:nvSpPr>
        <p:spPr>
          <a:xfrm>
            <a:off x="3562348" y="1579563"/>
            <a:ext cx="3419475"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Yes</a:t>
            </a:r>
            <a:endParaRPr lang="en-GB" sz="1400" dirty="0"/>
          </a:p>
        </p:txBody>
      </p:sp>
      <p:sp>
        <p:nvSpPr>
          <p:cNvPr id="14" name="TextBox 13">
            <a:extLst>
              <a:ext uri="{FF2B5EF4-FFF2-40B4-BE49-F238E27FC236}">
                <a16:creationId xmlns:a16="http://schemas.microsoft.com/office/drawing/2014/main" id="{54477ACE-96D1-4A83-AD8A-90981FFB8AF9}"/>
              </a:ext>
            </a:extLst>
          </p:cNvPr>
          <p:cNvSpPr txBox="1"/>
          <p:nvPr/>
        </p:nvSpPr>
        <p:spPr>
          <a:xfrm>
            <a:off x="3539489" y="3470075"/>
            <a:ext cx="8126731" cy="2379369"/>
          </a:xfrm>
          <a:prstGeom prst="rect">
            <a:avLst/>
          </a:prstGeom>
          <a:noFill/>
        </p:spPr>
        <p:txBody>
          <a:bodyPr wrap="square" rtlCol="0">
            <a:spAutoFit/>
          </a:bodyPr>
          <a:lstStyle/>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In or around the 28</a:t>
            </a:r>
            <a:r>
              <a:rPr lang="en-GB" sz="105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050" dirty="0">
                <a:effectLst/>
                <a:latin typeface="Calibri" panose="020F0502020204030204" pitchFamily="34" charset="0"/>
                <a:ea typeface="Calibri" panose="020F0502020204030204" pitchFamily="34" charset="0"/>
                <a:cs typeface="Times New Roman" panose="02020603050405020304" pitchFamily="18" charset="0"/>
              </a:rPr>
              <a:t> minute of this fixture, a spectator connected with Blue Rovers FC made some unacceptable comments towards me, following an award of a penalty kick to Red Rovers FC.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immediately went across and spoke with the Blue Rovers FC team representative (Wayne Smith) and advised him that these comments were unacceptable, and requested that he spoke with the individual concerned, as any further repeat would result in a misconduct report been submitted to the County FA.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can confirm that Wayne Smith spoke to the individual identified asking him to refrain from making such comments.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Furthermore, in or around the 50</a:t>
            </a:r>
            <a:r>
              <a:rPr lang="en-GB" sz="105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050" dirty="0">
                <a:effectLst/>
                <a:latin typeface="Calibri" panose="020F0502020204030204" pitchFamily="34" charset="0"/>
                <a:ea typeface="Calibri" panose="020F0502020204030204" pitchFamily="34" charset="0"/>
                <a:cs typeface="Times New Roman" panose="02020603050405020304" pitchFamily="18" charset="0"/>
              </a:rPr>
              <a:t> minute, I received further comments from the individual earlier identified as part of Blue Rovers FC, which included “you are a fucking cheat” &amp; “you fucking prick referee”.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immediately stopped play at the next stoppage and advised Wayne Smith that this act of misconduct would be reported to the County FA and requested that he asked the individual to leave the vicinity of the field of play and return to the car park. I can confirm that the individual complied with the request from Wayne Smith and no further incidents took place.    </a:t>
            </a:r>
          </a:p>
        </p:txBody>
      </p:sp>
      <p:sp>
        <p:nvSpPr>
          <p:cNvPr id="15" name="Title 1">
            <a:extLst>
              <a:ext uri="{FF2B5EF4-FFF2-40B4-BE49-F238E27FC236}">
                <a16:creationId xmlns:a16="http://schemas.microsoft.com/office/drawing/2014/main" id="{EDE92537-4206-42AD-84C1-B16C46623BEE}"/>
              </a:ext>
            </a:extLst>
          </p:cNvPr>
          <p:cNvSpPr txBox="1">
            <a:spLocks/>
          </p:cNvSpPr>
          <p:nvPr/>
        </p:nvSpPr>
        <p:spPr>
          <a:xfrm>
            <a:off x="7617124" y="317826"/>
            <a:ext cx="42183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E3062"/>
                </a:solidFill>
                <a:latin typeface="Arial" panose="020B0604020202020204" pitchFamily="34" charset="0"/>
                <a:ea typeface="+mj-ea"/>
                <a:cs typeface="Arial" panose="020B0604020202020204" pitchFamily="34" charset="0"/>
              </a:defRPr>
            </a:lvl1pPr>
          </a:lstStyle>
          <a:p>
            <a:pPr algn="r"/>
            <a:r>
              <a:rPr lang="en-GB" dirty="0"/>
              <a:t>Example 1</a:t>
            </a:r>
          </a:p>
        </p:txBody>
      </p:sp>
    </p:spTree>
    <p:extLst>
      <p:ext uri="{BB962C8B-B14F-4D97-AF65-F5344CB8AC3E}">
        <p14:creationId xmlns:p14="http://schemas.microsoft.com/office/powerpoint/2010/main" val="4195732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6262B-C39E-4AB2-9045-151920F18C56}"/>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EF965E36-F6CE-4951-B174-66102E5432E2}"/>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08EB6B31-48EF-49ED-8FC3-78C951FF9143}"/>
              </a:ext>
            </a:extLst>
          </p:cNvPr>
          <p:cNvPicPr>
            <a:picLocks noChangeAspect="1"/>
          </p:cNvPicPr>
          <p:nvPr/>
        </p:nvPicPr>
        <p:blipFill rotWithShape="1">
          <a:blip r:embed="rId2"/>
          <a:srcRect t="29753"/>
          <a:stretch/>
        </p:blipFill>
        <p:spPr>
          <a:xfrm>
            <a:off x="2223950" y="0"/>
            <a:ext cx="9968050" cy="6858000"/>
          </a:xfrm>
          <a:prstGeom prst="rect">
            <a:avLst/>
          </a:prstGeom>
        </p:spPr>
      </p:pic>
      <p:sp>
        <p:nvSpPr>
          <p:cNvPr id="7" name="Rectangle 6">
            <a:extLst>
              <a:ext uri="{FF2B5EF4-FFF2-40B4-BE49-F238E27FC236}">
                <a16:creationId xmlns:a16="http://schemas.microsoft.com/office/drawing/2014/main" id="{92B6F79B-FC48-46A3-87F4-1937F65EF53D}"/>
              </a:ext>
            </a:extLst>
          </p:cNvPr>
          <p:cNvSpPr/>
          <p:nvPr/>
        </p:nvSpPr>
        <p:spPr>
          <a:xfrm>
            <a:off x="3562350" y="952500"/>
            <a:ext cx="3419475" cy="2667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2673F86-3717-4547-841E-94DB878E7752}"/>
              </a:ext>
            </a:extLst>
          </p:cNvPr>
          <p:cNvSpPr/>
          <p:nvPr/>
        </p:nvSpPr>
        <p:spPr>
          <a:xfrm>
            <a:off x="3562349" y="1589088"/>
            <a:ext cx="3419475" cy="2667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3889CD3-84B5-465B-8D80-A8E07B4307F8}"/>
              </a:ext>
            </a:extLst>
          </p:cNvPr>
          <p:cNvSpPr/>
          <p:nvPr/>
        </p:nvSpPr>
        <p:spPr>
          <a:xfrm>
            <a:off x="3539489" y="3419949"/>
            <a:ext cx="8202931" cy="307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83A5505-2CE7-4AF7-A94D-25F8BD33D8EB}"/>
              </a:ext>
            </a:extLst>
          </p:cNvPr>
          <p:cNvSpPr txBox="1"/>
          <p:nvPr/>
        </p:nvSpPr>
        <p:spPr>
          <a:xfrm>
            <a:off x="3562349" y="933450"/>
            <a:ext cx="3419475"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Blue Rovers FC</a:t>
            </a:r>
            <a:endParaRPr lang="en-GB" sz="1400" dirty="0"/>
          </a:p>
        </p:txBody>
      </p:sp>
      <p:sp>
        <p:nvSpPr>
          <p:cNvPr id="12" name="TextBox 11">
            <a:extLst>
              <a:ext uri="{FF2B5EF4-FFF2-40B4-BE49-F238E27FC236}">
                <a16:creationId xmlns:a16="http://schemas.microsoft.com/office/drawing/2014/main" id="{1E938944-A1D3-406D-BD01-C240B43ED4FC}"/>
              </a:ext>
            </a:extLst>
          </p:cNvPr>
          <p:cNvSpPr txBox="1"/>
          <p:nvPr/>
        </p:nvSpPr>
        <p:spPr>
          <a:xfrm>
            <a:off x="3562348" y="1579563"/>
            <a:ext cx="3419475"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Yes</a:t>
            </a:r>
            <a:endParaRPr lang="en-GB" sz="1400" dirty="0"/>
          </a:p>
        </p:txBody>
      </p:sp>
      <p:sp>
        <p:nvSpPr>
          <p:cNvPr id="14" name="TextBox 13">
            <a:extLst>
              <a:ext uri="{FF2B5EF4-FFF2-40B4-BE49-F238E27FC236}">
                <a16:creationId xmlns:a16="http://schemas.microsoft.com/office/drawing/2014/main" id="{54477ACE-96D1-4A83-AD8A-90981FFB8AF9}"/>
              </a:ext>
            </a:extLst>
          </p:cNvPr>
          <p:cNvSpPr txBox="1"/>
          <p:nvPr/>
        </p:nvSpPr>
        <p:spPr>
          <a:xfrm>
            <a:off x="3539489" y="3470075"/>
            <a:ext cx="8126731" cy="2824491"/>
          </a:xfrm>
          <a:prstGeom prst="rect">
            <a:avLst/>
          </a:prstGeom>
          <a:noFill/>
        </p:spPr>
        <p:txBody>
          <a:bodyPr wrap="square" rtlCol="0">
            <a:spAutoFit/>
          </a:bodyPr>
          <a:lstStyle/>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In or around the 28</a:t>
            </a:r>
            <a:r>
              <a:rPr lang="en-GB" sz="105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050" dirty="0">
                <a:effectLst/>
                <a:latin typeface="Calibri" panose="020F0502020204030204" pitchFamily="34" charset="0"/>
                <a:ea typeface="Calibri" panose="020F0502020204030204" pitchFamily="34" charset="0"/>
                <a:cs typeface="Times New Roman" panose="02020603050405020304" pitchFamily="18" charset="0"/>
              </a:rPr>
              <a:t> minute of this fixture, a spectator connected with Blue Rovers FC, made some unacceptable comments towards me, following an award of a penalty kick to Red Rovers FC.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immediately went across and spoke with the Blue Rovers FC team representative (Wayne Smith) and advised him that these comments were unacceptable, and requested that he spoke with the individual concerned, as any further comments of this nature would result in a misconduct report been submitted to the County FA and that </a:t>
            </a:r>
            <a:r>
              <a:rPr lang="en-GB" sz="105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 was an U18 referee signified by the fact that I was wearing my U18 yellow armband.</a:t>
            </a:r>
            <a:r>
              <a:rPr lang="en-GB"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can confirm that Wayne Smith spoke to the individual identified asking him to refrain from making such comments.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Furthermore, in or around the 50</a:t>
            </a:r>
            <a:r>
              <a:rPr lang="en-GB" sz="105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050" dirty="0">
                <a:effectLst/>
                <a:latin typeface="Calibri" panose="020F0502020204030204" pitchFamily="34" charset="0"/>
                <a:ea typeface="Calibri" panose="020F0502020204030204" pitchFamily="34" charset="0"/>
                <a:cs typeface="Times New Roman" panose="02020603050405020304" pitchFamily="18" charset="0"/>
              </a:rPr>
              <a:t> minute, I received further comments from the individual earlier identified as part of Blue Rovers FC, which included “you are a fucking cheat” &amp; “you fucking prick referee”.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immediately stopped play at the next stoppage and advised Wayne Smith that this act of misconduct would be reported to the County FA and requested that he ask the individual to leave the vicinity of the field of play and return to the car park.    I can confirm that the individual complied with the request from Wayne Smith and no further incidents took place.    </a:t>
            </a:r>
          </a:p>
          <a:p>
            <a:pPr marL="0" marR="0">
              <a:lnSpc>
                <a:spcPct val="106000"/>
              </a:lnSpc>
              <a:spcBef>
                <a:spcPts val="0"/>
              </a:spcBef>
              <a:spcAft>
                <a:spcPts val="800"/>
              </a:spcAft>
            </a:pPr>
            <a:r>
              <a:rPr lang="en-GB" sz="105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 can confirm, as detailed above, that I was wearing my U18 yellow referee armband to signify that I am under the age of 18 and found the conduct of the spectator to be intimidating and completely unacceptable.</a:t>
            </a:r>
            <a:r>
              <a:rPr lang="en-GB"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EDE92537-4206-42AD-84C1-B16C46623BEE}"/>
              </a:ext>
            </a:extLst>
          </p:cNvPr>
          <p:cNvSpPr txBox="1">
            <a:spLocks/>
          </p:cNvSpPr>
          <p:nvPr/>
        </p:nvSpPr>
        <p:spPr>
          <a:xfrm>
            <a:off x="7617124" y="317826"/>
            <a:ext cx="42183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E3062"/>
                </a:solidFill>
                <a:latin typeface="Arial" panose="020B0604020202020204" pitchFamily="34" charset="0"/>
                <a:ea typeface="+mj-ea"/>
                <a:cs typeface="Arial" panose="020B0604020202020204" pitchFamily="34" charset="0"/>
              </a:defRPr>
            </a:lvl1pPr>
          </a:lstStyle>
          <a:p>
            <a:pPr algn="r"/>
            <a:r>
              <a:rPr lang="en-GB" dirty="0"/>
              <a:t>Example 2</a:t>
            </a:r>
          </a:p>
        </p:txBody>
      </p:sp>
    </p:spTree>
    <p:extLst>
      <p:ext uri="{BB962C8B-B14F-4D97-AF65-F5344CB8AC3E}">
        <p14:creationId xmlns:p14="http://schemas.microsoft.com/office/powerpoint/2010/main" val="1271107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6262B-C39E-4AB2-9045-151920F18C56}"/>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EF965E36-F6CE-4951-B174-66102E5432E2}"/>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08EB6B31-48EF-49ED-8FC3-78C951FF9143}"/>
              </a:ext>
            </a:extLst>
          </p:cNvPr>
          <p:cNvPicPr>
            <a:picLocks noChangeAspect="1"/>
          </p:cNvPicPr>
          <p:nvPr/>
        </p:nvPicPr>
        <p:blipFill rotWithShape="1">
          <a:blip r:embed="rId2"/>
          <a:srcRect t="29753"/>
          <a:stretch/>
        </p:blipFill>
        <p:spPr>
          <a:xfrm>
            <a:off x="2223950" y="0"/>
            <a:ext cx="9968050" cy="6858000"/>
          </a:xfrm>
          <a:prstGeom prst="rect">
            <a:avLst/>
          </a:prstGeom>
        </p:spPr>
      </p:pic>
      <p:sp>
        <p:nvSpPr>
          <p:cNvPr id="7" name="Rectangle 6">
            <a:extLst>
              <a:ext uri="{FF2B5EF4-FFF2-40B4-BE49-F238E27FC236}">
                <a16:creationId xmlns:a16="http://schemas.microsoft.com/office/drawing/2014/main" id="{92B6F79B-FC48-46A3-87F4-1937F65EF53D}"/>
              </a:ext>
            </a:extLst>
          </p:cNvPr>
          <p:cNvSpPr/>
          <p:nvPr/>
        </p:nvSpPr>
        <p:spPr>
          <a:xfrm>
            <a:off x="3562350" y="952500"/>
            <a:ext cx="3419475" cy="2667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2673F86-3717-4547-841E-94DB878E7752}"/>
              </a:ext>
            </a:extLst>
          </p:cNvPr>
          <p:cNvSpPr/>
          <p:nvPr/>
        </p:nvSpPr>
        <p:spPr>
          <a:xfrm>
            <a:off x="3562349" y="1589088"/>
            <a:ext cx="3419475" cy="2667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3889CD3-84B5-465B-8D80-A8E07B4307F8}"/>
              </a:ext>
            </a:extLst>
          </p:cNvPr>
          <p:cNvSpPr/>
          <p:nvPr/>
        </p:nvSpPr>
        <p:spPr>
          <a:xfrm>
            <a:off x="3539489" y="3419950"/>
            <a:ext cx="8202931" cy="3319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83A5505-2CE7-4AF7-A94D-25F8BD33D8EB}"/>
              </a:ext>
            </a:extLst>
          </p:cNvPr>
          <p:cNvSpPr txBox="1"/>
          <p:nvPr/>
        </p:nvSpPr>
        <p:spPr>
          <a:xfrm>
            <a:off x="3562349" y="933450"/>
            <a:ext cx="3419475"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Blue Rovers FC</a:t>
            </a:r>
            <a:endParaRPr lang="en-GB" sz="1400" dirty="0"/>
          </a:p>
        </p:txBody>
      </p:sp>
      <p:sp>
        <p:nvSpPr>
          <p:cNvPr id="12" name="TextBox 11">
            <a:extLst>
              <a:ext uri="{FF2B5EF4-FFF2-40B4-BE49-F238E27FC236}">
                <a16:creationId xmlns:a16="http://schemas.microsoft.com/office/drawing/2014/main" id="{1E938944-A1D3-406D-BD01-C240B43ED4FC}"/>
              </a:ext>
            </a:extLst>
          </p:cNvPr>
          <p:cNvSpPr txBox="1"/>
          <p:nvPr/>
        </p:nvSpPr>
        <p:spPr>
          <a:xfrm>
            <a:off x="3562348" y="1579563"/>
            <a:ext cx="3419475"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Yes</a:t>
            </a:r>
            <a:endParaRPr lang="en-GB" sz="1400" dirty="0"/>
          </a:p>
        </p:txBody>
      </p:sp>
      <p:sp>
        <p:nvSpPr>
          <p:cNvPr id="14" name="TextBox 13">
            <a:extLst>
              <a:ext uri="{FF2B5EF4-FFF2-40B4-BE49-F238E27FC236}">
                <a16:creationId xmlns:a16="http://schemas.microsoft.com/office/drawing/2014/main" id="{54477ACE-96D1-4A83-AD8A-90981FFB8AF9}"/>
              </a:ext>
            </a:extLst>
          </p:cNvPr>
          <p:cNvSpPr txBox="1"/>
          <p:nvPr/>
        </p:nvSpPr>
        <p:spPr>
          <a:xfrm>
            <a:off x="3539489" y="3470075"/>
            <a:ext cx="8126731" cy="3269613"/>
          </a:xfrm>
          <a:prstGeom prst="rect">
            <a:avLst/>
          </a:prstGeom>
          <a:noFill/>
        </p:spPr>
        <p:txBody>
          <a:bodyPr wrap="square" rtlCol="0">
            <a:spAutoFit/>
          </a:bodyPr>
          <a:lstStyle/>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In or around the 60</a:t>
            </a:r>
            <a:r>
              <a:rPr lang="en-GB" sz="105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050" dirty="0">
                <a:effectLst/>
                <a:latin typeface="Calibri" panose="020F0502020204030204" pitchFamily="34" charset="0"/>
                <a:ea typeface="Calibri" panose="020F0502020204030204" pitchFamily="34" charset="0"/>
                <a:cs typeface="Times New Roman" panose="02020603050405020304" pitchFamily="18" charset="0"/>
              </a:rPr>
              <a:t> minute of this game, I was approached by the manager of Red Rovers FC (Matthew Jones) to say one of his players was called a “Fucking black twat” by Blue Rovers FC #5.</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can confirm that I did not hear this </a:t>
            </a:r>
            <a:r>
              <a:rPr lang="en-GB" sz="1050" b="1" u="sng" dirty="0">
                <a:effectLst/>
                <a:latin typeface="Calibri" panose="020F0502020204030204" pitchFamily="34" charset="0"/>
                <a:ea typeface="Calibri" panose="020F0502020204030204" pitchFamily="34" charset="0"/>
                <a:cs typeface="Times New Roman" panose="02020603050405020304" pitchFamily="18" charset="0"/>
              </a:rPr>
              <a:t>alleged</a:t>
            </a:r>
            <a:r>
              <a:rPr lang="en-GB" sz="1050" dirty="0">
                <a:effectLst/>
                <a:latin typeface="Calibri" panose="020F0502020204030204" pitchFamily="34" charset="0"/>
                <a:ea typeface="Calibri" panose="020F0502020204030204" pitchFamily="34" charset="0"/>
                <a:cs typeface="Times New Roman" panose="02020603050405020304" pitchFamily="18" charset="0"/>
              </a:rPr>
              <a:t> comment and I immediately went across to Matthew Jones and spoke with him and his player (Jack Baker, Red Rovers FC #9) who was allegedly subjected to this comment.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asked Jack Baker what had been said and he confirmed that Blue Rovers FC #5 (Paul Wilson) had called him a “Fucking black twat”.  I explained to Jack that as I had not personally heard this comment, I could not take any action at this time, however, I reassured him that I would be reporting this alleged comment to the County FA who would then investigate.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asked Jack if he was ok and he confirmed that he was, however, I could see that he was visibly upset, but he was happy to continue.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then went and spoke with Blue Rovers FC manager (Wayne Smith) and his player Paul Wilson and informed them that I had received an allegation of a racist comment, allegedly made by Paul.  I further explained that as I had not heard the alleged comment, I would simply be submitting a report to the County FA post-match.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Paul responded by saying “it’s a load of bollocks” and “I did not say anything”.  I explained to Paul that I would simply be reporting this allegation to the County FA as I had not heard these comments.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 can confirm that the game continued without any further incident and I informed both parties and Ross Joyce, Referee Development Manager by telephone post-game that this would be reported.   </a:t>
            </a:r>
          </a:p>
        </p:txBody>
      </p:sp>
      <p:sp>
        <p:nvSpPr>
          <p:cNvPr id="15" name="Title 1">
            <a:extLst>
              <a:ext uri="{FF2B5EF4-FFF2-40B4-BE49-F238E27FC236}">
                <a16:creationId xmlns:a16="http://schemas.microsoft.com/office/drawing/2014/main" id="{EDE92537-4206-42AD-84C1-B16C46623BEE}"/>
              </a:ext>
            </a:extLst>
          </p:cNvPr>
          <p:cNvSpPr txBox="1">
            <a:spLocks/>
          </p:cNvSpPr>
          <p:nvPr/>
        </p:nvSpPr>
        <p:spPr>
          <a:xfrm>
            <a:off x="7617124" y="317826"/>
            <a:ext cx="42183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E3062"/>
                </a:solidFill>
                <a:latin typeface="Arial" panose="020B0604020202020204" pitchFamily="34" charset="0"/>
                <a:ea typeface="+mj-ea"/>
                <a:cs typeface="Arial" panose="020B0604020202020204" pitchFamily="34" charset="0"/>
              </a:defRPr>
            </a:lvl1pPr>
          </a:lstStyle>
          <a:p>
            <a:pPr algn="r"/>
            <a:r>
              <a:rPr lang="en-GB" dirty="0"/>
              <a:t>Example 3</a:t>
            </a:r>
          </a:p>
        </p:txBody>
      </p:sp>
    </p:spTree>
    <p:extLst>
      <p:ext uri="{BB962C8B-B14F-4D97-AF65-F5344CB8AC3E}">
        <p14:creationId xmlns:p14="http://schemas.microsoft.com/office/powerpoint/2010/main" val="2558777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6262B-C39E-4AB2-9045-151920F18C56}"/>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EF965E36-F6CE-4951-B174-66102E5432E2}"/>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08EB6B31-48EF-49ED-8FC3-78C951FF9143}"/>
              </a:ext>
            </a:extLst>
          </p:cNvPr>
          <p:cNvPicPr>
            <a:picLocks noChangeAspect="1"/>
          </p:cNvPicPr>
          <p:nvPr/>
        </p:nvPicPr>
        <p:blipFill rotWithShape="1">
          <a:blip r:embed="rId2"/>
          <a:srcRect t="29753"/>
          <a:stretch/>
        </p:blipFill>
        <p:spPr>
          <a:xfrm>
            <a:off x="2223950" y="0"/>
            <a:ext cx="9968050" cy="6858000"/>
          </a:xfrm>
          <a:prstGeom prst="rect">
            <a:avLst/>
          </a:prstGeom>
        </p:spPr>
      </p:pic>
      <p:sp>
        <p:nvSpPr>
          <p:cNvPr id="7" name="Rectangle 6">
            <a:extLst>
              <a:ext uri="{FF2B5EF4-FFF2-40B4-BE49-F238E27FC236}">
                <a16:creationId xmlns:a16="http://schemas.microsoft.com/office/drawing/2014/main" id="{92B6F79B-FC48-46A3-87F4-1937F65EF53D}"/>
              </a:ext>
            </a:extLst>
          </p:cNvPr>
          <p:cNvSpPr/>
          <p:nvPr/>
        </p:nvSpPr>
        <p:spPr>
          <a:xfrm>
            <a:off x="3562350" y="952500"/>
            <a:ext cx="3419475" cy="2667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2673F86-3717-4547-841E-94DB878E7752}"/>
              </a:ext>
            </a:extLst>
          </p:cNvPr>
          <p:cNvSpPr/>
          <p:nvPr/>
        </p:nvSpPr>
        <p:spPr>
          <a:xfrm>
            <a:off x="3562349" y="1589088"/>
            <a:ext cx="3419475" cy="2667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3889CD3-84B5-465B-8D80-A8E07B4307F8}"/>
              </a:ext>
            </a:extLst>
          </p:cNvPr>
          <p:cNvSpPr/>
          <p:nvPr/>
        </p:nvSpPr>
        <p:spPr>
          <a:xfrm>
            <a:off x="3539489" y="3419950"/>
            <a:ext cx="8202931" cy="258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83A5505-2CE7-4AF7-A94D-25F8BD33D8EB}"/>
              </a:ext>
            </a:extLst>
          </p:cNvPr>
          <p:cNvSpPr txBox="1"/>
          <p:nvPr/>
        </p:nvSpPr>
        <p:spPr>
          <a:xfrm>
            <a:off x="3562349" y="933450"/>
            <a:ext cx="3419475"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Blue Rovers FC</a:t>
            </a:r>
            <a:endParaRPr lang="en-GB" sz="1400" dirty="0"/>
          </a:p>
        </p:txBody>
      </p:sp>
      <p:sp>
        <p:nvSpPr>
          <p:cNvPr id="12" name="TextBox 11">
            <a:extLst>
              <a:ext uri="{FF2B5EF4-FFF2-40B4-BE49-F238E27FC236}">
                <a16:creationId xmlns:a16="http://schemas.microsoft.com/office/drawing/2014/main" id="{1E938944-A1D3-406D-BD01-C240B43ED4FC}"/>
              </a:ext>
            </a:extLst>
          </p:cNvPr>
          <p:cNvSpPr txBox="1"/>
          <p:nvPr/>
        </p:nvSpPr>
        <p:spPr>
          <a:xfrm>
            <a:off x="3562348" y="1579563"/>
            <a:ext cx="3419475"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Yes</a:t>
            </a:r>
            <a:endParaRPr lang="en-GB" sz="1400" dirty="0"/>
          </a:p>
        </p:txBody>
      </p:sp>
      <p:sp>
        <p:nvSpPr>
          <p:cNvPr id="14" name="TextBox 13">
            <a:extLst>
              <a:ext uri="{FF2B5EF4-FFF2-40B4-BE49-F238E27FC236}">
                <a16:creationId xmlns:a16="http://schemas.microsoft.com/office/drawing/2014/main" id="{54477ACE-96D1-4A83-AD8A-90981FFB8AF9}"/>
              </a:ext>
            </a:extLst>
          </p:cNvPr>
          <p:cNvSpPr txBox="1"/>
          <p:nvPr/>
        </p:nvSpPr>
        <p:spPr>
          <a:xfrm>
            <a:off x="3539489" y="3470075"/>
            <a:ext cx="8126731" cy="2276777"/>
          </a:xfrm>
          <a:prstGeom prst="rect">
            <a:avLst/>
          </a:prstGeom>
          <a:noFill/>
        </p:spPr>
        <p:txBody>
          <a:bodyPr wrap="square" rtlCol="0">
            <a:spAutoFit/>
          </a:bodyPr>
          <a:lstStyle/>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In or around the 55</a:t>
            </a:r>
            <a:r>
              <a:rPr lang="en-GB" sz="105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050" dirty="0">
                <a:effectLst/>
                <a:latin typeface="Calibri" panose="020F0502020204030204" pitchFamily="34" charset="0"/>
                <a:ea typeface="Calibri" panose="020F0502020204030204" pitchFamily="34" charset="0"/>
                <a:cs typeface="Times New Roman" panose="02020603050405020304" pitchFamily="18" charset="0"/>
              </a:rPr>
              <a:t> minute of this game, following a reckless challenge by Red Rovers #4 who was subsequently cautioned for his actions, several players became involved in a confrontation with each other. I estimate it was around five players from each team with pushing and shoving taking place.  I did also see one punch thrown by a Blue Rovers FC player, but I could not identify him due to the number of players in my view.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Furthermore, several spectators entered the field of play without permission and started shouting comments such as “fuck off you pricks”, “fucking wankers” &amp; “Come on then let’s sort this out wankers”.  I can confirm that the spectators came from both Blue Rovers FC &amp; Red Rovers FC and clearly inflamed the situation with verbal exchanges taking place.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During this incident, I also observed Blue Rovers FC manager, Wayne Smith, violently push an opposition player from Red Rovers FC and call him a “fucking wanker” so I immediately showed him a red card as a ‘nonparticipant’ – please see separate report submitted. </a:t>
            </a:r>
          </a:p>
          <a:p>
            <a:pPr marL="0" marR="0">
              <a:lnSpc>
                <a:spcPct val="106000"/>
              </a:lnSpc>
              <a:spcBef>
                <a:spcPts val="0"/>
              </a:spcBef>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Once this incident was concluded, I advised both teams that the actions would be reported to the County FA for their consideration and due to the seriousness of the incident, I decided I would not be resuming the game and therefore, I abandoned it due to the misconduct of both teams, who I believe are equally to blame. </a:t>
            </a:r>
          </a:p>
        </p:txBody>
      </p:sp>
      <p:sp>
        <p:nvSpPr>
          <p:cNvPr id="15" name="Title 1">
            <a:extLst>
              <a:ext uri="{FF2B5EF4-FFF2-40B4-BE49-F238E27FC236}">
                <a16:creationId xmlns:a16="http://schemas.microsoft.com/office/drawing/2014/main" id="{EDE92537-4206-42AD-84C1-B16C46623BEE}"/>
              </a:ext>
            </a:extLst>
          </p:cNvPr>
          <p:cNvSpPr txBox="1">
            <a:spLocks/>
          </p:cNvSpPr>
          <p:nvPr/>
        </p:nvSpPr>
        <p:spPr>
          <a:xfrm>
            <a:off x="7617124" y="317826"/>
            <a:ext cx="42183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E3062"/>
                </a:solidFill>
                <a:latin typeface="Arial" panose="020B0604020202020204" pitchFamily="34" charset="0"/>
                <a:ea typeface="+mj-ea"/>
                <a:cs typeface="Arial" panose="020B0604020202020204" pitchFamily="34" charset="0"/>
              </a:defRPr>
            </a:lvl1pPr>
          </a:lstStyle>
          <a:p>
            <a:pPr algn="r"/>
            <a:r>
              <a:rPr lang="en-GB" dirty="0"/>
              <a:t>Example 4</a:t>
            </a:r>
          </a:p>
        </p:txBody>
      </p:sp>
    </p:spTree>
    <p:extLst>
      <p:ext uri="{BB962C8B-B14F-4D97-AF65-F5344CB8AC3E}">
        <p14:creationId xmlns:p14="http://schemas.microsoft.com/office/powerpoint/2010/main" val="2831923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4FF487-D7DC-446D-9DE3-7CC533090937}"/>
              </a:ext>
            </a:extLst>
          </p:cNvPr>
          <p:cNvSpPr>
            <a:spLocks noGrp="1"/>
          </p:cNvSpPr>
          <p:nvPr>
            <p:ph type="title"/>
          </p:nvPr>
        </p:nvSpPr>
        <p:spPr/>
        <p:txBody>
          <a:bodyPr/>
          <a:lstStyle/>
          <a:p>
            <a:r>
              <a:rPr lang="en-GB" dirty="0"/>
              <a:t>Procedure</a:t>
            </a:r>
          </a:p>
        </p:txBody>
      </p:sp>
      <p:sp>
        <p:nvSpPr>
          <p:cNvPr id="4" name="Content Placeholder 3">
            <a:extLst>
              <a:ext uri="{FF2B5EF4-FFF2-40B4-BE49-F238E27FC236}">
                <a16:creationId xmlns:a16="http://schemas.microsoft.com/office/drawing/2014/main" id="{5B2DC6B4-5527-43F9-B009-1095B14E4B13}"/>
              </a:ext>
            </a:extLst>
          </p:cNvPr>
          <p:cNvSpPr>
            <a:spLocks noGrp="1"/>
          </p:cNvSpPr>
          <p:nvPr>
            <p:ph idx="1"/>
          </p:nvPr>
        </p:nvSpPr>
        <p:spPr/>
        <p:txBody>
          <a:bodyPr/>
          <a:lstStyle/>
          <a:p>
            <a:pPr marL="514350" indent="-514350">
              <a:buFont typeface="+mj-lt"/>
              <a:buAutoNum type="arabicPeriod"/>
            </a:pPr>
            <a:r>
              <a:rPr lang="en-US" dirty="0"/>
              <a:t>Name</a:t>
            </a:r>
          </a:p>
          <a:p>
            <a:pPr marL="514350" indent="-514350">
              <a:buFont typeface="+mj-lt"/>
              <a:buAutoNum type="arabicPeriod"/>
            </a:pPr>
            <a:r>
              <a:rPr lang="en-US" dirty="0"/>
              <a:t>Offence</a:t>
            </a:r>
          </a:p>
          <a:p>
            <a:pPr marL="514350" indent="-514350">
              <a:buFont typeface="+mj-lt"/>
              <a:buAutoNum type="arabicPeriod"/>
            </a:pPr>
            <a:r>
              <a:rPr lang="en-US" dirty="0"/>
              <a:t>Time </a:t>
            </a:r>
          </a:p>
          <a:p>
            <a:pPr marL="514350" indent="-514350">
              <a:buFont typeface="+mj-lt"/>
              <a:buAutoNum type="arabicPeriod"/>
            </a:pPr>
            <a:r>
              <a:rPr lang="en-US" dirty="0"/>
              <a:t>Eye contact </a:t>
            </a:r>
          </a:p>
          <a:p>
            <a:pPr marL="514350" indent="-514350">
              <a:buFont typeface="+mj-lt"/>
              <a:buAutoNum type="arabicPeriod"/>
            </a:pPr>
            <a:r>
              <a:rPr lang="en-US" dirty="0"/>
              <a:t>Issue Card</a:t>
            </a:r>
          </a:p>
          <a:p>
            <a:pPr marL="514350" indent="-514350">
              <a:buFont typeface="+mj-lt"/>
              <a:buAutoNum type="arabicPeriod"/>
            </a:pPr>
            <a:r>
              <a:rPr lang="en-US" dirty="0"/>
              <a:t>Report</a:t>
            </a:r>
            <a:endParaRPr lang="en-GB" dirty="0"/>
          </a:p>
        </p:txBody>
      </p:sp>
    </p:spTree>
    <p:extLst>
      <p:ext uri="{BB962C8B-B14F-4D97-AF65-F5344CB8AC3E}">
        <p14:creationId xmlns:p14="http://schemas.microsoft.com/office/powerpoint/2010/main" val="143810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32DA4-E3D7-4BFA-B700-33BEC119B8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28814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3" name="Picture 2">
            <a:extLst>
              <a:ext uri="{FF2B5EF4-FFF2-40B4-BE49-F238E27FC236}">
                <a16:creationId xmlns:a16="http://schemas.microsoft.com/office/drawing/2014/main" id="{4DE4B782-ABA1-493E-85A5-132FDBC08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4" y="0"/>
            <a:ext cx="12680314" cy="6858000"/>
          </a:xfrm>
          <a:prstGeom prst="rect">
            <a:avLst/>
          </a:prstGeom>
        </p:spPr>
      </p:pic>
    </p:spTree>
    <p:extLst>
      <p:ext uri="{BB962C8B-B14F-4D97-AF65-F5344CB8AC3E}">
        <p14:creationId xmlns:p14="http://schemas.microsoft.com/office/powerpoint/2010/main" val="504882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1BB6B-B752-4F16-A9BB-E1134F4403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327471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762E-AB55-45C5-95F4-0775122EB662}"/>
              </a:ext>
            </a:extLst>
          </p:cNvPr>
          <p:cNvSpPr>
            <a:spLocks noGrp="1"/>
          </p:cNvSpPr>
          <p:nvPr>
            <p:ph type="title"/>
          </p:nvPr>
        </p:nvSpPr>
        <p:spPr/>
        <p:txBody>
          <a:bodyPr/>
          <a:lstStyle/>
          <a:p>
            <a:r>
              <a:rPr lang="en-GB" dirty="0"/>
              <a:t>Summary &amp; Key Learning </a:t>
            </a:r>
          </a:p>
        </p:txBody>
      </p:sp>
      <p:sp>
        <p:nvSpPr>
          <p:cNvPr id="3" name="Content Placeholder 2">
            <a:extLst>
              <a:ext uri="{FF2B5EF4-FFF2-40B4-BE49-F238E27FC236}">
                <a16:creationId xmlns:a16="http://schemas.microsoft.com/office/drawing/2014/main" id="{54D40157-2152-4128-9E94-94D5D8F0E2B7}"/>
              </a:ext>
            </a:extLst>
          </p:cNvPr>
          <p:cNvSpPr>
            <a:spLocks noGrp="1"/>
          </p:cNvSpPr>
          <p:nvPr>
            <p:ph idx="1"/>
          </p:nvPr>
        </p:nvSpPr>
        <p:spPr/>
        <p:txBody>
          <a:bodyPr/>
          <a:lstStyle/>
          <a:p>
            <a:r>
              <a:rPr lang="en-US" dirty="0"/>
              <a:t>The importance of knowing who’s who on a match day!</a:t>
            </a:r>
          </a:p>
          <a:p>
            <a:r>
              <a:rPr lang="en-US" dirty="0"/>
              <a:t>A firm understanding of Law will assist and support you with what action to take</a:t>
            </a:r>
          </a:p>
          <a:p>
            <a:r>
              <a:rPr lang="en-US" dirty="0"/>
              <a:t>Take the appropriate action, we need to protect ourselves, others and the game</a:t>
            </a:r>
          </a:p>
          <a:p>
            <a:r>
              <a:rPr lang="en-US" dirty="0"/>
              <a:t>Courage, composure and calmness will help us effectively manage and deal with the issues we are faced with on the touchline</a:t>
            </a:r>
          </a:p>
          <a:p>
            <a:endParaRPr lang="en-US"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272719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CBBB7-00EC-496A-BA9E-015C97685329}"/>
              </a:ext>
            </a:extLst>
          </p:cNvPr>
          <p:cNvSpPr>
            <a:spLocks noGrp="1"/>
          </p:cNvSpPr>
          <p:nvPr>
            <p:ph type="ctrTitle"/>
          </p:nvPr>
        </p:nvSpPr>
        <p:spPr/>
        <p:txBody>
          <a:bodyPr/>
          <a:lstStyle/>
          <a:p>
            <a:r>
              <a:rPr lang="en-GB" dirty="0"/>
              <a:t>Thank You &amp; Well Done</a:t>
            </a:r>
          </a:p>
        </p:txBody>
      </p:sp>
      <p:sp>
        <p:nvSpPr>
          <p:cNvPr id="5" name="Subtitle 4">
            <a:extLst>
              <a:ext uri="{FF2B5EF4-FFF2-40B4-BE49-F238E27FC236}">
                <a16:creationId xmlns:a16="http://schemas.microsoft.com/office/drawing/2014/main" id="{EBAD6BC8-1E13-41F5-9CBE-9011A26DB5D6}"/>
              </a:ext>
            </a:extLst>
          </p:cNvPr>
          <p:cNvSpPr>
            <a:spLocks noGrp="1"/>
          </p:cNvSpPr>
          <p:nvPr>
            <p:ph type="subTitle" idx="1"/>
          </p:nvPr>
        </p:nvSpPr>
        <p:spPr>
          <a:xfrm>
            <a:off x="4271721" y="3944307"/>
            <a:ext cx="7600783" cy="1797732"/>
          </a:xfrm>
        </p:spPr>
        <p:txBody>
          <a:bodyPr>
            <a:normAutofit fontScale="92500"/>
          </a:bodyPr>
          <a:lstStyle/>
          <a:p>
            <a:r>
              <a:rPr lang="en-US" dirty="0"/>
              <a:t>It is vital that you continue to invest time into your development as a referee to continue to grow and develop</a:t>
            </a:r>
          </a:p>
          <a:p>
            <a:endParaRPr lang="en-US" dirty="0"/>
          </a:p>
          <a:p>
            <a:r>
              <a:rPr lang="en-US" dirty="0"/>
              <a:t>We hope to see you again at a future session </a:t>
            </a:r>
          </a:p>
          <a:p>
            <a:endParaRPr lang="en-GB" dirty="0"/>
          </a:p>
        </p:txBody>
      </p:sp>
    </p:spTree>
    <p:extLst>
      <p:ext uri="{BB962C8B-B14F-4D97-AF65-F5344CB8AC3E}">
        <p14:creationId xmlns:p14="http://schemas.microsoft.com/office/powerpoint/2010/main" val="2773762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3" name="Picture 2">
            <a:extLst>
              <a:ext uri="{FF2B5EF4-FFF2-40B4-BE49-F238E27FC236}">
                <a16:creationId xmlns:a16="http://schemas.microsoft.com/office/drawing/2014/main" id="{6867E454-B89B-43C4-904D-0DBDC7655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59" y="0"/>
            <a:ext cx="12662909" cy="6858000"/>
          </a:xfrm>
          <a:prstGeom prst="rect">
            <a:avLst/>
          </a:prstGeom>
        </p:spPr>
      </p:pic>
    </p:spTree>
    <p:extLst>
      <p:ext uri="{BB962C8B-B14F-4D97-AF65-F5344CB8AC3E}">
        <p14:creationId xmlns:p14="http://schemas.microsoft.com/office/powerpoint/2010/main" val="173308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5" name="Picture 4">
            <a:extLst>
              <a:ext uri="{FF2B5EF4-FFF2-40B4-BE49-F238E27FC236}">
                <a16:creationId xmlns:a16="http://schemas.microsoft.com/office/drawing/2014/main" id="{D3F36144-02A4-4C7F-B32D-CCF899C51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39" y="0"/>
            <a:ext cx="12648563" cy="6858000"/>
          </a:xfrm>
          <a:prstGeom prst="rect">
            <a:avLst/>
          </a:prstGeom>
        </p:spPr>
      </p:pic>
    </p:spTree>
    <p:extLst>
      <p:ext uri="{BB962C8B-B14F-4D97-AF65-F5344CB8AC3E}">
        <p14:creationId xmlns:p14="http://schemas.microsoft.com/office/powerpoint/2010/main" val="120551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5" name="Picture 4">
            <a:extLst>
              <a:ext uri="{FF2B5EF4-FFF2-40B4-BE49-F238E27FC236}">
                <a16:creationId xmlns:a16="http://schemas.microsoft.com/office/drawing/2014/main" id="{51CF19E8-D826-45AE-90B7-C8DD2D1D2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 y="0"/>
            <a:ext cx="12659360" cy="6858000"/>
          </a:xfrm>
          <a:prstGeom prst="rect">
            <a:avLst/>
          </a:prstGeom>
        </p:spPr>
      </p:pic>
    </p:spTree>
    <p:extLst>
      <p:ext uri="{BB962C8B-B14F-4D97-AF65-F5344CB8AC3E}">
        <p14:creationId xmlns:p14="http://schemas.microsoft.com/office/powerpoint/2010/main" val="668982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FBE28-9538-450C-82D8-5BFFC053FFFE}"/>
              </a:ext>
            </a:extLst>
          </p:cNvPr>
          <p:cNvSpPr>
            <a:spLocks noGrp="1"/>
          </p:cNvSpPr>
          <p:nvPr>
            <p:ph type="ctrTitle"/>
          </p:nvPr>
        </p:nvSpPr>
        <p:spPr/>
        <p:txBody>
          <a:bodyPr/>
          <a:lstStyle/>
          <a:p>
            <a:r>
              <a:rPr lang="en-GB" dirty="0"/>
              <a:t>Who’s who?</a:t>
            </a:r>
          </a:p>
        </p:txBody>
      </p:sp>
      <p:pic>
        <p:nvPicPr>
          <p:cNvPr id="6" name="Picture 5">
            <a:extLst>
              <a:ext uri="{FF2B5EF4-FFF2-40B4-BE49-F238E27FC236}">
                <a16:creationId xmlns:a16="http://schemas.microsoft.com/office/drawing/2014/main" id="{C1CCA594-E867-4C55-BEE0-B3B8DF67B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20" y="1"/>
            <a:ext cx="12639039" cy="6858000"/>
          </a:xfrm>
          <a:prstGeom prst="rect">
            <a:avLst/>
          </a:prstGeom>
        </p:spPr>
      </p:pic>
    </p:spTree>
    <p:extLst>
      <p:ext uri="{BB962C8B-B14F-4D97-AF65-F5344CB8AC3E}">
        <p14:creationId xmlns:p14="http://schemas.microsoft.com/office/powerpoint/2010/main" val="608238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3624</Words>
  <Application>Microsoft Office PowerPoint</Application>
  <PresentationFormat>Widescreen</PresentationFormat>
  <Paragraphs>297</Paragraphs>
  <Slides>52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Office Theme</vt:lpstr>
      <vt:lpstr>GRASSROOTS REFEREE EVENING: NOVEMBER 2022  </vt:lpstr>
      <vt:lpstr>Main Aims of the Evening </vt:lpstr>
      <vt:lpstr>North Riding FA In Numbers.. </vt:lpstr>
      <vt:lpstr>Who’s who?</vt:lpstr>
      <vt:lpstr>Who’s who?</vt:lpstr>
      <vt:lpstr>Who’s who?</vt:lpstr>
      <vt:lpstr>Who’s who?</vt:lpstr>
      <vt:lpstr>Who’s who?</vt:lpstr>
      <vt:lpstr>Who’s who?</vt:lpstr>
      <vt:lpstr>Who’s who?</vt:lpstr>
      <vt:lpstr>Who’s who?</vt:lpstr>
      <vt:lpstr>Who’s who?</vt:lpstr>
      <vt:lpstr>Who’s who?</vt:lpstr>
      <vt:lpstr>Who’s who?</vt:lpstr>
      <vt:lpstr>Dealing with Misconduct &amp; Practical Guidance Recap: November 2022 </vt:lpstr>
      <vt:lpstr>Main Session Aims</vt:lpstr>
      <vt:lpstr>Who’s who?</vt:lpstr>
      <vt:lpstr>Task – Can you identify who’s who?</vt:lpstr>
      <vt:lpstr>Task – Can you identify who’s who?</vt:lpstr>
      <vt:lpstr>A Question of Sport Law</vt:lpstr>
      <vt:lpstr>Question 1</vt:lpstr>
      <vt:lpstr>Question 2</vt:lpstr>
      <vt:lpstr>Question 3</vt:lpstr>
      <vt:lpstr>Question 4</vt:lpstr>
      <vt:lpstr>Question 5</vt:lpstr>
      <vt:lpstr>Disciplinary Action for Team Officials IFAB Laws of the Game – Law 12</vt:lpstr>
      <vt:lpstr>Warnings for Team Officials</vt:lpstr>
      <vt:lpstr>Caution Offences for Team Officials</vt:lpstr>
      <vt:lpstr>Sending Off Offences for Team Officials</vt:lpstr>
      <vt:lpstr>Sending Off Offences for Team Officials </vt:lpstr>
      <vt:lpstr>How do we manage these incidents?</vt:lpstr>
      <vt:lpstr>Managing the incident…</vt:lpstr>
      <vt:lpstr>Referee Department  Practical Guidance for Dealing with Misconduct </vt:lpstr>
      <vt:lpstr>Practical Guidance for dealing with Grassroot Misconduct </vt:lpstr>
      <vt:lpstr>Practical Guidance for dealing with ‘NON PARTICIPANTS’ Misconduct </vt:lpstr>
      <vt:lpstr>Practical Guidance for dealing with ‘SPECTATOR’ Misconduct </vt:lpstr>
      <vt:lpstr>Practical Guidance for dealing with ‘SPECTATOR’ Misconduct </vt:lpstr>
      <vt:lpstr>Temporary Dismissal Guidance (SIN BIN)</vt:lpstr>
      <vt:lpstr>PowerPoint Presentation</vt:lpstr>
      <vt:lpstr>PowerPoint Presentation</vt:lpstr>
      <vt:lpstr>FA Discriminatory Guidance</vt:lpstr>
      <vt:lpstr>Key Guidance</vt:lpstr>
      <vt:lpstr>Examples of Good Misconduct Reporting</vt:lpstr>
      <vt:lpstr>PowerPoint Presentation</vt:lpstr>
      <vt:lpstr>PowerPoint Presentation</vt:lpstr>
      <vt:lpstr>PowerPoint Presentation</vt:lpstr>
      <vt:lpstr>PowerPoint Presentation</vt:lpstr>
      <vt:lpstr>Procedure</vt:lpstr>
      <vt:lpstr>PowerPoint Presentation</vt:lpstr>
      <vt:lpstr>PowerPoint Presentation</vt:lpstr>
      <vt:lpstr>Summary &amp; Key Learning </vt:lpstr>
      <vt:lpstr>Thank You &amp; Well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 Cass</dc:creator>
  <cp:lastModifiedBy>Ross Joyce</cp:lastModifiedBy>
  <cp:revision>52</cp:revision>
  <dcterms:created xsi:type="dcterms:W3CDTF">2020-02-20T20:01:11Z</dcterms:created>
  <dcterms:modified xsi:type="dcterms:W3CDTF">2022-11-17T09:48:16Z</dcterms:modified>
</cp:coreProperties>
</file>