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769" r:id="rId4"/>
    <p:sldMasterId id="2147493772" r:id="rId5"/>
    <p:sldMasterId id="2147493774" r:id="rId6"/>
    <p:sldMasterId id="2147493777" r:id="rId7"/>
    <p:sldMasterId id="2147493791" r:id="rId8"/>
    <p:sldMasterId id="2147493820" r:id="rId9"/>
    <p:sldMasterId id="2147493827" r:id="rId10"/>
    <p:sldMasterId id="2147493829" r:id="rId11"/>
  </p:sldMasterIdLst>
  <p:notesMasterIdLst>
    <p:notesMasterId r:id="rId59"/>
  </p:notesMasterIdLst>
  <p:sldIdLst>
    <p:sldId id="724" r:id="rId12"/>
    <p:sldId id="715" r:id="rId13"/>
    <p:sldId id="286" r:id="rId14"/>
    <p:sldId id="258" r:id="rId15"/>
    <p:sldId id="273" r:id="rId16"/>
    <p:sldId id="259" r:id="rId17"/>
    <p:sldId id="296" r:id="rId18"/>
    <p:sldId id="276" r:id="rId19"/>
    <p:sldId id="710" r:id="rId20"/>
    <p:sldId id="546" r:id="rId21"/>
    <p:sldId id="272" r:id="rId22"/>
    <p:sldId id="717" r:id="rId23"/>
    <p:sldId id="292" r:id="rId24"/>
    <p:sldId id="287" r:id="rId25"/>
    <p:sldId id="291" r:id="rId26"/>
    <p:sldId id="275" r:id="rId27"/>
    <p:sldId id="274" r:id="rId28"/>
    <p:sldId id="277" r:id="rId29"/>
    <p:sldId id="718" r:id="rId30"/>
    <p:sldId id="720" r:id="rId31"/>
    <p:sldId id="721" r:id="rId32"/>
    <p:sldId id="283" r:id="rId33"/>
    <p:sldId id="294" r:id="rId34"/>
    <p:sldId id="290" r:id="rId35"/>
    <p:sldId id="295" r:id="rId36"/>
    <p:sldId id="723" r:id="rId37"/>
    <p:sldId id="297" r:id="rId38"/>
    <p:sldId id="298" r:id="rId39"/>
    <p:sldId id="299" r:id="rId40"/>
    <p:sldId id="300" r:id="rId41"/>
    <p:sldId id="302" r:id="rId42"/>
    <p:sldId id="303" r:id="rId43"/>
    <p:sldId id="260" r:id="rId44"/>
    <p:sldId id="261" r:id="rId45"/>
    <p:sldId id="262" r:id="rId46"/>
    <p:sldId id="263" r:id="rId47"/>
    <p:sldId id="264" r:id="rId48"/>
    <p:sldId id="265" r:id="rId49"/>
    <p:sldId id="266" r:id="rId50"/>
    <p:sldId id="267" r:id="rId51"/>
    <p:sldId id="305" r:id="rId52"/>
    <p:sldId id="301" r:id="rId53"/>
    <p:sldId id="270" r:id="rId54"/>
    <p:sldId id="306" r:id="rId55"/>
    <p:sldId id="284" r:id="rId56"/>
    <p:sldId id="726" r:id="rId57"/>
    <p:sldId id="722" r:id="rId58"/>
  </p:sldIdLst>
  <p:sldSz cx="9144000" cy="5143500" type="screen16x9"/>
  <p:notesSz cx="6889750" cy="10018713"/>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B2"/>
    <a:srgbClr val="FF1D1D"/>
    <a:srgbClr val="FF1919"/>
    <a:srgbClr val="011E41"/>
    <a:srgbClr val="E1261C"/>
    <a:srgbClr val="3C3C3C"/>
    <a:srgbClr val="93278F"/>
    <a:srgbClr val="00813E"/>
    <a:srgbClr val="A01E21"/>
    <a:srgbClr val="F2C7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5343" autoAdjust="0"/>
  </p:normalViewPr>
  <p:slideViewPr>
    <p:cSldViewPr snapToGrid="0" snapToObjects="1">
      <p:cViewPr varScale="1">
        <p:scale>
          <a:sx n="81" d="100"/>
          <a:sy n="81" d="100"/>
        </p:scale>
        <p:origin x="1086" y="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80663382-963B-C440-BD22-F4FBA1D9FA63}" type="datetimeFigureOut">
              <a:rPr lang="en-GB" smtClean="0"/>
              <a:t>06/02/2020</a:t>
            </a:fld>
            <a:endParaRPr lang="en-GB"/>
          </a:p>
        </p:txBody>
      </p:sp>
      <p:sp>
        <p:nvSpPr>
          <p:cNvPr id="4" name="Slide Image Placeholder 3"/>
          <p:cNvSpPr>
            <a:spLocks noGrp="1" noRot="1" noChangeAspect="1"/>
          </p:cNvSpPr>
          <p:nvPr>
            <p:ph type="sldImg" idx="2"/>
          </p:nvPr>
        </p:nvSpPr>
        <p:spPr>
          <a:xfrm>
            <a:off x="442913" y="1254125"/>
            <a:ext cx="6003925" cy="3378200"/>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40"/>
            <a:ext cx="2985558" cy="50267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6040"/>
            <a:ext cx="2985558" cy="502674"/>
          </a:xfrm>
          <a:prstGeom prst="rect">
            <a:avLst/>
          </a:prstGeom>
        </p:spPr>
        <p:txBody>
          <a:bodyPr vert="horz" lIns="96616" tIns="48308" rIns="96616" bIns="48308" rtlCol="0" anchor="b"/>
          <a:lstStyle>
            <a:lvl1pPr algn="r">
              <a:defRPr sz="1300"/>
            </a:lvl1pPr>
          </a:lstStyle>
          <a:p>
            <a:fld id="{D95C492D-5127-E64F-810E-3CF86AD0D417}" type="slidenum">
              <a:rPr lang="en-GB" smtClean="0"/>
              <a:t>‹#›</a:t>
            </a:fld>
            <a:endParaRPr lang="en-GB"/>
          </a:p>
        </p:txBody>
      </p:sp>
    </p:spTree>
    <p:extLst>
      <p:ext uri="{BB962C8B-B14F-4D97-AF65-F5344CB8AC3E}">
        <p14:creationId xmlns:p14="http://schemas.microsoft.com/office/powerpoint/2010/main" val="160796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Danielle </a:t>
            </a:r>
          </a:p>
        </p:txBody>
      </p:sp>
      <p:sp>
        <p:nvSpPr>
          <p:cNvPr id="4" name="Slide Number Placeholder 3"/>
          <p:cNvSpPr>
            <a:spLocks noGrp="1"/>
          </p:cNvSpPr>
          <p:nvPr>
            <p:ph type="sldNum" sz="quarter" idx="5"/>
          </p:nvPr>
        </p:nvSpPr>
        <p:spPr/>
        <p:txBody>
          <a:bodyPr/>
          <a:lstStyle/>
          <a:p>
            <a:fld id="{D95C492D-5127-E64F-810E-3CF86AD0D417}" type="slidenum">
              <a:rPr lang="en-GB" smtClean="0"/>
              <a:t>2</a:t>
            </a:fld>
            <a:endParaRPr lang="en-GB"/>
          </a:p>
        </p:txBody>
      </p:sp>
    </p:spTree>
    <p:extLst>
      <p:ext uri="{BB962C8B-B14F-4D97-AF65-F5344CB8AC3E}">
        <p14:creationId xmlns:p14="http://schemas.microsoft.com/office/powerpoint/2010/main" val="3404552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US" b="1" dirty="0"/>
              <a:t>Purpose of slide: difference between vision &amp; mission and words used</a:t>
            </a:r>
            <a:endParaRPr lang="en-US" b="0" dirty="0"/>
          </a:p>
          <a:p>
            <a:endParaRPr lang="en-US" dirty="0"/>
          </a:p>
          <a:p>
            <a:r>
              <a:rPr lang="en-US" sz="1300" i="1" dirty="0"/>
              <a:t>Drive</a:t>
            </a:r>
            <a:r>
              <a:rPr lang="en-US" sz="1300" dirty="0"/>
              <a:t> – we do more than support the sector we push it forward through the work we do at a sector level; the funds are a great example of this in the sport sector and the first for an NGB</a:t>
            </a:r>
            <a:endParaRPr lang="en-GB" sz="1300" dirty="0"/>
          </a:p>
          <a:p>
            <a:r>
              <a:rPr lang="en-US" sz="1300" dirty="0"/>
              <a:t> </a:t>
            </a:r>
            <a:endParaRPr lang="en-GB" sz="1300" dirty="0"/>
          </a:p>
          <a:p>
            <a:r>
              <a:rPr lang="en-US" sz="1300" i="1" dirty="0"/>
              <a:t>Continued development</a:t>
            </a:r>
            <a:r>
              <a:rPr lang="en-US" sz="1300" dirty="0"/>
              <a:t> – there’s always more we can do to keep the sector moving forward</a:t>
            </a:r>
            <a:endParaRPr lang="en-GB" sz="1300" dirty="0"/>
          </a:p>
          <a:p>
            <a:r>
              <a:rPr lang="en-US" sz="1300" dirty="0"/>
              <a:t> </a:t>
            </a:r>
            <a:endParaRPr lang="en-GB" sz="1300" dirty="0"/>
          </a:p>
          <a:p>
            <a:r>
              <a:rPr lang="en-US" sz="1300" i="1" dirty="0"/>
              <a:t>Relevant</a:t>
            </a:r>
            <a:r>
              <a:rPr lang="en-US" sz="1300" dirty="0"/>
              <a:t> – </a:t>
            </a:r>
            <a:r>
              <a:rPr lang="en-US" sz="1300" dirty="0" err="1"/>
              <a:t>organisations</a:t>
            </a:r>
            <a:r>
              <a:rPr lang="en-US" sz="1300" dirty="0"/>
              <a:t> need to be relevant to their local communities to survive and thrive; this links to the work we do to make </a:t>
            </a:r>
            <a:r>
              <a:rPr lang="en-US" sz="1300" dirty="0" err="1"/>
              <a:t>organisations</a:t>
            </a:r>
            <a:r>
              <a:rPr lang="en-US" sz="1300" dirty="0"/>
              <a:t> more connected to the communities and deliver services they need. It’s the opposite of an inward focused members club. </a:t>
            </a:r>
            <a:endParaRPr lang="en-GB" sz="1300" dirty="0"/>
          </a:p>
          <a:p>
            <a:r>
              <a:rPr lang="en-US" sz="1300" dirty="0"/>
              <a:t> </a:t>
            </a:r>
            <a:endParaRPr lang="en-GB" sz="1300" dirty="0"/>
          </a:p>
          <a:p>
            <a:r>
              <a:rPr lang="en-US" sz="1300" i="1" dirty="0"/>
              <a:t>Resilient</a:t>
            </a:r>
            <a:r>
              <a:rPr lang="en-US" sz="1300" dirty="0"/>
              <a:t> – encompasses the financial resilience and </a:t>
            </a:r>
            <a:r>
              <a:rPr lang="en-US" sz="1300" dirty="0" err="1"/>
              <a:t>organisational</a:t>
            </a:r>
            <a:r>
              <a:rPr lang="en-US" sz="1300" dirty="0"/>
              <a:t> resilience; key offers of our day-to-day work with grassroots clubs</a:t>
            </a:r>
            <a:endParaRPr lang="en-GB" sz="1300" dirty="0"/>
          </a:p>
          <a:p>
            <a:r>
              <a:rPr lang="en-US" sz="1300" dirty="0"/>
              <a:t> </a:t>
            </a:r>
            <a:endParaRPr lang="en-GB" sz="1300" dirty="0"/>
          </a:p>
          <a:p>
            <a:r>
              <a:rPr lang="en-US" sz="1300" i="1" dirty="0"/>
              <a:t>Impactfu</a:t>
            </a:r>
            <a:r>
              <a:rPr lang="en-US" sz="1300" dirty="0"/>
              <a:t>l – we aim to help individual and sector </a:t>
            </a:r>
            <a:r>
              <a:rPr lang="en-US" sz="1300" dirty="0" err="1"/>
              <a:t>organisations</a:t>
            </a:r>
            <a:r>
              <a:rPr lang="en-US" sz="1300" dirty="0"/>
              <a:t> to deliver greater impact / or continue to do impactful activity sustainably</a:t>
            </a:r>
            <a:endParaRPr lang="en-GB" sz="1300" dirty="0"/>
          </a:p>
          <a:p>
            <a:r>
              <a:rPr lang="en-US" sz="1300" dirty="0"/>
              <a:t> </a:t>
            </a:r>
            <a:endParaRPr lang="en-GB" sz="1300" dirty="0"/>
          </a:p>
          <a:p>
            <a:r>
              <a:rPr lang="en-US" sz="1300" i="1" dirty="0"/>
              <a:t>Community Sports Sector</a:t>
            </a:r>
            <a:r>
              <a:rPr lang="en-US" sz="1300" dirty="0"/>
              <a:t> – we are not about elite sport</a:t>
            </a:r>
            <a:endParaRPr lang="en-GB" sz="1300" dirty="0"/>
          </a:p>
          <a:p>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11</a:t>
            </a:fld>
            <a:endParaRPr lang="en-GB"/>
          </a:p>
        </p:txBody>
      </p:sp>
    </p:spTree>
    <p:extLst>
      <p:ext uri="{BB962C8B-B14F-4D97-AF65-F5344CB8AC3E}">
        <p14:creationId xmlns:p14="http://schemas.microsoft.com/office/powerpoint/2010/main" val="62858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5C492D-5127-E64F-810E-3CF86AD0D417}" type="slidenum">
              <a:rPr lang="en-GB" smtClean="0"/>
              <a:t>12</a:t>
            </a:fld>
            <a:endParaRPr lang="en-GB"/>
          </a:p>
        </p:txBody>
      </p:sp>
    </p:spTree>
    <p:extLst>
      <p:ext uri="{BB962C8B-B14F-4D97-AF65-F5344CB8AC3E}">
        <p14:creationId xmlns:p14="http://schemas.microsoft.com/office/powerpoint/2010/main" val="800894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US" sz="1300" b="1" dirty="0"/>
              <a:t>Purpose of slide: </a:t>
            </a:r>
            <a:r>
              <a:rPr lang="en-US" sz="1300" dirty="0"/>
              <a:t>to highlight the characteristics of </a:t>
            </a:r>
            <a:r>
              <a:rPr lang="en-US" dirty="0"/>
              <a:t>a well researched and well written vision statement</a:t>
            </a:r>
          </a:p>
          <a:p>
            <a:pPr>
              <a:spcAft>
                <a:spcPts val="634"/>
              </a:spcAft>
            </a:pPr>
            <a:endParaRPr lang="en-US" sz="1300" dirty="0"/>
          </a:p>
          <a:p>
            <a:pPr>
              <a:spcAft>
                <a:spcPts val="634"/>
              </a:spcAft>
            </a:pPr>
            <a:r>
              <a:rPr lang="en-US" sz="1300" b="1" dirty="0"/>
              <a:t>Clear and unambiguous: </a:t>
            </a:r>
            <a:r>
              <a:rPr lang="en-US" sz="1300" dirty="0"/>
              <a:t>it should be easily understood by all</a:t>
            </a:r>
          </a:p>
          <a:p>
            <a:pPr>
              <a:spcAft>
                <a:spcPts val="634"/>
              </a:spcAft>
            </a:pPr>
            <a:r>
              <a:rPr lang="en-US" b="1" dirty="0"/>
              <a:t>Sense of going forward: </a:t>
            </a:r>
            <a:r>
              <a:rPr lang="en-US" dirty="0"/>
              <a:t>aspirational, and builds on club’s success to date</a:t>
            </a:r>
          </a:p>
          <a:p>
            <a:pPr>
              <a:spcAft>
                <a:spcPts val="634"/>
              </a:spcAft>
            </a:pPr>
            <a:r>
              <a:rPr lang="en-US" sz="1300" b="1" dirty="0"/>
              <a:t>Points to club’s values: </a:t>
            </a:r>
            <a:r>
              <a:rPr lang="en-US" sz="1300" dirty="0"/>
              <a:t>thereby linking with the club’s overall culture</a:t>
            </a:r>
          </a:p>
          <a:p>
            <a:pPr>
              <a:spcAft>
                <a:spcPts val="634"/>
              </a:spcAft>
            </a:pPr>
            <a:r>
              <a:rPr lang="en-US" b="1" dirty="0"/>
              <a:t>Concise: </a:t>
            </a:r>
            <a:r>
              <a:rPr lang="en-US" dirty="0"/>
              <a:t>y</a:t>
            </a:r>
            <a:r>
              <a:rPr lang="en-US" sz="1300" dirty="0"/>
              <a:t>ou can create a longer version, but it should not be the one that is broadcast to the world</a:t>
            </a:r>
          </a:p>
          <a:p>
            <a:pPr>
              <a:spcAft>
                <a:spcPts val="634"/>
              </a:spcAft>
            </a:pPr>
            <a:r>
              <a:rPr lang="en-US" b="1" dirty="0"/>
              <a:t>Memorable and understandable</a:t>
            </a:r>
            <a:r>
              <a:rPr lang="en-US" dirty="0"/>
              <a:t>: it’s not a test of memory, but the key message should be easily understood and be explainable by all</a:t>
            </a:r>
          </a:p>
          <a:p>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13</a:t>
            </a:fld>
            <a:endParaRPr lang="en-GB"/>
          </a:p>
        </p:txBody>
      </p:sp>
    </p:spTree>
    <p:extLst>
      <p:ext uri="{BB962C8B-B14F-4D97-AF65-F5344CB8AC3E}">
        <p14:creationId xmlns:p14="http://schemas.microsoft.com/office/powerpoint/2010/main" val="894326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US" b="1" dirty="0"/>
              <a:t>Purpose of slide: </a:t>
            </a:r>
            <a:r>
              <a:rPr lang="en-US" b="0" dirty="0"/>
              <a:t>to introduce the FA’s vision and values</a:t>
            </a:r>
            <a:endParaRPr lang="en-US" b="0" baseline="0" dirty="0"/>
          </a:p>
          <a:p>
            <a:endParaRPr lang="en-US" dirty="0"/>
          </a:p>
          <a:p>
            <a:pPr>
              <a:spcAft>
                <a:spcPts val="634"/>
              </a:spcAft>
            </a:pPr>
            <a:r>
              <a:rPr lang="en-US" dirty="0"/>
              <a:t>Provides the audience with clear statement of the FA’s own vision and values, thereby further setting the context for the rest of the webinar. </a:t>
            </a:r>
          </a:p>
          <a:p>
            <a:pPr>
              <a:spcAft>
                <a:spcPts val="634"/>
              </a:spcAft>
            </a:pPr>
            <a:r>
              <a:rPr lang="en-US" dirty="0"/>
              <a:t>The audience could be asked to reflect on whether they think the vision and values are effective and accurately represent the organisation. </a:t>
            </a:r>
          </a:p>
          <a:p>
            <a:endParaRPr lang="en-GB" dirty="0"/>
          </a:p>
          <a:p>
            <a:r>
              <a:rPr lang="en-GB" dirty="0"/>
              <a:t>FA Values </a:t>
            </a:r>
          </a:p>
          <a:p>
            <a:r>
              <a:rPr lang="en-GB" sz="1300" dirty="0"/>
              <a:t>We believe that the best chance of achieving these objectives is with a healthy culture. At The FA, we live our PRIDE values in everything that we do:</a:t>
            </a:r>
          </a:p>
          <a:p>
            <a:pPr marL="181154" indent="-181154">
              <a:buFont typeface="Arial" panose="020B0604020202020204" pitchFamily="34" charset="0"/>
              <a:buChar char="•"/>
            </a:pPr>
            <a:r>
              <a:rPr lang="en-GB" sz="1300" dirty="0"/>
              <a:t>Progressive - We embrace new thinking in the pursuit of continuous improvement</a:t>
            </a:r>
          </a:p>
          <a:p>
            <a:pPr marL="181154" indent="-181154">
              <a:buFont typeface="Arial" panose="020B0604020202020204" pitchFamily="34" charset="0"/>
              <a:buChar char="•"/>
            </a:pPr>
            <a:r>
              <a:rPr lang="en-GB" sz="1300" dirty="0"/>
              <a:t>Respectful - We set the standards for respectful behaviour across the game</a:t>
            </a:r>
          </a:p>
          <a:p>
            <a:pPr marL="181154" indent="-181154">
              <a:buFont typeface="Arial" panose="020B0604020202020204" pitchFamily="34" charset="0"/>
              <a:buChar char="•"/>
            </a:pPr>
            <a:r>
              <a:rPr lang="en-GB" sz="1300" dirty="0"/>
              <a:t>Inclusive - We champion and ensure that football is and will remain a game for everyone</a:t>
            </a:r>
          </a:p>
          <a:p>
            <a:pPr marL="181154" indent="-181154">
              <a:buFont typeface="Arial" panose="020B0604020202020204" pitchFamily="34" charset="0"/>
              <a:buChar char="•"/>
            </a:pPr>
            <a:r>
              <a:rPr lang="en-GB" sz="1300" dirty="0"/>
              <a:t>Determined - We are tenacious and accountable to each other in serving the whole game and doing the right thing</a:t>
            </a:r>
          </a:p>
          <a:p>
            <a:pPr marL="181154" indent="-181154">
              <a:buFont typeface="Arial" panose="020B0604020202020204" pitchFamily="34" charset="0"/>
              <a:buChar char="•"/>
            </a:pPr>
            <a:r>
              <a:rPr lang="en-GB" sz="1300" dirty="0"/>
              <a:t>Excellent - The very best outcome can only be achieved by sustained excellence in performance</a:t>
            </a:r>
          </a:p>
          <a:p>
            <a:br>
              <a:rPr lang="en-GB" dirty="0"/>
            </a:br>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14</a:t>
            </a:fld>
            <a:endParaRPr lang="en-GB"/>
          </a:p>
        </p:txBody>
      </p:sp>
    </p:spTree>
    <p:extLst>
      <p:ext uri="{BB962C8B-B14F-4D97-AF65-F5344CB8AC3E}">
        <p14:creationId xmlns:p14="http://schemas.microsoft.com/office/powerpoint/2010/main" val="139840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US" b="1" dirty="0"/>
              <a:t>Purpose of slide: </a:t>
            </a:r>
            <a:r>
              <a:rPr lang="en-US" b="0" dirty="0"/>
              <a:t>to introduce the FA’s vision and values</a:t>
            </a:r>
            <a:endParaRPr lang="en-US" b="0" baseline="0" dirty="0"/>
          </a:p>
          <a:p>
            <a:endParaRPr lang="en-US" dirty="0"/>
          </a:p>
          <a:p>
            <a:pPr>
              <a:spcAft>
                <a:spcPts val="634"/>
              </a:spcAft>
            </a:pPr>
            <a:r>
              <a:rPr lang="en-US" dirty="0"/>
              <a:t>Provides the audience with clear statement of the FA’s own vision and values, thereby further setting the context for the rest of the webinar. </a:t>
            </a:r>
          </a:p>
          <a:p>
            <a:pPr>
              <a:spcAft>
                <a:spcPts val="634"/>
              </a:spcAft>
            </a:pPr>
            <a:r>
              <a:rPr lang="en-US" dirty="0"/>
              <a:t>The audience could be asked to reflect on whether they think the vision and values are effective and accurately represent the organisation. </a:t>
            </a:r>
          </a:p>
          <a:p>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15</a:t>
            </a:fld>
            <a:endParaRPr lang="en-GB"/>
          </a:p>
        </p:txBody>
      </p:sp>
    </p:spTree>
    <p:extLst>
      <p:ext uri="{BB962C8B-B14F-4D97-AF65-F5344CB8AC3E}">
        <p14:creationId xmlns:p14="http://schemas.microsoft.com/office/powerpoint/2010/main" val="913431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US" b="1" dirty="0"/>
              <a:t>James</a:t>
            </a:r>
          </a:p>
          <a:p>
            <a:endParaRPr lang="en-US" b="1" dirty="0"/>
          </a:p>
          <a:p>
            <a:r>
              <a:rPr lang="en-US" b="1" dirty="0"/>
              <a:t>Purpose of slide: </a:t>
            </a:r>
            <a:r>
              <a:rPr lang="en-US" b="0" dirty="0"/>
              <a:t>issues</a:t>
            </a:r>
            <a:r>
              <a:rPr lang="en-US" b="0" baseline="0" dirty="0"/>
              <a:t> to consider when forming early thoughts around what the vision and value</a:t>
            </a:r>
            <a:r>
              <a:rPr lang="en-US" dirty="0"/>
              <a:t>s </a:t>
            </a:r>
            <a:r>
              <a:rPr lang="en-US" b="0" baseline="0" dirty="0"/>
              <a:t>might say</a:t>
            </a:r>
          </a:p>
          <a:p>
            <a:endParaRPr lang="en-US" dirty="0"/>
          </a:p>
          <a:p>
            <a:pPr marL="181154" indent="-181154">
              <a:buFont typeface="Arial" charset="0"/>
              <a:buChar char="•"/>
            </a:pPr>
            <a:r>
              <a:rPr lang="en-US" b="0" baseline="0" dirty="0"/>
              <a:t>If the club has a vision and values</a:t>
            </a:r>
            <a:r>
              <a:rPr lang="en-US" b="0" dirty="0"/>
              <a:t> </a:t>
            </a:r>
            <a:r>
              <a:rPr lang="en-US" b="0" baseline="0" dirty="0"/>
              <a:t>already, </a:t>
            </a:r>
            <a:r>
              <a:rPr lang="en-US" dirty="0"/>
              <a:t>are they</a:t>
            </a:r>
            <a:r>
              <a:rPr lang="en-US" b="0" baseline="0" dirty="0"/>
              <a:t> still fit for purpose, or is there an appetite</a:t>
            </a:r>
            <a:r>
              <a:rPr lang="en-US" b="0" dirty="0"/>
              <a:t> to update </a:t>
            </a:r>
            <a:r>
              <a:rPr lang="en-US" dirty="0"/>
              <a:t>them</a:t>
            </a:r>
            <a:r>
              <a:rPr lang="en-US" b="0" dirty="0"/>
              <a:t>? </a:t>
            </a:r>
          </a:p>
          <a:p>
            <a:pPr marL="181154" indent="-181154">
              <a:buFont typeface="Arial" charset="0"/>
              <a:buChar char="•"/>
            </a:pPr>
            <a:endParaRPr lang="en-US" baseline="0" dirty="0"/>
          </a:p>
          <a:p>
            <a:pPr marL="181154" indent="-181154">
              <a:buFont typeface="Arial" charset="0"/>
              <a:buChar char="•"/>
            </a:pPr>
            <a:r>
              <a:rPr lang="en-US" b="0" dirty="0"/>
              <a:t>If the club has objects or a statement of purpose, the vision will need to mirror them</a:t>
            </a:r>
          </a:p>
          <a:p>
            <a:pPr marL="181154" indent="-181154">
              <a:buFont typeface="Arial" charset="0"/>
              <a:buChar char="•"/>
            </a:pPr>
            <a:endParaRPr lang="en-US" dirty="0"/>
          </a:p>
          <a:p>
            <a:pPr marL="181154" indent="-181154">
              <a:buFont typeface="Arial" charset="0"/>
              <a:buChar char="•"/>
            </a:pPr>
            <a:r>
              <a:rPr lang="en-US" b="0" dirty="0"/>
              <a:t>Again, if the club has a business plan with life left in it the vision should reflect its core themes; alternatively, if the business plan is out of date this would be the perfect time to revisit the vision</a:t>
            </a:r>
          </a:p>
          <a:p>
            <a:pPr marL="181154" indent="-181154">
              <a:buFont typeface="Arial" charset="0"/>
              <a:buChar char="•"/>
            </a:pPr>
            <a:endParaRPr lang="en-US" dirty="0"/>
          </a:p>
          <a:p>
            <a:pPr marL="181154" indent="-181154">
              <a:buFont typeface="Arial" charset="0"/>
              <a:buChar char="•"/>
            </a:pPr>
            <a:r>
              <a:rPr lang="en-US" b="0" dirty="0"/>
              <a:t>Vision statements tend to be medium to long term, so a period of between 5-10 years should be considered</a:t>
            </a:r>
          </a:p>
          <a:p>
            <a:pPr marL="181154" indent="-181154">
              <a:buFont typeface="Arial" charset="0"/>
              <a:buChar char="•"/>
            </a:pPr>
            <a:endParaRPr lang="en-US" dirty="0"/>
          </a:p>
          <a:p>
            <a:pPr marL="181154" indent="-181154">
              <a:buFont typeface="Arial" charset="0"/>
              <a:buChar char="•"/>
            </a:pPr>
            <a:r>
              <a:rPr lang="en-US" b="0" dirty="0"/>
              <a:t>Getting a sense of these indicators should help shape how ambitious the vision statement needs to be</a:t>
            </a:r>
          </a:p>
          <a:p>
            <a:endParaRPr lang="en-US" baseline="0" dirty="0"/>
          </a:p>
          <a:p>
            <a:r>
              <a:rPr lang="en-US" b="0" baseline="0" dirty="0"/>
              <a:t> </a:t>
            </a:r>
            <a:endParaRPr lang="en-US" b="1" dirty="0"/>
          </a:p>
          <a:p>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16</a:t>
            </a:fld>
            <a:endParaRPr lang="en-GB"/>
          </a:p>
        </p:txBody>
      </p:sp>
    </p:spTree>
    <p:extLst>
      <p:ext uri="{BB962C8B-B14F-4D97-AF65-F5344CB8AC3E}">
        <p14:creationId xmlns:p14="http://schemas.microsoft.com/office/powerpoint/2010/main" val="1014422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US" b="1" dirty="0"/>
              <a:t>James</a:t>
            </a:r>
          </a:p>
          <a:p>
            <a:endParaRPr lang="en-US" b="1" dirty="0"/>
          </a:p>
          <a:p>
            <a:r>
              <a:rPr lang="en-US" b="1" dirty="0"/>
              <a:t>Purpose of slide: </a:t>
            </a:r>
            <a:r>
              <a:rPr lang="en-US" dirty="0"/>
              <a:t>to introduce the three main ways in which a club can develop a vision statement and set of values</a:t>
            </a:r>
          </a:p>
          <a:p>
            <a:endParaRPr lang="en-US" dirty="0"/>
          </a:p>
          <a:p>
            <a:r>
              <a:rPr lang="en-US" b="1" dirty="0"/>
              <a:t>Visioning workshop: </a:t>
            </a:r>
            <a:r>
              <a:rPr lang="en-US" dirty="0"/>
              <a:t>we will go on to talk in more detail about how such a workshop can be developed and delivered </a:t>
            </a:r>
          </a:p>
          <a:p>
            <a:endParaRPr lang="en-US" dirty="0"/>
          </a:p>
          <a:p>
            <a:r>
              <a:rPr lang="en-US" b="1" dirty="0"/>
              <a:t>Theory of Change: </a:t>
            </a:r>
            <a:r>
              <a:rPr lang="en-US" dirty="0"/>
              <a:t>a theory of change shows how you expect outcomes to occur over the short, medium and longer term as a result of your work. It can be represented in a visual diagram, as a narrative, or both. Often facilitated by experts, but there are some good ’self help’ materials on line</a:t>
            </a:r>
          </a:p>
          <a:p>
            <a:endParaRPr lang="en-US" dirty="0"/>
          </a:p>
          <a:p>
            <a:r>
              <a:rPr lang="en-US" b="1" dirty="0"/>
              <a:t>Constitution or charitable objects:</a:t>
            </a:r>
            <a:r>
              <a:rPr lang="en-US" dirty="0"/>
              <a:t> the formal structure of a club will often require it to have a statement of its purpose, particularly if it is incorporated. These statements can usually be readily adapted into vision statements, thereby providing end users with concise and clear explanation of what the organisation does</a:t>
            </a:r>
          </a:p>
          <a:p>
            <a:endParaRPr lang="en-US" dirty="0"/>
          </a:p>
          <a:p>
            <a:r>
              <a:rPr lang="en-US" b="1" dirty="0"/>
              <a:t>Alternatively</a:t>
            </a:r>
            <a:r>
              <a:rPr lang="en-US" dirty="0"/>
              <a:t>, </a:t>
            </a:r>
            <a:r>
              <a:rPr lang="en-GB" dirty="0"/>
              <a:t>the vision and values can be developed in a more informal way by working directly with the club’s membership</a:t>
            </a:r>
          </a:p>
          <a:p>
            <a:endParaRPr lang="en-US" dirty="0"/>
          </a:p>
          <a:p>
            <a:r>
              <a:rPr lang="en-US" b="1" dirty="0"/>
              <a:t>Whatever the method</a:t>
            </a:r>
            <a:r>
              <a:rPr lang="en-US" dirty="0"/>
              <a:t>, testing the draft vision statement with the club’s wider membership, partners and stakeholders is good practice, as that way it feels more like a democratic exercise and gives people more of sense of ownership of the final agreed version.</a:t>
            </a:r>
          </a:p>
          <a:p>
            <a:endParaRPr lang="en-US" dirty="0"/>
          </a:p>
          <a:p>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17</a:t>
            </a:fld>
            <a:endParaRPr lang="en-GB"/>
          </a:p>
        </p:txBody>
      </p:sp>
    </p:spTree>
    <p:extLst>
      <p:ext uri="{BB962C8B-B14F-4D97-AF65-F5344CB8AC3E}">
        <p14:creationId xmlns:p14="http://schemas.microsoft.com/office/powerpoint/2010/main" val="678617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US" b="1" dirty="0"/>
              <a:t>James</a:t>
            </a:r>
          </a:p>
          <a:p>
            <a:endParaRPr lang="en-US" b="1" dirty="0"/>
          </a:p>
          <a:p>
            <a:r>
              <a:rPr lang="en-US" b="1" dirty="0"/>
              <a:t>Purpose</a:t>
            </a:r>
            <a:r>
              <a:rPr lang="en-US" b="1" baseline="0" dirty="0"/>
              <a:t> of slide: </a:t>
            </a:r>
            <a:r>
              <a:rPr lang="en-US" b="0" baseline="0" dirty="0"/>
              <a:t>to help the club identify the key people who should attend the session</a:t>
            </a:r>
          </a:p>
          <a:p>
            <a:endParaRPr lang="en-US" b="0" baseline="0" dirty="0"/>
          </a:p>
          <a:p>
            <a:r>
              <a:rPr lang="en-US" b="1" baseline="0" dirty="0"/>
              <a:t>Committee members: </a:t>
            </a:r>
            <a:r>
              <a:rPr lang="en-US" b="0" baseline="0" dirty="0"/>
              <a:t>preferably</a:t>
            </a:r>
            <a:r>
              <a:rPr lang="en-US" b="0" dirty="0"/>
              <a:t> with the Chair present, and other leading roles e.g. treasurer</a:t>
            </a:r>
          </a:p>
          <a:p>
            <a:endParaRPr lang="en-US" dirty="0"/>
          </a:p>
          <a:p>
            <a:r>
              <a:rPr lang="en-US" b="1" dirty="0"/>
              <a:t>Key delivery roles: </a:t>
            </a:r>
            <a:r>
              <a:rPr lang="en-US" dirty="0"/>
              <a:t>important to have representation from the those involved in the direct delivery of sports activities </a:t>
            </a:r>
          </a:p>
          <a:p>
            <a:endParaRPr lang="en-US" b="1" dirty="0"/>
          </a:p>
          <a:p>
            <a:r>
              <a:rPr lang="en-US" b="1" dirty="0"/>
              <a:t>Facility manager and bar staff: </a:t>
            </a:r>
            <a:r>
              <a:rPr lang="en-US" dirty="0"/>
              <a:t>and other staff/volunteers involved in generating income, social activities </a:t>
            </a:r>
            <a:r>
              <a:rPr lang="en-US" dirty="0" err="1"/>
              <a:t>etc</a:t>
            </a:r>
            <a:endParaRPr lang="en-US" dirty="0"/>
          </a:p>
          <a:p>
            <a:endParaRPr lang="en-US" b="1" dirty="0"/>
          </a:p>
          <a:p>
            <a:r>
              <a:rPr lang="en-US" b="1" dirty="0"/>
              <a:t>Others with relevant skills and experience: </a:t>
            </a:r>
            <a:r>
              <a:rPr lang="en-US" dirty="0"/>
              <a:t>could be members or friends/relatives of members invited to join the session (e.g. someone with day to day experience of marketing &amp; communications, business development </a:t>
            </a:r>
            <a:r>
              <a:rPr lang="en-US" dirty="0" err="1"/>
              <a:t>etc</a:t>
            </a:r>
            <a:r>
              <a:rPr lang="en-US" dirty="0"/>
              <a:t>)</a:t>
            </a:r>
            <a:endParaRPr lang="en-US" b="1" dirty="0"/>
          </a:p>
          <a:p>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18</a:t>
            </a:fld>
            <a:endParaRPr lang="en-GB"/>
          </a:p>
        </p:txBody>
      </p:sp>
    </p:spTree>
    <p:extLst>
      <p:ext uri="{BB962C8B-B14F-4D97-AF65-F5344CB8AC3E}">
        <p14:creationId xmlns:p14="http://schemas.microsoft.com/office/powerpoint/2010/main" val="846443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US" b="1" dirty="0"/>
              <a:t>James</a:t>
            </a:r>
          </a:p>
          <a:p>
            <a:endParaRPr lang="en-US" b="1" dirty="0"/>
          </a:p>
          <a:p>
            <a:r>
              <a:rPr lang="en-US" b="1" dirty="0"/>
              <a:t>Purpose</a:t>
            </a:r>
            <a:r>
              <a:rPr lang="en-US" b="1" baseline="0" dirty="0"/>
              <a:t> of slide: </a:t>
            </a:r>
            <a:r>
              <a:rPr lang="en-US" b="0" baseline="0" dirty="0"/>
              <a:t>to help the club identify the key people who should attend the session</a:t>
            </a:r>
          </a:p>
          <a:p>
            <a:endParaRPr lang="en-US" b="0" baseline="0" dirty="0"/>
          </a:p>
          <a:p>
            <a:r>
              <a:rPr lang="en-US" b="1" baseline="0" dirty="0"/>
              <a:t>Committee members: </a:t>
            </a:r>
            <a:r>
              <a:rPr lang="en-US" b="0" baseline="0" dirty="0"/>
              <a:t>preferably</a:t>
            </a:r>
            <a:r>
              <a:rPr lang="en-US" b="0" dirty="0"/>
              <a:t> with the Chair present, and other leading roles e.g. treasurer</a:t>
            </a:r>
          </a:p>
          <a:p>
            <a:endParaRPr lang="en-US" dirty="0"/>
          </a:p>
          <a:p>
            <a:r>
              <a:rPr lang="en-US" b="1" dirty="0"/>
              <a:t>Key delivery roles: </a:t>
            </a:r>
            <a:r>
              <a:rPr lang="en-US" dirty="0"/>
              <a:t>important to have representation from the those involved in the direct delivery of sports activities </a:t>
            </a:r>
          </a:p>
          <a:p>
            <a:endParaRPr lang="en-US" b="1" dirty="0"/>
          </a:p>
          <a:p>
            <a:r>
              <a:rPr lang="en-US" b="1" dirty="0"/>
              <a:t>Facility manager and bar staff: </a:t>
            </a:r>
            <a:r>
              <a:rPr lang="en-US" dirty="0"/>
              <a:t>and other staff/volunteers involved in generating income, social activities </a:t>
            </a:r>
            <a:r>
              <a:rPr lang="en-US" dirty="0" err="1"/>
              <a:t>etc</a:t>
            </a:r>
            <a:endParaRPr lang="en-US" dirty="0"/>
          </a:p>
          <a:p>
            <a:endParaRPr lang="en-US" b="1" dirty="0"/>
          </a:p>
          <a:p>
            <a:r>
              <a:rPr lang="en-US" b="1" dirty="0"/>
              <a:t>Others with relevant skills and experience: </a:t>
            </a:r>
            <a:r>
              <a:rPr lang="en-US" dirty="0"/>
              <a:t>could be members or friends/relatives of members invited to join the session (e.g. someone with day to day experience of marketing &amp; communications, business development </a:t>
            </a:r>
            <a:r>
              <a:rPr lang="en-US" dirty="0" err="1"/>
              <a:t>etc</a:t>
            </a:r>
            <a:r>
              <a:rPr lang="en-US" dirty="0"/>
              <a:t>)</a:t>
            </a:r>
            <a:endParaRPr lang="en-US" b="1" dirty="0"/>
          </a:p>
          <a:p>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19</a:t>
            </a:fld>
            <a:endParaRPr lang="en-GB"/>
          </a:p>
        </p:txBody>
      </p:sp>
    </p:spTree>
    <p:extLst>
      <p:ext uri="{BB962C8B-B14F-4D97-AF65-F5344CB8AC3E}">
        <p14:creationId xmlns:p14="http://schemas.microsoft.com/office/powerpoint/2010/main" val="809477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US" b="1" dirty="0"/>
              <a:t>James</a:t>
            </a:r>
          </a:p>
          <a:p>
            <a:endParaRPr lang="en-US" b="1" dirty="0"/>
          </a:p>
          <a:p>
            <a:r>
              <a:rPr lang="en-US" b="1" dirty="0"/>
              <a:t>Purpose</a:t>
            </a:r>
            <a:r>
              <a:rPr lang="en-US" b="1" baseline="0" dirty="0"/>
              <a:t> of slide: </a:t>
            </a:r>
            <a:r>
              <a:rPr lang="en-US" b="0" baseline="0" dirty="0"/>
              <a:t>to help the club identify the key people who should attend the session</a:t>
            </a:r>
          </a:p>
          <a:p>
            <a:endParaRPr lang="en-US" b="0" baseline="0" dirty="0"/>
          </a:p>
          <a:p>
            <a:r>
              <a:rPr lang="en-US" b="1" baseline="0" dirty="0"/>
              <a:t>Committee members: </a:t>
            </a:r>
            <a:r>
              <a:rPr lang="en-US" b="0" baseline="0" dirty="0"/>
              <a:t>preferably</a:t>
            </a:r>
            <a:r>
              <a:rPr lang="en-US" b="0" dirty="0"/>
              <a:t> with the Chair present, and other leading roles e.g. treasurer</a:t>
            </a:r>
          </a:p>
          <a:p>
            <a:endParaRPr lang="en-US" dirty="0"/>
          </a:p>
          <a:p>
            <a:r>
              <a:rPr lang="en-US" b="1" dirty="0"/>
              <a:t>Key delivery roles: </a:t>
            </a:r>
            <a:r>
              <a:rPr lang="en-US" dirty="0"/>
              <a:t>important to have representation from the those involved in the direct delivery of sports activities </a:t>
            </a:r>
          </a:p>
          <a:p>
            <a:endParaRPr lang="en-US" b="1" dirty="0"/>
          </a:p>
          <a:p>
            <a:r>
              <a:rPr lang="en-US" b="1" dirty="0"/>
              <a:t>Facility manager and bar staff: </a:t>
            </a:r>
            <a:r>
              <a:rPr lang="en-US" dirty="0"/>
              <a:t>and other staff/volunteers involved in generating income, social activities </a:t>
            </a:r>
            <a:r>
              <a:rPr lang="en-US" dirty="0" err="1"/>
              <a:t>etc</a:t>
            </a:r>
            <a:endParaRPr lang="en-US" dirty="0"/>
          </a:p>
          <a:p>
            <a:endParaRPr lang="en-US" b="1" dirty="0"/>
          </a:p>
          <a:p>
            <a:r>
              <a:rPr lang="en-US" b="1" dirty="0"/>
              <a:t>Others with relevant skills and experience: </a:t>
            </a:r>
            <a:r>
              <a:rPr lang="en-US" dirty="0"/>
              <a:t>could be members or friends/relatives of members invited to join the session (e.g. someone with day to day experience of marketing &amp; communications, business development </a:t>
            </a:r>
            <a:r>
              <a:rPr lang="en-US" dirty="0" err="1"/>
              <a:t>etc</a:t>
            </a:r>
            <a:r>
              <a:rPr lang="en-US" dirty="0"/>
              <a:t>)</a:t>
            </a:r>
            <a:endParaRPr lang="en-US" b="1" dirty="0"/>
          </a:p>
          <a:p>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20</a:t>
            </a:fld>
            <a:endParaRPr lang="en-GB"/>
          </a:p>
        </p:txBody>
      </p:sp>
    </p:spTree>
    <p:extLst>
      <p:ext uri="{BB962C8B-B14F-4D97-AF65-F5344CB8AC3E}">
        <p14:creationId xmlns:p14="http://schemas.microsoft.com/office/powerpoint/2010/main" val="73415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Danielle </a:t>
            </a:r>
          </a:p>
        </p:txBody>
      </p:sp>
      <p:sp>
        <p:nvSpPr>
          <p:cNvPr id="4" name="Slide Number Placeholder 3"/>
          <p:cNvSpPr>
            <a:spLocks noGrp="1"/>
          </p:cNvSpPr>
          <p:nvPr>
            <p:ph type="sldNum" sz="quarter" idx="5"/>
          </p:nvPr>
        </p:nvSpPr>
        <p:spPr/>
        <p:txBody>
          <a:bodyPr/>
          <a:lstStyle/>
          <a:p>
            <a:fld id="{D95C492D-5127-E64F-810E-3CF86AD0D417}" type="slidenum">
              <a:rPr lang="en-GB" smtClean="0"/>
              <a:t>3</a:t>
            </a:fld>
            <a:endParaRPr lang="en-GB"/>
          </a:p>
        </p:txBody>
      </p:sp>
    </p:spTree>
    <p:extLst>
      <p:ext uri="{BB962C8B-B14F-4D97-AF65-F5344CB8AC3E}">
        <p14:creationId xmlns:p14="http://schemas.microsoft.com/office/powerpoint/2010/main" val="2042208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US" b="1" dirty="0"/>
              <a:t>James</a:t>
            </a:r>
          </a:p>
          <a:p>
            <a:endParaRPr lang="en-US" b="1" dirty="0"/>
          </a:p>
          <a:p>
            <a:r>
              <a:rPr lang="en-US" b="1" dirty="0"/>
              <a:t>Purpose</a:t>
            </a:r>
            <a:r>
              <a:rPr lang="en-US" b="1" baseline="0" dirty="0"/>
              <a:t> of slide: </a:t>
            </a:r>
            <a:r>
              <a:rPr lang="en-US" b="0" baseline="0" dirty="0"/>
              <a:t>to help the club identify the key people who should attend the session</a:t>
            </a:r>
          </a:p>
          <a:p>
            <a:endParaRPr lang="en-US" b="0" baseline="0" dirty="0"/>
          </a:p>
          <a:p>
            <a:r>
              <a:rPr lang="en-US" b="1" baseline="0" dirty="0"/>
              <a:t>Committee members: </a:t>
            </a:r>
            <a:r>
              <a:rPr lang="en-US" b="0" baseline="0" dirty="0"/>
              <a:t>preferably</a:t>
            </a:r>
            <a:r>
              <a:rPr lang="en-US" b="0" dirty="0"/>
              <a:t> with the Chair present, and other leading roles e.g. treasurer</a:t>
            </a:r>
          </a:p>
          <a:p>
            <a:endParaRPr lang="en-US" dirty="0"/>
          </a:p>
          <a:p>
            <a:r>
              <a:rPr lang="en-US" b="1" dirty="0"/>
              <a:t>Key delivery roles: </a:t>
            </a:r>
            <a:r>
              <a:rPr lang="en-US" dirty="0"/>
              <a:t>important to have representation from the those involved in the direct delivery of sports activities </a:t>
            </a:r>
          </a:p>
          <a:p>
            <a:endParaRPr lang="en-US" b="1" dirty="0"/>
          </a:p>
          <a:p>
            <a:r>
              <a:rPr lang="en-US" b="1" dirty="0"/>
              <a:t>Facility manager and bar staff: </a:t>
            </a:r>
            <a:r>
              <a:rPr lang="en-US" dirty="0"/>
              <a:t>and other staff/volunteers involved in generating income, social activities </a:t>
            </a:r>
            <a:r>
              <a:rPr lang="en-US" dirty="0" err="1"/>
              <a:t>etc</a:t>
            </a:r>
            <a:endParaRPr lang="en-US" dirty="0"/>
          </a:p>
          <a:p>
            <a:endParaRPr lang="en-US" b="1" dirty="0"/>
          </a:p>
          <a:p>
            <a:r>
              <a:rPr lang="en-US" b="1" dirty="0"/>
              <a:t>Others with relevant skills and experience: </a:t>
            </a:r>
            <a:r>
              <a:rPr lang="en-US" dirty="0"/>
              <a:t>could be members or friends/relatives of members invited to join the session (e.g. someone with day to day experience of marketing &amp; communications, business development </a:t>
            </a:r>
            <a:r>
              <a:rPr lang="en-US" dirty="0" err="1"/>
              <a:t>etc</a:t>
            </a:r>
            <a:r>
              <a:rPr lang="en-US" dirty="0"/>
              <a:t>)</a:t>
            </a:r>
            <a:endParaRPr lang="en-US" b="1" dirty="0"/>
          </a:p>
          <a:p>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21</a:t>
            </a:fld>
            <a:endParaRPr lang="en-GB"/>
          </a:p>
        </p:txBody>
      </p:sp>
    </p:spTree>
    <p:extLst>
      <p:ext uri="{BB962C8B-B14F-4D97-AF65-F5344CB8AC3E}">
        <p14:creationId xmlns:p14="http://schemas.microsoft.com/office/powerpoint/2010/main" val="1041034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5C492D-5127-E64F-810E-3CF86AD0D417}" type="slidenum">
              <a:rPr lang="en-GB" smtClean="0"/>
              <a:t>22</a:t>
            </a:fld>
            <a:endParaRPr lang="en-GB"/>
          </a:p>
        </p:txBody>
      </p:sp>
    </p:spTree>
    <p:extLst>
      <p:ext uri="{BB962C8B-B14F-4D97-AF65-F5344CB8AC3E}">
        <p14:creationId xmlns:p14="http://schemas.microsoft.com/office/powerpoint/2010/main" val="2311331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92" name="Google Shape;92;p2: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4425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5C492D-5127-E64F-810E-3CF86AD0D417}" type="slidenum">
              <a:rPr lang="en-GB" smtClean="0"/>
              <a:t>24</a:t>
            </a:fld>
            <a:endParaRPr lang="en-GB"/>
          </a:p>
        </p:txBody>
      </p:sp>
    </p:spTree>
    <p:extLst>
      <p:ext uri="{BB962C8B-B14F-4D97-AF65-F5344CB8AC3E}">
        <p14:creationId xmlns:p14="http://schemas.microsoft.com/office/powerpoint/2010/main" val="3725417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5C492D-5127-E64F-810E-3CF86AD0D417}" type="slidenum">
              <a:rPr lang="en-GB" smtClean="0"/>
              <a:t>25</a:t>
            </a:fld>
            <a:endParaRPr lang="en-GB"/>
          </a:p>
        </p:txBody>
      </p:sp>
    </p:spTree>
    <p:extLst>
      <p:ext uri="{BB962C8B-B14F-4D97-AF65-F5344CB8AC3E}">
        <p14:creationId xmlns:p14="http://schemas.microsoft.com/office/powerpoint/2010/main" val="356667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98" name="Google Shape;98;p3: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9194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5C492D-5127-E64F-810E-3CF86AD0D417}" type="slidenum">
              <a:rPr lang="en-GB" smtClean="0"/>
              <a:t>27</a:t>
            </a:fld>
            <a:endParaRPr lang="en-GB"/>
          </a:p>
        </p:txBody>
      </p:sp>
    </p:spTree>
    <p:extLst>
      <p:ext uri="{BB962C8B-B14F-4D97-AF65-F5344CB8AC3E}">
        <p14:creationId xmlns:p14="http://schemas.microsoft.com/office/powerpoint/2010/main" val="3414284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5C492D-5127-E64F-810E-3CF86AD0D417}" type="slidenum">
              <a:rPr lang="en-GB" smtClean="0"/>
              <a:t>28</a:t>
            </a:fld>
            <a:endParaRPr lang="en-GB"/>
          </a:p>
        </p:txBody>
      </p:sp>
    </p:spTree>
    <p:extLst>
      <p:ext uri="{BB962C8B-B14F-4D97-AF65-F5344CB8AC3E}">
        <p14:creationId xmlns:p14="http://schemas.microsoft.com/office/powerpoint/2010/main" val="3687015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5C492D-5127-E64F-810E-3CF86AD0D417}" type="slidenum">
              <a:rPr lang="en-GB" smtClean="0"/>
              <a:t>29</a:t>
            </a:fld>
            <a:endParaRPr lang="en-GB"/>
          </a:p>
        </p:txBody>
      </p:sp>
    </p:spTree>
    <p:extLst>
      <p:ext uri="{BB962C8B-B14F-4D97-AF65-F5344CB8AC3E}">
        <p14:creationId xmlns:p14="http://schemas.microsoft.com/office/powerpoint/2010/main" val="217796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5C492D-5127-E64F-810E-3CF86AD0D417}" type="slidenum">
              <a:rPr lang="en-GB" smtClean="0"/>
              <a:t>30</a:t>
            </a:fld>
            <a:endParaRPr lang="en-GB"/>
          </a:p>
        </p:txBody>
      </p:sp>
    </p:spTree>
    <p:extLst>
      <p:ext uri="{BB962C8B-B14F-4D97-AF65-F5344CB8AC3E}">
        <p14:creationId xmlns:p14="http://schemas.microsoft.com/office/powerpoint/2010/main" val="3647030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GB" b="1" dirty="0"/>
              <a:t>Danielle</a:t>
            </a:r>
          </a:p>
          <a:p>
            <a:endParaRPr lang="en-GB" b="1" dirty="0"/>
          </a:p>
          <a:p>
            <a:r>
              <a:rPr lang="en-GB" b="1" dirty="0"/>
              <a:t>Purpose</a:t>
            </a:r>
            <a:r>
              <a:rPr lang="en-GB" b="1" baseline="0" dirty="0"/>
              <a:t> of slide: </a:t>
            </a:r>
            <a:r>
              <a:rPr lang="en-GB" b="0" baseline="0" dirty="0"/>
              <a:t>to run through the content of the webinar</a:t>
            </a:r>
          </a:p>
          <a:p>
            <a:endParaRPr lang="en-GB" b="0" baseline="0" dirty="0"/>
          </a:p>
          <a:p>
            <a:r>
              <a:rPr lang="en-GB" b="0" baseline="0" dirty="0"/>
              <a:t>Add that there will be an opportunity for a question and answer session at the end of the presentation </a:t>
            </a:r>
            <a:r>
              <a:rPr lang="en-GB" b="0" baseline="0" dirty="0" err="1"/>
              <a:t>etc</a:t>
            </a:r>
            <a:endParaRPr lang="en-GB" b="1" dirty="0"/>
          </a:p>
        </p:txBody>
      </p:sp>
      <p:sp>
        <p:nvSpPr>
          <p:cNvPr id="4" name="Slide Number Placeholder 3"/>
          <p:cNvSpPr>
            <a:spLocks noGrp="1"/>
          </p:cNvSpPr>
          <p:nvPr>
            <p:ph type="sldNum" sz="quarter" idx="10"/>
          </p:nvPr>
        </p:nvSpPr>
        <p:spPr/>
        <p:txBody>
          <a:bodyPr/>
          <a:lstStyle/>
          <a:p>
            <a:fld id="{D95C492D-5127-E64F-810E-3CF86AD0D417}" type="slidenum">
              <a:rPr lang="en-GB" smtClean="0"/>
              <a:t>4</a:t>
            </a:fld>
            <a:endParaRPr lang="en-GB"/>
          </a:p>
        </p:txBody>
      </p:sp>
    </p:spTree>
    <p:extLst>
      <p:ext uri="{BB962C8B-B14F-4D97-AF65-F5344CB8AC3E}">
        <p14:creationId xmlns:p14="http://schemas.microsoft.com/office/powerpoint/2010/main" val="1668962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5C492D-5127-E64F-810E-3CF86AD0D417}" type="slidenum">
              <a:rPr lang="en-GB" smtClean="0"/>
              <a:t>31</a:t>
            </a:fld>
            <a:endParaRPr lang="en-GB"/>
          </a:p>
        </p:txBody>
      </p:sp>
    </p:spTree>
    <p:extLst>
      <p:ext uri="{BB962C8B-B14F-4D97-AF65-F5344CB8AC3E}">
        <p14:creationId xmlns:p14="http://schemas.microsoft.com/office/powerpoint/2010/main" val="2988755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112" name="Google Shape;112;p4: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6569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121" name="Google Shape;121;p5: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987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136" name="Google Shape;136;p6: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7613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147" name="Google Shape;147;p7: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6094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157" name="Google Shape;157;p8: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3585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163" name="Google Shape;163;p9: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4135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174" name="Google Shape;174;p10: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123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185" name="Google Shape;185;p11: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695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196" name="Google Shape;196;p12: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3787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US" b="1" dirty="0"/>
              <a:t>Purpose of slide: </a:t>
            </a:r>
            <a:r>
              <a:rPr lang="en-US" b="0" dirty="0"/>
              <a:t>to explain the various benefits of having</a:t>
            </a:r>
            <a:r>
              <a:rPr lang="en-US" b="0" baseline="0" dirty="0"/>
              <a:t> a clear vision and set of values</a:t>
            </a:r>
          </a:p>
          <a:p>
            <a:endParaRPr lang="en-US" dirty="0"/>
          </a:p>
          <a:p>
            <a:pPr>
              <a:spcAft>
                <a:spcPts val="634"/>
              </a:spcAft>
            </a:pPr>
            <a:r>
              <a:rPr lang="en-US" b="1" dirty="0"/>
              <a:t>Provides the club with a sense of identity and purpose: </a:t>
            </a:r>
            <a:r>
              <a:rPr lang="en-US" dirty="0"/>
              <a:t>this is particularly valuable if the club hasn’t ever clearly expressed what it wants to achieve </a:t>
            </a:r>
          </a:p>
          <a:p>
            <a:pPr>
              <a:spcAft>
                <a:spcPts val="634"/>
              </a:spcAft>
            </a:pPr>
            <a:r>
              <a:rPr lang="en-US" b="1" dirty="0"/>
              <a:t>Helps guide decision making and can be used to drive positive change: </a:t>
            </a:r>
            <a:r>
              <a:rPr lang="en-US" dirty="0"/>
              <a:t>a clear vision can prevent ‘mission creep’, or attempts to blow the club off course; equally, it can used to support the introduction of new projects, programmes or activities</a:t>
            </a:r>
          </a:p>
          <a:p>
            <a:pPr>
              <a:spcAft>
                <a:spcPts val="634"/>
              </a:spcAft>
            </a:pPr>
            <a:r>
              <a:rPr lang="en-US" b="1" dirty="0"/>
              <a:t>A ‘rallying call’ for existing club members:</a:t>
            </a:r>
            <a:r>
              <a:rPr lang="en-US" dirty="0"/>
              <a:t> the vision can rejuvenate existing members’ pride in the club and even encourage them to ‘put something back’, e.g. volunteering, coaching, fundraising</a:t>
            </a:r>
          </a:p>
          <a:p>
            <a:pPr>
              <a:spcAft>
                <a:spcPts val="634"/>
              </a:spcAft>
            </a:pPr>
            <a:r>
              <a:rPr lang="en-US" b="1" dirty="0"/>
              <a:t>Underpins the club’s business and activities: </a:t>
            </a:r>
            <a:r>
              <a:rPr lang="en-US" dirty="0"/>
              <a:t>provides a clear line of sight between what the club says it wants to achieve and how it actually goes about achieving it through day to day operational delivery</a:t>
            </a:r>
          </a:p>
          <a:p>
            <a:pPr>
              <a:spcAft>
                <a:spcPts val="634"/>
              </a:spcAft>
            </a:pPr>
            <a:r>
              <a:rPr lang="en-US" b="1" dirty="0"/>
              <a:t>A ‘sales pitch’ to potential members: </a:t>
            </a:r>
            <a:r>
              <a:rPr lang="en-US" dirty="0"/>
              <a:t>attracting new members is essential to the lifeblood of a club and having a clear vision can help the club stand out from the crowd</a:t>
            </a:r>
          </a:p>
          <a:p>
            <a:pPr>
              <a:spcAft>
                <a:spcPts val="634"/>
              </a:spcAft>
            </a:pPr>
            <a:r>
              <a:rPr lang="en-US" b="1" dirty="0"/>
              <a:t>Makes it clear to funders and other partners/stakeholders what you want to achieve: </a:t>
            </a:r>
            <a:r>
              <a:rPr lang="en-US" dirty="0"/>
              <a:t>particularly important if you want to attract significant investment into the club, e.g. facility development, purchase of new equipment</a:t>
            </a:r>
            <a:endParaRPr lang="en-US" b="1" dirty="0"/>
          </a:p>
          <a:p>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5</a:t>
            </a:fld>
            <a:endParaRPr lang="en-GB"/>
          </a:p>
        </p:txBody>
      </p:sp>
    </p:spTree>
    <p:extLst>
      <p:ext uri="{BB962C8B-B14F-4D97-AF65-F5344CB8AC3E}">
        <p14:creationId xmlns:p14="http://schemas.microsoft.com/office/powerpoint/2010/main" val="1094675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5C492D-5127-E64F-810E-3CF86AD0D417}" type="slidenum">
              <a:rPr lang="en-GB" smtClean="0"/>
              <a:t>41</a:t>
            </a:fld>
            <a:endParaRPr lang="en-GB"/>
          </a:p>
        </p:txBody>
      </p:sp>
    </p:spTree>
    <p:extLst>
      <p:ext uri="{BB962C8B-B14F-4D97-AF65-F5344CB8AC3E}">
        <p14:creationId xmlns:p14="http://schemas.microsoft.com/office/powerpoint/2010/main" val="4266266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4: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216" name="Google Shape;216;p14: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4082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222" name="Google Shape;222;p15: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8994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0:notes"/>
          <p:cNvSpPr txBox="1">
            <a:spLocks noGrp="1"/>
          </p:cNvSpPr>
          <p:nvPr>
            <p:ph type="body" idx="1"/>
          </p:nvPr>
        </p:nvSpPr>
        <p:spPr>
          <a:xfrm>
            <a:off x="918635" y="4758890"/>
            <a:ext cx="5052483" cy="4508422"/>
          </a:xfrm>
          <a:prstGeom prst="rect">
            <a:avLst/>
          </a:prstGeom>
        </p:spPr>
        <p:txBody>
          <a:bodyPr spcFirstLastPara="1" wrap="square" lIns="96600" tIns="48287" rIns="96600" bIns="48287" anchor="t" anchorCtr="0">
            <a:noAutofit/>
          </a:bodyPr>
          <a:lstStyle/>
          <a:p>
            <a:endParaRPr/>
          </a:p>
        </p:txBody>
      </p:sp>
      <p:sp>
        <p:nvSpPr>
          <p:cNvPr id="293" name="Google Shape;293;p20: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2903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5C492D-5127-E64F-810E-3CF86AD0D417}" type="slidenum">
              <a:rPr lang="en-GB" smtClean="0"/>
              <a:t>45</a:t>
            </a:fld>
            <a:endParaRPr lang="en-GB"/>
          </a:p>
        </p:txBody>
      </p:sp>
    </p:spTree>
    <p:extLst>
      <p:ext uri="{BB962C8B-B14F-4D97-AF65-F5344CB8AC3E}">
        <p14:creationId xmlns:p14="http://schemas.microsoft.com/office/powerpoint/2010/main" val="30742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5C492D-5127-E64F-810E-3CF86AD0D417}" type="slidenum">
              <a:rPr lang="en-GB" smtClean="0"/>
              <a:t>47</a:t>
            </a:fld>
            <a:endParaRPr lang="en-GB"/>
          </a:p>
        </p:txBody>
      </p:sp>
    </p:spTree>
    <p:extLst>
      <p:ext uri="{BB962C8B-B14F-4D97-AF65-F5344CB8AC3E}">
        <p14:creationId xmlns:p14="http://schemas.microsoft.com/office/powerpoint/2010/main" val="63432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r>
              <a:rPr lang="en-US" b="1" dirty="0"/>
              <a:t>James</a:t>
            </a:r>
          </a:p>
          <a:p>
            <a:endParaRPr lang="en-US" b="1" dirty="0"/>
          </a:p>
          <a:p>
            <a:r>
              <a:rPr lang="en-US" b="1" dirty="0"/>
              <a:t>Purpose of slide: </a:t>
            </a:r>
            <a:r>
              <a:rPr lang="en-US" b="0" dirty="0"/>
              <a:t>to introduce the concept</a:t>
            </a:r>
            <a:r>
              <a:rPr lang="en-US" b="0" baseline="0" dirty="0"/>
              <a:t> of visioning, and to set it in context</a:t>
            </a:r>
          </a:p>
          <a:p>
            <a:endParaRPr lang="en-US" baseline="0" dirty="0"/>
          </a:p>
          <a:p>
            <a:r>
              <a:rPr lang="en-US" dirty="0"/>
              <a:t>All </a:t>
            </a:r>
            <a:r>
              <a:rPr lang="en-US" dirty="0" err="1"/>
              <a:t>organisations</a:t>
            </a:r>
            <a:r>
              <a:rPr lang="en-US" dirty="0"/>
              <a:t> should be able to ask themselves - and answer - the four questions shown here. Having a vision statement will provide a strong basis for being able to answer the four questions. </a:t>
            </a:r>
          </a:p>
          <a:p>
            <a:endParaRPr lang="en-US" dirty="0"/>
          </a:p>
          <a:p>
            <a:r>
              <a:rPr lang="en-US" dirty="0"/>
              <a:t>Often a club’s vision can be contained within a mission statement, or within its aims and objectives. It is worth explaining the difference between these concepts: </a:t>
            </a:r>
          </a:p>
          <a:p>
            <a:endParaRPr lang="en-US" dirty="0"/>
          </a:p>
          <a:p>
            <a:r>
              <a:rPr lang="en-US" dirty="0"/>
              <a:t>Vision: a statement that describes how the future will look if the organisation achieves its ultimate aims</a:t>
            </a:r>
          </a:p>
          <a:p>
            <a:r>
              <a:rPr lang="en-US" dirty="0"/>
              <a:t>Purpose: should inspire your volunteers/staff team </a:t>
            </a:r>
            <a:r>
              <a:rPr lang="en-US" dirty="0" err="1"/>
              <a:t>etc</a:t>
            </a:r>
            <a:r>
              <a:rPr lang="en-US" dirty="0"/>
              <a:t> to deliver</a:t>
            </a:r>
          </a:p>
          <a:p>
            <a:r>
              <a:rPr lang="en-US" dirty="0"/>
              <a:t>Mission: a roadmap for how you get there. A statement of the overall purpose of the organisation. It describes what you do, for whom you do it and the benefit</a:t>
            </a:r>
          </a:p>
          <a:p>
            <a:r>
              <a:rPr lang="en-US" dirty="0"/>
              <a:t>Aims or Goals: broad, long-term aims that define accomplishment of the mission</a:t>
            </a:r>
          </a:p>
          <a:p>
            <a:r>
              <a:rPr lang="en-US" dirty="0"/>
              <a:t>Objectives: specific quantifiable, realistic targets that measure the accomplishment of a goal over a specified period of time</a:t>
            </a:r>
          </a:p>
          <a:p>
            <a:r>
              <a:rPr lang="en-US" dirty="0"/>
              <a:t>Values: culture </a:t>
            </a:r>
          </a:p>
          <a:p>
            <a:endParaRPr lang="en-US" dirty="0"/>
          </a:p>
          <a:p>
            <a:r>
              <a:rPr lang="en-US" dirty="0"/>
              <a:t>Don’t get too hung up on the differences </a:t>
            </a:r>
            <a:r>
              <a:rPr lang="mr-IN" dirty="0"/>
              <a:t>–</a:t>
            </a:r>
            <a:r>
              <a:rPr lang="en-US" dirty="0"/>
              <a:t> the important thing is that the club can clearly express what it is trying to achieve</a:t>
            </a:r>
          </a:p>
          <a:p>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6</a:t>
            </a:fld>
            <a:endParaRPr lang="en-GB"/>
          </a:p>
        </p:txBody>
      </p:sp>
    </p:spTree>
    <p:extLst>
      <p:ext uri="{BB962C8B-B14F-4D97-AF65-F5344CB8AC3E}">
        <p14:creationId xmlns:p14="http://schemas.microsoft.com/office/powerpoint/2010/main" val="422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James</a:t>
            </a:r>
          </a:p>
        </p:txBody>
      </p:sp>
      <p:sp>
        <p:nvSpPr>
          <p:cNvPr id="4" name="Slide Number Placeholder 3"/>
          <p:cNvSpPr>
            <a:spLocks noGrp="1"/>
          </p:cNvSpPr>
          <p:nvPr>
            <p:ph type="sldNum" sz="quarter" idx="5"/>
          </p:nvPr>
        </p:nvSpPr>
        <p:spPr/>
        <p:txBody>
          <a:bodyPr/>
          <a:lstStyle/>
          <a:p>
            <a:fld id="{D95C492D-5127-E64F-810E-3CF86AD0D417}" type="slidenum">
              <a:rPr lang="en-GB" smtClean="0"/>
              <a:t>7</a:t>
            </a:fld>
            <a:endParaRPr lang="en-GB"/>
          </a:p>
        </p:txBody>
      </p:sp>
    </p:spTree>
    <p:extLst>
      <p:ext uri="{BB962C8B-B14F-4D97-AF65-F5344CB8AC3E}">
        <p14:creationId xmlns:p14="http://schemas.microsoft.com/office/powerpoint/2010/main" val="399128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254125"/>
            <a:ext cx="6003925" cy="3378200"/>
          </a:xfrm>
        </p:spPr>
      </p:sp>
      <p:sp>
        <p:nvSpPr>
          <p:cNvPr id="3" name="Notes Placeholder 2"/>
          <p:cNvSpPr>
            <a:spLocks noGrp="1"/>
          </p:cNvSpPr>
          <p:nvPr>
            <p:ph type="body" idx="1"/>
          </p:nvPr>
        </p:nvSpPr>
        <p:spPr/>
        <p:txBody>
          <a:bodyPr/>
          <a:lstStyle/>
          <a:p>
            <a:endParaRPr lang="en-US" sz="1300" b="1" dirty="0"/>
          </a:p>
          <a:p>
            <a:endParaRPr lang="en-US" sz="1300" b="1" dirty="0"/>
          </a:p>
          <a:p>
            <a:r>
              <a:rPr lang="en-US" sz="1300" b="1" dirty="0"/>
              <a:t>Purpose of slide: </a:t>
            </a:r>
            <a:r>
              <a:rPr lang="en-US" sz="1300" dirty="0"/>
              <a:t>to highlight the characteristics of </a:t>
            </a:r>
            <a:r>
              <a:rPr lang="en-US" dirty="0"/>
              <a:t>a well researched and well written vision statement</a:t>
            </a:r>
          </a:p>
          <a:p>
            <a:pPr>
              <a:spcAft>
                <a:spcPts val="634"/>
              </a:spcAft>
            </a:pPr>
            <a:endParaRPr lang="en-US" sz="1300" dirty="0"/>
          </a:p>
          <a:p>
            <a:pPr>
              <a:spcAft>
                <a:spcPts val="634"/>
              </a:spcAft>
            </a:pPr>
            <a:r>
              <a:rPr lang="en-US" sz="1300" b="1" dirty="0"/>
              <a:t>Clear and unambiguous: </a:t>
            </a:r>
            <a:r>
              <a:rPr lang="en-US" sz="1300" dirty="0"/>
              <a:t>it should be easily understood by all</a:t>
            </a:r>
          </a:p>
          <a:p>
            <a:pPr>
              <a:spcAft>
                <a:spcPts val="634"/>
              </a:spcAft>
            </a:pPr>
            <a:r>
              <a:rPr lang="en-US" b="1" dirty="0"/>
              <a:t>Sense of going forward: </a:t>
            </a:r>
            <a:r>
              <a:rPr lang="en-US" dirty="0"/>
              <a:t>aspirational, and builds on club’s success to date</a:t>
            </a:r>
          </a:p>
          <a:p>
            <a:pPr>
              <a:spcAft>
                <a:spcPts val="634"/>
              </a:spcAft>
            </a:pPr>
            <a:r>
              <a:rPr lang="en-US" sz="1300" b="1" dirty="0"/>
              <a:t>Points to club’s values: </a:t>
            </a:r>
            <a:r>
              <a:rPr lang="en-US" sz="1300" dirty="0"/>
              <a:t>thereby linking with the club’s overall culture</a:t>
            </a:r>
          </a:p>
          <a:p>
            <a:pPr>
              <a:spcAft>
                <a:spcPts val="634"/>
              </a:spcAft>
            </a:pPr>
            <a:r>
              <a:rPr lang="en-US" b="1" dirty="0"/>
              <a:t>Concise: </a:t>
            </a:r>
            <a:r>
              <a:rPr lang="en-US" dirty="0"/>
              <a:t>y</a:t>
            </a:r>
            <a:r>
              <a:rPr lang="en-US" sz="1300" dirty="0"/>
              <a:t>ou can create a longer version, but it should not be the one that is broadcast to the world</a:t>
            </a:r>
          </a:p>
          <a:p>
            <a:pPr>
              <a:spcAft>
                <a:spcPts val="634"/>
              </a:spcAft>
            </a:pPr>
            <a:r>
              <a:rPr lang="en-US" b="1" dirty="0"/>
              <a:t>Memorable and understandable</a:t>
            </a:r>
            <a:r>
              <a:rPr lang="en-US" dirty="0"/>
              <a:t>: it’s not a test of memory, but the key message should be easily understood and be explainable by all</a:t>
            </a:r>
          </a:p>
          <a:p>
            <a:endParaRPr lang="en-GB" dirty="0"/>
          </a:p>
        </p:txBody>
      </p:sp>
      <p:sp>
        <p:nvSpPr>
          <p:cNvPr id="4" name="Slide Number Placeholder 3"/>
          <p:cNvSpPr>
            <a:spLocks noGrp="1"/>
          </p:cNvSpPr>
          <p:nvPr>
            <p:ph type="sldNum" sz="quarter" idx="10"/>
          </p:nvPr>
        </p:nvSpPr>
        <p:spPr/>
        <p:txBody>
          <a:bodyPr/>
          <a:lstStyle/>
          <a:p>
            <a:fld id="{D95C492D-5127-E64F-810E-3CF86AD0D417}" type="slidenum">
              <a:rPr lang="en-GB" smtClean="0"/>
              <a:t>8</a:t>
            </a:fld>
            <a:endParaRPr lang="en-GB"/>
          </a:p>
        </p:txBody>
      </p:sp>
    </p:spTree>
    <p:extLst>
      <p:ext uri="{BB962C8B-B14F-4D97-AF65-F5344CB8AC3E}">
        <p14:creationId xmlns:p14="http://schemas.microsoft.com/office/powerpoint/2010/main" val="616227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Danielle </a:t>
            </a:r>
          </a:p>
        </p:txBody>
      </p:sp>
      <p:sp>
        <p:nvSpPr>
          <p:cNvPr id="4" name="Slide Number Placeholder 3"/>
          <p:cNvSpPr>
            <a:spLocks noGrp="1"/>
          </p:cNvSpPr>
          <p:nvPr>
            <p:ph type="sldNum" sz="quarter" idx="10"/>
          </p:nvPr>
        </p:nvSpPr>
        <p:spPr/>
        <p:txBody>
          <a:bodyPr/>
          <a:lstStyle/>
          <a:p>
            <a:pPr defTabSz="966155" fontAlgn="auto">
              <a:spcBef>
                <a:spcPts val="0"/>
              </a:spcBef>
              <a:spcAft>
                <a:spcPts val="0"/>
              </a:spcAft>
              <a:defRPr/>
            </a:pPr>
            <a:fld id="{627915DA-20A6-415D-A2EF-26CAE653E576}" type="slidenum">
              <a:rPr lang="en-GB">
                <a:solidFill>
                  <a:prstClr val="black"/>
                </a:solidFill>
                <a:latin typeface="Calibri" panose="020F0502020204030204"/>
                <a:ea typeface="+mn-ea"/>
                <a:cs typeface="+mn-cs"/>
              </a:rPr>
              <a:pPr defTabSz="966155" fontAlgn="auto">
                <a:spcBef>
                  <a:spcPts val="0"/>
                </a:spcBef>
                <a:spcAft>
                  <a:spcPts val="0"/>
                </a:spcAft>
                <a:defRPr/>
              </a:pPr>
              <a:t>9</a:t>
            </a:fld>
            <a:endParaRPr lang="en-GB">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70010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Warnes</a:t>
            </a:r>
          </a:p>
        </p:txBody>
      </p:sp>
      <p:sp>
        <p:nvSpPr>
          <p:cNvPr id="4" name="Slide Number Placeholder 3"/>
          <p:cNvSpPr>
            <a:spLocks noGrp="1"/>
          </p:cNvSpPr>
          <p:nvPr>
            <p:ph type="sldNum" sz="quarter" idx="5"/>
          </p:nvPr>
        </p:nvSpPr>
        <p:spPr/>
        <p:txBody>
          <a:bodyPr/>
          <a:lstStyle/>
          <a:p>
            <a:fld id="{D95C492D-5127-E64F-810E-3CF86AD0D417}" type="slidenum">
              <a:rPr lang="en-GB" smtClean="0"/>
              <a:t>10</a:t>
            </a:fld>
            <a:endParaRPr lang="en-GB"/>
          </a:p>
        </p:txBody>
      </p:sp>
    </p:spTree>
    <p:extLst>
      <p:ext uri="{BB962C8B-B14F-4D97-AF65-F5344CB8AC3E}">
        <p14:creationId xmlns:p14="http://schemas.microsoft.com/office/powerpoint/2010/main" val="607871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79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5B3167-7858-47BC-990F-049FFAA79163}"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AF9FB1-13C4-4885-A20B-E026703C8675}"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292695">
            <a:off x="5385748" y="1928137"/>
            <a:ext cx="3688487" cy="1727971"/>
          </a:xfrm>
          <a:prstGeom prst="rect">
            <a:avLst/>
          </a:prstGeom>
        </p:spPr>
      </p:pic>
    </p:spTree>
    <p:extLst>
      <p:ext uri="{BB962C8B-B14F-4D97-AF65-F5344CB8AC3E}">
        <p14:creationId xmlns:p14="http://schemas.microsoft.com/office/powerpoint/2010/main" val="291697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848600" y="1489568"/>
            <a:ext cx="909635" cy="932165"/>
          </a:xfrm>
          <a:prstGeom prst="rect">
            <a:avLst/>
          </a:prstGeom>
        </p:spPr>
      </p:pic>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5B3167-7858-47BC-990F-049FFAA79163}"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AF9FB1-13C4-4885-A20B-E026703C8675}" type="slidenum">
              <a:rPr lang="en-GB" smtClean="0"/>
              <a:t>‹#›</a:t>
            </a:fld>
            <a:endParaRPr lang="en-GB"/>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632593">
            <a:off x="6976771" y="2507675"/>
            <a:ext cx="1139495" cy="720707"/>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581558">
            <a:off x="6495360" y="1753840"/>
            <a:ext cx="2535344" cy="1104434"/>
          </a:xfrm>
          <a:prstGeom prst="rect">
            <a:avLst/>
          </a:prstGeom>
        </p:spPr>
      </p:pic>
    </p:spTree>
    <p:extLst>
      <p:ext uri="{BB962C8B-B14F-4D97-AF65-F5344CB8AC3E}">
        <p14:creationId xmlns:p14="http://schemas.microsoft.com/office/powerpoint/2010/main" val="75380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F5B3167-7858-47BC-990F-049FFAA79163}" type="datetimeFigureOut">
              <a:rPr lang="en-GB" smtClean="0"/>
              <a:t>06/02/2020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183030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5B3167-7858-47BC-990F-049FFAA79163}" type="datetimeFigureOut">
              <a:rPr lang="en-GB" smtClean="0"/>
              <a:t>06/02/2020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940598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5B3167-7858-47BC-990F-049FFAA79163}" type="datetimeFigureOut">
              <a:rPr lang="en-GB" smtClean="0"/>
              <a:t>06/02/2020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206764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F5B3167-7858-47BC-990F-049FFAA79163}"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2428685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GB"/>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F5B3167-7858-47BC-990F-049FFAA79163}"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1160595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B3167-7858-47BC-990F-049FFAA79163}"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291380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B3167-7858-47BC-990F-049FFAA79163}"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41877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F5B3167-7858-47BC-990F-049FFAA79163}"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AF9FB1-13C4-4885-A20B-E026703C8675}" type="slidenum">
              <a:rPr lang="en-GB" smtClean="0"/>
              <a:t>‹#›</a:t>
            </a:fld>
            <a:endParaRPr lang="en-GB"/>
          </a:p>
        </p:txBody>
      </p:sp>
      <p:pic>
        <p:nvPicPr>
          <p:cNvPr id="9" name="Picture 8"/>
          <p:cNvPicPr>
            <a:picLocks noChangeAspect="1"/>
          </p:cNvPicPr>
          <p:nvPr userDrawn="1"/>
        </p:nvPicPr>
        <p:blipFill>
          <a:blip r:embed="rId2"/>
          <a:stretch>
            <a:fillRect/>
          </a:stretch>
        </p:blipFill>
        <p:spPr>
          <a:xfrm>
            <a:off x="3293" y="0"/>
            <a:ext cx="9137416" cy="5143500"/>
          </a:xfrm>
          <a:prstGeom prst="rect">
            <a:avLst/>
          </a:prstGeom>
        </p:spPr>
      </p:pic>
      <p:sp>
        <p:nvSpPr>
          <p:cNvPr id="11" name="Rectangle 10"/>
          <p:cNvSpPr/>
          <p:nvPr userDrawn="1"/>
        </p:nvSpPr>
        <p:spPr>
          <a:xfrm>
            <a:off x="7696850" y="4733925"/>
            <a:ext cx="1347100" cy="300082"/>
          </a:xfrm>
          <a:prstGeom prst="rect">
            <a:avLst/>
          </a:prstGeom>
        </p:spPr>
        <p:txBody>
          <a:bodyPr wrap="none">
            <a:spAutoFit/>
          </a:bodyPr>
          <a:lstStyle/>
          <a:p>
            <a:r>
              <a:rPr lang="en-GB" sz="1350" b="1" i="0" u="none" strike="noStrike" baseline="0">
                <a:solidFill>
                  <a:srgbClr val="EE0300"/>
                </a:solidFill>
                <a:latin typeface="FSJack-Bold" panose="02000806000000020004" pitchFamily="50" charset="0"/>
              </a:rPr>
              <a:t>#</a:t>
            </a:r>
            <a:r>
              <a:rPr lang="en-GB" sz="1350" b="1" i="0" u="none" strike="noStrike" baseline="0" err="1">
                <a:solidFill>
                  <a:srgbClr val="EE0300"/>
                </a:solidFill>
                <a:latin typeface="FSJack-Bold" panose="02000806000000020004" pitchFamily="50" charset="0"/>
              </a:rPr>
              <a:t>FootballForAll</a:t>
            </a:r>
            <a:endParaRPr lang="en-GB" sz="1350"/>
          </a:p>
        </p:txBody>
      </p:sp>
    </p:spTree>
    <p:extLst>
      <p:ext uri="{BB962C8B-B14F-4D97-AF65-F5344CB8AC3E}">
        <p14:creationId xmlns:p14="http://schemas.microsoft.com/office/powerpoint/2010/main" val="115702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B6C9E-1DA0-DD4B-BC4F-8857968BE9E1}"/>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C6DB7589-1A66-4741-9BFE-F46205F6947F}"/>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03BE3A8-1F62-B84B-B81E-4534CD968EC0}"/>
              </a:ext>
            </a:extLst>
          </p:cNvPr>
          <p:cNvSpPr>
            <a:spLocks noGrp="1"/>
          </p:cNvSpPr>
          <p:nvPr>
            <p:ph type="dt" sz="half" idx="10"/>
          </p:nvPr>
        </p:nvSpPr>
        <p:spPr>
          <a:xfrm>
            <a:off x="628651" y="4767263"/>
            <a:ext cx="2057400" cy="273844"/>
          </a:xfrm>
          <a:prstGeom prst="rect">
            <a:avLst/>
          </a:prstGeom>
        </p:spPr>
        <p:txBody>
          <a:bodyPr/>
          <a:lstStyle/>
          <a:p>
            <a:fld id="{AA8ACBEF-22EA-4F4D-8966-02F92BE306FC}" type="datetimeFigureOut">
              <a:rPr lang="en-US" smtClean="0"/>
              <a:t>2/6/2020</a:t>
            </a:fld>
            <a:endParaRPr lang="en-US"/>
          </a:p>
        </p:txBody>
      </p:sp>
      <p:sp>
        <p:nvSpPr>
          <p:cNvPr id="5" name="Footer Placeholder 4">
            <a:extLst>
              <a:ext uri="{FF2B5EF4-FFF2-40B4-BE49-F238E27FC236}">
                <a16:creationId xmlns:a16="http://schemas.microsoft.com/office/drawing/2014/main" id="{3F3F92B4-5C85-364D-A5D9-FF858DB0E587}"/>
              </a:ext>
            </a:extLst>
          </p:cNvPr>
          <p:cNvSpPr>
            <a:spLocks noGrp="1"/>
          </p:cNvSpPr>
          <p:nvPr>
            <p:ph type="ftr" sz="quarter" idx="11"/>
          </p:nvPr>
        </p:nvSpPr>
        <p:spPr>
          <a:xfrm>
            <a:off x="3028951"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7CCEE3-AE83-F24A-BA7C-A0C661B50BBB}"/>
              </a:ext>
            </a:extLst>
          </p:cNvPr>
          <p:cNvSpPr>
            <a:spLocks noGrp="1"/>
          </p:cNvSpPr>
          <p:nvPr>
            <p:ph type="sldNum" sz="quarter" idx="12"/>
          </p:nvPr>
        </p:nvSpPr>
        <p:spPr>
          <a:xfrm>
            <a:off x="6457951" y="4767263"/>
            <a:ext cx="2057400" cy="273844"/>
          </a:xfrm>
          <a:prstGeom prst="rect">
            <a:avLst/>
          </a:prstGeom>
        </p:spPr>
        <p:txBody>
          <a:bodyPr/>
          <a:lstStyle/>
          <a:p>
            <a:fld id="{8B09C635-4DDB-454F-9F77-37C857096D89}" type="slidenum">
              <a:rPr lang="en-US" smtClean="0"/>
              <a:t>‹#›</a:t>
            </a:fld>
            <a:endParaRPr lang="en-US"/>
          </a:p>
        </p:txBody>
      </p:sp>
    </p:spTree>
    <p:extLst>
      <p:ext uri="{BB962C8B-B14F-4D97-AF65-F5344CB8AC3E}">
        <p14:creationId xmlns:p14="http://schemas.microsoft.com/office/powerpoint/2010/main" val="3655426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NAS1\Design\Brand Guidelines\THE FA\For All\For All artwork assets\The-FA-For-All_White-Background-pattern-1920-x-1080.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1"/>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B3167-7858-47BC-990F-049FFAA79163}"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AF9FB1-13C4-4885-A20B-E026703C8675}" type="slidenum">
              <a:rPr lang="en-GB" smtClean="0"/>
              <a:t>‹#›</a:t>
            </a:fld>
            <a:endParaRPr lang="en-GB"/>
          </a:p>
        </p:txBody>
      </p:sp>
      <p:sp>
        <p:nvSpPr>
          <p:cNvPr id="10" name="Rectangle 9"/>
          <p:cNvSpPr/>
          <p:nvPr userDrawn="1"/>
        </p:nvSpPr>
        <p:spPr>
          <a:xfrm>
            <a:off x="7696850" y="4733925"/>
            <a:ext cx="1347100" cy="300082"/>
          </a:xfrm>
          <a:prstGeom prst="rect">
            <a:avLst/>
          </a:prstGeom>
        </p:spPr>
        <p:txBody>
          <a:bodyPr wrap="none">
            <a:spAutoFit/>
          </a:bodyPr>
          <a:lstStyle/>
          <a:p>
            <a:r>
              <a:rPr lang="en-GB" sz="1350" b="1" i="0" u="none" strike="noStrike" baseline="0">
                <a:solidFill>
                  <a:srgbClr val="EE0300"/>
                </a:solidFill>
                <a:latin typeface="FSJack-Bold" panose="02000806000000020004" pitchFamily="50" charset="0"/>
              </a:rPr>
              <a:t>#</a:t>
            </a:r>
            <a:r>
              <a:rPr lang="en-GB" sz="1350" b="1" i="0" u="none" strike="noStrike" baseline="0" err="1">
                <a:solidFill>
                  <a:srgbClr val="EE0300"/>
                </a:solidFill>
                <a:latin typeface="FSJack-Bold" panose="02000806000000020004" pitchFamily="50" charset="0"/>
              </a:rPr>
              <a:t>FootballForAll</a:t>
            </a:r>
            <a:endParaRPr lang="en-GB"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4613" y="273845"/>
            <a:ext cx="1723267" cy="495311"/>
          </a:xfrm>
          <a:prstGeom prst="rect">
            <a:avLst/>
          </a:prstGeom>
        </p:spPr>
      </p:pic>
    </p:spTree>
    <p:extLst>
      <p:ext uri="{BB962C8B-B14F-4D97-AF65-F5344CB8AC3E}">
        <p14:creationId xmlns:p14="http://schemas.microsoft.com/office/powerpoint/2010/main" val="1491458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5B3167-7858-47BC-990F-049FFAA79163}"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272449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5B3167-7858-47BC-990F-049FFAA79163}"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AF9FB1-13C4-4885-A20B-E026703C8675}"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41128" y="1700140"/>
            <a:ext cx="1841742" cy="2113325"/>
          </a:xfrm>
          <a:prstGeom prst="rect">
            <a:avLst/>
          </a:prstGeom>
        </p:spPr>
      </p:pic>
    </p:spTree>
    <p:extLst>
      <p:ext uri="{BB962C8B-B14F-4D97-AF65-F5344CB8AC3E}">
        <p14:creationId xmlns:p14="http://schemas.microsoft.com/office/powerpoint/2010/main" val="2265744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5B3167-7858-47BC-990F-049FFAA79163}"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AF9FB1-13C4-4885-A20B-E026703C8675}"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292695">
            <a:off x="5385748" y="1928137"/>
            <a:ext cx="3688487" cy="1727971"/>
          </a:xfrm>
          <a:prstGeom prst="rect">
            <a:avLst/>
          </a:prstGeom>
        </p:spPr>
      </p:pic>
    </p:spTree>
    <p:extLst>
      <p:ext uri="{BB962C8B-B14F-4D97-AF65-F5344CB8AC3E}">
        <p14:creationId xmlns:p14="http://schemas.microsoft.com/office/powerpoint/2010/main" val="298897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848600" y="1489568"/>
            <a:ext cx="909635" cy="932165"/>
          </a:xfrm>
          <a:prstGeom prst="rect">
            <a:avLst/>
          </a:prstGeom>
        </p:spPr>
      </p:pic>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5B3167-7858-47BC-990F-049FFAA79163}"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AF9FB1-13C4-4885-A20B-E026703C8675}" type="slidenum">
              <a:rPr lang="en-GB" smtClean="0"/>
              <a:t>‹#›</a:t>
            </a:fld>
            <a:endParaRPr lang="en-GB"/>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632593">
            <a:off x="6976771" y="2507675"/>
            <a:ext cx="1139495" cy="720707"/>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581558">
            <a:off x="6495360" y="1753840"/>
            <a:ext cx="2535344" cy="1104434"/>
          </a:xfrm>
          <a:prstGeom prst="rect">
            <a:avLst/>
          </a:prstGeom>
        </p:spPr>
      </p:pic>
    </p:spTree>
    <p:extLst>
      <p:ext uri="{BB962C8B-B14F-4D97-AF65-F5344CB8AC3E}">
        <p14:creationId xmlns:p14="http://schemas.microsoft.com/office/powerpoint/2010/main" val="283148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F5B3167-7858-47BC-990F-049FFAA79163}" type="datetimeFigureOut">
              <a:rPr lang="en-GB" smtClean="0"/>
              <a:t>06/02/2020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2604410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5B3167-7858-47BC-990F-049FFAA79163}" type="datetimeFigureOut">
              <a:rPr lang="en-GB" smtClean="0"/>
              <a:t>06/02/2020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1593074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5B3167-7858-47BC-990F-049FFAA79163}" type="datetimeFigureOut">
              <a:rPr lang="en-GB" smtClean="0"/>
              <a:t>06/02/2020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1656043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F5B3167-7858-47BC-990F-049FFAA79163}"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648855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GB"/>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F5B3167-7858-47BC-990F-049FFAA79163}"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275856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3913" y="1396998"/>
            <a:ext cx="7562089" cy="1014571"/>
          </a:xfrm>
        </p:spPr>
        <p:txBody>
          <a:bodyPr anchor="t">
            <a:normAutofit/>
          </a:bodyPr>
          <a:lstStyle>
            <a:lvl1pPr algn="l">
              <a:lnSpc>
                <a:spcPct val="100000"/>
              </a:lnSpc>
              <a:defRPr lang="en-US" sz="2376" dirty="0">
                <a:solidFill>
                  <a:schemeClr val="bg1"/>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F9583E55-BEE5-4B21-B162-A096C59F9F19}"/>
              </a:ext>
            </a:extLst>
          </p:cNvPr>
          <p:cNvSpPr>
            <a:spLocks noGrp="1"/>
          </p:cNvSpPr>
          <p:nvPr>
            <p:ph type="body" sz="quarter" idx="10" hasCustomPrompt="1"/>
          </p:nvPr>
        </p:nvSpPr>
        <p:spPr>
          <a:xfrm>
            <a:off x="2426483" y="2230660"/>
            <a:ext cx="5975668" cy="761217"/>
          </a:xfrm>
        </p:spPr>
        <p:txBody>
          <a:bodyPr>
            <a:normAutofit/>
          </a:bodyPr>
          <a:lstStyle>
            <a:lvl1pPr marL="0" indent="0">
              <a:lnSpc>
                <a:spcPct val="100000"/>
              </a:lnSpc>
              <a:spcBef>
                <a:spcPts val="0"/>
              </a:spcBef>
              <a:buNone/>
              <a:defRPr sz="1361" b="0">
                <a:solidFill>
                  <a:schemeClr val="bg1"/>
                </a:solidFill>
                <a:latin typeface="FS Jack Light" panose="02000503000000020004" pitchFamily="50" charset="0"/>
              </a:defRPr>
            </a:lvl1pPr>
          </a:lstStyle>
          <a:p>
            <a:r>
              <a:rPr lang="en-GB" b="0" dirty="0"/>
              <a:t>Start time – end time</a:t>
            </a:r>
          </a:p>
          <a:p>
            <a:r>
              <a:rPr lang="en-GB" b="0" dirty="0"/>
              <a:t>27 November 2019</a:t>
            </a:r>
          </a:p>
          <a:p>
            <a:r>
              <a:rPr lang="en-GB" b="0" dirty="0"/>
              <a:t>Link goes here</a:t>
            </a:r>
          </a:p>
          <a:p>
            <a:pPr lvl="0"/>
            <a:endParaRPr lang="en-US" dirty="0"/>
          </a:p>
        </p:txBody>
      </p:sp>
      <p:sp>
        <p:nvSpPr>
          <p:cNvPr id="12" name="Text Placeholder 5">
            <a:extLst>
              <a:ext uri="{FF2B5EF4-FFF2-40B4-BE49-F238E27FC236}">
                <a16:creationId xmlns:a16="http://schemas.microsoft.com/office/drawing/2014/main" id="{2D08B308-C210-4133-8009-FD38B8D9366F}"/>
              </a:ext>
            </a:extLst>
          </p:cNvPr>
          <p:cNvSpPr>
            <a:spLocks noGrp="1"/>
          </p:cNvSpPr>
          <p:nvPr>
            <p:ph type="body" sz="quarter" idx="12"/>
          </p:nvPr>
        </p:nvSpPr>
        <p:spPr>
          <a:xfrm>
            <a:off x="583912" y="2230660"/>
            <a:ext cx="1842571" cy="761217"/>
          </a:xfrm>
        </p:spPr>
        <p:txBody>
          <a:bodyPr>
            <a:noAutofit/>
          </a:bodyPr>
          <a:lstStyle>
            <a:lvl1pPr marL="0" indent="0">
              <a:lnSpc>
                <a:spcPct val="100000"/>
              </a:lnSpc>
              <a:spcBef>
                <a:spcPts val="0"/>
              </a:spcBef>
              <a:buNone/>
              <a:defRPr sz="1361" b="1">
                <a:solidFill>
                  <a:schemeClr val="bg1"/>
                </a:solidFill>
              </a:defRPr>
            </a:lvl1pPr>
          </a:lstStyle>
          <a:p>
            <a:r>
              <a:rPr lang="en-GB" dirty="0">
                <a:latin typeface="FS Jack Medium" panose="02000606000000020004" pitchFamily="50" charset="0"/>
              </a:rPr>
              <a:t>Time:</a:t>
            </a:r>
          </a:p>
          <a:p>
            <a:r>
              <a:rPr lang="en-GB" dirty="0">
                <a:latin typeface="FS Jack Medium" panose="02000606000000020004" pitchFamily="50" charset="0"/>
              </a:rPr>
              <a:t>Date:</a:t>
            </a:r>
          </a:p>
          <a:p>
            <a:r>
              <a:rPr lang="en-GB" dirty="0">
                <a:latin typeface="FS Jack Medium" panose="02000606000000020004" pitchFamily="50" charset="0"/>
              </a:rPr>
              <a:t>Log in/ link: </a:t>
            </a:r>
          </a:p>
        </p:txBody>
      </p:sp>
      <p:sp>
        <p:nvSpPr>
          <p:cNvPr id="5" name="Picture Placeholder 3"/>
          <p:cNvSpPr>
            <a:spLocks noGrp="1"/>
          </p:cNvSpPr>
          <p:nvPr>
            <p:ph type="pic" sz="quarter" idx="13"/>
          </p:nvPr>
        </p:nvSpPr>
        <p:spPr>
          <a:xfrm>
            <a:off x="6411469" y="176596"/>
            <a:ext cx="1277112" cy="705517"/>
          </a:xfrm>
        </p:spPr>
        <p:txBody>
          <a:bodyPr>
            <a:normAutofit/>
          </a:bodyPr>
          <a:lstStyle>
            <a:lvl1pPr>
              <a:defRPr sz="864">
                <a:solidFill>
                  <a:schemeClr val="bg1"/>
                </a:solidFill>
              </a:defRPr>
            </a:lvl1pPr>
          </a:lstStyle>
          <a:p>
            <a:endParaRPr lang="en-GB" dirty="0"/>
          </a:p>
        </p:txBody>
      </p:sp>
    </p:spTree>
    <p:extLst>
      <p:ext uri="{BB962C8B-B14F-4D97-AF65-F5344CB8AC3E}">
        <p14:creationId xmlns:p14="http://schemas.microsoft.com/office/powerpoint/2010/main" val="786089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B3167-7858-47BC-990F-049FFAA79163}"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1407497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B3167-7858-47BC-990F-049FFAA79163}"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1411899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wo Content 0">
    <p:spTree>
      <p:nvGrpSpPr>
        <p:cNvPr id="1" name=""/>
        <p:cNvGrpSpPr/>
        <p:nvPr/>
      </p:nvGrpSpPr>
      <p:grpSpPr>
        <a:xfrm>
          <a:off x="0" y="0"/>
          <a:ext cx="0" cy="0"/>
          <a:chOff x="0" y="0"/>
          <a:chExt cx="0" cy="0"/>
        </a:xfrm>
      </p:grpSpPr>
      <p:sp>
        <p:nvSpPr>
          <p:cNvPr id="64" name="Body Level One…"/>
          <p:cNvSpPr txBox="1">
            <a:spLocks noGrp="1"/>
          </p:cNvSpPr>
          <p:nvPr>
            <p:ph type="body" sz="half" idx="1"/>
          </p:nvPr>
        </p:nvSpPr>
        <p:spPr>
          <a:xfrm>
            <a:off x="628650" y="1369219"/>
            <a:ext cx="3886200" cy="326350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9014442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552203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endParaRPr lang="en-GB"/>
          </a:p>
        </p:txBody>
      </p:sp>
      <p:sp>
        <p:nvSpPr>
          <p:cNvPr id="4" name="Content Placeholder 3"/>
          <p:cNvSpPr>
            <a:spLocks noGrp="1"/>
          </p:cNvSpPr>
          <p:nvPr>
            <p:ph sz="half" idx="2"/>
          </p:nvPr>
        </p:nvSpPr>
        <p:spPr>
          <a:xfrm>
            <a:off x="457200" y="1275606"/>
            <a:ext cx="4040188" cy="352839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5027" y="1275606"/>
            <a:ext cx="4041775" cy="352839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22831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67544" y="2019711"/>
            <a:ext cx="8229600" cy="858011"/>
          </a:xfrm>
          <a:prstGeom prst="rect">
            <a:avLst/>
          </a:prstGeom>
        </p:spPr>
        <p:txBody>
          <a:bodyPr anchor="ctr"/>
          <a:lstStyle>
            <a:lvl1pPr algn="ctr">
              <a:defRPr sz="3600">
                <a:solidFill>
                  <a:srgbClr val="001720"/>
                </a:solidFill>
                <a:latin typeface="FS Jack" pitchFamily="50" charset="0"/>
              </a:defRPr>
            </a:lvl1pPr>
          </a:lstStyle>
          <a:p>
            <a:r>
              <a:rPr lang="en-US"/>
              <a:t>Click to edit Master title style</a:t>
            </a:r>
            <a:endParaRPr lang="en-GB"/>
          </a:p>
        </p:txBody>
      </p:sp>
      <p:sp>
        <p:nvSpPr>
          <p:cNvPr id="6" name="Text Placeholder 5"/>
          <p:cNvSpPr>
            <a:spLocks noGrp="1"/>
          </p:cNvSpPr>
          <p:nvPr>
            <p:ph type="body" sz="quarter" idx="10"/>
          </p:nvPr>
        </p:nvSpPr>
        <p:spPr>
          <a:xfrm>
            <a:off x="467544" y="3192797"/>
            <a:ext cx="8229600" cy="1172919"/>
          </a:xfrm>
          <a:prstGeom prst="rect">
            <a:avLst/>
          </a:prstGeom>
        </p:spPr>
        <p:txBody>
          <a:bodyPr/>
          <a:lstStyle>
            <a:lvl1pPr algn="ctr">
              <a:defRPr sz="2500">
                <a:solidFill>
                  <a:srgbClr val="001720"/>
                </a:solidFill>
              </a:defRPr>
            </a:lvl1pPr>
          </a:lstStyle>
          <a:p>
            <a:pPr lvl="0"/>
            <a:endParaRPr lang="en-US"/>
          </a:p>
        </p:txBody>
      </p:sp>
    </p:spTree>
    <p:extLst>
      <p:ext uri="{BB962C8B-B14F-4D97-AF65-F5344CB8AC3E}">
        <p14:creationId xmlns:p14="http://schemas.microsoft.com/office/powerpoint/2010/main" val="845395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544" y="963219"/>
            <a:ext cx="8208000" cy="3678682"/>
          </a:xfrm>
          <a:prstGeom prst="rect">
            <a:avLst/>
          </a:prstGeom>
        </p:spPr>
        <p:txBody>
          <a:bodyPr/>
          <a:lstStyle>
            <a:lvl1pPr marL="0" indent="0">
              <a:buNone/>
              <a:defRPr sz="1200">
                <a:solidFill>
                  <a:srgbClr val="011E41"/>
                </a:solidFill>
              </a:defRPr>
            </a:lvl1pPr>
            <a:lvl2pPr marL="457189" indent="0" algn="l">
              <a:buNone/>
              <a:defRPr sz="1100">
                <a:solidFill>
                  <a:srgbClr val="011E41"/>
                </a:solidFill>
              </a:defRPr>
            </a:lvl2pPr>
            <a:lvl3pPr marL="914378" indent="0" algn="l">
              <a:buNone/>
              <a:defRPr sz="1050">
                <a:solidFill>
                  <a:srgbClr val="011E41"/>
                </a:solidFill>
              </a:defRPr>
            </a:lvl3pPr>
            <a:lvl4pPr algn="l">
              <a:defRPr sz="1000">
                <a:solidFill>
                  <a:srgbClr val="011E41"/>
                </a:solidFill>
              </a:defRPr>
            </a:lvl4pPr>
            <a:lvl5pPr algn="l">
              <a:defRPr sz="1000">
                <a:solidFill>
                  <a:srgbClr val="011E41"/>
                </a:solidFill>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p:cNvSpPr>
            <a:spLocks noGrp="1"/>
          </p:cNvSpPr>
          <p:nvPr>
            <p:ph sz="half" idx="10"/>
          </p:nvPr>
        </p:nvSpPr>
        <p:spPr>
          <a:xfrm>
            <a:off x="467544" y="294586"/>
            <a:ext cx="8208912" cy="483035"/>
          </a:xfrm>
          <a:prstGeom prst="rect">
            <a:avLst/>
          </a:prstGeom>
        </p:spPr>
        <p:txBody>
          <a:bodyPr/>
          <a:lstStyle>
            <a:lvl1pPr marL="0" indent="0">
              <a:buNone/>
              <a:defRPr sz="2400" b="1" i="0">
                <a:solidFill>
                  <a:srgbClr val="011E41"/>
                </a:solidFill>
                <a:latin typeface="FS Jack"/>
              </a:defRPr>
            </a:lvl1pPr>
            <a:lvl2pPr marL="457189" indent="0" algn="l">
              <a:buNone/>
              <a:defRPr sz="2400"/>
            </a:lvl2pPr>
            <a:lvl3pPr marL="914378"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a:t>Click to edit Master text styles</a:t>
            </a:r>
            <a:endParaRPr lang="en-US"/>
          </a:p>
        </p:txBody>
      </p:sp>
    </p:spTree>
    <p:extLst>
      <p:ext uri="{BB962C8B-B14F-4D97-AF65-F5344CB8AC3E}">
        <p14:creationId xmlns:p14="http://schemas.microsoft.com/office/powerpoint/2010/main" val="2061099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Referee">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996475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305"/>
            <a:ext cx="4038600" cy="3394011"/>
          </a:xfrm>
          <a:prstGeom prst="rect">
            <a:avLst/>
          </a:prstGeom>
        </p:spPr>
        <p:txBody>
          <a:bodyPr/>
          <a:lstStyle>
            <a:lvl1pPr marL="0" indent="0">
              <a:buNone/>
              <a:defRPr sz="2200">
                <a:solidFill>
                  <a:srgbClr val="011E41"/>
                </a:solidFill>
              </a:defRPr>
            </a:lvl1pPr>
            <a:lvl2pPr marL="457189" indent="0" algn="l">
              <a:buNone/>
              <a:defRPr sz="2000">
                <a:solidFill>
                  <a:srgbClr val="011E41"/>
                </a:solidFill>
              </a:defRPr>
            </a:lvl2pPr>
            <a:lvl3pPr marL="914378" indent="0" algn="l">
              <a:buNone/>
              <a:defRPr sz="1600">
                <a:solidFill>
                  <a:srgbClr val="011E41"/>
                </a:solidFill>
              </a:defRPr>
            </a:lvl3pPr>
            <a:lvl4pPr algn="l">
              <a:defRPr sz="1600">
                <a:solidFill>
                  <a:srgbClr val="011E41"/>
                </a:solidFill>
              </a:defRPr>
            </a:lvl4pPr>
            <a:lvl5pPr algn="l">
              <a:defRPr sz="1600">
                <a:solidFill>
                  <a:srgbClr val="011E4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48200" y="1200305"/>
            <a:ext cx="4038600" cy="3394011"/>
          </a:xfrm>
          <a:prstGeom prst="rect">
            <a:avLst/>
          </a:prstGeom>
        </p:spPr>
        <p:txBody>
          <a:bodyPr/>
          <a:lstStyle>
            <a:lvl1pPr marL="0" indent="0">
              <a:buNone/>
              <a:defRPr sz="2800"/>
            </a:lvl1pPr>
            <a:lvl2pPr marL="0" indent="0">
              <a:buNone/>
              <a:defRPr sz="2200">
                <a:solidFill>
                  <a:srgbClr val="011E41"/>
                </a:solidFill>
              </a:defRPr>
            </a:lvl2pPr>
            <a:lvl3pPr marL="0" indent="0">
              <a:buNone/>
              <a:defRPr sz="2000">
                <a:solidFill>
                  <a:srgbClr val="011E41"/>
                </a:solidFill>
              </a:defRPr>
            </a:lvl3pPr>
            <a:lvl4pPr marL="0" indent="0">
              <a:buNone/>
              <a:defRPr sz="1600">
                <a:solidFill>
                  <a:srgbClr val="011E41"/>
                </a:solidFill>
              </a:defRPr>
            </a:lvl4pPr>
            <a:lvl5pPr marL="0" indent="0">
              <a:buNone/>
              <a:defRPr sz="1600">
                <a:solidFill>
                  <a:srgbClr val="011E41"/>
                </a:solidFill>
              </a:defRPr>
            </a:lvl5pPr>
            <a:lvl6pPr>
              <a:defRPr sz="1800"/>
            </a:lvl6pPr>
            <a:lvl7pPr>
              <a:defRPr sz="1800"/>
            </a:lvl7pPr>
            <a:lvl8pPr>
              <a:defRPr sz="1800"/>
            </a:lvl8pPr>
            <a:lvl9pPr>
              <a:defRPr sz="1800"/>
            </a:lvl9pPr>
          </a:lstStyle>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p:cNvSpPr>
            <a:spLocks noGrp="1"/>
          </p:cNvSpPr>
          <p:nvPr>
            <p:ph sz="half" idx="10"/>
          </p:nvPr>
        </p:nvSpPr>
        <p:spPr>
          <a:xfrm>
            <a:off x="467544" y="363592"/>
            <a:ext cx="8208912" cy="551975"/>
          </a:xfrm>
          <a:prstGeom prst="rect">
            <a:avLst/>
          </a:prstGeom>
        </p:spPr>
        <p:txBody>
          <a:bodyPr/>
          <a:lstStyle>
            <a:lvl1pPr marL="0" indent="0">
              <a:buNone/>
              <a:defRPr sz="2400" b="1" i="0">
                <a:solidFill>
                  <a:srgbClr val="011E41"/>
                </a:solidFill>
                <a:latin typeface="FS Jack"/>
              </a:defRPr>
            </a:lvl1pPr>
            <a:lvl2pPr marL="457189" indent="0" algn="l">
              <a:buNone/>
              <a:defRPr sz="2400"/>
            </a:lvl2pPr>
            <a:lvl3pPr marL="914378"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2180077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467544" y="363590"/>
            <a:ext cx="8208912" cy="828060"/>
          </a:xfrm>
          <a:prstGeom prst="rect">
            <a:avLst/>
          </a:prstGeom>
        </p:spPr>
        <p:txBody>
          <a:bodyPr/>
          <a:lstStyle>
            <a:lvl1pPr marL="0" indent="0" algn="ctr">
              <a:buNone/>
              <a:defRPr sz="3200" b="1" i="0">
                <a:solidFill>
                  <a:srgbClr val="011E41"/>
                </a:solidFill>
                <a:latin typeface="FS Jack"/>
              </a:defRPr>
            </a:lvl1pPr>
            <a:lvl2pPr marL="457189" indent="0" algn="l">
              <a:buNone/>
              <a:defRPr sz="2400"/>
            </a:lvl2pPr>
            <a:lvl3pPr marL="914378"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a:t>Click to edit Master text styles</a:t>
            </a:r>
            <a:endParaRPr lang="en-US"/>
          </a:p>
        </p:txBody>
      </p:sp>
    </p:spTree>
    <p:extLst>
      <p:ext uri="{BB962C8B-B14F-4D97-AF65-F5344CB8AC3E}">
        <p14:creationId xmlns:p14="http://schemas.microsoft.com/office/powerpoint/2010/main" val="262764682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0351" y="1058254"/>
            <a:ext cx="7772400" cy="860875"/>
          </a:xfrm>
        </p:spPr>
        <p:txBody>
          <a:bodyPr anchor="t">
            <a:normAutofit/>
          </a:bodyPr>
          <a:lstStyle>
            <a:lvl1pPr algn="l">
              <a:lnSpc>
                <a:spcPct val="100000"/>
              </a:lnSpc>
              <a:defRPr lang="en-US" sz="1924" dirty="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20351" y="2404058"/>
            <a:ext cx="7817951" cy="571098"/>
          </a:xfrm>
        </p:spPr>
        <p:txBody>
          <a:bodyPr/>
          <a:lstStyle>
            <a:lvl1pPr marL="0" indent="0" algn="l">
              <a:lnSpc>
                <a:spcPct val="100000"/>
              </a:lnSpc>
              <a:spcBef>
                <a:spcPts val="0"/>
              </a:spcBef>
              <a:buNone/>
              <a:defRPr sz="955">
                <a:solidFill>
                  <a:schemeClr val="bg1"/>
                </a:solidFill>
              </a:defRPr>
            </a:lvl1pPr>
            <a:lvl2pPr marL="181835" indent="0" algn="ctr">
              <a:buNone/>
              <a:defRPr sz="795"/>
            </a:lvl2pPr>
            <a:lvl3pPr marL="363671" indent="0" algn="ctr">
              <a:buNone/>
              <a:defRPr sz="716"/>
            </a:lvl3pPr>
            <a:lvl4pPr marL="545506" indent="0" algn="ctr">
              <a:buNone/>
              <a:defRPr sz="636"/>
            </a:lvl4pPr>
            <a:lvl5pPr marL="727342" indent="0" algn="ctr">
              <a:buNone/>
              <a:defRPr sz="636"/>
            </a:lvl5pPr>
            <a:lvl6pPr marL="909177" indent="0" algn="ctr">
              <a:buNone/>
              <a:defRPr sz="636"/>
            </a:lvl6pPr>
            <a:lvl7pPr marL="1091013" indent="0" algn="ctr">
              <a:buNone/>
              <a:defRPr sz="636"/>
            </a:lvl7pPr>
            <a:lvl8pPr marL="1272848" indent="0" algn="ctr">
              <a:buNone/>
              <a:defRPr sz="636"/>
            </a:lvl8pPr>
            <a:lvl9pPr marL="1454684" indent="0" algn="ctr">
              <a:buNone/>
              <a:defRPr sz="636"/>
            </a:lvl9pPr>
          </a:lstStyle>
          <a:p>
            <a:r>
              <a:rPr lang="en-US" dirty="0"/>
              <a:t>Click to edit Master subtitle style</a:t>
            </a:r>
          </a:p>
        </p:txBody>
      </p:sp>
      <p:sp>
        <p:nvSpPr>
          <p:cNvPr id="9" name="Text Placeholder 8">
            <a:extLst>
              <a:ext uri="{FF2B5EF4-FFF2-40B4-BE49-F238E27FC236}">
                <a16:creationId xmlns:a16="http://schemas.microsoft.com/office/drawing/2014/main" id="{F9583E55-BEE5-4B21-B162-A096C59F9F19}"/>
              </a:ext>
            </a:extLst>
          </p:cNvPr>
          <p:cNvSpPr>
            <a:spLocks noGrp="1"/>
          </p:cNvSpPr>
          <p:nvPr>
            <p:ph type="body" sz="quarter" idx="10" hasCustomPrompt="1"/>
          </p:nvPr>
        </p:nvSpPr>
        <p:spPr>
          <a:xfrm>
            <a:off x="2262635" y="1817926"/>
            <a:ext cx="5975667" cy="519921"/>
          </a:xfrm>
        </p:spPr>
        <p:txBody>
          <a:bodyPr>
            <a:normAutofit/>
          </a:bodyPr>
          <a:lstStyle>
            <a:lvl1pPr marL="0" indent="0">
              <a:buNone/>
              <a:defRPr sz="963" b="0">
                <a:solidFill>
                  <a:schemeClr val="bg1"/>
                </a:solidFill>
                <a:latin typeface="FS Jack Light" panose="02000503000000020004" pitchFamily="50" charset="0"/>
              </a:defRPr>
            </a:lvl1pPr>
          </a:lstStyle>
          <a:p>
            <a:r>
              <a:rPr lang="en-GB" b="0" dirty="0"/>
              <a:t>Start time – end time</a:t>
            </a:r>
          </a:p>
          <a:p>
            <a:r>
              <a:rPr lang="en-GB" b="0" dirty="0"/>
              <a:t>27 November 2019</a:t>
            </a:r>
          </a:p>
          <a:p>
            <a:r>
              <a:rPr lang="en-GB" b="0" dirty="0"/>
              <a:t>Link goes here</a:t>
            </a:r>
          </a:p>
          <a:p>
            <a:pPr lvl="0"/>
            <a:endParaRPr lang="en-US" dirty="0"/>
          </a:p>
        </p:txBody>
      </p:sp>
      <p:sp>
        <p:nvSpPr>
          <p:cNvPr id="11" name="Text Placeholder 10">
            <a:extLst>
              <a:ext uri="{FF2B5EF4-FFF2-40B4-BE49-F238E27FC236}">
                <a16:creationId xmlns:a16="http://schemas.microsoft.com/office/drawing/2014/main" id="{1A38DCFD-D769-40B2-962A-4F692D966CA4}"/>
              </a:ext>
            </a:extLst>
          </p:cNvPr>
          <p:cNvSpPr>
            <a:spLocks noGrp="1"/>
          </p:cNvSpPr>
          <p:nvPr>
            <p:ph type="body" sz="quarter" idx="11"/>
          </p:nvPr>
        </p:nvSpPr>
        <p:spPr>
          <a:xfrm>
            <a:off x="420066" y="3020633"/>
            <a:ext cx="5802849" cy="152549"/>
          </a:xfrm>
        </p:spPr>
        <p:txBody>
          <a:bodyPr>
            <a:normAutofit/>
          </a:bodyPr>
          <a:lstStyle>
            <a:lvl1pPr marL="0" indent="0">
              <a:buNone/>
              <a:defRPr sz="675" b="1">
                <a:solidFill>
                  <a:schemeClr val="bg1"/>
                </a:solidFill>
              </a:defRPr>
            </a:lvl1pPr>
          </a:lstStyle>
          <a:p>
            <a:pPr lvl="0"/>
            <a:r>
              <a:rPr lang="en-US" dirty="0"/>
              <a:t>Click to edit Master text styles</a:t>
            </a:r>
          </a:p>
        </p:txBody>
      </p:sp>
      <p:sp>
        <p:nvSpPr>
          <p:cNvPr id="12" name="Text Placeholder 5">
            <a:extLst>
              <a:ext uri="{FF2B5EF4-FFF2-40B4-BE49-F238E27FC236}">
                <a16:creationId xmlns:a16="http://schemas.microsoft.com/office/drawing/2014/main" id="{2D08B308-C210-4133-8009-FD38B8D9366F}"/>
              </a:ext>
            </a:extLst>
          </p:cNvPr>
          <p:cNvSpPr>
            <a:spLocks noGrp="1"/>
          </p:cNvSpPr>
          <p:nvPr>
            <p:ph type="body" sz="quarter" idx="12"/>
          </p:nvPr>
        </p:nvSpPr>
        <p:spPr>
          <a:xfrm>
            <a:off x="420064" y="1817926"/>
            <a:ext cx="1842571" cy="519921"/>
          </a:xfrm>
        </p:spPr>
        <p:txBody>
          <a:bodyPr>
            <a:noAutofit/>
          </a:bodyPr>
          <a:lstStyle>
            <a:lvl1pPr marL="0" indent="0">
              <a:buNone/>
              <a:defRPr sz="963" b="1">
                <a:solidFill>
                  <a:schemeClr val="bg1"/>
                </a:solidFill>
              </a:defRPr>
            </a:lvl1pPr>
          </a:lstStyle>
          <a:p>
            <a:r>
              <a:rPr lang="en-GB" dirty="0">
                <a:latin typeface="FS Jack Medium" panose="02000606000000020004" pitchFamily="50" charset="0"/>
              </a:rPr>
              <a:t>Time:</a:t>
            </a:r>
          </a:p>
          <a:p>
            <a:r>
              <a:rPr lang="en-GB" dirty="0">
                <a:latin typeface="FS Jack Medium" panose="02000606000000020004" pitchFamily="50" charset="0"/>
              </a:rPr>
              <a:t>Date:</a:t>
            </a:r>
          </a:p>
          <a:p>
            <a:r>
              <a:rPr lang="en-GB" dirty="0">
                <a:latin typeface="FS Jack Medium" panose="02000606000000020004" pitchFamily="50" charset="0"/>
              </a:rPr>
              <a:t>Log in/ link: </a:t>
            </a:r>
          </a:p>
        </p:txBody>
      </p:sp>
      <p:sp>
        <p:nvSpPr>
          <p:cNvPr id="5" name="Picture Placeholder 4"/>
          <p:cNvSpPr>
            <a:spLocks noGrp="1"/>
          </p:cNvSpPr>
          <p:nvPr>
            <p:ph type="pic" sz="quarter" idx="13"/>
          </p:nvPr>
        </p:nvSpPr>
        <p:spPr>
          <a:xfrm>
            <a:off x="6127364" y="219945"/>
            <a:ext cx="1449752" cy="584992"/>
          </a:xfrm>
        </p:spPr>
        <p:txBody>
          <a:bodyPr/>
          <a:lstStyle/>
          <a:p>
            <a:endParaRPr lang="en-GB"/>
          </a:p>
        </p:txBody>
      </p:sp>
    </p:spTree>
    <p:extLst>
      <p:ext uri="{BB962C8B-B14F-4D97-AF65-F5344CB8AC3E}">
        <p14:creationId xmlns:p14="http://schemas.microsoft.com/office/powerpoint/2010/main" val="206336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467544" y="363590"/>
            <a:ext cx="8208912" cy="828060"/>
          </a:xfrm>
          <a:prstGeom prst="rect">
            <a:avLst/>
          </a:prstGeom>
        </p:spPr>
        <p:txBody>
          <a:bodyPr/>
          <a:lstStyle>
            <a:lvl1pPr marL="0" indent="0" algn="ctr">
              <a:buNone/>
              <a:defRPr sz="3200" b="1" i="0">
                <a:solidFill>
                  <a:srgbClr val="011E41"/>
                </a:solidFill>
                <a:latin typeface="FS Jack"/>
              </a:defRPr>
            </a:lvl1pPr>
            <a:lvl2pPr marL="457189" indent="0" algn="l">
              <a:buNone/>
              <a:defRPr sz="2400"/>
            </a:lvl2pPr>
            <a:lvl3pPr marL="914378"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a:t>Click to edit Master text styles</a:t>
            </a:r>
            <a:endParaRPr lang="en-US"/>
          </a:p>
        </p:txBody>
      </p:sp>
      <p:pic>
        <p:nvPicPr>
          <p:cNvPr id="4" name="Picture 2" descr="C:\Users\crowley\AppData\Local\Microsoft\Windows\Temporary Internet Files\Content.Outlook\0K560US4\Slide-Template-2RGB-white (2).jpg">
            <a:extLst>
              <a:ext uri="{FF2B5EF4-FFF2-40B4-BE49-F238E27FC236}">
                <a16:creationId xmlns:a16="http://schemas.microsoft.com/office/drawing/2014/main" id="{858F7BE7-5DEB-47F1-A654-A77F612BDFC3}"/>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1370"/>
            <a:ext cx="9144000" cy="5140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45272"/>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85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5_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a:xfrm>
            <a:off x="628654" y="1369231"/>
            <a:ext cx="3886202" cy="326350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txBox="1">
            <a:spLocks noGrp="1"/>
          </p:cNvSpPr>
          <p:nvPr>
            <p:ph idx="2"/>
          </p:nvPr>
        </p:nvSpPr>
        <p:spPr>
          <a:xfrm>
            <a:off x="4629151" y="1369231"/>
            <a:ext cx="3886202" cy="326350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txBox="1">
            <a:spLocks noGrp="1"/>
          </p:cNvSpPr>
          <p:nvPr>
            <p:ph type="dt" sz="half" idx="7"/>
          </p:nvPr>
        </p:nvSpPr>
        <p:spPr/>
        <p:txBody>
          <a:bodyPr/>
          <a:lstStyle>
            <a:lvl1pPr>
              <a:defRPr/>
            </a:lvl1pPr>
          </a:lstStyle>
          <a:p>
            <a:fld id="{CF4EE4C4-0476-416A-8634-5D3CE493898F}" type="datetime1">
              <a:rPr lang="en-US"/>
              <a:pPr/>
              <a:t>2/6/2020</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FC7B4CA9-C2FF-4BE0-B851-ACD84870321A}" type="slidenum">
              <a:rPr/>
              <a:pPr/>
              <a:t>‹#›</a:t>
            </a:fld>
            <a:endParaRPr/>
          </a:p>
        </p:txBody>
      </p:sp>
    </p:spTree>
    <p:extLst>
      <p:ext uri="{BB962C8B-B14F-4D97-AF65-F5344CB8AC3E}">
        <p14:creationId xmlns:p14="http://schemas.microsoft.com/office/powerpoint/2010/main" val="744489560"/>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544" y="963219"/>
            <a:ext cx="8208000" cy="3678682"/>
          </a:xfrm>
          <a:prstGeom prst="rect">
            <a:avLst/>
          </a:prstGeom>
        </p:spPr>
        <p:txBody>
          <a:bodyPr/>
          <a:lstStyle>
            <a:lvl1pPr marL="0" indent="0">
              <a:buNone/>
              <a:defRPr sz="1150">
                <a:solidFill>
                  <a:srgbClr val="011E41"/>
                </a:solidFill>
              </a:defRPr>
            </a:lvl1pPr>
            <a:lvl2pPr marL="438124" indent="0" algn="l">
              <a:buNone/>
              <a:defRPr sz="1054">
                <a:solidFill>
                  <a:srgbClr val="011E41"/>
                </a:solidFill>
              </a:defRPr>
            </a:lvl2pPr>
            <a:lvl3pPr marL="876248" indent="0" algn="l">
              <a:buNone/>
              <a:defRPr sz="1006">
                <a:solidFill>
                  <a:srgbClr val="011E41"/>
                </a:solidFill>
              </a:defRPr>
            </a:lvl3pPr>
            <a:lvl4pPr algn="l">
              <a:defRPr sz="958">
                <a:solidFill>
                  <a:srgbClr val="011E41"/>
                </a:solidFill>
              </a:defRPr>
            </a:lvl4pPr>
            <a:lvl5pPr algn="l">
              <a:defRPr sz="958">
                <a:solidFill>
                  <a:srgbClr val="011E41"/>
                </a:solidFill>
              </a:defRPr>
            </a:lvl5pPr>
            <a:lvl6pPr>
              <a:defRPr sz="1725"/>
            </a:lvl6pPr>
            <a:lvl7pPr>
              <a:defRPr sz="1725"/>
            </a:lvl7pPr>
            <a:lvl8pPr>
              <a:defRPr sz="1725"/>
            </a:lvl8pPr>
            <a:lvl9pPr>
              <a:defRPr sz="172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p:cNvSpPr>
            <a:spLocks noGrp="1"/>
          </p:cNvSpPr>
          <p:nvPr>
            <p:ph sz="half" idx="10"/>
          </p:nvPr>
        </p:nvSpPr>
        <p:spPr>
          <a:xfrm>
            <a:off x="467544" y="294586"/>
            <a:ext cx="8208912" cy="483035"/>
          </a:xfrm>
          <a:prstGeom prst="rect">
            <a:avLst/>
          </a:prstGeom>
        </p:spPr>
        <p:txBody>
          <a:bodyPr/>
          <a:lstStyle>
            <a:lvl1pPr marL="0" indent="0">
              <a:buNone/>
              <a:defRPr sz="2300" b="1" i="0">
                <a:solidFill>
                  <a:srgbClr val="011E41"/>
                </a:solidFill>
                <a:latin typeface="FS Jack"/>
              </a:defRPr>
            </a:lvl1pPr>
            <a:lvl2pPr marL="438124" indent="0" algn="l">
              <a:buNone/>
              <a:defRPr sz="2300"/>
            </a:lvl2pPr>
            <a:lvl3pPr marL="876248" indent="0" algn="l">
              <a:buNone/>
              <a:defRPr sz="1917"/>
            </a:lvl3pPr>
            <a:lvl4pPr algn="l">
              <a:defRPr sz="1725"/>
            </a:lvl4pPr>
            <a:lvl5pPr algn="l">
              <a:defRPr sz="1725"/>
            </a:lvl5pPr>
            <a:lvl6pPr>
              <a:defRPr sz="1725"/>
            </a:lvl6pPr>
            <a:lvl7pPr>
              <a:defRPr sz="1725"/>
            </a:lvl7pPr>
            <a:lvl8pPr>
              <a:defRPr sz="1725"/>
            </a:lvl8pPr>
            <a:lvl9pPr>
              <a:defRPr sz="1725"/>
            </a:lvl9pPr>
          </a:lstStyle>
          <a:p>
            <a:pPr lvl="0"/>
            <a:r>
              <a:rPr lang="en-GB" dirty="0"/>
              <a:t>Click to edit Master text styles</a:t>
            </a:r>
            <a:endParaRPr lang="en-US" dirty="0"/>
          </a:p>
        </p:txBody>
      </p:sp>
    </p:spTree>
    <p:extLst>
      <p:ext uri="{BB962C8B-B14F-4D97-AF65-F5344CB8AC3E}">
        <p14:creationId xmlns:p14="http://schemas.microsoft.com/office/powerpoint/2010/main" val="2979458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67544" y="2019715"/>
            <a:ext cx="8229600" cy="858011"/>
          </a:xfrm>
          <a:prstGeom prst="rect">
            <a:avLst/>
          </a:prstGeom>
        </p:spPr>
        <p:txBody>
          <a:bodyPr anchor="ctr"/>
          <a:lstStyle>
            <a:lvl1pPr algn="ctr">
              <a:defRPr sz="3450">
                <a:solidFill>
                  <a:srgbClr val="001720"/>
                </a:solidFill>
                <a:latin typeface="FS Jack" pitchFamily="50" charset="0"/>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467544" y="3192802"/>
            <a:ext cx="8229600" cy="1172919"/>
          </a:xfrm>
          <a:prstGeom prst="rect">
            <a:avLst/>
          </a:prstGeom>
        </p:spPr>
        <p:txBody>
          <a:bodyPr/>
          <a:lstStyle>
            <a:lvl1pPr algn="ctr">
              <a:defRPr sz="2396">
                <a:solidFill>
                  <a:srgbClr val="001720"/>
                </a:solidFill>
              </a:defRPr>
            </a:lvl1pPr>
          </a:lstStyle>
          <a:p>
            <a:pPr lvl="0"/>
            <a:endParaRPr lang="en-US" dirty="0"/>
          </a:p>
        </p:txBody>
      </p:sp>
    </p:spTree>
    <p:extLst>
      <p:ext uri="{BB962C8B-B14F-4D97-AF65-F5344CB8AC3E}">
        <p14:creationId xmlns:p14="http://schemas.microsoft.com/office/powerpoint/2010/main" val="2152790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544" y="963219"/>
            <a:ext cx="8208000" cy="3678682"/>
          </a:xfrm>
          <a:prstGeom prst="rect">
            <a:avLst/>
          </a:prstGeom>
        </p:spPr>
        <p:txBody>
          <a:bodyPr/>
          <a:lstStyle>
            <a:lvl1pPr marL="0" indent="0">
              <a:buNone/>
              <a:defRPr sz="1150">
                <a:solidFill>
                  <a:srgbClr val="011E41"/>
                </a:solidFill>
              </a:defRPr>
            </a:lvl1pPr>
            <a:lvl2pPr marL="438124" indent="0" algn="l">
              <a:buNone/>
              <a:defRPr sz="1054">
                <a:solidFill>
                  <a:srgbClr val="011E41"/>
                </a:solidFill>
              </a:defRPr>
            </a:lvl2pPr>
            <a:lvl3pPr marL="876248" indent="0" algn="l">
              <a:buNone/>
              <a:defRPr sz="1006">
                <a:solidFill>
                  <a:srgbClr val="011E41"/>
                </a:solidFill>
              </a:defRPr>
            </a:lvl3pPr>
            <a:lvl4pPr algn="l">
              <a:defRPr sz="958">
                <a:solidFill>
                  <a:srgbClr val="011E41"/>
                </a:solidFill>
              </a:defRPr>
            </a:lvl4pPr>
            <a:lvl5pPr algn="l">
              <a:defRPr sz="958">
                <a:solidFill>
                  <a:srgbClr val="011E41"/>
                </a:solidFill>
              </a:defRPr>
            </a:lvl5pPr>
            <a:lvl6pPr>
              <a:defRPr sz="1725"/>
            </a:lvl6pPr>
            <a:lvl7pPr>
              <a:defRPr sz="1725"/>
            </a:lvl7pPr>
            <a:lvl8pPr>
              <a:defRPr sz="1725"/>
            </a:lvl8pPr>
            <a:lvl9pPr>
              <a:defRPr sz="172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p:cNvSpPr>
            <a:spLocks noGrp="1"/>
          </p:cNvSpPr>
          <p:nvPr>
            <p:ph sz="half" idx="10"/>
          </p:nvPr>
        </p:nvSpPr>
        <p:spPr>
          <a:xfrm>
            <a:off x="467544" y="294586"/>
            <a:ext cx="8208912" cy="483035"/>
          </a:xfrm>
          <a:prstGeom prst="rect">
            <a:avLst/>
          </a:prstGeom>
        </p:spPr>
        <p:txBody>
          <a:bodyPr/>
          <a:lstStyle>
            <a:lvl1pPr marL="0" indent="0">
              <a:buNone/>
              <a:defRPr sz="2300" b="1" i="0">
                <a:solidFill>
                  <a:srgbClr val="011E41"/>
                </a:solidFill>
                <a:latin typeface="FS Jack"/>
              </a:defRPr>
            </a:lvl1pPr>
            <a:lvl2pPr marL="438124" indent="0" algn="l">
              <a:buNone/>
              <a:defRPr sz="2300"/>
            </a:lvl2pPr>
            <a:lvl3pPr marL="876248" indent="0" algn="l">
              <a:buNone/>
              <a:defRPr sz="1917"/>
            </a:lvl3pPr>
            <a:lvl4pPr algn="l">
              <a:defRPr sz="1725"/>
            </a:lvl4pPr>
            <a:lvl5pPr algn="l">
              <a:defRPr sz="1725"/>
            </a:lvl5pPr>
            <a:lvl6pPr>
              <a:defRPr sz="1725"/>
            </a:lvl6pPr>
            <a:lvl7pPr>
              <a:defRPr sz="1725"/>
            </a:lvl7pPr>
            <a:lvl8pPr>
              <a:defRPr sz="1725"/>
            </a:lvl8pPr>
            <a:lvl9pPr>
              <a:defRPr sz="1725"/>
            </a:lvl9pPr>
          </a:lstStyle>
          <a:p>
            <a:pPr lvl="0"/>
            <a:r>
              <a:rPr lang="en-GB" dirty="0"/>
              <a:t>Click to edit Master text styles</a:t>
            </a:r>
            <a:endParaRPr lang="en-US" dirty="0"/>
          </a:p>
        </p:txBody>
      </p:sp>
    </p:spTree>
    <p:extLst>
      <p:ext uri="{BB962C8B-B14F-4D97-AF65-F5344CB8AC3E}">
        <p14:creationId xmlns:p14="http://schemas.microsoft.com/office/powerpoint/2010/main" val="1312176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544" y="963219"/>
            <a:ext cx="8208000" cy="3678682"/>
          </a:xfrm>
          <a:prstGeom prst="rect">
            <a:avLst/>
          </a:prstGeom>
        </p:spPr>
        <p:txBody>
          <a:bodyPr/>
          <a:lstStyle>
            <a:lvl1pPr marL="0" indent="0">
              <a:buNone/>
              <a:defRPr sz="1150">
                <a:solidFill>
                  <a:srgbClr val="011E41"/>
                </a:solidFill>
              </a:defRPr>
            </a:lvl1pPr>
            <a:lvl2pPr marL="438124" indent="0" algn="l">
              <a:buNone/>
              <a:defRPr sz="1054">
                <a:solidFill>
                  <a:srgbClr val="011E41"/>
                </a:solidFill>
              </a:defRPr>
            </a:lvl2pPr>
            <a:lvl3pPr marL="876248" indent="0" algn="l">
              <a:buNone/>
              <a:defRPr sz="1006">
                <a:solidFill>
                  <a:srgbClr val="011E41"/>
                </a:solidFill>
              </a:defRPr>
            </a:lvl3pPr>
            <a:lvl4pPr algn="l">
              <a:defRPr sz="958">
                <a:solidFill>
                  <a:srgbClr val="011E41"/>
                </a:solidFill>
              </a:defRPr>
            </a:lvl4pPr>
            <a:lvl5pPr algn="l">
              <a:defRPr sz="958">
                <a:solidFill>
                  <a:srgbClr val="011E41"/>
                </a:solidFill>
              </a:defRPr>
            </a:lvl5pPr>
            <a:lvl6pPr>
              <a:defRPr sz="1725"/>
            </a:lvl6pPr>
            <a:lvl7pPr>
              <a:defRPr sz="1725"/>
            </a:lvl7pPr>
            <a:lvl8pPr>
              <a:defRPr sz="1725"/>
            </a:lvl8pPr>
            <a:lvl9pPr>
              <a:defRPr sz="1725"/>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p:cNvSpPr>
            <a:spLocks noGrp="1"/>
          </p:cNvSpPr>
          <p:nvPr>
            <p:ph sz="half" idx="10"/>
          </p:nvPr>
        </p:nvSpPr>
        <p:spPr>
          <a:xfrm>
            <a:off x="467544" y="294586"/>
            <a:ext cx="8208912" cy="483035"/>
          </a:xfrm>
          <a:prstGeom prst="rect">
            <a:avLst/>
          </a:prstGeom>
        </p:spPr>
        <p:txBody>
          <a:bodyPr/>
          <a:lstStyle>
            <a:lvl1pPr marL="0" indent="0">
              <a:buNone/>
              <a:defRPr sz="2300" b="1" i="0">
                <a:solidFill>
                  <a:srgbClr val="011E41"/>
                </a:solidFill>
                <a:latin typeface="FS Jack"/>
              </a:defRPr>
            </a:lvl1pPr>
            <a:lvl2pPr marL="438124" indent="0" algn="l">
              <a:buNone/>
              <a:defRPr sz="2300"/>
            </a:lvl2pPr>
            <a:lvl3pPr marL="876248" indent="0" algn="l">
              <a:buNone/>
              <a:defRPr sz="1917"/>
            </a:lvl3pPr>
            <a:lvl4pPr algn="l">
              <a:defRPr sz="1725"/>
            </a:lvl4pPr>
            <a:lvl5pPr algn="l">
              <a:defRPr sz="1725"/>
            </a:lvl5pPr>
            <a:lvl6pPr>
              <a:defRPr sz="1725"/>
            </a:lvl6pPr>
            <a:lvl7pPr>
              <a:defRPr sz="1725"/>
            </a:lvl7pPr>
            <a:lvl8pPr>
              <a:defRPr sz="1725"/>
            </a:lvl8pPr>
            <a:lvl9pPr>
              <a:defRPr sz="1725"/>
            </a:lvl9pPr>
          </a:lstStyle>
          <a:p>
            <a:pPr lvl="0"/>
            <a:r>
              <a:rPr lang="en-GB" dirty="0"/>
              <a:t>Click to edit Master text styles</a:t>
            </a:r>
            <a:endParaRPr lang="en-US" dirty="0"/>
          </a:p>
        </p:txBody>
      </p:sp>
    </p:spTree>
    <p:extLst>
      <p:ext uri="{BB962C8B-B14F-4D97-AF65-F5344CB8AC3E}">
        <p14:creationId xmlns:p14="http://schemas.microsoft.com/office/powerpoint/2010/main" val="4272400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5031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B6C9E-1DA0-DD4B-BC4F-8857968BE9E1}"/>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C6DB7589-1A66-4741-9BFE-F46205F6947F}"/>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03BE3A8-1F62-B84B-B81E-4534CD968EC0}"/>
              </a:ext>
            </a:extLst>
          </p:cNvPr>
          <p:cNvSpPr>
            <a:spLocks noGrp="1"/>
          </p:cNvSpPr>
          <p:nvPr>
            <p:ph type="dt" sz="half" idx="10"/>
          </p:nvPr>
        </p:nvSpPr>
        <p:spPr>
          <a:xfrm>
            <a:off x="628650" y="4767263"/>
            <a:ext cx="2057400" cy="273844"/>
          </a:xfrm>
          <a:prstGeom prst="rect">
            <a:avLst/>
          </a:prstGeom>
        </p:spPr>
        <p:txBody>
          <a:bodyPr/>
          <a:lstStyle/>
          <a:p>
            <a:fld id="{AA8ACBEF-22EA-4F4D-8966-02F92BE306FC}" type="datetimeFigureOut">
              <a:rPr lang="en-US" smtClean="0"/>
              <a:t>2/6/2020</a:t>
            </a:fld>
            <a:endParaRPr lang="en-US"/>
          </a:p>
        </p:txBody>
      </p:sp>
      <p:sp>
        <p:nvSpPr>
          <p:cNvPr id="5" name="Footer Placeholder 4">
            <a:extLst>
              <a:ext uri="{FF2B5EF4-FFF2-40B4-BE49-F238E27FC236}">
                <a16:creationId xmlns:a16="http://schemas.microsoft.com/office/drawing/2014/main" id="{3F3F92B4-5C85-364D-A5D9-FF858DB0E58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7CCEE3-AE83-F24A-BA7C-A0C661B50BBB}"/>
              </a:ext>
            </a:extLst>
          </p:cNvPr>
          <p:cNvSpPr>
            <a:spLocks noGrp="1"/>
          </p:cNvSpPr>
          <p:nvPr>
            <p:ph type="sldNum" sz="quarter" idx="12"/>
          </p:nvPr>
        </p:nvSpPr>
        <p:spPr>
          <a:xfrm>
            <a:off x="6457950" y="4767263"/>
            <a:ext cx="2057400" cy="273844"/>
          </a:xfrm>
          <a:prstGeom prst="rect">
            <a:avLst/>
          </a:prstGeom>
        </p:spPr>
        <p:txBody>
          <a:bodyPr/>
          <a:lstStyle/>
          <a:p>
            <a:fld id="{8B09C635-4DDB-454F-9F77-37C857096D89}" type="slidenum">
              <a:rPr lang="en-US" smtClean="0"/>
              <a:t>‹#›</a:t>
            </a:fld>
            <a:endParaRPr lang="en-US"/>
          </a:p>
        </p:txBody>
      </p:sp>
    </p:spTree>
    <p:extLst>
      <p:ext uri="{BB962C8B-B14F-4D97-AF65-F5344CB8AC3E}">
        <p14:creationId xmlns:p14="http://schemas.microsoft.com/office/powerpoint/2010/main" val="2509578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mp; Subtitle" type="tx">
  <p:cSld name="Title &amp; Subtitle">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3108158" y="1930873"/>
            <a:ext cx="2927685" cy="653374"/>
          </a:xfrm>
          <a:prstGeom prst="rect">
            <a:avLst/>
          </a:prstGeom>
          <a:noFill/>
          <a:ln>
            <a:noFill/>
          </a:ln>
        </p:spPr>
        <p:txBody>
          <a:bodyPr spcFirstLastPara="1" wrap="square" lIns="19025" tIns="19025" rIns="19025" bIns="19025" anchor="b" anchorCtr="0">
            <a:normAutofit/>
          </a:bodyPr>
          <a:lstStyle>
            <a:lvl1pPr lvl="0" algn="l">
              <a:lnSpc>
                <a:spcPct val="110000"/>
              </a:lnSpc>
              <a:spcBef>
                <a:spcPts val="0"/>
              </a:spcBef>
              <a:spcAft>
                <a:spcPts val="0"/>
              </a:spcAft>
              <a:buClr>
                <a:srgbClr val="212121"/>
              </a:buClr>
              <a:buSzPts val="2400"/>
              <a:buFont typeface="Helvetica Neue"/>
              <a:buNone/>
              <a:defRPr sz="900">
                <a:solidFill>
                  <a:srgbClr val="212121"/>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2"/>
          <p:cNvSpPr txBox="1">
            <a:spLocks noGrp="1"/>
          </p:cNvSpPr>
          <p:nvPr>
            <p:ph type="body" idx="1"/>
          </p:nvPr>
        </p:nvSpPr>
        <p:spPr>
          <a:xfrm>
            <a:off x="3108158" y="2602098"/>
            <a:ext cx="2927685" cy="223147"/>
          </a:xfrm>
          <a:prstGeom prst="rect">
            <a:avLst/>
          </a:prstGeom>
          <a:noFill/>
          <a:ln>
            <a:noFill/>
          </a:ln>
        </p:spPr>
        <p:txBody>
          <a:bodyPr spcFirstLastPara="1" wrap="square" lIns="19025" tIns="19025" rIns="19025" bIns="19025" anchor="t" anchorCtr="0">
            <a:normAutofit/>
          </a:bodyPr>
          <a:lstStyle>
            <a:lvl1pPr marL="171450" lvl="0" indent="-85725" algn="ctr">
              <a:lnSpc>
                <a:spcPct val="100000"/>
              </a:lnSpc>
              <a:spcBef>
                <a:spcPts val="0"/>
              </a:spcBef>
              <a:spcAft>
                <a:spcPts val="0"/>
              </a:spcAft>
              <a:buClr>
                <a:srgbClr val="000000"/>
              </a:buClr>
              <a:buSzPts val="3800"/>
              <a:buFont typeface="Helvetica Neue Light"/>
              <a:buNone/>
              <a:defRPr sz="1425"/>
            </a:lvl1pPr>
            <a:lvl2pPr marL="342900" lvl="1" indent="-85725" algn="ctr">
              <a:lnSpc>
                <a:spcPct val="100000"/>
              </a:lnSpc>
              <a:spcBef>
                <a:spcPts val="0"/>
              </a:spcBef>
              <a:spcAft>
                <a:spcPts val="0"/>
              </a:spcAft>
              <a:buClr>
                <a:srgbClr val="000000"/>
              </a:buClr>
              <a:buSzPts val="3800"/>
              <a:buFont typeface="Helvetica Neue Light"/>
              <a:buNone/>
              <a:defRPr sz="1425"/>
            </a:lvl2pPr>
            <a:lvl3pPr marL="514350" lvl="2" indent="-85725" algn="ctr">
              <a:lnSpc>
                <a:spcPct val="100000"/>
              </a:lnSpc>
              <a:spcBef>
                <a:spcPts val="0"/>
              </a:spcBef>
              <a:spcAft>
                <a:spcPts val="0"/>
              </a:spcAft>
              <a:buClr>
                <a:srgbClr val="000000"/>
              </a:buClr>
              <a:buSzPts val="3800"/>
              <a:buFont typeface="Helvetica Neue Light"/>
              <a:buNone/>
              <a:defRPr sz="1425"/>
            </a:lvl3pPr>
            <a:lvl4pPr marL="685800" lvl="3" indent="-85725" algn="ctr">
              <a:lnSpc>
                <a:spcPct val="100000"/>
              </a:lnSpc>
              <a:spcBef>
                <a:spcPts val="0"/>
              </a:spcBef>
              <a:spcAft>
                <a:spcPts val="0"/>
              </a:spcAft>
              <a:buClr>
                <a:srgbClr val="000000"/>
              </a:buClr>
              <a:buSzPts val="3800"/>
              <a:buFont typeface="Helvetica Neue Light"/>
              <a:buNone/>
              <a:defRPr sz="1425"/>
            </a:lvl4pPr>
            <a:lvl5pPr marL="857250" lvl="4" indent="-85725" algn="ctr">
              <a:lnSpc>
                <a:spcPct val="100000"/>
              </a:lnSpc>
              <a:spcBef>
                <a:spcPts val="0"/>
              </a:spcBef>
              <a:spcAft>
                <a:spcPts val="0"/>
              </a:spcAft>
              <a:buClr>
                <a:srgbClr val="000000"/>
              </a:buClr>
              <a:buSzPts val="3800"/>
              <a:buFont typeface="Helvetica Neue Light"/>
              <a:buNone/>
              <a:defRPr sz="1425"/>
            </a:lvl5pPr>
            <a:lvl6pPr marL="1028700" lvl="5" indent="-117872" algn="l">
              <a:lnSpc>
                <a:spcPct val="100000"/>
              </a:lnSpc>
              <a:spcBef>
                <a:spcPts val="2213"/>
              </a:spcBef>
              <a:spcAft>
                <a:spcPts val="0"/>
              </a:spcAft>
              <a:buClr>
                <a:srgbClr val="000000"/>
              </a:buClr>
              <a:buSzPts val="1350"/>
              <a:buChar char="•"/>
              <a:defRPr/>
            </a:lvl6pPr>
            <a:lvl7pPr marL="1200150" lvl="6" indent="-117872" algn="l">
              <a:lnSpc>
                <a:spcPct val="100000"/>
              </a:lnSpc>
              <a:spcBef>
                <a:spcPts val="2213"/>
              </a:spcBef>
              <a:spcAft>
                <a:spcPts val="0"/>
              </a:spcAft>
              <a:buClr>
                <a:srgbClr val="000000"/>
              </a:buClr>
              <a:buSzPts val="1350"/>
              <a:buChar char="•"/>
              <a:defRPr/>
            </a:lvl7pPr>
            <a:lvl8pPr marL="1371600" lvl="7" indent="-117872" algn="l">
              <a:lnSpc>
                <a:spcPct val="100000"/>
              </a:lnSpc>
              <a:spcBef>
                <a:spcPts val="2213"/>
              </a:spcBef>
              <a:spcAft>
                <a:spcPts val="0"/>
              </a:spcAft>
              <a:buClr>
                <a:srgbClr val="000000"/>
              </a:buClr>
              <a:buSzPts val="1350"/>
              <a:buChar char="•"/>
              <a:defRPr/>
            </a:lvl8pPr>
            <a:lvl9pPr marL="1543050" lvl="8" indent="-117872" algn="l">
              <a:lnSpc>
                <a:spcPct val="100000"/>
              </a:lnSpc>
              <a:spcBef>
                <a:spcPts val="2213"/>
              </a:spcBef>
              <a:spcAft>
                <a:spcPts val="0"/>
              </a:spcAft>
              <a:buClr>
                <a:srgbClr val="000000"/>
              </a:buClr>
              <a:buSzPts val="1350"/>
              <a:buChar char="•"/>
              <a:defRPr/>
            </a:lvl9pPr>
          </a:lstStyle>
          <a:p>
            <a:endParaRPr/>
          </a:p>
        </p:txBody>
      </p:sp>
      <p:sp>
        <p:nvSpPr>
          <p:cNvPr id="12" name="Google Shape;12;p22"/>
          <p:cNvSpPr txBox="1">
            <a:spLocks noGrp="1"/>
          </p:cNvSpPr>
          <p:nvPr>
            <p:ph type="sldNum" idx="12"/>
          </p:nvPr>
        </p:nvSpPr>
        <p:spPr>
          <a:xfrm>
            <a:off x="4513923" y="3446485"/>
            <a:ext cx="114370" cy="246171"/>
          </a:xfrm>
          <a:prstGeom prst="rect">
            <a:avLst/>
          </a:prstGeom>
          <a:noFill/>
          <a:ln>
            <a:noFill/>
          </a:ln>
        </p:spPr>
        <p:txBody>
          <a:bodyPr spcFirstLastPara="1" wrap="square" lIns="19025" tIns="19025" rIns="19025" bIns="19025" anchor="t" anchorCtr="0">
            <a:spAutoFit/>
          </a:bodyPr>
          <a:lstStyle>
            <a:lvl1pPr marL="0" lvl="0" indent="0" algn="ctr">
              <a:lnSpc>
                <a:spcPct val="100000"/>
              </a:lnSpc>
              <a:spcBef>
                <a:spcPts val="0"/>
              </a:spcBef>
              <a:spcAft>
                <a:spcPts val="0"/>
              </a:spcAft>
              <a:buClr>
                <a:srgbClr val="000000"/>
              </a:buClr>
              <a:buSzPts val="1800"/>
              <a:buFont typeface="Helvetica Neue Light"/>
              <a:buNone/>
              <a:defRPr sz="675"/>
            </a:lvl1pPr>
            <a:lvl2pPr marL="0" lvl="1" indent="0" algn="ctr">
              <a:lnSpc>
                <a:spcPct val="100000"/>
              </a:lnSpc>
              <a:spcBef>
                <a:spcPts val="0"/>
              </a:spcBef>
              <a:spcAft>
                <a:spcPts val="0"/>
              </a:spcAft>
              <a:buClr>
                <a:srgbClr val="000000"/>
              </a:buClr>
              <a:buSzPts val="1800"/>
              <a:buFont typeface="Helvetica Neue Light"/>
              <a:buNone/>
              <a:defRPr sz="675"/>
            </a:lvl2pPr>
            <a:lvl3pPr marL="0" lvl="2" indent="0" algn="ctr">
              <a:lnSpc>
                <a:spcPct val="100000"/>
              </a:lnSpc>
              <a:spcBef>
                <a:spcPts val="0"/>
              </a:spcBef>
              <a:spcAft>
                <a:spcPts val="0"/>
              </a:spcAft>
              <a:buClr>
                <a:srgbClr val="000000"/>
              </a:buClr>
              <a:buSzPts val="1800"/>
              <a:buFont typeface="Helvetica Neue Light"/>
              <a:buNone/>
              <a:defRPr sz="675"/>
            </a:lvl3pPr>
            <a:lvl4pPr marL="0" lvl="3" indent="0" algn="ctr">
              <a:lnSpc>
                <a:spcPct val="100000"/>
              </a:lnSpc>
              <a:spcBef>
                <a:spcPts val="0"/>
              </a:spcBef>
              <a:spcAft>
                <a:spcPts val="0"/>
              </a:spcAft>
              <a:buClr>
                <a:srgbClr val="000000"/>
              </a:buClr>
              <a:buSzPts val="1800"/>
              <a:buFont typeface="Helvetica Neue Light"/>
              <a:buNone/>
              <a:defRPr sz="675"/>
            </a:lvl4pPr>
            <a:lvl5pPr marL="0" lvl="4" indent="0" algn="ctr">
              <a:lnSpc>
                <a:spcPct val="100000"/>
              </a:lnSpc>
              <a:spcBef>
                <a:spcPts val="0"/>
              </a:spcBef>
              <a:spcAft>
                <a:spcPts val="0"/>
              </a:spcAft>
              <a:buClr>
                <a:srgbClr val="000000"/>
              </a:buClr>
              <a:buSzPts val="1800"/>
              <a:buFont typeface="Helvetica Neue Light"/>
              <a:buNone/>
              <a:defRPr sz="675"/>
            </a:lvl5pPr>
            <a:lvl6pPr marL="0" lvl="5" indent="0" algn="ctr">
              <a:lnSpc>
                <a:spcPct val="100000"/>
              </a:lnSpc>
              <a:spcBef>
                <a:spcPts val="0"/>
              </a:spcBef>
              <a:spcAft>
                <a:spcPts val="0"/>
              </a:spcAft>
              <a:buClr>
                <a:srgbClr val="000000"/>
              </a:buClr>
              <a:buSzPts val="1800"/>
              <a:buFont typeface="Helvetica Neue Light"/>
              <a:buNone/>
              <a:defRPr sz="675"/>
            </a:lvl6pPr>
            <a:lvl7pPr marL="0" lvl="6" indent="0" algn="ctr">
              <a:lnSpc>
                <a:spcPct val="100000"/>
              </a:lnSpc>
              <a:spcBef>
                <a:spcPts val="0"/>
              </a:spcBef>
              <a:spcAft>
                <a:spcPts val="0"/>
              </a:spcAft>
              <a:buClr>
                <a:srgbClr val="000000"/>
              </a:buClr>
              <a:buSzPts val="1800"/>
              <a:buFont typeface="Helvetica Neue Light"/>
              <a:buNone/>
              <a:defRPr sz="675"/>
            </a:lvl7pPr>
            <a:lvl8pPr marL="0" lvl="7" indent="0" algn="ctr">
              <a:lnSpc>
                <a:spcPct val="100000"/>
              </a:lnSpc>
              <a:spcBef>
                <a:spcPts val="0"/>
              </a:spcBef>
              <a:spcAft>
                <a:spcPts val="0"/>
              </a:spcAft>
              <a:buClr>
                <a:srgbClr val="000000"/>
              </a:buClr>
              <a:buSzPts val="1800"/>
              <a:buFont typeface="Helvetica Neue Light"/>
              <a:buNone/>
              <a:defRPr sz="675"/>
            </a:lvl8pPr>
            <a:lvl9pPr marL="0" lvl="8" indent="0" algn="ctr">
              <a:lnSpc>
                <a:spcPct val="100000"/>
              </a:lnSpc>
              <a:spcBef>
                <a:spcPts val="0"/>
              </a:spcBef>
              <a:spcAft>
                <a:spcPts val="0"/>
              </a:spcAft>
              <a:buClr>
                <a:srgbClr val="000000"/>
              </a:buClr>
              <a:buSzPts val="1800"/>
              <a:buFont typeface="Helvetica Neue Light"/>
              <a:buNone/>
              <a:defRPr sz="675"/>
            </a:lvl9pPr>
          </a:lstStyle>
          <a:p>
            <a:fld id="{00000000-1234-1234-1234-123412341234}" type="slidenum">
              <a:rPr lang="en-US" smtClean="0"/>
              <a:pPr/>
              <a:t>‹#›</a:t>
            </a:fld>
            <a:endParaRPr lang="en-US">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53162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3913" y="1396998"/>
            <a:ext cx="7562089" cy="1014571"/>
          </a:xfrm>
        </p:spPr>
        <p:txBody>
          <a:bodyPr anchor="t">
            <a:normAutofit/>
          </a:bodyPr>
          <a:lstStyle>
            <a:lvl1pPr algn="l">
              <a:lnSpc>
                <a:spcPct val="100000"/>
              </a:lnSpc>
              <a:defRPr lang="en-US" sz="2376" dirty="0">
                <a:solidFill>
                  <a:schemeClr val="bg1"/>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F9583E55-BEE5-4B21-B162-A096C59F9F19}"/>
              </a:ext>
            </a:extLst>
          </p:cNvPr>
          <p:cNvSpPr>
            <a:spLocks noGrp="1"/>
          </p:cNvSpPr>
          <p:nvPr>
            <p:ph type="body" sz="quarter" idx="10" hasCustomPrompt="1"/>
          </p:nvPr>
        </p:nvSpPr>
        <p:spPr>
          <a:xfrm>
            <a:off x="2426483" y="2230660"/>
            <a:ext cx="5975668" cy="761217"/>
          </a:xfrm>
        </p:spPr>
        <p:txBody>
          <a:bodyPr>
            <a:normAutofit/>
          </a:bodyPr>
          <a:lstStyle>
            <a:lvl1pPr marL="0" indent="0">
              <a:lnSpc>
                <a:spcPct val="100000"/>
              </a:lnSpc>
              <a:spcBef>
                <a:spcPts val="0"/>
              </a:spcBef>
              <a:buNone/>
              <a:defRPr sz="1361" b="0">
                <a:solidFill>
                  <a:schemeClr val="bg1"/>
                </a:solidFill>
                <a:latin typeface="FS Jack Light" panose="02000503000000020004" pitchFamily="50" charset="0"/>
              </a:defRPr>
            </a:lvl1pPr>
          </a:lstStyle>
          <a:p>
            <a:r>
              <a:rPr lang="en-GB" b="0" dirty="0"/>
              <a:t>Start time – end time</a:t>
            </a:r>
          </a:p>
          <a:p>
            <a:r>
              <a:rPr lang="en-GB" b="0" dirty="0"/>
              <a:t>27 November 2019</a:t>
            </a:r>
          </a:p>
          <a:p>
            <a:r>
              <a:rPr lang="en-GB" b="0" dirty="0"/>
              <a:t>Link goes here</a:t>
            </a:r>
          </a:p>
          <a:p>
            <a:pPr lvl="0"/>
            <a:endParaRPr lang="en-US" dirty="0"/>
          </a:p>
        </p:txBody>
      </p:sp>
      <p:sp>
        <p:nvSpPr>
          <p:cNvPr id="12" name="Text Placeholder 5">
            <a:extLst>
              <a:ext uri="{FF2B5EF4-FFF2-40B4-BE49-F238E27FC236}">
                <a16:creationId xmlns:a16="http://schemas.microsoft.com/office/drawing/2014/main" id="{2D08B308-C210-4133-8009-FD38B8D9366F}"/>
              </a:ext>
            </a:extLst>
          </p:cNvPr>
          <p:cNvSpPr>
            <a:spLocks noGrp="1"/>
          </p:cNvSpPr>
          <p:nvPr>
            <p:ph type="body" sz="quarter" idx="12"/>
          </p:nvPr>
        </p:nvSpPr>
        <p:spPr>
          <a:xfrm>
            <a:off x="583912" y="2230660"/>
            <a:ext cx="1842571" cy="761217"/>
          </a:xfrm>
        </p:spPr>
        <p:txBody>
          <a:bodyPr>
            <a:noAutofit/>
          </a:bodyPr>
          <a:lstStyle>
            <a:lvl1pPr marL="0" indent="0">
              <a:lnSpc>
                <a:spcPct val="100000"/>
              </a:lnSpc>
              <a:spcBef>
                <a:spcPts val="0"/>
              </a:spcBef>
              <a:buNone/>
              <a:defRPr sz="1361" b="1">
                <a:solidFill>
                  <a:schemeClr val="bg1"/>
                </a:solidFill>
              </a:defRPr>
            </a:lvl1pPr>
          </a:lstStyle>
          <a:p>
            <a:r>
              <a:rPr lang="en-GB" dirty="0">
                <a:latin typeface="FS Jack Medium" panose="02000606000000020004" pitchFamily="50" charset="0"/>
              </a:rPr>
              <a:t>Time:</a:t>
            </a:r>
          </a:p>
          <a:p>
            <a:r>
              <a:rPr lang="en-GB" dirty="0">
                <a:latin typeface="FS Jack Medium" panose="02000606000000020004" pitchFamily="50" charset="0"/>
              </a:rPr>
              <a:t>Date:</a:t>
            </a:r>
          </a:p>
          <a:p>
            <a:r>
              <a:rPr lang="en-GB" dirty="0">
                <a:latin typeface="FS Jack Medium" panose="02000606000000020004" pitchFamily="50" charset="0"/>
              </a:rPr>
              <a:t>Log in/ link: </a:t>
            </a:r>
          </a:p>
        </p:txBody>
      </p:sp>
      <p:sp>
        <p:nvSpPr>
          <p:cNvPr id="5" name="Picture Placeholder 3"/>
          <p:cNvSpPr>
            <a:spLocks noGrp="1"/>
          </p:cNvSpPr>
          <p:nvPr>
            <p:ph type="pic" sz="quarter" idx="13"/>
          </p:nvPr>
        </p:nvSpPr>
        <p:spPr>
          <a:xfrm>
            <a:off x="6411469" y="176596"/>
            <a:ext cx="1277112" cy="705517"/>
          </a:xfrm>
        </p:spPr>
        <p:txBody>
          <a:bodyPr>
            <a:normAutofit/>
          </a:bodyPr>
          <a:lstStyle>
            <a:lvl1pPr>
              <a:defRPr sz="864">
                <a:solidFill>
                  <a:schemeClr val="bg1"/>
                </a:solidFill>
              </a:defRPr>
            </a:lvl1pPr>
          </a:lstStyle>
          <a:p>
            <a:endParaRPr lang="en-GB" dirty="0"/>
          </a:p>
        </p:txBody>
      </p:sp>
    </p:spTree>
    <p:extLst>
      <p:ext uri="{BB962C8B-B14F-4D97-AF65-F5344CB8AC3E}">
        <p14:creationId xmlns:p14="http://schemas.microsoft.com/office/powerpoint/2010/main" val="20048871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90CDD-278A-4C4F-AED6-050C347B4F99}" type="datetimeFigureOut">
              <a:rPr lang="en-GB" smtClean="0"/>
              <a:t>06/02/2020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9ABAD6-1BD7-467F-86ED-F04E42A8DCDC}" type="slidenum">
              <a:rPr lang="en-GB" smtClean="0"/>
              <a:t>‹#›</a:t>
            </a:fld>
            <a:endParaRPr lang="en-GB"/>
          </a:p>
        </p:txBody>
      </p:sp>
    </p:spTree>
    <p:extLst>
      <p:ext uri="{BB962C8B-B14F-4D97-AF65-F5344CB8AC3E}">
        <p14:creationId xmlns:p14="http://schemas.microsoft.com/office/powerpoint/2010/main" val="9409157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62"/>
        <p:cNvGrpSpPr/>
        <p:nvPr/>
      </p:nvGrpSpPr>
      <p:grpSpPr>
        <a:xfrm>
          <a:off x="0" y="0"/>
          <a:ext cx="0" cy="0"/>
          <a:chOff x="0" y="0"/>
          <a:chExt cx="0" cy="0"/>
        </a:xfrm>
      </p:grpSpPr>
      <p:sp>
        <p:nvSpPr>
          <p:cNvPr id="63" name="Google Shape;63;p35"/>
          <p:cNvSpPr>
            <a:spLocks noGrp="1"/>
          </p:cNvSpPr>
          <p:nvPr>
            <p:ph type="pic" idx="2"/>
          </p:nvPr>
        </p:nvSpPr>
        <p:spPr>
          <a:xfrm>
            <a:off x="0" y="0"/>
            <a:ext cx="9144000" cy="5143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213"/>
              </a:spcBef>
              <a:spcAft>
                <a:spcPts val="0"/>
              </a:spcAft>
              <a:buClr>
                <a:srgbClr val="000000"/>
              </a:buClr>
              <a:buSzPts val="3900"/>
              <a:buFont typeface="Helvetica Neue Light"/>
              <a:buChar char="•"/>
              <a:defRPr sz="195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900"/>
              <a:buFont typeface="Helvetica Neue Light"/>
              <a:buChar char="•"/>
              <a:defRPr sz="195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900"/>
              <a:buFont typeface="Helvetica Neue Light"/>
              <a:buChar char="•"/>
              <a:defRPr sz="195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900"/>
              <a:buFont typeface="Helvetica Neue Light"/>
              <a:buChar char="•"/>
              <a:defRPr sz="195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900"/>
              <a:buFont typeface="Helvetica Neue Light"/>
              <a:buChar char="•"/>
              <a:defRPr sz="195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900"/>
              <a:buFont typeface="Helvetica Neue Light"/>
              <a:buChar char="•"/>
              <a:defRPr sz="195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900"/>
              <a:buFont typeface="Helvetica Neue Light"/>
              <a:buChar char="•"/>
              <a:defRPr sz="195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900"/>
              <a:buFont typeface="Helvetica Neue Light"/>
              <a:buChar char="•"/>
              <a:defRPr sz="195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900"/>
              <a:buFont typeface="Helvetica Neue Light"/>
              <a:buChar char="•"/>
              <a:defRPr sz="195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4" name="Google Shape;64;p35"/>
          <p:cNvSpPr txBox="1">
            <a:spLocks noGrp="1"/>
          </p:cNvSpPr>
          <p:nvPr>
            <p:ph type="sldNum" idx="12"/>
          </p:nvPr>
        </p:nvSpPr>
        <p:spPr>
          <a:xfrm>
            <a:off x="4484637" y="4905375"/>
            <a:ext cx="169964" cy="518091"/>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900"/>
            </a:lvl1pPr>
            <a:lvl2pPr marL="0" lvl="1" indent="0" algn="ctr">
              <a:lnSpc>
                <a:spcPct val="100000"/>
              </a:lnSpc>
              <a:spcBef>
                <a:spcPts val="0"/>
              </a:spcBef>
              <a:spcAft>
                <a:spcPts val="0"/>
              </a:spcAft>
              <a:buClr>
                <a:srgbClr val="000000"/>
              </a:buClr>
              <a:buSzPts val="2400"/>
              <a:buFont typeface="Helvetica Neue Light"/>
              <a:buNone/>
              <a:defRPr sz="900"/>
            </a:lvl2pPr>
            <a:lvl3pPr marL="0" lvl="2" indent="0" algn="ctr">
              <a:lnSpc>
                <a:spcPct val="100000"/>
              </a:lnSpc>
              <a:spcBef>
                <a:spcPts val="0"/>
              </a:spcBef>
              <a:spcAft>
                <a:spcPts val="0"/>
              </a:spcAft>
              <a:buClr>
                <a:srgbClr val="000000"/>
              </a:buClr>
              <a:buSzPts val="2400"/>
              <a:buFont typeface="Helvetica Neue Light"/>
              <a:buNone/>
              <a:defRPr sz="900"/>
            </a:lvl3pPr>
            <a:lvl4pPr marL="0" lvl="3" indent="0" algn="ctr">
              <a:lnSpc>
                <a:spcPct val="100000"/>
              </a:lnSpc>
              <a:spcBef>
                <a:spcPts val="0"/>
              </a:spcBef>
              <a:spcAft>
                <a:spcPts val="0"/>
              </a:spcAft>
              <a:buClr>
                <a:srgbClr val="000000"/>
              </a:buClr>
              <a:buSzPts val="2400"/>
              <a:buFont typeface="Helvetica Neue Light"/>
              <a:buNone/>
              <a:defRPr sz="900"/>
            </a:lvl4pPr>
            <a:lvl5pPr marL="0" lvl="4" indent="0" algn="ctr">
              <a:lnSpc>
                <a:spcPct val="100000"/>
              </a:lnSpc>
              <a:spcBef>
                <a:spcPts val="0"/>
              </a:spcBef>
              <a:spcAft>
                <a:spcPts val="0"/>
              </a:spcAft>
              <a:buClr>
                <a:srgbClr val="000000"/>
              </a:buClr>
              <a:buSzPts val="2400"/>
              <a:buFont typeface="Helvetica Neue Light"/>
              <a:buNone/>
              <a:defRPr sz="900"/>
            </a:lvl5pPr>
            <a:lvl6pPr marL="0" lvl="5" indent="0" algn="ctr">
              <a:lnSpc>
                <a:spcPct val="100000"/>
              </a:lnSpc>
              <a:spcBef>
                <a:spcPts val="0"/>
              </a:spcBef>
              <a:spcAft>
                <a:spcPts val="0"/>
              </a:spcAft>
              <a:buClr>
                <a:srgbClr val="000000"/>
              </a:buClr>
              <a:buSzPts val="2400"/>
              <a:buFont typeface="Helvetica Neue Light"/>
              <a:buNone/>
              <a:defRPr sz="900"/>
            </a:lvl6pPr>
            <a:lvl7pPr marL="0" lvl="6" indent="0" algn="ctr">
              <a:lnSpc>
                <a:spcPct val="100000"/>
              </a:lnSpc>
              <a:spcBef>
                <a:spcPts val="0"/>
              </a:spcBef>
              <a:spcAft>
                <a:spcPts val="0"/>
              </a:spcAft>
              <a:buClr>
                <a:srgbClr val="000000"/>
              </a:buClr>
              <a:buSzPts val="2400"/>
              <a:buFont typeface="Helvetica Neue Light"/>
              <a:buNone/>
              <a:defRPr sz="900"/>
            </a:lvl7pPr>
            <a:lvl8pPr marL="0" lvl="7" indent="0" algn="ctr">
              <a:lnSpc>
                <a:spcPct val="100000"/>
              </a:lnSpc>
              <a:spcBef>
                <a:spcPts val="0"/>
              </a:spcBef>
              <a:spcAft>
                <a:spcPts val="0"/>
              </a:spcAft>
              <a:buClr>
                <a:srgbClr val="000000"/>
              </a:buClr>
              <a:buSzPts val="2400"/>
              <a:buFont typeface="Helvetica Neue Light"/>
              <a:buNone/>
              <a:defRPr sz="900"/>
            </a:lvl8pPr>
            <a:lvl9pPr marL="0" lvl="8" indent="0" algn="ctr">
              <a:lnSpc>
                <a:spcPct val="100000"/>
              </a:lnSpc>
              <a:spcBef>
                <a:spcPts val="0"/>
              </a:spcBef>
              <a:spcAft>
                <a:spcPts val="0"/>
              </a:spcAft>
              <a:buClr>
                <a:srgbClr val="000000"/>
              </a:buClr>
              <a:buSzPts val="2400"/>
              <a:buFont typeface="Helvetica Neue Light"/>
              <a:buNone/>
              <a:defRPr sz="900"/>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3346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A90CDD-278A-4C4F-AED6-050C347B4F99}"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9ABAD6-1BD7-467F-86ED-F04E42A8DCDC}" type="slidenum">
              <a:rPr lang="en-GB" smtClean="0"/>
              <a:t>‹#›</a:t>
            </a:fld>
            <a:endParaRPr lang="en-GB"/>
          </a:p>
        </p:txBody>
      </p:sp>
    </p:spTree>
    <p:extLst>
      <p:ext uri="{BB962C8B-B14F-4D97-AF65-F5344CB8AC3E}">
        <p14:creationId xmlns:p14="http://schemas.microsoft.com/office/powerpoint/2010/main" val="3260813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5C974C-ACFB-4459-AED8-86F3FCBE0401}"/>
              </a:ext>
            </a:extLst>
          </p:cNvPr>
          <p:cNvSpPr>
            <a:spLocks noGrp="1"/>
          </p:cNvSpPr>
          <p:nvPr>
            <p:ph type="ctrTitle" hasCustomPrompt="1"/>
          </p:nvPr>
        </p:nvSpPr>
        <p:spPr>
          <a:xfrm>
            <a:off x="333102" y="1372015"/>
            <a:ext cx="4000529" cy="1189817"/>
          </a:xfrm>
        </p:spPr>
        <p:txBody>
          <a:bodyPr anchor="t">
            <a:noAutofit/>
          </a:bodyPr>
          <a:lstStyle>
            <a:lvl1pPr algn="l">
              <a:lnSpc>
                <a:spcPct val="100000"/>
              </a:lnSpc>
              <a:defRPr lang="en-US" sz="3240" dirty="0">
                <a:solidFill>
                  <a:schemeClr val="bg1"/>
                </a:solidFill>
              </a:defRPr>
            </a:lvl1pPr>
          </a:lstStyle>
          <a:p>
            <a:r>
              <a:rPr lang="en-US" dirty="0"/>
              <a:t>CLICK TO EDIT MASTER TITLE STYLE</a:t>
            </a:r>
          </a:p>
        </p:txBody>
      </p:sp>
      <p:sp>
        <p:nvSpPr>
          <p:cNvPr id="9" name="Content Placeholder 2"/>
          <p:cNvSpPr>
            <a:spLocks noGrp="1"/>
          </p:cNvSpPr>
          <p:nvPr>
            <p:ph sz="quarter" idx="14"/>
          </p:nvPr>
        </p:nvSpPr>
        <p:spPr>
          <a:xfrm>
            <a:off x="333102" y="2963025"/>
            <a:ext cx="3775691" cy="938688"/>
          </a:xfrm>
        </p:spPr>
        <p:txBody>
          <a:bodyPr>
            <a:normAutofit/>
          </a:bodyPr>
          <a:lstStyle>
            <a:lvl1pPr marL="0" indent="0">
              <a:buNone/>
              <a:defRPr sz="1728">
                <a:solidFill>
                  <a:schemeClr val="bg1"/>
                </a:solidFill>
              </a:defRPr>
            </a:lvl1pPr>
          </a:lstStyle>
          <a:p>
            <a:pPr lvl="0"/>
            <a:r>
              <a:rPr lang="en-US" dirty="0"/>
              <a:t>Click to edit Master text styles</a:t>
            </a:r>
          </a:p>
        </p:txBody>
      </p:sp>
      <p:sp>
        <p:nvSpPr>
          <p:cNvPr id="10" name="Text Placeholder 8">
            <a:extLst>
              <a:ext uri="{FF2B5EF4-FFF2-40B4-BE49-F238E27FC236}">
                <a16:creationId xmlns:a16="http://schemas.microsoft.com/office/drawing/2014/main" id="{98770C9F-3092-4BBF-A12D-88EFA5DA489A}"/>
              </a:ext>
            </a:extLst>
          </p:cNvPr>
          <p:cNvSpPr>
            <a:spLocks noGrp="1"/>
          </p:cNvSpPr>
          <p:nvPr>
            <p:ph type="body" sz="quarter" idx="10" hasCustomPrompt="1"/>
          </p:nvPr>
        </p:nvSpPr>
        <p:spPr>
          <a:xfrm>
            <a:off x="1661327" y="4075711"/>
            <a:ext cx="5975668" cy="837339"/>
          </a:xfrm>
        </p:spPr>
        <p:txBody>
          <a:bodyPr>
            <a:normAutofit/>
          </a:bodyPr>
          <a:lstStyle>
            <a:lvl1pPr marL="0" indent="0">
              <a:lnSpc>
                <a:spcPct val="100000"/>
              </a:lnSpc>
              <a:spcBef>
                <a:spcPts val="0"/>
              </a:spcBef>
              <a:buNone/>
              <a:defRPr sz="1728" b="0">
                <a:solidFill>
                  <a:schemeClr val="bg1"/>
                </a:solidFill>
                <a:latin typeface="FS Jack Light" panose="02000503000000020004" pitchFamily="50" charset="0"/>
              </a:defRPr>
            </a:lvl1pPr>
          </a:lstStyle>
          <a:p>
            <a:r>
              <a:rPr lang="en-GB" b="0" dirty="0"/>
              <a:t>Start time – end time</a:t>
            </a:r>
          </a:p>
          <a:p>
            <a:r>
              <a:rPr lang="en-GB" b="0" dirty="0"/>
              <a:t>27 November 2019</a:t>
            </a:r>
          </a:p>
          <a:p>
            <a:r>
              <a:rPr lang="en-GB" b="0" dirty="0"/>
              <a:t>Link goes here</a:t>
            </a:r>
          </a:p>
          <a:p>
            <a:pPr lvl="0"/>
            <a:endParaRPr lang="en-US" dirty="0"/>
          </a:p>
        </p:txBody>
      </p:sp>
      <p:sp>
        <p:nvSpPr>
          <p:cNvPr id="11" name="Text Placeholder 5">
            <a:extLst>
              <a:ext uri="{FF2B5EF4-FFF2-40B4-BE49-F238E27FC236}">
                <a16:creationId xmlns:a16="http://schemas.microsoft.com/office/drawing/2014/main" id="{F38D3E73-BD29-4AA9-8DEA-22A0F88CCA1B}"/>
              </a:ext>
            </a:extLst>
          </p:cNvPr>
          <p:cNvSpPr>
            <a:spLocks noGrp="1"/>
          </p:cNvSpPr>
          <p:nvPr>
            <p:ph type="body" sz="quarter" idx="12"/>
          </p:nvPr>
        </p:nvSpPr>
        <p:spPr>
          <a:xfrm>
            <a:off x="333103" y="4075711"/>
            <a:ext cx="1842570" cy="837339"/>
          </a:xfrm>
        </p:spPr>
        <p:txBody>
          <a:bodyPr>
            <a:noAutofit/>
          </a:bodyPr>
          <a:lstStyle>
            <a:lvl1pPr marL="0" indent="0">
              <a:lnSpc>
                <a:spcPct val="100000"/>
              </a:lnSpc>
              <a:spcBef>
                <a:spcPts val="0"/>
              </a:spcBef>
              <a:buNone/>
              <a:defRPr sz="1728" b="0">
                <a:solidFill>
                  <a:schemeClr val="bg1"/>
                </a:solidFill>
              </a:defRPr>
            </a:lvl1pPr>
          </a:lstStyle>
          <a:p>
            <a:r>
              <a:rPr lang="en-GB" dirty="0">
                <a:latin typeface="FS Jack Medium" panose="02000606000000020004" pitchFamily="50" charset="0"/>
              </a:rPr>
              <a:t>Time:</a:t>
            </a:r>
          </a:p>
          <a:p>
            <a:r>
              <a:rPr lang="en-GB" dirty="0">
                <a:latin typeface="FS Jack Medium" panose="02000606000000020004" pitchFamily="50" charset="0"/>
              </a:rPr>
              <a:t>Date:</a:t>
            </a:r>
          </a:p>
          <a:p>
            <a:r>
              <a:rPr lang="en-GB" dirty="0">
                <a:latin typeface="FS Jack Medium" panose="02000606000000020004" pitchFamily="50" charset="0"/>
              </a:rPr>
              <a:t>Log in/ link: </a:t>
            </a:r>
          </a:p>
        </p:txBody>
      </p:sp>
      <p:sp>
        <p:nvSpPr>
          <p:cNvPr id="7" name="Picture Placeholder 3"/>
          <p:cNvSpPr>
            <a:spLocks noGrp="1"/>
          </p:cNvSpPr>
          <p:nvPr>
            <p:ph type="pic" sz="quarter" idx="13"/>
          </p:nvPr>
        </p:nvSpPr>
        <p:spPr>
          <a:xfrm>
            <a:off x="8116189" y="255706"/>
            <a:ext cx="749458" cy="828838"/>
          </a:xfrm>
        </p:spPr>
        <p:txBody>
          <a:bodyPr>
            <a:normAutofit/>
          </a:bodyPr>
          <a:lstStyle>
            <a:lvl1pPr>
              <a:defRPr sz="1536"/>
            </a:lvl1pPr>
          </a:lstStyle>
          <a:p>
            <a:endParaRPr lang="en-GB" dirty="0"/>
          </a:p>
        </p:txBody>
      </p:sp>
    </p:spTree>
    <p:extLst>
      <p:ext uri="{BB962C8B-B14F-4D97-AF65-F5344CB8AC3E}">
        <p14:creationId xmlns:p14="http://schemas.microsoft.com/office/powerpoint/2010/main" val="3185281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5C974C-ACFB-4459-AED8-86F3FCBE0401}"/>
              </a:ext>
            </a:extLst>
          </p:cNvPr>
          <p:cNvSpPr>
            <a:spLocks noGrp="1"/>
          </p:cNvSpPr>
          <p:nvPr>
            <p:ph type="ctrTitle" hasCustomPrompt="1"/>
          </p:nvPr>
        </p:nvSpPr>
        <p:spPr>
          <a:xfrm>
            <a:off x="333102" y="1372015"/>
            <a:ext cx="4000529" cy="1189817"/>
          </a:xfrm>
        </p:spPr>
        <p:txBody>
          <a:bodyPr anchor="t">
            <a:noAutofit/>
          </a:bodyPr>
          <a:lstStyle>
            <a:lvl1pPr algn="l">
              <a:lnSpc>
                <a:spcPct val="100000"/>
              </a:lnSpc>
              <a:defRPr lang="en-US" sz="3240" dirty="0">
                <a:solidFill>
                  <a:schemeClr val="bg1"/>
                </a:solidFill>
              </a:defRPr>
            </a:lvl1pPr>
          </a:lstStyle>
          <a:p>
            <a:r>
              <a:rPr lang="en-US" dirty="0"/>
              <a:t>CLICK TO EDIT MASTER TITLE STYLE</a:t>
            </a:r>
          </a:p>
        </p:txBody>
      </p:sp>
      <p:sp>
        <p:nvSpPr>
          <p:cNvPr id="9" name="Content Placeholder 2"/>
          <p:cNvSpPr>
            <a:spLocks noGrp="1"/>
          </p:cNvSpPr>
          <p:nvPr>
            <p:ph sz="quarter" idx="14"/>
          </p:nvPr>
        </p:nvSpPr>
        <p:spPr>
          <a:xfrm>
            <a:off x="333102" y="2963025"/>
            <a:ext cx="3775691" cy="938688"/>
          </a:xfrm>
        </p:spPr>
        <p:txBody>
          <a:bodyPr>
            <a:normAutofit/>
          </a:bodyPr>
          <a:lstStyle>
            <a:lvl1pPr marL="0" indent="0">
              <a:buNone/>
              <a:defRPr sz="1728">
                <a:solidFill>
                  <a:schemeClr val="bg1"/>
                </a:solidFill>
              </a:defRPr>
            </a:lvl1pPr>
          </a:lstStyle>
          <a:p>
            <a:pPr lvl="0"/>
            <a:r>
              <a:rPr lang="en-US" dirty="0"/>
              <a:t>Click to edit Master text styles</a:t>
            </a:r>
          </a:p>
        </p:txBody>
      </p:sp>
      <p:sp>
        <p:nvSpPr>
          <p:cNvPr id="10" name="Text Placeholder 8">
            <a:extLst>
              <a:ext uri="{FF2B5EF4-FFF2-40B4-BE49-F238E27FC236}">
                <a16:creationId xmlns:a16="http://schemas.microsoft.com/office/drawing/2014/main" id="{98770C9F-3092-4BBF-A12D-88EFA5DA489A}"/>
              </a:ext>
            </a:extLst>
          </p:cNvPr>
          <p:cNvSpPr>
            <a:spLocks noGrp="1"/>
          </p:cNvSpPr>
          <p:nvPr>
            <p:ph type="body" sz="quarter" idx="10" hasCustomPrompt="1"/>
          </p:nvPr>
        </p:nvSpPr>
        <p:spPr>
          <a:xfrm>
            <a:off x="1661327" y="4075711"/>
            <a:ext cx="5975668" cy="837339"/>
          </a:xfrm>
        </p:spPr>
        <p:txBody>
          <a:bodyPr>
            <a:normAutofit/>
          </a:bodyPr>
          <a:lstStyle>
            <a:lvl1pPr marL="0" indent="0">
              <a:lnSpc>
                <a:spcPct val="100000"/>
              </a:lnSpc>
              <a:spcBef>
                <a:spcPts val="0"/>
              </a:spcBef>
              <a:buNone/>
              <a:defRPr sz="1728" b="0">
                <a:solidFill>
                  <a:schemeClr val="bg1"/>
                </a:solidFill>
                <a:latin typeface="FS Jack Light" panose="02000503000000020004" pitchFamily="50" charset="0"/>
              </a:defRPr>
            </a:lvl1pPr>
          </a:lstStyle>
          <a:p>
            <a:r>
              <a:rPr lang="en-GB" b="0" dirty="0"/>
              <a:t>Start time – end time</a:t>
            </a:r>
          </a:p>
          <a:p>
            <a:r>
              <a:rPr lang="en-GB" b="0" dirty="0"/>
              <a:t>27 November 2019</a:t>
            </a:r>
          </a:p>
          <a:p>
            <a:r>
              <a:rPr lang="en-GB" b="0" dirty="0"/>
              <a:t>Link goes here</a:t>
            </a:r>
          </a:p>
          <a:p>
            <a:pPr lvl="0"/>
            <a:endParaRPr lang="en-US" dirty="0"/>
          </a:p>
        </p:txBody>
      </p:sp>
      <p:sp>
        <p:nvSpPr>
          <p:cNvPr id="11" name="Text Placeholder 5">
            <a:extLst>
              <a:ext uri="{FF2B5EF4-FFF2-40B4-BE49-F238E27FC236}">
                <a16:creationId xmlns:a16="http://schemas.microsoft.com/office/drawing/2014/main" id="{F38D3E73-BD29-4AA9-8DEA-22A0F88CCA1B}"/>
              </a:ext>
            </a:extLst>
          </p:cNvPr>
          <p:cNvSpPr>
            <a:spLocks noGrp="1"/>
          </p:cNvSpPr>
          <p:nvPr>
            <p:ph type="body" sz="quarter" idx="12"/>
          </p:nvPr>
        </p:nvSpPr>
        <p:spPr>
          <a:xfrm>
            <a:off x="333103" y="4075711"/>
            <a:ext cx="1842570" cy="837339"/>
          </a:xfrm>
        </p:spPr>
        <p:txBody>
          <a:bodyPr>
            <a:noAutofit/>
          </a:bodyPr>
          <a:lstStyle>
            <a:lvl1pPr marL="0" indent="0">
              <a:lnSpc>
                <a:spcPct val="100000"/>
              </a:lnSpc>
              <a:spcBef>
                <a:spcPts val="0"/>
              </a:spcBef>
              <a:buNone/>
              <a:defRPr sz="1728" b="0">
                <a:solidFill>
                  <a:schemeClr val="bg1"/>
                </a:solidFill>
              </a:defRPr>
            </a:lvl1pPr>
          </a:lstStyle>
          <a:p>
            <a:r>
              <a:rPr lang="en-GB" dirty="0">
                <a:latin typeface="FS Jack Medium" panose="02000606000000020004" pitchFamily="50" charset="0"/>
              </a:rPr>
              <a:t>Time:</a:t>
            </a:r>
          </a:p>
          <a:p>
            <a:r>
              <a:rPr lang="en-GB" dirty="0">
                <a:latin typeface="FS Jack Medium" panose="02000606000000020004" pitchFamily="50" charset="0"/>
              </a:rPr>
              <a:t>Date:</a:t>
            </a:r>
          </a:p>
          <a:p>
            <a:r>
              <a:rPr lang="en-GB" dirty="0">
                <a:latin typeface="FS Jack Medium" panose="02000606000000020004" pitchFamily="50" charset="0"/>
              </a:rPr>
              <a:t>Log in/ link: </a:t>
            </a:r>
          </a:p>
        </p:txBody>
      </p:sp>
      <p:sp>
        <p:nvSpPr>
          <p:cNvPr id="7" name="Picture Placeholder 3"/>
          <p:cNvSpPr>
            <a:spLocks noGrp="1"/>
          </p:cNvSpPr>
          <p:nvPr>
            <p:ph type="pic" sz="quarter" idx="13"/>
          </p:nvPr>
        </p:nvSpPr>
        <p:spPr>
          <a:xfrm>
            <a:off x="8116189" y="255706"/>
            <a:ext cx="749458" cy="828838"/>
          </a:xfrm>
        </p:spPr>
        <p:txBody>
          <a:bodyPr>
            <a:normAutofit/>
          </a:bodyPr>
          <a:lstStyle>
            <a:lvl1pPr>
              <a:defRPr sz="1536"/>
            </a:lvl1pPr>
          </a:lstStyle>
          <a:p>
            <a:endParaRPr lang="en-GB" dirty="0"/>
          </a:p>
        </p:txBody>
      </p:sp>
    </p:spTree>
    <p:extLst>
      <p:ext uri="{BB962C8B-B14F-4D97-AF65-F5344CB8AC3E}">
        <p14:creationId xmlns:p14="http://schemas.microsoft.com/office/powerpoint/2010/main" val="4120272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F5B3167-7858-47BC-990F-049FFAA79163}"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AF9FB1-13C4-4885-A20B-E026703C8675}" type="slidenum">
              <a:rPr lang="en-GB" smtClean="0"/>
              <a:t>‹#›</a:t>
            </a:fld>
            <a:endParaRPr lang="en-GB"/>
          </a:p>
        </p:txBody>
      </p:sp>
      <p:pic>
        <p:nvPicPr>
          <p:cNvPr id="9" name="Picture 8"/>
          <p:cNvPicPr>
            <a:picLocks noChangeAspect="1"/>
          </p:cNvPicPr>
          <p:nvPr userDrawn="1"/>
        </p:nvPicPr>
        <p:blipFill>
          <a:blip r:embed="rId2"/>
          <a:stretch>
            <a:fillRect/>
          </a:stretch>
        </p:blipFill>
        <p:spPr>
          <a:xfrm>
            <a:off x="3293" y="0"/>
            <a:ext cx="9137416" cy="5143500"/>
          </a:xfrm>
          <a:prstGeom prst="rect">
            <a:avLst/>
          </a:prstGeom>
        </p:spPr>
      </p:pic>
      <p:sp>
        <p:nvSpPr>
          <p:cNvPr id="10" name="Rectangle 9"/>
          <p:cNvSpPr/>
          <p:nvPr userDrawn="1"/>
        </p:nvSpPr>
        <p:spPr>
          <a:xfrm>
            <a:off x="7759194" y="4676805"/>
            <a:ext cx="1347100" cy="300082"/>
          </a:xfrm>
          <a:prstGeom prst="rect">
            <a:avLst/>
          </a:prstGeom>
        </p:spPr>
        <p:txBody>
          <a:bodyPr wrap="none">
            <a:spAutoFit/>
          </a:bodyPr>
          <a:lstStyle/>
          <a:p>
            <a:r>
              <a:rPr lang="en-GB" sz="1350" b="1" i="0" u="none" strike="noStrike" baseline="0">
                <a:solidFill>
                  <a:srgbClr val="EE0300"/>
                </a:solidFill>
                <a:latin typeface="FSJack-Bold" panose="02000806000000020004" pitchFamily="50" charset="0"/>
              </a:rPr>
              <a:t>#</a:t>
            </a:r>
            <a:r>
              <a:rPr lang="en-GB" sz="1350" b="1" i="0" u="none" strike="noStrike" baseline="0" err="1">
                <a:solidFill>
                  <a:srgbClr val="EE0300"/>
                </a:solidFill>
                <a:latin typeface="FSJack-Bold" panose="02000806000000020004" pitchFamily="50" charset="0"/>
              </a:rPr>
              <a:t>FootballForAll</a:t>
            </a:r>
            <a:endParaRPr lang="en-GB" sz="1350"/>
          </a:p>
        </p:txBody>
      </p:sp>
    </p:spTree>
    <p:extLst>
      <p:ext uri="{BB962C8B-B14F-4D97-AF65-F5344CB8AC3E}">
        <p14:creationId xmlns:p14="http://schemas.microsoft.com/office/powerpoint/2010/main" val="33987450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NAS1\Design\Brand Guidelines\THE FA\For All\For All artwork assets\The-FA-For-All_White-Background-pattern-1920-x-1080.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1"/>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B3167-7858-47BC-990F-049FFAA79163}"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AF9FB1-13C4-4885-A20B-E026703C8675}" type="slidenum">
              <a:rPr lang="en-GB" smtClean="0"/>
              <a:t>‹#›</a:t>
            </a:fld>
            <a:endParaRPr lang="en-GB"/>
          </a:p>
        </p:txBody>
      </p:sp>
      <p:sp>
        <p:nvSpPr>
          <p:cNvPr id="10" name="Rectangle 9"/>
          <p:cNvSpPr/>
          <p:nvPr userDrawn="1"/>
        </p:nvSpPr>
        <p:spPr>
          <a:xfrm>
            <a:off x="7696850" y="4733925"/>
            <a:ext cx="1347100" cy="300082"/>
          </a:xfrm>
          <a:prstGeom prst="rect">
            <a:avLst/>
          </a:prstGeom>
        </p:spPr>
        <p:txBody>
          <a:bodyPr wrap="none">
            <a:spAutoFit/>
          </a:bodyPr>
          <a:lstStyle/>
          <a:p>
            <a:r>
              <a:rPr lang="en-GB" sz="1350" b="1" i="0" u="none" strike="noStrike" baseline="0">
                <a:solidFill>
                  <a:srgbClr val="EE0300"/>
                </a:solidFill>
                <a:latin typeface="FSJack-Bold" panose="02000806000000020004" pitchFamily="50" charset="0"/>
              </a:rPr>
              <a:t>#</a:t>
            </a:r>
            <a:r>
              <a:rPr lang="en-GB" sz="1350" b="1" i="0" u="none" strike="noStrike" baseline="0" err="1">
                <a:solidFill>
                  <a:srgbClr val="EE0300"/>
                </a:solidFill>
                <a:latin typeface="FSJack-Bold" panose="02000806000000020004" pitchFamily="50" charset="0"/>
              </a:rPr>
              <a:t>FootballForAll</a:t>
            </a:r>
            <a:endParaRPr lang="en-GB"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4613" y="273845"/>
            <a:ext cx="1723267" cy="495311"/>
          </a:xfrm>
          <a:prstGeom prst="rect">
            <a:avLst/>
          </a:prstGeom>
        </p:spPr>
      </p:pic>
    </p:spTree>
    <p:extLst>
      <p:ext uri="{BB962C8B-B14F-4D97-AF65-F5344CB8AC3E}">
        <p14:creationId xmlns:p14="http://schemas.microsoft.com/office/powerpoint/2010/main" val="2700384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5B3167-7858-47BC-990F-049FFAA79163}"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AF9FB1-13C4-4885-A20B-E026703C8675}" type="slidenum">
              <a:rPr lang="en-GB" smtClean="0"/>
              <a:t>‹#›</a:t>
            </a:fld>
            <a:endParaRPr lang="en-GB"/>
          </a:p>
        </p:txBody>
      </p:sp>
    </p:spTree>
    <p:extLst>
      <p:ext uri="{BB962C8B-B14F-4D97-AF65-F5344CB8AC3E}">
        <p14:creationId xmlns:p14="http://schemas.microsoft.com/office/powerpoint/2010/main" val="2916318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5B3167-7858-47BC-990F-049FFAA79163}"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AF9FB1-13C4-4885-A20B-E026703C8675}"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41128" y="1700140"/>
            <a:ext cx="1841742" cy="2113325"/>
          </a:xfrm>
          <a:prstGeom prst="rect">
            <a:avLst/>
          </a:prstGeom>
        </p:spPr>
      </p:pic>
    </p:spTree>
    <p:extLst>
      <p:ext uri="{BB962C8B-B14F-4D97-AF65-F5344CB8AC3E}">
        <p14:creationId xmlns:p14="http://schemas.microsoft.com/office/powerpoint/2010/main" val="12191063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6.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theme" Target="../theme/theme5.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image" Target="../media/image7.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3.png"/><Relationship Id="rId4" Type="http://schemas.openxmlformats.org/officeDocument/2006/relationships/slideLayout" Target="../slideLayouts/slideLayout50.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7.xml"/><Relationship Id="rId1"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8.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FA_FORALL_Primary_2C_RGB_SI.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8902" y="4122738"/>
            <a:ext cx="61277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87747" y="62454"/>
            <a:ext cx="2094471" cy="692854"/>
          </a:xfrm>
          <a:prstGeom prst="rect">
            <a:avLst/>
          </a:prstGeom>
        </p:spPr>
      </p:pic>
    </p:spTree>
    <p:extLst>
      <p:ext uri="{BB962C8B-B14F-4D97-AF65-F5344CB8AC3E}">
        <p14:creationId xmlns:p14="http://schemas.microsoft.com/office/powerpoint/2010/main" val="3673047271"/>
      </p:ext>
    </p:extLst>
  </p:cSld>
  <p:clrMap bg1="lt1" tx1="dk1" bg2="lt2" tx2="dk2" accent1="accent1" accent2="accent2" accent3="accent3" accent4="accent4" accent5="accent5" accent6="accent6" hlink="hlink" folHlink="folHlink"/>
  <p:sldLayoutIdLst>
    <p:sldLayoutId id="2147493770" r:id="rId1"/>
    <p:sldLayoutId id="2147493771" r:id="rId2"/>
  </p:sldLayoutIdLst>
  <p:txStyles>
    <p:titleStyle>
      <a:lvl1pPr algn="ctr" defTabSz="457178"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8" algn="ctr" defTabSz="457178"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56" algn="ctr" defTabSz="457178"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32" algn="ctr" defTabSz="457178"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09" algn="ctr" defTabSz="457178"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3" indent="-342883" algn="l" defTabSz="457178"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12" indent="-285736" algn="l" defTabSz="45717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43" indent="-228589" algn="l" defTabSz="457178"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20" indent="-228589" algn="l" defTabSz="457178"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97" indent="-228589" algn="l" defTabSz="457178"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6"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2"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751CBACB-C8F8-4946-A6B2-AE28651546C7}" type="datetimeFigureOut">
              <a:rPr lang="en-GB" smtClean="0"/>
              <a:t>06/02/2020</a:t>
            </a:fld>
            <a:endParaRPr lang="en-GB"/>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9DA86A3-8B63-4710-A945-88753C8235A8}" type="slidenum">
              <a:rPr lang="en-GB" smtClean="0"/>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10646550"/>
      </p:ext>
    </p:extLst>
  </p:cSld>
  <p:clrMap bg1="lt1" tx1="dk1" bg2="lt2" tx2="dk2" accent1="accent1" accent2="accent2" accent3="accent3" accent4="accent4" accent5="accent5" accent6="accent6" hlink="hlink" folHlink="folHlink"/>
  <p:sldLayoutIdLst>
    <p:sldLayoutId id="2147493773" r:id="rId1"/>
  </p:sldLayoutIdLst>
  <p:txStyles>
    <p:titleStyle>
      <a:lvl1pPr algn="l" defTabSz="514326"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2" indent="-128582" algn="l" defTabSz="514326"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44" indent="-128582" algn="l" defTabSz="514326" rtl="0" eaLnBrk="1" latinLnBrk="0" hangingPunct="1">
        <a:lnSpc>
          <a:spcPct val="90000"/>
        </a:lnSpc>
        <a:spcBef>
          <a:spcPts val="281"/>
        </a:spcBef>
        <a:buFont typeface="Arial" panose="020B0604020202020204" pitchFamily="34" charset="0"/>
        <a:buChar char="•"/>
        <a:defRPr sz="1351" kern="1200">
          <a:solidFill>
            <a:schemeClr val="tx1"/>
          </a:solidFill>
          <a:latin typeface="+mn-lt"/>
          <a:ea typeface="+mn-ea"/>
          <a:cs typeface="+mn-cs"/>
        </a:defRPr>
      </a:lvl2pPr>
      <a:lvl3pPr marL="642907" indent="-128582" algn="l" defTabSz="514326"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68" indent="-128582" algn="l" defTabSz="514326"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32" indent="-128582" algn="l" defTabSz="514326"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394" indent="-128582" algn="l" defTabSz="514326"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57" indent="-128582" algn="l" defTabSz="514326"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18" indent="-128582" algn="l" defTabSz="514326"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81" indent="-128582" algn="l" defTabSz="514326"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26" rtl="0" eaLnBrk="1" latinLnBrk="0" hangingPunct="1">
        <a:defRPr sz="1013" kern="1200">
          <a:solidFill>
            <a:schemeClr val="tx1"/>
          </a:solidFill>
          <a:latin typeface="+mn-lt"/>
          <a:ea typeface="+mn-ea"/>
          <a:cs typeface="+mn-cs"/>
        </a:defRPr>
      </a:lvl1pPr>
      <a:lvl2pPr marL="257163" algn="l" defTabSz="514326" rtl="0" eaLnBrk="1" latinLnBrk="0" hangingPunct="1">
        <a:defRPr sz="1013" kern="1200">
          <a:solidFill>
            <a:schemeClr val="tx1"/>
          </a:solidFill>
          <a:latin typeface="+mn-lt"/>
          <a:ea typeface="+mn-ea"/>
          <a:cs typeface="+mn-cs"/>
        </a:defRPr>
      </a:lvl2pPr>
      <a:lvl3pPr marL="514326" algn="l" defTabSz="514326" rtl="0" eaLnBrk="1" latinLnBrk="0" hangingPunct="1">
        <a:defRPr sz="1013" kern="1200">
          <a:solidFill>
            <a:schemeClr val="tx1"/>
          </a:solidFill>
          <a:latin typeface="+mn-lt"/>
          <a:ea typeface="+mn-ea"/>
          <a:cs typeface="+mn-cs"/>
        </a:defRPr>
      </a:lvl3pPr>
      <a:lvl4pPr marL="771487" algn="l" defTabSz="514326" rtl="0" eaLnBrk="1" latinLnBrk="0" hangingPunct="1">
        <a:defRPr sz="1013" kern="1200">
          <a:solidFill>
            <a:schemeClr val="tx1"/>
          </a:solidFill>
          <a:latin typeface="+mn-lt"/>
          <a:ea typeface="+mn-ea"/>
          <a:cs typeface="+mn-cs"/>
        </a:defRPr>
      </a:lvl4pPr>
      <a:lvl5pPr marL="1028650" algn="l" defTabSz="514326" rtl="0" eaLnBrk="1" latinLnBrk="0" hangingPunct="1">
        <a:defRPr sz="1013" kern="1200">
          <a:solidFill>
            <a:schemeClr val="tx1"/>
          </a:solidFill>
          <a:latin typeface="+mn-lt"/>
          <a:ea typeface="+mn-ea"/>
          <a:cs typeface="+mn-cs"/>
        </a:defRPr>
      </a:lvl5pPr>
      <a:lvl6pPr marL="1285812" algn="l" defTabSz="514326" rtl="0" eaLnBrk="1" latinLnBrk="0" hangingPunct="1">
        <a:defRPr sz="1013" kern="1200">
          <a:solidFill>
            <a:schemeClr val="tx1"/>
          </a:solidFill>
          <a:latin typeface="+mn-lt"/>
          <a:ea typeface="+mn-ea"/>
          <a:cs typeface="+mn-cs"/>
        </a:defRPr>
      </a:lvl6pPr>
      <a:lvl7pPr marL="1542975" algn="l" defTabSz="514326" rtl="0" eaLnBrk="1" latinLnBrk="0" hangingPunct="1">
        <a:defRPr sz="1013" kern="1200">
          <a:solidFill>
            <a:schemeClr val="tx1"/>
          </a:solidFill>
          <a:latin typeface="+mn-lt"/>
          <a:ea typeface="+mn-ea"/>
          <a:cs typeface="+mn-cs"/>
        </a:defRPr>
      </a:lvl7pPr>
      <a:lvl8pPr marL="1800138" algn="l" defTabSz="514326" rtl="0" eaLnBrk="1" latinLnBrk="0" hangingPunct="1">
        <a:defRPr sz="1013" kern="1200">
          <a:solidFill>
            <a:schemeClr val="tx1"/>
          </a:solidFill>
          <a:latin typeface="+mn-lt"/>
          <a:ea typeface="+mn-ea"/>
          <a:cs typeface="+mn-cs"/>
        </a:defRPr>
      </a:lvl8pPr>
      <a:lvl9pPr marL="2057299" algn="l" defTabSz="514326"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21"/>
            <a:ext cx="788670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477">
                <a:solidFill>
                  <a:schemeClr val="tx1">
                    <a:tint val="75000"/>
                  </a:schemeClr>
                </a:solidFill>
              </a:defRPr>
            </a:lvl1pPr>
          </a:lstStyle>
          <a:p>
            <a:fld id="{751CBACB-C8F8-4946-A6B2-AE28651546C7}" type="datetimeFigureOut">
              <a:rPr lang="en-GB" smtClean="0"/>
              <a:t>06/02/2020</a:t>
            </a:fld>
            <a:endParaRPr lang="en-GB"/>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477">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477">
                <a:solidFill>
                  <a:schemeClr val="tx1">
                    <a:tint val="75000"/>
                  </a:schemeClr>
                </a:solidFill>
              </a:defRPr>
            </a:lvl1pPr>
          </a:lstStyle>
          <a:p>
            <a:fld id="{B9DA86A3-8B63-4710-A945-88753C8235A8}" type="slidenum">
              <a:rPr lang="en-GB" smtClean="0"/>
              <a:t>‹#›</a:t>
            </a:fld>
            <a:endParaRPr lang="en-GB"/>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0" y="0"/>
            <a:ext cx="9142743" cy="5143500"/>
          </a:xfrm>
          <a:prstGeom prst="rect">
            <a:avLst/>
          </a:prstGeom>
        </p:spPr>
      </p:pic>
    </p:spTree>
    <p:extLst>
      <p:ext uri="{BB962C8B-B14F-4D97-AF65-F5344CB8AC3E}">
        <p14:creationId xmlns:p14="http://schemas.microsoft.com/office/powerpoint/2010/main" val="4075064980"/>
      </p:ext>
    </p:extLst>
  </p:cSld>
  <p:clrMap bg1="lt1" tx1="dk1" bg2="lt2" tx2="dk2" accent1="accent1" accent2="accent2" accent3="accent3" accent4="accent4" accent5="accent5" accent6="accent6" hlink="hlink" folHlink="folHlink"/>
  <p:sldLayoutIdLst>
    <p:sldLayoutId id="2147493775" r:id="rId1"/>
    <p:sldLayoutId id="2147493776" r:id="rId2"/>
  </p:sldLayoutIdLst>
  <p:txStyles>
    <p:titleStyle>
      <a:lvl1pPr algn="l" defTabSz="363671" rtl="0" eaLnBrk="1" latinLnBrk="0" hangingPunct="1">
        <a:lnSpc>
          <a:spcPct val="90000"/>
        </a:lnSpc>
        <a:spcBef>
          <a:spcPct val="0"/>
        </a:spcBef>
        <a:buNone/>
        <a:defRPr sz="1751" kern="1200">
          <a:solidFill>
            <a:schemeClr val="tx1"/>
          </a:solidFill>
          <a:latin typeface="+mj-lt"/>
          <a:ea typeface="+mj-ea"/>
          <a:cs typeface="+mj-cs"/>
        </a:defRPr>
      </a:lvl1pPr>
    </p:titleStyle>
    <p:bodyStyle>
      <a:lvl1pPr marL="90918" indent="-90918" algn="l" defTabSz="363671" rtl="0" eaLnBrk="1" latinLnBrk="0" hangingPunct="1">
        <a:lnSpc>
          <a:spcPct val="90000"/>
        </a:lnSpc>
        <a:spcBef>
          <a:spcPts val="399"/>
        </a:spcBef>
        <a:buFont typeface="Arial" panose="020B0604020202020204" pitchFamily="34" charset="0"/>
        <a:buChar char="•"/>
        <a:defRPr sz="1115" kern="1200">
          <a:solidFill>
            <a:schemeClr val="tx1"/>
          </a:solidFill>
          <a:latin typeface="+mn-lt"/>
          <a:ea typeface="+mn-ea"/>
          <a:cs typeface="+mn-cs"/>
        </a:defRPr>
      </a:lvl1pPr>
      <a:lvl2pPr marL="272753" indent="-90918" algn="l" defTabSz="363671" rtl="0" eaLnBrk="1" latinLnBrk="0" hangingPunct="1">
        <a:lnSpc>
          <a:spcPct val="90000"/>
        </a:lnSpc>
        <a:spcBef>
          <a:spcPts val="199"/>
        </a:spcBef>
        <a:buFont typeface="Arial" panose="020B0604020202020204" pitchFamily="34" charset="0"/>
        <a:buChar char="•"/>
        <a:defRPr sz="955" kern="1200">
          <a:solidFill>
            <a:schemeClr val="tx1"/>
          </a:solidFill>
          <a:latin typeface="+mn-lt"/>
          <a:ea typeface="+mn-ea"/>
          <a:cs typeface="+mn-cs"/>
        </a:defRPr>
      </a:lvl2pPr>
      <a:lvl3pPr marL="454589" indent="-90918" algn="l" defTabSz="363671" rtl="0" eaLnBrk="1" latinLnBrk="0" hangingPunct="1">
        <a:lnSpc>
          <a:spcPct val="90000"/>
        </a:lnSpc>
        <a:spcBef>
          <a:spcPts val="199"/>
        </a:spcBef>
        <a:buFont typeface="Arial" panose="020B0604020202020204" pitchFamily="34" charset="0"/>
        <a:buChar char="•"/>
        <a:defRPr sz="795" kern="1200">
          <a:solidFill>
            <a:schemeClr val="tx1"/>
          </a:solidFill>
          <a:latin typeface="+mn-lt"/>
          <a:ea typeface="+mn-ea"/>
          <a:cs typeface="+mn-cs"/>
        </a:defRPr>
      </a:lvl3pPr>
      <a:lvl4pPr marL="636424" indent="-90918" algn="l" defTabSz="363671" rtl="0" eaLnBrk="1" latinLnBrk="0" hangingPunct="1">
        <a:lnSpc>
          <a:spcPct val="90000"/>
        </a:lnSpc>
        <a:spcBef>
          <a:spcPts val="199"/>
        </a:spcBef>
        <a:buFont typeface="Arial" panose="020B0604020202020204" pitchFamily="34" charset="0"/>
        <a:buChar char="•"/>
        <a:defRPr sz="716" kern="1200">
          <a:solidFill>
            <a:schemeClr val="tx1"/>
          </a:solidFill>
          <a:latin typeface="+mn-lt"/>
          <a:ea typeface="+mn-ea"/>
          <a:cs typeface="+mn-cs"/>
        </a:defRPr>
      </a:lvl4pPr>
      <a:lvl5pPr marL="818260" indent="-90918" algn="l" defTabSz="363671" rtl="0" eaLnBrk="1" latinLnBrk="0" hangingPunct="1">
        <a:lnSpc>
          <a:spcPct val="90000"/>
        </a:lnSpc>
        <a:spcBef>
          <a:spcPts val="199"/>
        </a:spcBef>
        <a:buFont typeface="Arial" panose="020B0604020202020204" pitchFamily="34" charset="0"/>
        <a:buChar char="•"/>
        <a:defRPr sz="716" kern="1200">
          <a:solidFill>
            <a:schemeClr val="tx1"/>
          </a:solidFill>
          <a:latin typeface="+mn-lt"/>
          <a:ea typeface="+mn-ea"/>
          <a:cs typeface="+mn-cs"/>
        </a:defRPr>
      </a:lvl5pPr>
      <a:lvl6pPr marL="1000095" indent="-90918" algn="l" defTabSz="363671" rtl="0" eaLnBrk="1" latinLnBrk="0" hangingPunct="1">
        <a:lnSpc>
          <a:spcPct val="90000"/>
        </a:lnSpc>
        <a:spcBef>
          <a:spcPts val="199"/>
        </a:spcBef>
        <a:buFont typeface="Arial" panose="020B0604020202020204" pitchFamily="34" charset="0"/>
        <a:buChar char="•"/>
        <a:defRPr sz="716" kern="1200">
          <a:solidFill>
            <a:schemeClr val="tx1"/>
          </a:solidFill>
          <a:latin typeface="+mn-lt"/>
          <a:ea typeface="+mn-ea"/>
          <a:cs typeface="+mn-cs"/>
        </a:defRPr>
      </a:lvl6pPr>
      <a:lvl7pPr marL="1181930" indent="-90918" algn="l" defTabSz="363671" rtl="0" eaLnBrk="1" latinLnBrk="0" hangingPunct="1">
        <a:lnSpc>
          <a:spcPct val="90000"/>
        </a:lnSpc>
        <a:spcBef>
          <a:spcPts val="199"/>
        </a:spcBef>
        <a:buFont typeface="Arial" panose="020B0604020202020204" pitchFamily="34" charset="0"/>
        <a:buChar char="•"/>
        <a:defRPr sz="716" kern="1200">
          <a:solidFill>
            <a:schemeClr val="tx1"/>
          </a:solidFill>
          <a:latin typeface="+mn-lt"/>
          <a:ea typeface="+mn-ea"/>
          <a:cs typeface="+mn-cs"/>
        </a:defRPr>
      </a:lvl7pPr>
      <a:lvl8pPr marL="1363766" indent="-90918" algn="l" defTabSz="363671" rtl="0" eaLnBrk="1" latinLnBrk="0" hangingPunct="1">
        <a:lnSpc>
          <a:spcPct val="90000"/>
        </a:lnSpc>
        <a:spcBef>
          <a:spcPts val="199"/>
        </a:spcBef>
        <a:buFont typeface="Arial" panose="020B0604020202020204" pitchFamily="34" charset="0"/>
        <a:buChar char="•"/>
        <a:defRPr sz="716" kern="1200">
          <a:solidFill>
            <a:schemeClr val="tx1"/>
          </a:solidFill>
          <a:latin typeface="+mn-lt"/>
          <a:ea typeface="+mn-ea"/>
          <a:cs typeface="+mn-cs"/>
        </a:defRPr>
      </a:lvl8pPr>
      <a:lvl9pPr marL="1545603" indent="-90918" algn="l" defTabSz="363671" rtl="0" eaLnBrk="1" latinLnBrk="0" hangingPunct="1">
        <a:lnSpc>
          <a:spcPct val="90000"/>
        </a:lnSpc>
        <a:spcBef>
          <a:spcPts val="199"/>
        </a:spcBef>
        <a:buFont typeface="Arial" panose="020B0604020202020204" pitchFamily="34" charset="0"/>
        <a:buChar char="•"/>
        <a:defRPr sz="716" kern="1200">
          <a:solidFill>
            <a:schemeClr val="tx1"/>
          </a:solidFill>
          <a:latin typeface="+mn-lt"/>
          <a:ea typeface="+mn-ea"/>
          <a:cs typeface="+mn-cs"/>
        </a:defRPr>
      </a:lvl9pPr>
    </p:bodyStyle>
    <p:otherStyle>
      <a:defPPr>
        <a:defRPr lang="en-US"/>
      </a:defPPr>
      <a:lvl1pPr marL="0" algn="l" defTabSz="363671" rtl="0" eaLnBrk="1" latinLnBrk="0" hangingPunct="1">
        <a:defRPr sz="716" kern="1200">
          <a:solidFill>
            <a:schemeClr val="tx1"/>
          </a:solidFill>
          <a:latin typeface="+mn-lt"/>
          <a:ea typeface="+mn-ea"/>
          <a:cs typeface="+mn-cs"/>
        </a:defRPr>
      </a:lvl1pPr>
      <a:lvl2pPr marL="181835" algn="l" defTabSz="363671" rtl="0" eaLnBrk="1" latinLnBrk="0" hangingPunct="1">
        <a:defRPr sz="716" kern="1200">
          <a:solidFill>
            <a:schemeClr val="tx1"/>
          </a:solidFill>
          <a:latin typeface="+mn-lt"/>
          <a:ea typeface="+mn-ea"/>
          <a:cs typeface="+mn-cs"/>
        </a:defRPr>
      </a:lvl2pPr>
      <a:lvl3pPr marL="363671" algn="l" defTabSz="363671" rtl="0" eaLnBrk="1" latinLnBrk="0" hangingPunct="1">
        <a:defRPr sz="716" kern="1200">
          <a:solidFill>
            <a:schemeClr val="tx1"/>
          </a:solidFill>
          <a:latin typeface="+mn-lt"/>
          <a:ea typeface="+mn-ea"/>
          <a:cs typeface="+mn-cs"/>
        </a:defRPr>
      </a:lvl3pPr>
      <a:lvl4pPr marL="545506" algn="l" defTabSz="363671" rtl="0" eaLnBrk="1" latinLnBrk="0" hangingPunct="1">
        <a:defRPr sz="716" kern="1200">
          <a:solidFill>
            <a:schemeClr val="tx1"/>
          </a:solidFill>
          <a:latin typeface="+mn-lt"/>
          <a:ea typeface="+mn-ea"/>
          <a:cs typeface="+mn-cs"/>
        </a:defRPr>
      </a:lvl4pPr>
      <a:lvl5pPr marL="727342" algn="l" defTabSz="363671" rtl="0" eaLnBrk="1" latinLnBrk="0" hangingPunct="1">
        <a:defRPr sz="716" kern="1200">
          <a:solidFill>
            <a:schemeClr val="tx1"/>
          </a:solidFill>
          <a:latin typeface="+mn-lt"/>
          <a:ea typeface="+mn-ea"/>
          <a:cs typeface="+mn-cs"/>
        </a:defRPr>
      </a:lvl5pPr>
      <a:lvl6pPr marL="909177" algn="l" defTabSz="363671" rtl="0" eaLnBrk="1" latinLnBrk="0" hangingPunct="1">
        <a:defRPr sz="716" kern="1200">
          <a:solidFill>
            <a:schemeClr val="tx1"/>
          </a:solidFill>
          <a:latin typeface="+mn-lt"/>
          <a:ea typeface="+mn-ea"/>
          <a:cs typeface="+mn-cs"/>
        </a:defRPr>
      </a:lvl6pPr>
      <a:lvl7pPr marL="1091013" algn="l" defTabSz="363671" rtl="0" eaLnBrk="1" latinLnBrk="0" hangingPunct="1">
        <a:defRPr sz="716" kern="1200">
          <a:solidFill>
            <a:schemeClr val="tx1"/>
          </a:solidFill>
          <a:latin typeface="+mn-lt"/>
          <a:ea typeface="+mn-ea"/>
          <a:cs typeface="+mn-cs"/>
        </a:defRPr>
      </a:lvl7pPr>
      <a:lvl8pPr marL="1272848" algn="l" defTabSz="363671" rtl="0" eaLnBrk="1" latinLnBrk="0" hangingPunct="1">
        <a:defRPr sz="716" kern="1200">
          <a:solidFill>
            <a:schemeClr val="tx1"/>
          </a:solidFill>
          <a:latin typeface="+mn-lt"/>
          <a:ea typeface="+mn-ea"/>
          <a:cs typeface="+mn-cs"/>
        </a:defRPr>
      </a:lvl8pPr>
      <a:lvl9pPr marL="1454684" algn="l" defTabSz="363671" rtl="0" eaLnBrk="1" latinLnBrk="0" hangingPunct="1">
        <a:defRPr sz="71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NAS1\Design\Brand Guidelines\THE FA\For All\For All artwork assets\The-FA-For-All_White-Background-pattern-1920-x-1080.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 y="1"/>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FS Jack" panose="02000503000000020004" pitchFamily="50" charset="0"/>
              </a:defRPr>
            </a:lvl1pPr>
          </a:lstStyle>
          <a:p>
            <a:fld id="{AF5B3167-7858-47BC-990F-049FFAA79163}" type="datetimeFigureOut">
              <a:rPr lang="en-GB" smtClean="0"/>
              <a:pPr/>
              <a:t>06/02/2020</a:t>
            </a:fld>
            <a:endParaRPr lang="en-GB"/>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FS Jack" panose="02000503000000020004" pitchFamily="50" charset="0"/>
              </a:defRPr>
            </a:lvl1pPr>
          </a:lstStyle>
          <a:p>
            <a:endParaRPr lang="en-GB"/>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FS Jack" panose="02000503000000020004" pitchFamily="50" charset="0"/>
              </a:defRPr>
            </a:lvl1pPr>
          </a:lstStyle>
          <a:p>
            <a:fld id="{6CAF9FB1-13C4-4885-A20B-E026703C8675}" type="slidenum">
              <a:rPr lang="en-GB" smtClean="0"/>
              <a:pPr/>
              <a:t>‹#›</a:t>
            </a:fld>
            <a:endParaRPr lang="en-GB"/>
          </a:p>
        </p:txBody>
      </p:sp>
      <p:sp>
        <p:nvSpPr>
          <p:cNvPr id="9" name="Rectangle 8"/>
          <p:cNvSpPr/>
          <p:nvPr userDrawn="1"/>
        </p:nvSpPr>
        <p:spPr>
          <a:xfrm>
            <a:off x="7696850" y="4733925"/>
            <a:ext cx="1347100" cy="300082"/>
          </a:xfrm>
          <a:prstGeom prst="rect">
            <a:avLst/>
          </a:prstGeom>
        </p:spPr>
        <p:txBody>
          <a:bodyPr wrap="none">
            <a:spAutoFit/>
          </a:bodyPr>
          <a:lstStyle/>
          <a:p>
            <a:r>
              <a:rPr lang="en-GB" sz="1350" b="1" i="0" u="none" strike="noStrike" baseline="0">
                <a:solidFill>
                  <a:srgbClr val="EE0300"/>
                </a:solidFill>
                <a:latin typeface="FSJack-Bold" panose="02000806000000020004" pitchFamily="50" charset="0"/>
              </a:rPr>
              <a:t>#</a:t>
            </a:r>
            <a:r>
              <a:rPr lang="en-GB" sz="1350" b="1" i="0" u="none" strike="noStrike" baseline="0" err="1">
                <a:solidFill>
                  <a:srgbClr val="EE0300"/>
                </a:solidFill>
                <a:latin typeface="FSJack-Bold" panose="02000806000000020004" pitchFamily="50" charset="0"/>
              </a:rPr>
              <a:t>FootballForAll</a:t>
            </a:r>
            <a:endParaRPr lang="en-GB" sz="1350"/>
          </a:p>
        </p:txBody>
      </p:sp>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274613" y="273845"/>
            <a:ext cx="1723267" cy="495311"/>
          </a:xfrm>
          <a:prstGeom prst="rect">
            <a:avLst/>
          </a:prstGeom>
        </p:spPr>
      </p:pic>
    </p:spTree>
    <p:extLst>
      <p:ext uri="{BB962C8B-B14F-4D97-AF65-F5344CB8AC3E}">
        <p14:creationId xmlns:p14="http://schemas.microsoft.com/office/powerpoint/2010/main" val="645749953"/>
      </p:ext>
    </p:extLst>
  </p:cSld>
  <p:clrMap bg1="lt1" tx1="dk1" bg2="lt2" tx2="dk2" accent1="accent1" accent2="accent2" accent3="accent3" accent4="accent4" accent5="accent5" accent6="accent6" hlink="hlink" folHlink="folHlink"/>
  <p:sldLayoutIdLst>
    <p:sldLayoutId id="2147493778" r:id="rId1"/>
    <p:sldLayoutId id="2147493779" r:id="rId2"/>
    <p:sldLayoutId id="2147493780" r:id="rId3"/>
    <p:sldLayoutId id="2147493781" r:id="rId4"/>
    <p:sldLayoutId id="2147493782" r:id="rId5"/>
    <p:sldLayoutId id="2147493783" r:id="rId6"/>
    <p:sldLayoutId id="2147493784" r:id="rId7"/>
    <p:sldLayoutId id="2147493785" r:id="rId8"/>
    <p:sldLayoutId id="2147493786" r:id="rId9"/>
    <p:sldLayoutId id="2147493787" r:id="rId10"/>
    <p:sldLayoutId id="2147493788" r:id="rId11"/>
    <p:sldLayoutId id="2147493789" r:id="rId12"/>
    <p:sldLayoutId id="2147493790" r:id="rId13"/>
  </p:sldLayoutIdLst>
  <p:txStyles>
    <p:titleStyle>
      <a:lvl1pPr algn="l" defTabSz="685783" rtl="0" eaLnBrk="1" latinLnBrk="0" hangingPunct="1">
        <a:lnSpc>
          <a:spcPct val="90000"/>
        </a:lnSpc>
        <a:spcBef>
          <a:spcPct val="0"/>
        </a:spcBef>
        <a:buNone/>
        <a:defRPr sz="3300" kern="1200">
          <a:solidFill>
            <a:schemeClr val="tx1"/>
          </a:solidFill>
          <a:latin typeface="FS Jack" panose="02000503000000020004" pitchFamily="50"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FS Jack" panose="02000503000000020004" pitchFamily="50"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FS Jack" panose="02000503000000020004" pitchFamily="50"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FS Jack" panose="02000503000000020004" pitchFamily="50"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FS Jack" panose="02000503000000020004" pitchFamily="50"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FS Jack" panose="02000503000000020004" pitchFamily="50"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NAS1\Design\Brand Guidelines\THE FA\For All\For All artwork assets\The-FA-For-All_White-Background-pattern-1920-x-1080.png"/>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2" y="1"/>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FS Jack" panose="02000503000000020004" pitchFamily="50" charset="0"/>
              </a:defRPr>
            </a:lvl1pPr>
          </a:lstStyle>
          <a:p>
            <a:fld id="{AF5B3167-7858-47BC-990F-049FFAA79163}" type="datetimeFigureOut">
              <a:rPr lang="en-GB" smtClean="0"/>
              <a:pPr/>
              <a:t>06/02/2020</a:t>
            </a:fld>
            <a:endParaRPr lang="en-GB"/>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FS Jack" panose="02000503000000020004" pitchFamily="50" charset="0"/>
              </a:defRPr>
            </a:lvl1pPr>
          </a:lstStyle>
          <a:p>
            <a:endParaRPr lang="en-GB"/>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FS Jack" panose="02000503000000020004" pitchFamily="50" charset="0"/>
              </a:defRPr>
            </a:lvl1pPr>
          </a:lstStyle>
          <a:p>
            <a:fld id="{6CAF9FB1-13C4-4885-A20B-E026703C8675}" type="slidenum">
              <a:rPr lang="en-GB" smtClean="0"/>
              <a:pPr/>
              <a:t>‹#›</a:t>
            </a:fld>
            <a:endParaRPr lang="en-GB"/>
          </a:p>
        </p:txBody>
      </p:sp>
      <p:sp>
        <p:nvSpPr>
          <p:cNvPr id="9" name="Rectangle 8"/>
          <p:cNvSpPr/>
          <p:nvPr userDrawn="1"/>
        </p:nvSpPr>
        <p:spPr>
          <a:xfrm>
            <a:off x="7696850" y="4733925"/>
            <a:ext cx="1347100" cy="300082"/>
          </a:xfrm>
          <a:prstGeom prst="rect">
            <a:avLst/>
          </a:prstGeom>
        </p:spPr>
        <p:txBody>
          <a:bodyPr wrap="none">
            <a:spAutoFit/>
          </a:bodyPr>
          <a:lstStyle/>
          <a:p>
            <a:r>
              <a:rPr lang="en-GB" sz="1350" b="1" i="0" u="none" strike="noStrike" baseline="0">
                <a:solidFill>
                  <a:srgbClr val="EE0300"/>
                </a:solidFill>
                <a:latin typeface="FSJack-Bold" panose="02000806000000020004" pitchFamily="50" charset="0"/>
              </a:rPr>
              <a:t>#</a:t>
            </a:r>
            <a:r>
              <a:rPr lang="en-GB" sz="1350" b="1" i="0" u="none" strike="noStrike" baseline="0" err="1">
                <a:solidFill>
                  <a:srgbClr val="EE0300"/>
                </a:solidFill>
                <a:latin typeface="FSJack-Bold" panose="02000806000000020004" pitchFamily="50" charset="0"/>
              </a:rPr>
              <a:t>FootballForAll</a:t>
            </a:r>
            <a:endParaRPr lang="en-GB" sz="1350"/>
          </a:p>
        </p:txBody>
      </p:sp>
      <p:pic>
        <p:nvPicPr>
          <p:cNvPr id="11" name="Picture 10"/>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7274613" y="273845"/>
            <a:ext cx="1723267" cy="495311"/>
          </a:xfrm>
          <a:prstGeom prst="rect">
            <a:avLst/>
          </a:prstGeom>
        </p:spPr>
      </p:pic>
    </p:spTree>
    <p:extLst>
      <p:ext uri="{BB962C8B-B14F-4D97-AF65-F5344CB8AC3E}">
        <p14:creationId xmlns:p14="http://schemas.microsoft.com/office/powerpoint/2010/main" val="2786040356"/>
      </p:ext>
    </p:extLst>
  </p:cSld>
  <p:clrMap bg1="lt1" tx1="dk1" bg2="lt2" tx2="dk2" accent1="accent1" accent2="accent2" accent3="accent3" accent4="accent4" accent5="accent5" accent6="accent6" hlink="hlink" folHlink="folHlink"/>
  <p:sldLayoutIdLst>
    <p:sldLayoutId id="2147493792" r:id="rId1"/>
    <p:sldLayoutId id="2147493793" r:id="rId2"/>
    <p:sldLayoutId id="2147493794" r:id="rId3"/>
    <p:sldLayoutId id="2147493795" r:id="rId4"/>
    <p:sldLayoutId id="2147493796" r:id="rId5"/>
    <p:sldLayoutId id="2147493797" r:id="rId6"/>
    <p:sldLayoutId id="2147493798" r:id="rId7"/>
    <p:sldLayoutId id="2147493799" r:id="rId8"/>
    <p:sldLayoutId id="2147493800" r:id="rId9"/>
    <p:sldLayoutId id="2147493801" r:id="rId10"/>
    <p:sldLayoutId id="2147493802" r:id="rId11"/>
    <p:sldLayoutId id="2147493803" r:id="rId12"/>
    <p:sldLayoutId id="2147493804" r:id="rId13"/>
    <p:sldLayoutId id="2147493805" r:id="rId14"/>
    <p:sldLayoutId id="2147493806" r:id="rId15"/>
    <p:sldLayoutId id="2147493807" r:id="rId16"/>
    <p:sldLayoutId id="2147493808" r:id="rId17"/>
    <p:sldLayoutId id="2147493809" r:id="rId18"/>
    <p:sldLayoutId id="2147493810" r:id="rId19"/>
    <p:sldLayoutId id="2147493811" r:id="rId20"/>
    <p:sldLayoutId id="2147493812" r:id="rId21"/>
    <p:sldLayoutId id="2147493813" r:id="rId22"/>
    <p:sldLayoutId id="2147493814" r:id="rId23"/>
    <p:sldLayoutId id="2147493815" r:id="rId24"/>
    <p:sldLayoutId id="2147493816" r:id="rId25"/>
    <p:sldLayoutId id="2147493817" r:id="rId26"/>
    <p:sldLayoutId id="2147493818" r:id="rId27"/>
    <p:sldLayoutId id="2147493819" r:id="rId28"/>
  </p:sldLayoutIdLst>
  <p:txStyles>
    <p:titleStyle>
      <a:lvl1pPr algn="l" defTabSz="685783" rtl="0" eaLnBrk="1" latinLnBrk="0" hangingPunct="1">
        <a:lnSpc>
          <a:spcPct val="90000"/>
        </a:lnSpc>
        <a:spcBef>
          <a:spcPct val="0"/>
        </a:spcBef>
        <a:buNone/>
        <a:defRPr sz="3300" kern="1200">
          <a:solidFill>
            <a:schemeClr val="tx1"/>
          </a:solidFill>
          <a:latin typeface="FS Jack" panose="02000503000000020004" pitchFamily="50"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FS Jack" panose="02000503000000020004" pitchFamily="50"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FS Jack" panose="02000503000000020004" pitchFamily="50"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FS Jack" panose="02000503000000020004" pitchFamily="50"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FS Jack" panose="02000503000000020004" pitchFamily="50"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FS Jack" panose="02000503000000020004" pitchFamily="50"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FA_FORALL_Primary_2C_RGB_SI.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88901" y="4122738"/>
            <a:ext cx="61277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987747" y="62454"/>
            <a:ext cx="2094470" cy="692854"/>
          </a:xfrm>
          <a:prstGeom prst="rect">
            <a:avLst/>
          </a:prstGeom>
        </p:spPr>
      </p:pic>
    </p:spTree>
    <p:extLst>
      <p:ext uri="{BB962C8B-B14F-4D97-AF65-F5344CB8AC3E}">
        <p14:creationId xmlns:p14="http://schemas.microsoft.com/office/powerpoint/2010/main" val="1624783332"/>
      </p:ext>
    </p:extLst>
  </p:cSld>
  <p:clrMap bg1="lt1" tx1="dk1" bg2="lt2" tx2="dk2" accent1="accent1" accent2="accent2" accent3="accent3" accent4="accent4" accent5="accent5" accent6="accent6" hlink="hlink" folHlink="folHlink"/>
  <p:sldLayoutIdLst>
    <p:sldLayoutId id="2147493821" r:id="rId1"/>
    <p:sldLayoutId id="2147493822" r:id="rId2"/>
    <p:sldLayoutId id="2147493823" r:id="rId3"/>
    <p:sldLayoutId id="2147493824" r:id="rId4"/>
    <p:sldLayoutId id="2147493825" r:id="rId5"/>
    <p:sldLayoutId id="2147493826" r:id="rId6"/>
  </p:sldLayoutIdLst>
  <p:txStyles>
    <p:title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8"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2" indent="-342892" algn="l" defTabSz="457189"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1" indent="-285743" algn="l" defTabSz="457189"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2" indent="-228594" algn="l" defTabSz="457189"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defTabSz="457189"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8" indent="-228594" algn="l" defTabSz="457189"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273845"/>
            <a:ext cx="7886701"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2" y="1369221"/>
            <a:ext cx="7886701"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2"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1CBACB-C8F8-4946-A6B2-AE28651546C7}" type="datetimeFigureOut">
              <a:rPr lang="en-GB" smtClean="0"/>
              <a:t>06/02/2020</a:t>
            </a:fld>
            <a:endParaRPr lang="en-GB"/>
          </a:p>
        </p:txBody>
      </p:sp>
      <p:sp>
        <p:nvSpPr>
          <p:cNvPr id="5" name="Footer Placeholder 4"/>
          <p:cNvSpPr>
            <a:spLocks noGrp="1"/>
          </p:cNvSpPr>
          <p:nvPr>
            <p:ph type="ftr" sz="quarter" idx="3"/>
          </p:nvPr>
        </p:nvSpPr>
        <p:spPr>
          <a:xfrm>
            <a:off x="3028953" y="4767264"/>
            <a:ext cx="3086099"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9DA86A3-8B63-4710-A945-88753C8235A8}" type="slidenum">
              <a:rPr lang="en-GB" smtClean="0"/>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 y="0"/>
            <a:ext cx="9143714" cy="5143500"/>
          </a:xfrm>
          <a:prstGeom prst="rect">
            <a:avLst/>
          </a:prstGeom>
        </p:spPr>
      </p:pic>
    </p:spTree>
    <p:extLst>
      <p:ext uri="{BB962C8B-B14F-4D97-AF65-F5344CB8AC3E}">
        <p14:creationId xmlns:p14="http://schemas.microsoft.com/office/powerpoint/2010/main" val="2456994146"/>
      </p:ext>
    </p:extLst>
  </p:cSld>
  <p:clrMap bg1="lt1" tx1="dk1" bg2="lt2" tx2="dk2" accent1="accent1" accent2="accent2" accent3="accent3" accent4="accent4" accent5="accent5" accent6="accent6" hlink="hlink" folHlink="folHlink"/>
  <p:sldLayoutIdLst>
    <p:sldLayoutId id="2147493828" r:id="rId1"/>
  </p:sldLayoutIdLst>
  <p:txStyles>
    <p:titleStyle>
      <a:lvl1pPr algn="l" defTabSz="91440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1" indent="-228600" algn="l" defTabSz="91440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002" indent="-228600" algn="l" defTabSz="91440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01" indent="-228600" algn="l" defTabSz="91440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403" indent="-228600" algn="l" defTabSz="91440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603" indent="-228600" algn="l" defTabSz="91440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04" indent="-228600" algn="l" defTabSz="91440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04" indent="-228600" algn="l" defTabSz="91440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06" indent="-228600" algn="l" defTabSz="91440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1" rtl="0" eaLnBrk="1" latinLnBrk="0" hangingPunct="1">
        <a:defRPr sz="1800" kern="1200">
          <a:solidFill>
            <a:schemeClr val="tx1"/>
          </a:solidFill>
          <a:latin typeface="+mn-lt"/>
          <a:ea typeface="+mn-ea"/>
          <a:cs typeface="+mn-cs"/>
        </a:defRPr>
      </a:lvl1pPr>
      <a:lvl2pPr marL="457200" algn="l" defTabSz="914401" rtl="0" eaLnBrk="1" latinLnBrk="0" hangingPunct="1">
        <a:defRPr sz="1800" kern="1200">
          <a:solidFill>
            <a:schemeClr val="tx1"/>
          </a:solidFill>
          <a:latin typeface="+mn-lt"/>
          <a:ea typeface="+mn-ea"/>
          <a:cs typeface="+mn-cs"/>
        </a:defRPr>
      </a:lvl2pPr>
      <a:lvl3pPr marL="914401" algn="l" defTabSz="914401" rtl="0" eaLnBrk="1" latinLnBrk="0" hangingPunct="1">
        <a:defRPr sz="1800" kern="1200">
          <a:solidFill>
            <a:schemeClr val="tx1"/>
          </a:solidFill>
          <a:latin typeface="+mn-lt"/>
          <a:ea typeface="+mn-ea"/>
          <a:cs typeface="+mn-cs"/>
        </a:defRPr>
      </a:lvl3pPr>
      <a:lvl4pPr marL="1371602" algn="l" defTabSz="914401" rtl="0" eaLnBrk="1" latinLnBrk="0" hangingPunct="1">
        <a:defRPr sz="1800" kern="1200">
          <a:solidFill>
            <a:schemeClr val="tx1"/>
          </a:solidFill>
          <a:latin typeface="+mn-lt"/>
          <a:ea typeface="+mn-ea"/>
          <a:cs typeface="+mn-cs"/>
        </a:defRPr>
      </a:lvl4pPr>
      <a:lvl5pPr marL="1828803" algn="l" defTabSz="914401" rtl="0" eaLnBrk="1" latinLnBrk="0" hangingPunct="1">
        <a:defRPr sz="1800" kern="1200">
          <a:solidFill>
            <a:schemeClr val="tx1"/>
          </a:solidFill>
          <a:latin typeface="+mn-lt"/>
          <a:ea typeface="+mn-ea"/>
          <a:cs typeface="+mn-cs"/>
        </a:defRPr>
      </a:lvl5pPr>
      <a:lvl6pPr marL="2286003" algn="l" defTabSz="914401" rtl="0" eaLnBrk="1" latinLnBrk="0" hangingPunct="1">
        <a:defRPr sz="1800" kern="1200">
          <a:solidFill>
            <a:schemeClr val="tx1"/>
          </a:solidFill>
          <a:latin typeface="+mn-lt"/>
          <a:ea typeface="+mn-ea"/>
          <a:cs typeface="+mn-cs"/>
        </a:defRPr>
      </a:lvl6pPr>
      <a:lvl7pPr marL="2743203" algn="l" defTabSz="914401" rtl="0" eaLnBrk="1" latinLnBrk="0" hangingPunct="1">
        <a:defRPr sz="1800" kern="1200">
          <a:solidFill>
            <a:schemeClr val="tx1"/>
          </a:solidFill>
          <a:latin typeface="+mn-lt"/>
          <a:ea typeface="+mn-ea"/>
          <a:cs typeface="+mn-cs"/>
        </a:defRPr>
      </a:lvl7pPr>
      <a:lvl8pPr marL="3200405" algn="l" defTabSz="914401" rtl="0" eaLnBrk="1" latinLnBrk="0" hangingPunct="1">
        <a:defRPr sz="1800" kern="1200">
          <a:solidFill>
            <a:schemeClr val="tx1"/>
          </a:solidFill>
          <a:latin typeface="+mn-lt"/>
          <a:ea typeface="+mn-ea"/>
          <a:cs typeface="+mn-cs"/>
        </a:defRPr>
      </a:lvl8pPr>
      <a:lvl9pPr marL="3657605" algn="l" defTabSz="91440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273845"/>
            <a:ext cx="7886701"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2" y="1369221"/>
            <a:ext cx="7886701"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2"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1CBACB-C8F8-4946-A6B2-AE28651546C7}" type="datetimeFigureOut">
              <a:rPr lang="en-GB" smtClean="0"/>
              <a:t>06/02/2020</a:t>
            </a:fld>
            <a:endParaRPr lang="en-GB"/>
          </a:p>
        </p:txBody>
      </p:sp>
      <p:sp>
        <p:nvSpPr>
          <p:cNvPr id="5" name="Footer Placeholder 4"/>
          <p:cNvSpPr>
            <a:spLocks noGrp="1"/>
          </p:cNvSpPr>
          <p:nvPr>
            <p:ph type="ftr" sz="quarter" idx="3"/>
          </p:nvPr>
        </p:nvSpPr>
        <p:spPr>
          <a:xfrm>
            <a:off x="3028953" y="4767264"/>
            <a:ext cx="3086099"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9DA86A3-8B63-4710-A945-88753C8235A8}" type="slidenum">
              <a:rPr lang="en-GB" smtClean="0"/>
              <a:t>‹#›</a:t>
            </a:fld>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 y="0"/>
            <a:ext cx="9143714" cy="5143500"/>
          </a:xfrm>
          <a:prstGeom prst="rect">
            <a:avLst/>
          </a:prstGeom>
        </p:spPr>
      </p:pic>
    </p:spTree>
    <p:extLst>
      <p:ext uri="{BB962C8B-B14F-4D97-AF65-F5344CB8AC3E}">
        <p14:creationId xmlns:p14="http://schemas.microsoft.com/office/powerpoint/2010/main" val="1483307187"/>
      </p:ext>
    </p:extLst>
  </p:cSld>
  <p:clrMap bg1="lt1" tx1="dk1" bg2="lt2" tx2="dk2" accent1="accent1" accent2="accent2" accent3="accent3" accent4="accent4" accent5="accent5" accent6="accent6" hlink="hlink" folHlink="folHlink"/>
  <p:sldLayoutIdLst>
    <p:sldLayoutId id="2147493830" r:id="rId1"/>
  </p:sldLayoutIdLst>
  <p:txStyles>
    <p:titleStyle>
      <a:lvl1pPr algn="l" defTabSz="91440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1" indent="-228600" algn="l" defTabSz="91440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002" indent="-228600" algn="l" defTabSz="91440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01" indent="-228600" algn="l" defTabSz="91440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403" indent="-228600" algn="l" defTabSz="91440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603" indent="-228600" algn="l" defTabSz="91440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04" indent="-228600" algn="l" defTabSz="91440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04" indent="-228600" algn="l" defTabSz="91440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06" indent="-228600" algn="l" defTabSz="914401"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1" rtl="0" eaLnBrk="1" latinLnBrk="0" hangingPunct="1">
        <a:defRPr sz="1800" kern="1200">
          <a:solidFill>
            <a:schemeClr val="tx1"/>
          </a:solidFill>
          <a:latin typeface="+mn-lt"/>
          <a:ea typeface="+mn-ea"/>
          <a:cs typeface="+mn-cs"/>
        </a:defRPr>
      </a:lvl1pPr>
      <a:lvl2pPr marL="457200" algn="l" defTabSz="914401" rtl="0" eaLnBrk="1" latinLnBrk="0" hangingPunct="1">
        <a:defRPr sz="1800" kern="1200">
          <a:solidFill>
            <a:schemeClr val="tx1"/>
          </a:solidFill>
          <a:latin typeface="+mn-lt"/>
          <a:ea typeface="+mn-ea"/>
          <a:cs typeface="+mn-cs"/>
        </a:defRPr>
      </a:lvl2pPr>
      <a:lvl3pPr marL="914401" algn="l" defTabSz="914401" rtl="0" eaLnBrk="1" latinLnBrk="0" hangingPunct="1">
        <a:defRPr sz="1800" kern="1200">
          <a:solidFill>
            <a:schemeClr val="tx1"/>
          </a:solidFill>
          <a:latin typeface="+mn-lt"/>
          <a:ea typeface="+mn-ea"/>
          <a:cs typeface="+mn-cs"/>
        </a:defRPr>
      </a:lvl3pPr>
      <a:lvl4pPr marL="1371602" algn="l" defTabSz="914401" rtl="0" eaLnBrk="1" latinLnBrk="0" hangingPunct="1">
        <a:defRPr sz="1800" kern="1200">
          <a:solidFill>
            <a:schemeClr val="tx1"/>
          </a:solidFill>
          <a:latin typeface="+mn-lt"/>
          <a:ea typeface="+mn-ea"/>
          <a:cs typeface="+mn-cs"/>
        </a:defRPr>
      </a:lvl4pPr>
      <a:lvl5pPr marL="1828803" algn="l" defTabSz="914401" rtl="0" eaLnBrk="1" latinLnBrk="0" hangingPunct="1">
        <a:defRPr sz="1800" kern="1200">
          <a:solidFill>
            <a:schemeClr val="tx1"/>
          </a:solidFill>
          <a:latin typeface="+mn-lt"/>
          <a:ea typeface="+mn-ea"/>
          <a:cs typeface="+mn-cs"/>
        </a:defRPr>
      </a:lvl5pPr>
      <a:lvl6pPr marL="2286003" algn="l" defTabSz="914401" rtl="0" eaLnBrk="1" latinLnBrk="0" hangingPunct="1">
        <a:defRPr sz="1800" kern="1200">
          <a:solidFill>
            <a:schemeClr val="tx1"/>
          </a:solidFill>
          <a:latin typeface="+mn-lt"/>
          <a:ea typeface="+mn-ea"/>
          <a:cs typeface="+mn-cs"/>
        </a:defRPr>
      </a:lvl6pPr>
      <a:lvl7pPr marL="2743203" algn="l" defTabSz="914401" rtl="0" eaLnBrk="1" latinLnBrk="0" hangingPunct="1">
        <a:defRPr sz="1800" kern="1200">
          <a:solidFill>
            <a:schemeClr val="tx1"/>
          </a:solidFill>
          <a:latin typeface="+mn-lt"/>
          <a:ea typeface="+mn-ea"/>
          <a:cs typeface="+mn-cs"/>
        </a:defRPr>
      </a:lvl7pPr>
      <a:lvl8pPr marL="3200405" algn="l" defTabSz="914401" rtl="0" eaLnBrk="1" latinLnBrk="0" hangingPunct="1">
        <a:defRPr sz="1800" kern="1200">
          <a:solidFill>
            <a:schemeClr val="tx1"/>
          </a:solidFill>
          <a:latin typeface="+mn-lt"/>
          <a:ea typeface="+mn-ea"/>
          <a:cs typeface="+mn-cs"/>
        </a:defRPr>
      </a:lvl8pPr>
      <a:lvl9pPr marL="3657605" algn="l" defTabSz="91440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4.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49.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9.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49.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49.xml"/><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49.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49.xml"/><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49.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17.png"/><Relationship Id="rId7" Type="http://schemas.openxmlformats.org/officeDocument/2006/relationships/image" Target="../media/image63.jpe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42.xml"/><Relationship Id="rId16" Type="http://schemas.openxmlformats.org/officeDocument/2006/relationships/image" Target="../media/image72.png"/><Relationship Id="rId1" Type="http://schemas.openxmlformats.org/officeDocument/2006/relationships/slideLayout" Target="../slideLayouts/slideLayout49.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D46E5-597E-43E8-B1E5-66C674401FE8}"/>
              </a:ext>
            </a:extLst>
          </p:cNvPr>
          <p:cNvSpPr>
            <a:spLocks noGrp="1"/>
          </p:cNvSpPr>
          <p:nvPr>
            <p:ph type="ctrTitle"/>
          </p:nvPr>
        </p:nvSpPr>
        <p:spPr>
          <a:xfrm>
            <a:off x="161797" y="1515845"/>
            <a:ext cx="4000529" cy="1189780"/>
          </a:xfrm>
        </p:spPr>
        <p:txBody>
          <a:bodyPr>
            <a:normAutofit/>
          </a:bodyPr>
          <a:lstStyle/>
          <a:p>
            <a:r>
              <a:rPr lang="en-GB" b="1" u="sng" dirty="0"/>
              <a:t>WHAT WE STAND FOR</a:t>
            </a:r>
          </a:p>
        </p:txBody>
      </p:sp>
      <p:sp>
        <p:nvSpPr>
          <p:cNvPr id="5" name="Content Placeholder 4"/>
          <p:cNvSpPr>
            <a:spLocks noGrp="1"/>
          </p:cNvSpPr>
          <p:nvPr>
            <p:ph sz="quarter" idx="14"/>
          </p:nvPr>
        </p:nvSpPr>
        <p:spPr>
          <a:xfrm>
            <a:off x="161797" y="2451986"/>
            <a:ext cx="3775691" cy="938659"/>
          </a:xfrm>
        </p:spPr>
        <p:txBody>
          <a:bodyPr>
            <a:normAutofit fontScale="92500" lnSpcReduction="10000"/>
          </a:bodyPr>
          <a:lstStyle/>
          <a:p>
            <a:r>
              <a:rPr lang="en-GB" i="1" dirty="0"/>
              <a:t>This webinar will give you the confidence to develop your own vision and values, with the help of trailblazing Lewes FC and their Chairman Stuart Fuller</a:t>
            </a:r>
          </a:p>
        </p:txBody>
      </p:sp>
      <p:sp>
        <p:nvSpPr>
          <p:cNvPr id="6" name="Text Placeholder 5">
            <a:extLst>
              <a:ext uri="{FF2B5EF4-FFF2-40B4-BE49-F238E27FC236}">
                <a16:creationId xmlns:a16="http://schemas.microsoft.com/office/drawing/2014/main" id="{51C6B7C2-F870-4E72-963F-8BA02B62A69D}"/>
              </a:ext>
            </a:extLst>
          </p:cNvPr>
          <p:cNvSpPr>
            <a:spLocks noGrp="1"/>
          </p:cNvSpPr>
          <p:nvPr>
            <p:ph type="body" sz="quarter" idx="10"/>
          </p:nvPr>
        </p:nvSpPr>
        <p:spPr/>
        <p:txBody>
          <a:bodyPr>
            <a:normAutofit/>
          </a:bodyPr>
          <a:lstStyle/>
          <a:p>
            <a:r>
              <a:rPr lang="en-GB" dirty="0"/>
              <a:t>20:00 – 21:00</a:t>
            </a:r>
          </a:p>
          <a:p>
            <a:r>
              <a:rPr lang="en-GB" dirty="0"/>
              <a:t>3</a:t>
            </a:r>
            <a:r>
              <a:rPr lang="en-GB" baseline="30000" dirty="0"/>
              <a:t>rd</a:t>
            </a:r>
            <a:r>
              <a:rPr lang="en-GB" dirty="0"/>
              <a:t> February 2020</a:t>
            </a:r>
          </a:p>
        </p:txBody>
      </p:sp>
      <p:sp>
        <p:nvSpPr>
          <p:cNvPr id="9" name="Text Placeholder 8">
            <a:extLst>
              <a:ext uri="{FF2B5EF4-FFF2-40B4-BE49-F238E27FC236}">
                <a16:creationId xmlns:a16="http://schemas.microsoft.com/office/drawing/2014/main" id="{DF4D9CED-558C-4CD5-A31A-2E425B1DF390}"/>
              </a:ext>
            </a:extLst>
          </p:cNvPr>
          <p:cNvSpPr>
            <a:spLocks noGrp="1"/>
          </p:cNvSpPr>
          <p:nvPr>
            <p:ph type="body" sz="quarter" idx="12"/>
          </p:nvPr>
        </p:nvSpPr>
        <p:spPr/>
        <p:txBody>
          <a:bodyPr>
            <a:normAutofit/>
          </a:bodyPr>
          <a:lstStyle/>
          <a:p>
            <a:r>
              <a:rPr lang="en-GB" dirty="0">
                <a:latin typeface="FS Jack Medium" panose="02000606000000020004" pitchFamily="50" charset="0"/>
              </a:rPr>
              <a:t>Time:</a:t>
            </a:r>
          </a:p>
          <a:p>
            <a:r>
              <a:rPr lang="en-GB" dirty="0">
                <a:latin typeface="FS Jack Medium" panose="02000606000000020004" pitchFamily="50" charset="0"/>
              </a:rPr>
              <a:t>Date:</a:t>
            </a:r>
          </a:p>
        </p:txBody>
      </p:sp>
    </p:spTree>
    <p:extLst>
      <p:ext uri="{BB962C8B-B14F-4D97-AF65-F5344CB8AC3E}">
        <p14:creationId xmlns:p14="http://schemas.microsoft.com/office/powerpoint/2010/main" val="214688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0888"/>
            <a:ext cx="9182712" cy="5165276"/>
          </a:xfrm>
        </p:spPr>
      </p:pic>
      <p:pic>
        <p:nvPicPr>
          <p:cNvPr id="3" name="Content Placeholder 4">
            <a:extLst>
              <a:ext uri="{FF2B5EF4-FFF2-40B4-BE49-F238E27FC236}">
                <a16:creationId xmlns:a16="http://schemas.microsoft.com/office/drawing/2014/main" id="{D87B6985-8575-4880-8157-A5399F44CF20}"/>
              </a:ext>
            </a:extLst>
          </p:cNvPr>
          <p:cNvPicPr>
            <a:picLocks noChangeAspect="1"/>
          </p:cNvPicPr>
          <p:nvPr/>
        </p:nvPicPr>
        <p:blipFill rotWithShape="1">
          <a:blip r:embed="rId3">
            <a:extLst>
              <a:ext uri="{28A0092B-C50C-407E-A947-70E740481C1C}">
                <a14:useLocalDpi xmlns:a14="http://schemas.microsoft.com/office/drawing/2010/main" val="0"/>
              </a:ext>
            </a:extLst>
          </a:blip>
          <a:srcRect l="64677" t="60262" b="21514"/>
          <a:stretch/>
        </p:blipFill>
        <p:spPr>
          <a:xfrm>
            <a:off x="5939118" y="4213094"/>
            <a:ext cx="3243594" cy="941294"/>
          </a:xfrm>
          <a:prstGeom prst="rect">
            <a:avLst/>
          </a:prstGeom>
        </p:spPr>
      </p:pic>
    </p:spTree>
    <p:extLst>
      <p:ext uri="{BB962C8B-B14F-4D97-AF65-F5344CB8AC3E}">
        <p14:creationId xmlns:p14="http://schemas.microsoft.com/office/powerpoint/2010/main" val="3476974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sp>
        <p:nvSpPr>
          <p:cNvPr id="4" name="Title 1"/>
          <p:cNvSpPr txBox="1">
            <a:spLocks/>
          </p:cNvSpPr>
          <p:nvPr/>
        </p:nvSpPr>
        <p:spPr>
          <a:xfrm>
            <a:off x="848141" y="155583"/>
            <a:ext cx="10833100" cy="820737"/>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US" sz="2800" b="1" dirty="0"/>
          </a:p>
        </p:txBody>
      </p:sp>
      <p:sp>
        <p:nvSpPr>
          <p:cNvPr id="5" name="Subtitle 2"/>
          <p:cNvSpPr txBox="1">
            <a:spLocks/>
          </p:cNvSpPr>
          <p:nvPr/>
        </p:nvSpPr>
        <p:spPr>
          <a:xfrm>
            <a:off x="976796" y="1073427"/>
            <a:ext cx="7597360" cy="3498575"/>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6" name="Rectangle 5">
            <a:extLst>
              <a:ext uri="{FF2B5EF4-FFF2-40B4-BE49-F238E27FC236}">
                <a16:creationId xmlns:a16="http://schemas.microsoft.com/office/drawing/2014/main" id="{50DF36D3-A4E3-EB4D-A728-29381D0A76EA}"/>
              </a:ext>
            </a:extLst>
          </p:cNvPr>
          <p:cNvSpPr/>
          <p:nvPr/>
        </p:nvSpPr>
        <p:spPr>
          <a:xfrm>
            <a:off x="598412" y="1429283"/>
            <a:ext cx="3398500" cy="2585323"/>
          </a:xfrm>
          <a:prstGeom prst="rect">
            <a:avLst/>
          </a:prstGeom>
        </p:spPr>
        <p:txBody>
          <a:bodyPr wrap="square">
            <a:spAutoFit/>
          </a:bodyPr>
          <a:lstStyle/>
          <a:p>
            <a:pPr>
              <a:lnSpc>
                <a:spcPct val="90000"/>
              </a:lnSpc>
            </a:pPr>
            <a:r>
              <a:rPr lang="en-US" b="1" u="sng" dirty="0">
                <a:latin typeface="FS Jack" panose="02000503000000020004" pitchFamily="50" charset="0"/>
              </a:rPr>
              <a:t>Our Vision</a:t>
            </a:r>
          </a:p>
          <a:p>
            <a:pPr>
              <a:lnSpc>
                <a:spcPct val="90000"/>
              </a:lnSpc>
            </a:pPr>
            <a:r>
              <a:rPr lang="en-US" dirty="0">
                <a:latin typeface="FS Jack" panose="02000503000000020004" pitchFamily="50" charset="0"/>
              </a:rPr>
              <a:t>A nation enjoying thriving sporting places, open to, and led by their local community.”</a:t>
            </a:r>
          </a:p>
          <a:p>
            <a:pPr lvl="1">
              <a:lnSpc>
                <a:spcPct val="90000"/>
              </a:lnSpc>
            </a:pPr>
            <a:endParaRPr lang="en-US" dirty="0">
              <a:latin typeface="FS Jack" panose="02000503000000020004" pitchFamily="50" charset="0"/>
            </a:endParaRPr>
          </a:p>
          <a:p>
            <a:pPr>
              <a:lnSpc>
                <a:spcPct val="90000"/>
              </a:lnSpc>
            </a:pPr>
            <a:r>
              <a:rPr lang="en-US" b="1" u="sng" dirty="0">
                <a:latin typeface="FS Jack" panose="02000503000000020004" pitchFamily="50" charset="0"/>
              </a:rPr>
              <a:t>Our Mission</a:t>
            </a:r>
          </a:p>
          <a:p>
            <a:pPr>
              <a:lnSpc>
                <a:spcPct val="90000"/>
              </a:lnSpc>
            </a:pPr>
            <a:r>
              <a:rPr lang="en-US" dirty="0">
                <a:latin typeface="FS Jack" panose="02000503000000020004" pitchFamily="50" charset="0"/>
              </a:rPr>
              <a:t>Drive the continued development of a relevant, resilient and impactful Community Sports Sector”</a:t>
            </a:r>
          </a:p>
        </p:txBody>
      </p:sp>
      <p:sp>
        <p:nvSpPr>
          <p:cNvPr id="3" name="Rectangle 2">
            <a:extLst>
              <a:ext uri="{FF2B5EF4-FFF2-40B4-BE49-F238E27FC236}">
                <a16:creationId xmlns:a16="http://schemas.microsoft.com/office/drawing/2014/main" id="{C40B00DC-9322-4859-81C4-7782DA1DB1E3}"/>
              </a:ext>
            </a:extLst>
          </p:cNvPr>
          <p:cNvSpPr/>
          <p:nvPr/>
        </p:nvSpPr>
        <p:spPr>
          <a:xfrm>
            <a:off x="5041232" y="1432681"/>
            <a:ext cx="3911633" cy="3139321"/>
          </a:xfrm>
          <a:prstGeom prst="rect">
            <a:avLst/>
          </a:prstGeom>
        </p:spPr>
        <p:txBody>
          <a:bodyPr wrap="square">
            <a:spAutoFit/>
          </a:bodyPr>
          <a:lstStyle/>
          <a:p>
            <a:pPr lvl="0"/>
            <a:r>
              <a:rPr lang="en-GB" b="1" u="sng" dirty="0">
                <a:latin typeface="FS Jack" panose="02000503000000020004" pitchFamily="50" charset="0"/>
              </a:rPr>
              <a:t>Our Vision</a:t>
            </a:r>
          </a:p>
          <a:p>
            <a:pPr lvl="0"/>
            <a:r>
              <a:rPr lang="en-GB" dirty="0">
                <a:latin typeface="FS Jack" panose="02000503000000020004" pitchFamily="50" charset="0"/>
              </a:rPr>
              <a:t>We won’t give up until everyone experiencing a mental health problem gets both support and respect.</a:t>
            </a:r>
            <a:br>
              <a:rPr lang="en-GB" dirty="0">
                <a:latin typeface="FS Jack" panose="02000503000000020004" pitchFamily="50" charset="0"/>
              </a:rPr>
            </a:br>
            <a:endParaRPr lang="en-GB" dirty="0">
              <a:latin typeface="FS Jack" panose="02000503000000020004" pitchFamily="50" charset="0"/>
            </a:endParaRPr>
          </a:p>
          <a:p>
            <a:pPr lvl="0"/>
            <a:r>
              <a:rPr lang="en-GB" b="1" u="sng" dirty="0">
                <a:latin typeface="FS Jack" panose="02000503000000020004" pitchFamily="50" charset="0"/>
              </a:rPr>
              <a:t>Our Mission</a:t>
            </a:r>
          </a:p>
          <a:p>
            <a:pPr lvl="0"/>
            <a:r>
              <a:rPr lang="en-GB" dirty="0">
                <a:latin typeface="FS Jack" panose="02000503000000020004" pitchFamily="50" charset="0"/>
              </a:rPr>
              <a:t>We provide advice and support to empower anyone experiencing a mental health problem. We campaign to improve services, raise awareness and promote understanding</a:t>
            </a:r>
            <a:r>
              <a:rPr lang="en-GB" b="1" dirty="0">
                <a:latin typeface="FS Jack" panose="02000503000000020004" pitchFamily="50" charset="0"/>
              </a:rPr>
              <a:t>.</a:t>
            </a:r>
            <a:endParaRPr lang="en-GB" dirty="0">
              <a:latin typeface="FS Jack" panose="02000503000000020004" pitchFamily="50" charset="0"/>
            </a:endParaRPr>
          </a:p>
        </p:txBody>
      </p:sp>
      <p:pic>
        <p:nvPicPr>
          <p:cNvPr id="11" name="Picture 10">
            <a:extLst>
              <a:ext uri="{FF2B5EF4-FFF2-40B4-BE49-F238E27FC236}">
                <a16:creationId xmlns:a16="http://schemas.microsoft.com/office/drawing/2014/main" id="{3243EC44-7740-42AA-AA19-CF6429772491}"/>
              </a:ext>
            </a:extLst>
          </p:cNvPr>
          <p:cNvPicPr>
            <a:picLocks noChangeAspect="1"/>
          </p:cNvPicPr>
          <p:nvPr/>
        </p:nvPicPr>
        <p:blipFill>
          <a:blip r:embed="rId3"/>
          <a:stretch>
            <a:fillRect/>
          </a:stretch>
        </p:blipFill>
        <p:spPr>
          <a:xfrm flipV="1">
            <a:off x="1" y="0"/>
            <a:ext cx="9144000" cy="772716"/>
          </a:xfrm>
          <a:prstGeom prst="rect">
            <a:avLst/>
          </a:prstGeom>
          <a:ln>
            <a:noFill/>
          </a:ln>
        </p:spPr>
      </p:pic>
      <p:pic>
        <p:nvPicPr>
          <p:cNvPr id="7" name="Picture 6">
            <a:extLst>
              <a:ext uri="{FF2B5EF4-FFF2-40B4-BE49-F238E27FC236}">
                <a16:creationId xmlns:a16="http://schemas.microsoft.com/office/drawing/2014/main" id="{201897C0-FE41-463D-AD7B-6C6F55FBD0DD}"/>
              </a:ext>
            </a:extLst>
          </p:cNvPr>
          <p:cNvPicPr>
            <a:picLocks noChangeAspect="1"/>
          </p:cNvPicPr>
          <p:nvPr/>
        </p:nvPicPr>
        <p:blipFill rotWithShape="1">
          <a:blip r:embed="rId4"/>
          <a:srcRect t="21985"/>
          <a:stretch/>
        </p:blipFill>
        <p:spPr>
          <a:xfrm>
            <a:off x="6051642" y="155583"/>
            <a:ext cx="1956141" cy="934727"/>
          </a:xfrm>
          <a:prstGeom prst="rect">
            <a:avLst/>
          </a:prstGeom>
        </p:spPr>
      </p:pic>
      <p:pic>
        <p:nvPicPr>
          <p:cNvPr id="10" name="Picture 9">
            <a:extLst>
              <a:ext uri="{FF2B5EF4-FFF2-40B4-BE49-F238E27FC236}">
                <a16:creationId xmlns:a16="http://schemas.microsoft.com/office/drawing/2014/main" id="{F646095E-BCDA-E647-B250-AE9925500CCA}"/>
              </a:ext>
            </a:extLst>
          </p:cNvPr>
          <p:cNvPicPr>
            <a:picLocks noChangeAspect="1"/>
          </p:cNvPicPr>
          <p:nvPr/>
        </p:nvPicPr>
        <p:blipFill>
          <a:blip r:embed="rId5"/>
          <a:stretch>
            <a:fillRect/>
          </a:stretch>
        </p:blipFill>
        <p:spPr>
          <a:xfrm>
            <a:off x="598412" y="237075"/>
            <a:ext cx="2816779" cy="989477"/>
          </a:xfrm>
          <a:prstGeom prst="rect">
            <a:avLst/>
          </a:prstGeom>
        </p:spPr>
      </p:pic>
    </p:spTree>
    <p:extLst>
      <p:ext uri="{BB962C8B-B14F-4D97-AF65-F5344CB8AC3E}">
        <p14:creationId xmlns:p14="http://schemas.microsoft.com/office/powerpoint/2010/main" val="196949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22EBF-CDA0-428A-9C1F-EED5C09389FB}"/>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5" name="Title 1">
            <a:extLst>
              <a:ext uri="{FF2B5EF4-FFF2-40B4-BE49-F238E27FC236}">
                <a16:creationId xmlns:a16="http://schemas.microsoft.com/office/drawing/2014/main" id="{29777477-3C35-458F-995B-7001AF5430F1}"/>
              </a:ext>
            </a:extLst>
          </p:cNvPr>
          <p:cNvSpPr txBox="1">
            <a:spLocks/>
          </p:cNvSpPr>
          <p:nvPr/>
        </p:nvSpPr>
        <p:spPr>
          <a:xfrm>
            <a:off x="169077" y="96304"/>
            <a:ext cx="10833100" cy="820737"/>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CLUB CASE STUDY</a:t>
            </a:r>
          </a:p>
        </p:txBody>
      </p:sp>
      <p:pic>
        <p:nvPicPr>
          <p:cNvPr id="6" name="Picture 5">
            <a:extLst>
              <a:ext uri="{FF2B5EF4-FFF2-40B4-BE49-F238E27FC236}">
                <a16:creationId xmlns:a16="http://schemas.microsoft.com/office/drawing/2014/main" id="{D41A1CCF-B49B-4DE0-B2ED-364D4ACFB654}"/>
              </a:ext>
            </a:extLst>
          </p:cNvPr>
          <p:cNvPicPr>
            <a:picLocks noChangeAspect="1"/>
          </p:cNvPicPr>
          <p:nvPr/>
        </p:nvPicPr>
        <p:blipFill rotWithShape="1">
          <a:blip r:embed="rId4"/>
          <a:srcRect l="14407" t="6783" r="11909" b="11018"/>
          <a:stretch/>
        </p:blipFill>
        <p:spPr>
          <a:xfrm>
            <a:off x="217204" y="869020"/>
            <a:ext cx="1471342" cy="1641385"/>
          </a:xfrm>
          <a:prstGeom prst="rect">
            <a:avLst/>
          </a:prstGeom>
        </p:spPr>
      </p:pic>
      <p:sp>
        <p:nvSpPr>
          <p:cNvPr id="7" name="TextBox 6">
            <a:extLst>
              <a:ext uri="{FF2B5EF4-FFF2-40B4-BE49-F238E27FC236}">
                <a16:creationId xmlns:a16="http://schemas.microsoft.com/office/drawing/2014/main" id="{0F1EB19F-D0EE-452D-86B1-B1BC1C577B9B}"/>
              </a:ext>
            </a:extLst>
          </p:cNvPr>
          <p:cNvSpPr txBox="1"/>
          <p:nvPr/>
        </p:nvSpPr>
        <p:spPr>
          <a:xfrm>
            <a:off x="1796194" y="712101"/>
            <a:ext cx="7240158" cy="3416320"/>
          </a:xfrm>
          <a:prstGeom prst="rect">
            <a:avLst/>
          </a:prstGeom>
          <a:noFill/>
        </p:spPr>
        <p:txBody>
          <a:bodyPr wrap="square" rtlCol="0">
            <a:spAutoFit/>
          </a:bodyPr>
          <a:lstStyle/>
          <a:p>
            <a:pPr algn="just"/>
            <a:r>
              <a:rPr lang="en-GB" dirty="0">
                <a:solidFill>
                  <a:srgbClr val="000000"/>
                </a:solidFill>
                <a:latin typeface="FS Jack" panose="02000503000000020004" pitchFamily="50" charset="0"/>
              </a:rPr>
              <a:t>Bradwell Bay United shall provide a fun and safe environment for its members to learn to play football. We hope to gradually create more teams for different ages and inspire children. </a:t>
            </a:r>
          </a:p>
          <a:p>
            <a:pPr algn="just"/>
            <a:endParaRPr lang="en-GB" dirty="0">
              <a:solidFill>
                <a:srgbClr val="000000"/>
              </a:solidFill>
              <a:latin typeface="FS Jack" panose="02000503000000020004" pitchFamily="50" charset="0"/>
            </a:endParaRPr>
          </a:p>
          <a:p>
            <a:pPr algn="just"/>
            <a:r>
              <a:rPr lang="en-GB" dirty="0">
                <a:latin typeface="FS Jack" panose="02000503000000020004" pitchFamily="50" charset="0"/>
              </a:rPr>
              <a:t>Our values were really quite important to us. When creating our club we spoke lots and we all knew we wanted to </a:t>
            </a:r>
            <a:r>
              <a:rPr lang="en-GB" b="1" u="sng" dirty="0">
                <a:latin typeface="FS Jack" panose="02000503000000020004" pitchFamily="50" charset="0"/>
              </a:rPr>
              <a:t>be a fully transparent club </a:t>
            </a:r>
            <a:r>
              <a:rPr lang="en-GB" dirty="0">
                <a:latin typeface="FS Jack" panose="02000503000000020004" pitchFamily="50" charset="0"/>
              </a:rPr>
              <a:t>so have worked hard to do this. We wanted to be </a:t>
            </a:r>
            <a:r>
              <a:rPr lang="en-GB" b="1" u="sng" dirty="0">
                <a:latin typeface="FS Jack" panose="02000503000000020004" pitchFamily="50" charset="0"/>
              </a:rPr>
              <a:t>welcoming</a:t>
            </a:r>
            <a:r>
              <a:rPr lang="en-GB" dirty="0">
                <a:latin typeface="FS Jack" panose="02000503000000020004" pitchFamily="50" charset="0"/>
              </a:rPr>
              <a:t> not just to the players but their families too and we wanted them to be armed with all the relevant and appropriate information they may need. We always want to ensure </a:t>
            </a:r>
            <a:r>
              <a:rPr lang="en-GB" b="1" u="sng" dirty="0">
                <a:latin typeface="FS Jack" panose="02000503000000020004" pitchFamily="50" charset="0"/>
              </a:rPr>
              <a:t>our club is for our members </a:t>
            </a:r>
            <a:r>
              <a:rPr lang="en-GB" dirty="0">
                <a:latin typeface="FS Jack" panose="02000503000000020004" pitchFamily="50" charset="0"/>
              </a:rPr>
              <a:t>(players and their families) and we often speak with them all to see if there is anything extra we can do to help them and improve the club. </a:t>
            </a:r>
          </a:p>
        </p:txBody>
      </p:sp>
      <p:sp>
        <p:nvSpPr>
          <p:cNvPr id="8" name="TextBox 7">
            <a:extLst>
              <a:ext uri="{FF2B5EF4-FFF2-40B4-BE49-F238E27FC236}">
                <a16:creationId xmlns:a16="http://schemas.microsoft.com/office/drawing/2014/main" id="{BBB30385-D3D8-4DFD-8915-5DB7A0F2BC0B}"/>
              </a:ext>
            </a:extLst>
          </p:cNvPr>
          <p:cNvSpPr txBox="1"/>
          <p:nvPr/>
        </p:nvSpPr>
        <p:spPr>
          <a:xfrm>
            <a:off x="770022" y="4220170"/>
            <a:ext cx="8097252" cy="923330"/>
          </a:xfrm>
          <a:prstGeom prst="rect">
            <a:avLst/>
          </a:prstGeom>
          <a:noFill/>
        </p:spPr>
        <p:txBody>
          <a:bodyPr wrap="square" rtlCol="0">
            <a:spAutoFit/>
          </a:bodyPr>
          <a:lstStyle/>
          <a:p>
            <a:pPr algn="ctr"/>
            <a:r>
              <a:rPr lang="en-GB" b="1" i="1" u="sng" dirty="0">
                <a:solidFill>
                  <a:srgbClr val="0068B2"/>
                </a:solidFill>
                <a:latin typeface="FS Jack" panose="02000503000000020004" pitchFamily="50" charset="0"/>
              </a:rPr>
              <a:t>Top tip from one club to another</a:t>
            </a:r>
            <a:br>
              <a:rPr lang="en-GB" i="1" dirty="0">
                <a:solidFill>
                  <a:srgbClr val="0068B2"/>
                </a:solidFill>
                <a:latin typeface="FS Jack" panose="02000503000000020004" pitchFamily="50" charset="0"/>
              </a:rPr>
            </a:br>
            <a:r>
              <a:rPr lang="en-GB" i="1" dirty="0">
                <a:solidFill>
                  <a:srgbClr val="0068B2"/>
                </a:solidFill>
                <a:latin typeface="FS Jack" panose="02000503000000020004" pitchFamily="50" charset="0"/>
              </a:rPr>
              <a:t>Really think about what you want to achieve and what would make a club stand out to you. How can you achieve this? Who can help you? Don’t give up! </a:t>
            </a:r>
          </a:p>
        </p:txBody>
      </p:sp>
    </p:spTree>
    <p:extLst>
      <p:ext uri="{BB962C8B-B14F-4D97-AF65-F5344CB8AC3E}">
        <p14:creationId xmlns:p14="http://schemas.microsoft.com/office/powerpoint/2010/main" val="660617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pic>
        <p:nvPicPr>
          <p:cNvPr id="6" name="Picture 5">
            <a:extLst>
              <a:ext uri="{FF2B5EF4-FFF2-40B4-BE49-F238E27FC236}">
                <a16:creationId xmlns:a16="http://schemas.microsoft.com/office/drawing/2014/main" id="{9E8031AE-9176-4FD8-AE86-5BA1DA167FFF}"/>
              </a:ext>
            </a:extLst>
          </p:cNvPr>
          <p:cNvPicPr>
            <a:picLocks noChangeAspect="1"/>
          </p:cNvPicPr>
          <p:nvPr/>
        </p:nvPicPr>
        <p:blipFill>
          <a:blip r:embed="rId3"/>
          <a:stretch>
            <a:fillRect/>
          </a:stretch>
        </p:blipFill>
        <p:spPr>
          <a:xfrm flipV="1">
            <a:off x="1" y="0"/>
            <a:ext cx="9144000" cy="772716"/>
          </a:xfrm>
          <a:prstGeom prst="rect">
            <a:avLst/>
          </a:prstGeom>
          <a:ln>
            <a:noFill/>
          </a:ln>
        </p:spPr>
      </p:pic>
      <p:sp>
        <p:nvSpPr>
          <p:cNvPr id="4" name="Title 1"/>
          <p:cNvSpPr txBox="1">
            <a:spLocks/>
          </p:cNvSpPr>
          <p:nvPr/>
        </p:nvSpPr>
        <p:spPr>
          <a:xfrm>
            <a:off x="169077" y="258379"/>
            <a:ext cx="10833100" cy="820737"/>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WHAT DOES A GOOD SET OF VALUES LOOK LIKE?</a:t>
            </a:r>
          </a:p>
        </p:txBody>
      </p:sp>
      <p:sp>
        <p:nvSpPr>
          <p:cNvPr id="5" name="Subtitle 2"/>
          <p:cNvSpPr txBox="1">
            <a:spLocks/>
          </p:cNvSpPr>
          <p:nvPr/>
        </p:nvSpPr>
        <p:spPr>
          <a:xfrm>
            <a:off x="349621" y="1357937"/>
            <a:ext cx="8135635" cy="3638091"/>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charset="0"/>
              <a:buChar char="•"/>
            </a:pPr>
            <a:r>
              <a:rPr lang="en-US" sz="1800" dirty="0">
                <a:latin typeface="FS Jack" panose="02000503000000020004" pitchFamily="50" charset="0"/>
              </a:rPr>
              <a:t>Make sure they truly represent your club and what is important to you</a:t>
            </a:r>
          </a:p>
          <a:p>
            <a:pPr lvl="1">
              <a:buFont typeface="Arial" charset="0"/>
              <a:buChar char="•"/>
            </a:pPr>
            <a:r>
              <a:rPr lang="en-US" sz="1800" dirty="0">
                <a:latin typeface="FS Jack" panose="02000503000000020004" pitchFamily="50" charset="0"/>
              </a:rPr>
              <a:t>Develop them together with time to reflect</a:t>
            </a:r>
          </a:p>
          <a:p>
            <a:pPr lvl="1">
              <a:buFont typeface="Arial" charset="0"/>
              <a:buChar char="•"/>
            </a:pPr>
            <a:r>
              <a:rPr lang="en-US" sz="1800" dirty="0">
                <a:latin typeface="FS Jack" panose="02000503000000020004" pitchFamily="50" charset="0"/>
              </a:rPr>
              <a:t>Think about what they mean and how they could be interpreted </a:t>
            </a:r>
          </a:p>
          <a:p>
            <a:pPr lvl="1">
              <a:buFont typeface="Arial" charset="0"/>
              <a:buChar char="•"/>
            </a:pPr>
            <a:r>
              <a:rPr lang="en-US" sz="1800" dirty="0">
                <a:latin typeface="FS Jack" panose="02000503000000020004" pitchFamily="50" charset="0"/>
              </a:rPr>
              <a:t>Can they guide your decision making</a:t>
            </a:r>
          </a:p>
          <a:p>
            <a:pPr lvl="1">
              <a:buFont typeface="Arial" charset="0"/>
              <a:buChar char="•"/>
            </a:pPr>
            <a:r>
              <a:rPr lang="en-US" sz="1800" dirty="0">
                <a:latin typeface="FS Jack" panose="02000503000000020004" pitchFamily="50" charset="0"/>
              </a:rPr>
              <a:t>Are they memorable? Try to keep them short and don’t have too many</a:t>
            </a:r>
          </a:p>
          <a:p>
            <a:pPr lvl="1">
              <a:buFont typeface="Arial" charset="0"/>
              <a:buChar char="•"/>
            </a:pPr>
            <a:r>
              <a:rPr lang="en-US" sz="1800" dirty="0">
                <a:latin typeface="FS Jack" panose="02000503000000020004" pitchFamily="50" charset="0"/>
              </a:rPr>
              <a:t>How can you bring them to life at your club</a:t>
            </a:r>
          </a:p>
          <a:p>
            <a:pPr marL="457189" lvl="1" indent="0">
              <a:buNone/>
            </a:pPr>
            <a:endParaRPr lang="en-US" dirty="0"/>
          </a:p>
          <a:p>
            <a:pPr lvl="1">
              <a:buFont typeface="Arial" charset="0"/>
              <a:buChar char="•"/>
            </a:pPr>
            <a:endParaRPr lang="en-US" dirty="0"/>
          </a:p>
        </p:txBody>
      </p:sp>
    </p:spTree>
    <p:extLst>
      <p:ext uri="{BB962C8B-B14F-4D97-AF65-F5344CB8AC3E}">
        <p14:creationId xmlns:p14="http://schemas.microsoft.com/office/powerpoint/2010/main" val="733192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pic>
        <p:nvPicPr>
          <p:cNvPr id="7" name="Picture 6">
            <a:extLst>
              <a:ext uri="{FF2B5EF4-FFF2-40B4-BE49-F238E27FC236}">
                <a16:creationId xmlns:a16="http://schemas.microsoft.com/office/drawing/2014/main" id="{F27F2EAF-9D92-430A-9053-6BB2C3C5B2E0}"/>
              </a:ext>
            </a:extLst>
          </p:cNvPr>
          <p:cNvPicPr>
            <a:picLocks noChangeAspect="1"/>
          </p:cNvPicPr>
          <p:nvPr/>
        </p:nvPicPr>
        <p:blipFill>
          <a:blip r:embed="rId3"/>
          <a:stretch>
            <a:fillRect/>
          </a:stretch>
        </p:blipFill>
        <p:spPr>
          <a:xfrm flipV="1">
            <a:off x="1" y="0"/>
            <a:ext cx="9144000" cy="772716"/>
          </a:xfrm>
          <a:prstGeom prst="rect">
            <a:avLst/>
          </a:prstGeom>
          <a:ln>
            <a:noFill/>
          </a:ln>
        </p:spPr>
      </p:pic>
      <p:sp>
        <p:nvSpPr>
          <p:cNvPr id="5" name="Subtitle 2"/>
          <p:cNvSpPr txBox="1">
            <a:spLocks/>
          </p:cNvSpPr>
          <p:nvPr/>
        </p:nvSpPr>
        <p:spPr>
          <a:xfrm>
            <a:off x="976796" y="1073427"/>
            <a:ext cx="7597360" cy="3498575"/>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pic>
        <p:nvPicPr>
          <p:cNvPr id="6" name="Picture 5">
            <a:extLst>
              <a:ext uri="{FF2B5EF4-FFF2-40B4-BE49-F238E27FC236}">
                <a16:creationId xmlns:a16="http://schemas.microsoft.com/office/drawing/2014/main" id="{31FF2359-0C4F-4F26-99E1-13E05876A77C}"/>
              </a:ext>
            </a:extLst>
          </p:cNvPr>
          <p:cNvPicPr>
            <a:picLocks noChangeAspect="1"/>
          </p:cNvPicPr>
          <p:nvPr/>
        </p:nvPicPr>
        <p:blipFill>
          <a:blip r:embed="rId4"/>
          <a:stretch>
            <a:fillRect/>
          </a:stretch>
        </p:blipFill>
        <p:spPr>
          <a:xfrm>
            <a:off x="1998285" y="571498"/>
            <a:ext cx="4958034" cy="4196326"/>
          </a:xfrm>
          <a:prstGeom prst="rect">
            <a:avLst/>
          </a:prstGeom>
        </p:spPr>
      </p:pic>
    </p:spTree>
    <p:extLst>
      <p:ext uri="{BB962C8B-B14F-4D97-AF65-F5344CB8AC3E}">
        <p14:creationId xmlns:p14="http://schemas.microsoft.com/office/powerpoint/2010/main" val="167457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sp>
        <p:nvSpPr>
          <p:cNvPr id="5" name="Subtitle 2"/>
          <p:cNvSpPr txBox="1">
            <a:spLocks/>
          </p:cNvSpPr>
          <p:nvPr/>
        </p:nvSpPr>
        <p:spPr>
          <a:xfrm>
            <a:off x="976796" y="1073427"/>
            <a:ext cx="7597360" cy="3498575"/>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pic>
        <p:nvPicPr>
          <p:cNvPr id="4" name="Picture 3">
            <a:extLst>
              <a:ext uri="{FF2B5EF4-FFF2-40B4-BE49-F238E27FC236}">
                <a16:creationId xmlns:a16="http://schemas.microsoft.com/office/drawing/2014/main" id="{CB4CC145-A633-1343-B85F-121194A522C6}"/>
              </a:ext>
            </a:extLst>
          </p:cNvPr>
          <p:cNvPicPr>
            <a:picLocks noChangeAspect="1"/>
          </p:cNvPicPr>
          <p:nvPr/>
        </p:nvPicPr>
        <p:blipFill>
          <a:blip r:embed="rId3"/>
          <a:stretch>
            <a:fillRect/>
          </a:stretch>
        </p:blipFill>
        <p:spPr>
          <a:xfrm>
            <a:off x="2057953" y="1211467"/>
            <a:ext cx="6867321" cy="3845349"/>
          </a:xfrm>
          <a:prstGeom prst="rect">
            <a:avLst/>
          </a:prstGeom>
        </p:spPr>
      </p:pic>
      <p:pic>
        <p:nvPicPr>
          <p:cNvPr id="6" name="Picture 5">
            <a:extLst>
              <a:ext uri="{FF2B5EF4-FFF2-40B4-BE49-F238E27FC236}">
                <a16:creationId xmlns:a16="http://schemas.microsoft.com/office/drawing/2014/main" id="{0EA1A716-B8E6-49DF-848E-A76E76182E69}"/>
              </a:ext>
            </a:extLst>
          </p:cNvPr>
          <p:cNvPicPr>
            <a:picLocks noChangeAspect="1"/>
          </p:cNvPicPr>
          <p:nvPr/>
        </p:nvPicPr>
        <p:blipFill>
          <a:blip r:embed="rId4"/>
          <a:stretch>
            <a:fillRect/>
          </a:stretch>
        </p:blipFill>
        <p:spPr>
          <a:xfrm flipV="1">
            <a:off x="1" y="0"/>
            <a:ext cx="9144000" cy="772716"/>
          </a:xfrm>
          <a:prstGeom prst="rect">
            <a:avLst/>
          </a:prstGeom>
          <a:ln>
            <a:noFill/>
          </a:ln>
        </p:spPr>
      </p:pic>
      <p:pic>
        <p:nvPicPr>
          <p:cNvPr id="3" name="Picture 2">
            <a:extLst>
              <a:ext uri="{FF2B5EF4-FFF2-40B4-BE49-F238E27FC236}">
                <a16:creationId xmlns:a16="http://schemas.microsoft.com/office/drawing/2014/main" id="{94A6414F-7A64-4805-AB92-6781045A5325}"/>
              </a:ext>
            </a:extLst>
          </p:cNvPr>
          <p:cNvPicPr>
            <a:picLocks noChangeAspect="1"/>
          </p:cNvPicPr>
          <p:nvPr/>
        </p:nvPicPr>
        <p:blipFill rotWithShape="1">
          <a:blip r:embed="rId5"/>
          <a:srcRect l="13174" r="13731"/>
          <a:stretch/>
        </p:blipFill>
        <p:spPr>
          <a:xfrm>
            <a:off x="91141" y="139971"/>
            <a:ext cx="1807786" cy="1628181"/>
          </a:xfrm>
          <a:prstGeom prst="rect">
            <a:avLst/>
          </a:prstGeom>
        </p:spPr>
      </p:pic>
    </p:spTree>
    <p:extLst>
      <p:ext uri="{BB962C8B-B14F-4D97-AF65-F5344CB8AC3E}">
        <p14:creationId xmlns:p14="http://schemas.microsoft.com/office/powerpoint/2010/main" val="1789012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pic>
        <p:nvPicPr>
          <p:cNvPr id="6" name="Picture 5">
            <a:extLst>
              <a:ext uri="{FF2B5EF4-FFF2-40B4-BE49-F238E27FC236}">
                <a16:creationId xmlns:a16="http://schemas.microsoft.com/office/drawing/2014/main" id="{5B3A27FE-FB8F-4CC9-8F4F-0F7BCC909F2D}"/>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4" name="Title 1"/>
          <p:cNvSpPr txBox="1">
            <a:spLocks/>
          </p:cNvSpPr>
          <p:nvPr/>
        </p:nvSpPr>
        <p:spPr>
          <a:xfrm>
            <a:off x="272165" y="85412"/>
            <a:ext cx="6538513" cy="906483"/>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ENSURING THE VISION AND VALUES MATCH THE AMBITION OF YOUR CLUB</a:t>
            </a:r>
          </a:p>
        </p:txBody>
      </p:sp>
      <p:sp>
        <p:nvSpPr>
          <p:cNvPr id="5" name="Subtitle 2"/>
          <p:cNvSpPr txBox="1">
            <a:spLocks/>
          </p:cNvSpPr>
          <p:nvPr/>
        </p:nvSpPr>
        <p:spPr>
          <a:xfrm>
            <a:off x="976796" y="1226553"/>
            <a:ext cx="7597360" cy="3831535"/>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800" dirty="0">
                <a:latin typeface="FS Jack" panose="02000503000000020004" pitchFamily="50" charset="0"/>
              </a:rPr>
              <a:t>Does the club have a vision and values already and how long have they had them for?</a:t>
            </a:r>
          </a:p>
          <a:p>
            <a:pPr>
              <a:spcAft>
                <a:spcPts val="600"/>
              </a:spcAft>
            </a:pPr>
            <a:r>
              <a:rPr lang="en-US" sz="1800" dirty="0">
                <a:latin typeface="FS Jack" panose="02000503000000020004" pitchFamily="50" charset="0"/>
              </a:rPr>
              <a:t>If not a vision, does it have charitable objects or a statement of purpose? </a:t>
            </a:r>
          </a:p>
          <a:p>
            <a:pPr>
              <a:spcAft>
                <a:spcPts val="600"/>
              </a:spcAft>
            </a:pPr>
            <a:r>
              <a:rPr lang="en-US" sz="1800" dirty="0">
                <a:latin typeface="FS Jack" panose="02000503000000020004" pitchFamily="50" charset="0"/>
              </a:rPr>
              <a:t>Does the club have a business plan and how long does it cover?</a:t>
            </a:r>
          </a:p>
          <a:p>
            <a:pPr>
              <a:spcAft>
                <a:spcPts val="600"/>
              </a:spcAft>
            </a:pPr>
            <a:r>
              <a:rPr lang="en-US" sz="1800" dirty="0">
                <a:latin typeface="FS Jack" panose="02000503000000020004" pitchFamily="50" charset="0"/>
              </a:rPr>
              <a:t>What time period should it cover?</a:t>
            </a:r>
          </a:p>
          <a:p>
            <a:pPr>
              <a:spcAft>
                <a:spcPts val="600"/>
              </a:spcAft>
            </a:pPr>
            <a:r>
              <a:rPr lang="en-US" sz="1800" dirty="0">
                <a:latin typeface="FS Jack" panose="02000503000000020004" pitchFamily="50" charset="0"/>
              </a:rPr>
              <a:t>How long has the club been in its current set up? E.g. long standing, traditional, same premises and steady as she goes offer vs new, constantly innovating, keen to grow quickly</a:t>
            </a:r>
          </a:p>
          <a:p>
            <a:r>
              <a:rPr lang="en-US" sz="1800" dirty="0">
                <a:latin typeface="FS Jack" panose="02000503000000020004" pitchFamily="50" charset="0"/>
              </a:rPr>
              <a:t>Are there ‘clubs within clubs’? Is everyone included</a:t>
            </a:r>
          </a:p>
        </p:txBody>
      </p:sp>
    </p:spTree>
    <p:extLst>
      <p:ext uri="{BB962C8B-B14F-4D97-AF65-F5344CB8AC3E}">
        <p14:creationId xmlns:p14="http://schemas.microsoft.com/office/powerpoint/2010/main" val="19438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pic>
        <p:nvPicPr>
          <p:cNvPr id="6" name="Picture 5">
            <a:extLst>
              <a:ext uri="{FF2B5EF4-FFF2-40B4-BE49-F238E27FC236}">
                <a16:creationId xmlns:a16="http://schemas.microsoft.com/office/drawing/2014/main" id="{D62E7F6B-7240-4D20-8590-733776C8D014}"/>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4" name="Title 1"/>
          <p:cNvSpPr txBox="1">
            <a:spLocks/>
          </p:cNvSpPr>
          <p:nvPr/>
        </p:nvSpPr>
        <p:spPr>
          <a:xfrm>
            <a:off x="144379" y="121644"/>
            <a:ext cx="8810226" cy="397616"/>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PRACTICAL IDEAS TO DEVELOP YOUR VISION AND VALUES </a:t>
            </a:r>
          </a:p>
        </p:txBody>
      </p:sp>
      <p:sp>
        <p:nvSpPr>
          <p:cNvPr id="5" name="Subtitle 2"/>
          <p:cNvSpPr txBox="1">
            <a:spLocks/>
          </p:cNvSpPr>
          <p:nvPr/>
        </p:nvSpPr>
        <p:spPr>
          <a:xfrm>
            <a:off x="937040" y="1357596"/>
            <a:ext cx="7637117" cy="3664260"/>
          </a:xfrm>
          <a:prstGeom prst="rect">
            <a:avLst/>
          </a:prstGeom>
        </p:spPr>
        <p:txBody>
          <a:bodyPr>
            <a:normAutofit fontScale="550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600"/>
              </a:spcAft>
            </a:pPr>
            <a:r>
              <a:rPr lang="en-GB" b="1" dirty="0">
                <a:latin typeface="FS Jack" panose="02000503000000020004" pitchFamily="50" charset="0"/>
              </a:rPr>
              <a:t>Adapting what you might have: </a:t>
            </a:r>
            <a:r>
              <a:rPr lang="en-GB" dirty="0">
                <a:latin typeface="FS Jack" panose="02000503000000020004" pitchFamily="50" charset="0"/>
              </a:rPr>
              <a:t>Informed by existing formal documents such as your club rules or charitable objects your purpose can be adapted by elected officials or trustees of the club into a vision statement</a:t>
            </a:r>
            <a:endParaRPr lang="en-GB" b="1" dirty="0">
              <a:latin typeface="FS Jack" panose="02000503000000020004" pitchFamily="50" charset="0"/>
            </a:endParaRPr>
          </a:p>
          <a:p>
            <a:pPr>
              <a:lnSpc>
                <a:spcPct val="110000"/>
              </a:lnSpc>
              <a:spcAft>
                <a:spcPts val="600"/>
              </a:spcAft>
            </a:pPr>
            <a:r>
              <a:rPr lang="en-GB" b="1" dirty="0">
                <a:latin typeface="FS Jack" panose="02000503000000020004" pitchFamily="50" charset="0"/>
              </a:rPr>
              <a:t>Surveys: </a:t>
            </a:r>
            <a:r>
              <a:rPr lang="en-GB" dirty="0">
                <a:latin typeface="FS Jack" panose="02000503000000020004" pitchFamily="50" charset="0"/>
              </a:rPr>
              <a:t>ask the club’s membership what they think the vision and values should include, and then asking them to vote for shortlisted options drafted from their responses</a:t>
            </a:r>
            <a:endParaRPr lang="en-GB" b="1" dirty="0">
              <a:latin typeface="FS Jack" panose="02000503000000020004" pitchFamily="50" charset="0"/>
            </a:endParaRPr>
          </a:p>
          <a:p>
            <a:pPr>
              <a:lnSpc>
                <a:spcPct val="110000"/>
              </a:lnSpc>
              <a:spcAft>
                <a:spcPts val="600"/>
              </a:spcAft>
            </a:pPr>
            <a:r>
              <a:rPr lang="en-GB" b="1" dirty="0">
                <a:latin typeface="FS Jack" panose="02000503000000020004" pitchFamily="50" charset="0"/>
              </a:rPr>
              <a:t>Vision workshop: </a:t>
            </a:r>
            <a:r>
              <a:rPr lang="en-GB" dirty="0">
                <a:latin typeface="FS Jack" panose="02000503000000020004" pitchFamily="50" charset="0"/>
              </a:rPr>
              <a:t>either developed and delivered by the club or facilitated professionally</a:t>
            </a:r>
          </a:p>
          <a:p>
            <a:pPr>
              <a:lnSpc>
                <a:spcPct val="110000"/>
              </a:lnSpc>
              <a:spcAft>
                <a:spcPts val="600"/>
              </a:spcAft>
            </a:pPr>
            <a:r>
              <a:rPr lang="en-GB" b="1" dirty="0">
                <a:latin typeface="FS Jack" panose="02000503000000020004" pitchFamily="50" charset="0"/>
              </a:rPr>
              <a:t>Theory of change: </a:t>
            </a:r>
            <a:r>
              <a:rPr lang="en-GB" dirty="0">
                <a:latin typeface="FS Jack" panose="02000503000000020004" pitchFamily="50" charset="0"/>
              </a:rPr>
              <a:t>a detailed process of </a:t>
            </a:r>
            <a:r>
              <a:rPr lang="en-US" dirty="0">
                <a:latin typeface="FS Jack" panose="02000503000000020004" pitchFamily="50" charset="0"/>
              </a:rPr>
              <a:t>clarifying an </a:t>
            </a:r>
            <a:r>
              <a:rPr lang="en-US" dirty="0" err="1">
                <a:latin typeface="FS Jack" panose="02000503000000020004" pitchFamily="50" charset="0"/>
              </a:rPr>
              <a:t>organisation’s</a:t>
            </a:r>
            <a:r>
              <a:rPr lang="en-US" dirty="0">
                <a:latin typeface="FS Jack" panose="02000503000000020004" pitchFamily="50" charset="0"/>
              </a:rPr>
              <a:t> priorities by defining its goals and the path to reach them </a:t>
            </a:r>
            <a:r>
              <a:rPr lang="mr-IN" dirty="0">
                <a:latin typeface="FS Jack" panose="02000503000000020004" pitchFamily="50" charset="0"/>
              </a:rPr>
              <a:t>–</a:t>
            </a:r>
            <a:r>
              <a:rPr lang="en-US" dirty="0">
                <a:latin typeface="FS Jack" panose="02000503000000020004" pitchFamily="50" charset="0"/>
              </a:rPr>
              <a:t> the vision and values are then summarised from this</a:t>
            </a:r>
            <a:endParaRPr lang="en-GB" dirty="0">
              <a:latin typeface="FS Jack" panose="02000503000000020004" pitchFamily="50" charset="0"/>
            </a:endParaRPr>
          </a:p>
        </p:txBody>
      </p:sp>
    </p:spTree>
    <p:extLst>
      <p:ext uri="{BB962C8B-B14F-4D97-AF65-F5344CB8AC3E}">
        <p14:creationId xmlns:p14="http://schemas.microsoft.com/office/powerpoint/2010/main" val="313812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pic>
        <p:nvPicPr>
          <p:cNvPr id="6" name="Picture 5">
            <a:extLst>
              <a:ext uri="{FF2B5EF4-FFF2-40B4-BE49-F238E27FC236}">
                <a16:creationId xmlns:a16="http://schemas.microsoft.com/office/drawing/2014/main" id="{0EB4B496-5EC4-45A8-A2DC-219DFF88B5CB}"/>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4" name="Title 1"/>
          <p:cNvSpPr txBox="1">
            <a:spLocks/>
          </p:cNvSpPr>
          <p:nvPr/>
        </p:nvSpPr>
        <p:spPr>
          <a:xfrm>
            <a:off x="315060" y="94389"/>
            <a:ext cx="10833100" cy="820737"/>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RUNNING A VISION/VALUES WORKSHOP</a:t>
            </a:r>
          </a:p>
        </p:txBody>
      </p:sp>
      <p:sp>
        <p:nvSpPr>
          <p:cNvPr id="5" name="Subtitle 2"/>
          <p:cNvSpPr txBox="1">
            <a:spLocks/>
          </p:cNvSpPr>
          <p:nvPr/>
        </p:nvSpPr>
        <p:spPr>
          <a:xfrm>
            <a:off x="495533" y="867105"/>
            <a:ext cx="8467993" cy="3885474"/>
          </a:xfrm>
          <a:prstGeom prst="rect">
            <a:avLst/>
          </a:prstGeom>
        </p:spPr>
        <p:txBody>
          <a:bodyPr>
            <a:normAutofit fontScale="550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spcAft>
                <a:spcPts val="600"/>
              </a:spcAft>
              <a:buFont typeface="+mj-lt"/>
              <a:buAutoNum type="arabicPeriod"/>
            </a:pPr>
            <a:r>
              <a:rPr lang="en-US" sz="2900" b="1" dirty="0">
                <a:latin typeface="FS Jack" panose="02000503000000020004" pitchFamily="50" charset="0"/>
              </a:rPr>
              <a:t>Decide who you want to invite? </a:t>
            </a:r>
          </a:p>
          <a:p>
            <a:pPr lvl="1">
              <a:spcAft>
                <a:spcPts val="600"/>
              </a:spcAft>
            </a:pPr>
            <a:r>
              <a:rPr lang="en-US" sz="2900" dirty="0">
                <a:latin typeface="FS Jack" panose="02000503000000020004" pitchFamily="50" charset="0"/>
              </a:rPr>
              <a:t>Board/Trustees</a:t>
            </a:r>
          </a:p>
          <a:p>
            <a:pPr lvl="1">
              <a:spcAft>
                <a:spcPts val="600"/>
              </a:spcAft>
            </a:pPr>
            <a:r>
              <a:rPr lang="en-US" sz="2900" dirty="0">
                <a:latin typeface="FS Jack" panose="02000503000000020004" pitchFamily="50" charset="0"/>
              </a:rPr>
              <a:t>Committee members</a:t>
            </a:r>
          </a:p>
          <a:p>
            <a:pPr lvl="1">
              <a:spcAft>
                <a:spcPts val="600"/>
              </a:spcAft>
            </a:pPr>
            <a:r>
              <a:rPr lang="en-US" sz="2900" dirty="0">
                <a:latin typeface="FS Jack" panose="02000503000000020004" pitchFamily="50" charset="0"/>
              </a:rPr>
              <a:t>Those holding key delivery roles e.g. a coach, volunteer coordinator</a:t>
            </a:r>
          </a:p>
          <a:p>
            <a:pPr lvl="1">
              <a:spcAft>
                <a:spcPts val="600"/>
              </a:spcAft>
            </a:pPr>
            <a:r>
              <a:rPr lang="en-US" sz="2900" dirty="0">
                <a:latin typeface="FS Jack" panose="02000503000000020004" pitchFamily="50" charset="0"/>
              </a:rPr>
              <a:t>Volunteers and other members with relevant professional skills and knowledge</a:t>
            </a:r>
          </a:p>
          <a:p>
            <a:pPr lvl="1">
              <a:spcAft>
                <a:spcPts val="600"/>
              </a:spcAft>
            </a:pPr>
            <a:r>
              <a:rPr lang="en-US" sz="2900" dirty="0">
                <a:latin typeface="FS Jack" panose="02000503000000020004" pitchFamily="50" charset="0"/>
              </a:rPr>
              <a:t>Representatives across all parts of a club</a:t>
            </a:r>
          </a:p>
          <a:p>
            <a:pPr marL="514350" indent="-514350">
              <a:buFont typeface="+mj-lt"/>
              <a:buAutoNum type="arabicPeriod"/>
            </a:pPr>
            <a:r>
              <a:rPr lang="en-US" sz="2900" b="1" dirty="0">
                <a:latin typeface="FS Jack" panose="02000503000000020004" pitchFamily="50" charset="0"/>
              </a:rPr>
              <a:t>How long do you run the workshop for? Some areas to consider:</a:t>
            </a:r>
            <a:endParaRPr lang="en-GB" sz="2900" b="1" dirty="0">
              <a:solidFill>
                <a:srgbClr val="000000"/>
              </a:solidFill>
              <a:latin typeface="FS Jack" panose="02000503000000020004" pitchFamily="50" charset="0"/>
              <a:ea typeface="Times New Roman" panose="02020603050405020304" pitchFamily="18" charset="0"/>
            </a:endParaRPr>
          </a:p>
          <a:p>
            <a:pPr lvl="1">
              <a:spcAft>
                <a:spcPts val="600"/>
              </a:spcAft>
            </a:pPr>
            <a:r>
              <a:rPr lang="en-US" sz="2900" dirty="0">
                <a:latin typeface="FS Jack" panose="02000503000000020004" pitchFamily="50" charset="0"/>
              </a:rPr>
              <a:t>Are the club starting from fresh?</a:t>
            </a:r>
          </a:p>
          <a:p>
            <a:pPr lvl="1">
              <a:spcAft>
                <a:spcPts val="600"/>
              </a:spcAft>
            </a:pPr>
            <a:r>
              <a:rPr lang="en-US" sz="2900" dirty="0">
                <a:latin typeface="FS Jack" panose="02000503000000020004" pitchFamily="50" charset="0"/>
              </a:rPr>
              <a:t>Do attendees know each other well?</a:t>
            </a:r>
          </a:p>
          <a:p>
            <a:pPr lvl="1">
              <a:spcAft>
                <a:spcPts val="600"/>
              </a:spcAft>
            </a:pPr>
            <a:r>
              <a:rPr lang="en-US" sz="2900" dirty="0">
                <a:latin typeface="FS Jack" panose="02000503000000020004" pitchFamily="50" charset="0"/>
              </a:rPr>
              <a:t>Is there a sense of common </a:t>
            </a:r>
            <a:r>
              <a:rPr lang="en-GB" sz="2900" dirty="0">
                <a:latin typeface="FS Jack" panose="02000503000000020004" pitchFamily="50" charset="0"/>
              </a:rPr>
              <a:t>endeavour</a:t>
            </a:r>
            <a:r>
              <a:rPr lang="en-US" sz="2900" dirty="0">
                <a:latin typeface="FS Jack" panose="02000503000000020004" pitchFamily="50" charset="0"/>
              </a:rPr>
              <a:t>?</a:t>
            </a:r>
          </a:p>
          <a:p>
            <a:pPr lvl="1">
              <a:spcAft>
                <a:spcPts val="600"/>
              </a:spcAft>
            </a:pPr>
            <a:r>
              <a:rPr lang="en-US" sz="2900" dirty="0">
                <a:latin typeface="FS Jack" panose="02000503000000020004" pitchFamily="50" charset="0"/>
              </a:rPr>
              <a:t>What time of day is best?</a:t>
            </a:r>
          </a:p>
          <a:p>
            <a:pPr lvl="1">
              <a:spcAft>
                <a:spcPts val="600"/>
              </a:spcAft>
            </a:pPr>
            <a:r>
              <a:rPr lang="en-US" sz="2900" dirty="0">
                <a:latin typeface="FS Jack" panose="02000503000000020004" pitchFamily="50" charset="0"/>
              </a:rPr>
              <a:t>Will there be a further chance to work on it? Who would lead that?</a:t>
            </a:r>
          </a:p>
          <a:p>
            <a:pPr marL="514350" indent="-514350">
              <a:buFont typeface="+mj-lt"/>
              <a:buAutoNum type="arabicPeriod"/>
            </a:pPr>
            <a:endParaRPr lang="en-US" dirty="0"/>
          </a:p>
        </p:txBody>
      </p:sp>
    </p:spTree>
    <p:extLst>
      <p:ext uri="{BB962C8B-B14F-4D97-AF65-F5344CB8AC3E}">
        <p14:creationId xmlns:p14="http://schemas.microsoft.com/office/powerpoint/2010/main" val="2038781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pic>
        <p:nvPicPr>
          <p:cNvPr id="6" name="Picture 5">
            <a:extLst>
              <a:ext uri="{FF2B5EF4-FFF2-40B4-BE49-F238E27FC236}">
                <a16:creationId xmlns:a16="http://schemas.microsoft.com/office/drawing/2014/main" id="{0EB4B496-5EC4-45A8-A2DC-219DFF88B5CB}"/>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4" name="Title 1"/>
          <p:cNvSpPr txBox="1">
            <a:spLocks/>
          </p:cNvSpPr>
          <p:nvPr/>
        </p:nvSpPr>
        <p:spPr>
          <a:xfrm>
            <a:off x="315060" y="94389"/>
            <a:ext cx="10833100" cy="820737"/>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RUNNING A VISION/VALUES WORKSHOP</a:t>
            </a:r>
          </a:p>
        </p:txBody>
      </p:sp>
      <p:sp>
        <p:nvSpPr>
          <p:cNvPr id="5" name="Subtitle 2"/>
          <p:cNvSpPr txBox="1">
            <a:spLocks/>
          </p:cNvSpPr>
          <p:nvPr/>
        </p:nvSpPr>
        <p:spPr>
          <a:xfrm>
            <a:off x="495533" y="867105"/>
            <a:ext cx="8467993" cy="4182006"/>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1900" b="1" dirty="0">
                <a:latin typeface="FS Jack" panose="02000503000000020004" pitchFamily="50" charset="0"/>
              </a:rPr>
              <a:t>3.	Look to cover the following areas in your workshop; </a:t>
            </a:r>
          </a:p>
          <a:p>
            <a:pPr lvl="1">
              <a:spcAft>
                <a:spcPts val="600"/>
              </a:spcAft>
            </a:pPr>
            <a:r>
              <a:rPr lang="en-US" sz="1900" dirty="0">
                <a:highlight>
                  <a:srgbClr val="FFFF00"/>
                </a:highlight>
                <a:latin typeface="FS Jack" panose="02000503000000020004" pitchFamily="50" charset="0"/>
              </a:rPr>
              <a:t>Introduction (20 minutes) </a:t>
            </a:r>
          </a:p>
          <a:p>
            <a:pPr marL="914400" lvl="2" indent="0">
              <a:spcAft>
                <a:spcPts val="600"/>
              </a:spcAft>
              <a:buNone/>
            </a:pPr>
            <a:r>
              <a:rPr lang="en-US" sz="1900" dirty="0">
                <a:latin typeface="FS Jack" panose="02000503000000020004" pitchFamily="50" charset="0"/>
              </a:rPr>
              <a:t>What is a vision? Why is having one important? What sits below the vision? How do we deliver against it?</a:t>
            </a:r>
          </a:p>
          <a:p>
            <a:pPr lvl="1">
              <a:spcAft>
                <a:spcPts val="600"/>
              </a:spcAft>
            </a:pPr>
            <a:r>
              <a:rPr lang="en-US" sz="1900" dirty="0">
                <a:highlight>
                  <a:srgbClr val="FFFF00"/>
                </a:highlight>
                <a:latin typeface="FS Jack" panose="02000503000000020004" pitchFamily="50" charset="0"/>
              </a:rPr>
              <a:t>The club’s vision for the future (40 minutes) </a:t>
            </a:r>
          </a:p>
          <a:p>
            <a:pPr marL="800100" lvl="2" indent="0">
              <a:buNone/>
            </a:pPr>
            <a:r>
              <a:rPr lang="en-US" sz="1900" dirty="0">
                <a:latin typeface="FS Jack" panose="02000503000000020004" pitchFamily="50" charset="0"/>
              </a:rPr>
              <a:t>What may the club look in 3 years’ time; how would new members describe the club in three years’ time? </a:t>
            </a:r>
            <a:br>
              <a:rPr lang="en-US" sz="1900" dirty="0">
                <a:latin typeface="FS Jack" panose="02000503000000020004" pitchFamily="50" charset="0"/>
              </a:rPr>
            </a:br>
            <a:endParaRPr lang="en-US" sz="1900" dirty="0">
              <a:latin typeface="FS Jack" panose="02000503000000020004" pitchFamily="50" charset="0"/>
            </a:endParaRPr>
          </a:p>
          <a:p>
            <a:pPr marL="685800" lvl="1" eaLnBrk="1" hangingPunct="1">
              <a:spcBef>
                <a:spcPct val="0"/>
              </a:spcBef>
            </a:pPr>
            <a:r>
              <a:rPr lang="en-US" sz="1900" dirty="0">
                <a:highlight>
                  <a:srgbClr val="FFFF00"/>
                </a:highlight>
                <a:latin typeface="FS Jack" panose="02000503000000020004" pitchFamily="50" charset="0"/>
              </a:rPr>
              <a:t>Discuss the key issues moving forward (40 minutes)</a:t>
            </a:r>
          </a:p>
          <a:p>
            <a:pPr marL="800100" lvl="2" indent="0">
              <a:buNone/>
            </a:pPr>
            <a:r>
              <a:rPr lang="en-US" sz="1900" dirty="0">
                <a:latin typeface="FS Jack" panose="02000503000000020004" pitchFamily="50" charset="0"/>
              </a:rPr>
              <a:t>Think about success factors and possible barriers as well as new initiatives which would help deliver the emerging vision</a:t>
            </a:r>
            <a:br>
              <a:rPr lang="en-US" sz="1900" dirty="0">
                <a:latin typeface="FS Jack" panose="02000503000000020004" pitchFamily="50" charset="0"/>
              </a:rPr>
            </a:br>
            <a:endParaRPr lang="en-US" sz="1900" dirty="0">
              <a:latin typeface="FS Jack" panose="02000503000000020004" pitchFamily="50" charset="0"/>
            </a:endParaRPr>
          </a:p>
          <a:p>
            <a:pPr marL="685800" lvl="1"/>
            <a:r>
              <a:rPr lang="en-US" sz="1900" dirty="0">
                <a:highlight>
                  <a:srgbClr val="FFFF00"/>
                </a:highlight>
                <a:latin typeface="FS Jack" panose="02000503000000020004" pitchFamily="50" charset="0"/>
              </a:rPr>
              <a:t>Conclusion and next steps (25 minutes)</a:t>
            </a:r>
          </a:p>
          <a:p>
            <a:pPr marL="800100" lvl="2" indent="0">
              <a:buNone/>
            </a:pPr>
            <a:r>
              <a:rPr lang="en-US" sz="1900" dirty="0">
                <a:latin typeface="FS Jack" panose="02000503000000020004" pitchFamily="50" charset="0"/>
              </a:rPr>
              <a:t>Have we agreed a vision? A short list of key words? Have we formed ideas about how the vision can be delivered? (Goals and Objectives) What are the key next steps and who for, such as members, funders, volunteers?</a:t>
            </a:r>
            <a:endParaRPr lang="en-GB" sz="1900" dirty="0">
              <a:latin typeface="FS Jack" panose="02000503000000020004" pitchFamily="50" charset="0"/>
            </a:endParaRPr>
          </a:p>
          <a:p>
            <a:pPr marL="685800" lvl="1"/>
            <a:endParaRPr lang="en-US" sz="1800" dirty="0">
              <a:highlight>
                <a:srgbClr val="FFFF00"/>
              </a:highlight>
              <a:latin typeface="FS Jack" panose="02000503000000020004" pitchFamily="50" charset="0"/>
            </a:endParaRPr>
          </a:p>
          <a:p>
            <a:pPr marL="400050" lvl="1" indent="0">
              <a:buNone/>
            </a:pPr>
            <a:endParaRPr lang="en-US" sz="2200" i="1" dirty="0">
              <a:latin typeface="FS Jack" panose="02000503000000020004" pitchFamily="50" charset="0"/>
            </a:endParaRPr>
          </a:p>
          <a:p>
            <a:pPr marL="914400" lvl="2" indent="0">
              <a:spcAft>
                <a:spcPts val="600"/>
              </a:spcAft>
              <a:buNone/>
            </a:pPr>
            <a:endParaRPr lang="en-US" sz="1800" i="1" dirty="0">
              <a:latin typeface="FS Jack" panose="02000503000000020004" pitchFamily="50" charset="0"/>
            </a:endParaRPr>
          </a:p>
          <a:p>
            <a:pPr marL="0" indent="0">
              <a:buNone/>
            </a:pPr>
            <a:endParaRPr lang="en-US" dirty="0"/>
          </a:p>
        </p:txBody>
      </p:sp>
    </p:spTree>
    <p:extLst>
      <p:ext uri="{BB962C8B-B14F-4D97-AF65-F5344CB8AC3E}">
        <p14:creationId xmlns:p14="http://schemas.microsoft.com/office/powerpoint/2010/main" val="3280633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67B818-8B9E-4695-8766-AECACE21AA16}"/>
              </a:ext>
            </a:extLst>
          </p:cNvPr>
          <p:cNvPicPr>
            <a:picLocks noChangeAspect="1"/>
          </p:cNvPicPr>
          <p:nvPr/>
        </p:nvPicPr>
        <p:blipFill>
          <a:blip r:embed="rId3"/>
          <a:stretch>
            <a:fillRect/>
          </a:stretch>
        </p:blipFill>
        <p:spPr>
          <a:xfrm flipV="1">
            <a:off x="1" y="0"/>
            <a:ext cx="9144000" cy="772716"/>
          </a:xfrm>
          <a:prstGeom prst="rect">
            <a:avLst/>
          </a:prstGeom>
          <a:ln>
            <a:noFill/>
          </a:ln>
        </p:spPr>
      </p:pic>
      <p:sp>
        <p:nvSpPr>
          <p:cNvPr id="5" name="AutoShape 2" descr="Image result for welcome">
            <a:extLst>
              <a:ext uri="{FF2B5EF4-FFF2-40B4-BE49-F238E27FC236}">
                <a16:creationId xmlns:a16="http://schemas.microsoft.com/office/drawing/2014/main" id="{F27CD263-C882-49DF-BAD3-5DC363A7427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DEA13CD8-11CE-490A-82F9-EA078B0758B3}"/>
              </a:ext>
            </a:extLst>
          </p:cNvPr>
          <p:cNvPicPr>
            <a:picLocks noChangeAspect="1"/>
          </p:cNvPicPr>
          <p:nvPr/>
        </p:nvPicPr>
        <p:blipFill>
          <a:blip r:embed="rId4">
            <a:duotone>
              <a:schemeClr val="accent1">
                <a:shade val="45000"/>
                <a:satMod val="135000"/>
              </a:schemeClr>
              <a:prstClr val="white"/>
            </a:duotone>
          </a:blip>
          <a:stretch>
            <a:fillRect/>
          </a:stretch>
        </p:blipFill>
        <p:spPr>
          <a:xfrm>
            <a:off x="1201153" y="383483"/>
            <a:ext cx="7046494" cy="4376533"/>
          </a:xfrm>
          <a:prstGeom prst="rect">
            <a:avLst/>
          </a:prstGeom>
        </p:spPr>
      </p:pic>
    </p:spTree>
    <p:extLst>
      <p:ext uri="{BB962C8B-B14F-4D97-AF65-F5344CB8AC3E}">
        <p14:creationId xmlns:p14="http://schemas.microsoft.com/office/powerpoint/2010/main" val="726789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pic>
        <p:nvPicPr>
          <p:cNvPr id="6" name="Picture 5">
            <a:extLst>
              <a:ext uri="{FF2B5EF4-FFF2-40B4-BE49-F238E27FC236}">
                <a16:creationId xmlns:a16="http://schemas.microsoft.com/office/drawing/2014/main" id="{0EB4B496-5EC4-45A8-A2DC-219DFF88B5CB}"/>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4" name="Title 1"/>
          <p:cNvSpPr txBox="1">
            <a:spLocks/>
          </p:cNvSpPr>
          <p:nvPr/>
        </p:nvSpPr>
        <p:spPr>
          <a:xfrm>
            <a:off x="315060" y="94389"/>
            <a:ext cx="10833100" cy="820737"/>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RUNNING A VISION/VALUES WORKSHOP</a:t>
            </a:r>
          </a:p>
        </p:txBody>
      </p:sp>
      <p:sp>
        <p:nvSpPr>
          <p:cNvPr id="5" name="Subtitle 2"/>
          <p:cNvSpPr txBox="1">
            <a:spLocks/>
          </p:cNvSpPr>
          <p:nvPr/>
        </p:nvSpPr>
        <p:spPr>
          <a:xfrm>
            <a:off x="658744" y="751423"/>
            <a:ext cx="8467993" cy="3885474"/>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1600" b="1" dirty="0">
                <a:latin typeface="FS Jack" panose="02000503000000020004" pitchFamily="50" charset="0"/>
              </a:rPr>
              <a:t>4. 	</a:t>
            </a:r>
            <a:r>
              <a:rPr lang="en-US" sz="1600" b="1" dirty="0" err="1">
                <a:latin typeface="FS Jack" panose="02000503000000020004" pitchFamily="50" charset="0"/>
              </a:rPr>
              <a:t>Summarise</a:t>
            </a:r>
            <a:r>
              <a:rPr lang="en-US" sz="1600" b="1" dirty="0">
                <a:latin typeface="FS Jack" panose="02000503000000020004" pitchFamily="50" charset="0"/>
              </a:rPr>
              <a:t> the workshop </a:t>
            </a:r>
          </a:p>
          <a:p>
            <a:pPr lvl="1" eaLnBrk="1" hangingPunct="1">
              <a:spcBef>
                <a:spcPct val="0"/>
              </a:spcBef>
              <a:spcAft>
                <a:spcPts val="1200"/>
              </a:spcAft>
            </a:pPr>
            <a:r>
              <a:rPr lang="en-US" sz="1600" dirty="0">
                <a:solidFill>
                  <a:prstClr val="black"/>
                </a:solidFill>
                <a:latin typeface="FS Jack" panose="02000503000000020004" pitchFamily="50" charset="0"/>
              </a:rPr>
              <a:t>Write up all notes, flipchart, post it note</a:t>
            </a:r>
          </a:p>
          <a:p>
            <a:pPr lvl="1" eaLnBrk="1" hangingPunct="1">
              <a:spcBef>
                <a:spcPct val="0"/>
              </a:spcBef>
              <a:spcAft>
                <a:spcPts val="1200"/>
              </a:spcAft>
            </a:pPr>
            <a:r>
              <a:rPr lang="en-US" sz="1600" dirty="0">
                <a:solidFill>
                  <a:prstClr val="black"/>
                </a:solidFill>
                <a:latin typeface="FS Jack" panose="02000503000000020004" pitchFamily="50" charset="0"/>
              </a:rPr>
              <a:t>Write up the vision as the group have agreed it, or (more likely) draft up to three vision statements based on the outcomes of the workshop</a:t>
            </a:r>
          </a:p>
          <a:p>
            <a:pPr lvl="1" eaLnBrk="1" hangingPunct="1">
              <a:spcBef>
                <a:spcPct val="0"/>
              </a:spcBef>
              <a:spcAft>
                <a:spcPts val="1200"/>
              </a:spcAft>
            </a:pPr>
            <a:r>
              <a:rPr lang="en-US" sz="1600" dirty="0">
                <a:solidFill>
                  <a:prstClr val="black"/>
                </a:solidFill>
                <a:latin typeface="FS Jack" panose="02000503000000020004" pitchFamily="50" charset="0"/>
              </a:rPr>
              <a:t>Create a ‘word cloud’ based on notes </a:t>
            </a:r>
            <a:r>
              <a:rPr lang="mr-IN" sz="1600" dirty="0">
                <a:solidFill>
                  <a:prstClr val="black"/>
                </a:solidFill>
                <a:latin typeface="FS Jack" panose="02000503000000020004" pitchFamily="50" charset="0"/>
              </a:rPr>
              <a:t>–</a:t>
            </a:r>
            <a:r>
              <a:rPr lang="en-US" sz="1600" dirty="0">
                <a:solidFill>
                  <a:prstClr val="black"/>
                </a:solidFill>
                <a:latin typeface="FS Jack" panose="02000503000000020004" pitchFamily="50" charset="0"/>
              </a:rPr>
              <a:t> this can be useful when drafting a vision statement</a:t>
            </a:r>
            <a:endParaRPr lang="en-GB" sz="1600" dirty="0">
              <a:solidFill>
                <a:prstClr val="black"/>
              </a:solidFill>
              <a:latin typeface="FS Jack" panose="02000503000000020004" pitchFamily="50" charset="0"/>
            </a:endParaRPr>
          </a:p>
          <a:p>
            <a:pPr lvl="1" eaLnBrk="1" hangingPunct="1">
              <a:spcBef>
                <a:spcPct val="0"/>
              </a:spcBef>
              <a:spcAft>
                <a:spcPts val="1200"/>
              </a:spcAft>
            </a:pPr>
            <a:r>
              <a:rPr lang="en-US" sz="1600" dirty="0">
                <a:solidFill>
                  <a:prstClr val="black"/>
                </a:solidFill>
                <a:latin typeface="FS Jack" panose="02000503000000020004" pitchFamily="50" charset="0"/>
              </a:rPr>
              <a:t>Note any action points</a:t>
            </a:r>
          </a:p>
          <a:p>
            <a:pPr lvl="1" eaLnBrk="1" hangingPunct="1">
              <a:spcBef>
                <a:spcPct val="0"/>
              </a:spcBef>
              <a:spcAft>
                <a:spcPts val="1200"/>
              </a:spcAft>
            </a:pPr>
            <a:r>
              <a:rPr lang="en-US" sz="1600" dirty="0">
                <a:solidFill>
                  <a:prstClr val="black"/>
                </a:solidFill>
                <a:latin typeface="FS Jack" panose="02000503000000020004" pitchFamily="50" charset="0"/>
              </a:rPr>
              <a:t>Test the vision statement(s) with members</a:t>
            </a:r>
          </a:p>
          <a:p>
            <a:pPr marL="514350" indent="-514350" eaLnBrk="1" hangingPunct="1">
              <a:spcBef>
                <a:spcPct val="0"/>
              </a:spcBef>
              <a:spcAft>
                <a:spcPts val="1200"/>
              </a:spcAft>
              <a:buAutoNum type="arabicPeriod" startAt="5"/>
            </a:pPr>
            <a:r>
              <a:rPr lang="en-GB" sz="1600" b="1" dirty="0">
                <a:latin typeface="FS Jack" panose="02000503000000020004" pitchFamily="50" charset="0"/>
              </a:rPr>
              <a:t>Share the vision and values </a:t>
            </a:r>
            <a:r>
              <a:rPr lang="en-US" sz="1600" b="1" dirty="0">
                <a:solidFill>
                  <a:prstClr val="black"/>
                </a:solidFill>
                <a:latin typeface="FS Jack" panose="02000503000000020004" pitchFamily="50" charset="0"/>
              </a:rPr>
              <a:t>to the club’s members, partners and stakeholders </a:t>
            </a:r>
            <a:endParaRPr lang="en-GB" sz="1600" b="1" dirty="0">
              <a:solidFill>
                <a:srgbClr val="000000"/>
              </a:solidFill>
              <a:latin typeface="FS Jack" panose="02000503000000020004" pitchFamily="50" charset="0"/>
            </a:endParaRPr>
          </a:p>
          <a:p>
            <a:pPr lvl="1" eaLnBrk="1" hangingPunct="1">
              <a:spcBef>
                <a:spcPct val="0"/>
              </a:spcBef>
              <a:spcAft>
                <a:spcPts val="1200"/>
              </a:spcAft>
            </a:pPr>
            <a:r>
              <a:rPr lang="en-US" sz="1600" dirty="0">
                <a:solidFill>
                  <a:prstClr val="black"/>
                </a:solidFill>
                <a:latin typeface="FS Jack" panose="02000503000000020004" pitchFamily="50" charset="0"/>
              </a:rPr>
              <a:t>Traditional media - news story, newsletter, annual report</a:t>
            </a:r>
          </a:p>
          <a:p>
            <a:pPr lvl="1" eaLnBrk="1" hangingPunct="1">
              <a:spcBef>
                <a:spcPct val="0"/>
              </a:spcBef>
              <a:spcAft>
                <a:spcPts val="1200"/>
              </a:spcAft>
            </a:pPr>
            <a:r>
              <a:rPr lang="en-US" sz="1600" dirty="0">
                <a:solidFill>
                  <a:prstClr val="black"/>
                </a:solidFill>
                <a:latin typeface="FS Jack" panose="02000503000000020004" pitchFamily="50" charset="0"/>
              </a:rPr>
              <a:t>Digital media </a:t>
            </a:r>
            <a:r>
              <a:rPr lang="mr-IN" sz="1600" dirty="0">
                <a:solidFill>
                  <a:prstClr val="black"/>
                </a:solidFill>
                <a:latin typeface="FS Jack" panose="02000503000000020004" pitchFamily="50" charset="0"/>
              </a:rPr>
              <a:t>–</a:t>
            </a:r>
            <a:r>
              <a:rPr lang="en-US" sz="1600" dirty="0">
                <a:solidFill>
                  <a:prstClr val="black"/>
                </a:solidFill>
                <a:latin typeface="FS Jack" panose="02000503000000020004" pitchFamily="50" charset="0"/>
              </a:rPr>
              <a:t> Facebook update, tweets, emails, website, YouTube video</a:t>
            </a:r>
          </a:p>
          <a:p>
            <a:pPr lvl="1" eaLnBrk="1" hangingPunct="1">
              <a:spcBef>
                <a:spcPct val="0"/>
              </a:spcBef>
              <a:spcAft>
                <a:spcPts val="1200"/>
              </a:spcAft>
            </a:pPr>
            <a:r>
              <a:rPr lang="en-US" sz="1600" dirty="0">
                <a:solidFill>
                  <a:prstClr val="black"/>
                </a:solidFill>
                <a:latin typeface="FS Jack" panose="02000503000000020004" pitchFamily="50" charset="0"/>
              </a:rPr>
              <a:t>Branding </a:t>
            </a:r>
            <a:r>
              <a:rPr lang="mr-IN" sz="1600" dirty="0">
                <a:solidFill>
                  <a:prstClr val="black"/>
                </a:solidFill>
                <a:latin typeface="FS Jack" panose="02000503000000020004" pitchFamily="50" charset="0"/>
              </a:rPr>
              <a:t>–</a:t>
            </a:r>
            <a:r>
              <a:rPr lang="en-US" sz="1600" dirty="0">
                <a:solidFill>
                  <a:prstClr val="black"/>
                </a:solidFill>
                <a:latin typeface="FS Jack" panose="02000503000000020004" pitchFamily="50" charset="0"/>
              </a:rPr>
              <a:t> posters, headers, sports kit and merchandise</a:t>
            </a:r>
          </a:p>
        </p:txBody>
      </p:sp>
    </p:spTree>
    <p:extLst>
      <p:ext uri="{BB962C8B-B14F-4D97-AF65-F5344CB8AC3E}">
        <p14:creationId xmlns:p14="http://schemas.microsoft.com/office/powerpoint/2010/main" val="1939295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pic>
        <p:nvPicPr>
          <p:cNvPr id="6" name="Picture 5">
            <a:extLst>
              <a:ext uri="{FF2B5EF4-FFF2-40B4-BE49-F238E27FC236}">
                <a16:creationId xmlns:a16="http://schemas.microsoft.com/office/drawing/2014/main" id="{0EB4B496-5EC4-45A8-A2DC-219DFF88B5CB}"/>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4" name="Title 1"/>
          <p:cNvSpPr txBox="1">
            <a:spLocks/>
          </p:cNvSpPr>
          <p:nvPr/>
        </p:nvSpPr>
        <p:spPr>
          <a:xfrm>
            <a:off x="315060" y="94389"/>
            <a:ext cx="10833100" cy="820737"/>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RUNNING A VISION/VALUES WORKSHOP</a:t>
            </a:r>
          </a:p>
        </p:txBody>
      </p:sp>
      <p:sp>
        <p:nvSpPr>
          <p:cNvPr id="5" name="Subtitle 2"/>
          <p:cNvSpPr txBox="1">
            <a:spLocks/>
          </p:cNvSpPr>
          <p:nvPr/>
        </p:nvSpPr>
        <p:spPr>
          <a:xfrm>
            <a:off x="658744" y="867105"/>
            <a:ext cx="8467993" cy="3885474"/>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1600" b="1" dirty="0">
                <a:latin typeface="FS Jack" panose="02000503000000020004" pitchFamily="50" charset="0"/>
              </a:rPr>
              <a:t>6. 	</a:t>
            </a:r>
            <a:r>
              <a:rPr lang="en-US" sz="1600" b="1" dirty="0">
                <a:solidFill>
                  <a:prstClr val="black"/>
                </a:solidFill>
                <a:latin typeface="FS Jack" panose="02000503000000020004" pitchFamily="50" charset="0"/>
              </a:rPr>
              <a:t>Use the new vision and values as an opportunity to:</a:t>
            </a:r>
          </a:p>
          <a:p>
            <a:pPr marL="742939" lvl="1" eaLnBrk="1" hangingPunct="1">
              <a:spcBef>
                <a:spcPct val="0"/>
              </a:spcBef>
            </a:pPr>
            <a:r>
              <a:rPr lang="en-US" sz="1600" dirty="0">
                <a:solidFill>
                  <a:prstClr val="black"/>
                </a:solidFill>
                <a:latin typeface="FS Jack" panose="02000503000000020004" pitchFamily="50" charset="0"/>
              </a:rPr>
              <a:t>Launch a drive to recruit new members</a:t>
            </a:r>
          </a:p>
          <a:p>
            <a:pPr marL="742939" lvl="1" eaLnBrk="1" hangingPunct="1">
              <a:spcBef>
                <a:spcPct val="0"/>
              </a:spcBef>
            </a:pPr>
            <a:r>
              <a:rPr lang="en-US" sz="1600" dirty="0">
                <a:solidFill>
                  <a:prstClr val="black"/>
                </a:solidFill>
                <a:latin typeface="FS Jack" panose="02000503000000020004" pitchFamily="50" charset="0"/>
              </a:rPr>
              <a:t>Develop and deliver new activities and </a:t>
            </a:r>
            <a:r>
              <a:rPr lang="en-US" sz="1600" dirty="0" err="1">
                <a:solidFill>
                  <a:prstClr val="black"/>
                </a:solidFill>
                <a:latin typeface="FS Jack" panose="02000503000000020004" pitchFamily="50" charset="0"/>
              </a:rPr>
              <a:t>programmes</a:t>
            </a:r>
            <a:endParaRPr lang="en-US" sz="1600" dirty="0">
              <a:solidFill>
                <a:prstClr val="black"/>
              </a:solidFill>
              <a:latin typeface="FS Jack" panose="02000503000000020004" pitchFamily="50" charset="0"/>
            </a:endParaRPr>
          </a:p>
          <a:p>
            <a:pPr marL="742939" lvl="1" eaLnBrk="1" hangingPunct="1">
              <a:spcBef>
                <a:spcPct val="0"/>
              </a:spcBef>
            </a:pPr>
            <a:r>
              <a:rPr lang="en-US" sz="1600" dirty="0">
                <a:solidFill>
                  <a:prstClr val="black"/>
                </a:solidFill>
                <a:latin typeface="FS Jack" panose="02000503000000020004" pitchFamily="50" charset="0"/>
              </a:rPr>
              <a:t>Celebrate a notable club anniversary</a:t>
            </a:r>
          </a:p>
          <a:p>
            <a:pPr marL="742939" lvl="1" eaLnBrk="1" hangingPunct="1">
              <a:spcBef>
                <a:spcPct val="0"/>
              </a:spcBef>
            </a:pPr>
            <a:r>
              <a:rPr lang="en-US" sz="1600" dirty="0">
                <a:solidFill>
                  <a:prstClr val="black"/>
                </a:solidFill>
                <a:latin typeface="FS Jack" panose="02000503000000020004" pitchFamily="50" charset="0"/>
              </a:rPr>
              <a:t>Invite the wider community to visit the club and try out its activities for free</a:t>
            </a:r>
          </a:p>
          <a:p>
            <a:pPr marL="742939" lvl="1" eaLnBrk="1" hangingPunct="1">
              <a:spcBef>
                <a:spcPct val="0"/>
              </a:spcBef>
            </a:pPr>
            <a:r>
              <a:rPr lang="en-US" sz="1600" dirty="0">
                <a:solidFill>
                  <a:prstClr val="black"/>
                </a:solidFill>
                <a:latin typeface="FS Jack" panose="02000503000000020004" pitchFamily="50" charset="0"/>
              </a:rPr>
              <a:t>Target under-represented groups within the community</a:t>
            </a:r>
          </a:p>
          <a:p>
            <a:pPr marL="742939" lvl="1" eaLnBrk="1" hangingPunct="1">
              <a:spcBef>
                <a:spcPct val="0"/>
              </a:spcBef>
            </a:pPr>
            <a:r>
              <a:rPr lang="en-US" sz="1600" dirty="0">
                <a:solidFill>
                  <a:prstClr val="black"/>
                </a:solidFill>
                <a:latin typeface="FS Jack" panose="02000503000000020004" pitchFamily="50" charset="0"/>
              </a:rPr>
              <a:t>Attract new investment and sponsorship</a:t>
            </a:r>
            <a:endParaRPr lang="en-US" sz="1600" dirty="0">
              <a:latin typeface="FS Jack" panose="02000503000000020004" pitchFamily="50" charset="0"/>
            </a:endParaRPr>
          </a:p>
        </p:txBody>
      </p:sp>
    </p:spTree>
    <p:extLst>
      <p:ext uri="{BB962C8B-B14F-4D97-AF65-F5344CB8AC3E}">
        <p14:creationId xmlns:p14="http://schemas.microsoft.com/office/powerpoint/2010/main" val="2214130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26F7EC-47E4-E543-BEE0-4186C1E629FB}"/>
              </a:ext>
            </a:extLst>
          </p:cNvPr>
          <p:cNvSpPr txBox="1">
            <a:spLocks/>
          </p:cNvSpPr>
          <p:nvPr/>
        </p:nvSpPr>
        <p:spPr>
          <a:xfrm>
            <a:off x="5534161" y="3998202"/>
            <a:ext cx="3262776" cy="412098"/>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1800" b="1" dirty="0">
                <a:latin typeface="FS Jack" panose="02000503000000020004" pitchFamily="50" charset="0"/>
              </a:rPr>
              <a:t>Stuart Fuller: Chair, Lewes FC</a:t>
            </a:r>
          </a:p>
        </p:txBody>
      </p:sp>
      <p:pic>
        <p:nvPicPr>
          <p:cNvPr id="11" name="Picture 10">
            <a:extLst>
              <a:ext uri="{FF2B5EF4-FFF2-40B4-BE49-F238E27FC236}">
                <a16:creationId xmlns:a16="http://schemas.microsoft.com/office/drawing/2014/main" id="{29CC0294-B585-9948-9FD3-DCC871E37AF0}"/>
              </a:ext>
            </a:extLst>
          </p:cNvPr>
          <p:cNvPicPr>
            <a:picLocks noChangeAspect="1"/>
          </p:cNvPicPr>
          <p:nvPr/>
        </p:nvPicPr>
        <p:blipFill>
          <a:blip r:embed="rId3"/>
          <a:stretch>
            <a:fillRect/>
          </a:stretch>
        </p:blipFill>
        <p:spPr>
          <a:xfrm>
            <a:off x="6114591" y="1170080"/>
            <a:ext cx="1961403" cy="2523039"/>
          </a:xfrm>
          <a:prstGeom prst="rect">
            <a:avLst/>
          </a:prstGeom>
        </p:spPr>
      </p:pic>
      <p:pic>
        <p:nvPicPr>
          <p:cNvPr id="13" name="Picture 12">
            <a:extLst>
              <a:ext uri="{FF2B5EF4-FFF2-40B4-BE49-F238E27FC236}">
                <a16:creationId xmlns:a16="http://schemas.microsoft.com/office/drawing/2014/main" id="{2459EF21-F0EE-4DA2-BB88-C4FABA89283F}"/>
              </a:ext>
            </a:extLst>
          </p:cNvPr>
          <p:cNvPicPr>
            <a:picLocks noChangeAspect="1"/>
          </p:cNvPicPr>
          <p:nvPr/>
        </p:nvPicPr>
        <p:blipFill>
          <a:blip r:embed="rId4"/>
          <a:stretch>
            <a:fillRect/>
          </a:stretch>
        </p:blipFill>
        <p:spPr>
          <a:xfrm flipV="1">
            <a:off x="0" y="-21293"/>
            <a:ext cx="9144000" cy="772716"/>
          </a:xfrm>
          <a:prstGeom prst="rect">
            <a:avLst/>
          </a:prstGeom>
          <a:ln>
            <a:noFill/>
          </a:ln>
        </p:spPr>
      </p:pic>
      <p:pic>
        <p:nvPicPr>
          <p:cNvPr id="4" name="Picture 3">
            <a:extLst>
              <a:ext uri="{FF2B5EF4-FFF2-40B4-BE49-F238E27FC236}">
                <a16:creationId xmlns:a16="http://schemas.microsoft.com/office/drawing/2014/main" id="{2C8B5206-F97B-41AB-B28D-13F06FA277F0}"/>
              </a:ext>
            </a:extLst>
          </p:cNvPr>
          <p:cNvPicPr>
            <a:picLocks noChangeAspect="1"/>
          </p:cNvPicPr>
          <p:nvPr/>
        </p:nvPicPr>
        <p:blipFill>
          <a:blip r:embed="rId5"/>
          <a:stretch>
            <a:fillRect/>
          </a:stretch>
        </p:blipFill>
        <p:spPr>
          <a:xfrm>
            <a:off x="445803" y="506672"/>
            <a:ext cx="4299997" cy="4299997"/>
          </a:xfrm>
          <a:prstGeom prst="rect">
            <a:avLst/>
          </a:prstGeom>
        </p:spPr>
      </p:pic>
      <p:sp>
        <p:nvSpPr>
          <p:cNvPr id="14" name="Title 1">
            <a:extLst>
              <a:ext uri="{FF2B5EF4-FFF2-40B4-BE49-F238E27FC236}">
                <a16:creationId xmlns:a16="http://schemas.microsoft.com/office/drawing/2014/main" id="{D85A7F2D-3FDA-4C9C-8DCA-C20D77AAE6C4}"/>
              </a:ext>
            </a:extLst>
          </p:cNvPr>
          <p:cNvSpPr txBox="1">
            <a:spLocks/>
          </p:cNvSpPr>
          <p:nvPr/>
        </p:nvSpPr>
        <p:spPr>
          <a:xfrm>
            <a:off x="169077" y="96304"/>
            <a:ext cx="10833100" cy="820737"/>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CLUB CASE STUDY</a:t>
            </a:r>
          </a:p>
        </p:txBody>
      </p:sp>
    </p:spTree>
    <p:extLst>
      <p:ext uri="{BB962C8B-B14F-4D97-AF65-F5344CB8AC3E}">
        <p14:creationId xmlns:p14="http://schemas.microsoft.com/office/powerpoint/2010/main" val="2980435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p:nvPr/>
        </p:nvSpPr>
        <p:spPr>
          <a:xfrm>
            <a:off x="3506783" y="2203148"/>
            <a:ext cx="2181736" cy="470504"/>
          </a:xfrm>
          <a:prstGeom prst="rect">
            <a:avLst/>
          </a:prstGeom>
          <a:solidFill>
            <a:schemeClr val="accent5"/>
          </a:solidFill>
          <a:ln>
            <a:noFill/>
          </a:ln>
        </p:spPr>
        <p:txBody>
          <a:bodyPr spcFirstLastPara="1" wrap="square" lIns="7134" tIns="7134" rIns="7134" bIns="7134" anchor="ctr" anchorCtr="0">
            <a:noAutofit/>
          </a:bodyPr>
          <a:lstStyle/>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95" name="Google Shape;95;p2"/>
          <p:cNvSpPr txBox="1"/>
          <p:nvPr/>
        </p:nvSpPr>
        <p:spPr>
          <a:xfrm>
            <a:off x="3511464" y="2211008"/>
            <a:ext cx="2172374" cy="454784"/>
          </a:xfrm>
          <a:prstGeom prst="rect">
            <a:avLst/>
          </a:prstGeom>
          <a:noFill/>
          <a:ln>
            <a:noFill/>
          </a:ln>
        </p:spPr>
        <p:txBody>
          <a:bodyPr spcFirstLastPara="1" wrap="square" lIns="7134" tIns="7134" rIns="7134" bIns="7134" anchor="ctr" anchorCtr="0">
            <a:noAutofit/>
          </a:bodyPr>
          <a:lstStyle/>
          <a:p>
            <a:pPr marL="0" marR="0" lvl="0" indent="0" algn="ctr" defTabSz="457200" rtl="0" eaLnBrk="1" fontAlgn="base" latinLnBrk="0" hangingPunct="1">
              <a:lnSpc>
                <a:spcPct val="110000"/>
              </a:lnSpc>
              <a:spcBef>
                <a:spcPts val="0"/>
              </a:spcBef>
              <a:spcAft>
                <a:spcPts val="0"/>
              </a:spcAft>
              <a:buClr>
                <a:srgbClr val="212121"/>
              </a:buClr>
              <a:buSzPts val="3100"/>
              <a:buFontTx/>
              <a:buNone/>
              <a:tabLst/>
              <a:defRPr/>
            </a:pPr>
            <a:r>
              <a:rPr kumimoji="0" lang="en-US" sz="1163" b="1" i="0" u="none" strike="noStrike" kern="1200" cap="none" spc="0" normalizeH="0" baseline="0" noProof="0">
                <a:ln>
                  <a:noFill/>
                </a:ln>
                <a:solidFill>
                  <a:srgbClr val="212121"/>
                </a:solidFill>
                <a:effectLst/>
                <a:uLnTx/>
                <a:uFillTx/>
                <a:latin typeface="Helvetica Neue"/>
                <a:ea typeface="Helvetica Neue"/>
                <a:cs typeface="Helvetica Neue"/>
                <a:sym typeface="Helvetica Neue"/>
              </a:rPr>
              <a:t>OUR STORY</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pic>
        <p:nvPicPr>
          <p:cNvPr id="4" name="Picture 3">
            <a:extLst>
              <a:ext uri="{FF2B5EF4-FFF2-40B4-BE49-F238E27FC236}">
                <a16:creationId xmlns:a16="http://schemas.microsoft.com/office/drawing/2014/main" id="{9FECD975-B779-4413-B19D-60CF75CA2679}"/>
              </a:ext>
            </a:extLst>
          </p:cNvPr>
          <p:cNvPicPr>
            <a:picLocks noChangeAspect="1"/>
          </p:cNvPicPr>
          <p:nvPr/>
        </p:nvPicPr>
        <p:blipFill>
          <a:blip r:embed="rId3"/>
          <a:stretch>
            <a:fillRect/>
          </a:stretch>
        </p:blipFill>
        <p:spPr>
          <a:xfrm flipV="1">
            <a:off x="0" y="-21293"/>
            <a:ext cx="9144000" cy="772716"/>
          </a:xfrm>
          <a:prstGeom prst="rect">
            <a:avLst/>
          </a:prstGeom>
          <a:ln>
            <a:noFill/>
          </a:ln>
        </p:spPr>
      </p:pic>
    </p:spTree>
    <p:extLst>
      <p:ext uri="{BB962C8B-B14F-4D97-AF65-F5344CB8AC3E}">
        <p14:creationId xmlns:p14="http://schemas.microsoft.com/office/powerpoint/2010/main" val="233318446"/>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756569-34DF-C844-A285-67C8E933AB9E}"/>
              </a:ext>
            </a:extLst>
          </p:cNvPr>
          <p:cNvSpPr txBox="1"/>
          <p:nvPr/>
        </p:nvSpPr>
        <p:spPr>
          <a:xfrm>
            <a:off x="1124582" y="1965023"/>
            <a:ext cx="6894836" cy="738664"/>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Bradley Hand" pitchFamily="2" charset="77"/>
                <a:ea typeface="ＭＳ Ｐゴシック" charset="0"/>
                <a:cs typeface="Calibri" panose="020F0502020204030204" pitchFamily="34" charset="0"/>
              </a:rPr>
              <a:t>“The biggest problem you have is that you know nothing </a:t>
            </a:r>
            <a:br>
              <a:rPr kumimoji="0" lang="en-US" sz="2100" b="0" i="1" u="none" strike="noStrike" kern="1200" cap="none" spc="0" normalizeH="0" baseline="0" noProof="0" dirty="0">
                <a:ln>
                  <a:noFill/>
                </a:ln>
                <a:solidFill>
                  <a:prstClr val="black"/>
                </a:solidFill>
                <a:effectLst/>
                <a:uLnTx/>
                <a:uFillTx/>
                <a:latin typeface="Bradley Hand" pitchFamily="2" charset="77"/>
                <a:ea typeface="ＭＳ Ｐゴシック" charset="0"/>
                <a:cs typeface="Calibri" panose="020F0502020204030204" pitchFamily="34" charset="0"/>
              </a:rPr>
            </a:br>
            <a:r>
              <a:rPr kumimoji="0" lang="en-US" sz="2100" b="0" i="1" u="none" strike="noStrike" kern="1200" cap="none" spc="0" normalizeH="0" baseline="0" noProof="0" dirty="0">
                <a:ln>
                  <a:noFill/>
                </a:ln>
                <a:solidFill>
                  <a:prstClr val="black"/>
                </a:solidFill>
                <a:effectLst/>
                <a:uLnTx/>
                <a:uFillTx/>
                <a:latin typeface="Bradley Hand" pitchFamily="2" charset="77"/>
                <a:ea typeface="ＭＳ Ｐゴシック" charset="0"/>
                <a:cs typeface="Calibri" panose="020F0502020204030204" pitchFamily="34" charset="0"/>
              </a:rPr>
              <a:t>about football…”</a:t>
            </a:r>
          </a:p>
        </p:txBody>
      </p:sp>
      <p:pic>
        <p:nvPicPr>
          <p:cNvPr id="4" name="Picture 3">
            <a:extLst>
              <a:ext uri="{FF2B5EF4-FFF2-40B4-BE49-F238E27FC236}">
                <a16:creationId xmlns:a16="http://schemas.microsoft.com/office/drawing/2014/main" id="{E88BD937-8F1A-6F49-8121-4AF73CFBFE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48100" y="3703439"/>
            <a:ext cx="1447800" cy="1219200"/>
          </a:xfrm>
          <a:prstGeom prst="rect">
            <a:avLst/>
          </a:prstGeom>
        </p:spPr>
      </p:pic>
      <p:pic>
        <p:nvPicPr>
          <p:cNvPr id="5" name="Picture 4">
            <a:extLst>
              <a:ext uri="{FF2B5EF4-FFF2-40B4-BE49-F238E27FC236}">
                <a16:creationId xmlns:a16="http://schemas.microsoft.com/office/drawing/2014/main" id="{249220D4-B0BA-496E-9C17-955E13266E6A}"/>
              </a:ext>
            </a:extLst>
          </p:cNvPr>
          <p:cNvPicPr>
            <a:picLocks noChangeAspect="1"/>
          </p:cNvPicPr>
          <p:nvPr/>
        </p:nvPicPr>
        <p:blipFill>
          <a:blip r:embed="rId4"/>
          <a:stretch>
            <a:fillRect/>
          </a:stretch>
        </p:blipFill>
        <p:spPr>
          <a:xfrm flipV="1">
            <a:off x="0" y="-21293"/>
            <a:ext cx="9144000" cy="772716"/>
          </a:xfrm>
          <a:prstGeom prst="rect">
            <a:avLst/>
          </a:prstGeom>
          <a:ln>
            <a:noFill/>
          </a:ln>
        </p:spPr>
      </p:pic>
    </p:spTree>
    <p:extLst>
      <p:ext uri="{BB962C8B-B14F-4D97-AF65-F5344CB8AC3E}">
        <p14:creationId xmlns:p14="http://schemas.microsoft.com/office/powerpoint/2010/main" val="2641226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253916"/>
          </a:xfrm>
          <a:prstGeom prst="rect">
            <a:avLst/>
          </a:prstGeom>
          <a:solidFill>
            <a:schemeClr val="bg1">
              <a:lumMod val="95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charset="0"/>
              <a:ea typeface="ＭＳ Ｐゴシック" charset="0"/>
            </a:endParaRPr>
          </a:p>
        </p:txBody>
      </p:sp>
      <p:pic>
        <p:nvPicPr>
          <p:cNvPr id="2" name="Picture 1"/>
          <p:cNvPicPr>
            <a:picLocks noChangeAspect="1"/>
          </p:cNvPicPr>
          <p:nvPr/>
        </p:nvPicPr>
        <p:blipFill>
          <a:blip r:embed="rId3"/>
          <a:stretch>
            <a:fillRect/>
          </a:stretch>
        </p:blipFill>
        <p:spPr>
          <a:xfrm>
            <a:off x="2594893" y="477986"/>
            <a:ext cx="4101569" cy="4251960"/>
          </a:xfrm>
          <a:prstGeom prst="rect">
            <a:avLst/>
          </a:prstGeom>
        </p:spPr>
      </p:pic>
      <p:pic>
        <p:nvPicPr>
          <p:cNvPr id="4" name="Picture 3">
            <a:extLst>
              <a:ext uri="{FF2B5EF4-FFF2-40B4-BE49-F238E27FC236}">
                <a16:creationId xmlns:a16="http://schemas.microsoft.com/office/drawing/2014/main" id="{65E92DE0-BB83-4A78-A2AD-02FCF6EB4201}"/>
              </a:ext>
            </a:extLst>
          </p:cNvPr>
          <p:cNvPicPr>
            <a:picLocks noChangeAspect="1"/>
          </p:cNvPicPr>
          <p:nvPr/>
        </p:nvPicPr>
        <p:blipFill>
          <a:blip r:embed="rId4"/>
          <a:stretch>
            <a:fillRect/>
          </a:stretch>
        </p:blipFill>
        <p:spPr>
          <a:xfrm flipV="1">
            <a:off x="0" y="-21293"/>
            <a:ext cx="9144000" cy="772716"/>
          </a:xfrm>
          <a:prstGeom prst="rect">
            <a:avLst/>
          </a:prstGeom>
          <a:ln>
            <a:noFill/>
          </a:ln>
        </p:spPr>
      </p:pic>
    </p:spTree>
    <p:extLst>
      <p:ext uri="{BB962C8B-B14F-4D97-AF65-F5344CB8AC3E}">
        <p14:creationId xmlns:p14="http://schemas.microsoft.com/office/powerpoint/2010/main" val="3940634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2" name="Picture 11">
            <a:extLst>
              <a:ext uri="{FF2B5EF4-FFF2-40B4-BE49-F238E27FC236}">
                <a16:creationId xmlns:a16="http://schemas.microsoft.com/office/drawing/2014/main" id="{644A4E23-7D54-4B8E-AFA9-971778345FBC}"/>
              </a:ext>
            </a:extLst>
          </p:cNvPr>
          <p:cNvPicPr>
            <a:picLocks noChangeAspect="1"/>
          </p:cNvPicPr>
          <p:nvPr/>
        </p:nvPicPr>
        <p:blipFill>
          <a:blip r:embed="rId3"/>
          <a:stretch>
            <a:fillRect/>
          </a:stretch>
        </p:blipFill>
        <p:spPr>
          <a:xfrm flipV="1">
            <a:off x="0" y="-21293"/>
            <a:ext cx="9144000" cy="772716"/>
          </a:xfrm>
          <a:prstGeom prst="rect">
            <a:avLst/>
          </a:prstGeom>
          <a:ln>
            <a:noFill/>
          </a:ln>
        </p:spPr>
      </p:pic>
      <p:pic>
        <p:nvPicPr>
          <p:cNvPr id="100" name="Google Shape;100;p3" descr="PastedGraphic-1.pdf"/>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08390" y="2520043"/>
            <a:ext cx="2490524" cy="1657465"/>
          </a:xfrm>
          <a:prstGeom prst="rect">
            <a:avLst/>
          </a:prstGeom>
          <a:noFill/>
          <a:ln>
            <a:noFill/>
          </a:ln>
        </p:spPr>
      </p:pic>
      <p:sp>
        <p:nvSpPr>
          <p:cNvPr id="101" name="Google Shape;101;p3"/>
          <p:cNvSpPr txBox="1"/>
          <p:nvPr/>
        </p:nvSpPr>
        <p:spPr>
          <a:xfrm>
            <a:off x="381000" y="238125"/>
            <a:ext cx="3059402" cy="461106"/>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10000"/>
              </a:lnSpc>
              <a:spcBef>
                <a:spcPts val="0"/>
              </a:spcBef>
              <a:spcAft>
                <a:spcPts val="0"/>
              </a:spcAft>
              <a:buClr>
                <a:srgbClr val="4BACC6"/>
              </a:buClr>
              <a:buSzPts val="3600"/>
              <a:buFontTx/>
              <a:buNone/>
              <a:tabLst/>
              <a:defRPr/>
            </a:pPr>
            <a:r>
              <a:rPr kumimoji="0" lang="en-US" sz="1350" b="1" i="0" u="none" strike="noStrike" kern="1200" cap="none" spc="0" normalizeH="0" baseline="0" noProof="0">
                <a:ln>
                  <a:noFill/>
                </a:ln>
                <a:solidFill>
                  <a:srgbClr val="4BACC6"/>
                </a:solidFill>
                <a:effectLst/>
                <a:uLnTx/>
                <a:uFillTx/>
                <a:latin typeface="Helvetica Neue"/>
                <a:ea typeface="Helvetica Neue"/>
                <a:cs typeface="Helvetica Neue"/>
                <a:sym typeface="Helvetica Neue"/>
              </a:rPr>
              <a:t>LEWES FC</a:t>
            </a:r>
            <a:r>
              <a:rPr kumimoji="0" lang="en-US" sz="1350" b="1" i="0" u="none" strike="noStrike" kern="1200" cap="none" spc="0" normalizeH="0" baseline="0" noProof="0">
                <a:ln>
                  <a:noFill/>
                </a:ln>
                <a:solidFill>
                  <a:srgbClr val="EED74D"/>
                </a:solidFill>
                <a:effectLst/>
                <a:uLnTx/>
                <a:uFillTx/>
                <a:latin typeface="Helvetica Neue"/>
                <a:ea typeface="Helvetica Neue"/>
                <a:cs typeface="Helvetica Neue"/>
                <a:sym typeface="Helvetica Neue"/>
              </a:rPr>
              <a:t> </a:t>
            </a:r>
            <a:r>
              <a:rPr kumimoji="0" lang="en-US" sz="1350" b="1" i="0" u="none" strike="noStrike" kern="1200" cap="none" spc="0" normalizeH="0" baseline="0" noProof="0">
                <a:ln>
                  <a:noFill/>
                </a:ln>
                <a:solidFill>
                  <a:srgbClr val="000000"/>
                </a:solidFill>
                <a:effectLst/>
                <a:uLnTx/>
                <a:uFillTx/>
                <a:latin typeface="Helvetica Neue"/>
                <a:ea typeface="Helvetica Neue"/>
                <a:cs typeface="Helvetica Neue"/>
                <a:sym typeface="Helvetica Neue"/>
              </a:rPr>
              <a:t>- OUR STORY</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nvGrpSpPr>
          <p:cNvPr id="102" name="Google Shape;102;p3"/>
          <p:cNvGrpSpPr/>
          <p:nvPr/>
        </p:nvGrpSpPr>
        <p:grpSpPr>
          <a:xfrm>
            <a:off x="190500" y="4895850"/>
            <a:ext cx="8748233" cy="179369"/>
            <a:chOff x="0" y="0"/>
            <a:chExt cx="23328621" cy="478315"/>
          </a:xfrm>
        </p:grpSpPr>
        <p:cxnSp>
          <p:nvCxnSpPr>
            <p:cNvPr id="103" name="Google Shape;103;p3"/>
            <p:cNvCxnSpPr/>
            <p:nvPr/>
          </p:nvCxnSpPr>
          <p:spPr>
            <a:xfrm>
              <a:off x="0" y="0"/>
              <a:ext cx="23328621" cy="0"/>
            </a:xfrm>
            <a:prstGeom prst="straightConnector1">
              <a:avLst/>
            </a:prstGeom>
            <a:noFill/>
            <a:ln w="12700" cap="flat" cmpd="sng">
              <a:solidFill>
                <a:srgbClr val="A9A9A9"/>
              </a:solidFill>
              <a:prstDash val="dashDot"/>
              <a:round/>
              <a:headEnd type="none" w="sm" len="sm"/>
              <a:tailEnd type="none" w="sm" len="sm"/>
            </a:ln>
          </p:spPr>
        </p:cxnSp>
        <p:sp>
          <p:nvSpPr>
            <p:cNvPr id="104" name="Google Shape;104;p3"/>
            <p:cNvSpPr txBox="1"/>
            <p:nvPr/>
          </p:nvSpPr>
          <p:spPr>
            <a:xfrm>
              <a:off x="488309" y="164623"/>
              <a:ext cx="776683" cy="313692"/>
            </a:xfrm>
            <a:prstGeom prst="rect">
              <a:avLst/>
            </a:prstGeom>
            <a:noFill/>
            <a:ln>
              <a:noFill/>
            </a:ln>
          </p:spPr>
          <p:txBody>
            <a:bodyPr spcFirstLastPara="1" wrap="square" lIns="26784" tIns="26784" rIns="26784" bIns="26784" anchor="ctr" anchorCtr="0">
              <a:spAutoFit/>
            </a:bodyPr>
            <a:lstStyle/>
            <a:p>
              <a:pPr marL="0" marR="0" lvl="0" indent="0" algn="l" defTabSz="457200" rtl="0" eaLnBrk="1" fontAlgn="base" latinLnBrk="0" hangingPunct="1">
                <a:lnSpc>
                  <a:spcPct val="100000"/>
                </a:lnSpc>
                <a:spcBef>
                  <a:spcPts val="0"/>
                </a:spcBef>
                <a:spcAft>
                  <a:spcPts val="0"/>
                </a:spcAft>
                <a:buClr>
                  <a:srgbClr val="C0C0C0"/>
                </a:buClr>
                <a:buSzPts val="1100"/>
                <a:buFontTx/>
                <a:buNone/>
                <a:tabLst/>
                <a:defRPr/>
              </a:pPr>
              <a:r>
                <a:rPr kumimoji="0" lang="en-US" sz="413" b="0" i="0" u="none" strike="noStrike" kern="1200" cap="none" spc="0" normalizeH="0" baseline="0" noProof="0">
                  <a:ln>
                    <a:noFill/>
                  </a:ln>
                  <a:solidFill>
                    <a:srgbClr val="C0C0C0"/>
                  </a:solidFill>
                  <a:effectLst/>
                  <a:uLnTx/>
                  <a:uFillTx/>
                  <a:latin typeface="Helvetica Neue Light"/>
                  <a:ea typeface="Helvetica Neue Light"/>
                  <a:cs typeface="Helvetica Neue Light"/>
                  <a:sym typeface="Helvetica Neue Light"/>
                </a:rPr>
                <a:t>Lewes FC</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sp>
        <p:nvSpPr>
          <p:cNvPr id="105" name="Google Shape;105;p3"/>
          <p:cNvSpPr txBox="1">
            <a:spLocks noGrp="1"/>
          </p:cNvSpPr>
          <p:nvPr>
            <p:ph type="title"/>
          </p:nvPr>
        </p:nvSpPr>
        <p:spPr>
          <a:xfrm>
            <a:off x="664872" y="755564"/>
            <a:ext cx="2178819" cy="3309459"/>
          </a:xfrm>
          <a:prstGeom prst="rect">
            <a:avLst/>
          </a:prstGeom>
          <a:noFill/>
          <a:ln>
            <a:noFill/>
          </a:ln>
        </p:spPr>
        <p:txBody>
          <a:bodyPr spcFirstLastPara="1" wrap="square" lIns="7134" tIns="7134" rIns="7134" bIns="7134" anchor="t" anchorCtr="0">
            <a:noAutofit/>
          </a:bodyPr>
          <a:lstStyle/>
          <a:p>
            <a:pPr>
              <a:lnSpc>
                <a:spcPct val="100000"/>
              </a:lnSpc>
              <a:buClr>
                <a:srgbClr val="000000"/>
              </a:buClr>
              <a:buSzPts val="2500"/>
            </a:pPr>
            <a:r>
              <a:rPr lang="en-US" sz="1125" dirty="0">
                <a:solidFill>
                  <a:schemeClr val="tx1"/>
                </a:solidFill>
              </a:rPr>
              <a:t>Football has been played at the Dripping Pan since </a:t>
            </a:r>
            <a:r>
              <a:rPr lang="en-US" sz="1125" b="1" dirty="0">
                <a:solidFill>
                  <a:schemeClr val="tx1"/>
                </a:solidFill>
              </a:rPr>
              <a:t>1885</a:t>
            </a:r>
            <a:r>
              <a:rPr lang="en-US" sz="1125" dirty="0">
                <a:solidFill>
                  <a:schemeClr val="tx1"/>
                </a:solidFill>
              </a:rPr>
              <a:t>, making it one of the oldest constantly used grounds in the world.</a:t>
            </a:r>
            <a:endParaRPr sz="1125" dirty="0">
              <a:solidFill>
                <a:schemeClr val="tx1"/>
              </a:solidFill>
            </a:endParaRPr>
          </a:p>
          <a:p>
            <a:pPr>
              <a:lnSpc>
                <a:spcPct val="100000"/>
              </a:lnSpc>
              <a:buClr>
                <a:srgbClr val="000000"/>
              </a:buClr>
              <a:buSzPts val="10800"/>
            </a:pPr>
            <a:endParaRPr sz="1125" dirty="0">
              <a:solidFill>
                <a:schemeClr val="tx1"/>
              </a:solidFill>
            </a:endParaRPr>
          </a:p>
          <a:p>
            <a:pPr>
              <a:lnSpc>
                <a:spcPct val="100000"/>
              </a:lnSpc>
              <a:buClr>
                <a:srgbClr val="000000"/>
              </a:buClr>
              <a:buSzPts val="2500"/>
            </a:pPr>
            <a:r>
              <a:rPr lang="en-US" sz="1125" dirty="0">
                <a:solidFill>
                  <a:schemeClr val="tx1"/>
                </a:solidFill>
              </a:rPr>
              <a:t>In 2010, Lewes FC became a </a:t>
            </a:r>
            <a:r>
              <a:rPr lang="en-US" sz="1125" b="1" dirty="0">
                <a:solidFill>
                  <a:schemeClr val="tx1"/>
                </a:solidFill>
              </a:rPr>
              <a:t>100% community-owned</a:t>
            </a:r>
            <a:r>
              <a:rPr lang="en-US" sz="1125" dirty="0">
                <a:solidFill>
                  <a:schemeClr val="tx1"/>
                </a:solidFill>
              </a:rPr>
              <a:t>, non-profit entity.</a:t>
            </a:r>
            <a:endParaRPr sz="1125" dirty="0">
              <a:solidFill>
                <a:schemeClr val="tx1"/>
              </a:solidFill>
            </a:endParaRPr>
          </a:p>
          <a:p>
            <a:pPr>
              <a:lnSpc>
                <a:spcPct val="100000"/>
              </a:lnSpc>
              <a:buClr>
                <a:srgbClr val="000000"/>
              </a:buClr>
              <a:buSzPts val="10800"/>
            </a:pPr>
            <a:endParaRPr sz="1125" dirty="0">
              <a:solidFill>
                <a:schemeClr val="tx1"/>
              </a:solidFill>
            </a:endParaRPr>
          </a:p>
          <a:p>
            <a:pPr>
              <a:lnSpc>
                <a:spcPct val="100000"/>
              </a:lnSpc>
              <a:buClr>
                <a:srgbClr val="000000"/>
              </a:buClr>
              <a:buSzPts val="2500"/>
            </a:pPr>
            <a:r>
              <a:rPr lang="en-US" sz="1125" dirty="0">
                <a:solidFill>
                  <a:schemeClr val="tx1"/>
                </a:solidFill>
              </a:rPr>
              <a:t>We have around </a:t>
            </a:r>
            <a:r>
              <a:rPr lang="en-US" sz="1125" b="1" dirty="0">
                <a:solidFill>
                  <a:schemeClr val="tx1"/>
                </a:solidFill>
              </a:rPr>
              <a:t>1,500</a:t>
            </a:r>
            <a:r>
              <a:rPr lang="en-US" sz="1125" dirty="0">
                <a:solidFill>
                  <a:schemeClr val="tx1"/>
                </a:solidFill>
              </a:rPr>
              <a:t> equal owners across </a:t>
            </a:r>
            <a:r>
              <a:rPr lang="en-US" sz="1125" b="1" dirty="0">
                <a:solidFill>
                  <a:schemeClr val="tx1"/>
                </a:solidFill>
              </a:rPr>
              <a:t>26 countries</a:t>
            </a:r>
            <a:r>
              <a:rPr lang="en-US" sz="1125" dirty="0">
                <a:solidFill>
                  <a:schemeClr val="tx1"/>
                </a:solidFill>
              </a:rPr>
              <a:t>.</a:t>
            </a:r>
            <a:endParaRPr sz="1125" dirty="0">
              <a:solidFill>
                <a:schemeClr val="tx1"/>
              </a:solidFill>
            </a:endParaRPr>
          </a:p>
          <a:p>
            <a:pPr>
              <a:lnSpc>
                <a:spcPct val="100000"/>
              </a:lnSpc>
              <a:buClr>
                <a:srgbClr val="000000"/>
              </a:buClr>
              <a:buSzPts val="10800"/>
            </a:pPr>
            <a:endParaRPr sz="1125" dirty="0">
              <a:solidFill>
                <a:schemeClr val="tx1"/>
              </a:solidFill>
            </a:endParaRPr>
          </a:p>
          <a:p>
            <a:pPr>
              <a:lnSpc>
                <a:spcPct val="100000"/>
              </a:lnSpc>
              <a:buClr>
                <a:srgbClr val="000000"/>
              </a:buClr>
              <a:buSzPts val="2500"/>
            </a:pPr>
            <a:r>
              <a:rPr lang="en-US" sz="1125" dirty="0">
                <a:solidFill>
                  <a:schemeClr val="tx1"/>
                </a:solidFill>
              </a:rPr>
              <a:t>Each owner can own only one share, thereby lowering our risk of becoming too dependent or overly influenced by one or two single rich individuals.</a:t>
            </a:r>
            <a:endParaRPr sz="1125" dirty="0">
              <a:solidFill>
                <a:schemeClr val="tx1"/>
              </a:solidFill>
            </a:endParaRPr>
          </a:p>
          <a:p>
            <a:pPr>
              <a:lnSpc>
                <a:spcPct val="100000"/>
              </a:lnSpc>
              <a:buClr>
                <a:srgbClr val="000000"/>
              </a:buClr>
              <a:buSzPts val="10800"/>
            </a:pPr>
            <a:endParaRPr sz="1125" dirty="0">
              <a:solidFill>
                <a:schemeClr val="tx1"/>
              </a:solidFill>
            </a:endParaRPr>
          </a:p>
          <a:p>
            <a:pPr>
              <a:lnSpc>
                <a:spcPct val="100000"/>
              </a:lnSpc>
              <a:buClr>
                <a:srgbClr val="000000"/>
              </a:buClr>
              <a:buSzPts val="2500"/>
            </a:pPr>
            <a:r>
              <a:rPr lang="en-US" sz="1125" dirty="0">
                <a:solidFill>
                  <a:schemeClr val="tx1"/>
                </a:solidFill>
              </a:rPr>
              <a:t>Our board is elected from among the owners.  This means that we not only </a:t>
            </a:r>
            <a:r>
              <a:rPr lang="en-US" sz="1125" i="1" dirty="0">
                <a:solidFill>
                  <a:schemeClr val="tx1"/>
                </a:solidFill>
              </a:rPr>
              <a:t>serve</a:t>
            </a:r>
            <a:r>
              <a:rPr lang="en-US" sz="1125" dirty="0">
                <a:solidFill>
                  <a:schemeClr val="tx1"/>
                </a:solidFill>
              </a:rPr>
              <a:t> our community,</a:t>
            </a:r>
            <a:r>
              <a:rPr lang="en-US" sz="1125" b="1" dirty="0">
                <a:solidFill>
                  <a:schemeClr val="tx1"/>
                </a:solidFill>
              </a:rPr>
              <a:t> we are</a:t>
            </a:r>
            <a:r>
              <a:rPr lang="en-US" sz="1125" i="1" dirty="0">
                <a:solidFill>
                  <a:schemeClr val="tx1"/>
                </a:solidFill>
              </a:rPr>
              <a:t> </a:t>
            </a:r>
            <a:r>
              <a:rPr lang="en-US" sz="1125" b="1" dirty="0">
                <a:solidFill>
                  <a:schemeClr val="tx1"/>
                </a:solidFill>
              </a:rPr>
              <a:t>our community.</a:t>
            </a:r>
            <a:endParaRPr sz="1125" dirty="0">
              <a:solidFill>
                <a:schemeClr val="tx1"/>
              </a:solidFill>
            </a:endParaRPr>
          </a:p>
          <a:p>
            <a:pPr>
              <a:lnSpc>
                <a:spcPct val="100000"/>
              </a:lnSpc>
              <a:buClr>
                <a:srgbClr val="000000"/>
              </a:buClr>
              <a:buSzPts val="2000"/>
            </a:pPr>
            <a:endParaRPr sz="750" dirty="0"/>
          </a:p>
          <a:p>
            <a:pPr>
              <a:lnSpc>
                <a:spcPct val="100000"/>
              </a:lnSpc>
              <a:buClr>
                <a:srgbClr val="000000"/>
              </a:buClr>
              <a:buSzPts val="2000"/>
            </a:pPr>
            <a:endParaRPr sz="750" dirty="0"/>
          </a:p>
          <a:p>
            <a:pPr>
              <a:lnSpc>
                <a:spcPct val="100000"/>
              </a:lnSpc>
              <a:buClr>
                <a:srgbClr val="000000"/>
              </a:buClr>
              <a:buSzPts val="2000"/>
            </a:pPr>
            <a:endParaRPr sz="750" dirty="0"/>
          </a:p>
          <a:p>
            <a:pPr>
              <a:lnSpc>
                <a:spcPct val="100000"/>
              </a:lnSpc>
              <a:buClr>
                <a:srgbClr val="000000"/>
              </a:buClr>
              <a:buSzPts val="10800"/>
            </a:pPr>
            <a:endParaRPr b="0" dirty="0"/>
          </a:p>
          <a:p>
            <a:pPr>
              <a:lnSpc>
                <a:spcPct val="100000"/>
              </a:lnSpc>
              <a:buClr>
                <a:srgbClr val="000000"/>
              </a:buClr>
              <a:buSzPts val="10800"/>
            </a:pPr>
            <a:endParaRPr b="0" dirty="0"/>
          </a:p>
          <a:p>
            <a:pPr>
              <a:lnSpc>
                <a:spcPct val="100000"/>
              </a:lnSpc>
              <a:buClr>
                <a:srgbClr val="000000"/>
              </a:buClr>
              <a:buSzPts val="2000"/>
            </a:pPr>
            <a:r>
              <a:rPr lang="en-US" b="0" dirty="0"/>
              <a:t> </a:t>
            </a:r>
            <a:endParaRPr dirty="0"/>
          </a:p>
          <a:p>
            <a:pPr>
              <a:lnSpc>
                <a:spcPct val="100000"/>
              </a:lnSpc>
              <a:buClr>
                <a:srgbClr val="000000"/>
              </a:buClr>
              <a:buSzPts val="10800"/>
            </a:pPr>
            <a:endParaRPr b="0" dirty="0"/>
          </a:p>
          <a:p>
            <a:pPr>
              <a:lnSpc>
                <a:spcPct val="100000"/>
              </a:lnSpc>
              <a:buClr>
                <a:srgbClr val="000000"/>
              </a:buClr>
              <a:buSzPts val="10800"/>
            </a:pPr>
            <a:endParaRPr b="0" dirty="0"/>
          </a:p>
          <a:p>
            <a:pPr>
              <a:lnSpc>
                <a:spcPct val="100000"/>
              </a:lnSpc>
              <a:buClr>
                <a:srgbClr val="000000"/>
              </a:buClr>
              <a:buSzPts val="10800"/>
            </a:pPr>
            <a:endParaRPr b="0" dirty="0"/>
          </a:p>
          <a:p>
            <a:pPr algn="ctr">
              <a:lnSpc>
                <a:spcPct val="100000"/>
              </a:lnSpc>
              <a:buClr>
                <a:srgbClr val="FFFFFF"/>
              </a:buClr>
              <a:buSzPts val="10800"/>
            </a:pPr>
            <a:endParaRPr b="0" dirty="0"/>
          </a:p>
        </p:txBody>
      </p:sp>
      <p:cxnSp>
        <p:nvCxnSpPr>
          <p:cNvPr id="106" name="Google Shape;106;p3"/>
          <p:cNvCxnSpPr/>
          <p:nvPr/>
        </p:nvCxnSpPr>
        <p:spPr>
          <a:xfrm rot="10800000" flipH="1">
            <a:off x="2951625" y="755564"/>
            <a:ext cx="0" cy="3575821"/>
          </a:xfrm>
          <a:prstGeom prst="straightConnector1">
            <a:avLst/>
          </a:prstGeom>
          <a:noFill/>
          <a:ln w="25400" cap="flat" cmpd="sng">
            <a:solidFill>
              <a:srgbClr val="000000"/>
            </a:solidFill>
            <a:prstDash val="solid"/>
            <a:miter lim="400000"/>
            <a:headEnd type="none" w="sm" len="sm"/>
            <a:tailEnd type="none" w="sm" len="sm"/>
          </a:ln>
        </p:spPr>
      </p:cxnSp>
      <p:pic>
        <p:nvPicPr>
          <p:cNvPr id="107" name="Google Shape;107;p3" descr="lewes_dripping_pan_in_19c1.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99161" y="815097"/>
            <a:ext cx="2503003" cy="1654105"/>
          </a:xfrm>
          <a:prstGeom prst="rect">
            <a:avLst/>
          </a:prstGeom>
          <a:noFill/>
          <a:ln>
            <a:noFill/>
          </a:ln>
        </p:spPr>
      </p:pic>
      <p:pic>
        <p:nvPicPr>
          <p:cNvPr id="108" name="Google Shape;108;p3" descr="32364605768_923f48d9ae_z.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845659" y="812418"/>
            <a:ext cx="2497903" cy="1659371"/>
          </a:xfrm>
          <a:prstGeom prst="rect">
            <a:avLst/>
          </a:prstGeom>
          <a:noFill/>
          <a:ln>
            <a:noFill/>
          </a:ln>
        </p:spPr>
      </p:pic>
      <p:pic>
        <p:nvPicPr>
          <p:cNvPr id="109" name="Google Shape;109;p3" descr="PastedGraphic-3.pdf"/>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836705" y="2522777"/>
            <a:ext cx="2544413" cy="1659250"/>
          </a:xfrm>
          <a:prstGeom prst="rect">
            <a:avLst/>
          </a:prstGeom>
          <a:noFill/>
          <a:ln>
            <a:noFill/>
          </a:ln>
        </p:spPr>
      </p:pic>
    </p:spTree>
    <p:extLst>
      <p:ext uri="{BB962C8B-B14F-4D97-AF65-F5344CB8AC3E}">
        <p14:creationId xmlns:p14="http://schemas.microsoft.com/office/powerpoint/2010/main" val="880290781"/>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71BE77-11EA-8D46-A5A8-54146B86C1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923" y="783082"/>
            <a:ext cx="2350540" cy="1766822"/>
          </a:xfrm>
          <a:prstGeom prst="rect">
            <a:avLst/>
          </a:prstGeom>
        </p:spPr>
      </p:pic>
      <p:pic>
        <p:nvPicPr>
          <p:cNvPr id="5" name="Picture 4">
            <a:extLst>
              <a:ext uri="{FF2B5EF4-FFF2-40B4-BE49-F238E27FC236}">
                <a16:creationId xmlns:a16="http://schemas.microsoft.com/office/drawing/2014/main" id="{1FE07A7B-A446-AC44-BD71-CE8BB05EBD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8045" y="783082"/>
            <a:ext cx="2355762" cy="1766822"/>
          </a:xfrm>
          <a:prstGeom prst="rect">
            <a:avLst/>
          </a:prstGeom>
        </p:spPr>
      </p:pic>
      <p:pic>
        <p:nvPicPr>
          <p:cNvPr id="7" name="Picture 6">
            <a:extLst>
              <a:ext uri="{FF2B5EF4-FFF2-40B4-BE49-F238E27FC236}">
                <a16:creationId xmlns:a16="http://schemas.microsoft.com/office/drawing/2014/main" id="{6C6FB554-2698-FE4A-831E-3CE489EB96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547" y="2952817"/>
            <a:ext cx="2355761" cy="1766821"/>
          </a:xfrm>
          <a:prstGeom prst="rect">
            <a:avLst/>
          </a:prstGeom>
        </p:spPr>
      </p:pic>
      <p:pic>
        <p:nvPicPr>
          <p:cNvPr id="9" name="Picture 8">
            <a:extLst>
              <a:ext uri="{FF2B5EF4-FFF2-40B4-BE49-F238E27FC236}">
                <a16:creationId xmlns:a16="http://schemas.microsoft.com/office/drawing/2014/main" id="{37B8D82F-F3CA-574E-90E1-DA3DA2A2E3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1923" y="2944872"/>
            <a:ext cx="2355762" cy="1774264"/>
          </a:xfrm>
          <a:prstGeom prst="rect">
            <a:avLst/>
          </a:prstGeom>
        </p:spPr>
      </p:pic>
      <p:pic>
        <p:nvPicPr>
          <p:cNvPr id="11" name="Picture 10">
            <a:extLst>
              <a:ext uri="{FF2B5EF4-FFF2-40B4-BE49-F238E27FC236}">
                <a16:creationId xmlns:a16="http://schemas.microsoft.com/office/drawing/2014/main" id="{7272CB93-7924-6743-A1FA-225A8D13AF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8045" y="2952314"/>
            <a:ext cx="2355762" cy="1766822"/>
          </a:xfrm>
          <a:prstGeom prst="rect">
            <a:avLst/>
          </a:prstGeom>
        </p:spPr>
      </p:pic>
      <p:pic>
        <p:nvPicPr>
          <p:cNvPr id="12" name="Picture 11">
            <a:extLst>
              <a:ext uri="{FF2B5EF4-FFF2-40B4-BE49-F238E27FC236}">
                <a16:creationId xmlns:a16="http://schemas.microsoft.com/office/drawing/2014/main" id="{7DEB09A6-6382-E741-9511-B1121FC2F8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74547" y="783083"/>
            <a:ext cx="2355090" cy="1766821"/>
          </a:xfrm>
          <a:prstGeom prst="rect">
            <a:avLst/>
          </a:prstGeom>
        </p:spPr>
      </p:pic>
      <p:pic>
        <p:nvPicPr>
          <p:cNvPr id="8" name="Picture 7">
            <a:extLst>
              <a:ext uri="{FF2B5EF4-FFF2-40B4-BE49-F238E27FC236}">
                <a16:creationId xmlns:a16="http://schemas.microsoft.com/office/drawing/2014/main" id="{3E6F4E7A-B7B4-4088-8D3F-87640389C40D}"/>
              </a:ext>
            </a:extLst>
          </p:cNvPr>
          <p:cNvPicPr>
            <a:picLocks noChangeAspect="1"/>
          </p:cNvPicPr>
          <p:nvPr/>
        </p:nvPicPr>
        <p:blipFill>
          <a:blip r:embed="rId9"/>
          <a:stretch>
            <a:fillRect/>
          </a:stretch>
        </p:blipFill>
        <p:spPr>
          <a:xfrm flipV="1">
            <a:off x="0" y="-21293"/>
            <a:ext cx="9144000" cy="772716"/>
          </a:xfrm>
          <a:prstGeom prst="rect">
            <a:avLst/>
          </a:prstGeom>
          <a:ln>
            <a:noFill/>
          </a:ln>
        </p:spPr>
      </p:pic>
    </p:spTree>
    <p:extLst>
      <p:ext uri="{BB962C8B-B14F-4D97-AF65-F5344CB8AC3E}">
        <p14:creationId xmlns:p14="http://schemas.microsoft.com/office/powerpoint/2010/main" val="215483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3105" y="751221"/>
            <a:ext cx="6376415" cy="4392279"/>
          </a:xfrm>
          <a:prstGeom prst="rect">
            <a:avLst/>
          </a:prstGeom>
        </p:spPr>
      </p:pic>
      <p:pic>
        <p:nvPicPr>
          <p:cNvPr id="3" name="Picture 2">
            <a:extLst>
              <a:ext uri="{FF2B5EF4-FFF2-40B4-BE49-F238E27FC236}">
                <a16:creationId xmlns:a16="http://schemas.microsoft.com/office/drawing/2014/main" id="{CCAC0D7A-CEAC-4BF4-AFEB-1D87FE92FC5F}"/>
              </a:ext>
            </a:extLst>
          </p:cNvPr>
          <p:cNvPicPr>
            <a:picLocks noChangeAspect="1"/>
          </p:cNvPicPr>
          <p:nvPr/>
        </p:nvPicPr>
        <p:blipFill>
          <a:blip r:embed="rId4"/>
          <a:stretch>
            <a:fillRect/>
          </a:stretch>
        </p:blipFill>
        <p:spPr>
          <a:xfrm flipV="1">
            <a:off x="0" y="-21293"/>
            <a:ext cx="9144000" cy="772716"/>
          </a:xfrm>
          <a:prstGeom prst="rect">
            <a:avLst/>
          </a:prstGeom>
          <a:ln>
            <a:noFill/>
          </a:ln>
        </p:spPr>
      </p:pic>
    </p:spTree>
    <p:extLst>
      <p:ext uri="{BB962C8B-B14F-4D97-AF65-F5344CB8AC3E}">
        <p14:creationId xmlns:p14="http://schemas.microsoft.com/office/powerpoint/2010/main" val="3038903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05081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E30CBE-F50C-47B9-B259-3976F33EBE89}"/>
              </a:ext>
            </a:extLst>
          </p:cNvPr>
          <p:cNvPicPr>
            <a:picLocks noChangeAspect="1"/>
          </p:cNvPicPr>
          <p:nvPr/>
        </p:nvPicPr>
        <p:blipFill>
          <a:blip r:embed="rId3"/>
          <a:stretch>
            <a:fillRect/>
          </a:stretch>
        </p:blipFill>
        <p:spPr>
          <a:xfrm flipV="1">
            <a:off x="1" y="0"/>
            <a:ext cx="9144000" cy="772716"/>
          </a:xfrm>
          <a:prstGeom prst="rect">
            <a:avLst/>
          </a:prstGeom>
          <a:ln>
            <a:noFill/>
          </a:ln>
        </p:spPr>
      </p:pic>
      <p:sp>
        <p:nvSpPr>
          <p:cNvPr id="2" name="Title 1">
            <a:extLst>
              <a:ext uri="{FF2B5EF4-FFF2-40B4-BE49-F238E27FC236}">
                <a16:creationId xmlns:a16="http://schemas.microsoft.com/office/drawing/2014/main" id="{BD7DB93D-492D-E640-93DF-199E31CB0947}"/>
              </a:ext>
            </a:extLst>
          </p:cNvPr>
          <p:cNvSpPr>
            <a:spLocks noGrp="1"/>
          </p:cNvSpPr>
          <p:nvPr>
            <p:ph type="ctrTitle"/>
          </p:nvPr>
        </p:nvSpPr>
        <p:spPr>
          <a:xfrm>
            <a:off x="287202" y="134404"/>
            <a:ext cx="6858000" cy="687627"/>
          </a:xfrm>
        </p:spPr>
        <p:txBody>
          <a:bodyPr/>
          <a:lstStyle/>
          <a:p>
            <a:pPr algn="l" defTabSz="685783" eaLnBrk="1" hangingPunct="1">
              <a:lnSpc>
                <a:spcPct val="90000"/>
              </a:lnSpc>
            </a:pPr>
            <a:r>
              <a:rPr lang="en-US" sz="3000" b="1" dirty="0">
                <a:latin typeface="FS Jack" panose="02000503000000020004" pitchFamily="50" charset="0"/>
                <a:ea typeface="+mj-ea"/>
                <a:cs typeface="+mj-cs"/>
              </a:rPr>
              <a:t>FORMAT &amp; HOUSEKEEPING</a:t>
            </a:r>
          </a:p>
        </p:txBody>
      </p:sp>
      <p:sp>
        <p:nvSpPr>
          <p:cNvPr id="3" name="Subtitle 2">
            <a:extLst>
              <a:ext uri="{FF2B5EF4-FFF2-40B4-BE49-F238E27FC236}">
                <a16:creationId xmlns:a16="http://schemas.microsoft.com/office/drawing/2014/main" id="{90B4E914-8988-AD47-AA75-A26511840CA6}"/>
              </a:ext>
            </a:extLst>
          </p:cNvPr>
          <p:cNvSpPr>
            <a:spLocks noGrp="1"/>
          </p:cNvSpPr>
          <p:nvPr>
            <p:ph type="subTitle" idx="1"/>
          </p:nvPr>
        </p:nvSpPr>
        <p:spPr>
          <a:xfrm>
            <a:off x="657906" y="1350819"/>
            <a:ext cx="7336972" cy="2822369"/>
          </a:xfrm>
        </p:spPr>
        <p:txBody>
          <a:bodyPr>
            <a:normAutofit/>
          </a:bodyPr>
          <a:lstStyle/>
          <a:p>
            <a:pPr marL="285750" indent="-285750" algn="l">
              <a:buFont typeface="Arial" panose="020B0604020202020204" pitchFamily="34" charset="0"/>
              <a:buChar char="•"/>
            </a:pPr>
            <a:r>
              <a:rPr lang="en-US" dirty="0">
                <a:latin typeface="FS Jack" panose="02000503000000020004" pitchFamily="50" charset="0"/>
              </a:rPr>
              <a:t>To help with recording quality, please mute sound until the discussion</a:t>
            </a:r>
          </a:p>
          <a:p>
            <a:pPr marL="257168" indent="-257168" algn="l">
              <a:buFont typeface="Arial" panose="020B0604020202020204" pitchFamily="34" charset="0"/>
              <a:buChar char="•"/>
            </a:pPr>
            <a:r>
              <a:rPr lang="en-US" dirty="0">
                <a:latin typeface="FS Jack" panose="02000503000000020004" pitchFamily="50" charset="0"/>
              </a:rPr>
              <a:t>The webinar will be recorded and available to view again</a:t>
            </a:r>
          </a:p>
          <a:p>
            <a:pPr marL="257168" indent="-257168" algn="l">
              <a:buFont typeface="Arial" panose="020B0604020202020204" pitchFamily="34" charset="0"/>
              <a:buChar char="•"/>
            </a:pPr>
            <a:r>
              <a:rPr lang="en-US" dirty="0">
                <a:latin typeface="FS Jack" panose="02000503000000020004" pitchFamily="50" charset="0"/>
              </a:rPr>
              <a:t>Slides will be emailed to all participants who signed up</a:t>
            </a:r>
          </a:p>
          <a:p>
            <a:pPr marL="257168" indent="-257168" algn="l">
              <a:buFont typeface="Arial" panose="020B0604020202020204" pitchFamily="34" charset="0"/>
              <a:buChar char="•"/>
            </a:pPr>
            <a:r>
              <a:rPr lang="en-US" dirty="0">
                <a:latin typeface="FS Jack" panose="02000503000000020004" pitchFamily="50" charset="0"/>
              </a:rPr>
              <a:t>Any questions you have through the presentation jot them down on a piece of paper or in the chat and we will open up the floor for discussions at the end. </a:t>
            </a:r>
          </a:p>
        </p:txBody>
      </p:sp>
    </p:spTree>
    <p:extLst>
      <p:ext uri="{BB962C8B-B14F-4D97-AF65-F5344CB8AC3E}">
        <p14:creationId xmlns:p14="http://schemas.microsoft.com/office/powerpoint/2010/main" val="2350527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04278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D950941C-51A6-BD4E-A2C3-4568D3F544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 y="4"/>
            <a:ext cx="9143993" cy="5143496"/>
          </a:xfrm>
          <a:prstGeom prst="rect">
            <a:avLst/>
          </a:prstGeom>
          <a:noFill/>
          <a:ln>
            <a:noFill/>
          </a:ln>
        </p:spPr>
      </p:pic>
    </p:spTree>
    <p:extLst>
      <p:ext uri="{BB962C8B-B14F-4D97-AF65-F5344CB8AC3E}">
        <p14:creationId xmlns:p14="http://schemas.microsoft.com/office/powerpoint/2010/main" val="623545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7" name="Picture 6">
            <a:extLst>
              <a:ext uri="{FF2B5EF4-FFF2-40B4-BE49-F238E27FC236}">
                <a16:creationId xmlns:a16="http://schemas.microsoft.com/office/drawing/2014/main" id="{2289B315-C39A-4600-A001-E33B7BD7C47D}"/>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114" name="Google Shape;114;p4"/>
          <p:cNvSpPr txBox="1"/>
          <p:nvPr/>
        </p:nvSpPr>
        <p:spPr>
          <a:xfrm>
            <a:off x="381000" y="238125"/>
            <a:ext cx="3059402" cy="461106"/>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10000"/>
              </a:lnSpc>
              <a:spcBef>
                <a:spcPts val="0"/>
              </a:spcBef>
              <a:spcAft>
                <a:spcPts val="0"/>
              </a:spcAft>
              <a:buClr>
                <a:srgbClr val="4BACC6"/>
              </a:buClr>
              <a:buSzPts val="3600"/>
              <a:buFontTx/>
              <a:buNone/>
              <a:tabLst/>
              <a:defRPr/>
            </a:pPr>
            <a:r>
              <a:rPr kumimoji="0" lang="en-US" sz="1350" b="1" i="0" u="none" strike="noStrike" kern="1200" cap="none" spc="0" normalizeH="0" baseline="0" noProof="0">
                <a:ln>
                  <a:noFill/>
                </a:ln>
                <a:solidFill>
                  <a:srgbClr val="4BACC6"/>
                </a:solidFill>
                <a:effectLst/>
                <a:uLnTx/>
                <a:uFillTx/>
                <a:latin typeface="Helvetica Neue"/>
                <a:ea typeface="Helvetica Neue"/>
                <a:cs typeface="Helvetica Neue"/>
                <a:sym typeface="Helvetica Neue"/>
              </a:rPr>
              <a:t>LEWES FC</a:t>
            </a:r>
            <a:r>
              <a:rPr kumimoji="0" lang="en-US" sz="1350" b="1" i="0" u="none" strike="noStrike" kern="1200" cap="none" spc="0" normalizeH="0" baseline="0" noProof="0">
                <a:ln>
                  <a:noFill/>
                </a:ln>
                <a:solidFill>
                  <a:srgbClr val="EED74D"/>
                </a:solidFill>
                <a:effectLst/>
                <a:uLnTx/>
                <a:uFillTx/>
                <a:latin typeface="Helvetica Neue"/>
                <a:ea typeface="Helvetica Neue"/>
                <a:cs typeface="Helvetica Neue"/>
                <a:sym typeface="Helvetica Neue"/>
              </a:rPr>
              <a:t> </a:t>
            </a:r>
            <a:r>
              <a:rPr kumimoji="0" lang="en-US" sz="1350" b="1" i="0" u="none" strike="noStrike" kern="1200" cap="none" spc="0" normalizeH="0" baseline="0" noProof="0">
                <a:ln>
                  <a:noFill/>
                </a:ln>
                <a:solidFill>
                  <a:srgbClr val="000000"/>
                </a:solidFill>
                <a:effectLst/>
                <a:uLnTx/>
                <a:uFillTx/>
                <a:latin typeface="Helvetica Neue"/>
                <a:ea typeface="Helvetica Neue"/>
                <a:cs typeface="Helvetica Neue"/>
                <a:sym typeface="Helvetica Neue"/>
              </a:rPr>
              <a:t>- OUR STORY</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nvGrpSpPr>
          <p:cNvPr id="115" name="Google Shape;115;p4"/>
          <p:cNvGrpSpPr/>
          <p:nvPr/>
        </p:nvGrpSpPr>
        <p:grpSpPr>
          <a:xfrm>
            <a:off x="190500" y="4895850"/>
            <a:ext cx="8748233" cy="179369"/>
            <a:chOff x="0" y="0"/>
            <a:chExt cx="23328621" cy="478315"/>
          </a:xfrm>
        </p:grpSpPr>
        <p:cxnSp>
          <p:nvCxnSpPr>
            <p:cNvPr id="116" name="Google Shape;116;p4"/>
            <p:cNvCxnSpPr/>
            <p:nvPr/>
          </p:nvCxnSpPr>
          <p:spPr>
            <a:xfrm>
              <a:off x="0" y="0"/>
              <a:ext cx="23328621" cy="0"/>
            </a:xfrm>
            <a:prstGeom prst="straightConnector1">
              <a:avLst/>
            </a:prstGeom>
            <a:noFill/>
            <a:ln w="12700" cap="flat" cmpd="sng">
              <a:solidFill>
                <a:srgbClr val="A9A9A9"/>
              </a:solidFill>
              <a:prstDash val="dashDot"/>
              <a:round/>
              <a:headEnd type="none" w="sm" len="sm"/>
              <a:tailEnd type="none" w="sm" len="sm"/>
            </a:ln>
          </p:spPr>
        </p:cxnSp>
        <p:sp>
          <p:nvSpPr>
            <p:cNvPr id="117" name="Google Shape;117;p4"/>
            <p:cNvSpPr txBox="1"/>
            <p:nvPr/>
          </p:nvSpPr>
          <p:spPr>
            <a:xfrm>
              <a:off x="488309" y="164623"/>
              <a:ext cx="776683" cy="313692"/>
            </a:xfrm>
            <a:prstGeom prst="rect">
              <a:avLst/>
            </a:prstGeom>
            <a:noFill/>
            <a:ln>
              <a:noFill/>
            </a:ln>
          </p:spPr>
          <p:txBody>
            <a:bodyPr spcFirstLastPara="1" wrap="square" lIns="26784" tIns="26784" rIns="26784" bIns="26784" anchor="ctr" anchorCtr="0">
              <a:spAutoFit/>
            </a:bodyPr>
            <a:lstStyle/>
            <a:p>
              <a:pPr marL="0" marR="0" lvl="0" indent="0" algn="l" defTabSz="457200" rtl="0" eaLnBrk="1" fontAlgn="base" latinLnBrk="0" hangingPunct="1">
                <a:lnSpc>
                  <a:spcPct val="100000"/>
                </a:lnSpc>
                <a:spcBef>
                  <a:spcPts val="0"/>
                </a:spcBef>
                <a:spcAft>
                  <a:spcPts val="0"/>
                </a:spcAft>
                <a:buClr>
                  <a:srgbClr val="C0C0C0"/>
                </a:buClr>
                <a:buSzPts val="1100"/>
                <a:buFontTx/>
                <a:buNone/>
                <a:tabLst/>
                <a:defRPr/>
              </a:pPr>
              <a:r>
                <a:rPr kumimoji="0" lang="en-US" sz="413" b="0" i="0" u="none" strike="noStrike" kern="1200" cap="none" spc="0" normalizeH="0" baseline="0" noProof="0">
                  <a:ln>
                    <a:noFill/>
                  </a:ln>
                  <a:solidFill>
                    <a:srgbClr val="C0C0C0"/>
                  </a:solidFill>
                  <a:effectLst/>
                  <a:uLnTx/>
                  <a:uFillTx/>
                  <a:latin typeface="Helvetica Neue Light"/>
                  <a:ea typeface="Helvetica Neue Light"/>
                  <a:cs typeface="Helvetica Neue Light"/>
                  <a:sym typeface="Helvetica Neue Light"/>
                </a:rPr>
                <a:t>Lewes FC</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sp>
        <p:nvSpPr>
          <p:cNvPr id="118" name="Google Shape;118;p4"/>
          <p:cNvSpPr txBox="1">
            <a:spLocks noGrp="1"/>
          </p:cNvSpPr>
          <p:nvPr>
            <p:ph type="title"/>
          </p:nvPr>
        </p:nvSpPr>
        <p:spPr>
          <a:xfrm>
            <a:off x="1852201" y="728361"/>
            <a:ext cx="5805481" cy="4138359"/>
          </a:xfrm>
          <a:prstGeom prst="rect">
            <a:avLst/>
          </a:prstGeom>
          <a:noFill/>
          <a:ln>
            <a:noFill/>
          </a:ln>
        </p:spPr>
        <p:txBody>
          <a:bodyPr spcFirstLastPara="1" wrap="square" lIns="7134" tIns="7134" rIns="7134" bIns="7134" anchor="ctr" anchorCtr="0">
            <a:noAutofit/>
          </a:bodyPr>
          <a:lstStyle/>
          <a:p>
            <a:pPr>
              <a:lnSpc>
                <a:spcPct val="100000"/>
              </a:lnSpc>
              <a:buClr>
                <a:srgbClr val="000000"/>
              </a:buClr>
              <a:buSzPts val="4500"/>
            </a:pPr>
            <a:r>
              <a:rPr lang="en-US" sz="1650" dirty="0">
                <a:solidFill>
                  <a:schemeClr val="tx1"/>
                </a:solidFill>
              </a:rPr>
              <a:t>In 2017, Lewes FC become the first club in the world to have equal playing and marketing budgets for women and men. </a:t>
            </a:r>
            <a:endParaRPr sz="1650" dirty="0">
              <a:solidFill>
                <a:schemeClr val="tx1"/>
              </a:solidFill>
            </a:endParaRPr>
          </a:p>
          <a:p>
            <a:pPr>
              <a:lnSpc>
                <a:spcPct val="100000"/>
              </a:lnSpc>
              <a:buClr>
                <a:srgbClr val="000000"/>
              </a:buClr>
              <a:buSzPts val="10800"/>
            </a:pPr>
            <a:endParaRPr sz="1650" dirty="0">
              <a:solidFill>
                <a:schemeClr val="tx1"/>
              </a:solidFill>
            </a:endParaRPr>
          </a:p>
          <a:p>
            <a:pPr>
              <a:lnSpc>
                <a:spcPct val="100000"/>
              </a:lnSpc>
              <a:buClr>
                <a:srgbClr val="000000"/>
              </a:buClr>
              <a:buSzPts val="4500"/>
            </a:pPr>
            <a:r>
              <a:rPr lang="en-US" sz="1650" dirty="0">
                <a:solidFill>
                  <a:schemeClr val="tx1"/>
                </a:solidFill>
              </a:rPr>
              <a:t>We allocate all club resources equally by gender. </a:t>
            </a:r>
            <a:endParaRPr sz="1650" dirty="0">
              <a:solidFill>
                <a:schemeClr val="tx1"/>
              </a:solidFill>
            </a:endParaRPr>
          </a:p>
          <a:p>
            <a:pPr>
              <a:lnSpc>
                <a:spcPct val="100000"/>
              </a:lnSpc>
              <a:buClr>
                <a:srgbClr val="000000"/>
              </a:buClr>
              <a:buSzPts val="10800"/>
            </a:pPr>
            <a:endParaRPr b="0" dirty="0"/>
          </a:p>
        </p:txBody>
      </p:sp>
    </p:spTree>
    <p:extLst>
      <p:ext uri="{BB962C8B-B14F-4D97-AF65-F5344CB8AC3E}">
        <p14:creationId xmlns:p14="http://schemas.microsoft.com/office/powerpoint/2010/main" val="1851542421"/>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3" name="Picture 12">
            <a:extLst>
              <a:ext uri="{FF2B5EF4-FFF2-40B4-BE49-F238E27FC236}">
                <a16:creationId xmlns:a16="http://schemas.microsoft.com/office/drawing/2014/main" id="{50EE8447-7E8A-4554-9238-46330F84AC7D}"/>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123" name="Google Shape;123;p5"/>
          <p:cNvSpPr txBox="1"/>
          <p:nvPr/>
        </p:nvSpPr>
        <p:spPr>
          <a:xfrm>
            <a:off x="381000" y="238125"/>
            <a:ext cx="3059402" cy="461106"/>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10000"/>
              </a:lnSpc>
              <a:spcBef>
                <a:spcPts val="0"/>
              </a:spcBef>
              <a:spcAft>
                <a:spcPts val="0"/>
              </a:spcAft>
              <a:buClr>
                <a:srgbClr val="4BACC6"/>
              </a:buClr>
              <a:buSzPts val="3600"/>
              <a:buFontTx/>
              <a:buNone/>
              <a:tabLst/>
              <a:defRPr/>
            </a:pPr>
            <a:r>
              <a:rPr kumimoji="0" lang="en-US" sz="1350" b="1" i="0" u="none" strike="noStrike" kern="1200" cap="none" spc="0" normalizeH="0" baseline="0" noProof="0">
                <a:ln>
                  <a:noFill/>
                </a:ln>
                <a:solidFill>
                  <a:srgbClr val="4BACC6"/>
                </a:solidFill>
                <a:effectLst/>
                <a:uLnTx/>
                <a:uFillTx/>
                <a:latin typeface="Helvetica Neue"/>
                <a:ea typeface="Helvetica Neue"/>
                <a:cs typeface="Helvetica Neue"/>
                <a:sym typeface="Helvetica Neue"/>
              </a:rPr>
              <a:t>LEWES FC</a:t>
            </a:r>
            <a:r>
              <a:rPr kumimoji="0" lang="en-US" sz="1350" b="1" i="0" u="none" strike="noStrike" kern="1200" cap="none" spc="0" normalizeH="0" baseline="0" noProof="0">
                <a:ln>
                  <a:noFill/>
                </a:ln>
                <a:solidFill>
                  <a:srgbClr val="EED74D"/>
                </a:solidFill>
                <a:effectLst/>
                <a:uLnTx/>
                <a:uFillTx/>
                <a:latin typeface="Helvetica Neue"/>
                <a:ea typeface="Helvetica Neue"/>
                <a:cs typeface="Helvetica Neue"/>
                <a:sym typeface="Helvetica Neue"/>
              </a:rPr>
              <a:t> </a:t>
            </a:r>
            <a:r>
              <a:rPr kumimoji="0" lang="en-US" sz="1350" b="1" i="0" u="none" strike="noStrike" kern="1200" cap="none" spc="0" normalizeH="0" baseline="0" noProof="0">
                <a:ln>
                  <a:noFill/>
                </a:ln>
                <a:solidFill>
                  <a:srgbClr val="000000"/>
                </a:solidFill>
                <a:effectLst/>
                <a:uLnTx/>
                <a:uFillTx/>
                <a:latin typeface="Helvetica Neue"/>
                <a:ea typeface="Helvetica Neue"/>
                <a:cs typeface="Helvetica Neue"/>
                <a:sym typeface="Helvetica Neue"/>
              </a:rPr>
              <a:t>- OUR STORY</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nvGrpSpPr>
          <p:cNvPr id="124" name="Google Shape;124;p5"/>
          <p:cNvGrpSpPr/>
          <p:nvPr/>
        </p:nvGrpSpPr>
        <p:grpSpPr>
          <a:xfrm>
            <a:off x="190500" y="4895850"/>
            <a:ext cx="8748233" cy="179369"/>
            <a:chOff x="0" y="0"/>
            <a:chExt cx="23328621" cy="478315"/>
          </a:xfrm>
        </p:grpSpPr>
        <p:cxnSp>
          <p:nvCxnSpPr>
            <p:cNvPr id="125" name="Google Shape;125;p5"/>
            <p:cNvCxnSpPr/>
            <p:nvPr/>
          </p:nvCxnSpPr>
          <p:spPr>
            <a:xfrm>
              <a:off x="0" y="0"/>
              <a:ext cx="23328621" cy="0"/>
            </a:xfrm>
            <a:prstGeom prst="straightConnector1">
              <a:avLst/>
            </a:prstGeom>
            <a:noFill/>
            <a:ln w="12700" cap="flat" cmpd="sng">
              <a:solidFill>
                <a:srgbClr val="A9A9A9"/>
              </a:solidFill>
              <a:prstDash val="dashDot"/>
              <a:round/>
              <a:headEnd type="none" w="sm" len="sm"/>
              <a:tailEnd type="none" w="sm" len="sm"/>
            </a:ln>
          </p:spPr>
        </p:cxnSp>
        <p:sp>
          <p:nvSpPr>
            <p:cNvPr id="126" name="Google Shape;126;p5"/>
            <p:cNvSpPr txBox="1"/>
            <p:nvPr/>
          </p:nvSpPr>
          <p:spPr>
            <a:xfrm>
              <a:off x="488309" y="164623"/>
              <a:ext cx="776683" cy="313692"/>
            </a:xfrm>
            <a:prstGeom prst="rect">
              <a:avLst/>
            </a:prstGeom>
            <a:noFill/>
            <a:ln>
              <a:noFill/>
            </a:ln>
          </p:spPr>
          <p:txBody>
            <a:bodyPr spcFirstLastPara="1" wrap="square" lIns="26784" tIns="26784" rIns="26784" bIns="26784" anchor="ctr" anchorCtr="0">
              <a:spAutoFit/>
            </a:bodyPr>
            <a:lstStyle/>
            <a:p>
              <a:pPr marL="0" marR="0" lvl="0" indent="0" algn="l" defTabSz="457200" rtl="0" eaLnBrk="1" fontAlgn="base" latinLnBrk="0" hangingPunct="1">
                <a:lnSpc>
                  <a:spcPct val="100000"/>
                </a:lnSpc>
                <a:spcBef>
                  <a:spcPts val="0"/>
                </a:spcBef>
                <a:spcAft>
                  <a:spcPts val="0"/>
                </a:spcAft>
                <a:buClr>
                  <a:srgbClr val="C0C0C0"/>
                </a:buClr>
                <a:buSzPts val="1100"/>
                <a:buFontTx/>
                <a:buNone/>
                <a:tabLst/>
                <a:defRPr/>
              </a:pPr>
              <a:r>
                <a:rPr kumimoji="0" lang="en-US" sz="413" b="0" i="0" u="none" strike="noStrike" kern="1200" cap="none" spc="0" normalizeH="0" baseline="0" noProof="0">
                  <a:ln>
                    <a:noFill/>
                  </a:ln>
                  <a:solidFill>
                    <a:srgbClr val="C0C0C0"/>
                  </a:solidFill>
                  <a:effectLst/>
                  <a:uLnTx/>
                  <a:uFillTx/>
                  <a:latin typeface="Helvetica Neue Light"/>
                  <a:ea typeface="Helvetica Neue Light"/>
                  <a:cs typeface="Helvetica Neue Light"/>
                  <a:sym typeface="Helvetica Neue Light"/>
                </a:rPr>
                <a:t>Lewes FC</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sp>
        <p:nvSpPr>
          <p:cNvPr id="127" name="Google Shape;127;p5"/>
          <p:cNvSpPr txBox="1">
            <a:spLocks noGrp="1"/>
          </p:cNvSpPr>
          <p:nvPr>
            <p:ph type="title"/>
          </p:nvPr>
        </p:nvSpPr>
        <p:spPr>
          <a:xfrm>
            <a:off x="848715" y="2430546"/>
            <a:ext cx="7980858" cy="3217730"/>
          </a:xfrm>
          <a:prstGeom prst="rect">
            <a:avLst/>
          </a:prstGeom>
          <a:noFill/>
          <a:ln>
            <a:noFill/>
          </a:ln>
        </p:spPr>
        <p:txBody>
          <a:bodyPr spcFirstLastPara="1" wrap="square" lIns="7134" tIns="7134" rIns="7134" bIns="7134" anchor="ctr" anchorCtr="0">
            <a:noAutofit/>
          </a:bodyPr>
          <a:lstStyle/>
          <a:p>
            <a:pPr>
              <a:lnSpc>
                <a:spcPct val="100000"/>
              </a:lnSpc>
              <a:buClr>
                <a:srgbClr val="000000"/>
              </a:buClr>
              <a:buSzPts val="4500"/>
            </a:pPr>
            <a:r>
              <a:rPr lang="en-US" sz="1500" dirty="0">
                <a:solidFill>
                  <a:schemeClr val="tx1"/>
                </a:solidFill>
              </a:rPr>
              <a:t>Our equality principles have generated many </a:t>
            </a:r>
            <a:r>
              <a:rPr lang="en-US" sz="1500" b="1" dirty="0">
                <a:solidFill>
                  <a:schemeClr val="tx1"/>
                </a:solidFill>
              </a:rPr>
              <a:t>media stories</a:t>
            </a:r>
            <a:r>
              <a:rPr lang="en-US" sz="1500" dirty="0">
                <a:solidFill>
                  <a:schemeClr val="tx1"/>
                </a:solidFill>
              </a:rPr>
              <a:t> and a </a:t>
            </a:r>
            <a:r>
              <a:rPr lang="en-US" sz="1500" b="1" dirty="0">
                <a:solidFill>
                  <a:schemeClr val="tx1"/>
                </a:solidFill>
              </a:rPr>
              <a:t>global attention</a:t>
            </a:r>
            <a:endParaRPr sz="1500" dirty="0">
              <a:solidFill>
                <a:schemeClr val="tx1"/>
              </a:solidFill>
            </a:endParaRPr>
          </a:p>
          <a:p>
            <a:pPr>
              <a:lnSpc>
                <a:spcPct val="100000"/>
              </a:lnSpc>
              <a:buClr>
                <a:srgbClr val="000000"/>
              </a:buClr>
              <a:buSzPts val="10800"/>
            </a:pPr>
            <a:endParaRPr b="0" dirty="0"/>
          </a:p>
        </p:txBody>
      </p:sp>
      <p:pic>
        <p:nvPicPr>
          <p:cNvPr id="128" name="Google Shape;128;p5" descr="Screen Shot 2019-09-03 at 10.17.03.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53235" y="1396489"/>
            <a:ext cx="2258166" cy="2075567"/>
          </a:xfrm>
          <a:prstGeom prst="rect">
            <a:avLst/>
          </a:prstGeom>
          <a:noFill/>
          <a:ln>
            <a:noFill/>
          </a:ln>
        </p:spPr>
      </p:pic>
      <p:pic>
        <p:nvPicPr>
          <p:cNvPr id="129" name="Google Shape;129;p5" descr="The-Guardian-logo.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48715" y="872750"/>
            <a:ext cx="675218" cy="452084"/>
          </a:xfrm>
          <a:prstGeom prst="rect">
            <a:avLst/>
          </a:prstGeom>
          <a:noFill/>
          <a:ln>
            <a:noFill/>
          </a:ln>
        </p:spPr>
      </p:pic>
      <p:pic>
        <p:nvPicPr>
          <p:cNvPr id="130" name="Google Shape;130;p5" descr="Screen Shot 2019-09-03 at 10.41.36.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71115" y="1356450"/>
            <a:ext cx="2472250" cy="2117536"/>
          </a:xfrm>
          <a:prstGeom prst="rect">
            <a:avLst/>
          </a:prstGeom>
          <a:noFill/>
          <a:ln>
            <a:noFill/>
          </a:ln>
        </p:spPr>
      </p:pic>
      <p:pic>
        <p:nvPicPr>
          <p:cNvPr id="131" name="Google Shape;131;p5" descr="Screen Shot 2019-09-03 at 10.41.47.png"/>
          <p:cNvPicPr preferRelativeResize="0"/>
          <p:nvPr/>
        </p:nvPicPr>
        <p:blipFill rotWithShape="1">
          <a:blip r:embed="rId7">
            <a:alphaModFix/>
          </a:blip>
          <a:srcRect/>
          <a:stretch/>
        </p:blipFill>
        <p:spPr>
          <a:xfrm>
            <a:off x="3216200" y="1125144"/>
            <a:ext cx="947738" cy="176213"/>
          </a:xfrm>
          <a:prstGeom prst="rect">
            <a:avLst/>
          </a:prstGeom>
          <a:noFill/>
          <a:ln>
            <a:noFill/>
          </a:ln>
        </p:spPr>
      </p:pic>
      <p:pic>
        <p:nvPicPr>
          <p:cNvPr id="132" name="Google Shape;132;p5" descr="Screen Shot 2019-09-03 at 15.19.40.png"/>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703077" y="1244542"/>
            <a:ext cx="2577441" cy="2246690"/>
          </a:xfrm>
          <a:prstGeom prst="rect">
            <a:avLst/>
          </a:prstGeom>
          <a:noFill/>
          <a:ln>
            <a:noFill/>
          </a:ln>
        </p:spPr>
      </p:pic>
      <p:pic>
        <p:nvPicPr>
          <p:cNvPr id="133" name="Google Shape;133;p5" descr="logo-new-zealand-cs-large-480x165.png"/>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736311" y="907324"/>
            <a:ext cx="947738" cy="325785"/>
          </a:xfrm>
          <a:prstGeom prst="rect">
            <a:avLst/>
          </a:prstGeom>
          <a:noFill/>
          <a:ln>
            <a:noFill/>
          </a:ln>
        </p:spPr>
      </p:pic>
    </p:spTree>
    <p:extLst>
      <p:ext uri="{BB962C8B-B14F-4D97-AF65-F5344CB8AC3E}">
        <p14:creationId xmlns:p14="http://schemas.microsoft.com/office/powerpoint/2010/main" val="513457764"/>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9" name="Picture 8">
            <a:extLst>
              <a:ext uri="{FF2B5EF4-FFF2-40B4-BE49-F238E27FC236}">
                <a16:creationId xmlns:a16="http://schemas.microsoft.com/office/drawing/2014/main" id="{881D0381-68BB-413C-8397-206B81A64B9D}"/>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138" name="Google Shape;138;p6"/>
          <p:cNvSpPr txBox="1"/>
          <p:nvPr/>
        </p:nvSpPr>
        <p:spPr>
          <a:xfrm>
            <a:off x="381000" y="238125"/>
            <a:ext cx="4646145" cy="461106"/>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10000"/>
              </a:lnSpc>
              <a:spcBef>
                <a:spcPts val="0"/>
              </a:spcBef>
              <a:spcAft>
                <a:spcPts val="0"/>
              </a:spcAft>
              <a:buClr>
                <a:srgbClr val="4BACC6"/>
              </a:buClr>
              <a:buSzPts val="3600"/>
              <a:buFontTx/>
              <a:buNone/>
              <a:tabLst/>
              <a:defRPr/>
            </a:pPr>
            <a:r>
              <a:rPr kumimoji="0" lang="en-US" sz="1350" b="1" i="0" u="none" strike="noStrike" kern="1200" cap="none" spc="0" normalizeH="0" baseline="0" noProof="0">
                <a:ln>
                  <a:noFill/>
                </a:ln>
                <a:solidFill>
                  <a:srgbClr val="4BACC6"/>
                </a:solidFill>
                <a:effectLst/>
                <a:uLnTx/>
                <a:uFillTx/>
                <a:latin typeface="Helvetica Neue"/>
                <a:ea typeface="Helvetica Neue"/>
                <a:cs typeface="Helvetica Neue"/>
                <a:sym typeface="Helvetica Neue"/>
              </a:rPr>
              <a:t>LEWES FC</a:t>
            </a:r>
            <a:r>
              <a:rPr kumimoji="0" lang="en-US" sz="1350" b="1" i="0" u="none" strike="noStrike" kern="1200" cap="none" spc="0" normalizeH="0" baseline="0" noProof="0">
                <a:ln>
                  <a:noFill/>
                </a:ln>
                <a:solidFill>
                  <a:srgbClr val="EED74D"/>
                </a:solidFill>
                <a:effectLst/>
                <a:uLnTx/>
                <a:uFillTx/>
                <a:latin typeface="Helvetica Neue"/>
                <a:ea typeface="Helvetica Neue"/>
                <a:cs typeface="Helvetica Neue"/>
                <a:sym typeface="Helvetica Neue"/>
              </a:rPr>
              <a:t> </a:t>
            </a:r>
            <a:r>
              <a:rPr kumimoji="0" lang="en-US" sz="1350" b="1" i="0" u="none" strike="noStrike" kern="1200" cap="none" spc="0" normalizeH="0" baseline="0" noProof="0">
                <a:ln>
                  <a:noFill/>
                </a:ln>
                <a:solidFill>
                  <a:srgbClr val="000000"/>
                </a:solidFill>
                <a:effectLst/>
                <a:uLnTx/>
                <a:uFillTx/>
                <a:latin typeface="Helvetica Neue"/>
                <a:ea typeface="Helvetica Neue"/>
                <a:cs typeface="Helvetica Neue"/>
                <a:sym typeface="Helvetica Neue"/>
              </a:rPr>
              <a:t>- OUR PRINCIPLES</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nvGrpSpPr>
          <p:cNvPr id="139" name="Google Shape;139;p6"/>
          <p:cNvGrpSpPr/>
          <p:nvPr/>
        </p:nvGrpSpPr>
        <p:grpSpPr>
          <a:xfrm>
            <a:off x="190500" y="4895850"/>
            <a:ext cx="8748233" cy="179369"/>
            <a:chOff x="0" y="0"/>
            <a:chExt cx="23328621" cy="478315"/>
          </a:xfrm>
        </p:grpSpPr>
        <p:cxnSp>
          <p:nvCxnSpPr>
            <p:cNvPr id="140" name="Google Shape;140;p6"/>
            <p:cNvCxnSpPr/>
            <p:nvPr/>
          </p:nvCxnSpPr>
          <p:spPr>
            <a:xfrm>
              <a:off x="0" y="0"/>
              <a:ext cx="23328621" cy="0"/>
            </a:xfrm>
            <a:prstGeom prst="straightConnector1">
              <a:avLst/>
            </a:prstGeom>
            <a:noFill/>
            <a:ln w="12700" cap="flat" cmpd="sng">
              <a:solidFill>
                <a:srgbClr val="A9A9A9"/>
              </a:solidFill>
              <a:prstDash val="dashDot"/>
              <a:round/>
              <a:headEnd type="none" w="sm" len="sm"/>
              <a:tailEnd type="none" w="sm" len="sm"/>
            </a:ln>
          </p:spPr>
        </p:cxnSp>
        <p:sp>
          <p:nvSpPr>
            <p:cNvPr id="141" name="Google Shape;141;p6"/>
            <p:cNvSpPr txBox="1"/>
            <p:nvPr/>
          </p:nvSpPr>
          <p:spPr>
            <a:xfrm>
              <a:off x="488309" y="164623"/>
              <a:ext cx="776683" cy="313692"/>
            </a:xfrm>
            <a:prstGeom prst="rect">
              <a:avLst/>
            </a:prstGeom>
            <a:noFill/>
            <a:ln>
              <a:noFill/>
            </a:ln>
          </p:spPr>
          <p:txBody>
            <a:bodyPr spcFirstLastPara="1" wrap="square" lIns="26784" tIns="26784" rIns="26784" bIns="26784" anchor="ctr" anchorCtr="0">
              <a:spAutoFit/>
            </a:bodyPr>
            <a:lstStyle/>
            <a:p>
              <a:pPr marL="0" marR="0" lvl="0" indent="0" algn="l" defTabSz="457200" rtl="0" eaLnBrk="1" fontAlgn="base" latinLnBrk="0" hangingPunct="1">
                <a:lnSpc>
                  <a:spcPct val="100000"/>
                </a:lnSpc>
                <a:spcBef>
                  <a:spcPts val="0"/>
                </a:spcBef>
                <a:spcAft>
                  <a:spcPts val="0"/>
                </a:spcAft>
                <a:buClr>
                  <a:srgbClr val="C0C0C0"/>
                </a:buClr>
                <a:buSzPts val="1100"/>
                <a:buFontTx/>
                <a:buNone/>
                <a:tabLst/>
                <a:defRPr/>
              </a:pPr>
              <a:r>
                <a:rPr kumimoji="0" lang="en-US" sz="413" b="0" i="0" u="none" strike="noStrike" kern="1200" cap="none" spc="0" normalizeH="0" baseline="0" noProof="0">
                  <a:ln>
                    <a:noFill/>
                  </a:ln>
                  <a:solidFill>
                    <a:srgbClr val="C0C0C0"/>
                  </a:solidFill>
                  <a:effectLst/>
                  <a:uLnTx/>
                  <a:uFillTx/>
                  <a:latin typeface="Helvetica Neue Light"/>
                  <a:ea typeface="Helvetica Neue Light"/>
                  <a:cs typeface="Helvetica Neue Light"/>
                  <a:sym typeface="Helvetica Neue Light"/>
                </a:rPr>
                <a:t>Lewes FC</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sp>
        <p:nvSpPr>
          <p:cNvPr id="142" name="Google Shape;142;p6"/>
          <p:cNvSpPr txBox="1">
            <a:spLocks noGrp="1"/>
          </p:cNvSpPr>
          <p:nvPr>
            <p:ph type="title"/>
          </p:nvPr>
        </p:nvSpPr>
        <p:spPr>
          <a:xfrm>
            <a:off x="545292" y="845148"/>
            <a:ext cx="2178819" cy="3491305"/>
          </a:xfrm>
          <a:prstGeom prst="rect">
            <a:avLst/>
          </a:prstGeom>
          <a:noFill/>
          <a:ln>
            <a:noFill/>
          </a:ln>
        </p:spPr>
        <p:txBody>
          <a:bodyPr spcFirstLastPara="1" wrap="square" lIns="7134" tIns="7134" rIns="7134" bIns="7134" anchor="t" anchorCtr="0">
            <a:noAutofit/>
          </a:bodyPr>
          <a:lstStyle/>
          <a:p>
            <a:pPr marL="171450" indent="-85725">
              <a:lnSpc>
                <a:spcPct val="107916"/>
              </a:lnSpc>
              <a:spcBef>
                <a:spcPts val="300"/>
              </a:spcBef>
              <a:buClr>
                <a:srgbClr val="000000"/>
              </a:buClr>
              <a:buSzPts val="1875"/>
            </a:pPr>
            <a:r>
              <a:rPr lang="en-US" sz="1050" dirty="0">
                <a:solidFill>
                  <a:schemeClr val="tx1"/>
                </a:solidFill>
              </a:rPr>
              <a:t>The first (and only) club world in the world to </a:t>
            </a:r>
            <a:r>
              <a:rPr lang="en-US" sz="1050" b="1" dirty="0">
                <a:solidFill>
                  <a:schemeClr val="tx1"/>
                </a:solidFill>
              </a:rPr>
              <a:t>allocate resources equally </a:t>
            </a:r>
            <a:r>
              <a:rPr lang="en-US" sz="1050" dirty="0">
                <a:solidFill>
                  <a:schemeClr val="tx1"/>
                </a:solidFill>
              </a:rPr>
              <a:t>by gender.</a:t>
            </a:r>
            <a:br>
              <a:rPr lang="en-US" sz="1050" dirty="0">
                <a:solidFill>
                  <a:schemeClr val="tx1"/>
                </a:solidFill>
              </a:rPr>
            </a:br>
            <a:endParaRPr sz="1050" dirty="0">
              <a:solidFill>
                <a:schemeClr val="tx1"/>
              </a:solidFill>
            </a:endParaRPr>
          </a:p>
          <a:p>
            <a:pPr marL="171450" indent="-85725">
              <a:lnSpc>
                <a:spcPct val="107916"/>
              </a:lnSpc>
              <a:spcBef>
                <a:spcPts val="300"/>
              </a:spcBef>
              <a:buClr>
                <a:srgbClr val="000000"/>
              </a:buClr>
              <a:buSzPts val="1875"/>
            </a:pPr>
            <a:r>
              <a:rPr lang="en-US" sz="1050" dirty="0">
                <a:solidFill>
                  <a:schemeClr val="tx1"/>
                </a:solidFill>
              </a:rPr>
              <a:t>Our players, Directors and Staff frequently speak to the media and in forums about </a:t>
            </a:r>
            <a:r>
              <a:rPr lang="en-US" sz="1050" b="1" dirty="0">
                <a:solidFill>
                  <a:schemeClr val="tx1"/>
                </a:solidFill>
              </a:rPr>
              <a:t>our values</a:t>
            </a:r>
            <a:r>
              <a:rPr lang="en-US" sz="1050" dirty="0">
                <a:solidFill>
                  <a:schemeClr val="tx1"/>
                </a:solidFill>
              </a:rPr>
              <a:t>, our principles and our stance on equality.</a:t>
            </a:r>
            <a:br>
              <a:rPr lang="en-US" sz="1050" dirty="0">
                <a:solidFill>
                  <a:schemeClr val="tx1"/>
                </a:solidFill>
              </a:rPr>
            </a:br>
            <a:endParaRPr sz="1050" dirty="0">
              <a:solidFill>
                <a:schemeClr val="tx1"/>
              </a:solidFill>
            </a:endParaRPr>
          </a:p>
          <a:p>
            <a:pPr marL="171450" indent="-85725">
              <a:lnSpc>
                <a:spcPct val="107916"/>
              </a:lnSpc>
              <a:spcBef>
                <a:spcPts val="300"/>
              </a:spcBef>
              <a:buClr>
                <a:srgbClr val="000000"/>
              </a:buClr>
              <a:buSzPts val="1875"/>
            </a:pPr>
            <a:r>
              <a:rPr lang="en-US" sz="1050" dirty="0">
                <a:solidFill>
                  <a:schemeClr val="tx1"/>
                </a:solidFill>
              </a:rPr>
              <a:t>We use our pitch hoardings and our front of shirt to promote powerful messages promoting </a:t>
            </a:r>
            <a:r>
              <a:rPr lang="en-US" sz="1050" b="1" dirty="0">
                <a:solidFill>
                  <a:schemeClr val="tx1"/>
                </a:solidFill>
              </a:rPr>
              <a:t>social good</a:t>
            </a:r>
            <a:r>
              <a:rPr lang="en-US" sz="1050" dirty="0">
                <a:solidFill>
                  <a:schemeClr val="tx1"/>
                </a:solidFill>
              </a:rPr>
              <a:t>.</a:t>
            </a:r>
            <a:br>
              <a:rPr lang="en-US" sz="1050" dirty="0">
                <a:solidFill>
                  <a:schemeClr val="tx1"/>
                </a:solidFill>
              </a:rPr>
            </a:br>
            <a:endParaRPr sz="1050" dirty="0">
              <a:solidFill>
                <a:schemeClr val="tx1"/>
              </a:solidFill>
            </a:endParaRPr>
          </a:p>
          <a:p>
            <a:pPr marL="171450" indent="-85725">
              <a:lnSpc>
                <a:spcPct val="107916"/>
              </a:lnSpc>
              <a:spcBef>
                <a:spcPts val="300"/>
              </a:spcBef>
              <a:buClr>
                <a:srgbClr val="000000"/>
              </a:buClr>
              <a:buSzPts val="1875"/>
            </a:pPr>
            <a:r>
              <a:rPr lang="en-US" sz="1050" dirty="0">
                <a:solidFill>
                  <a:schemeClr val="tx1"/>
                </a:solidFill>
              </a:rPr>
              <a:t>Sponsors must be aligned with the club’s </a:t>
            </a:r>
            <a:r>
              <a:rPr lang="en-US" sz="1050" b="1" dirty="0">
                <a:solidFill>
                  <a:schemeClr val="tx1"/>
                </a:solidFill>
              </a:rPr>
              <a:t>principles </a:t>
            </a:r>
            <a:r>
              <a:rPr lang="en-US" sz="1050" dirty="0">
                <a:solidFill>
                  <a:schemeClr val="tx1"/>
                </a:solidFill>
              </a:rPr>
              <a:t>and values. We have declined lucrative sponsorship opportunities in the past where we have felt our values may be compromised.</a:t>
            </a:r>
            <a:endParaRPr sz="1050" dirty="0">
              <a:solidFill>
                <a:schemeClr val="tx1"/>
              </a:solidFill>
            </a:endParaRPr>
          </a:p>
          <a:p>
            <a:pPr>
              <a:lnSpc>
                <a:spcPct val="100000"/>
              </a:lnSpc>
              <a:spcBef>
                <a:spcPts val="188"/>
              </a:spcBef>
              <a:buClr>
                <a:srgbClr val="000000"/>
              </a:buClr>
              <a:buSzPts val="10800"/>
            </a:pPr>
            <a:endParaRPr dirty="0"/>
          </a:p>
          <a:p>
            <a:pPr marL="171450" indent="-85725">
              <a:lnSpc>
                <a:spcPct val="100000"/>
              </a:lnSpc>
              <a:spcBef>
                <a:spcPts val="188"/>
              </a:spcBef>
              <a:buClr>
                <a:srgbClr val="222222"/>
              </a:buClr>
              <a:buSzPts val="8100"/>
            </a:pPr>
            <a:endParaRPr dirty="0"/>
          </a:p>
          <a:p>
            <a:pPr>
              <a:lnSpc>
                <a:spcPct val="100000"/>
              </a:lnSpc>
              <a:buClr>
                <a:srgbClr val="000000"/>
              </a:buClr>
              <a:buSzPts val="2000"/>
            </a:pPr>
            <a:endParaRPr sz="750" dirty="0"/>
          </a:p>
          <a:p>
            <a:pPr>
              <a:lnSpc>
                <a:spcPct val="100000"/>
              </a:lnSpc>
              <a:buClr>
                <a:srgbClr val="000000"/>
              </a:buClr>
              <a:buSzPts val="2000"/>
            </a:pPr>
            <a:endParaRPr sz="750" dirty="0"/>
          </a:p>
          <a:p>
            <a:pPr>
              <a:lnSpc>
                <a:spcPct val="100000"/>
              </a:lnSpc>
              <a:buClr>
                <a:srgbClr val="000000"/>
              </a:buClr>
              <a:buSzPts val="2000"/>
            </a:pPr>
            <a:endParaRPr sz="750" dirty="0"/>
          </a:p>
          <a:p>
            <a:pPr>
              <a:lnSpc>
                <a:spcPct val="100000"/>
              </a:lnSpc>
              <a:buClr>
                <a:srgbClr val="000000"/>
              </a:buClr>
              <a:buSzPts val="10800"/>
            </a:pPr>
            <a:endParaRPr b="0" dirty="0"/>
          </a:p>
          <a:p>
            <a:pPr>
              <a:lnSpc>
                <a:spcPct val="100000"/>
              </a:lnSpc>
              <a:buClr>
                <a:srgbClr val="000000"/>
              </a:buClr>
              <a:buSzPts val="10800"/>
            </a:pPr>
            <a:endParaRPr b="0" dirty="0"/>
          </a:p>
          <a:p>
            <a:pPr>
              <a:lnSpc>
                <a:spcPct val="100000"/>
              </a:lnSpc>
              <a:buClr>
                <a:srgbClr val="000000"/>
              </a:buClr>
              <a:buSzPts val="2000"/>
            </a:pPr>
            <a:r>
              <a:rPr lang="en-US" b="0" dirty="0"/>
              <a:t> </a:t>
            </a:r>
            <a:endParaRPr dirty="0"/>
          </a:p>
          <a:p>
            <a:pPr>
              <a:lnSpc>
                <a:spcPct val="100000"/>
              </a:lnSpc>
              <a:buClr>
                <a:srgbClr val="000000"/>
              </a:buClr>
              <a:buSzPts val="10800"/>
            </a:pPr>
            <a:endParaRPr b="0" dirty="0"/>
          </a:p>
          <a:p>
            <a:pPr>
              <a:lnSpc>
                <a:spcPct val="100000"/>
              </a:lnSpc>
              <a:buClr>
                <a:srgbClr val="000000"/>
              </a:buClr>
              <a:buSzPts val="10800"/>
            </a:pPr>
            <a:endParaRPr b="0" dirty="0"/>
          </a:p>
          <a:p>
            <a:pPr>
              <a:lnSpc>
                <a:spcPct val="100000"/>
              </a:lnSpc>
              <a:buClr>
                <a:srgbClr val="000000"/>
              </a:buClr>
              <a:buSzPts val="10800"/>
            </a:pPr>
            <a:endParaRPr b="0" dirty="0"/>
          </a:p>
          <a:p>
            <a:pPr algn="ctr">
              <a:lnSpc>
                <a:spcPct val="100000"/>
              </a:lnSpc>
              <a:buClr>
                <a:srgbClr val="FFFFFF"/>
              </a:buClr>
              <a:buSzPts val="10800"/>
            </a:pPr>
            <a:endParaRPr b="0" dirty="0"/>
          </a:p>
        </p:txBody>
      </p:sp>
      <p:cxnSp>
        <p:nvCxnSpPr>
          <p:cNvPr id="143" name="Google Shape;143;p6"/>
          <p:cNvCxnSpPr/>
          <p:nvPr/>
        </p:nvCxnSpPr>
        <p:spPr>
          <a:xfrm rot="10800000" flipH="1">
            <a:off x="2951625" y="755564"/>
            <a:ext cx="0" cy="3575821"/>
          </a:xfrm>
          <a:prstGeom prst="straightConnector1">
            <a:avLst/>
          </a:prstGeom>
          <a:noFill/>
          <a:ln w="25400" cap="flat" cmpd="sng">
            <a:solidFill>
              <a:srgbClr val="000000"/>
            </a:solidFill>
            <a:prstDash val="solid"/>
            <a:miter lim="400000"/>
            <a:headEnd type="none" w="sm" len="sm"/>
            <a:tailEnd type="none" w="sm" len="sm"/>
          </a:ln>
        </p:spPr>
      </p:cxnSp>
      <p:pic>
        <p:nvPicPr>
          <p:cNvPr id="144" name="Google Shape;144;p6" descr="Screen Shot 2019-07-15 at 10.11.23.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93960" y="1051888"/>
            <a:ext cx="5082797" cy="2855504"/>
          </a:xfrm>
          <a:prstGeom prst="rect">
            <a:avLst/>
          </a:prstGeom>
          <a:noFill/>
          <a:ln>
            <a:noFill/>
          </a:ln>
        </p:spPr>
      </p:pic>
    </p:spTree>
    <p:extLst>
      <p:ext uri="{BB962C8B-B14F-4D97-AF65-F5344CB8AC3E}">
        <p14:creationId xmlns:p14="http://schemas.microsoft.com/office/powerpoint/2010/main" val="2280633959"/>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8" name="Picture 7">
            <a:extLst>
              <a:ext uri="{FF2B5EF4-FFF2-40B4-BE49-F238E27FC236}">
                <a16:creationId xmlns:a16="http://schemas.microsoft.com/office/drawing/2014/main" id="{DD3FAD1B-2CE8-40DF-B97C-4EFF0639B597}"/>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149" name="Google Shape;149;p7"/>
          <p:cNvSpPr txBox="1"/>
          <p:nvPr/>
        </p:nvSpPr>
        <p:spPr>
          <a:xfrm>
            <a:off x="381000" y="238125"/>
            <a:ext cx="3059402" cy="461106"/>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10000"/>
              </a:lnSpc>
              <a:spcBef>
                <a:spcPts val="0"/>
              </a:spcBef>
              <a:spcAft>
                <a:spcPts val="0"/>
              </a:spcAft>
              <a:buClr>
                <a:srgbClr val="4BACC6"/>
              </a:buClr>
              <a:buSzPts val="3600"/>
              <a:buFontTx/>
              <a:buNone/>
              <a:tabLst/>
              <a:defRPr/>
            </a:pPr>
            <a:r>
              <a:rPr kumimoji="0" lang="en-US" sz="1350" b="1" i="0" u="none" strike="noStrike" kern="1200" cap="none" spc="0" normalizeH="0" baseline="0" noProof="0">
                <a:ln>
                  <a:noFill/>
                </a:ln>
                <a:solidFill>
                  <a:srgbClr val="4BACC6"/>
                </a:solidFill>
                <a:effectLst/>
                <a:uLnTx/>
                <a:uFillTx/>
                <a:latin typeface="Helvetica Neue"/>
                <a:ea typeface="Helvetica Neue"/>
                <a:cs typeface="Helvetica Neue"/>
                <a:sym typeface="Helvetica Neue"/>
              </a:rPr>
              <a:t>LEWES FC - </a:t>
            </a:r>
            <a:r>
              <a:rPr kumimoji="0" lang="en-US" sz="1350" b="1" i="0" u="none" strike="noStrike" kern="1200" cap="none" spc="0" normalizeH="0" baseline="0" noProof="0">
                <a:ln>
                  <a:noFill/>
                </a:ln>
                <a:solidFill>
                  <a:srgbClr val="000000"/>
                </a:solidFill>
                <a:effectLst/>
                <a:uLnTx/>
                <a:uFillTx/>
                <a:latin typeface="Helvetica Neue"/>
                <a:ea typeface="Helvetica Neue"/>
                <a:cs typeface="Helvetica Neue"/>
                <a:sym typeface="Helvetica Neue"/>
              </a:rPr>
              <a:t>UN AWARD</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nvGrpSpPr>
          <p:cNvPr id="150" name="Google Shape;150;p7"/>
          <p:cNvGrpSpPr/>
          <p:nvPr/>
        </p:nvGrpSpPr>
        <p:grpSpPr>
          <a:xfrm>
            <a:off x="190500" y="4895850"/>
            <a:ext cx="8748233" cy="179369"/>
            <a:chOff x="0" y="0"/>
            <a:chExt cx="23328621" cy="478315"/>
          </a:xfrm>
        </p:grpSpPr>
        <p:cxnSp>
          <p:nvCxnSpPr>
            <p:cNvPr id="151" name="Google Shape;151;p7"/>
            <p:cNvCxnSpPr/>
            <p:nvPr/>
          </p:nvCxnSpPr>
          <p:spPr>
            <a:xfrm>
              <a:off x="0" y="0"/>
              <a:ext cx="23328621" cy="0"/>
            </a:xfrm>
            <a:prstGeom prst="straightConnector1">
              <a:avLst/>
            </a:prstGeom>
            <a:noFill/>
            <a:ln w="12700" cap="flat" cmpd="sng">
              <a:solidFill>
                <a:srgbClr val="A9A9A9"/>
              </a:solidFill>
              <a:prstDash val="dashDot"/>
              <a:round/>
              <a:headEnd type="none" w="sm" len="sm"/>
              <a:tailEnd type="none" w="sm" len="sm"/>
            </a:ln>
          </p:spPr>
        </p:cxnSp>
        <p:sp>
          <p:nvSpPr>
            <p:cNvPr id="152" name="Google Shape;152;p7"/>
            <p:cNvSpPr txBox="1"/>
            <p:nvPr/>
          </p:nvSpPr>
          <p:spPr>
            <a:xfrm>
              <a:off x="488309" y="164623"/>
              <a:ext cx="776683" cy="313692"/>
            </a:xfrm>
            <a:prstGeom prst="rect">
              <a:avLst/>
            </a:prstGeom>
            <a:noFill/>
            <a:ln>
              <a:noFill/>
            </a:ln>
          </p:spPr>
          <p:txBody>
            <a:bodyPr spcFirstLastPara="1" wrap="square" lIns="26784" tIns="26784" rIns="26784" bIns="26784" anchor="ctr" anchorCtr="0">
              <a:spAutoFit/>
            </a:bodyPr>
            <a:lstStyle/>
            <a:p>
              <a:pPr marL="0" marR="0" lvl="0" indent="0" algn="l" defTabSz="457200" rtl="0" eaLnBrk="1" fontAlgn="base" latinLnBrk="0" hangingPunct="1">
                <a:lnSpc>
                  <a:spcPct val="100000"/>
                </a:lnSpc>
                <a:spcBef>
                  <a:spcPts val="0"/>
                </a:spcBef>
                <a:spcAft>
                  <a:spcPts val="0"/>
                </a:spcAft>
                <a:buClr>
                  <a:srgbClr val="C0C0C0"/>
                </a:buClr>
                <a:buSzPts val="1100"/>
                <a:buFontTx/>
                <a:buNone/>
                <a:tabLst/>
                <a:defRPr/>
              </a:pPr>
              <a:r>
                <a:rPr kumimoji="0" lang="en-US" sz="413" b="0" i="0" u="none" strike="noStrike" kern="1200" cap="none" spc="0" normalizeH="0" baseline="0" noProof="0">
                  <a:ln>
                    <a:noFill/>
                  </a:ln>
                  <a:solidFill>
                    <a:srgbClr val="C0C0C0"/>
                  </a:solidFill>
                  <a:effectLst/>
                  <a:uLnTx/>
                  <a:uFillTx/>
                  <a:latin typeface="Helvetica Neue Light"/>
                  <a:ea typeface="Helvetica Neue Light"/>
                  <a:cs typeface="Helvetica Neue Light"/>
                  <a:sym typeface="Helvetica Neue Light"/>
                </a:rPr>
                <a:t>Lewes FC</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sp>
        <p:nvSpPr>
          <p:cNvPr id="153" name="Google Shape;153;p7"/>
          <p:cNvSpPr txBox="1">
            <a:spLocks noGrp="1"/>
          </p:cNvSpPr>
          <p:nvPr>
            <p:ph type="title"/>
          </p:nvPr>
        </p:nvSpPr>
        <p:spPr>
          <a:xfrm>
            <a:off x="985642" y="2271094"/>
            <a:ext cx="3697392" cy="1985431"/>
          </a:xfrm>
          <a:prstGeom prst="rect">
            <a:avLst/>
          </a:prstGeom>
          <a:noFill/>
          <a:ln>
            <a:noFill/>
          </a:ln>
        </p:spPr>
        <p:txBody>
          <a:bodyPr spcFirstLastPara="1" wrap="square" lIns="7134" tIns="7134" rIns="7134" bIns="7134" anchor="ctr" anchorCtr="0">
            <a:noAutofit/>
          </a:bodyPr>
          <a:lstStyle/>
          <a:p>
            <a:pPr>
              <a:lnSpc>
                <a:spcPct val="100000"/>
              </a:lnSpc>
              <a:buClr>
                <a:srgbClr val="000000"/>
              </a:buClr>
              <a:buSzPts val="4500"/>
            </a:pPr>
            <a:r>
              <a:rPr lang="en-US" sz="1800" dirty="0">
                <a:solidFill>
                  <a:schemeClr val="tx1"/>
                </a:solidFill>
              </a:rPr>
              <a:t>UN Women UK HeForShe Award 2019 </a:t>
            </a:r>
            <a:endParaRPr sz="1800" dirty="0">
              <a:solidFill>
                <a:schemeClr val="tx1"/>
              </a:solidFill>
            </a:endParaRPr>
          </a:p>
          <a:p>
            <a:pPr>
              <a:lnSpc>
                <a:spcPct val="100000"/>
              </a:lnSpc>
              <a:buClr>
                <a:srgbClr val="000000"/>
              </a:buClr>
              <a:buSzPts val="10800"/>
            </a:pPr>
            <a:endParaRPr sz="1800" dirty="0">
              <a:solidFill>
                <a:schemeClr val="tx1"/>
              </a:solidFill>
            </a:endParaRPr>
          </a:p>
          <a:p>
            <a:pPr>
              <a:lnSpc>
                <a:spcPct val="100000"/>
              </a:lnSpc>
              <a:buClr>
                <a:srgbClr val="000000"/>
              </a:buClr>
              <a:buSzPts val="4500"/>
            </a:pPr>
            <a:r>
              <a:rPr lang="en-US" sz="1800" dirty="0">
                <a:solidFill>
                  <a:schemeClr val="tx1"/>
                </a:solidFill>
              </a:rPr>
              <a:t>On September 4 2019, Lewes FC was awarded the </a:t>
            </a:r>
            <a:r>
              <a:rPr lang="en-US" sz="1800" b="1" dirty="0">
                <a:solidFill>
                  <a:schemeClr val="tx1"/>
                </a:solidFill>
              </a:rPr>
              <a:t>Inspiration Award</a:t>
            </a:r>
            <a:r>
              <a:rPr lang="en-US" sz="1800" dirty="0">
                <a:solidFill>
                  <a:schemeClr val="tx1"/>
                </a:solidFill>
              </a:rPr>
              <a:t> for an outstanding contribution to </a:t>
            </a:r>
            <a:r>
              <a:rPr lang="en-US" sz="1800" b="1" dirty="0">
                <a:solidFill>
                  <a:schemeClr val="tx1"/>
                </a:solidFill>
              </a:rPr>
              <a:t>advancing gender equality in the UK</a:t>
            </a:r>
            <a:endParaRPr sz="1800" dirty="0">
              <a:solidFill>
                <a:schemeClr val="tx1"/>
              </a:solidFill>
            </a:endParaRPr>
          </a:p>
          <a:p>
            <a:pPr>
              <a:lnSpc>
                <a:spcPct val="100000"/>
              </a:lnSpc>
              <a:buClr>
                <a:srgbClr val="000000"/>
              </a:buClr>
              <a:buSzPts val="4500"/>
            </a:pPr>
            <a:endParaRPr sz="1800" dirty="0"/>
          </a:p>
          <a:p>
            <a:pPr>
              <a:lnSpc>
                <a:spcPct val="100000"/>
              </a:lnSpc>
              <a:buClr>
                <a:srgbClr val="000000"/>
              </a:buClr>
              <a:buSzPts val="10800"/>
            </a:pPr>
            <a:endParaRPr dirty="0"/>
          </a:p>
          <a:p>
            <a:pPr>
              <a:lnSpc>
                <a:spcPct val="100000"/>
              </a:lnSpc>
              <a:buClr>
                <a:srgbClr val="000000"/>
              </a:buClr>
              <a:buSzPts val="10800"/>
            </a:pPr>
            <a:endParaRPr dirty="0"/>
          </a:p>
        </p:txBody>
      </p:sp>
      <p:pic>
        <p:nvPicPr>
          <p:cNvPr id="154" name="Google Shape;154;p7" descr="download.png"/>
          <p:cNvPicPr preferRelativeResize="0"/>
          <p:nvPr/>
        </p:nvPicPr>
        <p:blipFill rotWithShape="1">
          <a:blip r:embed="rId4">
            <a:alphaModFix/>
          </a:blip>
          <a:srcRect/>
          <a:stretch/>
        </p:blipFill>
        <p:spPr>
          <a:xfrm>
            <a:off x="5848598" y="1526300"/>
            <a:ext cx="1435083" cy="2090900"/>
          </a:xfrm>
          <a:prstGeom prst="rect">
            <a:avLst/>
          </a:prstGeom>
          <a:noFill/>
          <a:ln>
            <a:noFill/>
          </a:ln>
        </p:spPr>
      </p:pic>
    </p:spTree>
    <p:extLst>
      <p:ext uri="{BB962C8B-B14F-4D97-AF65-F5344CB8AC3E}">
        <p14:creationId xmlns:p14="http://schemas.microsoft.com/office/powerpoint/2010/main" val="3388991585"/>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8"/>
          <p:cNvSpPr/>
          <p:nvPr/>
        </p:nvSpPr>
        <p:spPr>
          <a:xfrm>
            <a:off x="3506783" y="2203148"/>
            <a:ext cx="2181736" cy="470504"/>
          </a:xfrm>
          <a:prstGeom prst="rect">
            <a:avLst/>
          </a:prstGeom>
          <a:solidFill>
            <a:schemeClr val="accent5"/>
          </a:solidFill>
          <a:ln>
            <a:noFill/>
          </a:ln>
        </p:spPr>
        <p:txBody>
          <a:bodyPr spcFirstLastPara="1" wrap="square" lIns="7134" tIns="7134" rIns="7134" bIns="7134" anchor="ctr" anchorCtr="0">
            <a:noAutofit/>
          </a:bodyPr>
          <a:lstStyle/>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160" name="Google Shape;160;p8"/>
          <p:cNvSpPr txBox="1"/>
          <p:nvPr/>
        </p:nvSpPr>
        <p:spPr>
          <a:xfrm>
            <a:off x="3495807" y="2223336"/>
            <a:ext cx="2203689" cy="430129"/>
          </a:xfrm>
          <a:prstGeom prst="rect">
            <a:avLst/>
          </a:prstGeom>
          <a:noFill/>
          <a:ln>
            <a:noFill/>
          </a:ln>
        </p:spPr>
        <p:txBody>
          <a:bodyPr spcFirstLastPara="1" wrap="square" lIns="7134" tIns="7134" rIns="7134" bIns="7134" anchor="ctr" anchorCtr="0">
            <a:noAutofit/>
          </a:bodyPr>
          <a:lstStyle/>
          <a:p>
            <a:pPr marL="0" marR="0" lvl="0" indent="0" algn="ctr" defTabSz="457200" rtl="0" eaLnBrk="1" fontAlgn="base" latinLnBrk="0" hangingPunct="1">
              <a:lnSpc>
                <a:spcPct val="110000"/>
              </a:lnSpc>
              <a:spcBef>
                <a:spcPts val="0"/>
              </a:spcBef>
              <a:spcAft>
                <a:spcPts val="0"/>
              </a:spcAft>
              <a:buClr>
                <a:srgbClr val="212121"/>
              </a:buClr>
              <a:buSzPts val="3100"/>
              <a:buFontTx/>
              <a:buNone/>
              <a:tabLst/>
              <a:defRPr/>
            </a:pPr>
            <a:r>
              <a:rPr kumimoji="0" lang="en-US" sz="1163" b="1" i="0" u="none" strike="noStrike" kern="1200" cap="none" spc="0" normalizeH="0" baseline="0" noProof="0">
                <a:ln>
                  <a:noFill/>
                </a:ln>
                <a:solidFill>
                  <a:srgbClr val="212121"/>
                </a:solidFill>
                <a:effectLst/>
                <a:uLnTx/>
                <a:uFillTx/>
                <a:latin typeface="Helvetica Neue"/>
                <a:ea typeface="Helvetica Neue"/>
                <a:cs typeface="Helvetica Neue"/>
                <a:sym typeface="Helvetica Neue"/>
              </a:rPr>
              <a:t>IMPACT</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pic>
        <p:nvPicPr>
          <p:cNvPr id="4" name="Picture 3">
            <a:extLst>
              <a:ext uri="{FF2B5EF4-FFF2-40B4-BE49-F238E27FC236}">
                <a16:creationId xmlns:a16="http://schemas.microsoft.com/office/drawing/2014/main" id="{3BE94A96-F719-4822-8438-8EB35E734044}"/>
              </a:ext>
            </a:extLst>
          </p:cNvPr>
          <p:cNvPicPr>
            <a:picLocks noChangeAspect="1"/>
          </p:cNvPicPr>
          <p:nvPr/>
        </p:nvPicPr>
        <p:blipFill>
          <a:blip r:embed="rId3"/>
          <a:stretch>
            <a:fillRect/>
          </a:stretch>
        </p:blipFill>
        <p:spPr>
          <a:xfrm flipV="1">
            <a:off x="0" y="-21293"/>
            <a:ext cx="9144000" cy="772716"/>
          </a:xfrm>
          <a:prstGeom prst="rect">
            <a:avLst/>
          </a:prstGeom>
          <a:ln>
            <a:noFill/>
          </a:ln>
        </p:spPr>
      </p:pic>
    </p:spTree>
    <p:extLst>
      <p:ext uri="{BB962C8B-B14F-4D97-AF65-F5344CB8AC3E}">
        <p14:creationId xmlns:p14="http://schemas.microsoft.com/office/powerpoint/2010/main" val="2458800598"/>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9"/>
          <p:cNvSpPr txBox="1"/>
          <p:nvPr/>
        </p:nvSpPr>
        <p:spPr>
          <a:xfrm>
            <a:off x="728033" y="495956"/>
            <a:ext cx="2223587" cy="4080782"/>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1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10000"/>
              </a:lnSpc>
              <a:spcBef>
                <a:spcPts val="0"/>
              </a:spcBef>
              <a:spcAft>
                <a:spcPts val="0"/>
              </a:spcAft>
              <a:buClr>
                <a:srgbClr val="FFFFFF"/>
              </a:buClr>
              <a:buSzPts val="2500"/>
              <a:buFontTx/>
              <a:buNone/>
              <a:tabLst/>
              <a:defRPr/>
            </a:pPr>
            <a:r>
              <a:rPr kumimoji="0" lang="en-US" sz="938" b="1" i="0" u="none" strike="noStrike" kern="1200" cap="none" spc="0" normalizeH="0" baseline="0" noProof="0" dirty="0" err="1">
                <a:ln>
                  <a:noFill/>
                </a:ln>
                <a:solidFill>
                  <a:prstClr val="black"/>
                </a:solidFill>
                <a:effectLst/>
                <a:uLnTx/>
                <a:uFillTx/>
                <a:latin typeface="Helvetica Neue"/>
                <a:ea typeface="Helvetica Neue"/>
                <a:cs typeface="Helvetica Neue"/>
                <a:sym typeface="Helvetica Neue"/>
              </a:rPr>
              <a:t>Approx</a:t>
            </a: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 100 women and girls play football across our elite talent pathway (from U14s to the first team) </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1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1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We punch above our weight alongside household names. In our first game of the 2019-2020 season, we beat Blackburn Rovers 5-1.</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1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1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The men’s team were promoted, the first year after introducing pay parity and junior team (U18s) champions of Sussex for past two seasons</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1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1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The women’s team have six players who play international football at senior level for Wales, </a:t>
            </a:r>
            <a:r>
              <a:rPr kumimoji="0" lang="en-US" sz="938" b="1"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Scotland and Cyprus.</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cxnSp>
        <p:nvCxnSpPr>
          <p:cNvPr id="166" name="Google Shape;166;p9"/>
          <p:cNvCxnSpPr/>
          <p:nvPr/>
        </p:nvCxnSpPr>
        <p:spPr>
          <a:xfrm rot="10800000" flipH="1">
            <a:off x="2951625" y="755564"/>
            <a:ext cx="0" cy="3575821"/>
          </a:xfrm>
          <a:prstGeom prst="straightConnector1">
            <a:avLst/>
          </a:prstGeom>
          <a:noFill/>
          <a:ln w="9525" cap="flat" cmpd="sng">
            <a:solidFill>
              <a:srgbClr val="FFFFFF"/>
            </a:solidFill>
            <a:prstDash val="solid"/>
            <a:miter lim="400000"/>
            <a:headEnd type="none" w="sm" len="sm"/>
            <a:tailEnd type="none" w="sm" len="sm"/>
          </a:ln>
        </p:spPr>
      </p:cxnSp>
      <p:pic>
        <p:nvPicPr>
          <p:cNvPr id="9" name="Picture 8">
            <a:extLst>
              <a:ext uri="{FF2B5EF4-FFF2-40B4-BE49-F238E27FC236}">
                <a16:creationId xmlns:a16="http://schemas.microsoft.com/office/drawing/2014/main" id="{34125F37-97CC-4F18-96DE-FD99C72FFFC5}"/>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167" name="Google Shape;167;p9"/>
          <p:cNvSpPr txBox="1"/>
          <p:nvPr/>
        </p:nvSpPr>
        <p:spPr>
          <a:xfrm>
            <a:off x="381000" y="238125"/>
            <a:ext cx="6547562" cy="257831"/>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10000"/>
              </a:lnSpc>
              <a:spcBef>
                <a:spcPts val="0"/>
              </a:spcBef>
              <a:spcAft>
                <a:spcPts val="0"/>
              </a:spcAft>
              <a:buClr>
                <a:srgbClr val="4BACC6"/>
              </a:buClr>
              <a:buSzPts val="3600"/>
              <a:buFontTx/>
              <a:buNone/>
              <a:tabLst/>
              <a:defRPr/>
            </a:pPr>
            <a:r>
              <a:rPr kumimoji="0" lang="en-US" sz="1350" b="1" i="0" u="none" strike="noStrike" kern="1200" cap="none" spc="0" normalizeH="0" baseline="0" noProof="0" dirty="0">
                <a:ln>
                  <a:noFill/>
                </a:ln>
                <a:solidFill>
                  <a:srgbClr val="4BACC6"/>
                </a:solidFill>
                <a:effectLst/>
                <a:uLnTx/>
                <a:uFillTx/>
                <a:latin typeface="Helvetica Neue"/>
                <a:ea typeface="Helvetica Neue"/>
                <a:cs typeface="Helvetica Neue"/>
                <a:sym typeface="Helvetica Neue"/>
              </a:rPr>
              <a:t>LEWES FC </a:t>
            </a:r>
            <a:r>
              <a:rPr kumimoji="0" lang="en-US" sz="135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 IMPACT ON THE PITCH</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grpSp>
        <p:nvGrpSpPr>
          <p:cNvPr id="168" name="Google Shape;168;p9"/>
          <p:cNvGrpSpPr/>
          <p:nvPr/>
        </p:nvGrpSpPr>
        <p:grpSpPr>
          <a:xfrm>
            <a:off x="190500" y="4895850"/>
            <a:ext cx="8748233" cy="179369"/>
            <a:chOff x="0" y="0"/>
            <a:chExt cx="23328621" cy="478315"/>
          </a:xfrm>
        </p:grpSpPr>
        <p:cxnSp>
          <p:nvCxnSpPr>
            <p:cNvPr id="169" name="Google Shape;169;p9"/>
            <p:cNvCxnSpPr/>
            <p:nvPr/>
          </p:nvCxnSpPr>
          <p:spPr>
            <a:xfrm>
              <a:off x="0" y="0"/>
              <a:ext cx="23328621" cy="0"/>
            </a:xfrm>
            <a:prstGeom prst="straightConnector1">
              <a:avLst/>
            </a:prstGeom>
            <a:noFill/>
            <a:ln w="12700" cap="flat" cmpd="sng">
              <a:solidFill>
                <a:srgbClr val="A9A9A9"/>
              </a:solidFill>
              <a:prstDash val="dashDot"/>
              <a:round/>
              <a:headEnd type="none" w="sm" len="sm"/>
              <a:tailEnd type="none" w="sm" len="sm"/>
            </a:ln>
          </p:spPr>
        </p:cxnSp>
        <p:sp>
          <p:nvSpPr>
            <p:cNvPr id="170" name="Google Shape;170;p9"/>
            <p:cNvSpPr txBox="1"/>
            <p:nvPr/>
          </p:nvSpPr>
          <p:spPr>
            <a:xfrm>
              <a:off x="488309" y="164623"/>
              <a:ext cx="776683" cy="313692"/>
            </a:xfrm>
            <a:prstGeom prst="rect">
              <a:avLst/>
            </a:prstGeom>
            <a:noFill/>
            <a:ln>
              <a:noFill/>
            </a:ln>
          </p:spPr>
          <p:txBody>
            <a:bodyPr spcFirstLastPara="1" wrap="square" lIns="26784" tIns="26784" rIns="26784" bIns="26784" anchor="ctr" anchorCtr="0">
              <a:spAutoFit/>
            </a:bodyPr>
            <a:lstStyle/>
            <a:p>
              <a:pPr marL="0" marR="0" lvl="0" indent="0" algn="l" defTabSz="457200" rtl="0" eaLnBrk="1" fontAlgn="base" latinLnBrk="0" hangingPunct="1">
                <a:lnSpc>
                  <a:spcPct val="100000"/>
                </a:lnSpc>
                <a:spcBef>
                  <a:spcPts val="0"/>
                </a:spcBef>
                <a:spcAft>
                  <a:spcPts val="0"/>
                </a:spcAft>
                <a:buClr>
                  <a:srgbClr val="C0C0C0"/>
                </a:buClr>
                <a:buSzPts val="1100"/>
                <a:buFontTx/>
                <a:buNone/>
                <a:tabLst/>
                <a:defRPr/>
              </a:pPr>
              <a:r>
                <a:rPr kumimoji="0" lang="en-US" sz="413" b="0" i="0" u="none" strike="noStrike" kern="1200" cap="none" spc="0" normalizeH="0" baseline="0" noProof="0">
                  <a:ln>
                    <a:noFill/>
                  </a:ln>
                  <a:solidFill>
                    <a:srgbClr val="C0C0C0"/>
                  </a:solidFill>
                  <a:effectLst/>
                  <a:uLnTx/>
                  <a:uFillTx/>
                  <a:latin typeface="Helvetica Neue Light"/>
                  <a:ea typeface="Helvetica Neue Light"/>
                  <a:cs typeface="Helvetica Neue Light"/>
                  <a:sym typeface="Helvetica Neue Light"/>
                </a:rPr>
                <a:t>Lewes FC</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pic>
        <p:nvPicPr>
          <p:cNvPr id="171" name="Google Shape;171;p9" descr="48568395177_884ee840f0_h.jpg"/>
          <p:cNvPicPr preferRelativeResize="0"/>
          <p:nvPr/>
        </p:nvPicPr>
        <p:blipFill rotWithShape="1">
          <a:blip r:embed="rId4">
            <a:alphaModFix/>
          </a:blip>
          <a:srcRect/>
          <a:stretch/>
        </p:blipFill>
        <p:spPr>
          <a:xfrm>
            <a:off x="3896049" y="795558"/>
            <a:ext cx="4158611" cy="3495833"/>
          </a:xfrm>
          <a:prstGeom prst="rect">
            <a:avLst/>
          </a:prstGeom>
          <a:noFill/>
          <a:ln>
            <a:noFill/>
          </a:ln>
        </p:spPr>
      </p:pic>
    </p:spTree>
    <p:extLst>
      <p:ext uri="{BB962C8B-B14F-4D97-AF65-F5344CB8AC3E}">
        <p14:creationId xmlns:p14="http://schemas.microsoft.com/office/powerpoint/2010/main" val="3986477299"/>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p:nvPr/>
        </p:nvSpPr>
        <p:spPr>
          <a:xfrm>
            <a:off x="869549" y="705231"/>
            <a:ext cx="2184548" cy="4143172"/>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100% community owned. </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100+ volunteers dedicate their time and skills.</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200 boys and girls play for Lewes Juniors</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“Football Therapy” sessions promote mental well-being across the community with trained support workers.</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Walking Football established for women over the age of 40 </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Competitive “Vets football” for men and women aged 35+.</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pic>
        <p:nvPicPr>
          <p:cNvPr id="9" name="Picture 8">
            <a:extLst>
              <a:ext uri="{FF2B5EF4-FFF2-40B4-BE49-F238E27FC236}">
                <a16:creationId xmlns:a16="http://schemas.microsoft.com/office/drawing/2014/main" id="{98203464-CBA9-4D56-8766-BBAE2C29E7D8}"/>
              </a:ext>
            </a:extLst>
          </p:cNvPr>
          <p:cNvPicPr>
            <a:picLocks noChangeAspect="1"/>
          </p:cNvPicPr>
          <p:nvPr/>
        </p:nvPicPr>
        <p:blipFill>
          <a:blip r:embed="rId3"/>
          <a:stretch>
            <a:fillRect/>
          </a:stretch>
        </p:blipFill>
        <p:spPr>
          <a:xfrm flipV="1">
            <a:off x="0" y="-21293"/>
            <a:ext cx="9144000" cy="772716"/>
          </a:xfrm>
          <a:prstGeom prst="rect">
            <a:avLst/>
          </a:prstGeom>
          <a:ln>
            <a:noFill/>
          </a:ln>
        </p:spPr>
      </p:pic>
      <p:cxnSp>
        <p:nvCxnSpPr>
          <p:cNvPr id="177" name="Google Shape;177;p10"/>
          <p:cNvCxnSpPr/>
          <p:nvPr/>
        </p:nvCxnSpPr>
        <p:spPr>
          <a:xfrm rot="10800000" flipH="1">
            <a:off x="2951625" y="755564"/>
            <a:ext cx="0" cy="3575821"/>
          </a:xfrm>
          <a:prstGeom prst="straightConnector1">
            <a:avLst/>
          </a:prstGeom>
          <a:noFill/>
          <a:ln w="9525" cap="flat" cmpd="sng">
            <a:solidFill>
              <a:srgbClr val="FFFFFF"/>
            </a:solidFill>
            <a:prstDash val="solid"/>
            <a:miter lim="400000"/>
            <a:headEnd type="none" w="sm" len="sm"/>
            <a:tailEnd type="none" w="sm" len="sm"/>
          </a:ln>
        </p:spPr>
      </p:cxnSp>
      <p:sp>
        <p:nvSpPr>
          <p:cNvPr id="178" name="Google Shape;178;p10"/>
          <p:cNvSpPr txBox="1"/>
          <p:nvPr/>
        </p:nvSpPr>
        <p:spPr>
          <a:xfrm>
            <a:off x="381000" y="238125"/>
            <a:ext cx="6547562" cy="257831"/>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10000"/>
              </a:lnSpc>
              <a:spcBef>
                <a:spcPts val="0"/>
              </a:spcBef>
              <a:spcAft>
                <a:spcPts val="0"/>
              </a:spcAft>
              <a:buClr>
                <a:srgbClr val="4BACC6"/>
              </a:buClr>
              <a:buSzPts val="3600"/>
              <a:buFontTx/>
              <a:buNone/>
              <a:tabLst/>
              <a:defRPr/>
            </a:pPr>
            <a:r>
              <a:rPr kumimoji="0" lang="en-US" sz="1350" b="1" i="0" u="none" strike="noStrike" kern="1200" cap="none" spc="0" normalizeH="0" baseline="0" noProof="0" dirty="0">
                <a:ln>
                  <a:noFill/>
                </a:ln>
                <a:solidFill>
                  <a:srgbClr val="4BACC6"/>
                </a:solidFill>
                <a:effectLst/>
                <a:uLnTx/>
                <a:uFillTx/>
                <a:latin typeface="Helvetica Neue"/>
                <a:ea typeface="Helvetica Neue"/>
                <a:cs typeface="Helvetica Neue"/>
                <a:sym typeface="Helvetica Neue"/>
              </a:rPr>
              <a:t>LEWES FC </a:t>
            </a:r>
            <a:r>
              <a:rPr kumimoji="0" lang="en-US" sz="135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 IMPACT IN THE COMMUNITY</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grpSp>
        <p:nvGrpSpPr>
          <p:cNvPr id="179" name="Google Shape;179;p10"/>
          <p:cNvGrpSpPr/>
          <p:nvPr/>
        </p:nvGrpSpPr>
        <p:grpSpPr>
          <a:xfrm>
            <a:off x="190500" y="4895850"/>
            <a:ext cx="8748233" cy="179369"/>
            <a:chOff x="0" y="0"/>
            <a:chExt cx="23328621" cy="478315"/>
          </a:xfrm>
        </p:grpSpPr>
        <p:cxnSp>
          <p:nvCxnSpPr>
            <p:cNvPr id="180" name="Google Shape;180;p10"/>
            <p:cNvCxnSpPr/>
            <p:nvPr/>
          </p:nvCxnSpPr>
          <p:spPr>
            <a:xfrm>
              <a:off x="0" y="0"/>
              <a:ext cx="23328621" cy="0"/>
            </a:xfrm>
            <a:prstGeom prst="straightConnector1">
              <a:avLst/>
            </a:prstGeom>
            <a:noFill/>
            <a:ln w="12700" cap="flat" cmpd="sng">
              <a:solidFill>
                <a:srgbClr val="A9A9A9"/>
              </a:solidFill>
              <a:prstDash val="dashDot"/>
              <a:round/>
              <a:headEnd type="none" w="sm" len="sm"/>
              <a:tailEnd type="none" w="sm" len="sm"/>
            </a:ln>
          </p:spPr>
        </p:cxnSp>
        <p:sp>
          <p:nvSpPr>
            <p:cNvPr id="181" name="Google Shape;181;p10"/>
            <p:cNvSpPr txBox="1"/>
            <p:nvPr/>
          </p:nvSpPr>
          <p:spPr>
            <a:xfrm>
              <a:off x="488309" y="164623"/>
              <a:ext cx="776683" cy="313692"/>
            </a:xfrm>
            <a:prstGeom prst="rect">
              <a:avLst/>
            </a:prstGeom>
            <a:noFill/>
            <a:ln>
              <a:noFill/>
            </a:ln>
          </p:spPr>
          <p:txBody>
            <a:bodyPr spcFirstLastPara="1" wrap="square" lIns="26784" tIns="26784" rIns="26784" bIns="26784" anchor="ctr" anchorCtr="0">
              <a:spAutoFit/>
            </a:bodyPr>
            <a:lstStyle/>
            <a:p>
              <a:pPr marL="0" marR="0" lvl="0" indent="0" algn="l" defTabSz="457200" rtl="0" eaLnBrk="1" fontAlgn="base" latinLnBrk="0" hangingPunct="1">
                <a:lnSpc>
                  <a:spcPct val="100000"/>
                </a:lnSpc>
                <a:spcBef>
                  <a:spcPts val="0"/>
                </a:spcBef>
                <a:spcAft>
                  <a:spcPts val="0"/>
                </a:spcAft>
                <a:buClr>
                  <a:srgbClr val="C0C0C0"/>
                </a:buClr>
                <a:buSzPts val="1100"/>
                <a:buFontTx/>
                <a:buNone/>
                <a:tabLst/>
                <a:defRPr/>
              </a:pPr>
              <a:r>
                <a:rPr kumimoji="0" lang="en-US" sz="413" b="0" i="0" u="none" strike="noStrike" kern="1200" cap="none" spc="0" normalizeH="0" baseline="0" noProof="0">
                  <a:ln>
                    <a:noFill/>
                  </a:ln>
                  <a:solidFill>
                    <a:srgbClr val="C0C0C0"/>
                  </a:solidFill>
                  <a:effectLst/>
                  <a:uLnTx/>
                  <a:uFillTx/>
                  <a:latin typeface="Helvetica Neue Light"/>
                  <a:ea typeface="Helvetica Neue Light"/>
                  <a:cs typeface="Helvetica Neue Light"/>
                  <a:sym typeface="Helvetica Neue Light"/>
                </a:rPr>
                <a:t>Lewes FC</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pic>
        <p:nvPicPr>
          <p:cNvPr id="182" name="Google Shape;182;p10" descr="PastedGraphic-2.pdf"/>
          <p:cNvPicPr preferRelativeResize="0"/>
          <p:nvPr/>
        </p:nvPicPr>
        <p:blipFill rotWithShape="1">
          <a:blip r:embed="rId4">
            <a:alphaModFix/>
          </a:blip>
          <a:srcRect/>
          <a:stretch/>
        </p:blipFill>
        <p:spPr>
          <a:xfrm>
            <a:off x="3508214" y="1048729"/>
            <a:ext cx="4964400" cy="3046042"/>
          </a:xfrm>
          <a:prstGeom prst="rect">
            <a:avLst/>
          </a:prstGeom>
          <a:noFill/>
          <a:ln>
            <a:noFill/>
          </a:ln>
        </p:spPr>
      </p:pic>
    </p:spTree>
    <p:extLst>
      <p:ext uri="{BB962C8B-B14F-4D97-AF65-F5344CB8AC3E}">
        <p14:creationId xmlns:p14="http://schemas.microsoft.com/office/powerpoint/2010/main" val="797573256"/>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1"/>
          <p:cNvSpPr txBox="1"/>
          <p:nvPr/>
        </p:nvSpPr>
        <p:spPr>
          <a:xfrm>
            <a:off x="743460" y="877664"/>
            <a:ext cx="2208164" cy="4020747"/>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00000"/>
              </a:lnSpc>
              <a:spcBef>
                <a:spcPts val="0"/>
              </a:spcBef>
              <a:spcAft>
                <a:spcPts val="0"/>
              </a:spcAft>
              <a:buClr>
                <a:srgbClr val="FFFFFF"/>
              </a:buClr>
              <a:buSzPts val="2000"/>
              <a:buFontTx/>
              <a:buNone/>
              <a:tabLst/>
              <a:defRPr/>
            </a:pPr>
            <a:endParaRPr kumimoji="0" sz="750" b="0"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The first football club in the UK to install solar-panels.</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The first football club to erect “Football v Homophobia” pitch barriers.</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A vocal club, that campaigned for equal prize money in the FA Cup, generating debate in the UK Parliament. </a:t>
            </a:r>
            <a:endParaRPr kumimoji="0"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endParaRPr kumimoji="0"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First football club to have an Anti-Gambling Charity on the front of our Men’s shirts despite playing in a league sponsored by a gambling company</a:t>
            </a:r>
            <a:endParaRPr kumimoji="0"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p:txBody>
      </p:sp>
      <p:cxnSp>
        <p:nvCxnSpPr>
          <p:cNvPr id="188" name="Google Shape;188;p11"/>
          <p:cNvCxnSpPr/>
          <p:nvPr/>
        </p:nvCxnSpPr>
        <p:spPr>
          <a:xfrm rot="10800000" flipH="1">
            <a:off x="2951625" y="755564"/>
            <a:ext cx="0" cy="3575821"/>
          </a:xfrm>
          <a:prstGeom prst="straightConnector1">
            <a:avLst/>
          </a:prstGeom>
          <a:noFill/>
          <a:ln w="9525" cap="flat" cmpd="sng">
            <a:solidFill>
              <a:srgbClr val="FFFFFF"/>
            </a:solidFill>
            <a:prstDash val="solid"/>
            <a:miter lim="400000"/>
            <a:headEnd type="none" w="sm" len="sm"/>
            <a:tailEnd type="none" w="sm" len="sm"/>
          </a:ln>
        </p:spPr>
      </p:cxnSp>
      <p:pic>
        <p:nvPicPr>
          <p:cNvPr id="10" name="Picture 9">
            <a:extLst>
              <a:ext uri="{FF2B5EF4-FFF2-40B4-BE49-F238E27FC236}">
                <a16:creationId xmlns:a16="http://schemas.microsoft.com/office/drawing/2014/main" id="{D81E630D-DF45-42E4-B2EB-34849A3F8C47}"/>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189" name="Google Shape;189;p11"/>
          <p:cNvSpPr txBox="1"/>
          <p:nvPr/>
        </p:nvSpPr>
        <p:spPr>
          <a:xfrm>
            <a:off x="381000" y="238125"/>
            <a:ext cx="6547562" cy="257831"/>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10000"/>
              </a:lnSpc>
              <a:spcBef>
                <a:spcPts val="0"/>
              </a:spcBef>
              <a:spcAft>
                <a:spcPts val="0"/>
              </a:spcAft>
              <a:buClr>
                <a:srgbClr val="4BACC6"/>
              </a:buClr>
              <a:buSzPts val="3600"/>
              <a:buFontTx/>
              <a:buNone/>
              <a:tabLst/>
              <a:defRPr/>
            </a:pPr>
            <a:r>
              <a:rPr kumimoji="0" lang="en-US" sz="1350" b="1" i="0" u="none" strike="noStrike" kern="1200" cap="none" spc="0" normalizeH="0" baseline="0" noProof="0" dirty="0">
                <a:ln>
                  <a:noFill/>
                </a:ln>
                <a:solidFill>
                  <a:srgbClr val="4BACC6"/>
                </a:solidFill>
                <a:effectLst/>
                <a:uLnTx/>
                <a:uFillTx/>
                <a:latin typeface="Helvetica Neue"/>
                <a:ea typeface="Helvetica Neue"/>
                <a:cs typeface="Helvetica Neue"/>
                <a:sym typeface="Helvetica Neue"/>
              </a:rPr>
              <a:t>LEWES FC </a:t>
            </a:r>
            <a:r>
              <a:rPr kumimoji="0" lang="en-US" sz="135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 IMPACT IN THE COUNTRY</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grpSp>
        <p:nvGrpSpPr>
          <p:cNvPr id="190" name="Google Shape;190;p11"/>
          <p:cNvGrpSpPr/>
          <p:nvPr/>
        </p:nvGrpSpPr>
        <p:grpSpPr>
          <a:xfrm>
            <a:off x="190500" y="4895850"/>
            <a:ext cx="8748233" cy="179369"/>
            <a:chOff x="0" y="0"/>
            <a:chExt cx="23328621" cy="478315"/>
          </a:xfrm>
        </p:grpSpPr>
        <p:cxnSp>
          <p:nvCxnSpPr>
            <p:cNvPr id="191" name="Google Shape;191;p11"/>
            <p:cNvCxnSpPr/>
            <p:nvPr/>
          </p:nvCxnSpPr>
          <p:spPr>
            <a:xfrm>
              <a:off x="0" y="0"/>
              <a:ext cx="23328621" cy="0"/>
            </a:xfrm>
            <a:prstGeom prst="straightConnector1">
              <a:avLst/>
            </a:prstGeom>
            <a:noFill/>
            <a:ln w="12700" cap="flat" cmpd="sng">
              <a:solidFill>
                <a:srgbClr val="A9A9A9"/>
              </a:solidFill>
              <a:prstDash val="dashDot"/>
              <a:round/>
              <a:headEnd type="none" w="sm" len="sm"/>
              <a:tailEnd type="none" w="sm" len="sm"/>
            </a:ln>
          </p:spPr>
        </p:cxnSp>
        <p:sp>
          <p:nvSpPr>
            <p:cNvPr id="192" name="Google Shape;192;p11"/>
            <p:cNvSpPr txBox="1"/>
            <p:nvPr/>
          </p:nvSpPr>
          <p:spPr>
            <a:xfrm>
              <a:off x="488309" y="164623"/>
              <a:ext cx="776683" cy="313692"/>
            </a:xfrm>
            <a:prstGeom prst="rect">
              <a:avLst/>
            </a:prstGeom>
            <a:noFill/>
            <a:ln>
              <a:noFill/>
            </a:ln>
          </p:spPr>
          <p:txBody>
            <a:bodyPr spcFirstLastPara="1" wrap="square" lIns="26784" tIns="26784" rIns="26784" bIns="26784" anchor="ctr" anchorCtr="0">
              <a:spAutoFit/>
            </a:bodyPr>
            <a:lstStyle/>
            <a:p>
              <a:pPr marL="0" marR="0" lvl="0" indent="0" algn="l" defTabSz="457200" rtl="0" eaLnBrk="1" fontAlgn="base" latinLnBrk="0" hangingPunct="1">
                <a:lnSpc>
                  <a:spcPct val="100000"/>
                </a:lnSpc>
                <a:spcBef>
                  <a:spcPts val="0"/>
                </a:spcBef>
                <a:spcAft>
                  <a:spcPts val="0"/>
                </a:spcAft>
                <a:buClr>
                  <a:srgbClr val="C0C0C0"/>
                </a:buClr>
                <a:buSzPts val="1100"/>
                <a:buFontTx/>
                <a:buNone/>
                <a:tabLst/>
                <a:defRPr/>
              </a:pPr>
              <a:r>
                <a:rPr kumimoji="0" lang="en-US" sz="413" b="0" i="0" u="none" strike="noStrike" kern="1200" cap="none" spc="0" normalizeH="0" baseline="0" noProof="0">
                  <a:ln>
                    <a:noFill/>
                  </a:ln>
                  <a:solidFill>
                    <a:srgbClr val="C0C0C0"/>
                  </a:solidFill>
                  <a:effectLst/>
                  <a:uLnTx/>
                  <a:uFillTx/>
                  <a:latin typeface="Helvetica Neue Light"/>
                  <a:ea typeface="Helvetica Neue Light"/>
                  <a:cs typeface="Helvetica Neue Light"/>
                  <a:sym typeface="Helvetica Neue Light"/>
                </a:rPr>
                <a:t>Lewes FC</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pic>
        <p:nvPicPr>
          <p:cNvPr id="3" name="Picture 2" descr="A person standing on a football field&#10;&#10;Description automatically generated">
            <a:extLst>
              <a:ext uri="{FF2B5EF4-FFF2-40B4-BE49-F238E27FC236}">
                <a16:creationId xmlns:a16="http://schemas.microsoft.com/office/drawing/2014/main" id="{BBFF7B9D-45BF-5A42-803F-131C3096B8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9726" y="892243"/>
            <a:ext cx="2404549" cy="3206065"/>
          </a:xfrm>
          <a:prstGeom prst="rect">
            <a:avLst/>
          </a:prstGeom>
        </p:spPr>
      </p:pic>
      <p:pic>
        <p:nvPicPr>
          <p:cNvPr id="5" name="Picture 4" descr="A person on a football field&#10;&#10;Description automatically generated">
            <a:extLst>
              <a:ext uri="{FF2B5EF4-FFF2-40B4-BE49-F238E27FC236}">
                <a16:creationId xmlns:a16="http://schemas.microsoft.com/office/drawing/2014/main" id="{BC2C82D2-4B57-9C42-ADEE-626F38C2AB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96750" y="892245"/>
            <a:ext cx="3065604" cy="3206063"/>
          </a:xfrm>
          <a:prstGeom prst="rect">
            <a:avLst/>
          </a:prstGeom>
        </p:spPr>
      </p:pic>
    </p:spTree>
    <p:extLst>
      <p:ext uri="{BB962C8B-B14F-4D97-AF65-F5344CB8AC3E}">
        <p14:creationId xmlns:p14="http://schemas.microsoft.com/office/powerpoint/2010/main" val="3683210432"/>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53441" y="221876"/>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pic>
        <p:nvPicPr>
          <p:cNvPr id="7" name="Picture 6">
            <a:extLst>
              <a:ext uri="{FF2B5EF4-FFF2-40B4-BE49-F238E27FC236}">
                <a16:creationId xmlns:a16="http://schemas.microsoft.com/office/drawing/2014/main" id="{B76D50E3-579E-4E4E-B559-F78B00300EF7}"/>
              </a:ext>
            </a:extLst>
          </p:cNvPr>
          <p:cNvPicPr>
            <a:picLocks noChangeAspect="1"/>
          </p:cNvPicPr>
          <p:nvPr/>
        </p:nvPicPr>
        <p:blipFill>
          <a:blip r:embed="rId3"/>
          <a:stretch>
            <a:fillRect/>
          </a:stretch>
        </p:blipFill>
        <p:spPr>
          <a:xfrm flipV="1">
            <a:off x="1" y="0"/>
            <a:ext cx="9144000" cy="772716"/>
          </a:xfrm>
          <a:prstGeom prst="rect">
            <a:avLst/>
          </a:prstGeom>
          <a:ln>
            <a:noFill/>
          </a:ln>
        </p:spPr>
      </p:pic>
      <p:sp>
        <p:nvSpPr>
          <p:cNvPr id="4" name="Title 1"/>
          <p:cNvSpPr txBox="1">
            <a:spLocks/>
          </p:cNvSpPr>
          <p:nvPr/>
        </p:nvSpPr>
        <p:spPr>
          <a:xfrm>
            <a:off x="272462" y="222345"/>
            <a:ext cx="10833100" cy="820737"/>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WHAT WE’LL COVER TODAY</a:t>
            </a:r>
          </a:p>
        </p:txBody>
      </p:sp>
      <p:sp>
        <p:nvSpPr>
          <p:cNvPr id="5" name="Subtitle 2"/>
          <p:cNvSpPr txBox="1">
            <a:spLocks/>
          </p:cNvSpPr>
          <p:nvPr/>
        </p:nvSpPr>
        <p:spPr>
          <a:xfrm>
            <a:off x="976796" y="1212780"/>
            <a:ext cx="7597360" cy="3498575"/>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FS Jack" panose="02000503000000020004" pitchFamily="50" charset="0"/>
              </a:rPr>
              <a:t>Unpicking the terminology</a:t>
            </a:r>
          </a:p>
          <a:p>
            <a:r>
              <a:rPr lang="en-US" sz="1800" dirty="0">
                <a:latin typeface="FS Jack" panose="02000503000000020004" pitchFamily="50" charset="0"/>
              </a:rPr>
              <a:t>Why bother with vision and values</a:t>
            </a:r>
          </a:p>
          <a:p>
            <a:r>
              <a:rPr lang="en-US" sz="1800" dirty="0">
                <a:latin typeface="FS Jack" panose="02000503000000020004" pitchFamily="50" charset="0"/>
              </a:rPr>
              <a:t>How to develop and use them effectively</a:t>
            </a:r>
          </a:p>
          <a:p>
            <a:r>
              <a:rPr lang="en-US" sz="1800" dirty="0">
                <a:latin typeface="FS Jack" panose="02000503000000020004" pitchFamily="50" charset="0"/>
              </a:rPr>
              <a:t>What we do: Stuart Fuller, Lewes FC</a:t>
            </a:r>
          </a:p>
          <a:p>
            <a:r>
              <a:rPr lang="en-US" sz="1800" dirty="0">
                <a:latin typeface="FS Jack" panose="02000503000000020004" pitchFamily="50" charset="0"/>
              </a:rPr>
              <a:t>Questions/Open discussion </a:t>
            </a:r>
          </a:p>
        </p:txBody>
      </p:sp>
    </p:spTree>
    <p:extLst>
      <p:ext uri="{BB962C8B-B14F-4D97-AF65-F5344CB8AC3E}">
        <p14:creationId xmlns:p14="http://schemas.microsoft.com/office/powerpoint/2010/main" val="1215912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2"/>
          <p:cNvSpPr txBox="1"/>
          <p:nvPr/>
        </p:nvSpPr>
        <p:spPr>
          <a:xfrm>
            <a:off x="896980" y="1102421"/>
            <a:ext cx="2255805" cy="3575822"/>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00000"/>
              </a:lnSpc>
              <a:spcBef>
                <a:spcPts val="0"/>
              </a:spcBef>
              <a:spcAft>
                <a:spcPts val="0"/>
              </a:spcAft>
              <a:buClr>
                <a:srgbClr val="FFFFFF"/>
              </a:buClr>
              <a:buSzPts val="2000"/>
              <a:buFontTx/>
              <a:buNone/>
              <a:tabLst/>
              <a:defRPr/>
            </a:pPr>
            <a:endParaRPr kumimoji="0" sz="750" b="0"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Owners across 25 countries, bought in to the principles and values of Lewes FC.</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Won the </a:t>
            </a:r>
            <a:r>
              <a:rPr kumimoji="0" lang="en-US" sz="938" b="1" i="0" u="none" strike="noStrike" kern="1200" cap="none" spc="0" normalizeH="0" baseline="0" noProof="0" dirty="0" err="1">
                <a:ln>
                  <a:noFill/>
                </a:ln>
                <a:solidFill>
                  <a:prstClr val="black"/>
                </a:solidFill>
                <a:effectLst/>
                <a:uLnTx/>
                <a:uFillTx/>
                <a:latin typeface="Helvetica Neue"/>
                <a:ea typeface="Helvetica Neue"/>
                <a:cs typeface="Helvetica Neue"/>
                <a:sym typeface="Helvetica Neue"/>
              </a:rPr>
              <a:t>prestigous</a:t>
            </a: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 UN #</a:t>
            </a:r>
            <a:r>
              <a:rPr kumimoji="0" lang="en-US" sz="938" b="1" i="0" u="none" strike="noStrike" kern="1200" cap="none" spc="0" normalizeH="0" baseline="0" noProof="0" dirty="0" err="1">
                <a:ln>
                  <a:noFill/>
                </a:ln>
                <a:solidFill>
                  <a:prstClr val="black"/>
                </a:solidFill>
                <a:effectLst/>
                <a:uLnTx/>
                <a:uFillTx/>
                <a:latin typeface="Helvetica Neue"/>
                <a:ea typeface="Helvetica Neue"/>
                <a:cs typeface="Helvetica Neue"/>
                <a:sym typeface="Helvetica Neue"/>
              </a:rPr>
              <a:t>HeforShe</a:t>
            </a: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 prize in 2019  for leadership in driving forward gender equality in actions, not words.</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Our “Rooks TV” generates </a:t>
            </a:r>
            <a:r>
              <a:rPr kumimoji="0" lang="en-US" sz="938" b="1" i="0" u="none" strike="noStrike" kern="1200" cap="none" spc="0" normalizeH="0" baseline="0" noProof="0" dirty="0" err="1">
                <a:ln>
                  <a:noFill/>
                </a:ln>
                <a:solidFill>
                  <a:prstClr val="black"/>
                </a:solidFill>
                <a:effectLst/>
                <a:uLnTx/>
                <a:uFillTx/>
                <a:latin typeface="Helvetica Neue"/>
                <a:ea typeface="Helvetica Neue"/>
                <a:cs typeface="Helvetica Neue"/>
                <a:sym typeface="Helvetica Neue"/>
              </a:rPr>
              <a:t>approx</a:t>
            </a: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 60k views per season.</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dirty="0">
              <a:ln>
                <a:noFill/>
              </a:ln>
              <a:solidFill>
                <a:prstClr val="black"/>
              </a:solidFill>
              <a:effectLst/>
              <a:uLnTx/>
              <a:uFillTx/>
              <a:latin typeface="Helvetica Neue Light"/>
              <a:ea typeface="Helvetica Neue Light"/>
              <a:cs typeface="Helvetica Neue Light"/>
              <a:sym typeface="Helvetica Neue Light"/>
            </a:endParaRPr>
          </a:p>
          <a:p>
            <a:pPr marL="0" marR="0" lvl="0" indent="0" algn="l" defTabSz="457200" rtl="0" eaLnBrk="1" fontAlgn="base" latinLnBrk="0" hangingPunct="1">
              <a:lnSpc>
                <a:spcPct val="100000"/>
              </a:lnSpc>
              <a:spcBef>
                <a:spcPts val="0"/>
              </a:spcBef>
              <a:spcAft>
                <a:spcPts val="0"/>
              </a:spcAft>
              <a:buClr>
                <a:srgbClr val="FFFFFF"/>
              </a:buClr>
              <a:buSzPts val="2500"/>
              <a:buFontTx/>
              <a:buNone/>
              <a:tabLst/>
              <a:defRPr/>
            </a:pP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Global relationships with leaders, clubs and </a:t>
            </a:r>
            <a:r>
              <a:rPr kumimoji="0" lang="en-US" sz="938" b="1" i="0" u="none" strike="noStrike" kern="1200" cap="none" spc="0" normalizeH="0" baseline="0" noProof="0" dirty="0" err="1">
                <a:ln>
                  <a:noFill/>
                </a:ln>
                <a:solidFill>
                  <a:prstClr val="black"/>
                </a:solidFill>
                <a:effectLst/>
                <a:uLnTx/>
                <a:uFillTx/>
                <a:latin typeface="Helvetica Neue"/>
                <a:ea typeface="Helvetica Neue"/>
                <a:cs typeface="Helvetica Neue"/>
                <a:sym typeface="Helvetica Neue"/>
              </a:rPr>
              <a:t>organisations</a:t>
            </a:r>
            <a:r>
              <a:rPr kumimoji="0" lang="en-US" sz="938"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 promoting gender equality in sport across the world.</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pic>
        <p:nvPicPr>
          <p:cNvPr id="9" name="Picture 8">
            <a:extLst>
              <a:ext uri="{FF2B5EF4-FFF2-40B4-BE49-F238E27FC236}">
                <a16:creationId xmlns:a16="http://schemas.microsoft.com/office/drawing/2014/main" id="{07269671-E300-427E-B274-7DDF7CBBEBD2}"/>
              </a:ext>
            </a:extLst>
          </p:cNvPr>
          <p:cNvPicPr>
            <a:picLocks noChangeAspect="1"/>
          </p:cNvPicPr>
          <p:nvPr/>
        </p:nvPicPr>
        <p:blipFill>
          <a:blip r:embed="rId3"/>
          <a:stretch>
            <a:fillRect/>
          </a:stretch>
        </p:blipFill>
        <p:spPr>
          <a:xfrm flipV="1">
            <a:off x="0" y="-21293"/>
            <a:ext cx="9144000" cy="772716"/>
          </a:xfrm>
          <a:prstGeom prst="rect">
            <a:avLst/>
          </a:prstGeom>
          <a:ln>
            <a:noFill/>
          </a:ln>
        </p:spPr>
      </p:pic>
      <p:cxnSp>
        <p:nvCxnSpPr>
          <p:cNvPr id="199" name="Google Shape;199;p12"/>
          <p:cNvCxnSpPr/>
          <p:nvPr/>
        </p:nvCxnSpPr>
        <p:spPr>
          <a:xfrm rot="10800000" flipH="1">
            <a:off x="2951625" y="755564"/>
            <a:ext cx="0" cy="3575821"/>
          </a:xfrm>
          <a:prstGeom prst="straightConnector1">
            <a:avLst/>
          </a:prstGeom>
          <a:noFill/>
          <a:ln w="9525" cap="flat" cmpd="sng">
            <a:solidFill>
              <a:srgbClr val="FFFFFF"/>
            </a:solidFill>
            <a:prstDash val="solid"/>
            <a:miter lim="400000"/>
            <a:headEnd type="none" w="sm" len="sm"/>
            <a:tailEnd type="none" w="sm" len="sm"/>
          </a:ln>
        </p:spPr>
      </p:cxnSp>
      <p:sp>
        <p:nvSpPr>
          <p:cNvPr id="200" name="Google Shape;200;p12"/>
          <p:cNvSpPr txBox="1"/>
          <p:nvPr/>
        </p:nvSpPr>
        <p:spPr>
          <a:xfrm>
            <a:off x="381000" y="238125"/>
            <a:ext cx="6547562" cy="257831"/>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10000"/>
              </a:lnSpc>
              <a:spcBef>
                <a:spcPts val="0"/>
              </a:spcBef>
              <a:spcAft>
                <a:spcPts val="0"/>
              </a:spcAft>
              <a:buClr>
                <a:srgbClr val="4BACC6"/>
              </a:buClr>
              <a:buSzPts val="3600"/>
              <a:buFontTx/>
              <a:buNone/>
              <a:tabLst/>
              <a:defRPr/>
            </a:pPr>
            <a:r>
              <a:rPr kumimoji="0" lang="en-US" sz="1350" b="1" i="0" u="none" strike="noStrike" kern="1200" cap="none" spc="0" normalizeH="0" baseline="0" noProof="0" dirty="0">
                <a:ln>
                  <a:noFill/>
                </a:ln>
                <a:solidFill>
                  <a:srgbClr val="4BACC6"/>
                </a:solidFill>
                <a:effectLst/>
                <a:uLnTx/>
                <a:uFillTx/>
                <a:latin typeface="Helvetica Neue"/>
                <a:ea typeface="Helvetica Neue"/>
                <a:cs typeface="Helvetica Neue"/>
                <a:sym typeface="Helvetica Neue"/>
              </a:rPr>
              <a:t>LEWES FC </a:t>
            </a:r>
            <a:r>
              <a:rPr kumimoji="0" lang="en-US" sz="135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 IMPACT IN THE WORLD</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grpSp>
        <p:nvGrpSpPr>
          <p:cNvPr id="201" name="Google Shape;201;p12"/>
          <p:cNvGrpSpPr/>
          <p:nvPr/>
        </p:nvGrpSpPr>
        <p:grpSpPr>
          <a:xfrm>
            <a:off x="190500" y="4895850"/>
            <a:ext cx="8748233" cy="179369"/>
            <a:chOff x="0" y="0"/>
            <a:chExt cx="23328621" cy="478315"/>
          </a:xfrm>
        </p:grpSpPr>
        <p:cxnSp>
          <p:nvCxnSpPr>
            <p:cNvPr id="202" name="Google Shape;202;p12"/>
            <p:cNvCxnSpPr/>
            <p:nvPr/>
          </p:nvCxnSpPr>
          <p:spPr>
            <a:xfrm>
              <a:off x="0" y="0"/>
              <a:ext cx="23328621" cy="0"/>
            </a:xfrm>
            <a:prstGeom prst="straightConnector1">
              <a:avLst/>
            </a:prstGeom>
            <a:noFill/>
            <a:ln w="12700" cap="flat" cmpd="sng">
              <a:solidFill>
                <a:srgbClr val="A9A9A9"/>
              </a:solidFill>
              <a:prstDash val="dashDot"/>
              <a:round/>
              <a:headEnd type="none" w="sm" len="sm"/>
              <a:tailEnd type="none" w="sm" len="sm"/>
            </a:ln>
          </p:spPr>
        </p:cxnSp>
        <p:sp>
          <p:nvSpPr>
            <p:cNvPr id="203" name="Google Shape;203;p12"/>
            <p:cNvSpPr txBox="1"/>
            <p:nvPr/>
          </p:nvSpPr>
          <p:spPr>
            <a:xfrm>
              <a:off x="488309" y="164623"/>
              <a:ext cx="776683" cy="313692"/>
            </a:xfrm>
            <a:prstGeom prst="rect">
              <a:avLst/>
            </a:prstGeom>
            <a:noFill/>
            <a:ln>
              <a:noFill/>
            </a:ln>
          </p:spPr>
          <p:txBody>
            <a:bodyPr spcFirstLastPara="1" wrap="square" lIns="26784" tIns="26784" rIns="26784" bIns="26784" anchor="ctr" anchorCtr="0">
              <a:spAutoFit/>
            </a:bodyPr>
            <a:lstStyle/>
            <a:p>
              <a:pPr marL="0" marR="0" lvl="0" indent="0" algn="l" defTabSz="457200" rtl="0" eaLnBrk="1" fontAlgn="base" latinLnBrk="0" hangingPunct="1">
                <a:lnSpc>
                  <a:spcPct val="100000"/>
                </a:lnSpc>
                <a:spcBef>
                  <a:spcPts val="0"/>
                </a:spcBef>
                <a:spcAft>
                  <a:spcPts val="0"/>
                </a:spcAft>
                <a:buClr>
                  <a:srgbClr val="C0C0C0"/>
                </a:buClr>
                <a:buSzPts val="1100"/>
                <a:buFontTx/>
                <a:buNone/>
                <a:tabLst/>
                <a:defRPr/>
              </a:pPr>
              <a:r>
                <a:rPr kumimoji="0" lang="en-US" sz="413" b="0" i="0" u="none" strike="noStrike" kern="1200" cap="none" spc="0" normalizeH="0" baseline="0" noProof="0">
                  <a:ln>
                    <a:noFill/>
                  </a:ln>
                  <a:solidFill>
                    <a:srgbClr val="C0C0C0"/>
                  </a:solidFill>
                  <a:effectLst/>
                  <a:uLnTx/>
                  <a:uFillTx/>
                  <a:latin typeface="Helvetica Neue Light"/>
                  <a:ea typeface="Helvetica Neue Light"/>
                  <a:cs typeface="Helvetica Neue Light"/>
                  <a:sym typeface="Helvetica Neue Light"/>
                </a:rPr>
                <a:t>Lewes FC</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pic>
        <p:nvPicPr>
          <p:cNvPr id="204" name="Google Shape;204;p12" descr="Screen Shot 2019-09-03 at 15.13.20.png"/>
          <p:cNvPicPr preferRelativeResize="0"/>
          <p:nvPr/>
        </p:nvPicPr>
        <p:blipFill rotWithShape="1">
          <a:blip r:embed="rId4">
            <a:alphaModFix/>
          </a:blip>
          <a:srcRect/>
          <a:stretch/>
        </p:blipFill>
        <p:spPr>
          <a:xfrm>
            <a:off x="3797335" y="811096"/>
            <a:ext cx="4029736" cy="3464756"/>
          </a:xfrm>
          <a:prstGeom prst="rect">
            <a:avLst/>
          </a:prstGeom>
          <a:noFill/>
          <a:ln>
            <a:noFill/>
          </a:ln>
        </p:spPr>
      </p:pic>
    </p:spTree>
    <p:extLst>
      <p:ext uri="{BB962C8B-B14F-4D97-AF65-F5344CB8AC3E}">
        <p14:creationId xmlns:p14="http://schemas.microsoft.com/office/powerpoint/2010/main" val="704978101"/>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651" y="1164432"/>
            <a:ext cx="7536251" cy="147732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There are these two young fish swimming along, and they happen to meet an older fish swimming the other way, who nods at them and says, “Morning, boys, how’s the water?” And the two young fish swim on for a bit, and then eventually one of them looks over at the other and goes, “What the hell is water?” </a:t>
            </a:r>
            <a:endPar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a:extLst>
              <a:ext uri="{FF2B5EF4-FFF2-40B4-BE49-F238E27FC236}">
                <a16:creationId xmlns:a16="http://schemas.microsoft.com/office/drawing/2014/main" id="{A0BED525-B89B-4C1A-8CEC-FF21EAE23367}"/>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3" name="Title 2"/>
          <p:cNvSpPr>
            <a:spLocks noGrp="1"/>
          </p:cNvSpPr>
          <p:nvPr>
            <p:ph type="title"/>
          </p:nvPr>
        </p:nvSpPr>
        <p:spPr>
          <a:xfrm>
            <a:off x="127363" y="231220"/>
            <a:ext cx="3063376" cy="857250"/>
          </a:xfrm>
        </p:spPr>
        <p:txBody>
          <a:bodyPr>
            <a:normAutofit/>
          </a:bodyPr>
          <a:lstStyle/>
          <a:p>
            <a:pPr algn="ctr"/>
            <a:r>
              <a:rPr lang="en-US" sz="1350" b="1" dirty="0">
                <a:solidFill>
                  <a:srgbClr val="FF0000"/>
                </a:solidFill>
              </a:rPr>
              <a:t>GET BIG, </a:t>
            </a:r>
            <a:r>
              <a:rPr lang="en-US" sz="1350" b="1" dirty="0"/>
              <a:t>GET NICHE OR </a:t>
            </a:r>
            <a:r>
              <a:rPr lang="en-US" sz="1350" b="1" dirty="0">
                <a:solidFill>
                  <a:srgbClr val="FF0000"/>
                </a:solidFill>
              </a:rPr>
              <a:t>GET OUT</a:t>
            </a:r>
            <a:r>
              <a:rPr lang="mr-IN" sz="1350" b="1" dirty="0">
                <a:solidFill>
                  <a:srgbClr val="FF0000"/>
                </a:solidFill>
              </a:rPr>
              <a:t>…</a:t>
            </a:r>
            <a:endParaRPr lang="en-US" sz="1350" b="1" dirty="0">
              <a:solidFill>
                <a:srgbClr val="FF0000"/>
              </a:solidFill>
            </a:endParaRPr>
          </a:p>
        </p:txBody>
      </p:sp>
      <p:sp>
        <p:nvSpPr>
          <p:cNvPr id="5" name="Rectangle 4"/>
          <p:cNvSpPr/>
          <p:nvPr/>
        </p:nvSpPr>
        <p:spPr>
          <a:xfrm>
            <a:off x="390346" y="2900767"/>
            <a:ext cx="8363309" cy="923330"/>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We are the </a:t>
            </a:r>
            <a:r>
              <a:rPr kumimoji="0" lang="en-US" sz="1800" b="1"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only football team in the world</a:t>
            </a:r>
            <a:r>
              <a:rPr kumimoji="0" lang="en-US" sz="18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to pay men and women the same amounts for performing the same work.  Ask why not rather than why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Big and Niche</a:t>
            </a:r>
          </a:p>
        </p:txBody>
      </p:sp>
    </p:spTree>
    <p:extLst>
      <p:ext uri="{BB962C8B-B14F-4D97-AF65-F5344CB8AC3E}">
        <p14:creationId xmlns:p14="http://schemas.microsoft.com/office/powerpoint/2010/main" val="689128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4"/>
          <p:cNvSpPr/>
          <p:nvPr/>
        </p:nvSpPr>
        <p:spPr>
          <a:xfrm>
            <a:off x="3506783" y="2203148"/>
            <a:ext cx="2181736" cy="470504"/>
          </a:xfrm>
          <a:prstGeom prst="rect">
            <a:avLst/>
          </a:prstGeom>
          <a:solidFill>
            <a:schemeClr val="accent5"/>
          </a:solidFill>
          <a:ln>
            <a:noFill/>
          </a:ln>
        </p:spPr>
        <p:txBody>
          <a:bodyPr spcFirstLastPara="1" wrap="square" lIns="7134" tIns="7134" rIns="7134" bIns="7134" anchor="ctr" anchorCtr="0">
            <a:noAutofit/>
          </a:bodyPr>
          <a:lstStyle/>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219" name="Google Shape;219;p14"/>
          <p:cNvSpPr txBox="1"/>
          <p:nvPr/>
        </p:nvSpPr>
        <p:spPr>
          <a:xfrm>
            <a:off x="3495807" y="2223336"/>
            <a:ext cx="2203689" cy="430129"/>
          </a:xfrm>
          <a:prstGeom prst="rect">
            <a:avLst/>
          </a:prstGeom>
          <a:noFill/>
          <a:ln>
            <a:noFill/>
          </a:ln>
        </p:spPr>
        <p:txBody>
          <a:bodyPr spcFirstLastPara="1" wrap="square" lIns="7134" tIns="7134" rIns="7134" bIns="7134" anchor="ctr" anchorCtr="0">
            <a:noAutofit/>
          </a:bodyPr>
          <a:lstStyle/>
          <a:p>
            <a:pPr marL="0" marR="0" lvl="0" indent="0" algn="ctr" defTabSz="457200" rtl="0" eaLnBrk="1" fontAlgn="base" latinLnBrk="0" hangingPunct="1">
              <a:lnSpc>
                <a:spcPct val="110000"/>
              </a:lnSpc>
              <a:spcBef>
                <a:spcPts val="0"/>
              </a:spcBef>
              <a:spcAft>
                <a:spcPts val="0"/>
              </a:spcAft>
              <a:buClr>
                <a:srgbClr val="212121"/>
              </a:buClr>
              <a:buSzPts val="3100"/>
              <a:buFontTx/>
              <a:buNone/>
              <a:tabLst/>
              <a:defRPr/>
            </a:pPr>
            <a:r>
              <a:rPr kumimoji="0" lang="en-US" sz="1163" b="1" i="0" u="none" strike="noStrike" kern="1200" cap="none" spc="0" normalizeH="0" baseline="0" noProof="0">
                <a:ln>
                  <a:noFill/>
                </a:ln>
                <a:solidFill>
                  <a:srgbClr val="212121"/>
                </a:solidFill>
                <a:effectLst/>
                <a:uLnTx/>
                <a:uFillTx/>
                <a:latin typeface="Helvetica Neue"/>
                <a:ea typeface="Helvetica Neue"/>
                <a:cs typeface="Helvetica Neue"/>
                <a:sym typeface="Helvetica Neue"/>
              </a:rPr>
              <a:t>OUR PEOPLE</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pic>
        <p:nvPicPr>
          <p:cNvPr id="4" name="Picture 3">
            <a:extLst>
              <a:ext uri="{FF2B5EF4-FFF2-40B4-BE49-F238E27FC236}">
                <a16:creationId xmlns:a16="http://schemas.microsoft.com/office/drawing/2014/main" id="{0103580F-B829-46EF-8541-12C8B6AE1C17}"/>
              </a:ext>
            </a:extLst>
          </p:cNvPr>
          <p:cNvPicPr>
            <a:picLocks noChangeAspect="1"/>
          </p:cNvPicPr>
          <p:nvPr/>
        </p:nvPicPr>
        <p:blipFill>
          <a:blip r:embed="rId3"/>
          <a:stretch>
            <a:fillRect/>
          </a:stretch>
        </p:blipFill>
        <p:spPr>
          <a:xfrm flipV="1">
            <a:off x="0" y="-21293"/>
            <a:ext cx="9144000" cy="772716"/>
          </a:xfrm>
          <a:prstGeom prst="rect">
            <a:avLst/>
          </a:prstGeom>
          <a:ln>
            <a:noFill/>
          </a:ln>
        </p:spPr>
      </p:pic>
    </p:spTree>
    <p:extLst>
      <p:ext uri="{BB962C8B-B14F-4D97-AF65-F5344CB8AC3E}">
        <p14:creationId xmlns:p14="http://schemas.microsoft.com/office/powerpoint/2010/main" val="973924537"/>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3" name="Picture 22">
            <a:extLst>
              <a:ext uri="{FF2B5EF4-FFF2-40B4-BE49-F238E27FC236}">
                <a16:creationId xmlns:a16="http://schemas.microsoft.com/office/drawing/2014/main" id="{B2710093-3DFE-4212-8489-D308D8698E9B}"/>
              </a:ext>
            </a:extLst>
          </p:cNvPr>
          <p:cNvPicPr>
            <a:picLocks noChangeAspect="1"/>
          </p:cNvPicPr>
          <p:nvPr/>
        </p:nvPicPr>
        <p:blipFill>
          <a:blip r:embed="rId3"/>
          <a:stretch>
            <a:fillRect/>
          </a:stretch>
        </p:blipFill>
        <p:spPr>
          <a:xfrm flipV="1">
            <a:off x="0" y="-21293"/>
            <a:ext cx="9144000" cy="772716"/>
          </a:xfrm>
          <a:prstGeom prst="rect">
            <a:avLst/>
          </a:prstGeom>
          <a:ln>
            <a:noFill/>
          </a:ln>
        </p:spPr>
      </p:pic>
      <p:grpSp>
        <p:nvGrpSpPr>
          <p:cNvPr id="224" name="Google Shape;224;p15"/>
          <p:cNvGrpSpPr/>
          <p:nvPr/>
        </p:nvGrpSpPr>
        <p:grpSpPr>
          <a:xfrm>
            <a:off x="190500" y="4895850"/>
            <a:ext cx="8748233" cy="179369"/>
            <a:chOff x="0" y="0"/>
            <a:chExt cx="23328621" cy="478315"/>
          </a:xfrm>
        </p:grpSpPr>
        <p:cxnSp>
          <p:nvCxnSpPr>
            <p:cNvPr id="225" name="Google Shape;225;p15"/>
            <p:cNvCxnSpPr/>
            <p:nvPr/>
          </p:nvCxnSpPr>
          <p:spPr>
            <a:xfrm>
              <a:off x="0" y="0"/>
              <a:ext cx="23328621" cy="0"/>
            </a:xfrm>
            <a:prstGeom prst="straightConnector1">
              <a:avLst/>
            </a:prstGeom>
            <a:noFill/>
            <a:ln w="12700" cap="flat" cmpd="sng">
              <a:solidFill>
                <a:srgbClr val="A9A9A9"/>
              </a:solidFill>
              <a:prstDash val="dashDot"/>
              <a:round/>
              <a:headEnd type="none" w="sm" len="sm"/>
              <a:tailEnd type="none" w="sm" len="sm"/>
            </a:ln>
          </p:spPr>
        </p:cxnSp>
        <p:sp>
          <p:nvSpPr>
            <p:cNvPr id="226" name="Google Shape;226;p15"/>
            <p:cNvSpPr txBox="1"/>
            <p:nvPr/>
          </p:nvSpPr>
          <p:spPr>
            <a:xfrm>
              <a:off x="488309" y="164623"/>
              <a:ext cx="776683" cy="313692"/>
            </a:xfrm>
            <a:prstGeom prst="rect">
              <a:avLst/>
            </a:prstGeom>
            <a:noFill/>
            <a:ln>
              <a:noFill/>
            </a:ln>
          </p:spPr>
          <p:txBody>
            <a:bodyPr spcFirstLastPara="1" wrap="square" lIns="26784" tIns="26784" rIns="26784" bIns="26784" anchor="ctr" anchorCtr="0">
              <a:spAutoFit/>
            </a:bodyPr>
            <a:lstStyle/>
            <a:p>
              <a:pPr marL="0" marR="0" lvl="0" indent="0" algn="l" defTabSz="457200" rtl="0" eaLnBrk="1" fontAlgn="base" latinLnBrk="0" hangingPunct="1">
                <a:lnSpc>
                  <a:spcPct val="100000"/>
                </a:lnSpc>
                <a:spcBef>
                  <a:spcPts val="0"/>
                </a:spcBef>
                <a:spcAft>
                  <a:spcPts val="0"/>
                </a:spcAft>
                <a:buClr>
                  <a:srgbClr val="C0C0C0"/>
                </a:buClr>
                <a:buSzPts val="1100"/>
                <a:buFontTx/>
                <a:buNone/>
                <a:tabLst/>
                <a:defRPr/>
              </a:pPr>
              <a:r>
                <a:rPr kumimoji="0" lang="en-US" sz="413" b="0" i="0" u="none" strike="noStrike" kern="1200" cap="none" spc="0" normalizeH="0" baseline="0" noProof="0">
                  <a:ln>
                    <a:noFill/>
                  </a:ln>
                  <a:solidFill>
                    <a:srgbClr val="C0C0C0"/>
                  </a:solidFill>
                  <a:effectLst/>
                  <a:uLnTx/>
                  <a:uFillTx/>
                  <a:latin typeface="Helvetica Neue Light"/>
                  <a:ea typeface="Helvetica Neue Light"/>
                  <a:cs typeface="Helvetica Neue Light"/>
                  <a:sym typeface="Helvetica Neue Light"/>
                </a:rPr>
                <a:t>Lewes FC</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grpSp>
      <p:sp>
        <p:nvSpPr>
          <p:cNvPr id="227" name="Google Shape;227;p15"/>
          <p:cNvSpPr txBox="1"/>
          <p:nvPr/>
        </p:nvSpPr>
        <p:spPr>
          <a:xfrm>
            <a:off x="381000" y="238125"/>
            <a:ext cx="3400697" cy="461106"/>
          </a:xfrm>
          <a:prstGeom prst="rect">
            <a:avLst/>
          </a:prstGeom>
          <a:noFill/>
          <a:ln>
            <a:noFill/>
          </a:ln>
        </p:spPr>
        <p:txBody>
          <a:bodyPr spcFirstLastPara="1" wrap="square" lIns="7134" tIns="7134" rIns="7134" bIns="7134" anchor="t" anchorCtr="0">
            <a:noAutofit/>
          </a:bodyPr>
          <a:lstStyle/>
          <a:p>
            <a:pPr marL="0" marR="0" lvl="0" indent="0" algn="l" defTabSz="457200" rtl="0" eaLnBrk="1" fontAlgn="base" latinLnBrk="0" hangingPunct="1">
              <a:lnSpc>
                <a:spcPct val="110000"/>
              </a:lnSpc>
              <a:spcBef>
                <a:spcPts val="0"/>
              </a:spcBef>
              <a:spcAft>
                <a:spcPts val="0"/>
              </a:spcAft>
              <a:buClr>
                <a:srgbClr val="4BACC6"/>
              </a:buClr>
              <a:buSzPts val="3600"/>
              <a:buFontTx/>
              <a:buNone/>
              <a:tabLst/>
              <a:defRPr/>
            </a:pPr>
            <a:r>
              <a:rPr kumimoji="0" lang="en-US" sz="1350" b="1" i="0" u="none" strike="noStrike" kern="1200" cap="none" spc="0" normalizeH="0" baseline="0" noProof="0" dirty="0">
                <a:ln>
                  <a:noFill/>
                </a:ln>
                <a:solidFill>
                  <a:srgbClr val="4BACC6"/>
                </a:solidFill>
                <a:effectLst/>
                <a:uLnTx/>
                <a:uFillTx/>
                <a:latin typeface="Helvetica Neue"/>
                <a:ea typeface="Helvetica Neue"/>
                <a:cs typeface="Helvetica Neue"/>
                <a:sym typeface="Helvetica Neue"/>
              </a:rPr>
              <a:t>LEWES FC</a:t>
            </a:r>
            <a:r>
              <a:rPr kumimoji="0" lang="en-US" sz="1350" b="1" i="0" u="none" strike="noStrike" kern="1200" cap="none" spc="0" normalizeH="0" baseline="0" noProof="0" dirty="0">
                <a:ln>
                  <a:noFill/>
                </a:ln>
                <a:solidFill>
                  <a:srgbClr val="EED74D"/>
                </a:solidFill>
                <a:effectLst/>
                <a:uLnTx/>
                <a:uFillTx/>
                <a:latin typeface="Helvetica Neue"/>
                <a:ea typeface="Helvetica Neue"/>
                <a:cs typeface="Helvetica Neue"/>
                <a:sym typeface="Helvetica Neue"/>
              </a:rPr>
              <a:t> </a:t>
            </a:r>
            <a:r>
              <a:rPr kumimoji="0" lang="en-US" sz="1350" b="1"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rPr>
              <a:t>– </a:t>
            </a:r>
            <a:r>
              <a:rPr kumimoji="0" lang="en-US" sz="1350" b="1"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OUR FIRST TEAM SQUAD</a:t>
            </a:r>
            <a:endParaRPr kumimoji="0"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pic>
        <p:nvPicPr>
          <p:cNvPr id="229" name="Google Shape;229;p15" descr="Stuart Fuller.jpe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3685" y="840458"/>
            <a:ext cx="1184234" cy="1184234"/>
          </a:xfrm>
          <a:prstGeom prst="rect">
            <a:avLst/>
          </a:prstGeom>
          <a:noFill/>
          <a:ln w="25400" cap="flat" cmpd="sng">
            <a:solidFill>
              <a:srgbClr val="85888D"/>
            </a:solidFill>
            <a:prstDash val="solid"/>
            <a:miter lim="400000"/>
            <a:headEnd type="none" w="sm" len="sm"/>
            <a:tailEnd type="none" w="sm" len="sm"/>
          </a:ln>
        </p:spPr>
      </p:pic>
      <p:pic>
        <p:nvPicPr>
          <p:cNvPr id="232" name="Google Shape;232;p15" descr="Charlie Dobres.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40402" y="840458"/>
            <a:ext cx="1184234" cy="1184234"/>
          </a:xfrm>
          <a:prstGeom prst="rect">
            <a:avLst/>
          </a:prstGeom>
          <a:noFill/>
          <a:ln w="25400" cap="flat" cmpd="sng">
            <a:solidFill>
              <a:srgbClr val="85888D"/>
            </a:solidFill>
            <a:prstDash val="solid"/>
            <a:miter lim="400000"/>
            <a:headEnd type="none" w="sm" len="sm"/>
            <a:tailEnd type="none" w="sm" len="sm"/>
          </a:ln>
        </p:spPr>
      </p:pic>
      <p:pic>
        <p:nvPicPr>
          <p:cNvPr id="234" name="Google Shape;234;p15"/>
          <p:cNvPicPr preferRelativeResize="0"/>
          <p:nvPr/>
        </p:nvPicPr>
        <p:blipFill rotWithShape="1">
          <a:blip r:embed="rId6">
            <a:alphaModFix/>
          </a:blip>
          <a:srcRect/>
          <a:stretch/>
        </p:blipFill>
        <p:spPr>
          <a:xfrm>
            <a:off x="2019359" y="840458"/>
            <a:ext cx="1104924" cy="1184234"/>
          </a:xfrm>
          <a:prstGeom prst="rect">
            <a:avLst/>
          </a:prstGeom>
          <a:noFill/>
          <a:ln>
            <a:noFill/>
          </a:ln>
        </p:spPr>
      </p:pic>
      <p:pic>
        <p:nvPicPr>
          <p:cNvPr id="13" name="Google Shape;239;p16" descr="0-1.jpg">
            <a:extLst>
              <a:ext uri="{FF2B5EF4-FFF2-40B4-BE49-F238E27FC236}">
                <a16:creationId xmlns:a16="http://schemas.microsoft.com/office/drawing/2014/main" id="{D013C5C6-844E-9A4C-B93A-6CC508B03D00}"/>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440402" y="2276037"/>
            <a:ext cx="1184234" cy="1184234"/>
          </a:xfrm>
          <a:prstGeom prst="rect">
            <a:avLst/>
          </a:prstGeom>
          <a:noFill/>
          <a:ln w="25400" cap="flat" cmpd="sng">
            <a:solidFill>
              <a:srgbClr val="85888D"/>
            </a:solidFill>
            <a:prstDash val="solid"/>
            <a:miter lim="400000"/>
            <a:headEnd type="none" w="sm" len="sm"/>
            <a:tailEnd type="none" w="sm" len="sm"/>
          </a:ln>
        </p:spPr>
      </p:pic>
      <p:pic>
        <p:nvPicPr>
          <p:cNvPr id="14" name="Google Shape;248;p16" descr="Roger-Warner-Felix-2019.jpg">
            <a:extLst>
              <a:ext uri="{FF2B5EF4-FFF2-40B4-BE49-F238E27FC236}">
                <a16:creationId xmlns:a16="http://schemas.microsoft.com/office/drawing/2014/main" id="{5E132679-D391-094F-8B88-0ECCAF4F6501}"/>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13685" y="2200704"/>
            <a:ext cx="1184234" cy="1184234"/>
          </a:xfrm>
          <a:prstGeom prst="rect">
            <a:avLst/>
          </a:prstGeom>
          <a:noFill/>
          <a:ln w="25400" cap="flat" cmpd="sng">
            <a:solidFill>
              <a:srgbClr val="85888D"/>
            </a:solidFill>
            <a:prstDash val="solid"/>
            <a:miter lim="400000"/>
            <a:headEnd type="none" w="sm" len="sm"/>
            <a:tailEnd type="none" w="sm" len="sm"/>
          </a:ln>
        </p:spPr>
      </p:pic>
      <p:pic>
        <p:nvPicPr>
          <p:cNvPr id="15" name="Google Shape;249;p16" descr="0.jpg">
            <a:extLst>
              <a:ext uri="{FF2B5EF4-FFF2-40B4-BE49-F238E27FC236}">
                <a16:creationId xmlns:a16="http://schemas.microsoft.com/office/drawing/2014/main" id="{52598CCD-BDCD-EA49-9805-43D25E77403E}"/>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019359" y="2244792"/>
            <a:ext cx="1176409" cy="1176409"/>
          </a:xfrm>
          <a:prstGeom prst="rect">
            <a:avLst/>
          </a:prstGeom>
          <a:noFill/>
          <a:ln w="25400" cap="flat" cmpd="sng">
            <a:solidFill>
              <a:srgbClr val="85888D"/>
            </a:solidFill>
            <a:prstDash val="solid"/>
            <a:miter lim="400000"/>
            <a:headEnd type="none" w="sm" len="sm"/>
            <a:tailEnd type="none" w="sm" len="sm"/>
          </a:ln>
        </p:spPr>
      </p:pic>
      <p:pic>
        <p:nvPicPr>
          <p:cNvPr id="16" name="Google Shape;260;p17" descr="Karen Dobres.jpg">
            <a:extLst>
              <a:ext uri="{FF2B5EF4-FFF2-40B4-BE49-F238E27FC236}">
                <a16:creationId xmlns:a16="http://schemas.microsoft.com/office/drawing/2014/main" id="{2585A87C-F312-6B4D-AF1F-77F261E9D215}"/>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005333" y="2296278"/>
            <a:ext cx="1184234" cy="1184234"/>
          </a:xfrm>
          <a:prstGeom prst="rect">
            <a:avLst/>
          </a:prstGeom>
          <a:noFill/>
          <a:ln w="25400" cap="flat" cmpd="sng">
            <a:solidFill>
              <a:srgbClr val="85888D"/>
            </a:solidFill>
            <a:prstDash val="solid"/>
            <a:miter lim="400000"/>
            <a:headEnd type="none" w="sm" len="sm"/>
            <a:tailEnd type="none" w="sm" len="sm"/>
          </a:ln>
        </p:spPr>
      </p:pic>
      <p:pic>
        <p:nvPicPr>
          <p:cNvPr id="17" name="Google Shape;264;p17" descr="Steve Keegan.jpg">
            <a:extLst>
              <a:ext uri="{FF2B5EF4-FFF2-40B4-BE49-F238E27FC236}">
                <a16:creationId xmlns:a16="http://schemas.microsoft.com/office/drawing/2014/main" id="{701F8B59-D032-A945-9AF2-96A77B6CAD9B}"/>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467119" y="860699"/>
            <a:ext cx="1184234" cy="1184234"/>
          </a:xfrm>
          <a:prstGeom prst="rect">
            <a:avLst/>
          </a:prstGeom>
          <a:noFill/>
          <a:ln w="25400" cap="flat" cmpd="sng">
            <a:solidFill>
              <a:srgbClr val="85888D"/>
            </a:solidFill>
            <a:prstDash val="solid"/>
            <a:miter lim="400000"/>
            <a:headEnd type="none" w="sm" len="sm"/>
            <a:tailEnd type="none" w="sm" len="sm"/>
          </a:ln>
        </p:spPr>
      </p:pic>
      <p:pic>
        <p:nvPicPr>
          <p:cNvPr id="18" name="Google Shape;265;p17">
            <a:extLst>
              <a:ext uri="{FF2B5EF4-FFF2-40B4-BE49-F238E27FC236}">
                <a16:creationId xmlns:a16="http://schemas.microsoft.com/office/drawing/2014/main" id="{6772430E-ED20-CA47-B49A-64021F796BBE}"/>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966765" y="840458"/>
            <a:ext cx="1184234" cy="1224716"/>
          </a:xfrm>
          <a:prstGeom prst="rect">
            <a:avLst/>
          </a:prstGeom>
          <a:noFill/>
          <a:ln>
            <a:noFill/>
          </a:ln>
        </p:spPr>
      </p:pic>
      <p:pic>
        <p:nvPicPr>
          <p:cNvPr id="3" name="Picture 2" descr="A black and white photo of a person&#10;&#10;Description automatically generated">
            <a:extLst>
              <a:ext uri="{FF2B5EF4-FFF2-40B4-BE49-F238E27FC236}">
                <a16:creationId xmlns:a16="http://schemas.microsoft.com/office/drawing/2014/main" id="{C16356C1-E8C0-B24A-A167-0E185AA427C3}"/>
              </a:ext>
            </a:extLst>
          </p:cNvPr>
          <p:cNvPicPr>
            <a:picLocks noChangeAspect="1"/>
          </p:cNvPicPr>
          <p:nvPr/>
        </p:nvPicPr>
        <p:blipFill>
          <a:blip r:embed="rId13"/>
          <a:stretch>
            <a:fillRect/>
          </a:stretch>
        </p:blipFill>
        <p:spPr>
          <a:xfrm>
            <a:off x="6467119" y="2320771"/>
            <a:ext cx="1184234" cy="1164162"/>
          </a:xfrm>
          <a:prstGeom prst="rect">
            <a:avLst/>
          </a:prstGeom>
        </p:spPr>
      </p:pic>
      <p:pic>
        <p:nvPicPr>
          <p:cNvPr id="21" name="Google Shape;270;p18" descr="0-2.jpg">
            <a:extLst>
              <a:ext uri="{FF2B5EF4-FFF2-40B4-BE49-F238E27FC236}">
                <a16:creationId xmlns:a16="http://schemas.microsoft.com/office/drawing/2014/main" id="{F577DD18-D7EC-4E4F-AE3C-63D1C5CF1DDF}"/>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2011534" y="3596064"/>
            <a:ext cx="1184234" cy="1184234"/>
          </a:xfrm>
          <a:prstGeom prst="rect">
            <a:avLst/>
          </a:prstGeom>
          <a:noFill/>
          <a:ln w="25400" cap="flat" cmpd="sng">
            <a:solidFill>
              <a:srgbClr val="85888D"/>
            </a:solidFill>
            <a:prstDash val="solid"/>
            <a:miter lim="400000"/>
            <a:headEnd type="none" w="sm" len="sm"/>
            <a:tailEnd type="none" w="sm" len="sm"/>
          </a:ln>
        </p:spPr>
      </p:pic>
      <p:pic>
        <p:nvPicPr>
          <p:cNvPr id="22" name="Google Shape;276;p18" descr="John Peel-01.jpg">
            <a:extLst>
              <a:ext uri="{FF2B5EF4-FFF2-40B4-BE49-F238E27FC236}">
                <a16:creationId xmlns:a16="http://schemas.microsoft.com/office/drawing/2014/main" id="{E2B083D0-DB94-C44C-8B4D-7F43B9B2D6FD}"/>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413685" y="3579044"/>
            <a:ext cx="1184234" cy="1184234"/>
          </a:xfrm>
          <a:prstGeom prst="rect">
            <a:avLst/>
          </a:prstGeom>
          <a:noFill/>
          <a:ln w="25400" cap="flat" cmpd="sng">
            <a:solidFill>
              <a:schemeClr val="dk1"/>
            </a:solidFill>
            <a:prstDash val="solid"/>
            <a:miter lim="400000"/>
            <a:headEnd type="none" w="sm" len="sm"/>
            <a:tailEnd type="none" w="sm" len="sm"/>
          </a:ln>
        </p:spPr>
      </p:pic>
      <p:pic>
        <p:nvPicPr>
          <p:cNvPr id="5" name="Picture 4" descr="A person posing for the camera&#10;&#10;Description automatically generated">
            <a:extLst>
              <a:ext uri="{FF2B5EF4-FFF2-40B4-BE49-F238E27FC236}">
                <a16:creationId xmlns:a16="http://schemas.microsoft.com/office/drawing/2014/main" id="{5D74C139-5142-7549-B20E-206ECAFE5EB1}"/>
              </a:ext>
            </a:extLst>
          </p:cNvPr>
          <p:cNvPicPr>
            <a:picLocks noChangeAspect="1"/>
          </p:cNvPicPr>
          <p:nvPr/>
        </p:nvPicPr>
        <p:blipFill>
          <a:blip r:embed="rId16"/>
          <a:stretch>
            <a:fillRect/>
          </a:stretch>
        </p:blipFill>
        <p:spPr>
          <a:xfrm>
            <a:off x="3460380" y="3602394"/>
            <a:ext cx="1184234" cy="1174684"/>
          </a:xfrm>
          <a:prstGeom prst="rect">
            <a:avLst/>
          </a:prstGeom>
        </p:spPr>
      </p:pic>
      <p:pic>
        <p:nvPicPr>
          <p:cNvPr id="7" name="Picture 6" descr="A person looking at the camera&#10;&#10;Description automatically generated">
            <a:extLst>
              <a:ext uri="{FF2B5EF4-FFF2-40B4-BE49-F238E27FC236}">
                <a16:creationId xmlns:a16="http://schemas.microsoft.com/office/drawing/2014/main" id="{A1CA7286-49CC-B94D-A52E-25B794DD38FB}"/>
              </a:ext>
            </a:extLst>
          </p:cNvPr>
          <p:cNvPicPr>
            <a:picLocks noChangeAspect="1"/>
          </p:cNvPicPr>
          <p:nvPr/>
        </p:nvPicPr>
        <p:blipFill>
          <a:blip r:embed="rId17"/>
          <a:stretch>
            <a:fillRect/>
          </a:stretch>
        </p:blipFill>
        <p:spPr>
          <a:xfrm>
            <a:off x="4988335" y="3629888"/>
            <a:ext cx="1201232" cy="1159450"/>
          </a:xfrm>
          <a:prstGeom prst="rect">
            <a:avLst/>
          </a:prstGeom>
        </p:spPr>
      </p:pic>
      <p:pic>
        <p:nvPicPr>
          <p:cNvPr id="9" name="Picture 8" descr="A group of people in uniform&#10;&#10;Description automatically generated">
            <a:extLst>
              <a:ext uri="{FF2B5EF4-FFF2-40B4-BE49-F238E27FC236}">
                <a16:creationId xmlns:a16="http://schemas.microsoft.com/office/drawing/2014/main" id="{DCBBA720-44CD-8744-9A86-8BCD2FFEB5B8}"/>
              </a:ext>
            </a:extLst>
          </p:cNvPr>
          <p:cNvPicPr>
            <a:picLocks noChangeAspect="1"/>
          </p:cNvPicPr>
          <p:nvPr/>
        </p:nvPicPr>
        <p:blipFill>
          <a:blip r:embed="rId18"/>
          <a:stretch>
            <a:fillRect/>
          </a:stretch>
        </p:blipFill>
        <p:spPr>
          <a:xfrm>
            <a:off x="6467118" y="3634786"/>
            <a:ext cx="2407292" cy="1184232"/>
          </a:xfrm>
          <a:prstGeom prst="rect">
            <a:avLst/>
          </a:prstGeom>
        </p:spPr>
      </p:pic>
    </p:spTree>
    <p:extLst>
      <p:ext uri="{BB962C8B-B14F-4D97-AF65-F5344CB8AC3E}">
        <p14:creationId xmlns:p14="http://schemas.microsoft.com/office/powerpoint/2010/main" val="302377076"/>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0"/>
          <p:cNvSpPr/>
          <p:nvPr/>
        </p:nvSpPr>
        <p:spPr>
          <a:xfrm>
            <a:off x="3506783" y="2203148"/>
            <a:ext cx="2181736" cy="470504"/>
          </a:xfrm>
          <a:prstGeom prst="rect">
            <a:avLst/>
          </a:prstGeom>
          <a:solidFill>
            <a:schemeClr val="accent5"/>
          </a:solidFill>
          <a:ln>
            <a:noFill/>
          </a:ln>
        </p:spPr>
        <p:txBody>
          <a:bodyPr spcFirstLastPara="1" wrap="square" lIns="7134" tIns="7134" rIns="7134" bIns="7134" anchor="ctr" anchorCtr="0">
            <a:noAutofit/>
          </a:bodyPr>
          <a:lstStyle/>
          <a:p>
            <a:pPr marL="0" marR="0" lvl="0" indent="0" algn="l" defTabSz="457200" rtl="0" eaLnBrk="1" fontAlgn="base" latinLnBrk="0" hangingPunct="1">
              <a:lnSpc>
                <a:spcPct val="100000"/>
              </a:lnSpc>
              <a:spcBef>
                <a:spcPts val="0"/>
              </a:spcBef>
              <a:spcAft>
                <a:spcPts val="0"/>
              </a:spcAft>
              <a:buClr>
                <a:srgbClr val="FFFFFF"/>
              </a:buClr>
              <a:buSzPts val="5000"/>
              <a:buFontTx/>
              <a:buNone/>
              <a:tabLst/>
              <a:defRPr/>
            </a:pPr>
            <a:endParaRPr kumimoji="0" sz="1875" b="0" i="0" u="none" strike="noStrike" kern="120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296" name="Google Shape;296;p20"/>
          <p:cNvSpPr txBox="1"/>
          <p:nvPr/>
        </p:nvSpPr>
        <p:spPr>
          <a:xfrm>
            <a:off x="3507440" y="2193616"/>
            <a:ext cx="2180422" cy="489568"/>
          </a:xfrm>
          <a:prstGeom prst="rect">
            <a:avLst/>
          </a:prstGeom>
          <a:noFill/>
          <a:ln>
            <a:noFill/>
          </a:ln>
        </p:spPr>
        <p:txBody>
          <a:bodyPr spcFirstLastPara="1" wrap="square" lIns="7134" tIns="7134" rIns="7134" bIns="7134" anchor="ctr" anchorCtr="0">
            <a:noAutofit/>
          </a:bodyPr>
          <a:lstStyle/>
          <a:p>
            <a:pPr marL="0" marR="0" lvl="0" indent="0" algn="ctr" defTabSz="457200" rtl="0" eaLnBrk="1" fontAlgn="base" latinLnBrk="0" hangingPunct="1">
              <a:lnSpc>
                <a:spcPct val="110000"/>
              </a:lnSpc>
              <a:spcBef>
                <a:spcPts val="0"/>
              </a:spcBef>
              <a:spcAft>
                <a:spcPts val="0"/>
              </a:spcAft>
              <a:buClr>
                <a:srgbClr val="212121"/>
              </a:buClr>
              <a:buSzPts val="3600"/>
              <a:buFontTx/>
              <a:buNone/>
              <a:tabLst/>
              <a:defRPr/>
            </a:pPr>
            <a:r>
              <a:rPr kumimoji="0" lang="en-US" sz="1350" b="1" i="0" u="none" strike="noStrike" kern="1200" cap="none" spc="0" normalizeH="0" baseline="0" noProof="0">
                <a:ln>
                  <a:noFill/>
                </a:ln>
                <a:solidFill>
                  <a:srgbClr val="212121"/>
                </a:solidFill>
                <a:effectLst/>
                <a:uLnTx/>
                <a:uFillTx/>
                <a:latin typeface="Helvetica Neue"/>
                <a:ea typeface="Helvetica Neue"/>
                <a:cs typeface="Helvetica Neue"/>
                <a:sym typeface="Helvetica Neue"/>
              </a:rPr>
              <a:t>THANK YOU</a:t>
            </a:r>
            <a:endParaRPr kumimoji="0" sz="1800" b="0" i="0" u="none" strike="noStrike" kern="1200" cap="none" spc="0" normalizeH="0" baseline="0" noProof="0">
              <a:ln>
                <a:noFill/>
              </a:ln>
              <a:solidFill>
                <a:prstClr val="black"/>
              </a:solidFill>
              <a:effectLst/>
              <a:uLnTx/>
              <a:uFillTx/>
              <a:latin typeface="Calibri" charset="0"/>
              <a:ea typeface="ＭＳ Ｐゴシック" charset="0"/>
            </a:endParaRPr>
          </a:p>
        </p:txBody>
      </p:sp>
      <p:pic>
        <p:nvPicPr>
          <p:cNvPr id="4" name="Picture 3">
            <a:extLst>
              <a:ext uri="{FF2B5EF4-FFF2-40B4-BE49-F238E27FC236}">
                <a16:creationId xmlns:a16="http://schemas.microsoft.com/office/drawing/2014/main" id="{64560DAF-FF6F-4B77-9A83-C661FF8B6E97}"/>
              </a:ext>
            </a:extLst>
          </p:cNvPr>
          <p:cNvPicPr>
            <a:picLocks noChangeAspect="1"/>
          </p:cNvPicPr>
          <p:nvPr/>
        </p:nvPicPr>
        <p:blipFill>
          <a:blip r:embed="rId3"/>
          <a:stretch>
            <a:fillRect/>
          </a:stretch>
        </p:blipFill>
        <p:spPr>
          <a:xfrm flipV="1">
            <a:off x="0" y="-21293"/>
            <a:ext cx="9144000" cy="772716"/>
          </a:xfrm>
          <a:prstGeom prst="rect">
            <a:avLst/>
          </a:prstGeom>
          <a:ln>
            <a:noFill/>
          </a:ln>
        </p:spPr>
      </p:pic>
    </p:spTree>
    <p:extLst>
      <p:ext uri="{BB962C8B-B14F-4D97-AF65-F5344CB8AC3E}">
        <p14:creationId xmlns:p14="http://schemas.microsoft.com/office/powerpoint/2010/main" val="189111154"/>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603E93-C096-4CBD-9B82-1B603FF327CF}"/>
              </a:ext>
            </a:extLst>
          </p:cNvPr>
          <p:cNvPicPr>
            <a:picLocks noChangeAspect="1"/>
          </p:cNvPicPr>
          <p:nvPr/>
        </p:nvPicPr>
        <p:blipFill>
          <a:blip r:embed="rId3"/>
          <a:stretch>
            <a:fillRect/>
          </a:stretch>
        </p:blipFill>
        <p:spPr>
          <a:xfrm flipV="1">
            <a:off x="0" y="-21293"/>
            <a:ext cx="9144000" cy="772716"/>
          </a:xfrm>
          <a:prstGeom prst="rect">
            <a:avLst/>
          </a:prstGeom>
          <a:ln>
            <a:noFill/>
          </a:ln>
        </p:spPr>
      </p:pic>
      <p:pic>
        <p:nvPicPr>
          <p:cNvPr id="6" name="Picture 5">
            <a:extLst>
              <a:ext uri="{FF2B5EF4-FFF2-40B4-BE49-F238E27FC236}">
                <a16:creationId xmlns:a16="http://schemas.microsoft.com/office/drawing/2014/main" id="{2416F51C-0C41-4AA3-8FB9-5DD52B57B160}"/>
              </a:ext>
            </a:extLst>
          </p:cNvPr>
          <p:cNvPicPr>
            <a:picLocks noChangeAspect="1"/>
          </p:cNvPicPr>
          <p:nvPr/>
        </p:nvPicPr>
        <p:blipFill>
          <a:blip r:embed="rId4"/>
          <a:stretch>
            <a:fillRect/>
          </a:stretch>
        </p:blipFill>
        <p:spPr>
          <a:xfrm>
            <a:off x="5957932" y="94389"/>
            <a:ext cx="2977565" cy="2233175"/>
          </a:xfrm>
          <a:prstGeom prst="rect">
            <a:avLst/>
          </a:prstGeom>
        </p:spPr>
      </p:pic>
      <p:sp>
        <p:nvSpPr>
          <p:cNvPr id="2" name="Rectangle 1">
            <a:extLst>
              <a:ext uri="{FF2B5EF4-FFF2-40B4-BE49-F238E27FC236}">
                <a16:creationId xmlns:a16="http://schemas.microsoft.com/office/drawing/2014/main" id="{E5B25720-2038-482D-B402-2FA50598D57B}"/>
              </a:ext>
            </a:extLst>
          </p:cNvPr>
          <p:cNvSpPr/>
          <p:nvPr/>
        </p:nvSpPr>
        <p:spPr>
          <a:xfrm>
            <a:off x="608610" y="986700"/>
            <a:ext cx="8214757" cy="3139321"/>
          </a:xfrm>
          <a:prstGeom prst="rect">
            <a:avLst/>
          </a:prstGeom>
        </p:spPr>
        <p:txBody>
          <a:bodyPr wrap="square">
            <a:spAutoFit/>
          </a:bodyPr>
          <a:lstStyle/>
          <a:p>
            <a:pPr marL="285750" indent="-285750">
              <a:buFont typeface="Arial" panose="020B0604020202020204" pitchFamily="34" charset="0"/>
              <a:buChar char="•"/>
            </a:pPr>
            <a:r>
              <a:rPr lang="en-US" dirty="0">
                <a:latin typeface="FS Jack" panose="02000503000000020004" pitchFamily="50" charset="0"/>
              </a:rPr>
              <a:t>Ask Questions</a:t>
            </a:r>
          </a:p>
          <a:p>
            <a:pPr marL="285750" indent="-285750">
              <a:buFont typeface="Arial" panose="020B0604020202020204" pitchFamily="34" charset="0"/>
              <a:buChar char="•"/>
            </a:pPr>
            <a:r>
              <a:rPr lang="en-US" dirty="0">
                <a:latin typeface="FS Jack" panose="02000503000000020004" pitchFamily="50" charset="0"/>
              </a:rPr>
              <a:t>Share your own experiences </a:t>
            </a:r>
          </a:p>
          <a:p>
            <a:pPr marL="285750" indent="-285750">
              <a:buFont typeface="Arial" panose="020B0604020202020204" pitchFamily="34" charset="0"/>
              <a:buChar char="•"/>
            </a:pPr>
            <a:r>
              <a:rPr lang="en-US" dirty="0">
                <a:latin typeface="FS Jack" panose="02000503000000020004" pitchFamily="50" charset="0"/>
              </a:rPr>
              <a:t>Share your current challenges</a:t>
            </a:r>
          </a:p>
          <a:p>
            <a:pPr marL="285750" indent="-285750">
              <a:buFont typeface="Arial" panose="020B0604020202020204" pitchFamily="34" charset="0"/>
              <a:buChar char="•"/>
            </a:pPr>
            <a:r>
              <a:rPr lang="en-US" dirty="0">
                <a:latin typeface="FS Jack" panose="02000503000000020004" pitchFamily="50" charset="0"/>
              </a:rPr>
              <a:t>Solutions</a:t>
            </a:r>
            <a:br>
              <a:rPr lang="en-US" dirty="0">
                <a:latin typeface="FS Jack" panose="02000503000000020004" pitchFamily="50" charset="0"/>
              </a:rPr>
            </a:br>
            <a:endParaRPr lang="en-US" dirty="0">
              <a:latin typeface="FS Jack" panose="02000503000000020004" pitchFamily="50" charset="0"/>
            </a:endParaRPr>
          </a:p>
          <a:p>
            <a:pPr>
              <a:spcAft>
                <a:spcPts val="0"/>
              </a:spcAft>
            </a:pPr>
            <a:r>
              <a:rPr lang="en-US" dirty="0">
                <a:latin typeface="FS Jack" panose="02000503000000020004" pitchFamily="50" charset="0"/>
                <a:ea typeface="Calibri" panose="020F0502020204030204" pitchFamily="34" charset="0"/>
              </a:rPr>
              <a:t>If you’d like to contribute, either</a:t>
            </a:r>
            <a:br>
              <a:rPr lang="en-US" dirty="0">
                <a:latin typeface="FS Jack" panose="02000503000000020004" pitchFamily="50" charset="0"/>
                <a:ea typeface="Calibri" panose="020F0502020204030204" pitchFamily="34" charset="0"/>
              </a:rPr>
            </a:br>
            <a:endParaRPr lang="en-GB" dirty="0">
              <a:latin typeface="FS Jack" panose="02000503000000020004" pitchFamily="50" charset="0"/>
              <a:ea typeface="Calibri" panose="020F0502020204030204" pitchFamily="34" charset="0"/>
            </a:endParaRPr>
          </a:p>
          <a:p>
            <a:pPr marL="342900" lvl="0" indent="-342900">
              <a:spcAft>
                <a:spcPts val="0"/>
              </a:spcAft>
              <a:buFont typeface="+mj-lt"/>
              <a:buAutoNum type="arabicPeriod"/>
            </a:pPr>
            <a:r>
              <a:rPr lang="en-US" dirty="0">
                <a:latin typeface="FS Jack" panose="02000503000000020004" pitchFamily="50" charset="0"/>
                <a:ea typeface="Times New Roman" panose="02020603050405020304" pitchFamily="18" charset="0"/>
              </a:rPr>
              <a:t>Please type your name and club/org. into the chat box so we can effectively bring you into discussion or</a:t>
            </a:r>
            <a:r>
              <a:rPr lang="en-GB" dirty="0">
                <a:latin typeface="FS Jack" panose="02000503000000020004" pitchFamily="50" charset="0"/>
                <a:ea typeface="Times New Roman" panose="02020603050405020304" pitchFamily="18" charset="0"/>
              </a:rPr>
              <a:t> </a:t>
            </a:r>
          </a:p>
          <a:p>
            <a:pPr marL="342900" lvl="0" indent="-342900">
              <a:spcAft>
                <a:spcPts val="0"/>
              </a:spcAft>
              <a:buFont typeface="+mj-lt"/>
              <a:buAutoNum type="arabicPeriod"/>
            </a:pPr>
            <a:r>
              <a:rPr lang="en-US" dirty="0">
                <a:latin typeface="FS Jack" panose="02000503000000020004" pitchFamily="50" charset="0"/>
                <a:ea typeface="Times New Roman" panose="02020603050405020304" pitchFamily="18" charset="0"/>
              </a:rPr>
              <a:t>P</a:t>
            </a:r>
            <a:r>
              <a:rPr lang="en-US">
                <a:latin typeface="FS Jack" panose="02000503000000020004" pitchFamily="50" charset="0"/>
                <a:ea typeface="Times New Roman" panose="02020603050405020304" pitchFamily="18" charset="0"/>
              </a:rPr>
              <a:t>lease </a:t>
            </a:r>
            <a:r>
              <a:rPr lang="en-US" dirty="0">
                <a:latin typeface="FS Jack" panose="02000503000000020004" pitchFamily="50" charset="0"/>
                <a:ea typeface="Times New Roman" panose="02020603050405020304" pitchFamily="18" charset="0"/>
              </a:rPr>
              <a:t>type a question/comment which one of the presenters will raise</a:t>
            </a:r>
            <a:br>
              <a:rPr lang="en-US" b="1" dirty="0">
                <a:latin typeface="FS Jack" panose="02000503000000020004" pitchFamily="50" charset="0"/>
              </a:rPr>
            </a:br>
            <a:endParaRPr lang="en-GB" dirty="0">
              <a:latin typeface="FS Jack" panose="02000503000000020004" pitchFamily="50" charset="0"/>
            </a:endParaRPr>
          </a:p>
        </p:txBody>
      </p:sp>
      <p:sp>
        <p:nvSpPr>
          <p:cNvPr id="8" name="Title 1">
            <a:extLst>
              <a:ext uri="{FF2B5EF4-FFF2-40B4-BE49-F238E27FC236}">
                <a16:creationId xmlns:a16="http://schemas.microsoft.com/office/drawing/2014/main" id="{A9A2A090-588B-4A4C-98EF-E4C5A1FFFA44}"/>
              </a:ext>
            </a:extLst>
          </p:cNvPr>
          <p:cNvSpPr txBox="1">
            <a:spLocks/>
          </p:cNvSpPr>
          <p:nvPr/>
        </p:nvSpPr>
        <p:spPr>
          <a:xfrm>
            <a:off x="315060" y="94389"/>
            <a:ext cx="10833100" cy="820737"/>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OPEN DISCUSSION/QUESTIONS</a:t>
            </a:r>
          </a:p>
        </p:txBody>
      </p:sp>
    </p:spTree>
    <p:extLst>
      <p:ext uri="{BB962C8B-B14F-4D97-AF65-F5344CB8AC3E}">
        <p14:creationId xmlns:p14="http://schemas.microsoft.com/office/powerpoint/2010/main" val="821474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D46E5-597E-43E8-B1E5-66C674401FE8}"/>
              </a:ext>
            </a:extLst>
          </p:cNvPr>
          <p:cNvSpPr>
            <a:spLocks noGrp="1"/>
          </p:cNvSpPr>
          <p:nvPr>
            <p:ph type="ctrTitle"/>
          </p:nvPr>
        </p:nvSpPr>
        <p:spPr>
          <a:xfrm>
            <a:off x="333103" y="2211582"/>
            <a:ext cx="4000529" cy="1189817"/>
          </a:xfrm>
        </p:spPr>
        <p:txBody>
          <a:bodyPr>
            <a:normAutofit/>
          </a:bodyPr>
          <a:lstStyle/>
          <a:p>
            <a:r>
              <a:rPr lang="en-GB" b="1" u="sng" dirty="0"/>
              <a:t>HOW DO WE KNOW WE HAVE MADE IT?</a:t>
            </a:r>
          </a:p>
        </p:txBody>
      </p:sp>
      <p:sp>
        <p:nvSpPr>
          <p:cNvPr id="5" name="Content Placeholder 4"/>
          <p:cNvSpPr>
            <a:spLocks noGrp="1"/>
          </p:cNvSpPr>
          <p:nvPr>
            <p:ph sz="quarter" idx="14"/>
          </p:nvPr>
        </p:nvSpPr>
        <p:spPr>
          <a:xfrm>
            <a:off x="333103" y="4008054"/>
            <a:ext cx="3775691" cy="938688"/>
          </a:xfrm>
        </p:spPr>
        <p:txBody>
          <a:bodyPr>
            <a:normAutofit/>
          </a:bodyPr>
          <a:lstStyle/>
          <a:p>
            <a:r>
              <a:rPr lang="en-GB" dirty="0"/>
              <a:t>Defining success at your club</a:t>
            </a:r>
          </a:p>
        </p:txBody>
      </p:sp>
      <p:sp>
        <p:nvSpPr>
          <p:cNvPr id="4" name="Picture Placeholder 3"/>
          <p:cNvSpPr>
            <a:spLocks noGrp="1"/>
          </p:cNvSpPr>
          <p:nvPr>
            <p:ph type="pic" sz="quarter" idx="13"/>
          </p:nvPr>
        </p:nvSpPr>
        <p:spPr/>
      </p:sp>
      <p:sp>
        <p:nvSpPr>
          <p:cNvPr id="7" name="Text Placeholder 6">
            <a:extLst>
              <a:ext uri="{FF2B5EF4-FFF2-40B4-BE49-F238E27FC236}">
                <a16:creationId xmlns:a16="http://schemas.microsoft.com/office/drawing/2014/main" id="{90ABD2EB-2D3E-47AD-91E4-8B957C5BCF05}"/>
              </a:ext>
            </a:extLst>
          </p:cNvPr>
          <p:cNvSpPr>
            <a:spLocks noGrp="1"/>
          </p:cNvSpPr>
          <p:nvPr>
            <p:ph type="body" sz="quarter" idx="10"/>
          </p:nvPr>
        </p:nvSpPr>
        <p:spPr>
          <a:xfrm>
            <a:off x="333103" y="1499671"/>
            <a:ext cx="5975668" cy="837339"/>
          </a:xfrm>
        </p:spPr>
        <p:txBody>
          <a:bodyPr/>
          <a:lstStyle/>
          <a:p>
            <a:r>
              <a:rPr lang="en-GB" dirty="0"/>
              <a:t>Next webinar; </a:t>
            </a:r>
          </a:p>
        </p:txBody>
      </p:sp>
    </p:spTree>
    <p:extLst>
      <p:ext uri="{BB962C8B-B14F-4D97-AF65-F5344CB8AC3E}">
        <p14:creationId xmlns:p14="http://schemas.microsoft.com/office/powerpoint/2010/main" val="3381631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43002-C9F6-45C8-803B-2D84DD95DA4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31E8201E-4193-4E3B-8E02-ABA558F42B49}"/>
              </a:ext>
            </a:extLst>
          </p:cNvPr>
          <p:cNvSpPr>
            <a:spLocks noGrp="1"/>
          </p:cNvSpPr>
          <p:nvPr>
            <p:ph type="subTitle" idx="1"/>
          </p:nvPr>
        </p:nvSpPr>
        <p:spPr/>
        <p:txBody>
          <a:bodyPr/>
          <a:lstStyle/>
          <a:p>
            <a:endParaRPr lang="en-GB"/>
          </a:p>
        </p:txBody>
      </p:sp>
      <p:pic>
        <p:nvPicPr>
          <p:cNvPr id="4" name="Content Placeholder 4">
            <a:extLst>
              <a:ext uri="{FF2B5EF4-FFF2-40B4-BE49-F238E27FC236}">
                <a16:creationId xmlns:a16="http://schemas.microsoft.com/office/drawing/2014/main" id="{1DBF9679-3AE2-4D9C-885F-866C22C2DA5D}"/>
              </a:ext>
            </a:extLst>
          </p:cNvPr>
          <p:cNvPicPr>
            <a:picLocks noChangeAspect="1"/>
          </p:cNvPicPr>
          <p:nvPr/>
        </p:nvPicPr>
        <p:blipFill rotWithShape="1">
          <a:blip r:embed="rId3">
            <a:extLst>
              <a:ext uri="{28A0092B-C50C-407E-A947-70E740481C1C}">
                <a14:useLocalDpi xmlns:a14="http://schemas.microsoft.com/office/drawing/2010/main" val="0"/>
              </a:ext>
            </a:extLst>
          </a:blip>
          <a:srcRect r="16033" b="92044"/>
          <a:stretch/>
        </p:blipFill>
        <p:spPr>
          <a:xfrm>
            <a:off x="-3" y="-4636"/>
            <a:ext cx="9144001" cy="5143500"/>
          </a:xfrm>
          <a:prstGeom prst="rect">
            <a:avLst/>
          </a:prstGeom>
        </p:spPr>
      </p:pic>
      <p:sp>
        <p:nvSpPr>
          <p:cNvPr id="6" name="Title 1">
            <a:extLst>
              <a:ext uri="{FF2B5EF4-FFF2-40B4-BE49-F238E27FC236}">
                <a16:creationId xmlns:a16="http://schemas.microsoft.com/office/drawing/2014/main" id="{28ABD475-26BE-4034-A64F-3E0C1CFFFAD7}"/>
              </a:ext>
            </a:extLst>
          </p:cNvPr>
          <p:cNvSpPr txBox="1">
            <a:spLocks/>
          </p:cNvSpPr>
          <p:nvPr/>
        </p:nvSpPr>
        <p:spPr>
          <a:xfrm>
            <a:off x="0" y="107283"/>
            <a:ext cx="3152274" cy="734489"/>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GB" sz="2400" dirty="0">
                <a:solidFill>
                  <a:schemeClr val="bg1"/>
                </a:solidFill>
                <a:latin typeface="FS Jack" panose="02000503000000020004" pitchFamily="50" charset="0"/>
              </a:rPr>
              <a:t>THE FA CLUB</a:t>
            </a:r>
            <a:br>
              <a:rPr lang="en-GB" sz="2400" dirty="0">
                <a:solidFill>
                  <a:schemeClr val="bg1"/>
                </a:solidFill>
                <a:latin typeface="FS Jack" panose="02000503000000020004" pitchFamily="50" charset="0"/>
              </a:rPr>
            </a:br>
            <a:r>
              <a:rPr lang="en-GB" sz="2400" dirty="0">
                <a:solidFill>
                  <a:schemeClr val="bg1"/>
                </a:solidFill>
                <a:latin typeface="FS Jack" panose="02000503000000020004" pitchFamily="50" charset="0"/>
              </a:rPr>
              <a:t>FOOTBALL FORUM</a:t>
            </a:r>
            <a:endParaRPr lang="en-GB" sz="1800" i="1" dirty="0">
              <a:solidFill>
                <a:schemeClr val="bg1"/>
              </a:solidFill>
              <a:latin typeface="FS Jack" panose="02000503000000020004" pitchFamily="50" charset="0"/>
            </a:endParaRPr>
          </a:p>
        </p:txBody>
      </p:sp>
      <p:sp>
        <p:nvSpPr>
          <p:cNvPr id="7" name="Arrow: Pentagon 6">
            <a:extLst>
              <a:ext uri="{FF2B5EF4-FFF2-40B4-BE49-F238E27FC236}">
                <a16:creationId xmlns:a16="http://schemas.microsoft.com/office/drawing/2014/main" id="{06E633C2-A2CF-4121-BD74-0907CBF414BC}"/>
              </a:ext>
            </a:extLst>
          </p:cNvPr>
          <p:cNvSpPr/>
          <p:nvPr/>
        </p:nvSpPr>
        <p:spPr>
          <a:xfrm>
            <a:off x="0" y="901962"/>
            <a:ext cx="3152274" cy="358378"/>
          </a:xfrm>
          <a:prstGeom prst="homePlate">
            <a:avLst/>
          </a:prstGeom>
          <a:solidFill>
            <a:srgbClr val="FF1D1D"/>
          </a:solidFill>
          <a:ln>
            <a:solidFill>
              <a:srgbClr val="FF1D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3CB35BCB-66F3-4AAD-8D8F-EA891C088160}"/>
              </a:ext>
            </a:extLst>
          </p:cNvPr>
          <p:cNvSpPr txBox="1">
            <a:spLocks/>
          </p:cNvSpPr>
          <p:nvPr/>
        </p:nvSpPr>
        <p:spPr>
          <a:xfrm>
            <a:off x="0" y="897576"/>
            <a:ext cx="2406316" cy="734489"/>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GB" sz="2000" b="1" dirty="0">
                <a:solidFill>
                  <a:schemeClr val="bg1"/>
                </a:solidFill>
                <a:latin typeface="FS Jack" panose="02000503000000020004" pitchFamily="50" charset="0"/>
              </a:rPr>
              <a:t>FREE WEBINAR</a:t>
            </a:r>
            <a:endParaRPr lang="en-GB" sz="1600" b="1" i="1" dirty="0">
              <a:solidFill>
                <a:schemeClr val="bg1"/>
              </a:solidFill>
              <a:latin typeface="FS Jack" panose="02000503000000020004" pitchFamily="50" charset="0"/>
            </a:endParaRPr>
          </a:p>
        </p:txBody>
      </p:sp>
      <p:pic>
        <p:nvPicPr>
          <p:cNvPr id="1026" name="Picture 2" descr="Image result for the fa logo">
            <a:extLst>
              <a:ext uri="{FF2B5EF4-FFF2-40B4-BE49-F238E27FC236}">
                <a16:creationId xmlns:a16="http://schemas.microsoft.com/office/drawing/2014/main" id="{A0B3218A-D77A-4E6B-8C42-7E8D1FC56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2084" y="172438"/>
            <a:ext cx="1403145" cy="89774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9349AB00-FD8D-47BE-AB3B-0E2DF34DECB9}"/>
              </a:ext>
            </a:extLst>
          </p:cNvPr>
          <p:cNvSpPr txBox="1">
            <a:spLocks/>
          </p:cNvSpPr>
          <p:nvPr/>
        </p:nvSpPr>
        <p:spPr>
          <a:xfrm>
            <a:off x="753440" y="1916593"/>
            <a:ext cx="7637117" cy="2324946"/>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sz="9600" b="1" dirty="0">
                <a:solidFill>
                  <a:schemeClr val="bg1"/>
                </a:solidFill>
                <a:latin typeface="FS Jack" panose="02000503000000020004" pitchFamily="50" charset="0"/>
              </a:rPr>
              <a:t>THANK YOU</a:t>
            </a:r>
          </a:p>
          <a:p>
            <a:endParaRPr lang="en-GB" sz="5400" b="1" dirty="0">
              <a:solidFill>
                <a:schemeClr val="bg1"/>
              </a:solidFill>
              <a:latin typeface="FS Jack" panose="02000503000000020004" pitchFamily="50" charset="0"/>
            </a:endParaRPr>
          </a:p>
          <a:p>
            <a:endParaRPr lang="en-GB" dirty="0">
              <a:solidFill>
                <a:schemeClr val="bg1"/>
              </a:solidFill>
              <a:latin typeface="FS Jack" panose="02000503000000020004" pitchFamily="50" charset="0"/>
            </a:endParaRPr>
          </a:p>
        </p:txBody>
      </p:sp>
    </p:spTree>
    <p:extLst>
      <p:ext uri="{BB962C8B-B14F-4D97-AF65-F5344CB8AC3E}">
        <p14:creationId xmlns:p14="http://schemas.microsoft.com/office/powerpoint/2010/main" val="4290710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pic>
        <p:nvPicPr>
          <p:cNvPr id="6" name="Picture 5">
            <a:extLst>
              <a:ext uri="{FF2B5EF4-FFF2-40B4-BE49-F238E27FC236}">
                <a16:creationId xmlns:a16="http://schemas.microsoft.com/office/drawing/2014/main" id="{E07B4809-6172-4E8A-AD02-13306803A905}"/>
              </a:ext>
            </a:extLst>
          </p:cNvPr>
          <p:cNvPicPr>
            <a:picLocks noChangeAspect="1"/>
          </p:cNvPicPr>
          <p:nvPr/>
        </p:nvPicPr>
        <p:blipFill>
          <a:blip r:embed="rId3"/>
          <a:stretch>
            <a:fillRect/>
          </a:stretch>
        </p:blipFill>
        <p:spPr>
          <a:xfrm flipV="1">
            <a:off x="0" y="-21293"/>
            <a:ext cx="9144000" cy="772716"/>
          </a:xfrm>
          <a:prstGeom prst="rect">
            <a:avLst/>
          </a:prstGeom>
          <a:ln>
            <a:noFill/>
          </a:ln>
        </p:spPr>
      </p:pic>
      <p:sp>
        <p:nvSpPr>
          <p:cNvPr id="4" name="Title 1"/>
          <p:cNvSpPr txBox="1">
            <a:spLocks/>
          </p:cNvSpPr>
          <p:nvPr/>
        </p:nvSpPr>
        <p:spPr>
          <a:xfrm>
            <a:off x="204536" y="156311"/>
            <a:ext cx="11249926" cy="820737"/>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WHY HAVE A VISION STATEMENT AND </a:t>
            </a:r>
            <a:br>
              <a:rPr lang="en-US" sz="3000" b="1" dirty="0">
                <a:latin typeface="FS Jack" panose="02000503000000020004" pitchFamily="50" charset="0"/>
              </a:rPr>
            </a:br>
            <a:r>
              <a:rPr lang="en-US" sz="3000" b="1" dirty="0">
                <a:latin typeface="FS Jack" panose="02000503000000020004" pitchFamily="50" charset="0"/>
              </a:rPr>
              <a:t>SET OF VALUES?</a:t>
            </a:r>
          </a:p>
        </p:txBody>
      </p:sp>
      <p:sp>
        <p:nvSpPr>
          <p:cNvPr id="5" name="Subtitle 2"/>
          <p:cNvSpPr txBox="1">
            <a:spLocks/>
          </p:cNvSpPr>
          <p:nvPr/>
        </p:nvSpPr>
        <p:spPr>
          <a:xfrm>
            <a:off x="762001" y="1382639"/>
            <a:ext cx="7812156" cy="3760861"/>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800" dirty="0">
                <a:latin typeface="FS Jack" panose="02000503000000020004" pitchFamily="50" charset="0"/>
              </a:rPr>
              <a:t>Provides the club with a sense of identity and purpose</a:t>
            </a:r>
          </a:p>
          <a:p>
            <a:pPr>
              <a:spcAft>
                <a:spcPts val="600"/>
              </a:spcAft>
            </a:pPr>
            <a:r>
              <a:rPr lang="en-US" sz="1800" dirty="0">
                <a:latin typeface="FS Jack" panose="02000503000000020004" pitchFamily="50" charset="0"/>
              </a:rPr>
              <a:t>Helps guide decision making and can be used to drive positive change</a:t>
            </a:r>
          </a:p>
          <a:p>
            <a:pPr>
              <a:spcAft>
                <a:spcPts val="600"/>
              </a:spcAft>
            </a:pPr>
            <a:r>
              <a:rPr lang="en-US" sz="1800" dirty="0">
                <a:latin typeface="FS Jack" panose="02000503000000020004" pitchFamily="50" charset="0"/>
              </a:rPr>
              <a:t>Underpins the club’s business and activities</a:t>
            </a:r>
          </a:p>
          <a:p>
            <a:pPr>
              <a:spcAft>
                <a:spcPts val="600"/>
              </a:spcAft>
            </a:pPr>
            <a:r>
              <a:rPr lang="en-US" sz="1800" dirty="0">
                <a:latin typeface="FS Jack" panose="02000503000000020004" pitchFamily="50" charset="0"/>
              </a:rPr>
              <a:t>A ‘rallying call’ for existing club members – they know what they’re contributing to</a:t>
            </a:r>
          </a:p>
          <a:p>
            <a:pPr>
              <a:spcAft>
                <a:spcPts val="600"/>
              </a:spcAft>
            </a:pPr>
            <a:r>
              <a:rPr lang="en-US" sz="1800" dirty="0">
                <a:latin typeface="FS Jack" panose="02000503000000020004" pitchFamily="50" charset="0"/>
              </a:rPr>
              <a:t>A ‘sales pitch’ to potential members – helps the club stand out from the crowd</a:t>
            </a:r>
          </a:p>
          <a:p>
            <a:pPr>
              <a:spcAft>
                <a:spcPts val="600"/>
              </a:spcAft>
            </a:pPr>
            <a:r>
              <a:rPr lang="en-US" sz="1800" dirty="0">
                <a:latin typeface="FS Jack" panose="02000503000000020004" pitchFamily="50" charset="0"/>
              </a:rPr>
              <a:t>Makes it clear to funders and other partners/stakeholders what you want to achieve</a:t>
            </a:r>
          </a:p>
          <a:p>
            <a:endParaRPr lang="en-US" dirty="0"/>
          </a:p>
        </p:txBody>
      </p:sp>
    </p:spTree>
    <p:extLst>
      <p:ext uri="{BB962C8B-B14F-4D97-AF65-F5344CB8AC3E}">
        <p14:creationId xmlns:p14="http://schemas.microsoft.com/office/powerpoint/2010/main" val="852265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pic>
        <p:nvPicPr>
          <p:cNvPr id="5" name="Picture 4">
            <a:extLst>
              <a:ext uri="{FF2B5EF4-FFF2-40B4-BE49-F238E27FC236}">
                <a16:creationId xmlns:a16="http://schemas.microsoft.com/office/drawing/2014/main" id="{EC8B88F6-C363-4233-B487-1D6F96DA6049}"/>
              </a:ext>
            </a:extLst>
          </p:cNvPr>
          <p:cNvPicPr>
            <a:picLocks noChangeAspect="1"/>
          </p:cNvPicPr>
          <p:nvPr/>
        </p:nvPicPr>
        <p:blipFill>
          <a:blip r:embed="rId3"/>
          <a:stretch>
            <a:fillRect/>
          </a:stretch>
        </p:blipFill>
        <p:spPr>
          <a:xfrm flipV="1">
            <a:off x="1" y="0"/>
            <a:ext cx="9144000" cy="772716"/>
          </a:xfrm>
          <a:prstGeom prst="rect">
            <a:avLst/>
          </a:prstGeom>
          <a:ln>
            <a:noFill/>
          </a:ln>
        </p:spPr>
      </p:pic>
      <p:sp>
        <p:nvSpPr>
          <p:cNvPr id="3" name="Title 1"/>
          <p:cNvSpPr txBox="1">
            <a:spLocks/>
          </p:cNvSpPr>
          <p:nvPr/>
        </p:nvSpPr>
        <p:spPr>
          <a:xfrm>
            <a:off x="286966" y="266499"/>
            <a:ext cx="6205883" cy="820737"/>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UNPICKING THE TERMINOLOGY</a:t>
            </a:r>
          </a:p>
        </p:txBody>
      </p:sp>
      <p:sp>
        <p:nvSpPr>
          <p:cNvPr id="4" name="Subtitle 2"/>
          <p:cNvSpPr txBox="1">
            <a:spLocks/>
          </p:cNvSpPr>
          <p:nvPr/>
        </p:nvSpPr>
        <p:spPr>
          <a:xfrm>
            <a:off x="917160" y="1114290"/>
            <a:ext cx="7120283" cy="3657599"/>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latin typeface="FS Jack" panose="02000503000000020004" pitchFamily="50" charset="0"/>
              </a:rPr>
              <a:t>Vision</a:t>
            </a:r>
            <a:r>
              <a:rPr lang="en-US" sz="1800" dirty="0">
                <a:latin typeface="FS Jack" panose="02000503000000020004" pitchFamily="50" charset="0"/>
              </a:rPr>
              <a:t>: the world we’d like to see</a:t>
            </a:r>
          </a:p>
          <a:p>
            <a:r>
              <a:rPr lang="en-US" sz="1800" b="1" dirty="0">
                <a:latin typeface="FS Jack" panose="02000503000000020004" pitchFamily="50" charset="0"/>
              </a:rPr>
              <a:t>Purpose</a:t>
            </a:r>
            <a:r>
              <a:rPr lang="en-US" sz="1800" dirty="0">
                <a:latin typeface="FS Jack" panose="02000503000000020004" pitchFamily="50" charset="0"/>
              </a:rPr>
              <a:t>: the reason you exist</a:t>
            </a:r>
          </a:p>
          <a:p>
            <a:r>
              <a:rPr lang="en-US" sz="1800" b="1" dirty="0">
                <a:latin typeface="FS Jack" panose="02000503000000020004" pitchFamily="50" charset="0"/>
              </a:rPr>
              <a:t>Mission</a:t>
            </a:r>
            <a:r>
              <a:rPr lang="en-US" sz="1800" dirty="0">
                <a:latin typeface="FS Jack" panose="02000503000000020004" pitchFamily="50" charset="0"/>
              </a:rPr>
              <a:t>: how you will get there</a:t>
            </a:r>
          </a:p>
          <a:p>
            <a:r>
              <a:rPr lang="en-US" sz="1800" b="1" dirty="0">
                <a:latin typeface="FS Jack" panose="02000503000000020004" pitchFamily="50" charset="0"/>
              </a:rPr>
              <a:t>Aims</a:t>
            </a:r>
            <a:r>
              <a:rPr lang="en-US" sz="1800" dirty="0">
                <a:latin typeface="FS Jack" panose="02000503000000020004" pitchFamily="50" charset="0"/>
              </a:rPr>
              <a:t> or </a:t>
            </a:r>
            <a:r>
              <a:rPr lang="en-US" sz="1800" b="1" dirty="0">
                <a:latin typeface="FS Jack" panose="02000503000000020004" pitchFamily="50" charset="0"/>
              </a:rPr>
              <a:t>Goals</a:t>
            </a:r>
            <a:r>
              <a:rPr lang="en-US" sz="1800" dirty="0">
                <a:latin typeface="FS Jack" panose="02000503000000020004" pitchFamily="50" charset="0"/>
              </a:rPr>
              <a:t>: quantified ambitions to </a:t>
            </a:r>
            <a:r>
              <a:rPr lang="en-US" sz="1800" dirty="0" err="1">
                <a:latin typeface="FS Jack" panose="02000503000000020004" pitchFamily="50" charset="0"/>
              </a:rPr>
              <a:t>realise</a:t>
            </a:r>
            <a:r>
              <a:rPr lang="en-US" sz="1800" dirty="0">
                <a:latin typeface="FS Jack" panose="02000503000000020004" pitchFamily="50" charset="0"/>
              </a:rPr>
              <a:t> the vision and mission</a:t>
            </a:r>
          </a:p>
          <a:p>
            <a:r>
              <a:rPr lang="en-US" sz="1800" b="1" dirty="0">
                <a:latin typeface="FS Jack" panose="02000503000000020004" pitchFamily="50" charset="0"/>
              </a:rPr>
              <a:t>Objectives</a:t>
            </a:r>
            <a:r>
              <a:rPr lang="en-US" sz="1800" dirty="0">
                <a:latin typeface="FS Jack" panose="02000503000000020004" pitchFamily="50" charset="0"/>
              </a:rPr>
              <a:t>: targeted and measurable intentions to fulfil our aims/goals</a:t>
            </a:r>
          </a:p>
          <a:p>
            <a:r>
              <a:rPr lang="en-US" sz="1800" b="1" dirty="0">
                <a:latin typeface="FS Jack" panose="02000503000000020004" pitchFamily="50" charset="0"/>
              </a:rPr>
              <a:t>Values</a:t>
            </a:r>
            <a:r>
              <a:rPr lang="en-US" sz="1800" dirty="0">
                <a:latin typeface="FS Jack" panose="02000503000000020004" pitchFamily="50" charset="0"/>
              </a:rPr>
              <a:t>: describe our core ethics and principles</a:t>
            </a:r>
          </a:p>
        </p:txBody>
      </p:sp>
    </p:spTree>
    <p:extLst>
      <p:ext uri="{BB962C8B-B14F-4D97-AF65-F5344CB8AC3E}">
        <p14:creationId xmlns:p14="http://schemas.microsoft.com/office/powerpoint/2010/main" val="798623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ADCE92-67D5-4475-9591-87F37785C506}"/>
              </a:ext>
            </a:extLst>
          </p:cNvPr>
          <p:cNvPicPr>
            <a:picLocks noChangeAspect="1"/>
          </p:cNvPicPr>
          <p:nvPr/>
        </p:nvPicPr>
        <p:blipFill>
          <a:blip r:embed="rId3"/>
          <a:stretch>
            <a:fillRect/>
          </a:stretch>
        </p:blipFill>
        <p:spPr>
          <a:xfrm flipV="1">
            <a:off x="1" y="0"/>
            <a:ext cx="9144000" cy="772716"/>
          </a:xfrm>
          <a:prstGeom prst="rect">
            <a:avLst/>
          </a:prstGeom>
          <a:ln>
            <a:noFill/>
          </a:ln>
        </p:spPr>
      </p:pic>
      <p:pic>
        <p:nvPicPr>
          <p:cNvPr id="6" name="Picture 5">
            <a:extLst>
              <a:ext uri="{FF2B5EF4-FFF2-40B4-BE49-F238E27FC236}">
                <a16:creationId xmlns:a16="http://schemas.microsoft.com/office/drawing/2014/main" id="{67D21AF2-C4E2-4149-92B0-37791D961EEB}"/>
              </a:ext>
            </a:extLst>
          </p:cNvPr>
          <p:cNvPicPr>
            <a:picLocks noChangeAspect="1"/>
          </p:cNvPicPr>
          <p:nvPr/>
        </p:nvPicPr>
        <p:blipFill>
          <a:blip r:embed="rId4"/>
          <a:stretch>
            <a:fillRect/>
          </a:stretch>
        </p:blipFill>
        <p:spPr>
          <a:xfrm>
            <a:off x="1326278" y="724829"/>
            <a:ext cx="6491444" cy="4284353"/>
          </a:xfrm>
          <a:prstGeom prst="rect">
            <a:avLst/>
          </a:prstGeom>
        </p:spPr>
      </p:pic>
      <p:pic>
        <p:nvPicPr>
          <p:cNvPr id="7" name="Picture 6">
            <a:extLst>
              <a:ext uri="{FF2B5EF4-FFF2-40B4-BE49-F238E27FC236}">
                <a16:creationId xmlns:a16="http://schemas.microsoft.com/office/drawing/2014/main" id="{CEEF01B6-0EA5-48DF-B1C4-F35F037B5E44}"/>
              </a:ext>
            </a:extLst>
          </p:cNvPr>
          <p:cNvPicPr>
            <a:picLocks noChangeAspect="1"/>
          </p:cNvPicPr>
          <p:nvPr/>
        </p:nvPicPr>
        <p:blipFill>
          <a:blip r:embed="rId5"/>
          <a:stretch>
            <a:fillRect/>
          </a:stretch>
        </p:blipFill>
        <p:spPr>
          <a:xfrm>
            <a:off x="294853" y="242047"/>
            <a:ext cx="861924" cy="861924"/>
          </a:xfrm>
          <a:prstGeom prst="rect">
            <a:avLst/>
          </a:prstGeom>
        </p:spPr>
      </p:pic>
    </p:spTree>
    <p:extLst>
      <p:ext uri="{BB962C8B-B14F-4D97-AF65-F5344CB8AC3E}">
        <p14:creationId xmlns:p14="http://schemas.microsoft.com/office/powerpoint/2010/main" val="3632794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744" y="756825"/>
            <a:ext cx="7637117" cy="939455"/>
          </a:xfrm>
          <a:prstGeom prst="rect">
            <a:avLst/>
          </a:prstGeom>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n-GB" sz="2800" b="1" dirty="0"/>
          </a:p>
        </p:txBody>
      </p:sp>
      <p:pic>
        <p:nvPicPr>
          <p:cNvPr id="6" name="Picture 5">
            <a:extLst>
              <a:ext uri="{FF2B5EF4-FFF2-40B4-BE49-F238E27FC236}">
                <a16:creationId xmlns:a16="http://schemas.microsoft.com/office/drawing/2014/main" id="{82B57D69-3EDA-4850-A102-3996A24460FA}"/>
              </a:ext>
            </a:extLst>
          </p:cNvPr>
          <p:cNvPicPr>
            <a:picLocks noChangeAspect="1"/>
          </p:cNvPicPr>
          <p:nvPr/>
        </p:nvPicPr>
        <p:blipFill>
          <a:blip r:embed="rId3"/>
          <a:stretch>
            <a:fillRect/>
          </a:stretch>
        </p:blipFill>
        <p:spPr>
          <a:xfrm flipV="1">
            <a:off x="1" y="0"/>
            <a:ext cx="9144000" cy="772716"/>
          </a:xfrm>
          <a:prstGeom prst="rect">
            <a:avLst/>
          </a:prstGeom>
          <a:ln>
            <a:noFill/>
          </a:ln>
        </p:spPr>
      </p:pic>
      <p:sp>
        <p:nvSpPr>
          <p:cNvPr id="4" name="Title 1"/>
          <p:cNvSpPr txBox="1">
            <a:spLocks/>
          </p:cNvSpPr>
          <p:nvPr/>
        </p:nvSpPr>
        <p:spPr>
          <a:xfrm>
            <a:off x="169077" y="139212"/>
            <a:ext cx="8722260" cy="820737"/>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000" b="1" dirty="0">
                <a:latin typeface="FS Jack" panose="02000503000000020004" pitchFamily="50" charset="0"/>
              </a:rPr>
              <a:t>WHAT DOES A GOOD VISION STATEMENT LOOK LIKE?</a:t>
            </a:r>
          </a:p>
        </p:txBody>
      </p:sp>
      <p:sp>
        <p:nvSpPr>
          <p:cNvPr id="5" name="Subtitle 2"/>
          <p:cNvSpPr txBox="1">
            <a:spLocks/>
          </p:cNvSpPr>
          <p:nvPr/>
        </p:nvSpPr>
        <p:spPr>
          <a:xfrm>
            <a:off x="349625" y="1163073"/>
            <a:ext cx="7946236" cy="3498575"/>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latin typeface="FS Jack" panose="02000503000000020004" pitchFamily="50" charset="0"/>
            </a:endParaRPr>
          </a:p>
          <a:p>
            <a:pPr lvl="1">
              <a:buFont typeface="Arial" charset="0"/>
              <a:buChar char="•"/>
            </a:pPr>
            <a:r>
              <a:rPr lang="en-US" sz="1800" dirty="0">
                <a:latin typeface="FS Jack" panose="02000503000000020004" pitchFamily="50" charset="0"/>
              </a:rPr>
              <a:t>It should be clear and unambiguous</a:t>
            </a:r>
          </a:p>
          <a:p>
            <a:pPr lvl="1">
              <a:buFont typeface="Arial" charset="0"/>
              <a:buChar char="•"/>
            </a:pPr>
            <a:r>
              <a:rPr lang="en-US" sz="1800" dirty="0">
                <a:latin typeface="FS Jack" panose="02000503000000020004" pitchFamily="50" charset="0"/>
              </a:rPr>
              <a:t>It should give a sense of going forward </a:t>
            </a:r>
          </a:p>
          <a:p>
            <a:pPr lvl="1">
              <a:buFont typeface="Arial" charset="0"/>
              <a:buChar char="•"/>
            </a:pPr>
            <a:r>
              <a:rPr lang="en-US" sz="1800" dirty="0">
                <a:latin typeface="FS Jack" panose="02000503000000020004" pitchFamily="50" charset="0"/>
              </a:rPr>
              <a:t>It should have an element that points to the club’s values</a:t>
            </a:r>
          </a:p>
          <a:p>
            <a:pPr lvl="1">
              <a:buFont typeface="Arial" charset="0"/>
              <a:buChar char="•"/>
            </a:pPr>
            <a:r>
              <a:rPr lang="en-US" sz="1800" dirty="0">
                <a:latin typeface="FS Jack" panose="02000503000000020004" pitchFamily="50" charset="0"/>
              </a:rPr>
              <a:t>It should be concise, ideally a sentence or two</a:t>
            </a:r>
          </a:p>
          <a:p>
            <a:pPr lvl="1">
              <a:buFont typeface="Arial" charset="0"/>
              <a:buChar char="•"/>
            </a:pPr>
            <a:r>
              <a:rPr lang="en-US" sz="1800" dirty="0">
                <a:latin typeface="FS Jack" panose="02000503000000020004" pitchFamily="50" charset="0"/>
              </a:rPr>
              <a:t>Club members should be able to remember it </a:t>
            </a:r>
            <a:r>
              <a:rPr lang="mr-IN" sz="1800" dirty="0">
                <a:latin typeface="FS Jack" panose="02000503000000020004" pitchFamily="50" charset="0"/>
              </a:rPr>
              <a:t>–</a:t>
            </a:r>
            <a:r>
              <a:rPr lang="en-US" sz="1800" dirty="0">
                <a:latin typeface="FS Jack" panose="02000503000000020004" pitchFamily="50" charset="0"/>
              </a:rPr>
              <a:t> and understand it!</a:t>
            </a:r>
          </a:p>
          <a:p>
            <a:pPr lvl="1">
              <a:buFont typeface="Arial" charset="0"/>
              <a:buChar char="•"/>
            </a:pPr>
            <a:r>
              <a:rPr lang="en-US" sz="1800" dirty="0">
                <a:latin typeface="FS Jack" panose="02000503000000020004" pitchFamily="50" charset="0"/>
              </a:rPr>
              <a:t>Be clear about where the vision statement will appear and what role it will serve</a:t>
            </a:r>
          </a:p>
          <a:p>
            <a:endParaRPr lang="en-US" dirty="0"/>
          </a:p>
        </p:txBody>
      </p:sp>
    </p:spTree>
    <p:extLst>
      <p:ext uri="{BB962C8B-B14F-4D97-AF65-F5344CB8AC3E}">
        <p14:creationId xmlns:p14="http://schemas.microsoft.com/office/powerpoint/2010/main" val="286716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sz="4800">
                <a:solidFill>
                  <a:schemeClr val="bg2"/>
                </a:solidFill>
                <a:latin typeface="FA Brush" pitchFamily="2" charset="0"/>
              </a:rPr>
              <a:t>Unite</a:t>
            </a:r>
            <a:r>
              <a:rPr lang="en-GB" sz="4800">
                <a:solidFill>
                  <a:schemeClr val="bg1"/>
                </a:solidFill>
                <a:latin typeface="FA Brush" pitchFamily="2" charset="0"/>
              </a:rPr>
              <a:t> the Game</a:t>
            </a:r>
            <a:br>
              <a:rPr lang="en-GB" sz="4800">
                <a:solidFill>
                  <a:schemeClr val="bg1"/>
                </a:solidFill>
                <a:latin typeface="FA Brush" pitchFamily="2" charset="0"/>
              </a:rPr>
            </a:br>
            <a:r>
              <a:rPr lang="en-GB" sz="4800">
                <a:solidFill>
                  <a:schemeClr val="bg2"/>
                </a:solidFill>
                <a:latin typeface="FA Brush" pitchFamily="2" charset="0"/>
              </a:rPr>
              <a:t>Inspire</a:t>
            </a:r>
            <a:r>
              <a:rPr lang="en-GB" sz="4800">
                <a:solidFill>
                  <a:schemeClr val="bg1"/>
                </a:solidFill>
                <a:latin typeface="FA Brush" pitchFamily="2" charset="0"/>
              </a:rPr>
              <a:t> the Nation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00" y="-888961"/>
            <a:ext cx="10506000" cy="74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5912305"/>
      </p:ext>
    </p:extLst>
  </p:cSld>
  <p:clrMapOvr>
    <a:masterClrMapping/>
  </p:clrMapOvr>
</p:sld>
</file>

<file path=ppt/theme/theme1.xml><?xml version="1.0" encoding="utf-8"?>
<a:theme xmlns:a="http://schemas.openxmlformats.org/drawingml/2006/main" name="1_FOR ALL WHITE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e FA">
      <a:majorFont>
        <a:latin typeface="FA Brush"/>
        <a:ea typeface=""/>
        <a:cs typeface=""/>
      </a:majorFont>
      <a:minorFont>
        <a:latin typeface="FS Jac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e FA">
      <a:majorFont>
        <a:latin typeface="FA Brush"/>
        <a:ea typeface=""/>
        <a:cs typeface=""/>
      </a:majorFont>
      <a:minorFont>
        <a:latin typeface="FS Jac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For All">
      <a:dk1>
        <a:srgbClr val="011E41"/>
      </a:dk1>
      <a:lt1>
        <a:srgbClr val="FFFFFF"/>
      </a:lt1>
      <a:dk2>
        <a:srgbClr val="222222"/>
      </a:dk2>
      <a:lt2>
        <a:srgbClr val="E1261C"/>
      </a:lt2>
      <a:accent1>
        <a:srgbClr val="3C3C3C"/>
      </a:accent1>
      <a:accent2>
        <a:srgbClr val="93278F"/>
      </a:accent2>
      <a:accent3>
        <a:srgbClr val="0068B2"/>
      </a:accent3>
      <a:accent4>
        <a:srgbClr val="00813E"/>
      </a:accent4>
      <a:accent5>
        <a:srgbClr val="A01E21"/>
      </a:accent5>
      <a:accent6>
        <a:srgbClr val="F2C714"/>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FOR ALL WHITE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e FA">
      <a:majorFont>
        <a:latin typeface="FA Brush"/>
        <a:ea typeface=""/>
        <a:cs typeface=""/>
      </a:majorFont>
      <a:minorFont>
        <a:latin typeface="FS Jac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e FA">
      <a:majorFont>
        <a:latin typeface="FA Brush"/>
        <a:ea typeface=""/>
        <a:cs typeface=""/>
      </a:majorFont>
      <a:minorFont>
        <a:latin typeface="FS Jac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terms/"/>
    <ds:schemaRef ds:uri="http://schemas.microsoft.com/office/2006/documentManagement/types"/>
    <ds:schemaRef ds:uri="http://schemas.microsoft.com/sharepoint/v3/fields"/>
    <ds:schemaRef ds:uri="http://schemas.microsoft.com/office/2006/metadata/properties"/>
    <ds:schemaRef ds:uri="http://purl.org/dc/dcmitype/"/>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11632 FA PPT Template Update_16-9.pot</Template>
  <TotalTime>1091</TotalTime>
  <Words>3542</Words>
  <Application>Microsoft Office PowerPoint</Application>
  <PresentationFormat>On-screen Show (16:9)</PresentationFormat>
  <Paragraphs>420</Paragraphs>
  <Slides>47</Slides>
  <Notes>45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47</vt:i4>
      </vt:variant>
    </vt:vector>
  </HeadingPairs>
  <TitlesOfParts>
    <vt:vector size="65" baseType="lpstr">
      <vt:lpstr>Arial</vt:lpstr>
      <vt:lpstr>Bradley Hand</vt:lpstr>
      <vt:lpstr>Calibri</vt:lpstr>
      <vt:lpstr>FA Brush</vt:lpstr>
      <vt:lpstr>FS Jack</vt:lpstr>
      <vt:lpstr>FS Jack Light</vt:lpstr>
      <vt:lpstr>FS Jack Medium</vt:lpstr>
      <vt:lpstr>FSJack-Bold</vt:lpstr>
      <vt:lpstr>Helvetica Neue</vt:lpstr>
      <vt:lpstr>Helvetica Neue Light</vt:lpstr>
      <vt:lpstr>1_FOR ALL WHITE BACKGROUND</vt:lpstr>
      <vt:lpstr>4_Office Theme</vt:lpstr>
      <vt:lpstr>5_Office Theme</vt:lpstr>
      <vt:lpstr>16_Office Theme</vt:lpstr>
      <vt:lpstr>6_Office Theme</vt:lpstr>
      <vt:lpstr>2_FOR ALL WHITE BACKGROUND</vt:lpstr>
      <vt:lpstr>8_Office Theme</vt:lpstr>
      <vt:lpstr>9_Office Theme</vt:lpstr>
      <vt:lpstr>WHAT WE STAND FOR</vt:lpstr>
      <vt:lpstr>PowerPoint Presentation</vt:lpstr>
      <vt:lpstr>FORMAT &amp; HOUSEKEEPING</vt:lpstr>
      <vt:lpstr>PowerPoint Presentation</vt:lpstr>
      <vt:lpstr>PowerPoint Presentation</vt:lpstr>
      <vt:lpstr>PowerPoint Presentation</vt:lpstr>
      <vt:lpstr>PowerPoint Presentation</vt:lpstr>
      <vt:lpstr>PowerPoint Presentation</vt:lpstr>
      <vt:lpstr>Unite the Game Inspire the 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Football has been played at the Dripping Pan since 1885, making it one of the oldest constantly used grounds in the world.  In 2010, Lewes FC became a 100% community-owned, non-profit entity.  We have around 1,500 equal owners across 26 countries.  Each owner can own only one share, thereby lowering our risk of becoming too dependent or overly influenced by one or two single rich individuals.  Our board is elected from among the owners.  This means that we not only serve our community, we are our community.           </vt:lpstr>
      <vt:lpstr>PowerPoint Presentation</vt:lpstr>
      <vt:lpstr>PowerPoint Presentation</vt:lpstr>
      <vt:lpstr>PowerPoint Presentation</vt:lpstr>
      <vt:lpstr>PowerPoint Presentation</vt:lpstr>
      <vt:lpstr>PowerPoint Presentation</vt:lpstr>
      <vt:lpstr>In 2017, Lewes FC become the first club in the world to have equal playing and marketing budgets for women and men.   We allocate all club resources equally by gender.  </vt:lpstr>
      <vt:lpstr>Our equality principles have generated many media stories and a global attention </vt:lpstr>
      <vt:lpstr>The first (and only) club world in the world to allocate resources equally by gender.  Our players, Directors and Staff frequently speak to the media and in forums about our values, our principles and our stance on equality.  We use our pitch hoardings and our front of shirt to promote powerful messages promoting social good.  Sponsors must be aligned with the club’s principles and values. We have declined lucrative sponsorship opportunities in the past where we have felt our values may be compromised.             </vt:lpstr>
      <vt:lpstr>UN Women UK HeForShe Award 2019   On September 4 2019, Lewes FC was awarded the Inspiration Award for an outstanding contribution to advancing gender equality in the UK   </vt:lpstr>
      <vt:lpstr>PowerPoint Presentation</vt:lpstr>
      <vt:lpstr>PowerPoint Presentation</vt:lpstr>
      <vt:lpstr>PowerPoint Presentation</vt:lpstr>
      <vt:lpstr>PowerPoint Presentation</vt:lpstr>
      <vt:lpstr>PowerPoint Presentation</vt:lpstr>
      <vt:lpstr>GET BIG, GET NICHE OR GET OUT…</vt:lpstr>
      <vt:lpstr>PowerPoint Presentation</vt:lpstr>
      <vt:lpstr>PowerPoint Presentation</vt:lpstr>
      <vt:lpstr>PowerPoint Presentation</vt:lpstr>
      <vt:lpstr>PowerPoint Presentation</vt:lpstr>
      <vt:lpstr>HOW DO WE KNOW WE HAVE MADE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Danielle Warnes</cp:lastModifiedBy>
  <cp:revision>114</cp:revision>
  <cp:lastPrinted>2020-02-03T13:55:44Z</cp:lastPrinted>
  <dcterms:created xsi:type="dcterms:W3CDTF">2010-04-12T23:12:02Z</dcterms:created>
  <dcterms:modified xsi:type="dcterms:W3CDTF">2020-02-06T11:27:48Z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