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2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5057E-4A3E-4704-9A9F-0BE0891C5DF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D8B-0C99-46F0-A72A-0E16B3ED4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77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5057E-4A3E-4704-9A9F-0BE0891C5DF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D8B-0C99-46F0-A72A-0E16B3ED4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11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5057E-4A3E-4704-9A9F-0BE0891C5DF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D8B-0C99-46F0-A72A-0E16B3ED4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56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5057E-4A3E-4704-9A9F-0BE0891C5DF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D8B-0C99-46F0-A72A-0E16B3ED4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05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5057E-4A3E-4704-9A9F-0BE0891C5DF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D8B-0C99-46F0-A72A-0E16B3ED4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5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5057E-4A3E-4704-9A9F-0BE0891C5DF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D8B-0C99-46F0-A72A-0E16B3ED4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02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5057E-4A3E-4704-9A9F-0BE0891C5DF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D8B-0C99-46F0-A72A-0E16B3ED4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20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5057E-4A3E-4704-9A9F-0BE0891C5DF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D8B-0C99-46F0-A72A-0E16B3ED4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56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5057E-4A3E-4704-9A9F-0BE0891C5DF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D8B-0C99-46F0-A72A-0E16B3ED4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9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5057E-4A3E-4704-9A9F-0BE0891C5DF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D8B-0C99-46F0-A72A-0E16B3ED4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97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5057E-4A3E-4704-9A9F-0BE0891C5DF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D8B-0C99-46F0-A72A-0E16B3ED4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7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5057E-4A3E-4704-9A9F-0BE0891C5DF4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12D8B-0C99-46F0-A72A-0E16B3ED4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91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oaching@middlesexfa.com" TargetMode="External"/><Relationship Id="rId4" Type="http://schemas.openxmlformats.org/officeDocument/2006/relationships/hyperlink" Target="mailto:development@middlesexfa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eferee@middlesexfa.com" TargetMode="External"/><Relationship Id="rId2" Type="http://schemas.openxmlformats.org/officeDocument/2006/relationships/hyperlink" Target="mailto:development@middlesexfa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hyperlink" Target="mailto:referee@middlesexfa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afeguarding@middlesexfa.com" TargetMode="External"/><Relationship Id="rId2" Type="http://schemas.openxmlformats.org/officeDocument/2006/relationships/hyperlink" Target="mailto:development@middlesexfa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hyperlink" Target="mailto:referee@middlesexfa.c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development@midlesexfa.com" TargetMode="External"/><Relationship Id="rId7" Type="http://schemas.openxmlformats.org/officeDocument/2006/relationships/hyperlink" Target="mailto:info@middlesexfa.com" TargetMode="External"/><Relationship Id="rId2" Type="http://schemas.openxmlformats.org/officeDocument/2006/relationships/hyperlink" Target="mailto:development@middlesexfa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feguarding@middlesexfa.com" TargetMode="External"/><Relationship Id="rId5" Type="http://schemas.openxmlformats.org/officeDocument/2006/relationships/hyperlink" Target="mailto:countycups@middlesexfa.com" TargetMode="External"/><Relationship Id="rId4" Type="http://schemas.openxmlformats.org/officeDocument/2006/relationships/hyperlink" Target="mailto:coaching@middlesexfa.com" TargetMode="Externa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ountycups@middlesexfa.com" TargetMode="External"/><Relationship Id="rId2" Type="http://schemas.openxmlformats.org/officeDocument/2006/relationships/hyperlink" Target="mailto:development@middlesexfa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oaching@midlesexfa.com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countycups@middlesexfa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info@middlesexfa.com" TargetMode="External"/><Relationship Id="rId4" Type="http://schemas.openxmlformats.org/officeDocument/2006/relationships/hyperlink" Target="mailto:safeguarding@middlesexfa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eferee@middlesexfa.com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info@middlesexfa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Development@middlesexfa.com" TargetMode="External"/><Relationship Id="rId4" Type="http://schemas.openxmlformats.org/officeDocument/2006/relationships/hyperlink" Target="mailto:Management@middlesexf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DF635CC7-B484-442A-9360-C31B2BAA3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r="4241"/>
          <a:stretch/>
        </p:blipFill>
        <p:spPr>
          <a:xfrm>
            <a:off x="0" y="-43208"/>
            <a:ext cx="6858000" cy="994920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8A02955-FDB1-40B8-887D-2BF11608D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713" y="4383314"/>
            <a:ext cx="7863227" cy="5565894"/>
          </a:xfrm>
          <a:prstGeom prst="rect">
            <a:avLst/>
          </a:prstGeom>
          <a:effectLst>
            <a:outerShdw blurRad="317500" dist="292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icture containing night&#10;&#10;Description automatically generated">
            <a:extLst>
              <a:ext uri="{FF2B5EF4-FFF2-40B4-BE49-F238E27FC236}">
                <a16:creationId xmlns:a16="http://schemas.microsoft.com/office/drawing/2014/main" id="{033C67C3-7406-4C47-BCAC-D1608BF9B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3410" y="-2113817"/>
            <a:ext cx="3451180" cy="71990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41F68A-799F-4A0E-93D9-08CCB74F76AB}"/>
              </a:ext>
            </a:extLst>
          </p:cNvPr>
          <p:cNvSpPr txBox="1"/>
          <p:nvPr/>
        </p:nvSpPr>
        <p:spPr>
          <a:xfrm>
            <a:off x="580571" y="653143"/>
            <a:ext cx="5733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1C2B5A"/>
                </a:solidFill>
                <a:latin typeface="FS Dillon" panose="02000506030000020004" pitchFamily="2" charset="0"/>
              </a:rPr>
              <a:t>MIDDLESEX FA EVENTS CALENDAR 2022/23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E188EC2-8AD2-4CCF-A580-D0F9656F56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2"/>
          <a:stretch/>
        </p:blipFill>
        <p:spPr>
          <a:xfrm>
            <a:off x="4666397" y="8379079"/>
            <a:ext cx="1966631" cy="12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5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3CD155-A751-4268-A91A-0B258E51D4DA}"/>
              </a:ext>
            </a:extLst>
          </p:cNvPr>
          <p:cNvSpPr txBox="1">
            <a:spLocks/>
          </p:cNvSpPr>
          <p:nvPr/>
        </p:nvSpPr>
        <p:spPr>
          <a:xfrm>
            <a:off x="1886047" y="152543"/>
            <a:ext cx="3085904" cy="687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>
                <a:solidFill>
                  <a:srgbClr val="1C2B5A"/>
                </a:solidFill>
                <a:latin typeface="FS Dillon" panose="02000506030000020004" pitchFamily="2" charset="0"/>
              </a:rPr>
              <a:t>DECEMBER 2022</a:t>
            </a:r>
            <a:endParaRPr lang="en-GB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6D67CF2-CB0F-45AB-BCC6-0F2E825A9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5" y="5148197"/>
            <a:ext cx="6721595" cy="4757803"/>
          </a:xfrm>
          <a:prstGeom prst="rect">
            <a:avLst/>
          </a:prstGeom>
          <a:effectLst>
            <a:outerShdw blurRad="317500" dist="292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F75EA26-DA09-4627-9FD7-CAECB78136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2"/>
          <a:stretch/>
        </p:blipFill>
        <p:spPr>
          <a:xfrm>
            <a:off x="4951925" y="8563889"/>
            <a:ext cx="1681103" cy="1088111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0739D2E-E542-45D2-9A0C-04ABD58ED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946962"/>
              </p:ext>
            </p:extLst>
          </p:nvPr>
        </p:nvGraphicFramePr>
        <p:xfrm>
          <a:off x="638638" y="816030"/>
          <a:ext cx="5580724" cy="6177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602">
                  <a:extLst>
                    <a:ext uri="{9D8B030D-6E8A-4147-A177-3AD203B41FA5}">
                      <a16:colId xmlns:a16="http://schemas.microsoft.com/office/drawing/2014/main" val="4187235808"/>
                    </a:ext>
                  </a:extLst>
                </a:gridCol>
                <a:gridCol w="2057082">
                  <a:extLst>
                    <a:ext uri="{9D8B030D-6E8A-4147-A177-3AD203B41FA5}">
                      <a16:colId xmlns:a16="http://schemas.microsoft.com/office/drawing/2014/main" val="568461535"/>
                    </a:ext>
                  </a:extLst>
                </a:gridCol>
                <a:gridCol w="2145040">
                  <a:extLst>
                    <a:ext uri="{9D8B030D-6E8A-4147-A177-3AD203B41FA5}">
                      <a16:colId xmlns:a16="http://schemas.microsoft.com/office/drawing/2014/main" val="1689593741"/>
                    </a:ext>
                  </a:extLst>
                </a:gridCol>
              </a:tblGrid>
              <a:tr h="47091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DATE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CAMPAIGN OR EVENT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MFA CONTACT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605992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20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Nov – 18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Dec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World Cup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N/A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82346283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Nov – Apr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England Football Accreditation Renewal Window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Paul Sharpe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4"/>
                        </a:rPr>
                        <a:t>development@middlesexfa.com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780525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Nov – 16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Jan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Introduction to Coaching Football Fully Funded Places Application Window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Paul Sharpe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5"/>
                        </a:rPr>
                        <a:t>coaching@middlesexfa.com</a:t>
                      </a:r>
                      <a:endParaRPr lang="en-GB" dirty="0">
                        <a:latin typeface="FS Dillon" panose="0200050603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96600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21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ST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Nov – 18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Rainbow Laces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Daniel Perkins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4"/>
                        </a:rPr>
                        <a:t>development@middlesexfa.com</a:t>
                      </a:r>
                      <a:endParaRPr lang="en-GB" dirty="0">
                        <a:latin typeface="FS Dillon" panose="0200050603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27374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3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rd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International Day of People with Disabilities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Daniel Perkins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4"/>
                        </a:rPr>
                        <a:t>development@middlesexfa.com</a:t>
                      </a:r>
                      <a:endParaRPr lang="en-GB" dirty="0">
                        <a:latin typeface="FS Dillon" panose="0200050603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60714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4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PAN Disability League Fixtures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Daniel Perkins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4"/>
                        </a:rPr>
                        <a:t>development@middlesexfa.com</a:t>
                      </a:r>
                      <a:endParaRPr lang="en-GB" dirty="0">
                        <a:latin typeface="FS Dillon" panose="0200050603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802448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8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Council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08192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9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NWL Mental Health League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Daniel Perkins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4"/>
                        </a:rPr>
                        <a:t>development@middlesexfa.com</a:t>
                      </a:r>
                      <a:endParaRPr lang="en-GB" dirty="0">
                        <a:latin typeface="FS Dillon" panose="0200050603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831458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14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Youth Council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77469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23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rd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Dec – 3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rd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Office/Rectory 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627392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18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– 26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Chanukah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N/A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860002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25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Christmas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DP – Lead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JB – Support 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911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53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25B744-9086-474C-BCEB-97849E8A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048" y="152543"/>
            <a:ext cx="3085904" cy="687620"/>
          </a:xfrm>
        </p:spPr>
        <p:txBody>
          <a:bodyPr/>
          <a:lstStyle/>
          <a:p>
            <a:pPr algn="ctr"/>
            <a:r>
              <a:rPr lang="en-GB" sz="3600" b="1" dirty="0">
                <a:solidFill>
                  <a:srgbClr val="1C2B5A"/>
                </a:solidFill>
                <a:latin typeface="FS Dillon" panose="02000506030000020004" pitchFamily="2" charset="0"/>
              </a:rPr>
              <a:t>JANUARY 2023</a:t>
            </a:r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6FAB3E8-5438-41A5-90BA-23A178EC9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69653"/>
              </p:ext>
            </p:extLst>
          </p:nvPr>
        </p:nvGraphicFramePr>
        <p:xfrm>
          <a:off x="638638" y="840163"/>
          <a:ext cx="5580723" cy="579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601">
                  <a:extLst>
                    <a:ext uri="{9D8B030D-6E8A-4147-A177-3AD203B41FA5}">
                      <a16:colId xmlns:a16="http://schemas.microsoft.com/office/drawing/2014/main" val="4187235808"/>
                    </a:ext>
                  </a:extLst>
                </a:gridCol>
                <a:gridCol w="1991090">
                  <a:extLst>
                    <a:ext uri="{9D8B030D-6E8A-4147-A177-3AD203B41FA5}">
                      <a16:colId xmlns:a16="http://schemas.microsoft.com/office/drawing/2014/main" val="568461535"/>
                    </a:ext>
                  </a:extLst>
                </a:gridCol>
                <a:gridCol w="2211032">
                  <a:extLst>
                    <a:ext uri="{9D8B030D-6E8A-4147-A177-3AD203B41FA5}">
                      <a16:colId xmlns:a16="http://schemas.microsoft.com/office/drawing/2014/main" val="1689593741"/>
                    </a:ext>
                  </a:extLst>
                </a:gridCol>
              </a:tblGrid>
              <a:tr h="47091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DATE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CAMPAIGN OR EVENT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MFA CONTACT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605992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January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Application Window opens for Squad &amp; Weetabix Wildcats Providers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Andrew Perren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2"/>
                        </a:rPr>
                        <a:t>development@middlesexfa.com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82346283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Referee Mid-Season Promotions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Sophie Dennington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3"/>
                        </a:rPr>
                        <a:t>Referee@middlesexfa.com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49265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Female Referee CPD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Sophie Dennington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3"/>
                        </a:rPr>
                        <a:t>Referee@middlesexfa.com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780525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1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st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New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399138"/>
                  </a:ext>
                </a:extLst>
              </a:tr>
              <a:tr h="446820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23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rd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Dec – 3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rd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Office/Rectory 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96600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Nov – 16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Introduction to Coaching Football Fully Funded Places Application Window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Paul Sharpe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coaching@middlesexfa.com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27374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Nov – 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England Football Accreditation Renewal Window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Paul Sharpe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2"/>
                        </a:rPr>
                        <a:t>development@middlesexfa.com</a:t>
                      </a:r>
                      <a:endParaRPr lang="en-GB" dirty="0">
                        <a:latin typeface="FS Dillon" panose="0200050603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60714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5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Female Only Referee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Sophie Dennington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4"/>
                        </a:rPr>
                        <a:t>referee@middlesexfa.com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802448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20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Birthday of Guru Gobind Singh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122796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22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nd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Lunar/Chinese New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426388"/>
                  </a:ext>
                </a:extLst>
              </a:tr>
            </a:tbl>
          </a:graphicData>
        </a:graphic>
      </p:graphicFrame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CDB34D0-2475-49A6-9AC1-18D0AE289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5" y="5148197"/>
            <a:ext cx="6721595" cy="4757803"/>
          </a:xfrm>
          <a:prstGeom prst="rect">
            <a:avLst/>
          </a:prstGeom>
          <a:effectLst>
            <a:outerShdw blurRad="317500" dist="292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010B64C-9C03-4D31-8195-E34F3CF08C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2"/>
          <a:stretch/>
        </p:blipFill>
        <p:spPr>
          <a:xfrm>
            <a:off x="4951925" y="8563889"/>
            <a:ext cx="1681103" cy="10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0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BD3288-8278-4F82-B3CF-A2A4560E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048" y="152543"/>
            <a:ext cx="3085904" cy="687620"/>
          </a:xfrm>
        </p:spPr>
        <p:txBody>
          <a:bodyPr/>
          <a:lstStyle/>
          <a:p>
            <a:pPr algn="ctr"/>
            <a:r>
              <a:rPr lang="en-GB" sz="3600" b="1" dirty="0">
                <a:solidFill>
                  <a:srgbClr val="1C2B5A"/>
                </a:solidFill>
                <a:latin typeface="FS Dillon" panose="02000506030000020004" pitchFamily="2" charset="0"/>
              </a:rPr>
              <a:t>FEBRUARY 2023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49E568-8C58-436D-890B-8F614EDA5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815064"/>
              </p:ext>
            </p:extLst>
          </p:nvPr>
        </p:nvGraphicFramePr>
        <p:xfrm>
          <a:off x="638638" y="840163"/>
          <a:ext cx="5580723" cy="620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601">
                  <a:extLst>
                    <a:ext uri="{9D8B030D-6E8A-4147-A177-3AD203B41FA5}">
                      <a16:colId xmlns:a16="http://schemas.microsoft.com/office/drawing/2014/main" val="4187235808"/>
                    </a:ext>
                  </a:extLst>
                </a:gridCol>
                <a:gridCol w="1978565">
                  <a:extLst>
                    <a:ext uri="{9D8B030D-6E8A-4147-A177-3AD203B41FA5}">
                      <a16:colId xmlns:a16="http://schemas.microsoft.com/office/drawing/2014/main" val="568461535"/>
                    </a:ext>
                  </a:extLst>
                </a:gridCol>
                <a:gridCol w="2223557">
                  <a:extLst>
                    <a:ext uri="{9D8B030D-6E8A-4147-A177-3AD203B41FA5}">
                      <a16:colId xmlns:a16="http://schemas.microsoft.com/office/drawing/2014/main" val="1689593741"/>
                    </a:ext>
                  </a:extLst>
                </a:gridCol>
              </a:tblGrid>
              <a:tr h="47091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DATE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CAMPAIGN OR EVENT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MFA CONTACT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605992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Nov – Apr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England Football Accreditation Renewal Window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Paul Sharpe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2"/>
                        </a:rPr>
                        <a:t>development@middlesexfa.com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82346283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LGBT History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Daniel Perkins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2"/>
                        </a:rPr>
                        <a:t>development@middlesexfa.com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49265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Welfare Officer CPD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Rebecca Chapman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3"/>
                        </a:rPr>
                        <a:t>safeguarding@middlesexfa.com</a:t>
                      </a:r>
                      <a:endParaRPr lang="en-GB" dirty="0">
                        <a:latin typeface="FS Dillon" panose="0200050603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825730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5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PAN Disability League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Daniel Perkins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2"/>
                        </a:rPr>
                        <a:t>development@middlesexfa.com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914357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6th – 10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Internet Safety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Rebecca Chapman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3"/>
                        </a:rPr>
                        <a:t>safeguarding@middlesexfa.com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486118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7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Safer Internet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Rebecca Chapman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3"/>
                        </a:rPr>
                        <a:t>safeguarding@middlesexfa.com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342306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7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– 13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Sexual Abuse &amp; Sexual Violence Awareness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Rebecca Chapman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3"/>
                        </a:rPr>
                        <a:t>safeguarding@middlesexfa.com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781364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9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Hendon Referee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Sophie Dennington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4"/>
                        </a:rPr>
                        <a:t>referee@middlesexfa.com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955298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10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NWL Mental Health League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Daniel Perkins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2"/>
                        </a:rPr>
                        <a:t>development@middlesexfa.com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115885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14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Valentines Day, Healthy Relationships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Rebecca Chapman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3"/>
                        </a:rPr>
                        <a:t>safeguarding@middlesexfa.com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138786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25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-26</a:t>
                      </a:r>
                      <a:r>
                        <a:rPr lang="en-GB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Silent Support Weekend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FS Dillon" panose="02000506030000020004" pitchFamily="2" charset="0"/>
                        </a:rPr>
                        <a:t>Rebecca Chapman</a:t>
                      </a:r>
                    </a:p>
                    <a:p>
                      <a:r>
                        <a:rPr lang="en-GB" dirty="0">
                          <a:latin typeface="FS Dillon" panose="02000506030000020004" pitchFamily="2" charset="0"/>
                          <a:hlinkClick r:id="rId3"/>
                        </a:rPr>
                        <a:t>safeguarding@middlesexfa.com</a:t>
                      </a:r>
                      <a:r>
                        <a:rPr lang="en-GB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50234"/>
                  </a:ext>
                </a:extLst>
              </a:tr>
            </a:tbl>
          </a:graphicData>
        </a:graphic>
      </p:graphicFrame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7BE3001-C159-45B6-B838-7035F2436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5" y="5148197"/>
            <a:ext cx="6721595" cy="4757803"/>
          </a:xfrm>
          <a:prstGeom prst="rect">
            <a:avLst/>
          </a:prstGeom>
          <a:effectLst>
            <a:outerShdw blurRad="317500" dist="292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964ED2E-6C99-44A1-8433-0A4AE5097D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2"/>
          <a:stretch/>
        </p:blipFill>
        <p:spPr>
          <a:xfrm>
            <a:off x="4951925" y="8563889"/>
            <a:ext cx="1681103" cy="10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5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98DF398-3140-4B34-994E-DCCA9D64E9B6}"/>
              </a:ext>
            </a:extLst>
          </p:cNvPr>
          <p:cNvSpPr txBox="1">
            <a:spLocks/>
          </p:cNvSpPr>
          <p:nvPr/>
        </p:nvSpPr>
        <p:spPr>
          <a:xfrm>
            <a:off x="1886048" y="402144"/>
            <a:ext cx="3085904" cy="687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1C2B5A"/>
                </a:solidFill>
                <a:latin typeface="FS Dillon" panose="02000506030000020004" pitchFamily="2" charset="0"/>
              </a:rPr>
              <a:t>MARCH 2023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82BE484-C2FF-4310-934E-29C9047E2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105631"/>
              </p:ext>
            </p:extLst>
          </p:nvPr>
        </p:nvGraphicFramePr>
        <p:xfrm>
          <a:off x="638638" y="1089764"/>
          <a:ext cx="5580723" cy="6931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601">
                  <a:extLst>
                    <a:ext uri="{9D8B030D-6E8A-4147-A177-3AD203B41FA5}">
                      <a16:colId xmlns:a16="http://schemas.microsoft.com/office/drawing/2014/main" val="4187235808"/>
                    </a:ext>
                  </a:extLst>
                </a:gridCol>
                <a:gridCol w="1991090">
                  <a:extLst>
                    <a:ext uri="{9D8B030D-6E8A-4147-A177-3AD203B41FA5}">
                      <a16:colId xmlns:a16="http://schemas.microsoft.com/office/drawing/2014/main" val="568461535"/>
                    </a:ext>
                  </a:extLst>
                </a:gridCol>
                <a:gridCol w="2211032">
                  <a:extLst>
                    <a:ext uri="{9D8B030D-6E8A-4147-A177-3AD203B41FA5}">
                      <a16:colId xmlns:a16="http://schemas.microsoft.com/office/drawing/2014/main" val="1689593741"/>
                    </a:ext>
                  </a:extLst>
                </a:gridCol>
              </a:tblGrid>
              <a:tr h="47091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DATE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CAMPAIGN OR EVENT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MFA CONTACT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605992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Nov – Apr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England Football Accreditation Renewal Window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Paul Sharpe</a:t>
                      </a:r>
                    </a:p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2"/>
                        </a:rPr>
                        <a:t>development@middlesexfa.com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82346283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1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st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Zero Discrimination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Daniel Perkins</a:t>
                      </a:r>
                    </a:p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3"/>
                        </a:rPr>
                        <a:t>development@midlesexfa.com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49265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3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rd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International Wheelchair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Daniel Perkins</a:t>
                      </a:r>
                    </a:p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2"/>
                        </a:rPr>
                        <a:t>development@middlesexfa.com</a:t>
                      </a:r>
                      <a:endParaRPr lang="en-GB" sz="1100" dirty="0">
                        <a:latin typeface="FS Dillon" panose="0200050603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825730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5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PAN Disability League Fixtures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Daniel Perkins</a:t>
                      </a:r>
                    </a:p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2"/>
                        </a:rPr>
                        <a:t>development@middlesexfa.com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914357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6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The Match Day Experience CPD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Paul Sharpe</a:t>
                      </a:r>
                    </a:p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4"/>
                        </a:rPr>
                        <a:t>coaching@middlesexfa.com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486118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8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International Women’s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Daniel Perkins</a:t>
                      </a:r>
                    </a:p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2"/>
                        </a:rPr>
                        <a:t>development@middlesexfa.com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342306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10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NWL Mental Health League Fixtures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Daniel Perkins</a:t>
                      </a:r>
                    </a:p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2"/>
                        </a:rPr>
                        <a:t>development@middlesexfa.com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781364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16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Jeff </a:t>
                      </a:r>
                      <a:r>
                        <a:rPr lang="en-GB" sz="1100" dirty="0" err="1">
                          <a:latin typeface="FS Dillon" panose="02000506030000020004" pitchFamily="2" charset="0"/>
                        </a:rPr>
                        <a:t>Ritson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Senior Youth Cup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5"/>
                        </a:rPr>
                        <a:t>countycups@middlesexfa.com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955298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18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Child Sexual Exploitation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Rebecca Chapman</a:t>
                      </a:r>
                    </a:p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6"/>
                        </a:rPr>
                        <a:t>safeguarding@middlesexfa.com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115885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19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Veterans Cup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FS Dillon" panose="02000506030000020004" pitchFamily="2" charset="0"/>
                          <a:hlinkClick r:id="rId5"/>
                        </a:rPr>
                        <a:t>countycups@middlesexfa.com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138786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22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nd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Ramadan due to begin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Daniel Perkins</a:t>
                      </a:r>
                    </a:p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2"/>
                        </a:rPr>
                        <a:t>development@middlesexfa.com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50234"/>
                  </a:ext>
                </a:extLst>
              </a:tr>
              <a:tr h="285184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25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Non-League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085000"/>
                  </a:ext>
                </a:extLst>
              </a:tr>
              <a:tr h="272686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25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&amp; 26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Middlesex FA Charity Weekend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7"/>
                        </a:rPr>
                        <a:t>info@middlesexfa.com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02661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26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Sunday Premier Cup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FS Dillon" panose="02000506030000020004" pitchFamily="2" charset="0"/>
                          <a:hlinkClick r:id="rId5"/>
                        </a:rPr>
                        <a:t>countycups@middlesexfa.com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1518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29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Junior Trophy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FS Dillon" panose="02000506030000020004" pitchFamily="2" charset="0"/>
                          <a:hlinkClick r:id="rId5"/>
                        </a:rPr>
                        <a:t>countycups@middlesexfa.com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64677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30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Graham Rigby U16 Cup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FS Dillon" panose="02000506030000020004" pitchFamily="2" charset="0"/>
                          <a:hlinkClick r:id="rId5"/>
                        </a:rPr>
                        <a:t>countycups@middlesexfa.com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84152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GB" sz="1100" dirty="0">
                        <a:latin typeface="FS Dillon" panose="020005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Pitch Power Submissions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FS Dillon" panose="02000506030000020004" pitchFamily="2" charset="0"/>
                        </a:rPr>
                        <a:t>Lawrence Picking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FS Dillon" panose="02000506030000020004" pitchFamily="2" charset="0"/>
                          <a:hlinkClick r:id="rId2"/>
                        </a:rPr>
                        <a:t>development@middlesexfa.com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0137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860EAA1-7E94-4BAB-8783-22642EF3F3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5" y="5148197"/>
            <a:ext cx="6721595" cy="4757803"/>
          </a:xfrm>
          <a:prstGeom prst="rect">
            <a:avLst/>
          </a:prstGeom>
          <a:effectLst>
            <a:outerShdw blurRad="317500" dist="292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0C9209D-5B10-45EE-AAD0-240C3657203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2"/>
          <a:stretch/>
        </p:blipFill>
        <p:spPr>
          <a:xfrm>
            <a:off x="4951925" y="8563889"/>
            <a:ext cx="1681103" cy="10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5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981A82-769F-4192-9603-C817DB370BAE}"/>
              </a:ext>
            </a:extLst>
          </p:cNvPr>
          <p:cNvSpPr txBox="1">
            <a:spLocks/>
          </p:cNvSpPr>
          <p:nvPr/>
        </p:nvSpPr>
        <p:spPr>
          <a:xfrm>
            <a:off x="1886048" y="402144"/>
            <a:ext cx="3085904" cy="687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1C2B5A"/>
                </a:solidFill>
                <a:latin typeface="FS Dillon" panose="02000506030000020004" pitchFamily="2" charset="0"/>
              </a:rPr>
              <a:t>APRIL 2023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BA2003-5FF6-435D-911C-063216E62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530525"/>
              </p:ext>
            </p:extLst>
          </p:nvPr>
        </p:nvGraphicFramePr>
        <p:xfrm>
          <a:off x="638638" y="1089764"/>
          <a:ext cx="5580723" cy="7186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601">
                  <a:extLst>
                    <a:ext uri="{9D8B030D-6E8A-4147-A177-3AD203B41FA5}">
                      <a16:colId xmlns:a16="http://schemas.microsoft.com/office/drawing/2014/main" val="4187235808"/>
                    </a:ext>
                  </a:extLst>
                </a:gridCol>
                <a:gridCol w="1991090">
                  <a:extLst>
                    <a:ext uri="{9D8B030D-6E8A-4147-A177-3AD203B41FA5}">
                      <a16:colId xmlns:a16="http://schemas.microsoft.com/office/drawing/2014/main" val="568461535"/>
                    </a:ext>
                  </a:extLst>
                </a:gridCol>
                <a:gridCol w="2211032">
                  <a:extLst>
                    <a:ext uri="{9D8B030D-6E8A-4147-A177-3AD203B41FA5}">
                      <a16:colId xmlns:a16="http://schemas.microsoft.com/office/drawing/2014/main" val="1689593741"/>
                    </a:ext>
                  </a:extLst>
                </a:gridCol>
              </a:tblGrid>
              <a:tr h="47091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DATE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CAMPAIGN OR EVENT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MFA CONTACT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605992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Nov – Apr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England Football Accreditation Renewal Window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Paul Sharpe</a:t>
                      </a:r>
                    </a:p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2"/>
                        </a:rPr>
                        <a:t>development@middlesexfa.com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82346283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2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nd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World Autism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Daniel Perkins</a:t>
                      </a:r>
                    </a:p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2"/>
                        </a:rPr>
                        <a:t>development@middlesexfa.com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49265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2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nd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Final PAN Disability League Fixtures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Daniel Perkins</a:t>
                      </a:r>
                    </a:p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2"/>
                        </a:rPr>
                        <a:t>development@middlesexfa.com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825730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2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nd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Sunday Junior Cup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3"/>
                        </a:rPr>
                        <a:t>countycups@middlesexfa.com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914357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5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Premier Cup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  <a:hlinkClick r:id="rId3"/>
                        </a:rPr>
                        <a:t>countycups@middlesexfa.com</a:t>
                      </a: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</a:rPr>
                        <a:t>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S Dillon" panose="02000506030000020004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486118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12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Junior Cup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  <a:hlinkClick r:id="rId3"/>
                        </a:rPr>
                        <a:t>countycups@middlesexfa.com</a:t>
                      </a: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</a:rPr>
                        <a:t>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S Dillon" panose="02000506030000020004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342306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13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U18 Girls Cup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  <a:hlinkClick r:id="rId3"/>
                        </a:rPr>
                        <a:t>countycups@middlesexfa.com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781364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14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NWL Mental Health League Fixtures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Daniel Perkins</a:t>
                      </a:r>
                    </a:p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2"/>
                        </a:rPr>
                        <a:t>development@middlesexfa.com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955298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16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Sunday Intermediate Cup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3"/>
                        </a:rPr>
                        <a:t>countycups@middlesexfa.com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115885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18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Developing on the Pitch CPD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FS Dillon" panose="02000506030000020004" pitchFamily="2" charset="0"/>
                        </a:rPr>
                        <a:t>Paul Sharpe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FS Dillon" panose="02000506030000020004" pitchFamily="2" charset="0"/>
                          <a:hlinkClick r:id="rId2"/>
                        </a:rPr>
                        <a:t>development@middlesexfa.com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138786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19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Senior Challenge Cup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  <a:hlinkClick r:id="rId3"/>
                        </a:rPr>
                        <a:t>countycups@middlesexfa.com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50234"/>
                  </a:ext>
                </a:extLst>
              </a:tr>
              <a:tr h="285184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20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EPL Grieg U18 Cup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  <a:hlinkClick r:id="rId3"/>
                        </a:rPr>
                        <a:t>countycups@middlesexfa.com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085000"/>
                  </a:ext>
                </a:extLst>
              </a:tr>
              <a:tr h="272686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21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st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Ramadan Due to 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Daniel Perkins</a:t>
                      </a:r>
                    </a:p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2"/>
                        </a:rPr>
                        <a:t>development@middlesexfa.com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02661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23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rd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Sunday Junior Trophy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  <a:hlinkClick r:id="rId3"/>
                        </a:rPr>
                        <a:t>countycups@middlesexfa.com</a:t>
                      </a: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</a:rPr>
                        <a:t>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S Dillon" panose="02000506030000020004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1518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26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Intermediate Cup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  <a:hlinkClick r:id="rId3"/>
                        </a:rPr>
                        <a:t>countycups@middlesexfa.com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64677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29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U12, U14, U16 Girls Cup Finals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3"/>
                        </a:rPr>
                        <a:t>countycups@middlesexfa.com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013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30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Jimmy Dyson U15 Cup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3"/>
                        </a:rPr>
                        <a:t>countycups@middlesexfa.com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19788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30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FA Sunday Cup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FS Dillon" panose="02000506030000020004" pitchFamily="2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337613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8E74E27-FDDA-4AE7-8A28-017164C07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5" y="5148197"/>
            <a:ext cx="6721595" cy="4757803"/>
          </a:xfrm>
          <a:prstGeom prst="rect">
            <a:avLst/>
          </a:prstGeom>
          <a:effectLst>
            <a:outerShdw blurRad="317500" dist="292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E82187-D8B0-4A96-A2CE-28EE40166C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2"/>
          <a:stretch/>
        </p:blipFill>
        <p:spPr>
          <a:xfrm>
            <a:off x="4951925" y="8563889"/>
            <a:ext cx="1681103" cy="10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1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32D3C0-588D-4A0C-BBB8-210BDBFA4233}"/>
              </a:ext>
            </a:extLst>
          </p:cNvPr>
          <p:cNvSpPr txBox="1">
            <a:spLocks/>
          </p:cNvSpPr>
          <p:nvPr/>
        </p:nvSpPr>
        <p:spPr>
          <a:xfrm>
            <a:off x="1886048" y="402144"/>
            <a:ext cx="3085904" cy="687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1C2B5A"/>
                </a:solidFill>
                <a:latin typeface="FS Dillon" panose="02000506030000020004" pitchFamily="2" charset="0"/>
              </a:rPr>
              <a:t>MAY 2023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29985F-90B0-4CC4-BBA9-0264176AE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13548"/>
              </p:ext>
            </p:extLst>
          </p:nvPr>
        </p:nvGraphicFramePr>
        <p:xfrm>
          <a:off x="638638" y="1089764"/>
          <a:ext cx="5580723" cy="4144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601">
                  <a:extLst>
                    <a:ext uri="{9D8B030D-6E8A-4147-A177-3AD203B41FA5}">
                      <a16:colId xmlns:a16="http://schemas.microsoft.com/office/drawing/2014/main" val="4187235808"/>
                    </a:ext>
                  </a:extLst>
                </a:gridCol>
                <a:gridCol w="1991090">
                  <a:extLst>
                    <a:ext uri="{9D8B030D-6E8A-4147-A177-3AD203B41FA5}">
                      <a16:colId xmlns:a16="http://schemas.microsoft.com/office/drawing/2014/main" val="568461535"/>
                    </a:ext>
                  </a:extLst>
                </a:gridCol>
                <a:gridCol w="2211032">
                  <a:extLst>
                    <a:ext uri="{9D8B030D-6E8A-4147-A177-3AD203B41FA5}">
                      <a16:colId xmlns:a16="http://schemas.microsoft.com/office/drawing/2014/main" val="1689593741"/>
                    </a:ext>
                  </a:extLst>
                </a:gridCol>
              </a:tblGrid>
              <a:tr h="47091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DATE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CAMPAIGN OR EVENT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MFA CONTACT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605992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3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rd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May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Senior Charity Cup Final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2"/>
                        </a:rPr>
                        <a:t>countycups@middlesexfa.com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82346283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6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Kings Coronation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FS Dillon" panose="02000506030000020004" pitchFamily="2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138786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14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JN Smith U14, Sam Dunn U13, Dudley Harper U12 Cup Finals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2"/>
                        </a:rPr>
                        <a:t>countycups@middlesexfa.com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50234"/>
                  </a:ext>
                </a:extLst>
              </a:tr>
              <a:tr h="285184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14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Vitality Women’s FA Cup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085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15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Supporting Players Through Game Formats CPD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</a:rPr>
                        <a:t>Paul Sharpe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  <a:hlinkClick r:id="rId3"/>
                        </a:rPr>
                        <a:t>coaching@middlesexfa.com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64677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21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st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Ron Plunkett U14, Richard Styles U13, Jim Taylor U12 Trophy Finals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  <a:hlinkClick r:id="rId2"/>
                        </a:rPr>
                        <a:t>countycups@middlesexfa.com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84152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21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st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Non League Finals Day (Wembley Stadium)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013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TBC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Club Welfare Officer End of Season De-Brief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</a:rPr>
                        <a:t>Rebecca Chapman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  <a:hlinkClick r:id="rId4"/>
                        </a:rPr>
                        <a:t>safeguarding@middlesexfa.com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26026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TBC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Club Affiliation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</a:rPr>
                        <a:t>Daniel May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  <a:hlinkClick r:id="rId5"/>
                        </a:rPr>
                        <a:t>info@middlesexfa.com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019908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A78979A-ED4C-4738-865F-114411B36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5" y="5148197"/>
            <a:ext cx="6721595" cy="4757803"/>
          </a:xfrm>
          <a:prstGeom prst="rect">
            <a:avLst/>
          </a:prstGeom>
          <a:effectLst>
            <a:outerShdw blurRad="317500" dist="292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47719F5-C020-40AF-8D92-74B83B1982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2"/>
          <a:stretch/>
        </p:blipFill>
        <p:spPr>
          <a:xfrm>
            <a:off x="4951925" y="8563889"/>
            <a:ext cx="1681103" cy="10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DE8E4-2500-4256-9F14-B2A25332758E}"/>
              </a:ext>
            </a:extLst>
          </p:cNvPr>
          <p:cNvSpPr txBox="1">
            <a:spLocks/>
          </p:cNvSpPr>
          <p:nvPr/>
        </p:nvSpPr>
        <p:spPr>
          <a:xfrm>
            <a:off x="1886048" y="402144"/>
            <a:ext cx="3085904" cy="687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1C2B5A"/>
                </a:solidFill>
                <a:latin typeface="FS Dillon" panose="02000506030000020004" pitchFamily="2" charset="0"/>
              </a:rPr>
              <a:t>JUNE 2023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648C61-9954-4592-ACB0-A7398B18B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370869"/>
              </p:ext>
            </p:extLst>
          </p:nvPr>
        </p:nvGraphicFramePr>
        <p:xfrm>
          <a:off x="638638" y="1089764"/>
          <a:ext cx="5580723" cy="256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601">
                  <a:extLst>
                    <a:ext uri="{9D8B030D-6E8A-4147-A177-3AD203B41FA5}">
                      <a16:colId xmlns:a16="http://schemas.microsoft.com/office/drawing/2014/main" val="4187235808"/>
                    </a:ext>
                  </a:extLst>
                </a:gridCol>
                <a:gridCol w="1991090">
                  <a:extLst>
                    <a:ext uri="{9D8B030D-6E8A-4147-A177-3AD203B41FA5}">
                      <a16:colId xmlns:a16="http://schemas.microsoft.com/office/drawing/2014/main" val="568461535"/>
                    </a:ext>
                  </a:extLst>
                </a:gridCol>
                <a:gridCol w="2211032">
                  <a:extLst>
                    <a:ext uri="{9D8B030D-6E8A-4147-A177-3AD203B41FA5}">
                      <a16:colId xmlns:a16="http://schemas.microsoft.com/office/drawing/2014/main" val="1689593741"/>
                    </a:ext>
                  </a:extLst>
                </a:gridCol>
              </a:tblGrid>
              <a:tr h="47091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DATE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CAMPAIGN OR EVENT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FS Dillon" panose="02000506030000020004" pitchFamily="2" charset="0"/>
                        </a:rPr>
                        <a:t>MFA CONTACT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2B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605992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1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st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June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Affiliation Window Opens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2"/>
                        </a:rPr>
                        <a:t>info@middlesexfa.com</a:t>
                      </a:r>
                      <a:endParaRPr lang="en-GB" sz="1100" dirty="0">
                        <a:latin typeface="FS Dillon" panose="02000506030000020004" pitchFamily="2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82346283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1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st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Referee Affiliation Window Opens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FS Dillon" panose="02000506030000020004" pitchFamily="2" charset="0"/>
                          <a:hlinkClick r:id="rId3"/>
                        </a:rPr>
                        <a:t>referee@middlesexfa.com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138786"/>
                  </a:ext>
                </a:extLst>
              </a:tr>
              <a:tr h="413919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5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Middlesex FA AGM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  <a:hlinkClick r:id="rId4"/>
                        </a:rPr>
                        <a:t>Management@middlesexfa.com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50234"/>
                  </a:ext>
                </a:extLst>
              </a:tr>
              <a:tr h="285184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18</a:t>
                      </a:r>
                      <a:r>
                        <a:rPr lang="en-GB" sz="1100" baseline="30000" dirty="0">
                          <a:latin typeface="FS Dillon" panose="02000506030000020004" pitchFamily="2" charset="0"/>
                        </a:rPr>
                        <a:t>th</a:t>
                      </a:r>
                      <a:r>
                        <a:rPr lang="en-GB" sz="1100" dirty="0">
                          <a:latin typeface="FS Dillon" panose="02000506030000020004" pitchFamily="2" charset="0"/>
                        </a:rPr>
                        <a:t>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Walking Football County Cup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</a:rPr>
                        <a:t>Andrew Perren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  <a:hlinkClick r:id="rId5"/>
                        </a:rPr>
                        <a:t>Development@middlesexfa.com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S Dillon" panose="02000506030000020004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085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Tbc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FS Dillon" panose="02000506030000020004" pitchFamily="2" charset="0"/>
                        </a:rPr>
                        <a:t>New Referee CPD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</a:rPr>
                        <a:t>Sophie Dennington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  <a:hlinkClick r:id="rId3"/>
                        </a:rPr>
                        <a:t>referee@middlesexfa.com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S Dillon" panose="02000506030000020004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646774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46630A2-E774-46F1-95D1-585FCEF1C1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5" y="5148197"/>
            <a:ext cx="6721595" cy="4757803"/>
          </a:xfrm>
          <a:prstGeom prst="rect">
            <a:avLst/>
          </a:prstGeom>
          <a:effectLst>
            <a:outerShdw blurRad="317500" dist="292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0481ED4-7B28-4102-BD08-016867C232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2"/>
          <a:stretch/>
        </p:blipFill>
        <p:spPr>
          <a:xfrm>
            <a:off x="4951925" y="8563889"/>
            <a:ext cx="1681103" cy="10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68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45F8A999B55740A5722D504DD423F2" ma:contentTypeVersion="16" ma:contentTypeDescription="Create a new document." ma:contentTypeScope="" ma:versionID="46214e3bc6601cb4a66cc998a28a5066">
  <xsd:schema xmlns:xsd="http://www.w3.org/2001/XMLSchema" xmlns:xs="http://www.w3.org/2001/XMLSchema" xmlns:p="http://schemas.microsoft.com/office/2006/metadata/properties" xmlns:ns2="1b2fed08-db43-411c-a054-88482744cdd2" xmlns:ns3="ec081602-45ae-48ae-8644-6271dd839f1f" targetNamespace="http://schemas.microsoft.com/office/2006/metadata/properties" ma:root="true" ma:fieldsID="91090b1910fd08bb9ffd277a2dde1958" ns2:_="" ns3:_="">
    <xsd:import namespace="1b2fed08-db43-411c-a054-88482744cdd2"/>
    <xsd:import namespace="ec081602-45ae-48ae-8644-6271dd839f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fed08-db43-411c-a054-88482744cd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d4ec47-8037-4ebe-ad01-e6ba2150e6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81602-45ae-48ae-8644-6271dd839f1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27947e2-7060-4c95-9339-2c92f6d88a7c}" ma:internalName="TaxCatchAll" ma:showField="CatchAllData" ma:web="ec081602-45ae-48ae-8644-6271dd839f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2fed08-db43-411c-a054-88482744cdd2">
      <Terms xmlns="http://schemas.microsoft.com/office/infopath/2007/PartnerControls"/>
    </lcf76f155ced4ddcb4097134ff3c332f>
    <TaxCatchAll xmlns="ec081602-45ae-48ae-8644-6271dd839f1f" xsi:nil="true"/>
  </documentManagement>
</p:properties>
</file>

<file path=customXml/itemProps1.xml><?xml version="1.0" encoding="utf-8"?>
<ds:datastoreItem xmlns:ds="http://schemas.openxmlformats.org/officeDocument/2006/customXml" ds:itemID="{664F1983-D4DD-4AEC-AE75-DF05896DDCC2}"/>
</file>

<file path=customXml/itemProps2.xml><?xml version="1.0" encoding="utf-8"?>
<ds:datastoreItem xmlns:ds="http://schemas.openxmlformats.org/officeDocument/2006/customXml" ds:itemID="{93A1832C-3304-4B2A-94DE-E34F2F3C685F}"/>
</file>

<file path=customXml/itemProps3.xml><?xml version="1.0" encoding="utf-8"?>
<ds:datastoreItem xmlns:ds="http://schemas.openxmlformats.org/officeDocument/2006/customXml" ds:itemID="{423A0F45-14C5-41D9-87C9-8FFC9FFE233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1075</Words>
  <Application>Microsoft Office PowerPoint</Application>
  <PresentationFormat>A4 Paper (210x297 mm)</PresentationFormat>
  <Paragraphs>317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FS Dillon</vt:lpstr>
      <vt:lpstr>Office Theme</vt:lpstr>
      <vt:lpstr>PowerPoint Presentation</vt:lpstr>
      <vt:lpstr>PowerPoint Presentation</vt:lpstr>
      <vt:lpstr>JANUARY 2023</vt:lpstr>
      <vt:lpstr>FEBRUARY 2023</vt:lpstr>
      <vt:lpstr>PowerPoint Presentation</vt:lpstr>
      <vt:lpstr>PowerPoint Presentation</vt:lpstr>
      <vt:lpstr>PowerPoint Presentation</vt:lpstr>
      <vt:lpstr>PowerPoint Presentation</vt:lpstr>
    </vt:vector>
  </TitlesOfParts>
  <Company>TheFA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Ballheimer</dc:creator>
  <cp:lastModifiedBy>Jacob Ballheimer</cp:lastModifiedBy>
  <cp:revision>1</cp:revision>
  <dcterms:created xsi:type="dcterms:W3CDTF">2023-01-26T10:11:37Z</dcterms:created>
  <dcterms:modified xsi:type="dcterms:W3CDTF">2023-01-26T11:16:25Z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0x0101006945F8A999B55740A5722D504DD423F2</vt:lpwstr>
  </property>
</Properties>
</file>