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80" r:id="rId5"/>
    <p:sldMasterId id="2147483682" r:id="rId6"/>
    <p:sldMasterId id="2147483663" r:id="rId7"/>
    <p:sldMasterId id="2147483685" r:id="rId8"/>
    <p:sldMasterId id="2147483687" r:id="rId9"/>
    <p:sldMasterId id="2147483689" r:id="rId10"/>
    <p:sldMasterId id="2147483691" r:id="rId11"/>
    <p:sldMasterId id="2147483693" r:id="rId12"/>
    <p:sldMasterId id="2147483695" r:id="rId13"/>
    <p:sldMasterId id="2147483697" r:id="rId14"/>
    <p:sldMasterId id="2147483699" r:id="rId15"/>
    <p:sldMasterId id="2147483701" r:id="rId16"/>
    <p:sldMasterId id="2147483703" r:id="rId17"/>
    <p:sldMasterId id="2147483707" r:id="rId18"/>
    <p:sldMasterId id="2147483709" r:id="rId19"/>
    <p:sldMasterId id="2147483711" r:id="rId20"/>
    <p:sldMasterId id="2147483713" r:id="rId21"/>
    <p:sldMasterId id="2147483715" r:id="rId22"/>
  </p:sldMasterIdLst>
  <p:notesMasterIdLst>
    <p:notesMasterId r:id="rId45"/>
  </p:notesMasterIdLst>
  <p:handoutMasterIdLst>
    <p:handoutMasterId r:id="rId46"/>
  </p:handoutMasterIdLst>
  <p:sldIdLst>
    <p:sldId id="265" r:id="rId23"/>
    <p:sldId id="292" r:id="rId24"/>
    <p:sldId id="475" r:id="rId25"/>
    <p:sldId id="473" r:id="rId26"/>
    <p:sldId id="452" r:id="rId27"/>
    <p:sldId id="453" r:id="rId28"/>
    <p:sldId id="454" r:id="rId29"/>
    <p:sldId id="457" r:id="rId30"/>
    <p:sldId id="456" r:id="rId31"/>
    <p:sldId id="455" r:id="rId32"/>
    <p:sldId id="458" r:id="rId33"/>
    <p:sldId id="462" r:id="rId34"/>
    <p:sldId id="461" r:id="rId35"/>
    <p:sldId id="460" r:id="rId36"/>
    <p:sldId id="466" r:id="rId37"/>
    <p:sldId id="465" r:id="rId38"/>
    <p:sldId id="469" r:id="rId39"/>
    <p:sldId id="467" r:id="rId40"/>
    <p:sldId id="464" r:id="rId41"/>
    <p:sldId id="474" r:id="rId42"/>
    <p:sldId id="472" r:id="rId43"/>
    <p:sldId id="424" r:id="rId44"/>
  </p:sldIdLst>
  <p:sldSz cx="9144000" cy="53673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
          <p15:clr>
            <a:srgbClr val="A4A3A4"/>
          </p15:clr>
        </p15:guide>
        <p15:guide id="2" orient="horz" pos="3306">
          <p15:clr>
            <a:srgbClr val="A4A3A4"/>
          </p15:clr>
        </p15:guide>
        <p15:guide id="3"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20"/>
    <a:srgbClr val="011E41"/>
    <a:srgbClr val="19226C"/>
    <a:srgbClr val="FFFFFF"/>
    <a:srgbClr val="E12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autoAdjust="0"/>
  </p:normalViewPr>
  <p:slideViewPr>
    <p:cSldViewPr showGuides="1">
      <p:cViewPr varScale="1">
        <p:scale>
          <a:sx n="91" d="100"/>
          <a:sy n="91" d="100"/>
        </p:scale>
        <p:origin x="714" y="96"/>
      </p:cViewPr>
      <p:guideLst>
        <p:guide orient="horz" pos="588"/>
        <p:guide orient="horz" pos="3306"/>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90" d="100"/>
          <a:sy n="90" d="100"/>
        </p:scale>
        <p:origin x="-2136"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handoutMaster" Target="handoutMasters/handoutMaster1.xml"/><Relationship Id="rId20" Type="http://schemas.openxmlformats.org/officeDocument/2006/relationships/slideMaster" Target="slideMasters/slideMaster17.xml"/><Relationship Id="rId41"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77" cy="4967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10" y="0"/>
            <a:ext cx="2945076" cy="496729"/>
          </a:xfrm>
          <a:prstGeom prst="rect">
            <a:avLst/>
          </a:prstGeom>
        </p:spPr>
        <p:txBody>
          <a:bodyPr vert="horz" lIns="91440" tIns="45720" rIns="91440" bIns="45720" rtlCol="0"/>
          <a:lstStyle>
            <a:lvl1pPr algn="r">
              <a:defRPr sz="1200"/>
            </a:lvl1pPr>
          </a:lstStyle>
          <a:p>
            <a:fld id="{494255CA-B986-47EC-A2E1-463A948A2C84}" type="datetimeFigureOut">
              <a:rPr lang="en-GB" smtClean="0"/>
              <a:t>16/03/2020</a:t>
            </a:fld>
            <a:endParaRPr lang="en-GB"/>
          </a:p>
        </p:txBody>
      </p:sp>
      <p:sp>
        <p:nvSpPr>
          <p:cNvPr id="4" name="Footer Placeholder 3"/>
          <p:cNvSpPr>
            <a:spLocks noGrp="1"/>
          </p:cNvSpPr>
          <p:nvPr>
            <p:ph type="ftr" sz="quarter" idx="2"/>
          </p:nvPr>
        </p:nvSpPr>
        <p:spPr>
          <a:xfrm>
            <a:off x="0" y="9428323"/>
            <a:ext cx="2945077" cy="4967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10" y="9428323"/>
            <a:ext cx="2945076" cy="496728"/>
          </a:xfrm>
          <a:prstGeom prst="rect">
            <a:avLst/>
          </a:prstGeom>
        </p:spPr>
        <p:txBody>
          <a:bodyPr vert="horz" lIns="91440" tIns="45720" rIns="91440" bIns="45720" rtlCol="0" anchor="b"/>
          <a:lstStyle>
            <a:lvl1pPr algn="r">
              <a:defRPr sz="1200"/>
            </a:lvl1pPr>
          </a:lstStyle>
          <a:p>
            <a:fld id="{7C143085-20D3-40F0-A5BE-199F0C6B75BF}" type="slidenum">
              <a:rPr lang="en-GB" smtClean="0"/>
              <a:t>‹#›</a:t>
            </a:fld>
            <a:endParaRPr lang="en-GB"/>
          </a:p>
        </p:txBody>
      </p:sp>
    </p:spTree>
    <p:extLst>
      <p:ext uri="{BB962C8B-B14F-4D97-AF65-F5344CB8AC3E}">
        <p14:creationId xmlns:p14="http://schemas.microsoft.com/office/powerpoint/2010/main" val="356982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4503F03F-5E66-4628-9B59-C025EF44F523}" type="datetimeFigureOut">
              <a:rPr lang="en-GB" smtClean="0"/>
              <a:t>16/03/2020</a:t>
            </a:fld>
            <a:endParaRPr lang="en-GB"/>
          </a:p>
        </p:txBody>
      </p:sp>
      <p:sp>
        <p:nvSpPr>
          <p:cNvPr id="4" name="Slide Image Placeholder 3"/>
          <p:cNvSpPr>
            <a:spLocks noGrp="1" noRot="1" noChangeAspect="1"/>
          </p:cNvSpPr>
          <p:nvPr>
            <p:ph type="sldImg" idx="2"/>
          </p:nvPr>
        </p:nvSpPr>
        <p:spPr>
          <a:xfrm>
            <a:off x="227013" y="744538"/>
            <a:ext cx="63436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95BD2F2A-2882-4656-A447-6DA9691A1EB9}" type="slidenum">
              <a:rPr lang="en-GB" smtClean="0"/>
              <a:t>‹#›</a:t>
            </a:fld>
            <a:endParaRPr lang="en-GB"/>
          </a:p>
        </p:txBody>
      </p:sp>
    </p:spTree>
    <p:extLst>
      <p:ext uri="{BB962C8B-B14F-4D97-AF65-F5344CB8AC3E}">
        <p14:creationId xmlns:p14="http://schemas.microsoft.com/office/powerpoint/2010/main" val="210110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BD2F2A-2882-4656-A447-6DA9691A1EB9}" type="slidenum">
              <a:rPr lang="en-GB" smtClean="0"/>
              <a:t>1</a:t>
            </a:fld>
            <a:endParaRPr lang="en-GB"/>
          </a:p>
        </p:txBody>
      </p:sp>
    </p:spTree>
    <p:extLst>
      <p:ext uri="{BB962C8B-B14F-4D97-AF65-F5344CB8AC3E}">
        <p14:creationId xmlns:p14="http://schemas.microsoft.com/office/powerpoint/2010/main" val="175248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searching for an individual, you will need their FAN or First/Last Name and DOB. Postcode is optional, and doesn’t need to be completed as a requirement initially.</a:t>
            </a:r>
          </a:p>
          <a:p>
            <a:endParaRPr lang="en-GB" dirty="0"/>
          </a:p>
          <a:p>
            <a:r>
              <a:rPr lang="en-GB" dirty="0"/>
              <a:t>We would ask Clubs to be very diligent in their search, and if you know the individual has a FAN, but you cannot locate them, please speak to your CFA. This is in order to minimise the risk of Duplicate FANs and also ensure we have one person, with all of their qualifications etc on one FAN record.</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added, the view ill show you their status, and show the multiple individuals if there are more than one, on this screen.</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page the individual applicant will see, on their All (Home) page, they will see the My CRC Tile now appear. This is where they need to click to begin the process.</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renewal is not due, they will see the message on screen, which is that they cannot start their CRC until X date. This is only permitted within 6 months of expiry, allowing those closing in on their expiry date, to reapply for their CRC.</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they can apply, as they are within 6 months. They will see a list of Clubs they have a role of Manager/Coach or Assistant Manager/Coach, or now the CRC applicant role.</a:t>
            </a:r>
          </a:p>
          <a:p>
            <a:endParaRPr lang="en-GB" dirty="0"/>
          </a:p>
          <a:p>
            <a:r>
              <a:rPr lang="en-GB" dirty="0"/>
              <a:t>If multiple, the individual can select which Club, as one may be closer to home to have the verification completed, or they may spend more time working with one Club than another, this is their choice.</a:t>
            </a:r>
          </a:p>
          <a:p>
            <a:endParaRPr lang="en-GB" dirty="0"/>
          </a:p>
          <a:p>
            <a:r>
              <a:rPr lang="en-GB" dirty="0"/>
              <a:t>Whichever Club they opt, must be the Club in which the verification is completed.</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selected, they will see the screen above, and their details are passed to GB Group (Online Disclosures) who will initiate an auto email to the individual. So it is really important we ensure their FAN details are correct before doing this.</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visibility will then change on the CRC Application page to show, Application Started, rather than Not Started.</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GB Group Process, and is worth keeping to hand as a Club, as this will be the process the applicants follow, and you to complete the CRC.</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individual has completed their part in GB Group, as they would have done previously, their documents will need to be verified and it will show “ID Verification Required”.</a:t>
            </a:r>
          </a:p>
          <a:p>
            <a:endParaRPr lang="en-GB" dirty="0"/>
          </a:p>
          <a:p>
            <a:r>
              <a:rPr lang="en-GB" dirty="0"/>
              <a:t>This is the time for the CWO to complete the checks as normal in the application on GB Groups site.</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important if an individual is known as a different name, to that they were born with, their FAN may need to be updated by the County FA, to include the Preferred Name and Also Known As, which helps with matching the CRC Check to the individual.</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BD2F2A-2882-4656-A447-6DA9691A1EB9}" type="slidenum">
              <a:rPr lang="en-GB" smtClean="0"/>
              <a:t>2</a:t>
            </a:fld>
            <a:endParaRPr lang="en-GB"/>
          </a:p>
        </p:txBody>
      </p:sp>
    </p:spTree>
    <p:extLst>
      <p:ext uri="{BB962C8B-B14F-4D97-AF65-F5344CB8AC3E}">
        <p14:creationId xmlns:p14="http://schemas.microsoft.com/office/powerpoint/2010/main" val="3702953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disclosure is clear, it will automatically be awarded and assigned to the FAN if everything is in order, speeding up the process for both the Club and Individual.</a:t>
            </a:r>
          </a:p>
          <a:p>
            <a:endParaRPr lang="en-GB" dirty="0"/>
          </a:p>
          <a:p>
            <a:r>
              <a:rPr lang="en-GB" dirty="0"/>
              <a:t>We will show the status in Portal for 30 days for clarity.</a:t>
            </a:r>
          </a:p>
          <a:p>
            <a:endParaRPr lang="en-GB" dirty="0"/>
          </a:p>
          <a:p>
            <a:r>
              <a:rPr lang="en-GB" dirty="0"/>
              <a:t>Any other result will remain managed by GB Group, as is the current and normal process prior to WGS.</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75248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of the Aims of this session and the key items which will be covered during the WebEx/Face to Face meeting with your Club Welfare Officers</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Outlining the key steps in the new process via WGS.</a:t>
            </a:r>
          </a:p>
          <a:p>
            <a:endParaRPr lang="en-GB" dirty="0"/>
          </a:p>
          <a:p>
            <a:r>
              <a:rPr lang="en-GB" dirty="0"/>
              <a:t>Key to emphasise main bulk of the process remains the same as before with GB Group, however couple of key things for the Club</a:t>
            </a:r>
          </a:p>
          <a:p>
            <a:pPr marL="228600" indent="-228600">
              <a:buAutoNum type="arabicPeriod"/>
            </a:pPr>
            <a:r>
              <a:rPr lang="en-GB" dirty="0"/>
              <a:t>Adding GB Group Pin – only the pin on GB group for the Club should be entered in WGS. I.e. three clubs with one pin, they all have 112233. Another scenario, three clubs with three different pins, 112233, 445566, 778899.</a:t>
            </a:r>
          </a:p>
          <a:p>
            <a:pPr marL="228600" indent="-228600">
              <a:buAutoNum type="arabicPeriod"/>
            </a:pPr>
            <a:r>
              <a:rPr lang="en-GB" dirty="0"/>
              <a:t>Individual if not connected to Club as Manager/Coach etc, with no in date CRC, added as CRC Applicant.</a:t>
            </a:r>
          </a:p>
          <a:p>
            <a:pPr marL="228600" indent="-228600">
              <a:buAutoNum type="arabicPeriod"/>
            </a:pPr>
            <a:r>
              <a:rPr lang="en-GB" dirty="0"/>
              <a:t>If a current Manager/Coach, no need to add as CRC applicant, can go ahead using the My CRC Tile, as currently in a Manager/Coach role.</a:t>
            </a:r>
          </a:p>
          <a:p>
            <a:pPr marL="228600" indent="-228600">
              <a:buAutoNum type="arabicPeriod"/>
            </a:pPr>
            <a:r>
              <a:rPr lang="en-GB" dirty="0"/>
              <a:t>Auto email from GB Group sent on completion of this process in WGS</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new CRC Applications Tab which will now be live for Clubs, next to the Club Safeguarding Tab on the Safeguarding Tile in WGS</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clicking here, for the first time only, the Club must add their GB Group PIN for that Club.</a:t>
            </a:r>
          </a:p>
          <a:p>
            <a:endParaRPr lang="en-GB" dirty="0"/>
          </a:p>
          <a:p>
            <a:r>
              <a:rPr lang="en-GB" dirty="0"/>
              <a:t>Make it clear again the message on the scenarios:- the three clubs with one pin, they all have 112233. Another scenario, three clubs with three different pins, 112233, 445566, 778899.</a:t>
            </a:r>
          </a:p>
          <a:p>
            <a:endParaRPr lang="en-GB" dirty="0"/>
          </a:p>
          <a:p>
            <a:r>
              <a:rPr lang="en-GB" dirty="0"/>
              <a:t>Key to make sure the PIN is that matching with GB Group</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screen to show that the CFA can see this on CRM against the Club, so can monitor this if required.</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PIN is added it is locked down. So please be diligent when adding this, and if required, check prior to entry to ensure it is not locked down with an incorrect PIN.</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adding anyone as a CRC Applicant, this is only for any NEW Individuals to the Club, where they do not have a current in date CRC.</a:t>
            </a:r>
          </a:p>
          <a:p>
            <a:endParaRPr lang="en-GB" dirty="0"/>
          </a:p>
          <a:p>
            <a:r>
              <a:rPr lang="en-GB" dirty="0"/>
              <a:t>Any new Coaches who have the required qualifications should be added as normal in the Team Officials Tab, assigning them to the correct team and role.</a:t>
            </a:r>
          </a:p>
          <a:p>
            <a:endParaRPr lang="en-GB" dirty="0"/>
          </a:p>
          <a:p>
            <a:r>
              <a:rPr lang="en-GB" dirty="0"/>
              <a:t>The reason we add anyone who does not meet the criteria here, is so we can track them and once the CRC is approved, they can then be assigned under the relevant team and role. This means rather than leaving them off WGS, we can look at the new Managers/Coaches from a Club view.</a:t>
            </a:r>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481D-2F65-4B19-A4A4-1819DEF36684}"/>
              </a:ext>
            </a:extLst>
          </p:cNvPr>
          <p:cNvSpPr>
            <a:spLocks noGrp="1"/>
          </p:cNvSpPr>
          <p:nvPr>
            <p:ph type="ctrTitle"/>
          </p:nvPr>
        </p:nvSpPr>
        <p:spPr>
          <a:xfrm>
            <a:off x="1143000" y="877888"/>
            <a:ext cx="6858000" cy="186848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3AE20-74AD-47A6-B838-7C547EC1E4C2}"/>
              </a:ext>
            </a:extLst>
          </p:cNvPr>
          <p:cNvSpPr>
            <a:spLocks noGrp="1"/>
          </p:cNvSpPr>
          <p:nvPr>
            <p:ph type="subTitle" idx="1"/>
          </p:nvPr>
        </p:nvSpPr>
        <p:spPr>
          <a:xfrm>
            <a:off x="1143000" y="2819400"/>
            <a:ext cx="6858000" cy="1295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8525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329566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27128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218232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09742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921069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08398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lvl2pPr>
            <a:lvl3pPr marL="0" indent="0">
              <a:buNone/>
              <a:defRPr sz="2400"/>
            </a:lvl3pPr>
            <a:lvl4pPr marL="0" indent="0">
              <a:buNone/>
              <a:defRPr sz="2000"/>
            </a:lvl4pPr>
            <a:lvl5pPr marL="0" indent="0">
              <a:buNone/>
              <a:defRPr sz="1800"/>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a:solidFill>
                  <a:srgbClr val="19226C"/>
                </a:solidFill>
                <a:latin typeface="FS Jack Medium"/>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112803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3064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653866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4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258864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02463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155172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265275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391646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44632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398678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Tree>
    <p:extLst>
      <p:ext uri="{BB962C8B-B14F-4D97-AF65-F5344CB8AC3E}">
        <p14:creationId xmlns:p14="http://schemas.microsoft.com/office/powerpoint/2010/main" val="949612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 y="2858"/>
            <a:ext cx="9144000" cy="5364480"/>
          </a:xfrm>
          <a:prstGeom prst="rect">
            <a:avLst/>
          </a:prstGeom>
        </p:spPr>
      </p:pic>
    </p:spTree>
    <p:extLst>
      <p:ext uri="{BB962C8B-B14F-4D97-AF65-F5344CB8AC3E}">
        <p14:creationId xmlns:p14="http://schemas.microsoft.com/office/powerpoint/2010/main" val="3706103422"/>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684999475"/>
      </p:ext>
    </p:extLst>
  </p:cSld>
  <p:clrMap bg1="lt1" tx1="dk1" bg2="lt2" tx2="dk2" accent1="accent1" accent2="accent2" accent3="accent3" accent4="accent4" accent5="accent5" accent6="accent6" hlink="hlink" folHlink="folHlink"/>
  <p:sldLayoutIdLst>
    <p:sldLayoutId id="214748369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75612043"/>
      </p:ext>
    </p:extLst>
  </p:cSld>
  <p:clrMap bg1="lt1" tx1="dk1" bg2="lt2" tx2="dk2" accent1="accent1" accent2="accent2" accent3="accent3" accent4="accent4" accent5="accent5" accent6="accent6" hlink="hlink" folHlink="folHlink"/>
  <p:sldLayoutIdLst>
    <p:sldLayoutId id="214748369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097296047"/>
      </p:ext>
    </p:extLst>
  </p:cSld>
  <p:clrMap bg1="lt1" tx1="dk1" bg2="lt2" tx2="dk2" accent1="accent1" accent2="accent2" accent3="accent3" accent4="accent4" accent5="accent5" accent6="accent6" hlink="hlink" folHlink="folHlink"/>
  <p:sldLayoutIdLst>
    <p:sldLayoutId id="214748370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176668243"/>
      </p:ext>
    </p:extLst>
  </p:cSld>
  <p:clrMap bg1="lt1" tx1="dk1" bg2="lt2" tx2="dk2" accent1="accent1" accent2="accent2" accent3="accent3" accent4="accent4" accent5="accent5" accent6="accent6" hlink="hlink" folHlink="folHlink"/>
  <p:sldLayoutIdLst>
    <p:sldLayoutId id="214748370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520043952"/>
      </p:ext>
    </p:extLst>
  </p:cSld>
  <p:clrMap bg1="lt1" tx1="dk1" bg2="lt2" tx2="dk2" accent1="accent1" accent2="accent2" accent3="accent3" accent4="accent4" accent5="accent5" accent6="accent6" hlink="hlink" folHlink="folHlink"/>
  <p:sldLayoutIdLst>
    <p:sldLayoutId id="214748370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371617841"/>
      </p:ext>
    </p:extLst>
  </p:cSld>
  <p:clrMap bg1="lt1" tx1="dk1" bg2="lt2" tx2="dk2" accent1="accent1" accent2="accent2" accent3="accent3" accent4="accent4" accent5="accent5" accent6="accent6" hlink="hlink" folHlink="folHlink"/>
  <p:sldLayoutIdLst>
    <p:sldLayoutId id="214748370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6000" cy="5406720"/>
          </a:xfrm>
          <a:prstGeom prst="rect">
            <a:avLst/>
          </a:prstGeom>
        </p:spPr>
      </p:pic>
    </p:spTree>
    <p:extLst>
      <p:ext uri="{BB962C8B-B14F-4D97-AF65-F5344CB8AC3E}">
        <p14:creationId xmlns:p14="http://schemas.microsoft.com/office/powerpoint/2010/main" val="3910292697"/>
      </p:ext>
    </p:extLst>
  </p:cSld>
  <p:clrMap bg1="lt1" tx1="dk1" bg2="lt2" tx2="dk2" accent1="accent1" accent2="accent2" accent3="accent3" accent4="accent4" accent5="accent5" accent6="accent6" hlink="hlink" folHlink="folHlink"/>
  <p:sldLayoutIdLst>
    <p:sldLayoutId id="214748371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crowley\AppData\Local\Microsoft\Windows\Temporary Internet Files\Content.Outlook\0K560US4\Slide-Template-2RGB-whit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08374"/>
      </p:ext>
    </p:extLst>
  </p:cSld>
  <p:clrMap bg1="lt1" tx1="dk1" bg2="lt2" tx2="dk2" accent1="accent1" accent2="accent2" accent3="accent3" accent4="accent4" accent5="accent5" accent6="accent6" hlink="hlink" folHlink="folHlink"/>
  <p:sldLayoutIdLst>
    <p:sldLayoutId id="214748371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crowley\AppData\Local\Microsoft\Windows\Temporary Internet Files\Content.Outlook\0K560US4\Slide-Template-2RGB-whit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3338"/>
      </p:ext>
    </p:extLst>
  </p:cSld>
  <p:clrMap bg1="lt1" tx1="dk1" bg2="lt2" tx2="dk2" accent1="accent1" accent2="accent2" accent3="accent3" accent4="accent4" accent5="accent5" accent6="accent6" hlink="hlink" folHlink="folHlink"/>
  <p:sldLayoutIdLst>
    <p:sldLayoutId id="214748371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rowley\AppData\Local\Microsoft\Windows\Temporary Internet Files\Content.Outlook\0K560US4\Slide Template 2RGB-3-Recovere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75516"/>
      </p:ext>
    </p:extLst>
  </p:cSld>
  <p:clrMap bg1="lt1" tx1="dk1" bg2="lt2" tx2="dk2" accent1="accent1" accent2="accent2" accent3="accent3" accent4="accent4" accent5="accent5" accent6="accent6" hlink="hlink" folHlink="folHlink"/>
  <p:sldLayoutIdLst>
    <p:sldLayoutId id="214748371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331113329"/>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8872" cy="5367338"/>
          </a:xfrm>
          <a:prstGeom prst="rect">
            <a:avLst/>
          </a:prstGeom>
        </p:spPr>
      </p:pic>
    </p:spTree>
    <p:extLst>
      <p:ext uri="{BB962C8B-B14F-4D97-AF65-F5344CB8AC3E}">
        <p14:creationId xmlns:p14="http://schemas.microsoft.com/office/powerpoint/2010/main" val="1568115186"/>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091570154"/>
      </p:ext>
    </p:extLst>
  </p:cSld>
  <p:clrMap bg1="lt1" tx1="dk1" bg2="lt2" tx2="dk2" accent1="accent1" accent2="accent2" accent3="accent3" accent4="accent4" accent5="accent5" accent6="accent6" hlink="hlink" folHlink="folHlink"/>
  <p:sldLayoutIdLst>
    <p:sldLayoutId id="2147483667"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1635296222"/>
      </p:ext>
    </p:extLst>
  </p:cSld>
  <p:clrMap bg1="lt1" tx1="dk1" bg2="lt2" tx2="dk2" accent1="accent1" accent2="accent2" accent3="accent3" accent4="accent4" accent5="accent5" accent6="accent6" hlink="hlink" folHlink="folHlink"/>
  <p:sldLayoutIdLst>
    <p:sldLayoutId id="214748368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365136819"/>
      </p:ext>
    </p:extLst>
  </p:cSld>
  <p:clrMap bg1="lt1" tx1="dk1" bg2="lt2" tx2="dk2" accent1="accent1" accent2="accent2" accent3="accent3" accent4="accent4" accent5="accent5" accent6="accent6" hlink="hlink" folHlink="folHlink"/>
  <p:sldLayoutIdLst>
    <p:sldLayoutId id="214748368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166082510"/>
      </p:ext>
    </p:extLst>
  </p:cSld>
  <p:clrMap bg1="lt1" tx1="dk1" bg2="lt2" tx2="dk2" accent1="accent1" accent2="accent2" accent3="accent3" accent4="accent4" accent5="accent5" accent6="accent6" hlink="hlink" folHlink="folHlink"/>
  <p:sldLayoutIdLst>
    <p:sldLayoutId id="214748369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251177046"/>
      </p:ext>
    </p:extLst>
  </p:cSld>
  <p:clrMap bg1="lt1" tx1="dk1" bg2="lt2" tx2="dk2" accent1="accent1" accent2="accent2" accent3="accent3" accent4="accent4" accent5="accent5" accent6="accent6" hlink="hlink" folHlink="folHlink"/>
  <p:sldLayoutIdLst>
    <p:sldLayoutId id="214748369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4259920734"/>
      </p:ext>
    </p:extLst>
  </p:cSld>
  <p:clrMap bg1="lt1" tx1="dk1" bg2="lt2" tx2="dk2" accent1="accent1" accent2="accent2" accent3="accent3" accent4="accent4" accent5="accent5" accent6="accent6" hlink="hlink" folHlink="folHlink"/>
  <p:sldLayoutIdLst>
    <p:sldLayoutId id="214748369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23528" y="163389"/>
            <a:ext cx="8208912" cy="864096"/>
          </a:xfrm>
          <a:prstGeom prst="rect">
            <a:avLst/>
          </a:prstGeom>
        </p:spPr>
        <p:txBody>
          <a:bodyPr/>
          <a:lstStyle/>
          <a:p>
            <a:pPr marL="0" indent="0" algn="ctr">
              <a:buNone/>
            </a:pPr>
            <a:r>
              <a:rPr lang="en-US" sz="3600" b="1" dirty="0">
                <a:solidFill>
                  <a:schemeClr val="tx2">
                    <a:lumMod val="50000"/>
                  </a:schemeClr>
                </a:solidFill>
                <a:latin typeface="FS Jack" pitchFamily="50" charset="0"/>
              </a:rPr>
              <a:t>DBS (CRC) Integration</a:t>
            </a:r>
          </a:p>
          <a:p>
            <a:pPr marL="0" indent="0" algn="ctr">
              <a:buNone/>
            </a:pPr>
            <a:r>
              <a:rPr lang="en-US" b="1" dirty="0">
                <a:solidFill>
                  <a:schemeClr val="tx2">
                    <a:lumMod val="50000"/>
                  </a:schemeClr>
                </a:solidFill>
                <a:latin typeface="FS Jack" pitchFamily="50" charset="0"/>
              </a:rPr>
              <a:t>County FA Clubs Briefing</a:t>
            </a:r>
          </a:p>
        </p:txBody>
      </p:sp>
    </p:spTree>
    <p:extLst>
      <p:ext uri="{BB962C8B-B14F-4D97-AF65-F5344CB8AC3E}">
        <p14:creationId xmlns:p14="http://schemas.microsoft.com/office/powerpoint/2010/main" val="149062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Club Safeguarding page – Search for Individual</a:t>
            </a:r>
          </a:p>
          <a:p>
            <a:r>
              <a:rPr lang="en-US" sz="1600" dirty="0">
                <a:solidFill>
                  <a:schemeClr val="tx2">
                    <a:lumMod val="50000"/>
                  </a:schemeClr>
                </a:solidFill>
              </a:rPr>
              <a:t>Search returns individual (or more options to search) – same functionality as Player Registration</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282700"/>
            <a:ext cx="84772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24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Club Safeguarding page – Search for Individual</a:t>
            </a:r>
          </a:p>
          <a:p>
            <a:r>
              <a:rPr lang="en-US" sz="1600" dirty="0">
                <a:solidFill>
                  <a:schemeClr val="tx2">
                    <a:lumMod val="50000"/>
                  </a:schemeClr>
                </a:solidFill>
              </a:rPr>
              <a:t>Add Official creates the role of Club-CRC Applicant. Club may have multiple people with this role.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243509"/>
            <a:ext cx="85629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29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Individual – Login to Portal and has My CRC page</a:t>
            </a:r>
          </a:p>
          <a:p>
            <a:r>
              <a:rPr lang="en-US" sz="1600" dirty="0">
                <a:solidFill>
                  <a:schemeClr val="tx2">
                    <a:lumMod val="50000"/>
                  </a:schemeClr>
                </a:solidFill>
              </a:rPr>
              <a:t>Page appears for Club-CRC Applicant, Club-Welfare Officer and all team officials requiring CRC</a:t>
            </a:r>
          </a:p>
        </p:txBody>
      </p:sp>
      <p:sp>
        <p:nvSpPr>
          <p:cNvPr id="2" name="AutoShape 4" descr="data:image/png;base64,iVBORw0KGgoAAAANSUhEUgAAAwQAAAIkCAYAAACgIOxgAAAgAElEQVR4Xu3XQQEAAAgCMelf2iA3GzD8sHMECBAgQIAAAQIECGQFlk0uOAECBAgQIECAAAECZxB4Ag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DjPlGYAAADfSURBV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HrKhAiUjXmT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099493"/>
            <a:ext cx="5256584" cy="3731358"/>
          </a:xfrm>
          <a:prstGeom prst="rect">
            <a:avLst/>
          </a:prstGeom>
        </p:spPr>
      </p:pic>
    </p:spTree>
    <p:extLst>
      <p:ext uri="{BB962C8B-B14F-4D97-AF65-F5344CB8AC3E}">
        <p14:creationId xmlns:p14="http://schemas.microsoft.com/office/powerpoint/2010/main" val="30669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Individual – My CRC (DBS Check)</a:t>
            </a:r>
          </a:p>
          <a:p>
            <a:r>
              <a:rPr lang="en-US" sz="1600" dirty="0">
                <a:solidFill>
                  <a:schemeClr val="tx2">
                    <a:lumMod val="50000"/>
                  </a:schemeClr>
                </a:solidFill>
              </a:rPr>
              <a:t>Renewal is only allowed within six months of CRC expiry (FA configuration)</a:t>
            </a: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02" y="1171501"/>
            <a:ext cx="6984777" cy="303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28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0" y="22232"/>
            <a:ext cx="8208963" cy="863600"/>
          </a:xfrm>
          <a:prstGeom prst="rect">
            <a:avLst/>
          </a:prstGeom>
        </p:spPr>
        <p:txBody>
          <a:bodyPr/>
          <a:lstStyle/>
          <a:p>
            <a:r>
              <a:rPr lang="en-US" sz="2800" b="1" dirty="0">
                <a:solidFill>
                  <a:schemeClr val="tx2">
                    <a:lumMod val="50000"/>
                  </a:schemeClr>
                </a:solidFill>
              </a:rPr>
              <a:t>Individual – My CRC (DBS Check</a:t>
            </a:r>
            <a:r>
              <a:rPr lang="en-US" sz="2800" b="1">
                <a:solidFill>
                  <a:schemeClr val="tx2">
                    <a:lumMod val="50000"/>
                  </a:schemeClr>
                </a:solidFill>
              </a:rPr>
              <a:t>) initiation</a:t>
            </a:r>
            <a:endParaRPr lang="en-US" sz="2800" b="1" dirty="0">
              <a:solidFill>
                <a:schemeClr val="tx2">
                  <a:lumMod val="50000"/>
                </a:schemeClr>
              </a:solidFill>
            </a:endParaRPr>
          </a:p>
          <a:p>
            <a:r>
              <a:rPr lang="en-US" sz="1600" dirty="0">
                <a:solidFill>
                  <a:schemeClr val="tx2">
                    <a:lumMod val="50000"/>
                  </a:schemeClr>
                </a:solidFill>
              </a:rPr>
              <a:t>Individual may be associated to more than one club. To start a CRC check, individual clicks Select</a:t>
            </a:r>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04" y="1243509"/>
            <a:ext cx="645852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56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713539" cy="863600"/>
          </a:xfrm>
          <a:prstGeom prst="rect">
            <a:avLst/>
          </a:prstGeom>
        </p:spPr>
        <p:txBody>
          <a:bodyPr/>
          <a:lstStyle/>
          <a:p>
            <a:r>
              <a:rPr lang="en-US" sz="2800" b="1" dirty="0">
                <a:solidFill>
                  <a:schemeClr val="tx2">
                    <a:lumMod val="50000"/>
                  </a:schemeClr>
                </a:solidFill>
              </a:rPr>
              <a:t>Individual – My CRC (DBS Check) - Initiation</a:t>
            </a:r>
          </a:p>
          <a:p>
            <a:r>
              <a:rPr lang="en-US" sz="1600" dirty="0">
                <a:solidFill>
                  <a:schemeClr val="tx2">
                    <a:lumMod val="50000"/>
                  </a:schemeClr>
                </a:solidFill>
              </a:rPr>
              <a:t>Initiation sends message to GB Group, including Club PIN, individual FAN, name, date of birth and email address. CRC Renewal is shown as “Application Started”</a:t>
            </a:r>
          </a:p>
          <a:p>
            <a:endParaRPr lang="en-US" sz="1600" dirty="0">
              <a:solidFill>
                <a:schemeClr val="tx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243510"/>
            <a:ext cx="6408712" cy="3682798"/>
          </a:xfrm>
          <a:prstGeom prst="rect">
            <a:avLst/>
          </a:prstGeom>
        </p:spPr>
      </p:pic>
    </p:spTree>
    <p:extLst>
      <p:ext uri="{BB962C8B-B14F-4D97-AF65-F5344CB8AC3E}">
        <p14:creationId xmlns:p14="http://schemas.microsoft.com/office/powerpoint/2010/main" val="412544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Club Safeguarding page – Visibility of Individual</a:t>
            </a:r>
          </a:p>
          <a:p>
            <a:r>
              <a:rPr lang="en-US" sz="1600" dirty="0">
                <a:solidFill>
                  <a:schemeClr val="tx2">
                    <a:lumMod val="50000"/>
                  </a:schemeClr>
                </a:solidFill>
              </a:rPr>
              <a:t>Club can also see that the individual has started the CRC process in WGS</a:t>
            </a:r>
          </a:p>
          <a:p>
            <a:endParaRPr lang="en-US" sz="1600" dirty="0">
              <a:solidFill>
                <a:schemeClr val="tx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92" y="914977"/>
            <a:ext cx="6317841" cy="3784915"/>
          </a:xfrm>
          <a:prstGeom prst="rect">
            <a:avLst/>
          </a:prstGeom>
        </p:spPr>
      </p:pic>
    </p:spTree>
    <p:extLst>
      <p:ext uri="{BB962C8B-B14F-4D97-AF65-F5344CB8AC3E}">
        <p14:creationId xmlns:p14="http://schemas.microsoft.com/office/powerpoint/2010/main" val="239127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CRC (DBS)Check – GB Group Process</a:t>
            </a:r>
          </a:p>
          <a:p>
            <a:r>
              <a:rPr lang="en-US" sz="1600" dirty="0">
                <a:solidFill>
                  <a:schemeClr val="tx2">
                    <a:lumMod val="50000"/>
                  </a:schemeClr>
                </a:solidFill>
              </a:rPr>
              <a:t>CRC Check now follows the usual process in GB Group</a:t>
            </a:r>
          </a:p>
          <a:p>
            <a:endParaRPr lang="en-US" sz="1600" dirty="0">
              <a:solidFill>
                <a:schemeClr val="tx2">
                  <a:lumMod val="50000"/>
                </a:schemeClr>
              </a:solidFill>
            </a:endParaRPr>
          </a:p>
        </p:txBody>
      </p:sp>
      <p:sp>
        <p:nvSpPr>
          <p:cNvPr id="2" name="Rectangle 1"/>
          <p:cNvSpPr/>
          <p:nvPr/>
        </p:nvSpPr>
        <p:spPr>
          <a:xfrm>
            <a:off x="899592" y="1113215"/>
            <a:ext cx="7200800" cy="3385542"/>
          </a:xfrm>
          <a:prstGeom prst="rect">
            <a:avLst/>
          </a:prstGeom>
        </p:spPr>
        <p:txBody>
          <a:bodyPr wrap="square">
            <a:spAutoFit/>
          </a:bodyPr>
          <a:lstStyle/>
          <a:p>
            <a:pPr marL="342900" indent="-342900">
              <a:spcAft>
                <a:spcPts val="1200"/>
              </a:spcAft>
              <a:buFont typeface="Arial" panose="020B0604020202020204" pitchFamily="34" charset="0"/>
              <a:buChar char="•"/>
            </a:pPr>
            <a:r>
              <a:rPr lang="en-GB" dirty="0"/>
              <a:t>Automated email sent to CRC Applicant</a:t>
            </a:r>
          </a:p>
          <a:p>
            <a:pPr marL="342900" indent="-342900">
              <a:spcAft>
                <a:spcPts val="1200"/>
              </a:spcAft>
              <a:buFont typeface="Arial" panose="020B0604020202020204" pitchFamily="34" charset="0"/>
              <a:buChar char="•"/>
            </a:pPr>
            <a:r>
              <a:rPr lang="en-GB" dirty="0"/>
              <a:t>CRC applicant logs into GB Group</a:t>
            </a:r>
          </a:p>
          <a:p>
            <a:pPr marL="342900" indent="-342900">
              <a:spcAft>
                <a:spcPts val="1200"/>
              </a:spcAft>
              <a:buFont typeface="Arial" panose="020B0604020202020204" pitchFamily="34" charset="0"/>
              <a:buChar char="•"/>
            </a:pPr>
            <a:r>
              <a:rPr lang="en-GB" dirty="0"/>
              <a:t>CRC applicant provides details</a:t>
            </a:r>
          </a:p>
          <a:p>
            <a:pPr marL="342900" indent="-342900">
              <a:spcAft>
                <a:spcPts val="1200"/>
              </a:spcAft>
              <a:buFont typeface="Arial" panose="020B0604020202020204" pitchFamily="34" charset="0"/>
              <a:buChar char="•"/>
            </a:pPr>
            <a:r>
              <a:rPr lang="en-GB" dirty="0"/>
              <a:t>CRC applicant submits CRC for verification</a:t>
            </a:r>
          </a:p>
          <a:p>
            <a:pPr marL="342900" indent="-342900">
              <a:spcAft>
                <a:spcPts val="1200"/>
              </a:spcAft>
              <a:buFont typeface="Arial" panose="020B0604020202020204" pitchFamily="34" charset="0"/>
              <a:buChar char="•"/>
            </a:pPr>
            <a:r>
              <a:rPr lang="en-GB" dirty="0"/>
              <a:t>Club verifier logs into GB Group and provides verification</a:t>
            </a:r>
          </a:p>
          <a:p>
            <a:pPr marL="342900" indent="-342900">
              <a:spcAft>
                <a:spcPts val="1200"/>
              </a:spcAft>
              <a:buFont typeface="Arial" panose="020B0604020202020204" pitchFamily="34" charset="0"/>
              <a:buChar char="•"/>
            </a:pPr>
            <a:r>
              <a:rPr lang="en-GB" dirty="0"/>
              <a:t>GB Group submit CRC check to DBS</a:t>
            </a:r>
          </a:p>
          <a:p>
            <a:pPr marL="342900" indent="-342900">
              <a:spcAft>
                <a:spcPts val="1200"/>
              </a:spcAft>
              <a:buFont typeface="Arial" panose="020B0604020202020204" pitchFamily="34" charset="0"/>
              <a:buChar char="•"/>
            </a:pPr>
            <a:r>
              <a:rPr lang="en-GB" dirty="0"/>
              <a:t>Changes in application status are reflected in WGS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023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CRC In Progress – Status changes in Portal</a:t>
            </a:r>
          </a:p>
          <a:p>
            <a:endParaRPr lang="en-US" sz="1600" dirty="0">
              <a:solidFill>
                <a:schemeClr val="tx2">
                  <a:lumMod val="50000"/>
                </a:scheme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811461"/>
            <a:ext cx="6263035" cy="409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06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Auto-awarding – Known As name fields in CRM</a:t>
            </a:r>
          </a:p>
          <a:p>
            <a:endParaRPr lang="en-US" sz="1600" dirty="0">
              <a:solidFill>
                <a:schemeClr val="tx2">
                  <a:lumMod val="50000"/>
                </a:schemeClr>
              </a:solidFill>
            </a:endParaRPr>
          </a:p>
        </p:txBody>
      </p:sp>
      <p:sp>
        <p:nvSpPr>
          <p:cNvPr id="2" name="Rectangle 1"/>
          <p:cNvSpPr/>
          <p:nvPr/>
        </p:nvSpPr>
        <p:spPr>
          <a:xfrm>
            <a:off x="611560" y="667445"/>
            <a:ext cx="7992888" cy="800219"/>
          </a:xfrm>
          <a:prstGeom prst="rect">
            <a:avLst/>
          </a:prstGeom>
        </p:spPr>
        <p:txBody>
          <a:bodyPr wrap="square">
            <a:spAutoFit/>
          </a:bodyPr>
          <a:lstStyle/>
          <a:p>
            <a:pPr>
              <a:spcAft>
                <a:spcPts val="1200"/>
              </a:spcAft>
            </a:pPr>
            <a:r>
              <a:rPr lang="en-GB" dirty="0"/>
              <a:t>First Name and Last Name may need to be added to Also Known As fields in CRM</a:t>
            </a:r>
          </a:p>
          <a:p>
            <a:pPr marL="342900" indent="-342900">
              <a:buFont typeface="Arial" panose="020B0604020202020204" pitchFamily="34" charset="0"/>
              <a:buChar char="•"/>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8438"/>
            <a:ext cx="7622534" cy="26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61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89248" y="667445"/>
            <a:ext cx="7067128" cy="4126805"/>
          </a:xfrm>
        </p:spPr>
        <p:txBody>
          <a:bodyPr/>
          <a:lstStyle/>
          <a:p>
            <a:endParaRPr lang="en-US" sz="2000" dirty="0"/>
          </a:p>
          <a:p>
            <a:pPr marL="457200" indent="-457200">
              <a:buFont typeface="Arial" pitchFamily="34" charset="0"/>
              <a:buChar char="•"/>
            </a:pPr>
            <a:endParaRPr lang="en-US" sz="2000" dirty="0"/>
          </a:p>
          <a:p>
            <a:pPr algn="ctr"/>
            <a:r>
              <a:rPr lang="en-US" sz="6000" b="1" dirty="0">
                <a:solidFill>
                  <a:schemeClr val="tx2">
                    <a:lumMod val="50000"/>
                  </a:schemeClr>
                </a:solidFill>
              </a:rPr>
              <a:t>Welcome</a:t>
            </a:r>
          </a:p>
          <a:p>
            <a:pPr algn="ctr"/>
            <a:r>
              <a:rPr lang="en-US" b="1" dirty="0">
                <a:solidFill>
                  <a:schemeClr val="tx2">
                    <a:lumMod val="50000"/>
                  </a:schemeClr>
                </a:solidFill>
              </a:rPr>
              <a:t>Gordon Johnson</a:t>
            </a:r>
          </a:p>
          <a:p>
            <a:pPr algn="ctr"/>
            <a:r>
              <a:rPr lang="en-US" b="1" dirty="0">
                <a:solidFill>
                  <a:schemeClr val="tx2">
                    <a:lumMod val="50000"/>
                  </a:schemeClr>
                </a:solidFill>
              </a:rPr>
              <a:t>Designated Safeguarding Officer</a:t>
            </a:r>
          </a:p>
          <a:p>
            <a:pPr algn="ctr"/>
            <a:r>
              <a:rPr lang="en-US" b="1" dirty="0">
                <a:solidFill>
                  <a:schemeClr val="tx2">
                    <a:lumMod val="50000"/>
                  </a:schemeClr>
                </a:solidFill>
              </a:rPr>
              <a:t>Liverpool County FA </a:t>
            </a:r>
          </a:p>
        </p:txBody>
      </p:sp>
    </p:spTree>
    <p:extLst>
      <p:ext uri="{BB962C8B-B14F-4D97-AF65-F5344CB8AC3E}">
        <p14:creationId xmlns:p14="http://schemas.microsoft.com/office/powerpoint/2010/main" val="232278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DBS (CRC) Check – CRC Award/Update</a:t>
            </a:r>
          </a:p>
          <a:p>
            <a:endParaRPr lang="en-US" sz="1600" dirty="0">
              <a:solidFill>
                <a:schemeClr val="tx2">
                  <a:lumMod val="50000"/>
                </a:schemeClr>
              </a:solidFill>
            </a:endParaRPr>
          </a:p>
        </p:txBody>
      </p:sp>
      <p:sp>
        <p:nvSpPr>
          <p:cNvPr id="2" name="Rectangle 1"/>
          <p:cNvSpPr/>
          <p:nvPr/>
        </p:nvSpPr>
        <p:spPr>
          <a:xfrm>
            <a:off x="899592" y="667445"/>
            <a:ext cx="7200800" cy="1938992"/>
          </a:xfrm>
          <a:prstGeom prst="rect">
            <a:avLst/>
          </a:prstGeom>
        </p:spPr>
        <p:txBody>
          <a:bodyPr wrap="square">
            <a:spAutoFit/>
          </a:bodyPr>
          <a:lstStyle/>
          <a:p>
            <a:pPr marL="342900" indent="-342900">
              <a:spcAft>
                <a:spcPts val="600"/>
              </a:spcAft>
              <a:buFont typeface="Arial" panose="020B0604020202020204" pitchFamily="34" charset="0"/>
              <a:buChar char="•"/>
            </a:pPr>
            <a:r>
              <a:rPr lang="en-GB" dirty="0"/>
              <a:t>Disclosure Complete – Clear – CRC is automatically awarded</a:t>
            </a:r>
          </a:p>
          <a:p>
            <a:pPr marL="342900" indent="-342900">
              <a:spcAft>
                <a:spcPts val="600"/>
              </a:spcAft>
              <a:buFont typeface="Arial" panose="020B0604020202020204" pitchFamily="34" charset="0"/>
              <a:buChar char="•"/>
            </a:pPr>
            <a:r>
              <a:rPr lang="en-GB" dirty="0"/>
              <a:t>Status continues to be shown in Portal for 30 days</a:t>
            </a:r>
          </a:p>
          <a:p>
            <a:pPr marL="342900" indent="-342900">
              <a:spcAft>
                <a:spcPts val="1200"/>
              </a:spcAft>
              <a:buFont typeface="Arial" panose="020B0604020202020204" pitchFamily="34" charset="0"/>
              <a:buChar char="•"/>
            </a:pPr>
            <a:r>
              <a:rPr lang="en-GB" dirty="0"/>
              <a:t>All other results still managed by GB Group</a:t>
            </a:r>
          </a:p>
          <a:p>
            <a:pPr>
              <a:spcAft>
                <a:spcPts val="1200"/>
              </a:spcAft>
            </a:pPr>
            <a:endParaRPr lang="en-GB" dirty="0"/>
          </a:p>
          <a:p>
            <a:pPr marL="342900" indent="-342900">
              <a:buFont typeface="Arial" panose="020B0604020202020204" pitchFamily="34" charset="0"/>
              <a:buChar char="•"/>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944" y="1819573"/>
            <a:ext cx="629592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07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523429"/>
            <a:ext cx="7488832" cy="4248472"/>
          </a:xfrm>
        </p:spPr>
        <p:txBody>
          <a:bodyPr/>
          <a:lstStyle/>
          <a:p>
            <a:endParaRPr lang="en-US" sz="2000" b="1" dirty="0">
              <a:solidFill>
                <a:schemeClr val="tx2">
                  <a:lumMod val="50000"/>
                </a:schemeClr>
              </a:solidFill>
            </a:endParaRPr>
          </a:p>
          <a:p>
            <a:pPr marL="342900" indent="-342900">
              <a:spcBef>
                <a:spcPts val="0"/>
              </a:spcBef>
              <a:spcAft>
                <a:spcPts val="1200"/>
              </a:spcAft>
              <a:buFont typeface="Arial" charset="0"/>
              <a:buChar char="•"/>
            </a:pPr>
            <a:r>
              <a:rPr lang="en-US" sz="2000" dirty="0">
                <a:solidFill>
                  <a:schemeClr val="tx2">
                    <a:lumMod val="50000"/>
                  </a:schemeClr>
                </a:solidFill>
              </a:rPr>
              <a:t>Applicants Guidance Manual</a:t>
            </a:r>
          </a:p>
          <a:p>
            <a:pPr marL="342900" indent="-342900">
              <a:spcBef>
                <a:spcPts val="0"/>
              </a:spcBef>
              <a:spcAft>
                <a:spcPts val="1200"/>
              </a:spcAft>
              <a:buFont typeface="Arial" charset="0"/>
              <a:buChar char="•"/>
            </a:pPr>
            <a:r>
              <a:rPr lang="en-US" sz="2000" dirty="0">
                <a:solidFill>
                  <a:schemeClr val="tx2">
                    <a:lumMod val="50000"/>
                  </a:schemeClr>
                </a:solidFill>
              </a:rPr>
              <a:t>Club Welfare Officers Guidance Manual</a:t>
            </a:r>
          </a:p>
          <a:p>
            <a:pPr marL="342900" indent="-342900">
              <a:spcBef>
                <a:spcPts val="0"/>
              </a:spcBef>
              <a:spcAft>
                <a:spcPts val="1200"/>
              </a:spcAft>
              <a:buFont typeface="Arial" charset="0"/>
              <a:buChar char="•"/>
            </a:pPr>
            <a:r>
              <a:rPr lang="en-US" sz="2000" dirty="0">
                <a:solidFill>
                  <a:schemeClr val="tx2">
                    <a:lumMod val="50000"/>
                  </a:schemeClr>
                </a:solidFill>
              </a:rPr>
              <a:t>County FA CPD/WebEx Updates available for Club using WGS for CRCs</a:t>
            </a:r>
          </a:p>
          <a:p>
            <a:pPr marL="342900" indent="-342900">
              <a:spcBef>
                <a:spcPts val="0"/>
              </a:spcBef>
              <a:spcAft>
                <a:spcPts val="1200"/>
              </a:spcAft>
              <a:buFont typeface="Arial" charset="0"/>
              <a:buChar char="•"/>
            </a:pPr>
            <a:r>
              <a:rPr lang="en-US" sz="2000" dirty="0">
                <a:solidFill>
                  <a:schemeClr val="tx2">
                    <a:lumMod val="50000"/>
                  </a:schemeClr>
                </a:solidFill>
              </a:rPr>
              <a:t>Support available from your CFA DSO and County Staff</a:t>
            </a:r>
            <a:endParaRPr lang="en-US" sz="16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Available Guidance &amp; Support</a:t>
            </a:r>
          </a:p>
          <a:p>
            <a:endParaRPr lang="en-US" sz="1600" dirty="0">
              <a:solidFill>
                <a:schemeClr val="tx2">
                  <a:lumMod val="50000"/>
                </a:schemeClr>
              </a:solidFill>
            </a:endParaRPr>
          </a:p>
        </p:txBody>
      </p:sp>
    </p:spTree>
    <p:extLst>
      <p:ext uri="{BB962C8B-B14F-4D97-AF65-F5344CB8AC3E}">
        <p14:creationId xmlns:p14="http://schemas.microsoft.com/office/powerpoint/2010/main" val="293305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67544" y="163389"/>
            <a:ext cx="8208912" cy="864096"/>
          </a:xfrm>
          <a:prstGeom prst="rect">
            <a:avLst/>
          </a:prstGeom>
        </p:spPr>
        <p:txBody>
          <a:bodyPr/>
          <a:lstStyle/>
          <a:p>
            <a:pPr marL="0" indent="0" algn="ctr">
              <a:buNone/>
            </a:pPr>
            <a:endParaRPr lang="en-US" b="1" dirty="0">
              <a:solidFill>
                <a:schemeClr val="tx2">
                  <a:lumMod val="50000"/>
                </a:schemeClr>
              </a:solidFill>
              <a:latin typeface="FS Jack" pitchFamily="50" charset="0"/>
            </a:endParaRPr>
          </a:p>
        </p:txBody>
      </p:sp>
    </p:spTree>
    <p:extLst>
      <p:ext uri="{BB962C8B-B14F-4D97-AF65-F5344CB8AC3E}">
        <p14:creationId xmlns:p14="http://schemas.microsoft.com/office/powerpoint/2010/main" val="39488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9109075" cy="863600"/>
          </a:xfrm>
          <a:prstGeom prst="rect">
            <a:avLst/>
          </a:prstGeom>
        </p:spPr>
        <p:txBody>
          <a:bodyPr/>
          <a:lstStyle/>
          <a:p>
            <a:r>
              <a:rPr lang="en-US" sz="2800" b="1" dirty="0">
                <a:solidFill>
                  <a:schemeClr val="tx2">
                    <a:lumMod val="50000"/>
                  </a:schemeClr>
                </a:solidFill>
              </a:rPr>
              <a:t>DBS  Criminal Records Check (CRC) Integration – Agenda</a:t>
            </a:r>
          </a:p>
          <a:p>
            <a:endParaRPr lang="en-US" sz="1600" dirty="0">
              <a:solidFill>
                <a:schemeClr val="tx2">
                  <a:lumMod val="50000"/>
                </a:schemeClr>
              </a:solidFill>
            </a:endParaRPr>
          </a:p>
        </p:txBody>
      </p:sp>
      <p:sp>
        <p:nvSpPr>
          <p:cNvPr id="2" name="Rectangle 1"/>
          <p:cNvSpPr/>
          <p:nvPr/>
        </p:nvSpPr>
        <p:spPr>
          <a:xfrm>
            <a:off x="611560" y="811461"/>
            <a:ext cx="6984776" cy="3785652"/>
          </a:xfrm>
          <a:prstGeom prst="rect">
            <a:avLst/>
          </a:prstGeom>
        </p:spPr>
        <p:txBody>
          <a:bodyPr wrap="square">
            <a:spAutoFit/>
          </a:bodyPr>
          <a:lstStyle/>
          <a:p>
            <a:pPr marL="342900" indent="-342900">
              <a:spcAft>
                <a:spcPts val="1200"/>
              </a:spcAft>
              <a:buFont typeface="Arial" panose="020B0604020202020204" pitchFamily="34" charset="0"/>
              <a:buChar char="•"/>
            </a:pPr>
            <a:r>
              <a:rPr lang="en-GB" dirty="0"/>
              <a:t>Key Steps</a:t>
            </a:r>
          </a:p>
          <a:p>
            <a:pPr marL="342900" indent="-342900">
              <a:spcAft>
                <a:spcPts val="1200"/>
              </a:spcAft>
              <a:buFont typeface="Arial" panose="020B0604020202020204" pitchFamily="34" charset="0"/>
              <a:buChar char="•"/>
            </a:pPr>
            <a:r>
              <a:rPr lang="en-GB" dirty="0"/>
              <a:t>End to End Process for Clubs and Club Officials</a:t>
            </a:r>
          </a:p>
          <a:p>
            <a:pPr marL="342900" indent="-342900">
              <a:spcAft>
                <a:spcPts val="1200"/>
              </a:spcAft>
              <a:buFont typeface="Arial" panose="020B0604020202020204" pitchFamily="34" charset="0"/>
              <a:buChar char="•"/>
            </a:pPr>
            <a:r>
              <a:rPr lang="en-GB" dirty="0"/>
              <a:t>Automated CRC Awarding</a:t>
            </a:r>
          </a:p>
          <a:p>
            <a:pPr marL="342900" indent="-342900">
              <a:spcAft>
                <a:spcPts val="1200"/>
              </a:spcAft>
              <a:buFont typeface="Arial" panose="020B0604020202020204" pitchFamily="34" charset="0"/>
              <a:buChar char="•"/>
            </a:pPr>
            <a:r>
              <a:rPr lang="en-GB" dirty="0"/>
              <a:t>Training Documents Available</a:t>
            </a:r>
          </a:p>
          <a:p>
            <a:pPr marL="342900" indent="-342900">
              <a:spcAft>
                <a:spcPts val="1200"/>
              </a:spcAft>
              <a:buFont typeface="Arial" panose="020B0604020202020204" pitchFamily="34" charset="0"/>
              <a:buChar char="•"/>
            </a:pPr>
            <a:endParaRPr lang="en-GB" dirty="0"/>
          </a:p>
          <a:p>
            <a:pPr>
              <a:spcAft>
                <a:spcPts val="1200"/>
              </a:spcAft>
            </a:pPr>
            <a:r>
              <a:rPr lang="en-GB" b="1" dirty="0">
                <a:solidFill>
                  <a:srgbClr val="FF0000"/>
                </a:solidFill>
              </a:rPr>
              <a:t>Terminology  </a:t>
            </a:r>
            <a:r>
              <a:rPr lang="en-GB" dirty="0">
                <a:solidFill>
                  <a:srgbClr val="FF0000"/>
                </a:solidFill>
              </a:rPr>
              <a:t>- </a:t>
            </a:r>
            <a:r>
              <a:rPr lang="en-GB" dirty="0">
                <a:solidFill>
                  <a:srgbClr val="001720"/>
                </a:solidFill>
              </a:rPr>
              <a:t>The terms ‘CRC’ or ‘CRC Check’ will be replaced by the more common term ‘DBS check’ over the coming months as updates to the WGS and refreshed FA.com come online.</a:t>
            </a:r>
            <a:endParaRPr lang="en-GB" dirty="0"/>
          </a:p>
          <a:p>
            <a:pPr>
              <a:spcAft>
                <a:spcPts val="1200"/>
              </a:spcAft>
            </a:pPr>
            <a:r>
              <a:rPr lang="en-GB" dirty="0">
                <a:solidFill>
                  <a:srgbClr val="001720"/>
                </a:solidFill>
              </a:rPr>
              <a:t>DBS – Disclosure and Barring Service – </a:t>
            </a:r>
            <a:r>
              <a:rPr lang="en-GB" dirty="0" err="1">
                <a:solidFill>
                  <a:srgbClr val="001720"/>
                </a:solidFill>
              </a:rPr>
              <a:t>UK.Gov</a:t>
            </a:r>
            <a:r>
              <a:rPr lang="en-GB" dirty="0">
                <a:solidFill>
                  <a:srgbClr val="001720"/>
                </a:solidFill>
              </a:rPr>
              <a:t> agency  which process Criminal Records Checks</a:t>
            </a:r>
          </a:p>
        </p:txBody>
      </p:sp>
    </p:spTree>
    <p:extLst>
      <p:ext uri="{BB962C8B-B14F-4D97-AF65-F5344CB8AC3E}">
        <p14:creationId xmlns:p14="http://schemas.microsoft.com/office/powerpoint/2010/main" val="325152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DBS (CRC) Integration – Key Steps</a:t>
            </a:r>
          </a:p>
          <a:p>
            <a:endParaRPr lang="en-US" sz="1600" dirty="0">
              <a:solidFill>
                <a:schemeClr val="tx2">
                  <a:lumMod val="50000"/>
                </a:schemeClr>
              </a:solidFill>
            </a:endParaRPr>
          </a:p>
        </p:txBody>
      </p:sp>
      <p:sp>
        <p:nvSpPr>
          <p:cNvPr id="2" name="Rectangle 1"/>
          <p:cNvSpPr/>
          <p:nvPr/>
        </p:nvSpPr>
        <p:spPr>
          <a:xfrm>
            <a:off x="899592" y="811461"/>
            <a:ext cx="7200800" cy="3816429"/>
          </a:xfrm>
          <a:prstGeom prst="rect">
            <a:avLst/>
          </a:prstGeom>
        </p:spPr>
        <p:txBody>
          <a:bodyPr wrap="square">
            <a:spAutoFit/>
          </a:bodyPr>
          <a:lstStyle/>
          <a:p>
            <a:pPr marL="342900" indent="-342900">
              <a:spcAft>
                <a:spcPts val="1200"/>
              </a:spcAft>
              <a:buFont typeface="Arial" panose="020B0604020202020204" pitchFamily="34" charset="0"/>
              <a:buChar char="•"/>
            </a:pPr>
            <a:r>
              <a:rPr lang="en-GB" dirty="0"/>
              <a:t>WGS Opened for CRC Applications by County FA</a:t>
            </a:r>
          </a:p>
          <a:p>
            <a:pPr marL="342900" indent="-342900">
              <a:spcAft>
                <a:spcPts val="1200"/>
              </a:spcAft>
              <a:buFont typeface="Arial" panose="020B0604020202020204" pitchFamily="34" charset="0"/>
              <a:buChar char="•"/>
            </a:pPr>
            <a:r>
              <a:rPr lang="en-GB" dirty="0"/>
              <a:t>Club adds GB Group PIN to account in WGS</a:t>
            </a:r>
          </a:p>
          <a:p>
            <a:pPr marL="342900" indent="-342900">
              <a:spcAft>
                <a:spcPts val="1200"/>
              </a:spcAft>
              <a:buFont typeface="Arial" panose="020B0604020202020204" pitchFamily="34" charset="0"/>
              <a:buChar char="•"/>
            </a:pPr>
            <a:r>
              <a:rPr lang="en-GB" dirty="0"/>
              <a:t>Club adds individual to role of Club-CRC Applicant</a:t>
            </a:r>
          </a:p>
          <a:p>
            <a:pPr marL="342900" indent="-342900">
              <a:spcAft>
                <a:spcPts val="1200"/>
              </a:spcAft>
              <a:buFont typeface="Arial" panose="020B0604020202020204" pitchFamily="34" charset="0"/>
              <a:buChar char="•"/>
            </a:pPr>
            <a:r>
              <a:rPr lang="en-GB" dirty="0"/>
              <a:t>Individual has My CRC tile in Portal</a:t>
            </a:r>
          </a:p>
          <a:p>
            <a:pPr marL="342900" indent="-342900">
              <a:spcAft>
                <a:spcPts val="1200"/>
              </a:spcAft>
              <a:buFont typeface="Arial" panose="020B0604020202020204" pitchFamily="34" charset="0"/>
              <a:buChar char="•"/>
            </a:pPr>
            <a:r>
              <a:rPr lang="en-GB" dirty="0"/>
              <a:t>Individual initiates CRC check from Portal</a:t>
            </a:r>
          </a:p>
          <a:p>
            <a:pPr marL="342900" indent="-342900">
              <a:spcAft>
                <a:spcPts val="1200"/>
              </a:spcAft>
              <a:buFont typeface="Arial" panose="020B0604020202020204" pitchFamily="34" charset="0"/>
              <a:buChar char="•"/>
            </a:pPr>
            <a:r>
              <a:rPr lang="en-US" dirty="0"/>
              <a:t>Account PIN, FAN and contact details sent to GB Group</a:t>
            </a:r>
          </a:p>
          <a:p>
            <a:pPr marL="342900" indent="-342900">
              <a:spcAft>
                <a:spcPts val="1200"/>
              </a:spcAft>
              <a:buFont typeface="Arial" panose="020B0604020202020204" pitchFamily="34" charset="0"/>
              <a:buChar char="•"/>
            </a:pPr>
            <a:r>
              <a:rPr lang="en-US" dirty="0"/>
              <a:t>GB Group and Online Disclosures follow normal process</a:t>
            </a:r>
          </a:p>
          <a:p>
            <a:pPr marL="342900" indent="-342900">
              <a:spcAft>
                <a:spcPts val="1200"/>
              </a:spcAft>
              <a:buFont typeface="Arial" panose="020B0604020202020204" pitchFamily="34" charset="0"/>
              <a:buChar char="•"/>
            </a:pPr>
            <a:r>
              <a:rPr lang="en-US" dirty="0"/>
              <a:t>Updates sent to WGS as application proceeds</a:t>
            </a:r>
          </a:p>
          <a:p>
            <a:pPr marL="342900" indent="-342900">
              <a:spcAft>
                <a:spcPts val="1200"/>
              </a:spcAft>
              <a:buFont typeface="Arial" panose="020B0604020202020204" pitchFamily="34" charset="0"/>
              <a:buChar char="•"/>
            </a:pPr>
            <a:r>
              <a:rPr lang="en-US" dirty="0"/>
              <a:t>CRC Update automatically if Disclosure Complete - Clear</a:t>
            </a:r>
          </a:p>
        </p:txBody>
      </p:sp>
    </p:spTree>
    <p:extLst>
      <p:ext uri="{BB962C8B-B14F-4D97-AF65-F5344CB8AC3E}">
        <p14:creationId xmlns:p14="http://schemas.microsoft.com/office/powerpoint/2010/main" val="409736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9001571" cy="863600"/>
          </a:xfrm>
          <a:prstGeom prst="rect">
            <a:avLst/>
          </a:prstGeom>
        </p:spPr>
        <p:txBody>
          <a:bodyPr/>
          <a:lstStyle/>
          <a:p>
            <a:r>
              <a:rPr lang="en-US" sz="2800" b="1" dirty="0">
                <a:solidFill>
                  <a:schemeClr val="tx2">
                    <a:lumMod val="50000"/>
                  </a:schemeClr>
                </a:solidFill>
              </a:rPr>
              <a:t>Club Safeguarding page – tab for DBS (CRC) Applications</a:t>
            </a:r>
          </a:p>
          <a:p>
            <a:r>
              <a:rPr lang="en-US" sz="1600" dirty="0">
                <a:solidFill>
                  <a:schemeClr val="tx2">
                    <a:lumMod val="50000"/>
                  </a:schemeClr>
                </a:solidFill>
              </a:rPr>
              <a:t>Tab appears when CFA is tagged as processing CRC’s in WGS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83469"/>
            <a:ext cx="6616936" cy="387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6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Club Safeguarding page – GB Group PIN</a:t>
            </a:r>
          </a:p>
          <a:p>
            <a:r>
              <a:rPr lang="en-US" sz="2000" dirty="0">
                <a:solidFill>
                  <a:schemeClr val="tx2">
                    <a:lumMod val="50000"/>
                  </a:schemeClr>
                </a:solidFill>
              </a:rPr>
              <a:t>One off process – club stores PIN (then locked)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171501"/>
            <a:ext cx="7272808" cy="309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12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GB Group Account Identifier</a:t>
            </a:r>
          </a:p>
          <a:p>
            <a:r>
              <a:rPr lang="en-US" sz="1600" dirty="0">
                <a:solidFill>
                  <a:schemeClr val="tx2">
                    <a:lumMod val="50000"/>
                  </a:schemeClr>
                </a:solidFill>
              </a:rPr>
              <a:t>Field is visible in CRM, and can be edited/corrected by County FA to allow for corrections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74" y="1341105"/>
            <a:ext cx="76866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59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9001571" cy="863600"/>
          </a:xfrm>
          <a:prstGeom prst="rect">
            <a:avLst/>
          </a:prstGeom>
        </p:spPr>
        <p:txBody>
          <a:bodyPr/>
          <a:lstStyle/>
          <a:p>
            <a:r>
              <a:rPr lang="en-US" sz="2800" b="1" dirty="0">
                <a:solidFill>
                  <a:schemeClr val="tx2">
                    <a:lumMod val="50000"/>
                  </a:schemeClr>
                </a:solidFill>
              </a:rPr>
              <a:t>Club Safeguarding page – tab for DBS (CRC) Applications</a:t>
            </a:r>
          </a:p>
          <a:p>
            <a:r>
              <a:rPr lang="en-US" sz="1600" dirty="0">
                <a:solidFill>
                  <a:schemeClr val="tx2">
                    <a:lumMod val="50000"/>
                  </a:schemeClr>
                </a:solidFill>
              </a:rPr>
              <a:t>Once entered, the GB Group </a:t>
            </a:r>
            <a:r>
              <a:rPr lang="en-US" sz="1600" dirty="0" err="1">
                <a:solidFill>
                  <a:schemeClr val="tx2">
                    <a:lumMod val="50000"/>
                  </a:schemeClr>
                </a:solidFill>
              </a:rPr>
              <a:t>Organisation</a:t>
            </a:r>
            <a:r>
              <a:rPr lang="en-US" sz="1600" dirty="0">
                <a:solidFill>
                  <a:schemeClr val="tx2">
                    <a:lumMod val="50000"/>
                  </a:schemeClr>
                </a:solidFill>
              </a:rPr>
              <a:t> PIN field is locked in Portal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83469"/>
            <a:ext cx="7079607" cy="364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87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a:solidFill>
                  <a:schemeClr val="tx2">
                    <a:lumMod val="50000"/>
                  </a:schemeClr>
                </a:solidFill>
              </a:rPr>
              <a:t>Club Safeguarding page – Add New Official</a:t>
            </a:r>
          </a:p>
          <a:p>
            <a:r>
              <a:rPr lang="en-US" sz="1600" dirty="0">
                <a:solidFill>
                  <a:schemeClr val="tx2">
                    <a:lumMod val="50000"/>
                  </a:schemeClr>
                </a:solidFill>
              </a:rPr>
              <a:t>Clicking on the Add New Official expands to allow a club to search for an individual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27485"/>
            <a:ext cx="6882268" cy="394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878352"/>
      </p:ext>
    </p:extLst>
  </p:cSld>
  <p:clrMapOvr>
    <a:masterClrMapping/>
  </p:clrMapOvr>
</p:sld>
</file>

<file path=ppt/theme/theme1.xml><?xml version="1.0" encoding="utf-8"?>
<a:theme xmlns:a="http://schemas.openxmlformats.org/drawingml/2006/main" name="Custom Design">
  <a:themeElements>
    <a:clrScheme name="For All Primary Colours">
      <a:dk1>
        <a:srgbClr val="011E41"/>
      </a:dk1>
      <a:lt1>
        <a:srgbClr val="FFFFFF"/>
      </a:lt1>
      <a:dk2>
        <a:srgbClr val="E1261C"/>
      </a:dk2>
      <a:lt2>
        <a:srgbClr val="00172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3D02A9ECE7CE42B89A0CCECD4D406C" ma:contentTypeVersion="3" ma:contentTypeDescription="Create a new document." ma:contentTypeScope="" ma:versionID="61b23b1eebf3242b9c436b5c4051775e">
  <xsd:schema xmlns:xsd="http://www.w3.org/2001/XMLSchema" xmlns:xs="http://www.w3.org/2001/XMLSchema" xmlns:p="http://schemas.microsoft.com/office/2006/metadata/properties" xmlns:ns2="bfe85194-cd49-4fdc-9ff8-45d0b97fd409" targetNamespace="http://schemas.microsoft.com/office/2006/metadata/properties" ma:root="true" ma:fieldsID="7e676e7a431c0618eeedaebe5601354c" ns2:_="">
    <xsd:import namespace="bfe85194-cd49-4fdc-9ff8-45d0b97fd409"/>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85194-cd49-4fdc-9ff8-45d0b97fd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C3A6D1-BBB8-4572-9FC2-BB9CF9C2559E}">
  <ds:schemaRef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bfe85194-cd49-4fdc-9ff8-45d0b97fd409"/>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101E5534-531D-4839-9714-FBFAA918C1F8}">
  <ds:schemaRefs>
    <ds:schemaRef ds:uri="http://schemas.microsoft.com/sharepoint/v3/contenttype/forms"/>
  </ds:schemaRefs>
</ds:datastoreItem>
</file>

<file path=customXml/itemProps3.xml><?xml version="1.0" encoding="utf-8"?>
<ds:datastoreItem xmlns:ds="http://schemas.openxmlformats.org/officeDocument/2006/customXml" ds:itemID="{DD45E32A-8259-4ED7-9971-5ECA05D9D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85194-cd49-4fdc-9ff8-45d0b97fd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77214</TotalTime>
  <Words>1720</Words>
  <Application>Microsoft Office PowerPoint</Application>
  <PresentationFormat>Custom</PresentationFormat>
  <Paragraphs>214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22</vt:i4>
      </vt:variant>
    </vt:vector>
  </HeadingPairs>
  <TitlesOfParts>
    <vt:vector size="45" baseType="lpstr">
      <vt:lpstr>Arial</vt:lpstr>
      <vt:lpstr>Calibri</vt:lpstr>
      <vt:lpstr>FS Jack</vt:lpstr>
      <vt:lpstr>FS Jack Medium</vt:lpstr>
      <vt:lpstr>Custom Design</vt:lpstr>
      <vt:lpstr>8_Custom Design</vt:lpstr>
      <vt:lpstr>9_Custom Design</vt:lpstr>
      <vt:lpstr>1_Custom Design</vt:lpstr>
      <vt:lpstr>2_Custom Design</vt:lpstr>
      <vt:lpstr>3_Custom Design</vt:lpstr>
      <vt:lpstr>4_Custom Design</vt:lpstr>
      <vt:lpstr>5_Custom Design</vt:lpstr>
      <vt:lpstr>6_Custom Design</vt:lpstr>
      <vt:lpstr>7_Custom Design</vt:lpstr>
      <vt:lpstr>10_Custom Design</vt:lpstr>
      <vt:lpstr>11_Custom Design</vt:lpstr>
      <vt:lpstr>12_Custom Design</vt:lpstr>
      <vt:lpstr>13_Custom Design</vt:lpstr>
      <vt:lpstr>15_Custom Design</vt:lpstr>
      <vt:lpstr>16_Custom Design</vt:lpstr>
      <vt:lpstr>17_Custom Design</vt:lpstr>
      <vt:lpstr>18_Custom Design</vt:lpstr>
      <vt:lpstr>19_Custom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Du Plessis</dc:creator>
  <cp:lastModifiedBy>Gordon Johnson</cp:lastModifiedBy>
  <cp:revision>322</cp:revision>
  <cp:lastPrinted>2019-04-18T10:58:25Z</cp:lastPrinted>
  <dcterms:created xsi:type="dcterms:W3CDTF">2015-10-20T15:21:24Z</dcterms:created>
  <dcterms:modified xsi:type="dcterms:W3CDTF">2020-03-16T14:40:51Z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0x010100473D02A9ECE7CE42B89A0CCECD4D406C</vt:lpwstr>
  </property>
</Properties>
</file>