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311" r:id="rId5"/>
    <p:sldId id="293" r:id="rId6"/>
    <p:sldId id="295" r:id="rId7"/>
    <p:sldId id="296" r:id="rId8"/>
    <p:sldId id="313" r:id="rId9"/>
    <p:sldId id="325" r:id="rId10"/>
    <p:sldId id="271" r:id="rId11"/>
    <p:sldId id="298" r:id="rId12"/>
    <p:sldId id="314" r:id="rId13"/>
    <p:sldId id="322" r:id="rId14"/>
    <p:sldId id="305" r:id="rId15"/>
    <p:sldId id="299" r:id="rId16"/>
    <p:sldId id="315" r:id="rId17"/>
    <p:sldId id="321" r:id="rId18"/>
    <p:sldId id="277" r:id="rId19"/>
    <p:sldId id="300" r:id="rId20"/>
    <p:sldId id="316" r:id="rId21"/>
    <p:sldId id="317" r:id="rId22"/>
    <p:sldId id="306" r:id="rId23"/>
    <p:sldId id="301" r:id="rId24"/>
    <p:sldId id="318" r:id="rId25"/>
    <p:sldId id="310" r:id="rId26"/>
    <p:sldId id="328" r:id="rId27"/>
    <p:sldId id="304" r:id="rId28"/>
    <p:sldId id="327" r:id="rId29"/>
    <p:sldId id="302" r:id="rId30"/>
    <p:sldId id="319" r:id="rId31"/>
    <p:sldId id="326" r:id="rId32"/>
    <p:sldId id="307" r:id="rId33"/>
    <p:sldId id="329" r:id="rId34"/>
    <p:sldId id="330" r:id="rId35"/>
  </p:sldIdLst>
  <p:sldSz cx="9144000" cy="6858000" type="screen4x3"/>
  <p:notesSz cx="6799263" cy="9929813"/>
  <p:defaultTextStyle>
    <a:defPPr>
      <a:defRPr lang="en-US"/>
    </a:defPPr>
    <a:lvl1pPr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kern="1200">
        <a:solidFill>
          <a:schemeClr val="tx1"/>
        </a:solidFill>
        <a:latin typeface="Arial" pitchFamily="34" charset="0"/>
        <a:ea typeface="ＭＳ Ｐゴシック"/>
        <a:cs typeface="ＭＳ Ｐゴシック"/>
      </a:defRPr>
    </a:lvl5pPr>
    <a:lvl6pPr marL="2286000" algn="l" defTabSz="914400" rtl="0" eaLnBrk="1" latinLnBrk="0" hangingPunct="1">
      <a:defRPr kern="1200">
        <a:solidFill>
          <a:schemeClr val="tx1"/>
        </a:solidFill>
        <a:latin typeface="Arial" pitchFamily="34" charset="0"/>
        <a:ea typeface="ＭＳ Ｐゴシック"/>
        <a:cs typeface="ＭＳ Ｐゴシック"/>
      </a:defRPr>
    </a:lvl6pPr>
    <a:lvl7pPr marL="2743200" algn="l" defTabSz="914400" rtl="0" eaLnBrk="1" latinLnBrk="0" hangingPunct="1">
      <a:defRPr kern="1200">
        <a:solidFill>
          <a:schemeClr val="tx1"/>
        </a:solidFill>
        <a:latin typeface="Arial" pitchFamily="34" charset="0"/>
        <a:ea typeface="ＭＳ Ｐゴシック"/>
        <a:cs typeface="ＭＳ Ｐゴシック"/>
      </a:defRPr>
    </a:lvl7pPr>
    <a:lvl8pPr marL="3200400" algn="l" defTabSz="914400" rtl="0" eaLnBrk="1" latinLnBrk="0" hangingPunct="1">
      <a:defRPr kern="1200">
        <a:solidFill>
          <a:schemeClr val="tx1"/>
        </a:solidFill>
        <a:latin typeface="Arial" pitchFamily="34" charset="0"/>
        <a:ea typeface="ＭＳ Ｐゴシック"/>
        <a:cs typeface="ＭＳ Ｐゴシック"/>
      </a:defRPr>
    </a:lvl8pPr>
    <a:lvl9pPr marL="3657600" algn="l" defTabSz="914400" rtl="0" eaLnBrk="1" latinLnBrk="0" hangingPunct="1">
      <a:defRPr kern="1200">
        <a:solidFill>
          <a:schemeClr val="tx1"/>
        </a:solidFill>
        <a:latin typeface="Arial" pitchFamily="34"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75D"/>
    <a:srgbClr val="ED1C24"/>
    <a:srgbClr val="003B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7F538E-28DE-4399-A212-D79F4BF8EFBE}" v="10" dt="2023-10-31T11:51:20.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42" autoAdjust="0"/>
    <p:restoredTop sz="93792" autoAdjust="0"/>
  </p:normalViewPr>
  <p:slideViewPr>
    <p:cSldViewPr snapToObjects="1">
      <p:cViewPr varScale="1">
        <p:scale>
          <a:sx n="67" d="100"/>
          <a:sy n="67" d="100"/>
        </p:scale>
        <p:origin x="1264"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63" d="100"/>
          <a:sy n="63" d="100"/>
        </p:scale>
        <p:origin x="-3078" y="-126"/>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Farrell" userId="3f115fd8-835e-4d05-af8f-a17e7b19c390" providerId="ADAL" clId="{6F7F538E-28DE-4399-A212-D79F4BF8EFBE}"/>
    <pc:docChg chg="custSel modSld modNotesMaster">
      <pc:chgData name="Anna Farrell" userId="3f115fd8-835e-4d05-af8f-a17e7b19c390" providerId="ADAL" clId="{6F7F538E-28DE-4399-A212-D79F4BF8EFBE}" dt="2023-10-31T11:51:20.822" v="61"/>
      <pc:docMkLst>
        <pc:docMk/>
      </pc:docMkLst>
      <pc:sldChg chg="modNotes">
        <pc:chgData name="Anna Farrell" userId="3f115fd8-835e-4d05-af8f-a17e7b19c390" providerId="ADAL" clId="{6F7F538E-28DE-4399-A212-D79F4BF8EFBE}" dt="2023-10-19T15:31:36.875" v="40"/>
        <pc:sldMkLst>
          <pc:docMk/>
          <pc:sldMk cId="0" sldId="277"/>
        </pc:sldMkLst>
      </pc:sldChg>
      <pc:sldChg chg="modSp mod">
        <pc:chgData name="Anna Farrell" userId="3f115fd8-835e-4d05-af8f-a17e7b19c390" providerId="ADAL" clId="{6F7F538E-28DE-4399-A212-D79F4BF8EFBE}" dt="2023-10-19T15:29:05.527" v="37" actId="20577"/>
        <pc:sldMkLst>
          <pc:docMk/>
          <pc:sldMk cId="0" sldId="298"/>
        </pc:sldMkLst>
        <pc:graphicFrameChg chg="mod modGraphic">
          <ac:chgData name="Anna Farrell" userId="3f115fd8-835e-4d05-af8f-a17e7b19c390" providerId="ADAL" clId="{6F7F538E-28DE-4399-A212-D79F4BF8EFBE}" dt="2023-10-19T15:29:05.527" v="37" actId="20577"/>
          <ac:graphicFrameMkLst>
            <pc:docMk/>
            <pc:sldMk cId="0" sldId="298"/>
            <ac:graphicFrameMk id="5" creationId="{00000000-0000-0000-0000-000000000000}"/>
          </ac:graphicFrameMkLst>
        </pc:graphicFrameChg>
      </pc:sldChg>
      <pc:sldChg chg="modSp mod">
        <pc:chgData name="Anna Farrell" userId="3f115fd8-835e-4d05-af8f-a17e7b19c390" providerId="ADAL" clId="{6F7F538E-28DE-4399-A212-D79F4BF8EFBE}" dt="2023-10-31T11:51:20.822" v="61"/>
        <pc:sldMkLst>
          <pc:docMk/>
          <pc:sldMk cId="697839708" sldId="325"/>
        </pc:sldMkLst>
        <pc:spChg chg="mod">
          <ac:chgData name="Anna Farrell" userId="3f115fd8-835e-4d05-af8f-a17e7b19c390" providerId="ADAL" clId="{6F7F538E-28DE-4399-A212-D79F4BF8EFBE}" dt="2023-10-19T15:30:51.638" v="39" actId="1076"/>
          <ac:spMkLst>
            <pc:docMk/>
            <pc:sldMk cId="697839708" sldId="325"/>
            <ac:spMk id="8194" creationId="{00000000-0000-0000-0000-000000000000}"/>
          </ac:spMkLst>
        </pc:spChg>
        <pc:graphicFrameChg chg="mod modGraphic">
          <ac:chgData name="Anna Farrell" userId="3f115fd8-835e-4d05-af8f-a17e7b19c390" providerId="ADAL" clId="{6F7F538E-28DE-4399-A212-D79F4BF8EFBE}" dt="2023-10-31T11:51:20.822" v="61"/>
          <ac:graphicFrameMkLst>
            <pc:docMk/>
            <pc:sldMk cId="697839708" sldId="325"/>
            <ac:graphicFrameMk id="7" creationId="{00000000-0000-0000-0000-000000000000}"/>
          </ac:graphicFrameMkLst>
        </pc:graphicFrameChg>
      </pc:sldChg>
      <pc:sldChg chg="modSp mod">
        <pc:chgData name="Anna Farrell" userId="3f115fd8-835e-4d05-af8f-a17e7b19c390" providerId="ADAL" clId="{6F7F538E-28DE-4399-A212-D79F4BF8EFBE}" dt="2023-10-19T15:30:13.244" v="38" actId="14100"/>
        <pc:sldMkLst>
          <pc:docMk/>
          <pc:sldMk cId="0" sldId="328"/>
        </pc:sldMkLst>
        <pc:graphicFrameChg chg="modGraphic">
          <ac:chgData name="Anna Farrell" userId="3f115fd8-835e-4d05-af8f-a17e7b19c390" providerId="ADAL" clId="{6F7F538E-28DE-4399-A212-D79F4BF8EFBE}" dt="2023-10-19T15:30:13.244" v="38" actId="14100"/>
          <ac:graphicFrameMkLst>
            <pc:docMk/>
            <pc:sldMk cId="0" sldId="328"/>
            <ac:graphicFrameMk id="5" creationId="{00000000-0000-0000-0000-000000000000}"/>
          </ac:graphicFrameMkLst>
        </pc:graphicFrameChg>
      </pc:sldChg>
    </pc:docChg>
  </pc:docChgLst>
  <pc:docChgLst>
    <pc:chgData name="Anna" userId="3f115fd8-835e-4d05-af8f-a17e7b19c390" providerId="ADAL" clId="{6F7F538E-28DE-4399-A212-D79F4BF8EFBE}"/>
    <pc:docChg chg="modSld">
      <pc:chgData name="Anna" userId="3f115fd8-835e-4d05-af8f-a17e7b19c390" providerId="ADAL" clId="{6F7F538E-28DE-4399-A212-D79F4BF8EFBE}" dt="2023-10-30T12:35:11.544" v="1" actId="20577"/>
      <pc:docMkLst>
        <pc:docMk/>
      </pc:docMkLst>
      <pc:sldChg chg="modSp mod">
        <pc:chgData name="Anna" userId="3f115fd8-835e-4d05-af8f-a17e7b19c390" providerId="ADAL" clId="{6F7F538E-28DE-4399-A212-D79F4BF8EFBE}" dt="2023-10-30T12:35:11.544" v="1" actId="20577"/>
        <pc:sldMkLst>
          <pc:docMk/>
          <pc:sldMk cId="1147260522" sldId="322"/>
        </pc:sldMkLst>
        <pc:graphicFrameChg chg="modGraphic">
          <ac:chgData name="Anna" userId="3f115fd8-835e-4d05-af8f-a17e7b19c390" providerId="ADAL" clId="{6F7F538E-28DE-4399-A212-D79F4BF8EFBE}" dt="2023-10-30T12:35:11.544" v="1" actId="20577"/>
          <ac:graphicFrameMkLst>
            <pc:docMk/>
            <pc:sldMk cId="1147260522" sldId="322"/>
            <ac:graphicFrameMk id="5"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wrap="square" lIns="91440" tIns="45720" rIns="91440" bIns="45720" numCol="1" anchor="t" anchorCtr="0" compatLnSpc="1">
            <a:prstTxWarp prst="textNoShape">
              <a:avLst/>
            </a:prstTxWarp>
          </a:bodyPr>
          <a:lstStyle>
            <a:lvl1pPr>
              <a:defRPr sz="1200" dirty="0">
                <a:latin typeface="Arial" charset="0"/>
                <a:ea typeface="ＭＳ Ｐゴシック" pitchFamily="-65" charset="-128"/>
                <a:cs typeface="+mn-cs"/>
              </a:defRPr>
            </a:lvl1pPr>
          </a:lstStyle>
          <a:p>
            <a:pPr>
              <a:defRPr/>
            </a:pPr>
            <a:endParaRPr lang="en-GB"/>
          </a:p>
        </p:txBody>
      </p:sp>
      <p:sp>
        <p:nvSpPr>
          <p:cNvPr id="3" name="Date Placeholder 2"/>
          <p:cNvSpPr>
            <a:spLocks noGrp="1"/>
          </p:cNvSpPr>
          <p:nvPr>
            <p:ph type="dt" idx="1"/>
          </p:nvPr>
        </p:nvSpPr>
        <p:spPr>
          <a:xfrm>
            <a:off x="3851342" y="0"/>
            <a:ext cx="2946347" cy="496491"/>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65" charset="-128"/>
                <a:cs typeface="+mn-cs"/>
              </a:defRPr>
            </a:lvl1pPr>
          </a:lstStyle>
          <a:p>
            <a:pPr>
              <a:defRPr/>
            </a:pPr>
            <a:fld id="{6DB11719-570B-4A5A-8276-2A39249D5260}" type="datetime1">
              <a:rPr lang="en-US"/>
              <a:pPr>
                <a:defRPr/>
              </a:pPr>
              <a:t>10/31/2023</a:t>
            </a:fld>
            <a:endParaRPr lang="en-GB" dirty="0"/>
          </a:p>
        </p:txBody>
      </p:sp>
      <p:sp>
        <p:nvSpPr>
          <p:cNvPr id="4" name="Slide Image Placeholder 3"/>
          <p:cNvSpPr>
            <a:spLocks noGrp="1" noRot="1" noChangeAspect="1"/>
          </p:cNvSpPr>
          <p:nvPr>
            <p:ph type="sldImg" idx="2"/>
          </p:nvPr>
        </p:nvSpPr>
        <p:spPr>
          <a:xfrm>
            <a:off x="917575" y="744538"/>
            <a:ext cx="4964113" cy="3724275"/>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GB" noProof="0" dirty="0"/>
          </a:p>
        </p:txBody>
      </p:sp>
      <p:sp>
        <p:nvSpPr>
          <p:cNvPr id="5" name="Notes Placeholder 4"/>
          <p:cNvSpPr>
            <a:spLocks noGrp="1"/>
          </p:cNvSpPr>
          <p:nvPr>
            <p:ph type="body" sz="quarter" idx="3"/>
          </p:nvPr>
        </p:nvSpPr>
        <p:spPr>
          <a:xfrm>
            <a:off x="679927" y="4716662"/>
            <a:ext cx="5439410" cy="4468416"/>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31599"/>
            <a:ext cx="2946347" cy="496491"/>
          </a:xfrm>
          <a:prstGeom prst="rect">
            <a:avLst/>
          </a:prstGeom>
        </p:spPr>
        <p:txBody>
          <a:bodyPr vert="horz" wrap="square" lIns="91440" tIns="45720" rIns="91440" bIns="45720" numCol="1" anchor="b" anchorCtr="0" compatLnSpc="1">
            <a:prstTxWarp prst="textNoShape">
              <a:avLst/>
            </a:prstTxWarp>
          </a:bodyPr>
          <a:lstStyle>
            <a:lvl1pPr>
              <a:defRPr sz="1200" dirty="0">
                <a:latin typeface="Arial" charset="0"/>
                <a:ea typeface="ＭＳ Ｐゴシック" pitchFamily="-65" charset="-128"/>
                <a:cs typeface="+mn-cs"/>
              </a:defRPr>
            </a:lvl1pPr>
          </a:lstStyle>
          <a:p>
            <a:pPr>
              <a:defRPr/>
            </a:pPr>
            <a:endParaRPr lang="en-GB"/>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pitchFamily="-65" charset="-128"/>
                <a:cs typeface="+mn-cs"/>
              </a:defRPr>
            </a:lvl1pPr>
          </a:lstStyle>
          <a:p>
            <a:pPr>
              <a:defRPr/>
            </a:pPr>
            <a:fld id="{B59488B1-AC4A-4FFF-8465-978CC7E21928}" type="slidenum">
              <a:rPr lang="en-GB"/>
              <a:pPr>
                <a:defRPr/>
              </a:pPr>
              <a:t>‹#›</a:t>
            </a:fld>
            <a:endParaRPr lang="en-GB" dirty="0"/>
          </a:p>
        </p:txBody>
      </p:sp>
    </p:spTree>
    <p:extLst>
      <p:ext uri="{BB962C8B-B14F-4D97-AF65-F5344CB8AC3E}">
        <p14:creationId xmlns:p14="http://schemas.microsoft.com/office/powerpoint/2010/main" val="19096340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2pPr>
    <a:lvl3pPr marL="9144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3pPr>
    <a:lvl4pPr marL="13716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4pPr>
    <a:lvl5pPr marL="1828800" algn="l" rtl="0" eaLnBrk="0" fontAlgn="base" hangingPunct="0">
      <a:spcBef>
        <a:spcPct val="30000"/>
      </a:spcBef>
      <a:spcAft>
        <a:spcPct val="0"/>
      </a:spcAft>
      <a:defRPr sz="1200" kern="1200">
        <a:solidFill>
          <a:schemeClr val="tx1"/>
        </a:solidFill>
        <a:latin typeface="Arial"/>
        <a:ea typeface="ＭＳ Ｐゴシック" pitchFamily="-65"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noFill/>
          <a:ln>
            <a:solidFill>
              <a:srgbClr val="000000"/>
            </a:solidFill>
            <a:miter lim="800000"/>
            <a:headEnd/>
            <a:tailEnd/>
          </a:ln>
        </p:spPr>
      </p:sp>
      <p:sp>
        <p:nvSpPr>
          <p:cNvPr id="24579" name="Rectangle 3"/>
          <p:cNvSpPr>
            <a:spLocks noGrp="1"/>
          </p:cNvSpPr>
          <p:nvPr>
            <p:ph type="body" idx="1"/>
          </p:nvPr>
        </p:nvSpPr>
        <p:spPr bwMode="auto">
          <a:noFill/>
        </p:spPr>
        <p:txBody>
          <a:bodyPr/>
          <a:lstStyle/>
          <a:p>
            <a:endParaRPr lang="en-US" dirty="0">
              <a:latin typeface="Arial" pitchFamily="34" charset="0"/>
              <a:ea typeface="ＭＳ Ｐゴシック"/>
              <a:cs typeface="ＭＳ Ｐゴシック"/>
            </a:endParaRPr>
          </a:p>
        </p:txBody>
      </p:sp>
    </p:spTree>
    <p:extLst>
      <p:ext uri="{BB962C8B-B14F-4D97-AF65-F5344CB8AC3E}">
        <p14:creationId xmlns:p14="http://schemas.microsoft.com/office/powerpoint/2010/main" val="344924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Think a head to what teams you plan to set up over the duration of the plan, are you “back filling” each year and setting up at the younger age group or are there gaps in the age groups which you plan to fill?</a:t>
            </a:r>
            <a:r>
              <a:rPr lang="en-GB" baseline="0" dirty="0"/>
              <a:t> It’s important to add which age groups you plan to create and what format they will play. Also how you will go about setting the teams up, where will the players/volunteers come from? Are you using any schools? Etc.</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10</a:t>
            </a:fld>
            <a:endParaRPr lang="en-GB" dirty="0"/>
          </a:p>
        </p:txBody>
      </p:sp>
    </p:spTree>
    <p:extLst>
      <p:ext uri="{BB962C8B-B14F-4D97-AF65-F5344CB8AC3E}">
        <p14:creationId xmlns:p14="http://schemas.microsoft.com/office/powerpoint/2010/main" val="477397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11</a:t>
            </a:fld>
            <a:endParaRPr lang="en-GB" dirty="0"/>
          </a:p>
        </p:txBody>
      </p:sp>
    </p:spTree>
    <p:extLst>
      <p:ext uri="{BB962C8B-B14F-4D97-AF65-F5344CB8AC3E}">
        <p14:creationId xmlns:p14="http://schemas.microsoft.com/office/powerpoint/2010/main" val="206380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How does your club plan to tackle poor standards and behaviour both on the pitch and touchline?? What ideas do you have to change the mindset of the adults?? Everyone in</a:t>
            </a:r>
            <a:r>
              <a:rPr lang="en-GB" baseline="0" dirty="0"/>
              <a:t>volved in the game is entitled to an enjoyable environment free from abuse and intimidation, especially the young children.</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12</a:t>
            </a:fld>
            <a:endParaRPr lang="en-GB" dirty="0"/>
          </a:p>
        </p:txBody>
      </p:sp>
    </p:spTree>
    <p:extLst>
      <p:ext uri="{BB962C8B-B14F-4D97-AF65-F5344CB8AC3E}">
        <p14:creationId xmlns:p14="http://schemas.microsoft.com/office/powerpoint/2010/main" val="1626714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How does your club plan to tackle poor standards and behaviour both on the pitch and touchline?? What ideas do you have to change the mindset of the adults?? Everyone in</a:t>
            </a:r>
            <a:r>
              <a:rPr lang="en-GB" baseline="0" dirty="0"/>
              <a:t>volved in the game is entitled to an enjoyable environment free from abuse and intimidation, especially the young children.</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13</a:t>
            </a:fld>
            <a:endParaRPr lang="en-GB" dirty="0"/>
          </a:p>
        </p:txBody>
      </p:sp>
    </p:spTree>
    <p:extLst>
      <p:ext uri="{BB962C8B-B14F-4D97-AF65-F5344CB8AC3E}">
        <p14:creationId xmlns:p14="http://schemas.microsoft.com/office/powerpoint/2010/main" val="1911155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How does your club plan to tackle poor standards and behaviour both on the pitch and touchline?? What ideas do you have to change the mindset of the adults?? Everyone in</a:t>
            </a:r>
            <a:r>
              <a:rPr lang="en-GB" baseline="0" dirty="0"/>
              <a:t>volved in the game is entitled to an enjoyable environment free from abuse and intimidation, especially the young children.</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14</a:t>
            </a:fld>
            <a:endParaRPr lang="en-GB" dirty="0"/>
          </a:p>
        </p:txBody>
      </p:sp>
    </p:spTree>
    <p:extLst>
      <p:ext uri="{BB962C8B-B14F-4D97-AF65-F5344CB8AC3E}">
        <p14:creationId xmlns:p14="http://schemas.microsoft.com/office/powerpoint/2010/main" val="714659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txBox="1">
            <a:spLocks noGrp="1" noChangeArrowheads="1"/>
          </p:cNvSpPr>
          <p:nvPr/>
        </p:nvSpPr>
        <p:spPr bwMode="auto">
          <a:xfrm>
            <a:off x="3851342" y="9431599"/>
            <a:ext cx="2946347" cy="496491"/>
          </a:xfrm>
          <a:prstGeom prst="rect">
            <a:avLst/>
          </a:prstGeom>
          <a:noFill/>
          <a:ln w="9525">
            <a:noFill/>
            <a:miter lim="800000"/>
            <a:headEnd/>
            <a:tailEnd/>
          </a:ln>
        </p:spPr>
        <p:txBody>
          <a:bodyPr anchor="b"/>
          <a:lstStyle/>
          <a:p>
            <a:pPr algn="r"/>
            <a:fld id="{366E688B-39B6-4324-8B9A-946E6458C4AB}" type="slidenum">
              <a:rPr lang="en-US" sz="1200"/>
              <a:pPr algn="r"/>
              <a:t>15</a:t>
            </a:fld>
            <a:endParaRPr lang="en-US" sz="1200"/>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a:lstStyle/>
          <a:p>
            <a:endParaRPr lang="en-GB">
              <a:latin typeface="Arial" pitchFamily="34" charset="0"/>
              <a:ea typeface="ＭＳ Ｐゴシック"/>
              <a:cs typeface="ＭＳ Ｐゴシック"/>
            </a:endParaRPr>
          </a:p>
        </p:txBody>
      </p:sp>
    </p:spTree>
    <p:extLst>
      <p:ext uri="{BB962C8B-B14F-4D97-AF65-F5344CB8AC3E}">
        <p14:creationId xmlns:p14="http://schemas.microsoft.com/office/powerpoint/2010/main" val="4249578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What methods</a:t>
            </a:r>
            <a:r>
              <a:rPr lang="en-GB" baseline="0" dirty="0"/>
              <a:t>/ideas do you have in mind to improve the players? E.g. club has a coach coordinator who spends a period of time with each age group and passes on new ideas to the coaches? If the club has multiple teams at 1 age group do they train together from time to time? Or for example does the U11’s spend a few weeks training with the U12’s?</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16</a:t>
            </a:fld>
            <a:endParaRPr lang="en-GB" dirty="0"/>
          </a:p>
        </p:txBody>
      </p:sp>
    </p:spTree>
    <p:extLst>
      <p:ext uri="{BB962C8B-B14F-4D97-AF65-F5344CB8AC3E}">
        <p14:creationId xmlns:p14="http://schemas.microsoft.com/office/powerpoint/2010/main" val="2884806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What methods</a:t>
            </a:r>
            <a:r>
              <a:rPr lang="en-GB" baseline="0" dirty="0"/>
              <a:t>/ideas do you have in mind to improve the players? E.g. club has a coach coordinator who spends a period of time with each age group and passes on new ideas to the coaches? If the club has multiple teams at 1 age group do they train together from time to time? Or for example does the U11’s spend a few weeks training with the U12’s?</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17</a:t>
            </a:fld>
            <a:endParaRPr lang="en-GB" dirty="0"/>
          </a:p>
        </p:txBody>
      </p:sp>
    </p:spTree>
    <p:extLst>
      <p:ext uri="{BB962C8B-B14F-4D97-AF65-F5344CB8AC3E}">
        <p14:creationId xmlns:p14="http://schemas.microsoft.com/office/powerpoint/2010/main" val="3007041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What methods</a:t>
            </a:r>
            <a:r>
              <a:rPr lang="en-GB" baseline="0" dirty="0"/>
              <a:t>/ideas do you have in mind to improve the players? E.g. club has a coach coordinator who spends a period of time with each age group and passes on new ideas to the coaches? If the club has multiple teams at 1 age group do they train together from time to time? Or for example does the U11’s spend a few weeks training with the U12’s?</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18</a:t>
            </a:fld>
            <a:endParaRPr lang="en-GB" dirty="0"/>
          </a:p>
        </p:txBody>
      </p:sp>
    </p:spTree>
    <p:extLst>
      <p:ext uri="{BB962C8B-B14F-4D97-AF65-F5344CB8AC3E}">
        <p14:creationId xmlns:p14="http://schemas.microsoft.com/office/powerpoint/2010/main" val="1262243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19</a:t>
            </a:fld>
            <a:endParaRPr lang="en-GB" dirty="0"/>
          </a:p>
        </p:txBody>
      </p:sp>
    </p:spTree>
    <p:extLst>
      <p:ext uri="{BB962C8B-B14F-4D97-AF65-F5344CB8AC3E}">
        <p14:creationId xmlns:p14="http://schemas.microsoft.com/office/powerpoint/2010/main" val="313341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a:t>
            </a:fld>
            <a:endParaRPr lang="en-GB" dirty="0"/>
          </a:p>
        </p:txBody>
      </p:sp>
    </p:spTree>
    <p:extLst>
      <p:ext uri="{BB962C8B-B14F-4D97-AF65-F5344CB8AC3E}">
        <p14:creationId xmlns:p14="http://schemas.microsoft.com/office/powerpoint/2010/main" val="3842497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What administration methods does the club plan to use</a:t>
            </a:r>
            <a:r>
              <a:rPr lang="en-GB" baseline="0" dirty="0"/>
              <a:t> to improve the running of the club? What’s the communication like between the teams. How easy is it to communicate with all the coaches? Etc.</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20</a:t>
            </a:fld>
            <a:endParaRPr lang="en-GB" dirty="0"/>
          </a:p>
        </p:txBody>
      </p:sp>
    </p:spTree>
    <p:extLst>
      <p:ext uri="{BB962C8B-B14F-4D97-AF65-F5344CB8AC3E}">
        <p14:creationId xmlns:p14="http://schemas.microsoft.com/office/powerpoint/2010/main" val="396278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What administration methods does the club plan to use</a:t>
            </a:r>
            <a:r>
              <a:rPr lang="en-GB" baseline="0" dirty="0"/>
              <a:t> to improve the running of the club? What’s the communication like between the teams. How easy is it to communicate with all the coaches? Etc.</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21</a:t>
            </a:fld>
            <a:endParaRPr lang="en-GB" dirty="0"/>
          </a:p>
        </p:txBody>
      </p:sp>
    </p:spTree>
    <p:extLst>
      <p:ext uri="{BB962C8B-B14F-4D97-AF65-F5344CB8AC3E}">
        <p14:creationId xmlns:p14="http://schemas.microsoft.com/office/powerpoint/2010/main" val="2452563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22</a:t>
            </a:fld>
            <a:endParaRPr lang="en-GB" dirty="0"/>
          </a:p>
        </p:txBody>
      </p:sp>
    </p:spTree>
    <p:extLst>
      <p:ext uri="{BB962C8B-B14F-4D97-AF65-F5344CB8AC3E}">
        <p14:creationId xmlns:p14="http://schemas.microsoft.com/office/powerpoint/2010/main" val="36970976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23</a:t>
            </a:fld>
            <a:endParaRPr lang="en-GB" dirty="0"/>
          </a:p>
        </p:txBody>
      </p:sp>
    </p:spTree>
    <p:extLst>
      <p:ext uri="{BB962C8B-B14F-4D97-AF65-F5344CB8AC3E}">
        <p14:creationId xmlns:p14="http://schemas.microsoft.com/office/powerpoint/2010/main" val="2111361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a:t>
            </a:r>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24</a:t>
            </a:fld>
            <a:endParaRPr lang="en-GB" dirty="0"/>
          </a:p>
        </p:txBody>
      </p:sp>
    </p:spTree>
    <p:extLst>
      <p:ext uri="{BB962C8B-B14F-4D97-AF65-F5344CB8AC3E}">
        <p14:creationId xmlns:p14="http://schemas.microsoft.com/office/powerpoint/2010/main" val="2111361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25</a:t>
            </a:fld>
            <a:endParaRPr lang="en-GB" dirty="0"/>
          </a:p>
        </p:txBody>
      </p:sp>
    </p:spTree>
    <p:extLst>
      <p:ext uri="{BB962C8B-B14F-4D97-AF65-F5344CB8AC3E}">
        <p14:creationId xmlns:p14="http://schemas.microsoft.com/office/powerpoint/2010/main" val="2605441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Apart from coaches</a:t>
            </a:r>
            <a:r>
              <a:rPr lang="en-GB" baseline="0" dirty="0"/>
              <a:t> attending Level 1 and Level 2 courses, what other development do you have in mind for the coaches to continually development themselves in order to give the children the best possible experience and environment. Does the club host a Liverpool FA Coaches CPD event which is free? Does the club have a buddy system for new coaches? Etc. What training/development is offered for those who carry out roles other than Coaching?</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26</a:t>
            </a:fld>
            <a:endParaRPr lang="en-GB" dirty="0"/>
          </a:p>
        </p:txBody>
      </p:sp>
    </p:spTree>
    <p:extLst>
      <p:ext uri="{BB962C8B-B14F-4D97-AF65-F5344CB8AC3E}">
        <p14:creationId xmlns:p14="http://schemas.microsoft.com/office/powerpoint/2010/main" val="1451244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Apart from coaches</a:t>
            </a:r>
            <a:r>
              <a:rPr lang="en-GB" baseline="0" dirty="0"/>
              <a:t> attending Level 1 and Level 2 courses, what other development do you have in mind for the coaches to continually development themselves in order to give the children the best possible experience and environment. Does the club host a Liverpool FA Coaches CPD event which is free? Does the club have a buddy system for new coaches? Etc. What training/development is offered for those who carry out roles other than Coaching?</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27</a:t>
            </a:fld>
            <a:endParaRPr lang="en-GB" dirty="0"/>
          </a:p>
        </p:txBody>
      </p:sp>
    </p:spTree>
    <p:extLst>
      <p:ext uri="{BB962C8B-B14F-4D97-AF65-F5344CB8AC3E}">
        <p14:creationId xmlns:p14="http://schemas.microsoft.com/office/powerpoint/2010/main" val="2313641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Apart from coaches</a:t>
            </a:r>
            <a:r>
              <a:rPr lang="en-GB" baseline="0" dirty="0"/>
              <a:t> attending Level 1 and Level 2 courses, what other development do you have in mind for the coaches to continually development themselves in order to give the children the best possible experience and environment. Does the club host a Liverpool FA Coaches CPD event which is free? Does the club have a buddy system for new coaches? Etc. What training/development is offered for those who carry out roles other than Coaching?</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28</a:t>
            </a:fld>
            <a:endParaRPr lang="en-GB" dirty="0"/>
          </a:p>
        </p:txBody>
      </p:sp>
    </p:spTree>
    <p:extLst>
      <p:ext uri="{BB962C8B-B14F-4D97-AF65-F5344CB8AC3E}">
        <p14:creationId xmlns:p14="http://schemas.microsoft.com/office/powerpoint/2010/main" val="3295121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29</a:t>
            </a:fld>
            <a:endParaRPr lang="en-GB" dirty="0"/>
          </a:p>
        </p:txBody>
      </p:sp>
    </p:spTree>
    <p:extLst>
      <p:ext uri="{BB962C8B-B14F-4D97-AF65-F5344CB8AC3E}">
        <p14:creationId xmlns:p14="http://schemas.microsoft.com/office/powerpoint/2010/main" val="2545361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It’s a positive move for a club to have a philosophy </a:t>
            </a:r>
            <a:r>
              <a:rPr lang="en-GB" baseline="0" dirty="0"/>
              <a:t> (identity) which runs through the club and adopted by all teams within the club. This philosophy should be how the club believes children should develop, the environment which the children play, how the children should play (for example is it win at all costs long ball from back to front as quickly as possible or is it the players are children and should play in an environment free from pressure of making mistakes, mistakes will happen and learning will take place in a fun enjoyable environment) the philosophy will be clear to all and shared with everyone within the club. What is success??? Is it winning the league or maintaining a group of players that would normally have left the game?? </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3</a:t>
            </a:fld>
            <a:endParaRPr lang="en-GB" dirty="0"/>
          </a:p>
        </p:txBody>
      </p:sp>
    </p:spTree>
    <p:extLst>
      <p:ext uri="{BB962C8B-B14F-4D97-AF65-F5344CB8AC3E}">
        <p14:creationId xmlns:p14="http://schemas.microsoft.com/office/powerpoint/2010/main" val="2774928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Does your club have</a:t>
            </a:r>
            <a:r>
              <a:rPr lang="en-GB" baseline="0" dirty="0"/>
              <a:t> it’s own Facility? If so what are your “Realistic” Plans, if not do you have potential to secure your own facility? If not what plans do you have should you be planning to grow the number of teams, where will they play? Do you have links with Schools to use their sites? Etc.</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30</a:t>
            </a:fld>
            <a:endParaRPr lang="en-GB" dirty="0"/>
          </a:p>
        </p:txBody>
      </p:sp>
    </p:spTree>
    <p:extLst>
      <p:ext uri="{BB962C8B-B14F-4D97-AF65-F5344CB8AC3E}">
        <p14:creationId xmlns:p14="http://schemas.microsoft.com/office/powerpoint/2010/main" val="809811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Does your club have</a:t>
            </a:r>
            <a:r>
              <a:rPr lang="en-GB" baseline="0" dirty="0"/>
              <a:t> it’s own Facility? If so what are your “Realistic” Plans, if not do you have potential to secure your own facility? If not what plans do you have should you be planning to grow the number of teams, where will they play? Do you have links with Schools to use their sites? Etc.</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31</a:t>
            </a:fld>
            <a:endParaRPr lang="en-GB" dirty="0"/>
          </a:p>
        </p:txBody>
      </p:sp>
    </p:spTree>
    <p:extLst>
      <p:ext uri="{BB962C8B-B14F-4D97-AF65-F5344CB8AC3E}">
        <p14:creationId xmlns:p14="http://schemas.microsoft.com/office/powerpoint/2010/main" val="333833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4</a:t>
            </a:fld>
            <a:endParaRPr lang="en-GB" dirty="0"/>
          </a:p>
        </p:txBody>
      </p:sp>
    </p:spTree>
    <p:extLst>
      <p:ext uri="{BB962C8B-B14F-4D97-AF65-F5344CB8AC3E}">
        <p14:creationId xmlns:p14="http://schemas.microsoft.com/office/powerpoint/2010/main" val="322071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Recognition is not just trophies but awards for the good work carried out by the club and it’s volunteers, these can be from the County FA,</a:t>
            </a:r>
            <a:r>
              <a:rPr lang="en-GB" baseline="0" dirty="0"/>
              <a:t> The </a:t>
            </a:r>
            <a:r>
              <a:rPr lang="en-GB" dirty="0"/>
              <a:t>FA, Local Authority etc.</a:t>
            </a:r>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5</a:t>
            </a:fld>
            <a:endParaRPr lang="en-GB" dirty="0"/>
          </a:p>
        </p:txBody>
      </p:sp>
    </p:spTree>
    <p:extLst>
      <p:ext uri="{BB962C8B-B14F-4D97-AF65-F5344CB8AC3E}">
        <p14:creationId xmlns:p14="http://schemas.microsoft.com/office/powerpoint/2010/main" val="1478276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Clearly state the current ages groups you have, if you have multiple</a:t>
            </a:r>
            <a:r>
              <a:rPr lang="en-GB" baseline="0" dirty="0"/>
              <a:t> teams in 1 age group state them too, if a club has U18’s can they develop them to U21’s &amp; U23s?? This will help the transition from youth to senior football for many players who are physically not ready for senior football.</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6</a:t>
            </a:fld>
            <a:endParaRPr lang="en-GB" dirty="0"/>
          </a:p>
        </p:txBody>
      </p:sp>
    </p:spTree>
    <p:extLst>
      <p:ext uri="{BB962C8B-B14F-4D97-AF65-F5344CB8AC3E}">
        <p14:creationId xmlns:p14="http://schemas.microsoft.com/office/powerpoint/2010/main" val="207480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7</a:t>
            </a:fld>
            <a:endParaRPr lang="en-GB" dirty="0"/>
          </a:p>
        </p:txBody>
      </p:sp>
    </p:spTree>
    <p:extLst>
      <p:ext uri="{BB962C8B-B14F-4D97-AF65-F5344CB8AC3E}">
        <p14:creationId xmlns:p14="http://schemas.microsoft.com/office/powerpoint/2010/main" val="720470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Think a head to what teams you plan to set up over the duration of the plan, are you “back filling” each year and setting up at the younger age group or are there gaps in the age groups which you plan to fill?</a:t>
            </a:r>
            <a:r>
              <a:rPr lang="en-GB" baseline="0" dirty="0"/>
              <a:t> It’s important to add which age groups you plan to create and what format they will play. Also how you will go about setting the teams up, where will the players/volunteers come from? Are you using any schools? Etc.</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8</a:t>
            </a:fld>
            <a:endParaRPr lang="en-GB" dirty="0"/>
          </a:p>
        </p:txBody>
      </p:sp>
    </p:spTree>
    <p:extLst>
      <p:ext uri="{BB962C8B-B14F-4D97-AF65-F5344CB8AC3E}">
        <p14:creationId xmlns:p14="http://schemas.microsoft.com/office/powerpoint/2010/main" val="125440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Things to consider:………. Think a head to what teams you plan to set up over the duration of the plan, are you “back filling” each year and setting up at the younger age group or are there gaps in the age groups which you plan to fill?</a:t>
            </a:r>
            <a:r>
              <a:rPr lang="en-GB" baseline="0" dirty="0"/>
              <a:t> It’s important to add which age groups you plan to create and what format they will play. Also how you will go about setting the teams up, where will the players/volunteers come from? Are you using any schools? Etc.</a:t>
            </a:r>
            <a:endParaRPr lang="en-GB" dirty="0"/>
          </a:p>
        </p:txBody>
      </p:sp>
      <p:sp>
        <p:nvSpPr>
          <p:cNvPr id="4" name="Slide Number Placeholder 3"/>
          <p:cNvSpPr>
            <a:spLocks noGrp="1"/>
          </p:cNvSpPr>
          <p:nvPr>
            <p:ph type="sldNum" sz="quarter" idx="10"/>
          </p:nvPr>
        </p:nvSpPr>
        <p:spPr/>
        <p:txBody>
          <a:bodyPr/>
          <a:lstStyle/>
          <a:p>
            <a:pPr>
              <a:defRPr/>
            </a:pPr>
            <a:fld id="{B59488B1-AC4A-4FFF-8465-978CC7E21928}" type="slidenum">
              <a:rPr lang="en-GB" smtClean="0"/>
              <a:pPr>
                <a:defRPr/>
              </a:pPr>
              <a:t>9</a:t>
            </a:fld>
            <a:endParaRPr lang="en-GB" dirty="0"/>
          </a:p>
        </p:txBody>
      </p:sp>
    </p:spTree>
    <p:extLst>
      <p:ext uri="{BB962C8B-B14F-4D97-AF65-F5344CB8AC3E}">
        <p14:creationId xmlns:p14="http://schemas.microsoft.com/office/powerpoint/2010/main" val="390143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CB3C25D-B6E2-4156-A7CD-BFB6C0065E7F}" type="datetime1">
              <a:rPr lang="en-US"/>
              <a:pPr>
                <a:defRPr/>
              </a:pPr>
              <a:t>10/31/2023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87D5ED-BCD8-44B1-ABBB-CCEBD4E340AA}"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0A8DF6-333A-4AC8-BB2F-07402B595596}" type="datetime1">
              <a:rPr lang="en-US"/>
              <a:pPr>
                <a:defRPr/>
              </a:pPr>
              <a:t>10/31/2023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1AB5D1-21BF-4497-B946-0435095BD0F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193779-9315-4156-B013-EAE90B4E5F51}" type="datetime1">
              <a:rPr lang="en-US"/>
              <a:pPr>
                <a:defRPr/>
              </a:pPr>
              <a:t>10/31/2023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9B2754-F05C-448A-AEE3-1D26198AAFC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E0F31D-56E3-4ABA-B1DF-DBD6B66E180D}" type="datetime1">
              <a:rPr lang="en-US"/>
              <a:pPr>
                <a:defRPr/>
              </a:pPr>
              <a:t>10/31/2023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53B8E1-09D9-4D25-BC1B-BDD117F2BC0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357298"/>
            <a:ext cx="8229600" cy="476886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6CF9096-C219-4CA0-AD72-F135AC617AF9}" type="datetime1">
              <a:rPr lang="en-US"/>
              <a:pPr>
                <a:defRPr/>
              </a:pPr>
              <a:t>10/31/2023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C16A-34D2-4739-B3CE-E1EE7B764BE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6A67D-822E-4B5E-B38E-ECD0F05C2E03}" type="datetime1">
              <a:rPr lang="en-US"/>
              <a:pPr>
                <a:defRPr/>
              </a:pPr>
              <a:t>10/31/2023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DDD69F-8C96-4081-8C0D-4AC404BD637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F97DE81-7170-4008-8798-8A6E15254F90}" type="datetime1">
              <a:rPr lang="en-US"/>
              <a:pPr>
                <a:defRPr/>
              </a:pPr>
              <a:t>10/31/2023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239736-5328-4764-9AFF-B8CEC66B727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077041C-2934-4A06-B087-371637CFECAA}" type="datetime1">
              <a:rPr lang="en-US"/>
              <a:pPr>
                <a:defRPr/>
              </a:pPr>
              <a:t>10/31/2023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C5CB47-E534-48BB-952C-193D418FAF97}"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ADE411-D0E4-45C0-92DB-87140694A84E}" type="datetime1">
              <a:rPr lang="en-US"/>
              <a:pPr>
                <a:defRPr/>
              </a:pPr>
              <a:t>10/31/2023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8A5226-8451-4521-8EBE-10594D8503F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093990E-81FF-4DC0-B7AD-C624403597B2}" type="datetime1">
              <a:rPr lang="en-US"/>
              <a:pPr>
                <a:defRPr/>
              </a:pPr>
              <a:t>10/31/2023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CE737CB-C416-4B67-A9B6-D5C7CF2A331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DA3D25-FB3A-4E5B-8759-8A8A57F359E3}" type="datetime1">
              <a:rPr lang="en-US"/>
              <a:pPr>
                <a:defRPr/>
              </a:pPr>
              <a:t>10/31/2023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F9952EB-550D-4BA9-9255-FFD607087DDF}"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A88C3-E34F-4391-9EFD-89CE100DBEE5}" type="datetime1">
              <a:rPr lang="en-US"/>
              <a:pPr>
                <a:defRPr/>
              </a:pPr>
              <a:t>10/31/2023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06D4BE-E036-4802-A16A-703F17C530D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100000">
              <a:schemeClr val="accent1">
                <a:tint val="50000"/>
                <a:shade val="100000"/>
                <a:satMod val="350000"/>
              </a:schemeClr>
            </a:gs>
          </a:gsLst>
          <a:lin ang="10800000" scaled="1"/>
          <a:tileRect/>
        </a:gradFill>
        <a:effectLst/>
      </p:bgPr>
    </p:bg>
    <p:spTree>
      <p:nvGrpSpPr>
        <p:cNvPr id="1" name=""/>
        <p:cNvGrpSpPr/>
        <p:nvPr/>
      </p:nvGrpSpPr>
      <p:grpSpPr>
        <a:xfrm>
          <a:off x="0" y="0"/>
          <a:ext cx="0" cy="0"/>
          <a:chOff x="0" y="0"/>
          <a:chExt cx="0" cy="0"/>
        </a:xfrm>
      </p:grpSpPr>
      <p:pic>
        <p:nvPicPr>
          <p:cNvPr id="1026" name="Picture 9" descr="BKGROUND SLVR LIONS.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381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143000"/>
            <a:ext cx="82296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Arial" charset="0"/>
                <a:ea typeface="ＭＳ Ｐゴシック" pitchFamily="-65" charset="-128"/>
                <a:cs typeface="+mn-cs"/>
              </a:defRPr>
            </a:lvl1pPr>
          </a:lstStyle>
          <a:p>
            <a:pPr>
              <a:defRPr/>
            </a:pPr>
            <a:fld id="{AD460797-F324-46C6-96ED-CD5A2BEE7791}" type="datetime1">
              <a:rPr lang="en-US"/>
              <a:pPr>
                <a:defRPr/>
              </a:pPr>
              <a:t>10/31/2023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dirty="0">
                <a:solidFill>
                  <a:srgbClr val="898989"/>
                </a:solidFill>
                <a:latin typeface="Arial" charset="0"/>
                <a:ea typeface="ＭＳ Ｐゴシック" pitchFamily="-65"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1600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Arial" charset="0"/>
                <a:ea typeface="ＭＳ Ｐゴシック" pitchFamily="-65" charset="-128"/>
                <a:cs typeface="+mn-cs"/>
              </a:defRPr>
            </a:lvl1pPr>
          </a:lstStyle>
          <a:p>
            <a:pPr>
              <a:defRPr/>
            </a:pPr>
            <a:fld id="{E63ECCC5-4058-4404-A0AF-1EDFAE82D0CA}" type="slidenum">
              <a:rPr lang="en-US"/>
              <a:pPr>
                <a:defRPr/>
              </a:pPr>
              <a:t>‹#›</a:t>
            </a:fld>
            <a:endParaRPr lang="en-US" dirty="0"/>
          </a:p>
        </p:txBody>
      </p:sp>
      <p:pic>
        <p:nvPicPr>
          <p:cNvPr id="1032" name="Picture 9"/>
          <p:cNvPicPr>
            <a:picLocks noChangeAspect="1" noChangeArrowheads="1"/>
          </p:cNvPicPr>
          <p:nvPr/>
        </p:nvPicPr>
        <p:blipFill>
          <a:blip r:embed="rId15" cstate="print"/>
          <a:srcRect/>
          <a:stretch>
            <a:fillRect/>
          </a:stretch>
        </p:blipFill>
        <p:spPr bwMode="auto">
          <a:xfrm>
            <a:off x="8061325" y="5618163"/>
            <a:ext cx="720725" cy="1016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457200" rtl="0" eaLnBrk="0" fontAlgn="base" hangingPunct="0">
        <a:spcBef>
          <a:spcPct val="0"/>
        </a:spcBef>
        <a:spcAft>
          <a:spcPct val="0"/>
        </a:spcAft>
        <a:defRPr sz="2800" b="1" kern="1200">
          <a:solidFill>
            <a:srgbClr val="003B8A"/>
          </a:solidFill>
          <a:latin typeface="Arial"/>
          <a:ea typeface="ＭＳ Ｐゴシック" pitchFamily="-65" charset="-128"/>
          <a:cs typeface="ＭＳ Ｐゴシック" pitchFamily="-65" charset="-128"/>
        </a:defRPr>
      </a:lvl1pPr>
      <a:lvl2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2pPr>
      <a:lvl3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3pPr>
      <a:lvl4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4pPr>
      <a:lvl5pPr algn="l" defTabSz="457200" rtl="0" eaLnBrk="0" fontAlgn="base" hangingPunct="0">
        <a:spcBef>
          <a:spcPct val="0"/>
        </a:spcBef>
        <a:spcAft>
          <a:spcPct val="0"/>
        </a:spcAft>
        <a:defRPr sz="2800" b="1">
          <a:solidFill>
            <a:srgbClr val="003B8A"/>
          </a:solidFill>
          <a:latin typeface="Arial" pitchFamily="-65" charset="0"/>
          <a:ea typeface="ＭＳ Ｐゴシック" pitchFamily="-65" charset="-128"/>
          <a:cs typeface="ＭＳ Ｐゴシック" pitchFamily="-65" charset="-128"/>
        </a:defRPr>
      </a:lvl5pPr>
      <a:lvl6pPr marL="457200" algn="l" defTabSz="457200" rtl="0" eaLnBrk="1" fontAlgn="base" hangingPunct="1">
        <a:spcBef>
          <a:spcPct val="0"/>
        </a:spcBef>
        <a:spcAft>
          <a:spcPct val="0"/>
        </a:spcAft>
        <a:defRPr sz="3600" b="1">
          <a:solidFill>
            <a:srgbClr val="00275D"/>
          </a:solidFill>
          <a:latin typeface="Calibri" pitchFamily="-65" charset="0"/>
          <a:ea typeface="ＭＳ Ｐゴシック" pitchFamily="-65" charset="-128"/>
        </a:defRPr>
      </a:lvl6pPr>
      <a:lvl7pPr marL="914400" algn="l" defTabSz="457200" rtl="0" eaLnBrk="1" fontAlgn="base" hangingPunct="1">
        <a:spcBef>
          <a:spcPct val="0"/>
        </a:spcBef>
        <a:spcAft>
          <a:spcPct val="0"/>
        </a:spcAft>
        <a:defRPr sz="3600" b="1">
          <a:solidFill>
            <a:srgbClr val="00275D"/>
          </a:solidFill>
          <a:latin typeface="Calibri" pitchFamily="-65" charset="0"/>
          <a:ea typeface="ＭＳ Ｐゴシック" pitchFamily="-65" charset="-128"/>
        </a:defRPr>
      </a:lvl7pPr>
      <a:lvl8pPr marL="1371600" algn="l" defTabSz="457200" rtl="0" eaLnBrk="1" fontAlgn="base" hangingPunct="1">
        <a:spcBef>
          <a:spcPct val="0"/>
        </a:spcBef>
        <a:spcAft>
          <a:spcPct val="0"/>
        </a:spcAft>
        <a:defRPr sz="3600" b="1">
          <a:solidFill>
            <a:srgbClr val="00275D"/>
          </a:solidFill>
          <a:latin typeface="Calibri" pitchFamily="-65" charset="0"/>
          <a:ea typeface="ＭＳ Ｐゴシック" pitchFamily="-65" charset="-128"/>
        </a:defRPr>
      </a:lvl8pPr>
      <a:lvl9pPr marL="1828800" algn="l" defTabSz="457200" rtl="0" eaLnBrk="1" fontAlgn="base" hangingPunct="1">
        <a:spcBef>
          <a:spcPct val="0"/>
        </a:spcBef>
        <a:spcAft>
          <a:spcPct val="0"/>
        </a:spcAft>
        <a:defRPr sz="3600" b="1">
          <a:solidFill>
            <a:srgbClr val="00275D"/>
          </a:solidFill>
          <a:latin typeface="Calibri"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Clr>
          <a:srgbClr val="ED1C24"/>
        </a:buClr>
        <a:buFont typeface="Arial" pitchFamily="34" charset="0"/>
        <a:buChar char="•"/>
        <a:defRPr sz="2000" kern="1200">
          <a:solidFill>
            <a:srgbClr val="003B8A"/>
          </a:solidFill>
          <a:latin typeface="Arial"/>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Clr>
          <a:srgbClr val="ED1C24"/>
        </a:buClr>
        <a:buFont typeface="Arial" pitchFamily="34" charset="0"/>
        <a:buChar char="•"/>
        <a:defRPr sz="2800" kern="1200">
          <a:solidFill>
            <a:srgbClr val="003B8A"/>
          </a:solidFill>
          <a:latin typeface="Arial"/>
          <a:ea typeface="ＭＳ Ｐゴシック" pitchFamily="-65" charset="-128"/>
          <a:cs typeface="ＭＳ Ｐゴシック"/>
        </a:defRPr>
      </a:lvl2pPr>
      <a:lvl3pPr marL="1143000" indent="-228600" algn="l" defTabSz="457200" rtl="0" eaLnBrk="0" fontAlgn="base" hangingPunct="0">
        <a:spcBef>
          <a:spcPct val="20000"/>
        </a:spcBef>
        <a:spcAft>
          <a:spcPct val="0"/>
        </a:spcAft>
        <a:buClr>
          <a:srgbClr val="ED1C24"/>
        </a:buClr>
        <a:buFont typeface="Arial" pitchFamily="34" charset="0"/>
        <a:buChar char="•"/>
        <a:defRPr sz="1600" kern="1200">
          <a:solidFill>
            <a:srgbClr val="003B8A"/>
          </a:solidFill>
          <a:latin typeface="Arial"/>
          <a:ea typeface="ＭＳ Ｐゴシック" pitchFamily="-65" charset="-128"/>
          <a:cs typeface="ＭＳ Ｐゴシック"/>
        </a:defRPr>
      </a:lvl3pPr>
      <a:lvl4pPr marL="16002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4pPr>
      <a:lvl5pPr marL="2057400" indent="-228600" algn="l" defTabSz="457200" rtl="0" eaLnBrk="0" fontAlgn="base" hangingPunct="0">
        <a:spcBef>
          <a:spcPct val="20000"/>
        </a:spcBef>
        <a:spcAft>
          <a:spcPct val="0"/>
        </a:spcAft>
        <a:buClr>
          <a:srgbClr val="ED1C24"/>
        </a:buClr>
        <a:buFont typeface="Arial" pitchFamily="34" charset="0"/>
        <a:buChar char="•"/>
        <a:defRPr sz="1400" kern="1200">
          <a:solidFill>
            <a:srgbClr val="003B8A"/>
          </a:solidFill>
          <a:latin typeface="Arial"/>
          <a:ea typeface="ＭＳ Ｐゴシック" pitchFamily="-65"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ootballfoundation.hivelearning.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6BD896C-532D-42A9-9927-627534965F98}"/>
              </a:ext>
            </a:extLst>
          </p:cNvPr>
          <p:cNvPicPr>
            <a:picLocks noChangeAspect="1"/>
          </p:cNvPicPr>
          <p:nvPr/>
        </p:nvPicPr>
        <p:blipFill>
          <a:blip r:embed="rId3"/>
          <a:stretch>
            <a:fillRect/>
          </a:stretch>
        </p:blipFill>
        <p:spPr>
          <a:xfrm>
            <a:off x="2773167" y="4138613"/>
            <a:ext cx="1358836" cy="1362076"/>
          </a:xfrm>
          <a:prstGeom prst="rect">
            <a:avLst/>
          </a:prstGeom>
        </p:spPr>
      </p:pic>
      <p:pic>
        <p:nvPicPr>
          <p:cNvPr id="17" name="Picture 16">
            <a:extLst>
              <a:ext uri="{FF2B5EF4-FFF2-40B4-BE49-F238E27FC236}">
                <a16:creationId xmlns:a16="http://schemas.microsoft.com/office/drawing/2014/main" id="{2DF5D868-C4F8-4183-873D-EC0A077C5C84}"/>
              </a:ext>
            </a:extLst>
          </p:cNvPr>
          <p:cNvPicPr>
            <a:picLocks noChangeAspect="1"/>
          </p:cNvPicPr>
          <p:nvPr/>
        </p:nvPicPr>
        <p:blipFill rotWithShape="1">
          <a:blip r:embed="rId4"/>
          <a:srcRect l="7540" r="49906"/>
          <a:stretch/>
        </p:blipFill>
        <p:spPr>
          <a:xfrm>
            <a:off x="1371522" y="4161495"/>
            <a:ext cx="1384205" cy="2696505"/>
          </a:xfrm>
          <a:prstGeom prst="rect">
            <a:avLst/>
          </a:prstGeom>
        </p:spPr>
      </p:pic>
      <p:pic>
        <p:nvPicPr>
          <p:cNvPr id="48" name="Picture 47">
            <a:extLst>
              <a:ext uri="{FF2B5EF4-FFF2-40B4-BE49-F238E27FC236}">
                <a16:creationId xmlns:a16="http://schemas.microsoft.com/office/drawing/2014/main" id="{1F180313-627B-4D03-9EC7-1F7604138E35}"/>
              </a:ext>
            </a:extLst>
          </p:cNvPr>
          <p:cNvPicPr>
            <a:picLocks noChangeAspect="1"/>
          </p:cNvPicPr>
          <p:nvPr/>
        </p:nvPicPr>
        <p:blipFill>
          <a:blip r:embed="rId5"/>
          <a:stretch>
            <a:fillRect/>
          </a:stretch>
        </p:blipFill>
        <p:spPr>
          <a:xfrm>
            <a:off x="4145829" y="2779710"/>
            <a:ext cx="1357695" cy="1350965"/>
          </a:xfrm>
          <a:prstGeom prst="rect">
            <a:avLst/>
          </a:prstGeom>
        </p:spPr>
      </p:pic>
      <p:pic>
        <p:nvPicPr>
          <p:cNvPr id="15" name="Picture 14">
            <a:extLst>
              <a:ext uri="{FF2B5EF4-FFF2-40B4-BE49-F238E27FC236}">
                <a16:creationId xmlns:a16="http://schemas.microsoft.com/office/drawing/2014/main" id="{AB2F9C5F-E059-43E0-AE28-1BEBF8C3F843}"/>
              </a:ext>
            </a:extLst>
          </p:cNvPr>
          <p:cNvPicPr>
            <a:picLocks noChangeAspect="1"/>
          </p:cNvPicPr>
          <p:nvPr/>
        </p:nvPicPr>
        <p:blipFill rotWithShape="1">
          <a:blip r:embed="rId6"/>
          <a:srcRect l="21202" r="19111"/>
          <a:stretch/>
        </p:blipFill>
        <p:spPr>
          <a:xfrm>
            <a:off x="1399266" y="2778124"/>
            <a:ext cx="1361215" cy="1344614"/>
          </a:xfrm>
          <a:prstGeom prst="rect">
            <a:avLst/>
          </a:prstGeom>
        </p:spPr>
      </p:pic>
      <p:pic>
        <p:nvPicPr>
          <p:cNvPr id="8" name="Picture 9" descr="LCFA Sefton">
            <a:extLst>
              <a:ext uri="{FF2B5EF4-FFF2-40B4-BE49-F238E27FC236}">
                <a16:creationId xmlns:a16="http://schemas.microsoft.com/office/drawing/2014/main" id="{C3CDCCA9-4C2C-4024-B87F-85C53C64ED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0870" y="0"/>
            <a:ext cx="1349329" cy="1435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a:extLst>
              <a:ext uri="{FF2B5EF4-FFF2-40B4-BE49-F238E27FC236}">
                <a16:creationId xmlns:a16="http://schemas.microsoft.com/office/drawing/2014/main" id="{0693A4B3-474E-4EEE-A9B7-50EC2F33E5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8" y="1425750"/>
            <a:ext cx="1357689" cy="1322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6">
            <a:extLst>
              <a:ext uri="{FF2B5EF4-FFF2-40B4-BE49-F238E27FC236}">
                <a16:creationId xmlns:a16="http://schemas.microsoft.com/office/drawing/2014/main" id="{706B11DE-D867-4DA0-AC0C-3C9544108A2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97" y="1"/>
            <a:ext cx="1365805" cy="1423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a:extLst>
              <a:ext uri="{FF2B5EF4-FFF2-40B4-BE49-F238E27FC236}">
                <a16:creationId xmlns:a16="http://schemas.microsoft.com/office/drawing/2014/main" id="{3135F17F-A1F0-4970-AFE3-B3D7A0B4F9A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7727"/>
          <a:stretch/>
        </p:blipFill>
        <p:spPr bwMode="auto">
          <a:xfrm>
            <a:off x="1399267" y="7939"/>
            <a:ext cx="2731942" cy="136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a:extLst>
              <a:ext uri="{FF2B5EF4-FFF2-40B4-BE49-F238E27FC236}">
                <a16:creationId xmlns:a16="http://schemas.microsoft.com/office/drawing/2014/main" id="{3EFF8B2E-62B1-4804-8559-B1ED4AB3652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45829" y="1392236"/>
            <a:ext cx="2712123" cy="1387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AutoShape 6"/>
          <p:cNvSpPr>
            <a:spLocks noChangeAspect="1" noChangeArrowheads="1" noTextEdit="1"/>
          </p:cNvSpPr>
          <p:nvPr/>
        </p:nvSpPr>
        <p:spPr bwMode="auto">
          <a:xfrm>
            <a:off x="11100" y="12700"/>
            <a:ext cx="9132900" cy="6858000"/>
          </a:xfrm>
          <a:prstGeom prst="rect">
            <a:avLst/>
          </a:prstGeom>
          <a:noFill/>
          <a:ln w="9525">
            <a:noFill/>
            <a:miter lim="800000"/>
            <a:headEnd/>
            <a:tailEnd/>
          </a:ln>
        </p:spPr>
        <p:txBody>
          <a:bodyPr/>
          <a:lstStyle/>
          <a:p>
            <a:endParaRPr lang="en-GB" dirty="0"/>
          </a:p>
        </p:txBody>
      </p:sp>
      <p:pic>
        <p:nvPicPr>
          <p:cNvPr id="2058" name="Picture 8"/>
          <p:cNvPicPr>
            <a:picLocks noChangeAspect="1" noChangeArrowheads="1"/>
          </p:cNvPicPr>
          <p:nvPr/>
        </p:nvPicPr>
        <p:blipFill>
          <a:blip r:embed="rId12" cstate="print"/>
          <a:srcRect/>
          <a:stretch>
            <a:fillRect/>
          </a:stretch>
        </p:blipFill>
        <p:spPr bwMode="auto">
          <a:xfrm>
            <a:off x="0" y="4122738"/>
            <a:ext cx="1387376" cy="1389063"/>
          </a:xfrm>
          <a:prstGeom prst="rect">
            <a:avLst/>
          </a:prstGeom>
          <a:noFill/>
          <a:ln w="9525">
            <a:noFill/>
            <a:miter lim="800000"/>
            <a:headEnd/>
            <a:tailEnd/>
          </a:ln>
        </p:spPr>
      </p:pic>
      <p:sp>
        <p:nvSpPr>
          <p:cNvPr id="2059" name="Freeform 9"/>
          <p:cNvSpPr>
            <a:spLocks/>
          </p:cNvSpPr>
          <p:nvPr/>
        </p:nvSpPr>
        <p:spPr bwMode="auto">
          <a:xfrm>
            <a:off x="17442" y="4138613"/>
            <a:ext cx="1358836" cy="1362075"/>
          </a:xfrm>
          <a:custGeom>
            <a:avLst/>
            <a:gdLst>
              <a:gd name="T0" fmla="*/ 107602 w 1427"/>
              <a:gd name="T1" fmla="*/ 0 h 1427"/>
              <a:gd name="T2" fmla="*/ 107602 w 1427"/>
              <a:gd name="T3" fmla="*/ 0 h 1427"/>
              <a:gd name="T4" fmla="*/ 0 w 1427"/>
              <a:gd name="T5" fmla="*/ 107859 h 1427"/>
              <a:gd name="T6" fmla="*/ 0 w 1427"/>
              <a:gd name="T7" fmla="*/ 1254216 h 1427"/>
              <a:gd name="T8" fmla="*/ 107602 w 1427"/>
              <a:gd name="T9" fmla="*/ 1362075 h 1427"/>
              <a:gd name="T10" fmla="*/ 1251234 w 1427"/>
              <a:gd name="T11" fmla="*/ 1362075 h 1427"/>
              <a:gd name="T12" fmla="*/ 1358836 w 1427"/>
              <a:gd name="T13" fmla="*/ 1254216 h 1427"/>
              <a:gd name="T14" fmla="*/ 1358836 w 1427"/>
              <a:gd name="T15" fmla="*/ 107859 h 1427"/>
              <a:gd name="T16" fmla="*/ 1251234 w 1427"/>
              <a:gd name="T17" fmla="*/ 0 h 1427"/>
              <a:gd name="T18" fmla="*/ 107602 w 1427"/>
              <a:gd name="T19" fmla="*/ 0 h 1427"/>
              <a:gd name="T20" fmla="*/ 107602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4"/>
                </a:lnTo>
                <a:cubicBezTo>
                  <a:pt x="0" y="1314"/>
                  <a:pt x="0" y="1427"/>
                  <a:pt x="113" y="1427"/>
                </a:cubicBezTo>
                <a:lnTo>
                  <a:pt x="1314" y="1427"/>
                </a:lnTo>
                <a:cubicBezTo>
                  <a:pt x="1314" y="1427"/>
                  <a:pt x="1427" y="1427"/>
                  <a:pt x="1427" y="1314"/>
                </a:cubicBezTo>
                <a:lnTo>
                  <a:pt x="1427" y="113"/>
                </a:lnTo>
                <a:cubicBezTo>
                  <a:pt x="1427" y="113"/>
                  <a:pt x="1427" y="0"/>
                  <a:pt x="1314" y="0"/>
                </a:cubicBezTo>
                <a:lnTo>
                  <a:pt x="113" y="0"/>
                </a:lnTo>
                <a:close/>
              </a:path>
            </a:pathLst>
          </a:custGeom>
          <a:noFill/>
          <a:ln w="8" cap="flat">
            <a:solidFill>
              <a:srgbClr val="FEFEFE"/>
            </a:solidFill>
            <a:prstDash val="solid"/>
            <a:miter lim="800000"/>
            <a:headEnd/>
            <a:tailEnd/>
          </a:ln>
        </p:spPr>
        <p:txBody>
          <a:bodyPr/>
          <a:lstStyle/>
          <a:p>
            <a:endParaRPr lang="en-GB" dirty="0"/>
          </a:p>
        </p:txBody>
      </p:sp>
      <p:sp>
        <p:nvSpPr>
          <p:cNvPr id="2060" name="Freeform 10"/>
          <p:cNvSpPr>
            <a:spLocks/>
          </p:cNvSpPr>
          <p:nvPr/>
        </p:nvSpPr>
        <p:spPr bwMode="auto">
          <a:xfrm>
            <a:off x="17442" y="4138613"/>
            <a:ext cx="1358836" cy="1362075"/>
          </a:xfrm>
          <a:custGeom>
            <a:avLst/>
            <a:gdLst>
              <a:gd name="T0" fmla="*/ 107602 w 1427"/>
              <a:gd name="T1" fmla="*/ 0 h 1427"/>
              <a:gd name="T2" fmla="*/ 107602 w 1427"/>
              <a:gd name="T3" fmla="*/ 0 h 1427"/>
              <a:gd name="T4" fmla="*/ 0 w 1427"/>
              <a:gd name="T5" fmla="*/ 107859 h 1427"/>
              <a:gd name="T6" fmla="*/ 0 w 1427"/>
              <a:gd name="T7" fmla="*/ 1254216 h 1427"/>
              <a:gd name="T8" fmla="*/ 107602 w 1427"/>
              <a:gd name="T9" fmla="*/ 1362075 h 1427"/>
              <a:gd name="T10" fmla="*/ 1251234 w 1427"/>
              <a:gd name="T11" fmla="*/ 1362075 h 1427"/>
              <a:gd name="T12" fmla="*/ 1358836 w 1427"/>
              <a:gd name="T13" fmla="*/ 1254216 h 1427"/>
              <a:gd name="T14" fmla="*/ 1358836 w 1427"/>
              <a:gd name="T15" fmla="*/ 107859 h 1427"/>
              <a:gd name="T16" fmla="*/ 1251234 w 1427"/>
              <a:gd name="T17" fmla="*/ 0 h 1427"/>
              <a:gd name="T18" fmla="*/ 107602 w 1427"/>
              <a:gd name="T19" fmla="*/ 0 h 1427"/>
              <a:gd name="T20" fmla="*/ 107602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4"/>
                </a:lnTo>
                <a:cubicBezTo>
                  <a:pt x="0" y="1314"/>
                  <a:pt x="0" y="1427"/>
                  <a:pt x="113" y="1427"/>
                </a:cubicBezTo>
                <a:lnTo>
                  <a:pt x="1314" y="1427"/>
                </a:lnTo>
                <a:cubicBezTo>
                  <a:pt x="1314" y="1427"/>
                  <a:pt x="1427" y="1427"/>
                  <a:pt x="1427" y="1314"/>
                </a:cubicBezTo>
                <a:lnTo>
                  <a:pt x="1427" y="113"/>
                </a:lnTo>
                <a:cubicBezTo>
                  <a:pt x="1427" y="113"/>
                  <a:pt x="1427" y="0"/>
                  <a:pt x="1314" y="0"/>
                </a:cubicBezTo>
                <a:lnTo>
                  <a:pt x="113" y="0"/>
                </a:lnTo>
                <a:close/>
              </a:path>
            </a:pathLst>
          </a:custGeom>
          <a:noFill/>
          <a:ln w="8" cap="flat">
            <a:solidFill>
              <a:srgbClr val="FEFEFE"/>
            </a:solidFill>
            <a:prstDash val="solid"/>
            <a:miter lim="800000"/>
            <a:headEnd/>
            <a:tailEnd/>
          </a:ln>
        </p:spPr>
        <p:txBody>
          <a:bodyPr/>
          <a:lstStyle/>
          <a:p>
            <a:endParaRPr lang="en-GB" dirty="0"/>
          </a:p>
        </p:txBody>
      </p:sp>
      <p:sp>
        <p:nvSpPr>
          <p:cNvPr id="2062" name="Freeform 12"/>
          <p:cNvSpPr>
            <a:spLocks/>
          </p:cNvSpPr>
          <p:nvPr/>
        </p:nvSpPr>
        <p:spPr bwMode="auto">
          <a:xfrm>
            <a:off x="17442" y="2765425"/>
            <a:ext cx="1358836" cy="1362075"/>
          </a:xfrm>
          <a:custGeom>
            <a:avLst/>
            <a:gdLst>
              <a:gd name="T0" fmla="*/ 107602 w 1427"/>
              <a:gd name="T1" fmla="*/ 0 h 1427"/>
              <a:gd name="T2" fmla="*/ 107602 w 1427"/>
              <a:gd name="T3" fmla="*/ 0 h 1427"/>
              <a:gd name="T4" fmla="*/ 0 w 1427"/>
              <a:gd name="T5" fmla="*/ 107859 h 1427"/>
              <a:gd name="T6" fmla="*/ 0 w 1427"/>
              <a:gd name="T7" fmla="*/ 1253262 h 1427"/>
              <a:gd name="T8" fmla="*/ 107602 w 1427"/>
              <a:gd name="T9" fmla="*/ 1362075 h 1427"/>
              <a:gd name="T10" fmla="*/ 1251234 w 1427"/>
              <a:gd name="T11" fmla="*/ 1362075 h 1427"/>
              <a:gd name="T12" fmla="*/ 1358836 w 1427"/>
              <a:gd name="T13" fmla="*/ 1253262 h 1427"/>
              <a:gd name="T14" fmla="*/ 1358836 w 1427"/>
              <a:gd name="T15" fmla="*/ 107859 h 1427"/>
              <a:gd name="T16" fmla="*/ 1251234 w 1427"/>
              <a:gd name="T17" fmla="*/ 0 h 1427"/>
              <a:gd name="T18" fmla="*/ 107602 w 1427"/>
              <a:gd name="T19" fmla="*/ 0 h 1427"/>
              <a:gd name="T20" fmla="*/ 107602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3"/>
                </a:lnTo>
                <a:cubicBezTo>
                  <a:pt x="0" y="1313"/>
                  <a:pt x="0" y="1427"/>
                  <a:pt x="113" y="1427"/>
                </a:cubicBezTo>
                <a:lnTo>
                  <a:pt x="1314" y="1427"/>
                </a:lnTo>
                <a:cubicBezTo>
                  <a:pt x="1314" y="1427"/>
                  <a:pt x="1427" y="1427"/>
                  <a:pt x="1427" y="1313"/>
                </a:cubicBezTo>
                <a:lnTo>
                  <a:pt x="1427" y="113"/>
                </a:lnTo>
                <a:cubicBezTo>
                  <a:pt x="1427" y="113"/>
                  <a:pt x="1427" y="0"/>
                  <a:pt x="1314" y="0"/>
                </a:cubicBezTo>
                <a:lnTo>
                  <a:pt x="113" y="0"/>
                </a:lnTo>
                <a:close/>
              </a:path>
            </a:pathLst>
          </a:custGeom>
          <a:noFill/>
          <a:ln w="8" cap="flat">
            <a:solidFill>
              <a:srgbClr val="00275D"/>
            </a:solidFill>
            <a:prstDash val="solid"/>
            <a:miter lim="800000"/>
            <a:headEnd/>
            <a:tailEnd/>
          </a:ln>
        </p:spPr>
        <p:txBody>
          <a:bodyPr/>
          <a:lstStyle/>
          <a:p>
            <a:endParaRPr lang="en-GB" dirty="0"/>
          </a:p>
        </p:txBody>
      </p:sp>
      <p:sp>
        <p:nvSpPr>
          <p:cNvPr id="2066" name="Freeform 16"/>
          <p:cNvSpPr>
            <a:spLocks/>
          </p:cNvSpPr>
          <p:nvPr/>
        </p:nvSpPr>
        <p:spPr bwMode="auto">
          <a:xfrm>
            <a:off x="1393718" y="17463"/>
            <a:ext cx="2731942" cy="1360488"/>
          </a:xfrm>
          <a:custGeom>
            <a:avLst/>
            <a:gdLst>
              <a:gd name="T0" fmla="*/ 107677 w 2867"/>
              <a:gd name="T1" fmla="*/ 0 h 1427"/>
              <a:gd name="T2" fmla="*/ 107677 w 2867"/>
              <a:gd name="T3" fmla="*/ 0 h 1427"/>
              <a:gd name="T4" fmla="*/ 0 w 2867"/>
              <a:gd name="T5" fmla="*/ 107733 h 1427"/>
              <a:gd name="T6" fmla="*/ 0 w 2867"/>
              <a:gd name="T7" fmla="*/ 1252755 h 1427"/>
              <a:gd name="T8" fmla="*/ 107677 w 2867"/>
              <a:gd name="T9" fmla="*/ 1360488 h 1427"/>
              <a:gd name="T10" fmla="*/ 2624265 w 2867"/>
              <a:gd name="T11" fmla="*/ 1360488 h 1427"/>
              <a:gd name="T12" fmla="*/ 2730989 w 2867"/>
              <a:gd name="T13" fmla="*/ 1252755 h 1427"/>
              <a:gd name="T14" fmla="*/ 2726225 w 2867"/>
              <a:gd name="T15" fmla="*/ 107733 h 1427"/>
              <a:gd name="T16" fmla="*/ 2617595 w 2867"/>
              <a:gd name="T17" fmla="*/ 0 h 1427"/>
              <a:gd name="T18" fmla="*/ 107677 w 2867"/>
              <a:gd name="T19" fmla="*/ 0 h 1427"/>
              <a:gd name="T20" fmla="*/ 107677 w 286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7"/>
              <a:gd name="T34" fmla="*/ 0 h 1427"/>
              <a:gd name="T35" fmla="*/ 2867 w 286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7" h="1427">
                <a:moveTo>
                  <a:pt x="113" y="0"/>
                </a:moveTo>
                <a:lnTo>
                  <a:pt x="113" y="0"/>
                </a:lnTo>
                <a:cubicBezTo>
                  <a:pt x="113" y="0"/>
                  <a:pt x="0" y="0"/>
                  <a:pt x="0" y="113"/>
                </a:cubicBezTo>
                <a:lnTo>
                  <a:pt x="0" y="1314"/>
                </a:lnTo>
                <a:cubicBezTo>
                  <a:pt x="0" y="1314"/>
                  <a:pt x="0" y="1427"/>
                  <a:pt x="113" y="1427"/>
                </a:cubicBezTo>
                <a:lnTo>
                  <a:pt x="2754" y="1427"/>
                </a:lnTo>
                <a:cubicBezTo>
                  <a:pt x="2754" y="1427"/>
                  <a:pt x="2867" y="1427"/>
                  <a:pt x="2866" y="1314"/>
                </a:cubicBezTo>
                <a:lnTo>
                  <a:pt x="2861" y="113"/>
                </a:lnTo>
                <a:cubicBezTo>
                  <a:pt x="2861" y="113"/>
                  <a:pt x="2860" y="0"/>
                  <a:pt x="2747" y="0"/>
                </a:cubicBezTo>
                <a:lnTo>
                  <a:pt x="113" y="0"/>
                </a:lnTo>
                <a:close/>
              </a:path>
            </a:pathLst>
          </a:custGeom>
          <a:noFill/>
          <a:ln w="8" cap="flat">
            <a:solidFill>
              <a:srgbClr val="00275D"/>
            </a:solidFill>
            <a:prstDash val="solid"/>
            <a:miter lim="800000"/>
            <a:headEnd/>
            <a:tailEnd/>
          </a:ln>
        </p:spPr>
        <p:txBody>
          <a:bodyPr/>
          <a:lstStyle/>
          <a:p>
            <a:endParaRPr lang="en-GB" dirty="0"/>
          </a:p>
        </p:txBody>
      </p:sp>
      <p:sp>
        <p:nvSpPr>
          <p:cNvPr id="2068" name="Freeform 18"/>
          <p:cNvSpPr>
            <a:spLocks/>
          </p:cNvSpPr>
          <p:nvPr/>
        </p:nvSpPr>
        <p:spPr bwMode="auto">
          <a:xfrm>
            <a:off x="4132003" y="1390650"/>
            <a:ext cx="2731942" cy="1362075"/>
          </a:xfrm>
          <a:custGeom>
            <a:avLst/>
            <a:gdLst>
              <a:gd name="T0" fmla="*/ 107677 w 2867"/>
              <a:gd name="T1" fmla="*/ 0 h 1427"/>
              <a:gd name="T2" fmla="*/ 107677 w 2867"/>
              <a:gd name="T3" fmla="*/ 0 h 1427"/>
              <a:gd name="T4" fmla="*/ 0 w 2867"/>
              <a:gd name="T5" fmla="*/ 108813 h 1427"/>
              <a:gd name="T6" fmla="*/ 0 w 2867"/>
              <a:gd name="T7" fmla="*/ 1254216 h 1427"/>
              <a:gd name="T8" fmla="*/ 107677 w 2867"/>
              <a:gd name="T9" fmla="*/ 1362075 h 1427"/>
              <a:gd name="T10" fmla="*/ 2624265 w 2867"/>
              <a:gd name="T11" fmla="*/ 1362075 h 1427"/>
              <a:gd name="T12" fmla="*/ 2731942 w 2867"/>
              <a:gd name="T13" fmla="*/ 1254216 h 1427"/>
              <a:gd name="T14" fmla="*/ 2731942 w 2867"/>
              <a:gd name="T15" fmla="*/ 108813 h 1427"/>
              <a:gd name="T16" fmla="*/ 2624265 w 2867"/>
              <a:gd name="T17" fmla="*/ 0 h 1427"/>
              <a:gd name="T18" fmla="*/ 107677 w 2867"/>
              <a:gd name="T19" fmla="*/ 0 h 1427"/>
              <a:gd name="T20" fmla="*/ 107677 w 286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67"/>
              <a:gd name="T34" fmla="*/ 0 h 1427"/>
              <a:gd name="T35" fmla="*/ 2867 w 286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67" h="1427">
                <a:moveTo>
                  <a:pt x="113" y="0"/>
                </a:moveTo>
                <a:lnTo>
                  <a:pt x="113" y="0"/>
                </a:lnTo>
                <a:cubicBezTo>
                  <a:pt x="113" y="0"/>
                  <a:pt x="0" y="0"/>
                  <a:pt x="0" y="114"/>
                </a:cubicBezTo>
                <a:lnTo>
                  <a:pt x="0" y="1314"/>
                </a:lnTo>
                <a:cubicBezTo>
                  <a:pt x="0" y="1314"/>
                  <a:pt x="0" y="1427"/>
                  <a:pt x="113" y="1427"/>
                </a:cubicBezTo>
                <a:lnTo>
                  <a:pt x="2754" y="1427"/>
                </a:lnTo>
                <a:cubicBezTo>
                  <a:pt x="2754" y="1427"/>
                  <a:pt x="2867" y="1427"/>
                  <a:pt x="2867" y="1314"/>
                </a:cubicBezTo>
                <a:lnTo>
                  <a:pt x="2867" y="114"/>
                </a:lnTo>
                <a:cubicBezTo>
                  <a:pt x="2867" y="114"/>
                  <a:pt x="2867" y="0"/>
                  <a:pt x="2754" y="0"/>
                </a:cubicBezTo>
                <a:lnTo>
                  <a:pt x="113" y="0"/>
                </a:lnTo>
                <a:close/>
              </a:path>
            </a:pathLst>
          </a:custGeom>
          <a:noFill/>
          <a:ln w="8" cap="flat">
            <a:solidFill>
              <a:srgbClr val="00275D"/>
            </a:solidFill>
            <a:prstDash val="solid"/>
            <a:miter lim="800000"/>
            <a:headEnd/>
            <a:tailEnd/>
          </a:ln>
        </p:spPr>
        <p:txBody>
          <a:bodyPr/>
          <a:lstStyle/>
          <a:p>
            <a:endParaRPr lang="en-GB" dirty="0"/>
          </a:p>
        </p:txBody>
      </p:sp>
      <p:sp>
        <p:nvSpPr>
          <p:cNvPr id="2070" name="Freeform 20"/>
          <p:cNvSpPr>
            <a:spLocks/>
          </p:cNvSpPr>
          <p:nvPr/>
        </p:nvSpPr>
        <p:spPr bwMode="auto">
          <a:xfrm>
            <a:off x="4132003" y="2765425"/>
            <a:ext cx="1360422" cy="1362075"/>
          </a:xfrm>
          <a:custGeom>
            <a:avLst/>
            <a:gdLst>
              <a:gd name="T0" fmla="*/ 107728 w 1427"/>
              <a:gd name="T1" fmla="*/ 0 h 1427"/>
              <a:gd name="T2" fmla="*/ 107728 w 1427"/>
              <a:gd name="T3" fmla="*/ 0 h 1427"/>
              <a:gd name="T4" fmla="*/ 0 w 1427"/>
              <a:gd name="T5" fmla="*/ 107859 h 1427"/>
              <a:gd name="T6" fmla="*/ 0 w 1427"/>
              <a:gd name="T7" fmla="*/ 1253262 h 1427"/>
              <a:gd name="T8" fmla="*/ 107728 w 1427"/>
              <a:gd name="T9" fmla="*/ 1362075 h 1427"/>
              <a:gd name="T10" fmla="*/ 1251741 w 1427"/>
              <a:gd name="T11" fmla="*/ 1362075 h 1427"/>
              <a:gd name="T12" fmla="*/ 1360422 w 1427"/>
              <a:gd name="T13" fmla="*/ 1253262 h 1427"/>
              <a:gd name="T14" fmla="*/ 1360422 w 1427"/>
              <a:gd name="T15" fmla="*/ 107859 h 1427"/>
              <a:gd name="T16" fmla="*/ 1251741 w 1427"/>
              <a:gd name="T17" fmla="*/ 0 h 1427"/>
              <a:gd name="T18" fmla="*/ 107728 w 1427"/>
              <a:gd name="T19" fmla="*/ 0 h 1427"/>
              <a:gd name="T20" fmla="*/ 107728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3"/>
                </a:lnTo>
                <a:cubicBezTo>
                  <a:pt x="0" y="1313"/>
                  <a:pt x="0" y="1427"/>
                  <a:pt x="113" y="1427"/>
                </a:cubicBezTo>
                <a:lnTo>
                  <a:pt x="1313" y="1427"/>
                </a:lnTo>
                <a:cubicBezTo>
                  <a:pt x="1313" y="1427"/>
                  <a:pt x="1427" y="1427"/>
                  <a:pt x="1427" y="1313"/>
                </a:cubicBezTo>
                <a:lnTo>
                  <a:pt x="1427" y="113"/>
                </a:lnTo>
                <a:cubicBezTo>
                  <a:pt x="1427" y="113"/>
                  <a:pt x="1427" y="0"/>
                  <a:pt x="1313" y="0"/>
                </a:cubicBezTo>
                <a:lnTo>
                  <a:pt x="113" y="0"/>
                </a:lnTo>
                <a:close/>
              </a:path>
            </a:pathLst>
          </a:custGeom>
          <a:noFill/>
          <a:ln w="8" cap="flat">
            <a:solidFill>
              <a:srgbClr val="00275D"/>
            </a:solidFill>
            <a:prstDash val="solid"/>
            <a:miter lim="800000"/>
            <a:headEnd/>
            <a:tailEnd/>
          </a:ln>
        </p:spPr>
        <p:txBody>
          <a:bodyPr/>
          <a:lstStyle/>
          <a:p>
            <a:endParaRPr lang="en-GB" dirty="0"/>
          </a:p>
        </p:txBody>
      </p:sp>
      <p:pic>
        <p:nvPicPr>
          <p:cNvPr id="2071" name="Picture 21"/>
          <p:cNvPicPr>
            <a:picLocks noChangeAspect="1" noChangeArrowheads="1"/>
          </p:cNvPicPr>
          <p:nvPr/>
        </p:nvPicPr>
        <p:blipFill>
          <a:blip r:embed="rId13" cstate="print"/>
          <a:srcRect/>
          <a:stretch>
            <a:fillRect/>
          </a:stretch>
        </p:blipFill>
        <p:spPr bwMode="auto">
          <a:xfrm>
            <a:off x="4757" y="5499100"/>
            <a:ext cx="1384205" cy="1387475"/>
          </a:xfrm>
          <a:prstGeom prst="rect">
            <a:avLst/>
          </a:prstGeom>
          <a:noFill/>
          <a:ln w="9525">
            <a:noFill/>
            <a:miter lim="800000"/>
            <a:headEnd/>
            <a:tailEnd/>
          </a:ln>
        </p:spPr>
      </p:pic>
      <p:sp>
        <p:nvSpPr>
          <p:cNvPr id="2072" name="Freeform 22"/>
          <p:cNvSpPr>
            <a:spLocks/>
          </p:cNvSpPr>
          <p:nvPr/>
        </p:nvSpPr>
        <p:spPr bwMode="auto">
          <a:xfrm>
            <a:off x="17442" y="5513387"/>
            <a:ext cx="1358836" cy="1360488"/>
          </a:xfrm>
          <a:custGeom>
            <a:avLst/>
            <a:gdLst>
              <a:gd name="T0" fmla="*/ 107602 w 1427"/>
              <a:gd name="T1" fmla="*/ 0 h 1427"/>
              <a:gd name="T2" fmla="*/ 107602 w 1427"/>
              <a:gd name="T3" fmla="*/ 0 h 1427"/>
              <a:gd name="T4" fmla="*/ 0 w 1427"/>
              <a:gd name="T5" fmla="*/ 107733 h 1427"/>
              <a:gd name="T6" fmla="*/ 0 w 1427"/>
              <a:gd name="T7" fmla="*/ 1252755 h 1427"/>
              <a:gd name="T8" fmla="*/ 107602 w 1427"/>
              <a:gd name="T9" fmla="*/ 1360488 h 1427"/>
              <a:gd name="T10" fmla="*/ 1251234 w 1427"/>
              <a:gd name="T11" fmla="*/ 1360488 h 1427"/>
              <a:gd name="T12" fmla="*/ 1358836 w 1427"/>
              <a:gd name="T13" fmla="*/ 1252755 h 1427"/>
              <a:gd name="T14" fmla="*/ 1358836 w 1427"/>
              <a:gd name="T15" fmla="*/ 107733 h 1427"/>
              <a:gd name="T16" fmla="*/ 1251234 w 1427"/>
              <a:gd name="T17" fmla="*/ 0 h 1427"/>
              <a:gd name="T18" fmla="*/ 107602 w 1427"/>
              <a:gd name="T19" fmla="*/ 0 h 1427"/>
              <a:gd name="T20" fmla="*/ 107602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4"/>
                </a:lnTo>
                <a:cubicBezTo>
                  <a:pt x="0" y="1314"/>
                  <a:pt x="0" y="1427"/>
                  <a:pt x="113" y="1427"/>
                </a:cubicBezTo>
                <a:lnTo>
                  <a:pt x="1314" y="1427"/>
                </a:lnTo>
                <a:cubicBezTo>
                  <a:pt x="1314" y="1427"/>
                  <a:pt x="1427" y="1427"/>
                  <a:pt x="1427" y="1314"/>
                </a:cubicBezTo>
                <a:lnTo>
                  <a:pt x="1427" y="113"/>
                </a:lnTo>
                <a:cubicBezTo>
                  <a:pt x="1427" y="113"/>
                  <a:pt x="1427" y="0"/>
                  <a:pt x="1314" y="0"/>
                </a:cubicBezTo>
                <a:lnTo>
                  <a:pt x="113" y="0"/>
                </a:lnTo>
                <a:close/>
              </a:path>
            </a:pathLst>
          </a:custGeom>
          <a:noFill/>
          <a:ln w="8" cap="flat">
            <a:solidFill>
              <a:srgbClr val="FEFEFE"/>
            </a:solidFill>
            <a:prstDash val="solid"/>
            <a:miter lim="800000"/>
            <a:headEnd/>
            <a:tailEnd/>
          </a:ln>
        </p:spPr>
        <p:txBody>
          <a:bodyPr/>
          <a:lstStyle/>
          <a:p>
            <a:endParaRPr lang="en-GB" dirty="0"/>
          </a:p>
        </p:txBody>
      </p:sp>
      <p:sp>
        <p:nvSpPr>
          <p:cNvPr id="2073" name="Freeform 23"/>
          <p:cNvSpPr>
            <a:spLocks/>
          </p:cNvSpPr>
          <p:nvPr/>
        </p:nvSpPr>
        <p:spPr bwMode="auto">
          <a:xfrm>
            <a:off x="1369935" y="2754312"/>
            <a:ext cx="1360422" cy="1360488"/>
          </a:xfrm>
          <a:custGeom>
            <a:avLst/>
            <a:gdLst>
              <a:gd name="T0" fmla="*/ 107728 w 1427"/>
              <a:gd name="T1" fmla="*/ 0 h 1427"/>
              <a:gd name="T2" fmla="*/ 107728 w 1427"/>
              <a:gd name="T3" fmla="*/ 0 h 1427"/>
              <a:gd name="T4" fmla="*/ 0 w 1427"/>
              <a:gd name="T5" fmla="*/ 107733 h 1427"/>
              <a:gd name="T6" fmla="*/ 0 w 1427"/>
              <a:gd name="T7" fmla="*/ 1252755 h 1427"/>
              <a:gd name="T8" fmla="*/ 107728 w 1427"/>
              <a:gd name="T9" fmla="*/ 1360488 h 1427"/>
              <a:gd name="T10" fmla="*/ 1251741 w 1427"/>
              <a:gd name="T11" fmla="*/ 1360488 h 1427"/>
              <a:gd name="T12" fmla="*/ 1360422 w 1427"/>
              <a:gd name="T13" fmla="*/ 1252755 h 1427"/>
              <a:gd name="T14" fmla="*/ 1360422 w 1427"/>
              <a:gd name="T15" fmla="*/ 107733 h 1427"/>
              <a:gd name="T16" fmla="*/ 1251741 w 1427"/>
              <a:gd name="T17" fmla="*/ 0 h 1427"/>
              <a:gd name="T18" fmla="*/ 107728 w 1427"/>
              <a:gd name="T19" fmla="*/ 0 h 1427"/>
              <a:gd name="T20" fmla="*/ 107728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4"/>
                </a:lnTo>
                <a:cubicBezTo>
                  <a:pt x="0" y="1314"/>
                  <a:pt x="0" y="1427"/>
                  <a:pt x="113" y="1427"/>
                </a:cubicBezTo>
                <a:lnTo>
                  <a:pt x="1313" y="1427"/>
                </a:lnTo>
                <a:cubicBezTo>
                  <a:pt x="1313" y="1427"/>
                  <a:pt x="1427" y="1427"/>
                  <a:pt x="1427" y="1314"/>
                </a:cubicBezTo>
                <a:lnTo>
                  <a:pt x="1427" y="113"/>
                </a:lnTo>
                <a:cubicBezTo>
                  <a:pt x="1427" y="113"/>
                  <a:pt x="1427" y="0"/>
                  <a:pt x="1313" y="0"/>
                </a:cubicBezTo>
                <a:lnTo>
                  <a:pt x="113" y="0"/>
                </a:lnTo>
                <a:close/>
              </a:path>
            </a:pathLst>
          </a:custGeom>
          <a:noFill/>
          <a:ln w="8" cap="flat">
            <a:solidFill>
              <a:srgbClr val="FEFEFE"/>
            </a:solidFill>
            <a:prstDash val="solid"/>
            <a:miter lim="800000"/>
            <a:headEnd/>
            <a:tailEnd/>
          </a:ln>
        </p:spPr>
        <p:txBody>
          <a:bodyPr/>
          <a:lstStyle/>
          <a:p>
            <a:endParaRPr lang="en-GB" dirty="0"/>
          </a:p>
        </p:txBody>
      </p:sp>
      <p:pic>
        <p:nvPicPr>
          <p:cNvPr id="2074" name="Picture 24"/>
          <p:cNvPicPr>
            <a:picLocks noChangeAspect="1" noChangeArrowheads="1"/>
          </p:cNvPicPr>
          <p:nvPr/>
        </p:nvPicPr>
        <p:blipFill>
          <a:blip r:embed="rId14" cstate="print"/>
          <a:srcRect/>
          <a:stretch>
            <a:fillRect/>
          </a:stretch>
        </p:blipFill>
        <p:spPr bwMode="auto">
          <a:xfrm>
            <a:off x="2747797" y="1377950"/>
            <a:ext cx="1384205" cy="2759075"/>
          </a:xfrm>
          <a:prstGeom prst="rect">
            <a:avLst/>
          </a:prstGeom>
          <a:noFill/>
          <a:ln w="9525">
            <a:noFill/>
            <a:miter lim="800000"/>
            <a:headEnd/>
            <a:tailEnd/>
          </a:ln>
        </p:spPr>
      </p:pic>
      <p:sp>
        <p:nvSpPr>
          <p:cNvPr id="2075" name="Freeform 25"/>
          <p:cNvSpPr>
            <a:spLocks/>
          </p:cNvSpPr>
          <p:nvPr/>
        </p:nvSpPr>
        <p:spPr bwMode="auto">
          <a:xfrm>
            <a:off x="2760482" y="1390650"/>
            <a:ext cx="1360422" cy="2736850"/>
          </a:xfrm>
          <a:custGeom>
            <a:avLst/>
            <a:gdLst>
              <a:gd name="T0" fmla="*/ 107728 w 1427"/>
              <a:gd name="T1" fmla="*/ 0 h 2868"/>
              <a:gd name="T2" fmla="*/ 107728 w 1427"/>
              <a:gd name="T3" fmla="*/ 0 h 2868"/>
              <a:gd name="T4" fmla="*/ 0 w 1427"/>
              <a:gd name="T5" fmla="*/ 108787 h 2868"/>
              <a:gd name="T6" fmla="*/ 0 w 1427"/>
              <a:gd name="T7" fmla="*/ 2628064 h 2868"/>
              <a:gd name="T8" fmla="*/ 107728 w 1427"/>
              <a:gd name="T9" fmla="*/ 2736851 h 2868"/>
              <a:gd name="T10" fmla="*/ 1251741 w 1427"/>
              <a:gd name="T11" fmla="*/ 2736851 h 2868"/>
              <a:gd name="T12" fmla="*/ 1360422 w 1427"/>
              <a:gd name="T13" fmla="*/ 2628064 h 2868"/>
              <a:gd name="T14" fmla="*/ 1360422 w 1427"/>
              <a:gd name="T15" fmla="*/ 108787 h 2868"/>
              <a:gd name="T16" fmla="*/ 1251741 w 1427"/>
              <a:gd name="T17" fmla="*/ 0 h 2868"/>
              <a:gd name="T18" fmla="*/ 107728 w 1427"/>
              <a:gd name="T19" fmla="*/ 0 h 2868"/>
              <a:gd name="T20" fmla="*/ 107728 w 1427"/>
              <a:gd name="T21" fmla="*/ 0 h 28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2868"/>
              <a:gd name="T35" fmla="*/ 1427 w 1427"/>
              <a:gd name="T36" fmla="*/ 2868 h 28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2868">
                <a:moveTo>
                  <a:pt x="113" y="0"/>
                </a:moveTo>
                <a:lnTo>
                  <a:pt x="113" y="0"/>
                </a:lnTo>
                <a:cubicBezTo>
                  <a:pt x="113" y="0"/>
                  <a:pt x="0" y="0"/>
                  <a:pt x="0" y="114"/>
                </a:cubicBezTo>
                <a:lnTo>
                  <a:pt x="0" y="2754"/>
                </a:lnTo>
                <a:cubicBezTo>
                  <a:pt x="0" y="2754"/>
                  <a:pt x="0" y="2868"/>
                  <a:pt x="113" y="2868"/>
                </a:cubicBezTo>
                <a:lnTo>
                  <a:pt x="1313" y="2868"/>
                </a:lnTo>
                <a:cubicBezTo>
                  <a:pt x="1313" y="2868"/>
                  <a:pt x="1427" y="2868"/>
                  <a:pt x="1427" y="2754"/>
                </a:cubicBezTo>
                <a:lnTo>
                  <a:pt x="1427" y="114"/>
                </a:lnTo>
                <a:cubicBezTo>
                  <a:pt x="1427" y="114"/>
                  <a:pt x="1427" y="0"/>
                  <a:pt x="1313" y="0"/>
                </a:cubicBezTo>
                <a:lnTo>
                  <a:pt x="113" y="0"/>
                </a:lnTo>
                <a:close/>
              </a:path>
            </a:pathLst>
          </a:custGeom>
          <a:noFill/>
          <a:ln w="8" cap="flat">
            <a:solidFill>
              <a:srgbClr val="FEFEFE"/>
            </a:solidFill>
            <a:prstDash val="solid"/>
            <a:miter lim="800000"/>
            <a:headEnd/>
            <a:tailEnd/>
          </a:ln>
        </p:spPr>
        <p:txBody>
          <a:bodyPr/>
          <a:lstStyle/>
          <a:p>
            <a:endParaRPr lang="en-GB" dirty="0"/>
          </a:p>
        </p:txBody>
      </p:sp>
      <p:sp>
        <p:nvSpPr>
          <p:cNvPr id="2077" name="Freeform 27"/>
          <p:cNvSpPr>
            <a:spLocks/>
          </p:cNvSpPr>
          <p:nvPr/>
        </p:nvSpPr>
        <p:spPr bwMode="auto">
          <a:xfrm>
            <a:off x="17442" y="17463"/>
            <a:ext cx="1358836" cy="1398587"/>
          </a:xfrm>
          <a:custGeom>
            <a:avLst/>
            <a:gdLst>
              <a:gd name="T0" fmla="*/ 107602 w 1427"/>
              <a:gd name="T1" fmla="*/ 0 h 2867"/>
              <a:gd name="T2" fmla="*/ 107602 w 1427"/>
              <a:gd name="T3" fmla="*/ 0 h 2867"/>
              <a:gd name="T4" fmla="*/ 0 w 1427"/>
              <a:gd name="T5" fmla="*/ 107808 h 2867"/>
              <a:gd name="T6" fmla="*/ 0 w 1427"/>
              <a:gd name="T7" fmla="*/ 2627455 h 2867"/>
              <a:gd name="T8" fmla="*/ 107602 w 1427"/>
              <a:gd name="T9" fmla="*/ 2735263 h 2867"/>
              <a:gd name="T10" fmla="*/ 1251234 w 1427"/>
              <a:gd name="T11" fmla="*/ 2735263 h 2867"/>
              <a:gd name="T12" fmla="*/ 1358836 w 1427"/>
              <a:gd name="T13" fmla="*/ 2627455 h 2867"/>
              <a:gd name="T14" fmla="*/ 1358836 w 1427"/>
              <a:gd name="T15" fmla="*/ 107808 h 2867"/>
              <a:gd name="T16" fmla="*/ 1251234 w 1427"/>
              <a:gd name="T17" fmla="*/ 0 h 2867"/>
              <a:gd name="T18" fmla="*/ 107602 w 1427"/>
              <a:gd name="T19" fmla="*/ 0 h 2867"/>
              <a:gd name="T20" fmla="*/ 107602 w 1427"/>
              <a:gd name="T21" fmla="*/ 0 h 28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2867"/>
              <a:gd name="T35" fmla="*/ 1427 w 1427"/>
              <a:gd name="T36" fmla="*/ 2867 h 28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2867">
                <a:moveTo>
                  <a:pt x="113" y="0"/>
                </a:moveTo>
                <a:lnTo>
                  <a:pt x="113" y="0"/>
                </a:lnTo>
                <a:cubicBezTo>
                  <a:pt x="113" y="0"/>
                  <a:pt x="0" y="0"/>
                  <a:pt x="0" y="113"/>
                </a:cubicBezTo>
                <a:lnTo>
                  <a:pt x="0" y="2754"/>
                </a:lnTo>
                <a:cubicBezTo>
                  <a:pt x="0" y="2754"/>
                  <a:pt x="0" y="2867"/>
                  <a:pt x="113" y="2867"/>
                </a:cubicBezTo>
                <a:lnTo>
                  <a:pt x="1314" y="2867"/>
                </a:lnTo>
                <a:cubicBezTo>
                  <a:pt x="1314" y="2867"/>
                  <a:pt x="1427" y="2867"/>
                  <a:pt x="1427" y="2754"/>
                </a:cubicBezTo>
                <a:lnTo>
                  <a:pt x="1427" y="113"/>
                </a:lnTo>
                <a:cubicBezTo>
                  <a:pt x="1427" y="113"/>
                  <a:pt x="1427" y="0"/>
                  <a:pt x="1314" y="0"/>
                </a:cubicBezTo>
                <a:lnTo>
                  <a:pt x="113" y="0"/>
                </a:lnTo>
                <a:close/>
              </a:path>
            </a:pathLst>
          </a:custGeom>
          <a:noFill/>
          <a:ln w="8" cap="flat">
            <a:solidFill>
              <a:srgbClr val="00275D"/>
            </a:solidFill>
            <a:prstDash val="solid"/>
            <a:miter lim="800000"/>
            <a:headEnd/>
            <a:tailEnd/>
          </a:ln>
        </p:spPr>
        <p:txBody>
          <a:bodyPr/>
          <a:lstStyle/>
          <a:p>
            <a:endParaRPr lang="en-GB" dirty="0"/>
          </a:p>
        </p:txBody>
      </p:sp>
      <p:sp>
        <p:nvSpPr>
          <p:cNvPr id="2079" name="Freeform 29"/>
          <p:cNvSpPr>
            <a:spLocks/>
          </p:cNvSpPr>
          <p:nvPr/>
        </p:nvSpPr>
        <p:spPr bwMode="auto">
          <a:xfrm>
            <a:off x="2760482" y="4138613"/>
            <a:ext cx="1360422" cy="1362075"/>
          </a:xfrm>
          <a:custGeom>
            <a:avLst/>
            <a:gdLst>
              <a:gd name="T0" fmla="*/ 107728 w 1427"/>
              <a:gd name="T1" fmla="*/ 0 h 1427"/>
              <a:gd name="T2" fmla="*/ 107728 w 1427"/>
              <a:gd name="T3" fmla="*/ 0 h 1427"/>
              <a:gd name="T4" fmla="*/ 0 w 1427"/>
              <a:gd name="T5" fmla="*/ 107859 h 1427"/>
              <a:gd name="T6" fmla="*/ 0 w 1427"/>
              <a:gd name="T7" fmla="*/ 1254216 h 1427"/>
              <a:gd name="T8" fmla="*/ 107728 w 1427"/>
              <a:gd name="T9" fmla="*/ 1362075 h 1427"/>
              <a:gd name="T10" fmla="*/ 1251741 w 1427"/>
              <a:gd name="T11" fmla="*/ 1362075 h 1427"/>
              <a:gd name="T12" fmla="*/ 1360422 w 1427"/>
              <a:gd name="T13" fmla="*/ 1254216 h 1427"/>
              <a:gd name="T14" fmla="*/ 1360422 w 1427"/>
              <a:gd name="T15" fmla="*/ 107859 h 1427"/>
              <a:gd name="T16" fmla="*/ 1251741 w 1427"/>
              <a:gd name="T17" fmla="*/ 0 h 1427"/>
              <a:gd name="T18" fmla="*/ 107728 w 1427"/>
              <a:gd name="T19" fmla="*/ 0 h 1427"/>
              <a:gd name="T20" fmla="*/ 107728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4"/>
                </a:lnTo>
                <a:cubicBezTo>
                  <a:pt x="0" y="1314"/>
                  <a:pt x="0" y="1427"/>
                  <a:pt x="113" y="1427"/>
                </a:cubicBezTo>
                <a:lnTo>
                  <a:pt x="1313" y="1427"/>
                </a:lnTo>
                <a:cubicBezTo>
                  <a:pt x="1313" y="1427"/>
                  <a:pt x="1427" y="1427"/>
                  <a:pt x="1427" y="1314"/>
                </a:cubicBezTo>
                <a:lnTo>
                  <a:pt x="1427" y="113"/>
                </a:lnTo>
                <a:cubicBezTo>
                  <a:pt x="1427" y="113"/>
                  <a:pt x="1427" y="0"/>
                  <a:pt x="1313" y="0"/>
                </a:cubicBezTo>
                <a:lnTo>
                  <a:pt x="113" y="0"/>
                </a:lnTo>
                <a:close/>
              </a:path>
            </a:pathLst>
          </a:custGeom>
          <a:noFill/>
          <a:ln w="8" cap="flat">
            <a:solidFill>
              <a:srgbClr val="00275D"/>
            </a:solidFill>
            <a:prstDash val="solid"/>
            <a:miter lim="800000"/>
            <a:headEnd/>
            <a:tailEnd/>
          </a:ln>
        </p:spPr>
        <p:txBody>
          <a:bodyPr/>
          <a:lstStyle/>
          <a:p>
            <a:endParaRPr lang="en-GB" dirty="0"/>
          </a:p>
        </p:txBody>
      </p:sp>
      <p:sp>
        <p:nvSpPr>
          <p:cNvPr id="2081" name="Freeform 31"/>
          <p:cNvSpPr>
            <a:spLocks/>
          </p:cNvSpPr>
          <p:nvPr/>
        </p:nvSpPr>
        <p:spPr bwMode="auto">
          <a:xfrm>
            <a:off x="5503524" y="17463"/>
            <a:ext cx="1360422" cy="1360488"/>
          </a:xfrm>
          <a:custGeom>
            <a:avLst/>
            <a:gdLst>
              <a:gd name="T0" fmla="*/ 107728 w 1427"/>
              <a:gd name="T1" fmla="*/ 0 h 1427"/>
              <a:gd name="T2" fmla="*/ 107728 w 1427"/>
              <a:gd name="T3" fmla="*/ 0 h 1427"/>
              <a:gd name="T4" fmla="*/ 0 w 1427"/>
              <a:gd name="T5" fmla="*/ 107733 h 1427"/>
              <a:gd name="T6" fmla="*/ 0 w 1427"/>
              <a:gd name="T7" fmla="*/ 1252755 h 1427"/>
              <a:gd name="T8" fmla="*/ 107728 w 1427"/>
              <a:gd name="T9" fmla="*/ 1360488 h 1427"/>
              <a:gd name="T10" fmla="*/ 1252694 w 1427"/>
              <a:gd name="T11" fmla="*/ 1360488 h 1427"/>
              <a:gd name="T12" fmla="*/ 1360422 w 1427"/>
              <a:gd name="T13" fmla="*/ 1252755 h 1427"/>
              <a:gd name="T14" fmla="*/ 1360422 w 1427"/>
              <a:gd name="T15" fmla="*/ 107733 h 1427"/>
              <a:gd name="T16" fmla="*/ 1252694 w 1427"/>
              <a:gd name="T17" fmla="*/ 0 h 1427"/>
              <a:gd name="T18" fmla="*/ 107728 w 1427"/>
              <a:gd name="T19" fmla="*/ 0 h 1427"/>
              <a:gd name="T20" fmla="*/ 107728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4"/>
                </a:lnTo>
                <a:cubicBezTo>
                  <a:pt x="0" y="1314"/>
                  <a:pt x="0" y="1427"/>
                  <a:pt x="113" y="1427"/>
                </a:cubicBezTo>
                <a:lnTo>
                  <a:pt x="1314" y="1427"/>
                </a:lnTo>
                <a:cubicBezTo>
                  <a:pt x="1314" y="1427"/>
                  <a:pt x="1427" y="1427"/>
                  <a:pt x="1427" y="1314"/>
                </a:cubicBezTo>
                <a:lnTo>
                  <a:pt x="1427" y="113"/>
                </a:lnTo>
                <a:cubicBezTo>
                  <a:pt x="1427" y="113"/>
                  <a:pt x="1427" y="0"/>
                  <a:pt x="1314" y="0"/>
                </a:cubicBezTo>
                <a:lnTo>
                  <a:pt x="113" y="0"/>
                </a:lnTo>
                <a:close/>
              </a:path>
            </a:pathLst>
          </a:custGeom>
          <a:noFill/>
          <a:ln w="8" cap="flat">
            <a:solidFill>
              <a:srgbClr val="00275D"/>
            </a:solidFill>
            <a:prstDash val="solid"/>
            <a:miter lim="800000"/>
            <a:headEnd/>
            <a:tailEnd/>
          </a:ln>
        </p:spPr>
        <p:txBody>
          <a:bodyPr/>
          <a:lstStyle/>
          <a:p>
            <a:endParaRPr lang="en-GB" dirty="0"/>
          </a:p>
        </p:txBody>
      </p:sp>
      <p:pic>
        <p:nvPicPr>
          <p:cNvPr id="2082" name="Picture 32"/>
          <p:cNvPicPr>
            <a:picLocks noChangeAspect="1" noChangeArrowheads="1"/>
          </p:cNvPicPr>
          <p:nvPr/>
        </p:nvPicPr>
        <p:blipFill>
          <a:blip r:embed="rId15" cstate="print"/>
          <a:srcRect/>
          <a:stretch>
            <a:fillRect/>
          </a:stretch>
        </p:blipFill>
        <p:spPr bwMode="auto">
          <a:xfrm>
            <a:off x="4117732" y="0"/>
            <a:ext cx="1381034" cy="1387475"/>
          </a:xfrm>
          <a:prstGeom prst="rect">
            <a:avLst/>
          </a:prstGeom>
          <a:noFill/>
          <a:ln w="9525">
            <a:noFill/>
            <a:miter lim="800000"/>
            <a:headEnd/>
            <a:tailEnd/>
          </a:ln>
        </p:spPr>
      </p:pic>
      <p:sp>
        <p:nvSpPr>
          <p:cNvPr id="2083" name="Freeform 33"/>
          <p:cNvSpPr>
            <a:spLocks/>
          </p:cNvSpPr>
          <p:nvPr/>
        </p:nvSpPr>
        <p:spPr bwMode="auto">
          <a:xfrm>
            <a:off x="4132003" y="17463"/>
            <a:ext cx="1360422" cy="1360488"/>
          </a:xfrm>
          <a:custGeom>
            <a:avLst/>
            <a:gdLst>
              <a:gd name="T0" fmla="*/ 107728 w 1427"/>
              <a:gd name="T1" fmla="*/ 0 h 1427"/>
              <a:gd name="T2" fmla="*/ 107728 w 1427"/>
              <a:gd name="T3" fmla="*/ 0 h 1427"/>
              <a:gd name="T4" fmla="*/ 0 w 1427"/>
              <a:gd name="T5" fmla="*/ 107733 h 1427"/>
              <a:gd name="T6" fmla="*/ 0 w 1427"/>
              <a:gd name="T7" fmla="*/ 1252755 h 1427"/>
              <a:gd name="T8" fmla="*/ 107728 w 1427"/>
              <a:gd name="T9" fmla="*/ 1360488 h 1427"/>
              <a:gd name="T10" fmla="*/ 1252694 w 1427"/>
              <a:gd name="T11" fmla="*/ 1360488 h 1427"/>
              <a:gd name="T12" fmla="*/ 1360422 w 1427"/>
              <a:gd name="T13" fmla="*/ 1252755 h 1427"/>
              <a:gd name="T14" fmla="*/ 1360422 w 1427"/>
              <a:gd name="T15" fmla="*/ 107733 h 1427"/>
              <a:gd name="T16" fmla="*/ 1252694 w 1427"/>
              <a:gd name="T17" fmla="*/ 0 h 1427"/>
              <a:gd name="T18" fmla="*/ 107728 w 1427"/>
              <a:gd name="T19" fmla="*/ 0 h 1427"/>
              <a:gd name="T20" fmla="*/ 107728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4"/>
                </a:lnTo>
                <a:cubicBezTo>
                  <a:pt x="0" y="1314"/>
                  <a:pt x="0" y="1427"/>
                  <a:pt x="113" y="1427"/>
                </a:cubicBezTo>
                <a:lnTo>
                  <a:pt x="1314" y="1427"/>
                </a:lnTo>
                <a:cubicBezTo>
                  <a:pt x="1314" y="1427"/>
                  <a:pt x="1427" y="1427"/>
                  <a:pt x="1427" y="1314"/>
                </a:cubicBezTo>
                <a:lnTo>
                  <a:pt x="1427" y="113"/>
                </a:lnTo>
                <a:cubicBezTo>
                  <a:pt x="1427" y="113"/>
                  <a:pt x="1427" y="0"/>
                  <a:pt x="1314" y="0"/>
                </a:cubicBezTo>
                <a:lnTo>
                  <a:pt x="113" y="0"/>
                </a:lnTo>
                <a:close/>
              </a:path>
            </a:pathLst>
          </a:custGeom>
          <a:noFill/>
          <a:ln w="8" cap="flat">
            <a:solidFill>
              <a:srgbClr val="00275D"/>
            </a:solidFill>
            <a:prstDash val="solid"/>
            <a:miter lim="800000"/>
            <a:headEnd/>
            <a:tailEnd/>
          </a:ln>
        </p:spPr>
        <p:txBody>
          <a:bodyPr/>
          <a:lstStyle/>
          <a:p>
            <a:endParaRPr lang="en-GB" dirty="0"/>
          </a:p>
        </p:txBody>
      </p:sp>
      <p:sp>
        <p:nvSpPr>
          <p:cNvPr id="2085" name="Freeform 35"/>
          <p:cNvSpPr>
            <a:spLocks/>
          </p:cNvSpPr>
          <p:nvPr/>
        </p:nvSpPr>
        <p:spPr bwMode="auto">
          <a:xfrm>
            <a:off x="1388962" y="2765425"/>
            <a:ext cx="1358836" cy="1362075"/>
          </a:xfrm>
          <a:custGeom>
            <a:avLst/>
            <a:gdLst>
              <a:gd name="T0" fmla="*/ 108555 w 1427"/>
              <a:gd name="T1" fmla="*/ 0 h 1427"/>
              <a:gd name="T2" fmla="*/ 108555 w 1427"/>
              <a:gd name="T3" fmla="*/ 0 h 1427"/>
              <a:gd name="T4" fmla="*/ 0 w 1427"/>
              <a:gd name="T5" fmla="*/ 107859 h 1427"/>
              <a:gd name="T6" fmla="*/ 0 w 1427"/>
              <a:gd name="T7" fmla="*/ 1253262 h 1427"/>
              <a:gd name="T8" fmla="*/ 108555 w 1427"/>
              <a:gd name="T9" fmla="*/ 1362075 h 1427"/>
              <a:gd name="T10" fmla="*/ 1251234 w 1427"/>
              <a:gd name="T11" fmla="*/ 1362075 h 1427"/>
              <a:gd name="T12" fmla="*/ 1358836 w 1427"/>
              <a:gd name="T13" fmla="*/ 1253262 h 1427"/>
              <a:gd name="T14" fmla="*/ 1358836 w 1427"/>
              <a:gd name="T15" fmla="*/ 107859 h 1427"/>
              <a:gd name="T16" fmla="*/ 1251234 w 1427"/>
              <a:gd name="T17" fmla="*/ 0 h 1427"/>
              <a:gd name="T18" fmla="*/ 108555 w 1427"/>
              <a:gd name="T19" fmla="*/ 0 h 1427"/>
              <a:gd name="T20" fmla="*/ 108555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4" y="0"/>
                </a:moveTo>
                <a:lnTo>
                  <a:pt x="114" y="0"/>
                </a:lnTo>
                <a:cubicBezTo>
                  <a:pt x="114" y="0"/>
                  <a:pt x="0" y="0"/>
                  <a:pt x="0" y="113"/>
                </a:cubicBezTo>
                <a:lnTo>
                  <a:pt x="0" y="1313"/>
                </a:lnTo>
                <a:cubicBezTo>
                  <a:pt x="0" y="1313"/>
                  <a:pt x="0" y="1427"/>
                  <a:pt x="114" y="1427"/>
                </a:cubicBezTo>
                <a:lnTo>
                  <a:pt x="1314" y="1427"/>
                </a:lnTo>
                <a:cubicBezTo>
                  <a:pt x="1314" y="1427"/>
                  <a:pt x="1427" y="1427"/>
                  <a:pt x="1427" y="1313"/>
                </a:cubicBezTo>
                <a:lnTo>
                  <a:pt x="1427" y="113"/>
                </a:lnTo>
                <a:cubicBezTo>
                  <a:pt x="1427" y="113"/>
                  <a:pt x="1427" y="0"/>
                  <a:pt x="1314" y="0"/>
                </a:cubicBezTo>
                <a:lnTo>
                  <a:pt x="114" y="0"/>
                </a:lnTo>
                <a:close/>
              </a:path>
            </a:pathLst>
          </a:custGeom>
          <a:noFill/>
          <a:ln w="8" cap="flat">
            <a:solidFill>
              <a:srgbClr val="00275D"/>
            </a:solidFill>
            <a:prstDash val="solid"/>
            <a:miter lim="800000"/>
            <a:headEnd/>
            <a:tailEnd/>
          </a:ln>
        </p:spPr>
        <p:txBody>
          <a:bodyPr/>
          <a:lstStyle/>
          <a:p>
            <a:endParaRPr lang="en-GB" dirty="0"/>
          </a:p>
        </p:txBody>
      </p:sp>
      <p:pic>
        <p:nvPicPr>
          <p:cNvPr id="2086" name="Picture 36"/>
          <p:cNvPicPr>
            <a:picLocks noChangeAspect="1" noChangeArrowheads="1"/>
          </p:cNvPicPr>
          <p:nvPr/>
        </p:nvPicPr>
        <p:blipFill>
          <a:blip r:embed="rId16" cstate="print"/>
          <a:srcRect/>
          <a:stretch>
            <a:fillRect/>
          </a:stretch>
        </p:blipFill>
        <p:spPr bwMode="auto">
          <a:xfrm>
            <a:off x="1374691" y="1377950"/>
            <a:ext cx="1385791" cy="1387475"/>
          </a:xfrm>
          <a:prstGeom prst="rect">
            <a:avLst/>
          </a:prstGeom>
          <a:noFill/>
          <a:ln w="9525">
            <a:noFill/>
            <a:miter lim="800000"/>
            <a:headEnd/>
            <a:tailEnd/>
          </a:ln>
        </p:spPr>
      </p:pic>
      <p:sp>
        <p:nvSpPr>
          <p:cNvPr id="2087" name="Freeform 37"/>
          <p:cNvSpPr>
            <a:spLocks/>
          </p:cNvSpPr>
          <p:nvPr/>
        </p:nvSpPr>
        <p:spPr bwMode="auto">
          <a:xfrm>
            <a:off x="1388962" y="1390650"/>
            <a:ext cx="1358836" cy="1362075"/>
          </a:xfrm>
          <a:custGeom>
            <a:avLst/>
            <a:gdLst>
              <a:gd name="T0" fmla="*/ 108555 w 1427"/>
              <a:gd name="T1" fmla="*/ 0 h 1427"/>
              <a:gd name="T2" fmla="*/ 108555 w 1427"/>
              <a:gd name="T3" fmla="*/ 0 h 1427"/>
              <a:gd name="T4" fmla="*/ 0 w 1427"/>
              <a:gd name="T5" fmla="*/ 108813 h 1427"/>
              <a:gd name="T6" fmla="*/ 0 w 1427"/>
              <a:gd name="T7" fmla="*/ 1254216 h 1427"/>
              <a:gd name="T8" fmla="*/ 108555 w 1427"/>
              <a:gd name="T9" fmla="*/ 1362075 h 1427"/>
              <a:gd name="T10" fmla="*/ 1251234 w 1427"/>
              <a:gd name="T11" fmla="*/ 1362075 h 1427"/>
              <a:gd name="T12" fmla="*/ 1358836 w 1427"/>
              <a:gd name="T13" fmla="*/ 1254216 h 1427"/>
              <a:gd name="T14" fmla="*/ 1358836 w 1427"/>
              <a:gd name="T15" fmla="*/ 108813 h 1427"/>
              <a:gd name="T16" fmla="*/ 1251234 w 1427"/>
              <a:gd name="T17" fmla="*/ 0 h 1427"/>
              <a:gd name="T18" fmla="*/ 108555 w 1427"/>
              <a:gd name="T19" fmla="*/ 0 h 1427"/>
              <a:gd name="T20" fmla="*/ 108555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4" y="0"/>
                </a:moveTo>
                <a:lnTo>
                  <a:pt x="114" y="0"/>
                </a:lnTo>
                <a:cubicBezTo>
                  <a:pt x="114" y="0"/>
                  <a:pt x="0" y="0"/>
                  <a:pt x="0" y="114"/>
                </a:cubicBezTo>
                <a:lnTo>
                  <a:pt x="0" y="1314"/>
                </a:lnTo>
                <a:cubicBezTo>
                  <a:pt x="0" y="1314"/>
                  <a:pt x="0" y="1427"/>
                  <a:pt x="114" y="1427"/>
                </a:cubicBezTo>
                <a:lnTo>
                  <a:pt x="1314" y="1427"/>
                </a:lnTo>
                <a:cubicBezTo>
                  <a:pt x="1314" y="1427"/>
                  <a:pt x="1427" y="1427"/>
                  <a:pt x="1427" y="1314"/>
                </a:cubicBezTo>
                <a:lnTo>
                  <a:pt x="1427" y="114"/>
                </a:lnTo>
                <a:cubicBezTo>
                  <a:pt x="1427" y="114"/>
                  <a:pt x="1427" y="0"/>
                  <a:pt x="1314" y="0"/>
                </a:cubicBezTo>
                <a:lnTo>
                  <a:pt x="114" y="0"/>
                </a:lnTo>
                <a:close/>
              </a:path>
            </a:pathLst>
          </a:custGeom>
          <a:noFill/>
          <a:ln w="8" cap="flat">
            <a:solidFill>
              <a:srgbClr val="FEFEFE"/>
            </a:solidFill>
            <a:prstDash val="solid"/>
            <a:miter lim="800000"/>
            <a:headEnd/>
            <a:tailEnd/>
          </a:ln>
        </p:spPr>
        <p:txBody>
          <a:bodyPr/>
          <a:lstStyle/>
          <a:p>
            <a:endParaRPr lang="en-GB" dirty="0"/>
          </a:p>
        </p:txBody>
      </p:sp>
      <p:sp>
        <p:nvSpPr>
          <p:cNvPr id="2089" name="Freeform 39"/>
          <p:cNvSpPr>
            <a:spLocks/>
          </p:cNvSpPr>
          <p:nvPr/>
        </p:nvSpPr>
        <p:spPr bwMode="auto">
          <a:xfrm>
            <a:off x="1388962" y="4138613"/>
            <a:ext cx="1358836" cy="2735262"/>
          </a:xfrm>
          <a:custGeom>
            <a:avLst/>
            <a:gdLst>
              <a:gd name="T0" fmla="*/ 108555 w 1427"/>
              <a:gd name="T1" fmla="*/ 0 h 2867"/>
              <a:gd name="T2" fmla="*/ 108555 w 1427"/>
              <a:gd name="T3" fmla="*/ 0 h 2867"/>
              <a:gd name="T4" fmla="*/ 0 w 1427"/>
              <a:gd name="T5" fmla="*/ 107808 h 2867"/>
              <a:gd name="T6" fmla="*/ 0 w 1427"/>
              <a:gd name="T7" fmla="*/ 2627455 h 2867"/>
              <a:gd name="T8" fmla="*/ 108555 w 1427"/>
              <a:gd name="T9" fmla="*/ 2735263 h 2867"/>
              <a:gd name="T10" fmla="*/ 1251234 w 1427"/>
              <a:gd name="T11" fmla="*/ 2735263 h 2867"/>
              <a:gd name="T12" fmla="*/ 1358836 w 1427"/>
              <a:gd name="T13" fmla="*/ 2627455 h 2867"/>
              <a:gd name="T14" fmla="*/ 1358836 w 1427"/>
              <a:gd name="T15" fmla="*/ 107808 h 2867"/>
              <a:gd name="T16" fmla="*/ 1251234 w 1427"/>
              <a:gd name="T17" fmla="*/ 0 h 2867"/>
              <a:gd name="T18" fmla="*/ 108555 w 1427"/>
              <a:gd name="T19" fmla="*/ 0 h 2867"/>
              <a:gd name="T20" fmla="*/ 108555 w 1427"/>
              <a:gd name="T21" fmla="*/ 0 h 28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2867"/>
              <a:gd name="T35" fmla="*/ 1427 w 1427"/>
              <a:gd name="T36" fmla="*/ 2867 h 28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2867">
                <a:moveTo>
                  <a:pt x="114" y="0"/>
                </a:moveTo>
                <a:lnTo>
                  <a:pt x="114" y="0"/>
                </a:lnTo>
                <a:cubicBezTo>
                  <a:pt x="114" y="0"/>
                  <a:pt x="0" y="0"/>
                  <a:pt x="0" y="113"/>
                </a:cubicBezTo>
                <a:lnTo>
                  <a:pt x="0" y="2754"/>
                </a:lnTo>
                <a:cubicBezTo>
                  <a:pt x="0" y="2754"/>
                  <a:pt x="0" y="2867"/>
                  <a:pt x="114" y="2867"/>
                </a:cubicBezTo>
                <a:lnTo>
                  <a:pt x="1314" y="2867"/>
                </a:lnTo>
                <a:cubicBezTo>
                  <a:pt x="1314" y="2867"/>
                  <a:pt x="1427" y="2867"/>
                  <a:pt x="1427" y="2754"/>
                </a:cubicBezTo>
                <a:lnTo>
                  <a:pt x="1427" y="113"/>
                </a:lnTo>
                <a:cubicBezTo>
                  <a:pt x="1427" y="113"/>
                  <a:pt x="1427" y="0"/>
                  <a:pt x="1314" y="0"/>
                </a:cubicBezTo>
                <a:lnTo>
                  <a:pt x="114" y="0"/>
                </a:lnTo>
                <a:close/>
              </a:path>
            </a:pathLst>
          </a:custGeom>
          <a:noFill/>
          <a:ln w="8" cap="flat">
            <a:solidFill>
              <a:srgbClr val="00275D"/>
            </a:solidFill>
            <a:prstDash val="solid"/>
            <a:miter lim="800000"/>
            <a:headEnd/>
            <a:tailEnd/>
          </a:ln>
        </p:spPr>
        <p:txBody>
          <a:bodyPr/>
          <a:lstStyle/>
          <a:p>
            <a:endParaRPr lang="en-GB" dirty="0"/>
          </a:p>
        </p:txBody>
      </p:sp>
      <p:sp>
        <p:nvSpPr>
          <p:cNvPr id="2055" name="Title 1"/>
          <p:cNvSpPr>
            <a:spLocks noGrp="1"/>
          </p:cNvSpPr>
          <p:nvPr>
            <p:ph type="ctrTitle" idx="4294967295"/>
          </p:nvPr>
        </p:nvSpPr>
        <p:spPr>
          <a:xfrm>
            <a:off x="4274796" y="4343001"/>
            <a:ext cx="5003800" cy="957263"/>
          </a:xfrm>
        </p:spPr>
        <p:txBody>
          <a:bodyPr/>
          <a:lstStyle/>
          <a:p>
            <a:pPr eaLnBrk="1" hangingPunct="1"/>
            <a:r>
              <a:rPr lang="en-US" sz="2400" dirty="0">
                <a:solidFill>
                  <a:srgbClr val="FF0000"/>
                </a:solidFill>
                <a:latin typeface="Montserrat" panose="00000500000000000000" pitchFamily="2" charset="0"/>
                <a:ea typeface="ＭＳ Ｐゴシック"/>
                <a:cs typeface="ＭＳ Ｐゴシック"/>
              </a:rPr>
              <a:t>????</a:t>
            </a:r>
            <a:r>
              <a:rPr lang="en-US" sz="2400" dirty="0">
                <a:solidFill>
                  <a:srgbClr val="002060"/>
                </a:solidFill>
                <a:latin typeface="Montserrat" panose="00000500000000000000" pitchFamily="2" charset="0"/>
                <a:ea typeface="ＭＳ Ｐゴシック"/>
                <a:cs typeface="ＭＳ Ｐゴシック"/>
              </a:rPr>
              <a:t> FC </a:t>
            </a:r>
            <a:br>
              <a:rPr lang="en-US" sz="2400" dirty="0">
                <a:solidFill>
                  <a:srgbClr val="002060"/>
                </a:solidFill>
                <a:latin typeface="Montserrat" panose="00000500000000000000" pitchFamily="2" charset="0"/>
                <a:ea typeface="ＭＳ Ｐゴシック"/>
                <a:cs typeface="ＭＳ Ｐゴシック"/>
              </a:rPr>
            </a:br>
            <a:r>
              <a:rPr lang="en-US" sz="2400" dirty="0">
                <a:solidFill>
                  <a:srgbClr val="002060"/>
                </a:solidFill>
                <a:latin typeface="Montserrat" panose="00000500000000000000" pitchFamily="2" charset="0"/>
                <a:ea typeface="ＭＳ Ｐゴシック"/>
                <a:cs typeface="ＭＳ Ｐゴシック"/>
              </a:rPr>
              <a:t>Football Development Plan </a:t>
            </a:r>
            <a:br>
              <a:rPr lang="en-US" sz="2400" dirty="0">
                <a:solidFill>
                  <a:srgbClr val="002060"/>
                </a:solidFill>
                <a:latin typeface="Montserrat" panose="00000500000000000000" pitchFamily="2" charset="0"/>
                <a:ea typeface="ＭＳ Ｐゴシック"/>
                <a:cs typeface="ＭＳ Ｐゴシック"/>
              </a:rPr>
            </a:br>
            <a:r>
              <a:rPr lang="en-US" sz="2400" dirty="0">
                <a:solidFill>
                  <a:srgbClr val="002060"/>
                </a:solidFill>
                <a:latin typeface="Montserrat" panose="00000500000000000000" pitchFamily="2" charset="0"/>
                <a:ea typeface="ＭＳ Ｐゴシック"/>
                <a:cs typeface="ＭＳ Ｐゴシック"/>
              </a:rPr>
              <a:t>Seasons 20</a:t>
            </a:r>
            <a:r>
              <a:rPr lang="en-US" sz="2400" dirty="0">
                <a:solidFill>
                  <a:srgbClr val="FF0000"/>
                </a:solidFill>
                <a:latin typeface="Montserrat" panose="00000500000000000000" pitchFamily="2" charset="0"/>
                <a:ea typeface="ＭＳ Ｐゴシック"/>
                <a:cs typeface="ＭＳ Ｐゴシック"/>
              </a:rPr>
              <a:t>??</a:t>
            </a:r>
            <a:r>
              <a:rPr lang="en-US" sz="2400" dirty="0">
                <a:solidFill>
                  <a:srgbClr val="002060"/>
                </a:solidFill>
                <a:latin typeface="Montserrat" panose="00000500000000000000" pitchFamily="2" charset="0"/>
                <a:ea typeface="ＭＳ Ｐゴシック"/>
                <a:cs typeface="ＭＳ Ｐゴシック"/>
              </a:rPr>
              <a:t> - 20</a:t>
            </a:r>
            <a:r>
              <a:rPr lang="en-US" sz="2400" dirty="0">
                <a:solidFill>
                  <a:srgbClr val="FF0000"/>
                </a:solidFill>
                <a:latin typeface="Montserrat" panose="00000500000000000000" pitchFamily="2" charset="0"/>
                <a:ea typeface="ＭＳ Ｐゴシック"/>
                <a:cs typeface="ＭＳ Ｐゴシック"/>
              </a:rPr>
              <a:t>??</a:t>
            </a:r>
          </a:p>
        </p:txBody>
      </p:sp>
      <p:pic>
        <p:nvPicPr>
          <p:cNvPr id="3" name="Picture 2">
            <a:extLst>
              <a:ext uri="{FF2B5EF4-FFF2-40B4-BE49-F238E27FC236}">
                <a16:creationId xmlns:a16="http://schemas.microsoft.com/office/drawing/2014/main" id="{3D7FC974-DAEB-4E17-846C-AB38DBE71F68}"/>
              </a:ext>
            </a:extLst>
          </p:cNvPr>
          <p:cNvPicPr>
            <a:picLocks noChangeAspect="1"/>
          </p:cNvPicPr>
          <p:nvPr/>
        </p:nvPicPr>
        <p:blipFill rotWithShape="1">
          <a:blip r:embed="rId17"/>
          <a:srcRect t="10909" b="14884"/>
          <a:stretch/>
        </p:blipFill>
        <p:spPr>
          <a:xfrm>
            <a:off x="7162642" y="5594248"/>
            <a:ext cx="1801403" cy="1023146"/>
          </a:xfrm>
          <a:prstGeom prst="rect">
            <a:avLst/>
          </a:prstGeom>
        </p:spPr>
      </p:pic>
      <p:pic>
        <p:nvPicPr>
          <p:cNvPr id="31" name="Picture 30" descr="A logo of a football team&#10;&#10;Description automatically generated">
            <a:extLst>
              <a:ext uri="{FF2B5EF4-FFF2-40B4-BE49-F238E27FC236}">
                <a16:creationId xmlns:a16="http://schemas.microsoft.com/office/drawing/2014/main" id="{6FB1AA74-5ED3-476E-B229-82C7538E7AA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57009" y="5594248"/>
            <a:ext cx="800675" cy="1023146"/>
          </a:xfrm>
          <a:prstGeom prst="rect">
            <a:avLst/>
          </a:prstGeom>
        </p:spPr>
      </p:pic>
      <p:sp>
        <p:nvSpPr>
          <p:cNvPr id="2" name="TextBox 1">
            <a:extLst>
              <a:ext uri="{FF2B5EF4-FFF2-40B4-BE49-F238E27FC236}">
                <a16:creationId xmlns:a16="http://schemas.microsoft.com/office/drawing/2014/main" id="{FAE52A6D-E1AC-482E-8360-12673B93D9FC}"/>
              </a:ext>
            </a:extLst>
          </p:cNvPr>
          <p:cNvSpPr txBox="1"/>
          <p:nvPr/>
        </p:nvSpPr>
        <p:spPr>
          <a:xfrm>
            <a:off x="4780422" y="5594248"/>
            <a:ext cx="1171629" cy="923330"/>
          </a:xfrm>
          <a:prstGeom prst="rect">
            <a:avLst/>
          </a:prstGeom>
          <a:noFill/>
          <a:ln>
            <a:solidFill>
              <a:srgbClr val="00275D"/>
            </a:solidFill>
          </a:ln>
        </p:spPr>
        <p:txBody>
          <a:bodyPr wrap="square" rtlCol="0">
            <a:spAutoFit/>
          </a:bodyPr>
          <a:lstStyle/>
          <a:p>
            <a:pPr algn="ctr"/>
            <a:r>
              <a:rPr lang="en-GB" b="1" dirty="0">
                <a:solidFill>
                  <a:srgbClr val="00275D"/>
                </a:solidFill>
                <a:latin typeface="Montserrat" panose="00000500000000000000" pitchFamily="2" charset="0"/>
              </a:rPr>
              <a:t>Insert Club Logo</a:t>
            </a:r>
          </a:p>
        </p:txBody>
      </p:sp>
      <p:pic>
        <p:nvPicPr>
          <p:cNvPr id="4" name="Picture 2">
            <a:extLst>
              <a:ext uri="{FF2B5EF4-FFF2-40B4-BE49-F238E27FC236}">
                <a16:creationId xmlns:a16="http://schemas.microsoft.com/office/drawing/2014/main" id="{A6FA8086-74D9-46C3-93D3-28D21FC82A4C}"/>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8421" t="22850" r="20432" b="28233"/>
          <a:stretch/>
        </p:blipFill>
        <p:spPr bwMode="auto">
          <a:xfrm>
            <a:off x="6887046" y="21450"/>
            <a:ext cx="1349329" cy="1359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Freeform 14"/>
          <p:cNvSpPr>
            <a:spLocks/>
          </p:cNvSpPr>
          <p:nvPr/>
        </p:nvSpPr>
        <p:spPr bwMode="auto">
          <a:xfrm>
            <a:off x="6876630" y="17463"/>
            <a:ext cx="1358836" cy="1360488"/>
          </a:xfrm>
          <a:custGeom>
            <a:avLst/>
            <a:gdLst>
              <a:gd name="T0" fmla="*/ 108555 w 1427"/>
              <a:gd name="T1" fmla="*/ 0 h 1427"/>
              <a:gd name="T2" fmla="*/ 108555 w 1427"/>
              <a:gd name="T3" fmla="*/ 0 h 1427"/>
              <a:gd name="T4" fmla="*/ 0 w 1427"/>
              <a:gd name="T5" fmla="*/ 107733 h 1427"/>
              <a:gd name="T6" fmla="*/ 0 w 1427"/>
              <a:gd name="T7" fmla="*/ 1252755 h 1427"/>
              <a:gd name="T8" fmla="*/ 108555 w 1427"/>
              <a:gd name="T9" fmla="*/ 1360488 h 1427"/>
              <a:gd name="T10" fmla="*/ 1251234 w 1427"/>
              <a:gd name="T11" fmla="*/ 1360488 h 1427"/>
              <a:gd name="T12" fmla="*/ 1358836 w 1427"/>
              <a:gd name="T13" fmla="*/ 1252755 h 1427"/>
              <a:gd name="T14" fmla="*/ 1358836 w 1427"/>
              <a:gd name="T15" fmla="*/ 107733 h 1427"/>
              <a:gd name="T16" fmla="*/ 1251234 w 1427"/>
              <a:gd name="T17" fmla="*/ 0 h 1427"/>
              <a:gd name="T18" fmla="*/ 108555 w 1427"/>
              <a:gd name="T19" fmla="*/ 0 h 1427"/>
              <a:gd name="T20" fmla="*/ 108555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4" y="0"/>
                </a:moveTo>
                <a:lnTo>
                  <a:pt x="114" y="0"/>
                </a:lnTo>
                <a:cubicBezTo>
                  <a:pt x="114" y="0"/>
                  <a:pt x="0" y="0"/>
                  <a:pt x="0" y="113"/>
                </a:cubicBezTo>
                <a:lnTo>
                  <a:pt x="0" y="1314"/>
                </a:lnTo>
                <a:cubicBezTo>
                  <a:pt x="0" y="1314"/>
                  <a:pt x="0" y="1427"/>
                  <a:pt x="114" y="1427"/>
                </a:cubicBezTo>
                <a:lnTo>
                  <a:pt x="1314" y="1427"/>
                </a:lnTo>
                <a:cubicBezTo>
                  <a:pt x="1314" y="1427"/>
                  <a:pt x="1427" y="1427"/>
                  <a:pt x="1427" y="1314"/>
                </a:cubicBezTo>
                <a:lnTo>
                  <a:pt x="1427" y="113"/>
                </a:lnTo>
                <a:cubicBezTo>
                  <a:pt x="1427" y="113"/>
                  <a:pt x="1427" y="0"/>
                  <a:pt x="1314" y="0"/>
                </a:cubicBezTo>
                <a:lnTo>
                  <a:pt x="114" y="0"/>
                </a:lnTo>
                <a:close/>
              </a:path>
            </a:pathLst>
          </a:custGeom>
          <a:noFill/>
          <a:ln w="8" cap="flat">
            <a:solidFill>
              <a:srgbClr val="00275D"/>
            </a:solidFill>
            <a:prstDash val="solid"/>
            <a:miter lim="800000"/>
            <a:headEnd/>
            <a:tailEnd/>
          </a:ln>
        </p:spPr>
        <p:txBody>
          <a:bodyPr/>
          <a:lstStyle/>
          <a:p>
            <a:endParaRPr lang="en-GB" dirty="0"/>
          </a:p>
        </p:txBody>
      </p:sp>
      <p:sp>
        <p:nvSpPr>
          <p:cNvPr id="40" name="Freeform 12">
            <a:extLst>
              <a:ext uri="{FF2B5EF4-FFF2-40B4-BE49-F238E27FC236}">
                <a16:creationId xmlns:a16="http://schemas.microsoft.com/office/drawing/2014/main" id="{2A026818-2FD7-4F93-BA66-CB61005181FD}"/>
              </a:ext>
            </a:extLst>
          </p:cNvPr>
          <p:cNvSpPr>
            <a:spLocks/>
          </p:cNvSpPr>
          <p:nvPr/>
        </p:nvSpPr>
        <p:spPr bwMode="auto">
          <a:xfrm>
            <a:off x="12686" y="1412492"/>
            <a:ext cx="1358836" cy="1362075"/>
          </a:xfrm>
          <a:custGeom>
            <a:avLst/>
            <a:gdLst>
              <a:gd name="T0" fmla="*/ 107602 w 1427"/>
              <a:gd name="T1" fmla="*/ 0 h 1427"/>
              <a:gd name="T2" fmla="*/ 107602 w 1427"/>
              <a:gd name="T3" fmla="*/ 0 h 1427"/>
              <a:gd name="T4" fmla="*/ 0 w 1427"/>
              <a:gd name="T5" fmla="*/ 107859 h 1427"/>
              <a:gd name="T6" fmla="*/ 0 w 1427"/>
              <a:gd name="T7" fmla="*/ 1253262 h 1427"/>
              <a:gd name="T8" fmla="*/ 107602 w 1427"/>
              <a:gd name="T9" fmla="*/ 1362075 h 1427"/>
              <a:gd name="T10" fmla="*/ 1251234 w 1427"/>
              <a:gd name="T11" fmla="*/ 1362075 h 1427"/>
              <a:gd name="T12" fmla="*/ 1358836 w 1427"/>
              <a:gd name="T13" fmla="*/ 1253262 h 1427"/>
              <a:gd name="T14" fmla="*/ 1358836 w 1427"/>
              <a:gd name="T15" fmla="*/ 107859 h 1427"/>
              <a:gd name="T16" fmla="*/ 1251234 w 1427"/>
              <a:gd name="T17" fmla="*/ 0 h 1427"/>
              <a:gd name="T18" fmla="*/ 107602 w 1427"/>
              <a:gd name="T19" fmla="*/ 0 h 1427"/>
              <a:gd name="T20" fmla="*/ 107602 w 1427"/>
              <a:gd name="T21" fmla="*/ 0 h 14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27"/>
              <a:gd name="T34" fmla="*/ 0 h 1427"/>
              <a:gd name="T35" fmla="*/ 1427 w 1427"/>
              <a:gd name="T36" fmla="*/ 1427 h 14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27" h="1427">
                <a:moveTo>
                  <a:pt x="113" y="0"/>
                </a:moveTo>
                <a:lnTo>
                  <a:pt x="113" y="0"/>
                </a:lnTo>
                <a:cubicBezTo>
                  <a:pt x="113" y="0"/>
                  <a:pt x="0" y="0"/>
                  <a:pt x="0" y="113"/>
                </a:cubicBezTo>
                <a:lnTo>
                  <a:pt x="0" y="1313"/>
                </a:lnTo>
                <a:cubicBezTo>
                  <a:pt x="0" y="1313"/>
                  <a:pt x="0" y="1427"/>
                  <a:pt x="113" y="1427"/>
                </a:cubicBezTo>
                <a:lnTo>
                  <a:pt x="1314" y="1427"/>
                </a:lnTo>
                <a:cubicBezTo>
                  <a:pt x="1314" y="1427"/>
                  <a:pt x="1427" y="1427"/>
                  <a:pt x="1427" y="1313"/>
                </a:cubicBezTo>
                <a:lnTo>
                  <a:pt x="1427" y="113"/>
                </a:lnTo>
                <a:cubicBezTo>
                  <a:pt x="1427" y="113"/>
                  <a:pt x="1427" y="0"/>
                  <a:pt x="1314" y="0"/>
                </a:cubicBezTo>
                <a:lnTo>
                  <a:pt x="113" y="0"/>
                </a:lnTo>
                <a:close/>
              </a:path>
            </a:pathLst>
          </a:custGeom>
          <a:noFill/>
          <a:ln w="8" cap="flat">
            <a:solidFill>
              <a:srgbClr val="00275D"/>
            </a:solidFill>
            <a:prstDash val="solid"/>
            <a:miter lim="800000"/>
            <a:headEnd/>
            <a:tailEnd/>
          </a:ln>
        </p:spPr>
        <p:txBody>
          <a:bodyPr/>
          <a:lstStyle/>
          <a:p>
            <a:endParaRPr lang="en-GB" dirty="0"/>
          </a:p>
        </p:txBody>
      </p:sp>
      <p:pic>
        <p:nvPicPr>
          <p:cNvPr id="13" name="Picture 12">
            <a:extLst>
              <a:ext uri="{FF2B5EF4-FFF2-40B4-BE49-F238E27FC236}">
                <a16:creationId xmlns:a16="http://schemas.microsoft.com/office/drawing/2014/main" id="{73457485-D269-42C7-9296-42015B6E1259}"/>
              </a:ext>
            </a:extLst>
          </p:cNvPr>
          <p:cNvPicPr>
            <a:picLocks noChangeAspect="1"/>
          </p:cNvPicPr>
          <p:nvPr/>
        </p:nvPicPr>
        <p:blipFill>
          <a:blip r:embed="rId20"/>
          <a:stretch>
            <a:fillRect/>
          </a:stretch>
        </p:blipFill>
        <p:spPr>
          <a:xfrm>
            <a:off x="-1586" y="2759634"/>
            <a:ext cx="1380021" cy="1355166"/>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51520" y="188640"/>
            <a:ext cx="8229600" cy="533400"/>
          </a:xfrm>
        </p:spPr>
        <p:txBody>
          <a:bodyPr/>
          <a:lstStyle/>
          <a:p>
            <a:r>
              <a:rPr lang="en-GB" sz="2400" dirty="0">
                <a:solidFill>
                  <a:srgbClr val="00275D"/>
                </a:solidFill>
                <a:latin typeface="Montserrat" panose="00000500000000000000" pitchFamily="2" charset="0"/>
                <a:ea typeface="ＭＳ Ｐゴシック"/>
                <a:cs typeface="ＭＳ Ｐゴシック"/>
              </a:rPr>
              <a:t>Player Pathways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87528383"/>
              </p:ext>
            </p:extLst>
          </p:nvPr>
        </p:nvGraphicFramePr>
        <p:xfrm>
          <a:off x="352271" y="904840"/>
          <a:ext cx="8544387" cy="5820863"/>
        </p:xfrm>
        <a:graphic>
          <a:graphicData uri="http://schemas.openxmlformats.org/drawingml/2006/table">
            <a:tbl>
              <a:tblPr firstRow="1" bandRow="1">
                <a:tableStyleId>{5C22544A-7EE6-4342-B048-85BDC9FD1C3A}</a:tableStyleId>
              </a:tblPr>
              <a:tblGrid>
                <a:gridCol w="2995593">
                  <a:extLst>
                    <a:ext uri="{9D8B030D-6E8A-4147-A177-3AD203B41FA5}">
                      <a16:colId xmlns:a16="http://schemas.microsoft.com/office/drawing/2014/main" val="20000"/>
                    </a:ext>
                  </a:extLst>
                </a:gridCol>
                <a:gridCol w="1500887">
                  <a:extLst>
                    <a:ext uri="{9D8B030D-6E8A-4147-A177-3AD203B41FA5}">
                      <a16:colId xmlns:a16="http://schemas.microsoft.com/office/drawing/2014/main" val="20001"/>
                    </a:ext>
                  </a:extLst>
                </a:gridCol>
                <a:gridCol w="1270960">
                  <a:extLst>
                    <a:ext uri="{9D8B030D-6E8A-4147-A177-3AD203B41FA5}">
                      <a16:colId xmlns:a16="http://schemas.microsoft.com/office/drawing/2014/main" val="20002"/>
                    </a:ext>
                  </a:extLst>
                </a:gridCol>
                <a:gridCol w="1570010">
                  <a:extLst>
                    <a:ext uri="{9D8B030D-6E8A-4147-A177-3AD203B41FA5}">
                      <a16:colId xmlns:a16="http://schemas.microsoft.com/office/drawing/2014/main" val="20003"/>
                    </a:ext>
                  </a:extLst>
                </a:gridCol>
                <a:gridCol w="1206937">
                  <a:extLst>
                    <a:ext uri="{9D8B030D-6E8A-4147-A177-3AD203B41FA5}">
                      <a16:colId xmlns:a16="http://schemas.microsoft.com/office/drawing/2014/main" val="20004"/>
                    </a:ext>
                  </a:extLst>
                </a:gridCol>
              </a:tblGrid>
              <a:tr h="727786">
                <a:tc>
                  <a:txBody>
                    <a:bodyPr/>
                    <a:lstStyle/>
                    <a:p>
                      <a:r>
                        <a:rPr lang="en-GB" b="1" dirty="0">
                          <a:latin typeface="Montserrat" panose="00000500000000000000" pitchFamily="2" charset="0"/>
                        </a:rPr>
                        <a:t>Aim</a:t>
                      </a:r>
                    </a:p>
                  </a:txBody>
                  <a:tcPr/>
                </a:tc>
                <a:tc gridSpan="4">
                  <a:txBody>
                    <a:bodyPr/>
                    <a:lstStyle/>
                    <a:p>
                      <a:pPr marL="285750" indent="-285750">
                        <a:buFont typeface="Wingdings" panose="05000000000000000000" pitchFamily="2" charset="2"/>
                        <a:buChar char="§"/>
                      </a:pPr>
                      <a:r>
                        <a:rPr lang="en-GB" sz="1400" b="1" i="0" u="none" strike="noStrike" baseline="0" dirty="0">
                          <a:latin typeface="Montserrat" panose="00000500000000000000" pitchFamily="2" charset="0"/>
                        </a:rPr>
                        <a:t>To provide opportunities for people of all ages and abilities to play football</a:t>
                      </a:r>
                      <a:endParaRPr lang="en-GB" sz="1400" b="1"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589159">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797098">
                <a:tc>
                  <a:txBody>
                    <a:bodyPr/>
                    <a:lstStyle/>
                    <a:p>
                      <a:pPr algn="l"/>
                      <a:r>
                        <a:rPr lang="en-GB" sz="1000" b="0" i="0" u="none" strike="noStrike" baseline="0" dirty="0">
                          <a:solidFill>
                            <a:srgbClr val="002060"/>
                          </a:solidFill>
                          <a:latin typeface="Montserrat" panose="00000500000000000000" pitchFamily="2" charset="0"/>
                        </a:rPr>
                        <a:t>11. Utilise FA Initiatives to recruit new Players. For example the ‘Wild Cats’ programme aimed at recruit female Players.</a:t>
                      </a:r>
                    </a:p>
                  </a:txBody>
                  <a:tcPr/>
                </a:tc>
                <a:tc>
                  <a:txBody>
                    <a:bodyPr/>
                    <a:lstStyle/>
                    <a:p>
                      <a:r>
                        <a:rPr lang="en-GB" sz="1000" dirty="0">
                          <a:solidFill>
                            <a:srgbClr val="002060"/>
                          </a:solidFill>
                          <a:latin typeface="Montserrat" panose="00000500000000000000" pitchFamily="2" charset="0"/>
                        </a:rPr>
                        <a:t>Programme delivered. </a:t>
                      </a:r>
                      <a:r>
                        <a:rPr lang="en-GB" sz="1000" b="1" dirty="0">
                          <a:solidFill>
                            <a:srgbClr val="FF0000"/>
                          </a:solidFill>
                          <a:latin typeface="Montserrat" panose="00000500000000000000" pitchFamily="2" charset="0"/>
                        </a:rPr>
                        <a:t>?</a:t>
                      </a:r>
                      <a:r>
                        <a:rPr lang="en-GB" sz="1000" dirty="0">
                          <a:solidFill>
                            <a:srgbClr val="FF0000"/>
                          </a:solidFill>
                          <a:latin typeface="Montserrat" panose="00000500000000000000" pitchFamily="2" charset="0"/>
                        </a:rPr>
                        <a:t> </a:t>
                      </a:r>
                      <a:r>
                        <a:rPr lang="en-GB" sz="1000" dirty="0">
                          <a:solidFill>
                            <a:srgbClr val="002060"/>
                          </a:solidFill>
                          <a:latin typeface="Montserrat" panose="00000500000000000000" pitchFamily="2" charset="0"/>
                        </a:rPr>
                        <a:t>number of new Players/Teams join the Clubs.</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p>
                      <a:endParaRPr lang="en-GB" sz="1000" dirty="0">
                        <a:solidFill>
                          <a:srgbClr val="002060"/>
                        </a:solidFill>
                        <a:latin typeface="Montserrat" panose="00000500000000000000" pitchFamily="2" charset="0"/>
                      </a:endParaRPr>
                    </a:p>
                  </a:txBody>
                  <a:tcPr/>
                </a:tc>
                <a:tc>
                  <a:txBody>
                    <a:bodyPr/>
                    <a:lstStyle/>
                    <a:p>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2"/>
                  </a:ext>
                </a:extLst>
              </a:tr>
              <a:tr h="1316945">
                <a:tc>
                  <a:txBody>
                    <a:bodyPr/>
                    <a:lstStyle/>
                    <a:p>
                      <a:pPr algn="l"/>
                      <a:r>
                        <a:rPr lang="en-GB" sz="1000" b="0" i="0" u="none" strike="noStrike" baseline="0" dirty="0">
                          <a:solidFill>
                            <a:srgbClr val="002060"/>
                          </a:solidFill>
                          <a:latin typeface="Montserrat" panose="00000500000000000000" pitchFamily="2" charset="0"/>
                        </a:rPr>
                        <a:t>12. Work with County FA Women’s &amp; Girls Development Officer to develop a new girls and women's football teams each season targeting age ranges U8s to U18s in first two years. </a:t>
                      </a:r>
                    </a:p>
                    <a:p>
                      <a:pPr algn="l"/>
                      <a:endParaRPr lang="en-GB" sz="1000" b="0" i="0" u="none" strike="noStrike" baseline="0" dirty="0">
                        <a:solidFill>
                          <a:srgbClr val="002060"/>
                        </a:solidFill>
                        <a:latin typeface="Montserrat" panose="00000500000000000000" pitchFamily="2" charset="0"/>
                      </a:endParaRPr>
                    </a:p>
                    <a:p>
                      <a:pPr algn="l"/>
                      <a:r>
                        <a:rPr lang="en-GB" sz="1000" b="0" i="0" u="none" strike="noStrike" baseline="0" dirty="0">
                          <a:solidFill>
                            <a:srgbClr val="002060"/>
                          </a:solidFill>
                          <a:latin typeface="Montserrat" panose="00000500000000000000" pitchFamily="2" charset="0"/>
                        </a:rPr>
                        <a:t>Aim to create a Full Player Pathway for Female Football U8’s – Open Age.</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 new girls/women’s</a:t>
                      </a:r>
                      <a:r>
                        <a:rPr lang="en-GB" sz="1000" baseline="0" dirty="0">
                          <a:solidFill>
                            <a:srgbClr val="002060"/>
                          </a:solidFill>
                          <a:latin typeface="Montserrat" panose="00000500000000000000" pitchFamily="2" charset="0"/>
                        </a:rPr>
                        <a:t> football Team each season as a minimum.</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Each season and annually there</a:t>
                      </a:r>
                      <a:r>
                        <a:rPr lang="en-GB" sz="1000" baseline="0" dirty="0">
                          <a:solidFill>
                            <a:srgbClr val="002060"/>
                          </a:solidFill>
                          <a:latin typeface="Montserrat" panose="00000500000000000000" pitchFamily="2" charset="0"/>
                        </a:rPr>
                        <a:t> after. </a:t>
                      </a:r>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(Appointment of a head of girls football)</a:t>
                      </a:r>
                    </a:p>
                  </a:txBody>
                  <a:tcPr/>
                </a:tc>
                <a:tc>
                  <a:txBody>
                    <a:bodyPr/>
                    <a:lstStyle/>
                    <a:p>
                      <a:r>
                        <a:rPr lang="en-GB" sz="1000" dirty="0">
                          <a:solidFill>
                            <a:srgbClr val="002060"/>
                          </a:solidFill>
                          <a:latin typeface="Montserrat" panose="00000500000000000000" pitchFamily="2" charset="0"/>
                        </a:rPr>
                        <a:t>£</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per team</a:t>
                      </a:r>
                    </a:p>
                  </a:txBody>
                  <a:tcPr/>
                </a:tc>
                <a:extLst>
                  <a:ext uri="{0D108BD9-81ED-4DB2-BD59-A6C34878D82A}">
                    <a16:rowId xmlns:a16="http://schemas.microsoft.com/office/drawing/2014/main" val="10003"/>
                  </a:ext>
                </a:extLst>
              </a:tr>
              <a:tr h="1490227">
                <a:tc>
                  <a:txBody>
                    <a:bodyPr/>
                    <a:lstStyle/>
                    <a:p>
                      <a:r>
                        <a:rPr lang="en-GB" sz="1000" dirty="0">
                          <a:solidFill>
                            <a:srgbClr val="002060"/>
                          </a:solidFill>
                          <a:latin typeface="Montserrat" panose="00000500000000000000" pitchFamily="2" charset="0"/>
                        </a:rPr>
                        <a:t>13. Offer recreational playing opportunities for members.</a:t>
                      </a:r>
                    </a:p>
                    <a:p>
                      <a:endParaRPr lang="en-GB" sz="100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dirty="0">
                          <a:solidFill>
                            <a:srgbClr val="002060"/>
                          </a:solidFill>
                          <a:latin typeface="Montserrat" panose="00000500000000000000" pitchFamily="2" charset="0"/>
                        </a:rPr>
                        <a:t>Female sessions for Players mums.</a:t>
                      </a:r>
                    </a:p>
                    <a:p>
                      <a:endParaRPr lang="en-GB" sz="100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dirty="0">
                          <a:solidFill>
                            <a:srgbClr val="002060"/>
                          </a:solidFill>
                          <a:latin typeface="Montserrat" panose="00000500000000000000" pitchFamily="2" charset="0"/>
                        </a:rPr>
                        <a:t>Male sessions for Players dads. </a:t>
                      </a:r>
                    </a:p>
                    <a:p>
                      <a:endParaRPr lang="en-GB" sz="100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dirty="0">
                          <a:solidFill>
                            <a:srgbClr val="002060"/>
                          </a:solidFill>
                          <a:latin typeface="Montserrat" panose="00000500000000000000" pitchFamily="2" charset="0"/>
                        </a:rPr>
                        <a:t>Walking Football sessions for Players grand parents.</a:t>
                      </a:r>
                    </a:p>
                  </a:txBody>
                  <a:tcPr/>
                </a:tc>
                <a:tc>
                  <a:txBody>
                    <a:bodyPr/>
                    <a:lstStyle/>
                    <a:p>
                      <a:r>
                        <a:rPr lang="en-GB" sz="1000" dirty="0">
                          <a:solidFill>
                            <a:srgbClr val="002060"/>
                          </a:solidFill>
                          <a:latin typeface="Montserrat" panose="00000500000000000000" pitchFamily="2" charset="0"/>
                        </a:rPr>
                        <a:t>Sessions available for parents to participate in whilst their child trains.</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p>
                      <a:endParaRPr lang="en-GB" sz="1000" dirty="0">
                        <a:solidFill>
                          <a:srgbClr val="002060"/>
                        </a:solidFill>
                        <a:latin typeface="Montserrat"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attendees pay £</a:t>
                      </a:r>
                      <a:r>
                        <a:rPr lang="en-GB" sz="1000" b="1" dirty="0">
                          <a:solidFill>
                            <a:srgbClr val="FF0000"/>
                          </a:solidFill>
                          <a:latin typeface="Montserrat" panose="00000500000000000000" pitchFamily="2" charset="0"/>
                          <a:ea typeface="ＭＳ Ｐゴシック"/>
                        </a:rPr>
                        <a:t>??</a:t>
                      </a:r>
                      <a:r>
                        <a:rPr lang="en-GB" sz="1000" dirty="0">
                          <a:solidFill>
                            <a:srgbClr val="002060"/>
                          </a:solidFill>
                          <a:latin typeface="Montserrat" panose="00000500000000000000" pitchFamily="2" charset="0"/>
                        </a:rPr>
                        <a:t> Per session</a:t>
                      </a:r>
                    </a:p>
                    <a:p>
                      <a:endParaRPr lang="en-GB" sz="1000" dirty="0">
                        <a:solidFill>
                          <a:srgbClr val="002060"/>
                        </a:solidFill>
                        <a:latin typeface="Montserrat" panose="00000500000000000000" pitchFamily="2" charset="0"/>
                      </a:endParaRPr>
                    </a:p>
                  </a:txBody>
                  <a:tcPr/>
                </a:tc>
                <a:extLst>
                  <a:ext uri="{0D108BD9-81ED-4DB2-BD59-A6C34878D82A}">
                    <a16:rowId xmlns:a16="http://schemas.microsoft.com/office/drawing/2014/main" val="10004"/>
                  </a:ext>
                </a:extLst>
              </a:tr>
              <a:tr h="4216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endParaRPr lang="en-GB" sz="1000" dirty="0">
                        <a:latin typeface="Montserrat" panose="00000500000000000000" pitchFamily="2" charset="0"/>
                      </a:endParaRPr>
                    </a:p>
                  </a:txBody>
                  <a:tcPr/>
                </a:tc>
                <a:extLst>
                  <a:ext uri="{0D108BD9-81ED-4DB2-BD59-A6C34878D82A}">
                    <a16:rowId xmlns:a16="http://schemas.microsoft.com/office/drawing/2014/main" val="10005"/>
                  </a:ext>
                </a:extLst>
              </a:tr>
              <a:tr h="42165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endParaRPr lang="en-GB" sz="1000" dirty="0">
                        <a:latin typeface="Montserrat" panose="00000500000000000000" pitchFamily="2" charset="0"/>
                      </a:endParaRPr>
                    </a:p>
                  </a:txBody>
                  <a:tcPr/>
                </a:tc>
                <a:extLst>
                  <a:ext uri="{0D108BD9-81ED-4DB2-BD59-A6C34878D82A}">
                    <a16:rowId xmlns:a16="http://schemas.microsoft.com/office/drawing/2014/main" val="10006"/>
                  </a:ext>
                </a:extLst>
              </a:tr>
            </a:tbl>
          </a:graphicData>
        </a:graphic>
      </p:graphicFrame>
      <p:pic>
        <p:nvPicPr>
          <p:cNvPr id="6" name="Picture 5">
            <a:extLst>
              <a:ext uri="{FF2B5EF4-FFF2-40B4-BE49-F238E27FC236}">
                <a16:creationId xmlns:a16="http://schemas.microsoft.com/office/drawing/2014/main" id="{C5D3B82B-3DC1-4EF9-B1C9-00E46AFA97FE}"/>
              </a:ext>
            </a:extLst>
          </p:cNvPr>
          <p:cNvPicPr>
            <a:picLocks noChangeAspect="1"/>
          </p:cNvPicPr>
          <p:nvPr/>
        </p:nvPicPr>
        <p:blipFill rotWithShape="1">
          <a:blip r:embed="rId3"/>
          <a:srcRect t="10909" b="14884"/>
          <a:stretch/>
        </p:blipFill>
        <p:spPr>
          <a:xfrm>
            <a:off x="7095255" y="89843"/>
            <a:ext cx="1801403" cy="710902"/>
          </a:xfrm>
          <a:prstGeom prst="rect">
            <a:avLst/>
          </a:prstGeom>
        </p:spPr>
      </p:pic>
    </p:spTree>
    <p:extLst>
      <p:ext uri="{BB962C8B-B14F-4D97-AF65-F5344CB8AC3E}">
        <p14:creationId xmlns:p14="http://schemas.microsoft.com/office/powerpoint/2010/main" val="1147260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FDCF5586-D888-45B1-AB01-18DBB68E61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13" b="5445"/>
          <a:stretch/>
        </p:blipFill>
        <p:spPr bwMode="auto">
          <a:xfrm>
            <a:off x="-9668" y="-4380"/>
            <a:ext cx="9153667" cy="686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p:cNvPicPr>
            <a:picLocks noChangeAspect="1" noChangeArrowheads="1"/>
          </p:cNvPicPr>
          <p:nvPr/>
        </p:nvPicPr>
        <p:blipFill>
          <a:blip r:embed="rId4" cstate="print"/>
          <a:srcRect/>
          <a:stretch>
            <a:fillRect/>
          </a:stretch>
        </p:blipFill>
        <p:spPr bwMode="auto">
          <a:xfrm>
            <a:off x="8061325" y="5618163"/>
            <a:ext cx="720725" cy="1016000"/>
          </a:xfrm>
          <a:prstGeom prst="rect">
            <a:avLst/>
          </a:prstGeom>
          <a:noFill/>
          <a:ln w="9525">
            <a:noFill/>
            <a:miter lim="800000"/>
            <a:headEnd/>
            <a:tailEnd/>
          </a:ln>
        </p:spPr>
      </p:pic>
      <p:sp>
        <p:nvSpPr>
          <p:cNvPr id="16" name="Title 1"/>
          <p:cNvSpPr txBox="1">
            <a:spLocks/>
          </p:cNvSpPr>
          <p:nvPr/>
        </p:nvSpPr>
        <p:spPr bwMode="auto">
          <a:xfrm>
            <a:off x="-9668" y="5877272"/>
            <a:ext cx="5652120" cy="839564"/>
          </a:xfrm>
          <a:prstGeom prst="rect">
            <a:avLst/>
          </a:prstGeom>
          <a:solidFill>
            <a:srgbClr val="002060"/>
          </a:solidFill>
          <a:ln w="9525">
            <a:noFill/>
            <a:miter lim="800000"/>
            <a:headEnd/>
            <a:tailEnd/>
          </a:ln>
        </p:spPr>
        <p:txBody>
          <a:bodyPr anchor="ctr"/>
          <a:lstStyle/>
          <a:p>
            <a:pPr algn="r"/>
            <a:r>
              <a:rPr lang="en-GB" sz="3200" b="1" dirty="0">
                <a:solidFill>
                  <a:schemeClr val="bg1"/>
                </a:solidFill>
                <a:latin typeface="Montserrat" panose="00000500000000000000" pitchFamily="2" charset="0"/>
              </a:rPr>
              <a:t>Positive Environments</a:t>
            </a:r>
          </a:p>
        </p:txBody>
      </p:sp>
      <p:pic>
        <p:nvPicPr>
          <p:cNvPr id="6" name="Picture 5">
            <a:extLst>
              <a:ext uri="{FF2B5EF4-FFF2-40B4-BE49-F238E27FC236}">
                <a16:creationId xmlns:a16="http://schemas.microsoft.com/office/drawing/2014/main" id="{5300B626-F754-45E0-B418-FB84AC43B016}"/>
              </a:ext>
            </a:extLst>
          </p:cNvPr>
          <p:cNvPicPr>
            <a:picLocks noChangeAspect="1"/>
          </p:cNvPicPr>
          <p:nvPr/>
        </p:nvPicPr>
        <p:blipFill>
          <a:blip r:embed="rId5"/>
          <a:stretch>
            <a:fillRect/>
          </a:stretch>
        </p:blipFill>
        <p:spPr>
          <a:xfrm>
            <a:off x="7203119" y="5504136"/>
            <a:ext cx="1801403" cy="1130027"/>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CDD5A3A9-3AD2-4B59-A44C-D73244757D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653656"/>
            <a:ext cx="380008" cy="485595"/>
          </a:xfrm>
          <a:prstGeom prst="rect">
            <a:avLst/>
          </a:prstGeom>
        </p:spPr>
      </p:pic>
      <p:pic>
        <p:nvPicPr>
          <p:cNvPr id="8" name="Picture 7" descr="A logo of a football team&#10;&#10;Description automatically generated">
            <a:extLst>
              <a:ext uri="{FF2B5EF4-FFF2-40B4-BE49-F238E27FC236}">
                <a16:creationId xmlns:a16="http://schemas.microsoft.com/office/drawing/2014/main" id="{4FE980B3-49EE-4E3E-9C9C-5F5D286498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6053446"/>
            <a:ext cx="380008" cy="485595"/>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46898" y="162645"/>
            <a:ext cx="8229600" cy="533400"/>
          </a:xfrm>
        </p:spPr>
        <p:txBody>
          <a:bodyPr/>
          <a:lstStyle/>
          <a:p>
            <a:br>
              <a:rPr lang="en-GB" sz="2400" dirty="0">
                <a:solidFill>
                  <a:srgbClr val="00275D"/>
                </a:solidFill>
                <a:latin typeface="Montserrat" panose="00000500000000000000" pitchFamily="2" charset="0"/>
              </a:rPr>
            </a:br>
            <a:r>
              <a:rPr lang="en-GB" sz="2400" dirty="0">
                <a:solidFill>
                  <a:srgbClr val="00275D"/>
                </a:solidFill>
                <a:latin typeface="Montserrat" panose="00000500000000000000" pitchFamily="2" charset="0"/>
              </a:rPr>
              <a:t>Positive Environments</a:t>
            </a:r>
            <a:br>
              <a:rPr lang="en-US" sz="2400" dirty="0">
                <a:solidFill>
                  <a:srgbClr val="00275D"/>
                </a:solidFill>
                <a:latin typeface="Montserrat" panose="00000500000000000000" pitchFamily="2" charset="0"/>
                <a:ea typeface="ＭＳ Ｐゴシック"/>
                <a:cs typeface="ＭＳ Ｐゴシック"/>
              </a:rPr>
            </a:br>
            <a:endParaRPr lang="en-GB" sz="2400" dirty="0">
              <a:solidFill>
                <a:srgbClr val="00275D"/>
              </a:solidFill>
              <a:latin typeface="Montserrat" panose="00000500000000000000" pitchFamily="2" charset="0"/>
              <a:ea typeface="ＭＳ Ｐゴシック"/>
              <a:cs typeface="ＭＳ Ｐゴシック"/>
            </a:endParaRPr>
          </a:p>
        </p:txBody>
      </p:sp>
      <p:sp>
        <p:nvSpPr>
          <p:cNvPr id="12291" name="Content Placeholder 2"/>
          <p:cNvSpPr>
            <a:spLocks noGrp="1"/>
          </p:cNvSpPr>
          <p:nvPr>
            <p:ph idx="1"/>
          </p:nvPr>
        </p:nvSpPr>
        <p:spPr>
          <a:xfrm>
            <a:off x="457200" y="1357313"/>
            <a:ext cx="8229600" cy="4768850"/>
          </a:xfrm>
        </p:spPr>
        <p:txBody>
          <a:bodyPr/>
          <a:lstStyle/>
          <a:p>
            <a:endParaRPr lang="en-GB">
              <a:latin typeface="Arial" pitchFamily="34" charset="0"/>
              <a:ea typeface="ＭＳ Ｐゴシック"/>
              <a:cs typeface="ＭＳ Ｐゴシック"/>
            </a:endParaRPr>
          </a:p>
        </p:txBody>
      </p:sp>
      <p:graphicFrame>
        <p:nvGraphicFramePr>
          <p:cNvPr id="5" name="Content Placeholder 4"/>
          <p:cNvGraphicFramePr>
            <a:graphicFrameLocks/>
          </p:cNvGraphicFramePr>
          <p:nvPr>
            <p:extLst>
              <p:ext uri="{D42A27DB-BD31-4B8C-83A1-F6EECF244321}">
                <p14:modId xmlns:p14="http://schemas.microsoft.com/office/powerpoint/2010/main" val="3422933988"/>
              </p:ext>
            </p:extLst>
          </p:nvPr>
        </p:nvGraphicFramePr>
        <p:xfrm>
          <a:off x="251520" y="805605"/>
          <a:ext cx="8712968" cy="5889749"/>
        </p:xfrm>
        <a:graphic>
          <a:graphicData uri="http://schemas.openxmlformats.org/drawingml/2006/table">
            <a:tbl>
              <a:tblPr firstRow="1" bandRow="1">
                <a:tableStyleId>{5C22544A-7EE6-4342-B048-85BDC9FD1C3A}</a:tableStyleId>
              </a:tblPr>
              <a:tblGrid>
                <a:gridCol w="2374311">
                  <a:extLst>
                    <a:ext uri="{9D8B030D-6E8A-4147-A177-3AD203B41FA5}">
                      <a16:colId xmlns:a16="http://schemas.microsoft.com/office/drawing/2014/main" val="20000"/>
                    </a:ext>
                  </a:extLst>
                </a:gridCol>
                <a:gridCol w="1905936">
                  <a:extLst>
                    <a:ext uri="{9D8B030D-6E8A-4147-A177-3AD203B41FA5}">
                      <a16:colId xmlns:a16="http://schemas.microsoft.com/office/drawing/2014/main" val="20001"/>
                    </a:ext>
                  </a:extLst>
                </a:gridCol>
                <a:gridCol w="1677223">
                  <a:extLst>
                    <a:ext uri="{9D8B030D-6E8A-4147-A177-3AD203B41FA5}">
                      <a16:colId xmlns:a16="http://schemas.microsoft.com/office/drawing/2014/main" val="20002"/>
                    </a:ext>
                  </a:extLst>
                </a:gridCol>
                <a:gridCol w="1524749">
                  <a:extLst>
                    <a:ext uri="{9D8B030D-6E8A-4147-A177-3AD203B41FA5}">
                      <a16:colId xmlns:a16="http://schemas.microsoft.com/office/drawing/2014/main" val="20003"/>
                    </a:ext>
                  </a:extLst>
                </a:gridCol>
                <a:gridCol w="1230749">
                  <a:extLst>
                    <a:ext uri="{9D8B030D-6E8A-4147-A177-3AD203B41FA5}">
                      <a16:colId xmlns:a16="http://schemas.microsoft.com/office/drawing/2014/main" val="20004"/>
                    </a:ext>
                  </a:extLst>
                </a:gridCol>
              </a:tblGrid>
              <a:tr h="492090">
                <a:tc>
                  <a:txBody>
                    <a:bodyPr/>
                    <a:lstStyle/>
                    <a:p>
                      <a:r>
                        <a:rPr lang="en-GB" b="1" dirty="0">
                          <a:latin typeface="Montserrat" panose="00000500000000000000" pitchFamily="2" charset="0"/>
                        </a:rPr>
                        <a:t>Aim</a:t>
                      </a:r>
                    </a:p>
                  </a:txBody>
                  <a:tcPr/>
                </a:tc>
                <a:tc gridSpan="4">
                  <a:txBody>
                    <a:bodyPr/>
                    <a:lstStyle/>
                    <a:p>
                      <a:pPr algn="l"/>
                      <a:r>
                        <a:rPr lang="en-GB" sz="1200" b="1" i="0" u="none" strike="noStrike" baseline="0" dirty="0">
                          <a:latin typeface="Montserrat" panose="00000500000000000000" pitchFamily="2" charset="0"/>
                        </a:rPr>
                        <a:t>To ensure that all people can play football in a high quality, safe environment that is free from abuse</a:t>
                      </a:r>
                      <a:r>
                        <a:rPr lang="en-GB" sz="1200" b="1" dirty="0">
                          <a:latin typeface="Montserrat" panose="00000500000000000000" pitchFamily="2" charset="0"/>
                        </a:rPr>
                        <a:t> </a:t>
                      </a: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557702">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772009">
                <a:tc>
                  <a:txBody>
                    <a:bodyPr/>
                    <a:lstStyle/>
                    <a:p>
                      <a:r>
                        <a:rPr lang="en-GB" sz="1000" dirty="0">
                          <a:solidFill>
                            <a:srgbClr val="002060"/>
                          </a:solidFill>
                          <a:latin typeface="Montserrat" panose="00000500000000000000" pitchFamily="2" charset="0"/>
                        </a:rPr>
                        <a:t>1. To Retain and achieve</a:t>
                      </a:r>
                      <a:r>
                        <a:rPr lang="en-GB" sz="1000" baseline="0" dirty="0">
                          <a:solidFill>
                            <a:srgbClr val="002060"/>
                          </a:solidFill>
                          <a:latin typeface="Montserrat" panose="00000500000000000000" pitchFamily="2" charset="0"/>
                        </a:rPr>
                        <a:t> the FA </a:t>
                      </a:r>
                      <a:r>
                        <a:rPr lang="en-GB" sz="1000" b="1" baseline="0" dirty="0">
                          <a:solidFill>
                            <a:srgbClr val="FF0000"/>
                          </a:solidFill>
                          <a:latin typeface="Montserrat" panose="00000500000000000000" pitchFamily="2" charset="0"/>
                        </a:rPr>
                        <a:t>?*/**/***</a:t>
                      </a:r>
                      <a:r>
                        <a:rPr lang="en-GB" sz="1000" baseline="0" dirty="0">
                          <a:solidFill>
                            <a:srgbClr val="FF0000"/>
                          </a:solidFill>
                          <a:latin typeface="Montserrat" panose="00000500000000000000" pitchFamily="2" charset="0"/>
                        </a:rPr>
                        <a:t> </a:t>
                      </a:r>
                      <a:r>
                        <a:rPr lang="en-GB" sz="1000" baseline="0" dirty="0">
                          <a:solidFill>
                            <a:srgbClr val="002060"/>
                          </a:solidFill>
                          <a:latin typeface="Montserrat" panose="00000500000000000000" pitchFamily="2" charset="0"/>
                        </a:rPr>
                        <a:t>Club Accreditation and retain each year by completing the Annual Validation process. </a:t>
                      </a:r>
                      <a:endParaRPr lang="en-GB" sz="1000" dirty="0">
                        <a:solidFill>
                          <a:srgbClr val="002060"/>
                        </a:solidFill>
                        <a:latin typeface="Montserrat" panose="00000500000000000000" pitchFamily="2" charset="0"/>
                      </a:endParaRPr>
                    </a:p>
                  </a:txBody>
                  <a:tcPr/>
                </a:tc>
                <a:tc>
                  <a:txBody>
                    <a:bodyPr/>
                    <a:lstStyle/>
                    <a:p>
                      <a:pPr algn="l"/>
                      <a:r>
                        <a:rPr lang="en-GB" sz="1000" b="1" i="0" u="none" strike="noStrike" baseline="0" dirty="0">
                          <a:solidFill>
                            <a:srgbClr val="FF0000"/>
                          </a:solidFill>
                          <a:latin typeface="Montserrat" panose="00000500000000000000" pitchFamily="2" charset="0"/>
                        </a:rPr>
                        <a:t>*/**/***</a:t>
                      </a:r>
                      <a:r>
                        <a:rPr lang="en-GB" sz="1000" b="0" i="0" u="none" strike="noStrike" baseline="0" dirty="0">
                          <a:solidFill>
                            <a:srgbClr val="002060"/>
                          </a:solidFill>
                          <a:latin typeface="Montserrat" panose="00000500000000000000" pitchFamily="2" charset="0"/>
                        </a:rPr>
                        <a:t> Club Accreditation achieved/retained.</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Secretary</a:t>
                      </a:r>
                    </a:p>
                  </a:txBody>
                  <a:tcPr/>
                </a:tc>
                <a:tc>
                  <a:txBody>
                    <a:bodyPr/>
                    <a:lstStyle/>
                    <a:p>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2"/>
                  </a:ext>
                </a:extLst>
              </a:tr>
              <a:tr h="1082599">
                <a:tc>
                  <a:txBody>
                    <a:bodyPr/>
                    <a:lstStyle/>
                    <a:p>
                      <a:pPr algn="l"/>
                      <a:r>
                        <a:rPr lang="en-GB" sz="1000" b="0" i="0" u="none" strike="noStrike" baseline="0" dirty="0">
                          <a:solidFill>
                            <a:srgbClr val="002060"/>
                          </a:solidFill>
                          <a:latin typeface="Montserrat" panose="00000500000000000000" pitchFamily="2" charset="0"/>
                        </a:rPr>
                        <a:t>2. To follow all FA guidelines and procedures regarding Club Welfare and work with the county FA to ensure Club Welfare Officer receives up to date training and support.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All FA guidelines and procedures followed.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thereafter</a:t>
                      </a:r>
                      <a:r>
                        <a:rPr lang="en-GB" sz="1000" baseline="0" dirty="0">
                          <a:solidFill>
                            <a:srgbClr val="002060"/>
                          </a:solidFill>
                          <a:latin typeface="Montserrat" panose="00000500000000000000" pitchFamily="2" charset="0"/>
                        </a:rPr>
                        <a:t>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Club Welfare officer. </a:t>
                      </a:r>
                    </a:p>
                  </a:txBody>
                  <a:tcPr/>
                </a:tc>
                <a:tc>
                  <a:txBody>
                    <a:bodyPr/>
                    <a:lstStyle/>
                    <a:p>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3"/>
                  </a:ext>
                </a:extLst>
              </a:tr>
              <a:tr h="918569">
                <a:tc>
                  <a:txBody>
                    <a:bodyPr/>
                    <a:lstStyle/>
                    <a:p>
                      <a:pPr algn="l"/>
                      <a:r>
                        <a:rPr lang="en-GB" sz="1000" dirty="0">
                          <a:solidFill>
                            <a:srgbClr val="002060"/>
                          </a:solidFill>
                          <a:latin typeface="Montserrat" panose="00000500000000000000" pitchFamily="2" charset="0"/>
                        </a:rPr>
                        <a:t>3. </a:t>
                      </a:r>
                      <a:r>
                        <a:rPr lang="en-GB" sz="1000" b="0" i="0" u="none" strike="noStrike" baseline="0" dirty="0">
                          <a:solidFill>
                            <a:srgbClr val="002060"/>
                          </a:solidFill>
                          <a:latin typeface="Montserrat" panose="00000500000000000000" pitchFamily="2" charset="0"/>
                        </a:rPr>
                        <a:t>To work with County FA to ensure Club Welfare Officers receive up to date training and support Club Welfare Officer to attend Welfare Officers workshop.</a:t>
                      </a:r>
                      <a:endParaRPr lang="en-GB" sz="1000" dirty="0">
                        <a:solidFill>
                          <a:srgbClr val="002060"/>
                        </a:solidFill>
                        <a:latin typeface="Montserrat" panose="00000500000000000000" pitchFamily="2" charset="0"/>
                      </a:endParaRPr>
                    </a:p>
                  </a:txBody>
                  <a:tcPr/>
                </a:tc>
                <a:tc>
                  <a:txBody>
                    <a:bodyPr/>
                    <a:lstStyle/>
                    <a:p>
                      <a:r>
                        <a:rPr lang="en-GB" sz="1000" baseline="0" dirty="0">
                          <a:solidFill>
                            <a:srgbClr val="002060"/>
                          </a:solidFill>
                          <a:latin typeface="Montserrat" panose="00000500000000000000" pitchFamily="2" charset="0"/>
                        </a:rPr>
                        <a:t>Workshop attended.</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t>
                      </a:r>
                    </a:p>
                  </a:txBody>
                  <a:tcPr/>
                </a:tc>
                <a:tc>
                  <a:txBody>
                    <a:bodyPr/>
                    <a:lstStyle/>
                    <a:p>
                      <a:r>
                        <a:rPr lang="en-GB" sz="1000" dirty="0">
                          <a:solidFill>
                            <a:srgbClr val="002060"/>
                          </a:solidFill>
                          <a:latin typeface="Montserrat" panose="00000500000000000000" pitchFamily="2" charset="0"/>
                        </a:rPr>
                        <a:t>Club Welfare</a:t>
                      </a:r>
                      <a:r>
                        <a:rPr lang="en-GB" sz="1000" baseline="0" dirty="0">
                          <a:solidFill>
                            <a:srgbClr val="002060"/>
                          </a:solidFill>
                          <a:latin typeface="Montserrat" panose="00000500000000000000" pitchFamily="2" charset="0"/>
                        </a:rPr>
                        <a:t> officers </a:t>
                      </a:r>
                      <a:endParaRPr lang="en-GB" sz="1000" dirty="0">
                        <a:solidFill>
                          <a:srgbClr val="002060"/>
                        </a:solidFill>
                        <a:latin typeface="Montserrat" panose="00000500000000000000" pitchFamily="2" charset="0"/>
                      </a:endParaRPr>
                    </a:p>
                  </a:txBody>
                  <a:tcPr/>
                </a:tc>
                <a:tc>
                  <a:txBody>
                    <a:bodyPr/>
                    <a:lstStyle/>
                    <a:p>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4"/>
                  </a:ext>
                </a:extLst>
              </a:tr>
              <a:tr h="2066780">
                <a:tc>
                  <a:txBody>
                    <a:bodyPr/>
                    <a:lstStyle/>
                    <a:p>
                      <a:r>
                        <a:rPr lang="en-GB" sz="1000" dirty="0">
                          <a:solidFill>
                            <a:srgbClr val="002060"/>
                          </a:solidFill>
                          <a:latin typeface="Montserrat" panose="00000500000000000000" pitchFamily="2" charset="0"/>
                        </a:rPr>
                        <a:t>4. Fully support the FA RESPECT PROGRAMME</a:t>
                      </a:r>
                      <a:r>
                        <a:rPr lang="en-GB" sz="1000" baseline="0" dirty="0">
                          <a:solidFill>
                            <a:srgbClr val="002060"/>
                          </a:solidFill>
                          <a:latin typeface="Montserrat" panose="00000500000000000000" pitchFamily="2" charset="0"/>
                        </a:rPr>
                        <a:t> through briefings and visibility of the respect logos and promotional material. </a:t>
                      </a:r>
                      <a:endParaRPr lang="en-GB" sz="1000" dirty="0">
                        <a:solidFill>
                          <a:srgbClr val="002060"/>
                        </a:solidFill>
                        <a:latin typeface="Montserrat" panose="00000500000000000000" pitchFamily="2" charset="0"/>
                      </a:endParaRPr>
                    </a:p>
                    <a:p>
                      <a:endParaRPr lang="en-GB" sz="1000" dirty="0">
                        <a:solidFill>
                          <a:srgbClr val="002060"/>
                        </a:solidFill>
                        <a:latin typeface="Montserrat" panose="00000500000000000000" pitchFamily="2" charset="0"/>
                      </a:endParaRPr>
                    </a:p>
                    <a:p>
                      <a:endParaRPr lang="en-GB" sz="1000" dirty="0">
                        <a:solidFill>
                          <a:srgbClr val="002060"/>
                        </a:solidFill>
                        <a:latin typeface="Montserrat" panose="00000500000000000000" pitchFamily="2" charset="0"/>
                      </a:endParaRPr>
                    </a:p>
                  </a:txBody>
                  <a:tcPr/>
                </a:tc>
                <a:tc>
                  <a:txBody>
                    <a:bodyPr/>
                    <a:lstStyle/>
                    <a:p>
                      <a:pPr marL="171450" indent="-171450">
                        <a:buFont typeface="Wingdings" panose="05000000000000000000" pitchFamily="2" charset="2"/>
                        <a:buChar char="§"/>
                      </a:pPr>
                      <a:r>
                        <a:rPr lang="en-GB" sz="1000" baseline="0" dirty="0">
                          <a:solidFill>
                            <a:srgbClr val="002060"/>
                          </a:solidFill>
                          <a:latin typeface="Montserrat" panose="00000500000000000000" pitchFamily="2" charset="0"/>
                        </a:rPr>
                        <a:t>Regular agenda item on meetings.</a:t>
                      </a:r>
                    </a:p>
                    <a:p>
                      <a:pPr marL="171450" indent="-171450">
                        <a:buFont typeface="Wingdings" panose="05000000000000000000" pitchFamily="2" charset="2"/>
                        <a:buChar char="§"/>
                      </a:pPr>
                      <a:endParaRPr lang="en-GB" sz="1000" baseline="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baseline="0" dirty="0">
                          <a:solidFill>
                            <a:srgbClr val="002060"/>
                          </a:solidFill>
                          <a:latin typeface="Montserrat" panose="00000500000000000000" pitchFamily="2" charset="0"/>
                        </a:rPr>
                        <a:t>All Teams to have respect captains armbands and logos on the sleeves.</a:t>
                      </a:r>
                    </a:p>
                    <a:p>
                      <a:pPr marL="171450" indent="-171450">
                        <a:buFont typeface="Wingdings" panose="05000000000000000000" pitchFamily="2" charset="2"/>
                        <a:buChar char="§"/>
                      </a:pPr>
                      <a:endParaRPr lang="en-GB" sz="1000" baseline="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baseline="0" dirty="0">
                          <a:solidFill>
                            <a:srgbClr val="002060"/>
                          </a:solidFill>
                          <a:latin typeface="Montserrat" panose="00000500000000000000" pitchFamily="2" charset="0"/>
                        </a:rPr>
                        <a:t>Respect barriers and posters to be used around the pitches and Club house when built.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thereafter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Secretary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Welfare officers</a:t>
                      </a:r>
                    </a:p>
                    <a:p>
                      <a:r>
                        <a:rPr lang="en-GB" sz="1000" dirty="0">
                          <a:solidFill>
                            <a:srgbClr val="002060"/>
                          </a:solidFill>
                          <a:latin typeface="Montserrat" panose="00000500000000000000" pitchFamily="2" charset="0"/>
                        </a:rPr>
                        <a:t>Team Managers</a:t>
                      </a:r>
                    </a:p>
                  </a:txBody>
                  <a:tcPr/>
                </a:tc>
                <a:tc>
                  <a:txBody>
                    <a:bodyPr/>
                    <a:lstStyle/>
                    <a:p>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6"/>
                  </a:ext>
                </a:extLst>
              </a:tr>
            </a:tbl>
          </a:graphicData>
        </a:graphic>
      </p:graphicFrame>
      <p:pic>
        <p:nvPicPr>
          <p:cNvPr id="6" name="Picture 5">
            <a:extLst>
              <a:ext uri="{FF2B5EF4-FFF2-40B4-BE49-F238E27FC236}">
                <a16:creationId xmlns:a16="http://schemas.microsoft.com/office/drawing/2014/main" id="{385950DC-8394-4571-B9E0-819AB0C2D14A}"/>
              </a:ext>
            </a:extLst>
          </p:cNvPr>
          <p:cNvPicPr>
            <a:picLocks noChangeAspect="1"/>
          </p:cNvPicPr>
          <p:nvPr/>
        </p:nvPicPr>
        <p:blipFill rotWithShape="1">
          <a:blip r:embed="rId3"/>
          <a:srcRect t="10909" b="14884"/>
          <a:stretch/>
        </p:blipFill>
        <p:spPr>
          <a:xfrm>
            <a:off x="7095255" y="89843"/>
            <a:ext cx="1801403" cy="71090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51520" y="208708"/>
            <a:ext cx="8229600" cy="533400"/>
          </a:xfrm>
        </p:spPr>
        <p:txBody>
          <a:bodyPr/>
          <a:lstStyle/>
          <a:p>
            <a:r>
              <a:rPr lang="en-GB" sz="2400" dirty="0">
                <a:solidFill>
                  <a:srgbClr val="00275D"/>
                </a:solidFill>
                <a:latin typeface="Montserrat" panose="00000500000000000000" pitchFamily="2" charset="0"/>
              </a:rPr>
              <a:t>Positive Environments</a:t>
            </a:r>
            <a:endParaRPr lang="en-GB" sz="2400" dirty="0">
              <a:solidFill>
                <a:srgbClr val="00275D"/>
              </a:solidFill>
              <a:latin typeface="Montserrat" panose="00000500000000000000" pitchFamily="2" charset="0"/>
              <a:ea typeface="ＭＳ Ｐゴシック"/>
              <a:cs typeface="ＭＳ Ｐゴシック"/>
            </a:endParaRPr>
          </a:p>
        </p:txBody>
      </p:sp>
      <p:sp>
        <p:nvSpPr>
          <p:cNvPr id="12291" name="Content Placeholder 2"/>
          <p:cNvSpPr>
            <a:spLocks noGrp="1"/>
          </p:cNvSpPr>
          <p:nvPr>
            <p:ph idx="1"/>
          </p:nvPr>
        </p:nvSpPr>
        <p:spPr>
          <a:xfrm>
            <a:off x="457200" y="1357313"/>
            <a:ext cx="8229600" cy="4768850"/>
          </a:xfrm>
        </p:spPr>
        <p:txBody>
          <a:bodyPr/>
          <a:lstStyle/>
          <a:p>
            <a:endParaRPr lang="en-GB">
              <a:latin typeface="Arial" pitchFamily="34" charset="0"/>
              <a:ea typeface="ＭＳ Ｐゴシック"/>
              <a:cs typeface="ＭＳ Ｐゴシック"/>
            </a:endParaRPr>
          </a:p>
        </p:txBody>
      </p:sp>
      <p:graphicFrame>
        <p:nvGraphicFramePr>
          <p:cNvPr id="5" name="Content Placeholder 4"/>
          <p:cNvGraphicFramePr>
            <a:graphicFrameLocks/>
          </p:cNvGraphicFramePr>
          <p:nvPr>
            <p:extLst>
              <p:ext uri="{D42A27DB-BD31-4B8C-83A1-F6EECF244321}">
                <p14:modId xmlns:p14="http://schemas.microsoft.com/office/powerpoint/2010/main" val="4217664462"/>
              </p:ext>
            </p:extLst>
          </p:nvPr>
        </p:nvGraphicFramePr>
        <p:xfrm>
          <a:off x="325128" y="919610"/>
          <a:ext cx="8573130" cy="5729682"/>
        </p:xfrm>
        <a:graphic>
          <a:graphicData uri="http://schemas.openxmlformats.org/drawingml/2006/table">
            <a:tbl>
              <a:tblPr firstRow="1" bandRow="1">
                <a:tableStyleId>{5C22544A-7EE6-4342-B048-85BDC9FD1C3A}</a:tableStyleId>
              </a:tblPr>
              <a:tblGrid>
                <a:gridCol w="2336205">
                  <a:extLst>
                    <a:ext uri="{9D8B030D-6E8A-4147-A177-3AD203B41FA5}">
                      <a16:colId xmlns:a16="http://schemas.microsoft.com/office/drawing/2014/main" val="20000"/>
                    </a:ext>
                  </a:extLst>
                </a:gridCol>
                <a:gridCol w="1875346">
                  <a:extLst>
                    <a:ext uri="{9D8B030D-6E8A-4147-A177-3AD203B41FA5}">
                      <a16:colId xmlns:a16="http://schemas.microsoft.com/office/drawing/2014/main" val="20001"/>
                    </a:ext>
                  </a:extLst>
                </a:gridCol>
                <a:gridCol w="1650305">
                  <a:extLst>
                    <a:ext uri="{9D8B030D-6E8A-4147-A177-3AD203B41FA5}">
                      <a16:colId xmlns:a16="http://schemas.microsoft.com/office/drawing/2014/main" val="20002"/>
                    </a:ext>
                  </a:extLst>
                </a:gridCol>
                <a:gridCol w="1500277">
                  <a:extLst>
                    <a:ext uri="{9D8B030D-6E8A-4147-A177-3AD203B41FA5}">
                      <a16:colId xmlns:a16="http://schemas.microsoft.com/office/drawing/2014/main" val="20003"/>
                    </a:ext>
                  </a:extLst>
                </a:gridCol>
                <a:gridCol w="1210997">
                  <a:extLst>
                    <a:ext uri="{9D8B030D-6E8A-4147-A177-3AD203B41FA5}">
                      <a16:colId xmlns:a16="http://schemas.microsoft.com/office/drawing/2014/main" val="20004"/>
                    </a:ext>
                  </a:extLst>
                </a:gridCol>
              </a:tblGrid>
              <a:tr h="631951">
                <a:tc>
                  <a:txBody>
                    <a:bodyPr/>
                    <a:lstStyle/>
                    <a:p>
                      <a:r>
                        <a:rPr lang="en-GB" dirty="0">
                          <a:latin typeface="Montserrat" panose="00000500000000000000" pitchFamily="2" charset="0"/>
                        </a:rPr>
                        <a:t>Aim</a:t>
                      </a:r>
                    </a:p>
                  </a:txBody>
                  <a:tcPr/>
                </a:tc>
                <a:tc gridSpan="4">
                  <a:txBody>
                    <a:bodyPr/>
                    <a:lstStyle/>
                    <a:p>
                      <a:pPr algn="l"/>
                      <a:r>
                        <a:rPr lang="en-GB" sz="1200" b="1" i="0" u="none" strike="noStrike" baseline="0" dirty="0">
                          <a:latin typeface="Montserrat" panose="00000500000000000000" pitchFamily="2" charset="0"/>
                        </a:rPr>
                        <a:t>To ensure that all people can play football in a high quality, safe environment that is free from abuse</a:t>
                      </a:r>
                      <a:endParaRPr lang="en-GB" sz="1200" b="1"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716209">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811591">
                <a:tc>
                  <a:txBody>
                    <a:bodyPr/>
                    <a:lstStyle/>
                    <a:p>
                      <a:pPr algn="l"/>
                      <a:r>
                        <a:rPr lang="en-GB" sz="1000" dirty="0">
                          <a:solidFill>
                            <a:srgbClr val="002060"/>
                          </a:solidFill>
                          <a:latin typeface="Montserrat" panose="00000500000000000000" pitchFamily="2" charset="0"/>
                        </a:rPr>
                        <a:t>6. Fully support the FA RESPECT</a:t>
                      </a:r>
                      <a:r>
                        <a:rPr lang="en-GB" sz="1000" baseline="0" dirty="0">
                          <a:solidFill>
                            <a:srgbClr val="002060"/>
                          </a:solidFill>
                          <a:latin typeface="Montserrat" panose="00000500000000000000" pitchFamily="2" charset="0"/>
                        </a:rPr>
                        <a:t> programme through all the Players and members . </a:t>
                      </a:r>
                      <a:r>
                        <a:rPr lang="en-GB" sz="1000" b="0" i="0" u="none" strike="noStrike" baseline="0" dirty="0">
                          <a:solidFill>
                            <a:srgbClr val="002060"/>
                          </a:solidFill>
                          <a:latin typeface="Montserrat" panose="00000500000000000000" pitchFamily="2" charset="0"/>
                        </a:rPr>
                        <a:t>Every Player, Parent and Coach to sign the ‘Code of Conduct’ and display latest versions in Clubhouse Zero tolerance of abuse towards referees Work with County FA.</a:t>
                      </a:r>
                      <a:endParaRPr lang="en-GB" sz="1000" dirty="0">
                        <a:solidFill>
                          <a:srgbClr val="002060"/>
                        </a:solidFill>
                        <a:latin typeface="Montserrat" panose="00000500000000000000" pitchFamily="2" charset="0"/>
                      </a:endParaRPr>
                    </a:p>
                  </a:txBody>
                  <a:tcPr/>
                </a:tc>
                <a:tc>
                  <a:txBody>
                    <a:bodyPr/>
                    <a:lstStyle/>
                    <a:p>
                      <a:pPr algn="l"/>
                      <a:r>
                        <a:rPr lang="en-GB" sz="1000" b="0" i="0" u="none" strike="noStrike" baseline="0" dirty="0">
                          <a:solidFill>
                            <a:srgbClr val="002060"/>
                          </a:solidFill>
                          <a:latin typeface="Montserrat" panose="00000500000000000000" pitchFamily="2" charset="0"/>
                        </a:rPr>
                        <a:t>Reduce number of incidents of abuse towards referees and</a:t>
                      </a:r>
                    </a:p>
                    <a:p>
                      <a:pPr algn="l"/>
                      <a:r>
                        <a:rPr lang="en-GB" sz="1000" b="0" i="0" u="none" strike="noStrike" baseline="0" dirty="0">
                          <a:solidFill>
                            <a:srgbClr val="002060"/>
                          </a:solidFill>
                          <a:latin typeface="Montserrat" panose="00000500000000000000" pitchFamily="2" charset="0"/>
                        </a:rPr>
                        <a:t>deal with all matters firmly and in line with FA recommended sanctions.</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a:t>
                      </a:r>
                    </a:p>
                    <a:p>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Club committee</a:t>
                      </a:r>
                    </a:p>
                    <a:p>
                      <a:r>
                        <a:rPr lang="en-GB" sz="1000" dirty="0">
                          <a:solidFill>
                            <a:srgbClr val="002060"/>
                          </a:solidFill>
                          <a:latin typeface="Montserrat" panose="00000500000000000000" pitchFamily="2" charset="0"/>
                        </a:rPr>
                        <a:t>Team managers</a:t>
                      </a:r>
                    </a:p>
                    <a:p>
                      <a:r>
                        <a:rPr lang="en-GB" sz="1000" dirty="0">
                          <a:solidFill>
                            <a:srgbClr val="002060"/>
                          </a:solidFill>
                          <a:latin typeface="Montserrat" panose="00000500000000000000" pitchFamily="2" charset="0"/>
                        </a:rPr>
                        <a:t>Parents</a:t>
                      </a:r>
                    </a:p>
                    <a:p>
                      <a:endParaRPr lang="en-GB" sz="1000" dirty="0">
                        <a:solidFill>
                          <a:srgbClr val="002060"/>
                        </a:solidFill>
                        <a:latin typeface="Montserrat" panose="00000500000000000000" pitchFamily="2" charset="0"/>
                      </a:endParaRPr>
                    </a:p>
                    <a:p>
                      <a:r>
                        <a:rPr lang="en-GB" sz="1000" dirty="0">
                          <a:solidFill>
                            <a:srgbClr val="002060"/>
                          </a:solidFill>
                          <a:latin typeface="Montserrat" panose="00000500000000000000" pitchFamily="2" charset="0"/>
                        </a:rPr>
                        <a:t>Introduce respect Marshalls by year 2</a:t>
                      </a:r>
                      <a:r>
                        <a:rPr lang="en-GB" sz="1000" baseline="0" dirty="0">
                          <a:solidFill>
                            <a:srgbClr val="002060"/>
                          </a:solidFill>
                          <a:latin typeface="Montserrat" panose="00000500000000000000" pitchFamily="2" charset="0"/>
                        </a:rPr>
                        <a:t>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Nil </a:t>
                      </a:r>
                    </a:p>
                  </a:txBody>
                  <a:tcPr/>
                </a:tc>
                <a:extLst>
                  <a:ext uri="{0D108BD9-81ED-4DB2-BD59-A6C34878D82A}">
                    <a16:rowId xmlns:a16="http://schemas.microsoft.com/office/drawing/2014/main" val="10002"/>
                  </a:ext>
                </a:extLst>
              </a:tr>
              <a:tr h="1390290">
                <a:tc>
                  <a:txBody>
                    <a:bodyPr/>
                    <a:lstStyle/>
                    <a:p>
                      <a:pPr algn="l"/>
                      <a:r>
                        <a:rPr lang="en-GB" sz="1000" b="0" i="0" u="none" strike="noStrike" baseline="0" dirty="0">
                          <a:solidFill>
                            <a:srgbClr val="002060"/>
                          </a:solidFill>
                          <a:latin typeface="Montserrat" panose="00000500000000000000" pitchFamily="2" charset="0"/>
                        </a:rPr>
                        <a:t>7. Organise a Volunteer and Player awards evening Set up an organising committee.</a:t>
                      </a:r>
                    </a:p>
                    <a:p>
                      <a:pPr algn="l"/>
                      <a:endParaRPr lang="en-GB" sz="1000" b="0" i="0" u="none" strike="noStrike" baseline="0" dirty="0">
                        <a:solidFill>
                          <a:srgbClr val="002060"/>
                        </a:solidFill>
                        <a:latin typeface="Montserrat" panose="00000500000000000000" pitchFamily="2" charset="0"/>
                      </a:endParaRPr>
                    </a:p>
                    <a:p>
                      <a:pPr marL="171450" indent="-171450" algn="l">
                        <a:buFont typeface="Wingdings" panose="05000000000000000000" pitchFamily="2" charset="2"/>
                        <a:buChar char="§"/>
                      </a:pPr>
                      <a:r>
                        <a:rPr lang="en-GB" sz="1000" b="0" i="0" u="none" strike="noStrike" baseline="0" dirty="0">
                          <a:solidFill>
                            <a:srgbClr val="002060"/>
                          </a:solidFill>
                          <a:latin typeface="Montserrat" panose="00000500000000000000" pitchFamily="2" charset="0"/>
                        </a:rPr>
                        <a:t>Seek recognition for hard work of all Volunteers.</a:t>
                      </a:r>
                      <a:endParaRPr lang="en-GB" sz="1000" dirty="0">
                        <a:solidFill>
                          <a:srgbClr val="002060"/>
                        </a:solidFill>
                        <a:latin typeface="Montserrat" panose="00000500000000000000" pitchFamily="2" charset="0"/>
                      </a:endParaRPr>
                    </a:p>
                  </a:txBody>
                  <a:tcPr/>
                </a:tc>
                <a:tc>
                  <a:txBody>
                    <a:bodyPr/>
                    <a:lstStyle/>
                    <a:p>
                      <a:pPr algn="l"/>
                      <a:r>
                        <a:rPr lang="en-GB" sz="1000" b="0" i="0" u="none" strike="noStrike" baseline="0" dirty="0">
                          <a:solidFill>
                            <a:srgbClr val="002060"/>
                          </a:solidFill>
                          <a:latin typeface="Montserrat" panose="00000500000000000000" pitchFamily="2" charset="0"/>
                        </a:rPr>
                        <a:t>Annual Volunteer and player awards evening 1 awards application per season.</a:t>
                      </a:r>
                      <a:endParaRPr lang="en-GB" sz="1000" baseline="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a:t>
                      </a:r>
                      <a:r>
                        <a:rPr lang="en-GB" sz="1000" baseline="0" dirty="0">
                          <a:solidFill>
                            <a:srgbClr val="002060"/>
                          </a:solidFill>
                          <a:latin typeface="Montserrat" panose="00000500000000000000" pitchFamily="2" charset="0"/>
                        </a:rPr>
                        <a:t> </a:t>
                      </a:r>
                      <a:r>
                        <a:rPr lang="en-GB" sz="1000" b="1" dirty="0">
                          <a:solidFill>
                            <a:srgbClr val="FF0000"/>
                          </a:solidFill>
                          <a:latin typeface="Montserrat" panose="00000500000000000000" pitchFamily="2" charset="0"/>
                        </a:rPr>
                        <a:t>?</a:t>
                      </a:r>
                      <a:r>
                        <a:rPr lang="en-GB" sz="1000" baseline="0" dirty="0">
                          <a:solidFill>
                            <a:srgbClr val="002060"/>
                          </a:solidFill>
                          <a:latin typeface="Montserrat" panose="00000500000000000000" pitchFamily="2" charset="0"/>
                        </a:rPr>
                        <a:t> and annually</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Club Committee </a:t>
                      </a:r>
                    </a:p>
                  </a:txBody>
                  <a:tcPr/>
                </a:tc>
                <a:tc>
                  <a:txBody>
                    <a:bodyPr/>
                    <a:lstStyle/>
                    <a:p>
                      <a:r>
                        <a:rPr lang="en-GB" sz="1000" dirty="0">
                          <a:solidFill>
                            <a:srgbClr val="002060"/>
                          </a:solidFill>
                          <a:latin typeface="Montserrat" panose="00000500000000000000" pitchFamily="2" charset="0"/>
                        </a:rPr>
                        <a:t>£</a:t>
                      </a:r>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4"/>
                  </a:ext>
                </a:extLst>
              </a:tr>
              <a:tr h="1179641">
                <a:tc>
                  <a:txBody>
                    <a:bodyPr/>
                    <a:lstStyle/>
                    <a:p>
                      <a:pPr algn="l"/>
                      <a:r>
                        <a:rPr lang="en-GB" sz="1000" b="0" i="0" u="none" strike="noStrike" baseline="0" dirty="0">
                          <a:solidFill>
                            <a:srgbClr val="002060"/>
                          </a:solidFill>
                          <a:latin typeface="Montserrat" panose="00000500000000000000" pitchFamily="2" charset="0"/>
                        </a:rPr>
                        <a:t>8. Organise a pre-season briefing for Players and Parents/Carers at the start of each season detailing acceptable standards of behaviour.</a:t>
                      </a:r>
                      <a:endParaRPr lang="en-GB" sz="1000" dirty="0">
                        <a:solidFill>
                          <a:srgbClr val="002060"/>
                        </a:solidFill>
                        <a:latin typeface="Montserrat" panose="00000500000000000000" pitchFamily="2" charset="0"/>
                      </a:endParaRPr>
                    </a:p>
                  </a:txBody>
                  <a:tcPr/>
                </a:tc>
                <a:tc>
                  <a:txBody>
                    <a:bodyPr/>
                    <a:lstStyle/>
                    <a:p>
                      <a:r>
                        <a:rPr lang="en-GB" sz="1000" baseline="0" dirty="0">
                          <a:solidFill>
                            <a:srgbClr val="002060"/>
                          </a:solidFill>
                          <a:latin typeface="Montserrat" panose="00000500000000000000" pitchFamily="2" charset="0"/>
                        </a:rPr>
                        <a:t>One pre season meeting per year.</a:t>
                      </a:r>
                    </a:p>
                    <a:p>
                      <a:endParaRPr lang="en-GB" sz="1000" baseline="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Club Committee</a:t>
                      </a:r>
                    </a:p>
                  </a:txBody>
                  <a:tcPr/>
                </a:tc>
                <a:tc>
                  <a:txBody>
                    <a:bodyPr/>
                    <a:lstStyle/>
                    <a:p>
                      <a:r>
                        <a:rPr lang="en-GB" sz="1000" dirty="0">
                          <a:solidFill>
                            <a:srgbClr val="002060"/>
                          </a:solidFill>
                          <a:latin typeface="Montserrat" panose="00000500000000000000" pitchFamily="2" charset="0"/>
                        </a:rPr>
                        <a:t>Nil </a:t>
                      </a:r>
                    </a:p>
                  </a:txBody>
                  <a:tcPr/>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2F317932-F34B-4927-B5A5-8D6BE7713A78}"/>
              </a:ext>
            </a:extLst>
          </p:cNvPr>
          <p:cNvPicPr>
            <a:picLocks noChangeAspect="1"/>
          </p:cNvPicPr>
          <p:nvPr/>
        </p:nvPicPr>
        <p:blipFill rotWithShape="1">
          <a:blip r:embed="rId3"/>
          <a:srcRect t="10909" b="14884"/>
          <a:stretch/>
        </p:blipFill>
        <p:spPr>
          <a:xfrm>
            <a:off x="7095255" y="89843"/>
            <a:ext cx="1801403" cy="710902"/>
          </a:xfrm>
          <a:prstGeom prst="rect">
            <a:avLst/>
          </a:prstGeom>
        </p:spPr>
      </p:pic>
    </p:spTree>
    <p:extLst>
      <p:ext uri="{BB962C8B-B14F-4D97-AF65-F5344CB8AC3E}">
        <p14:creationId xmlns:p14="http://schemas.microsoft.com/office/powerpoint/2010/main" val="2779798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323528" y="198437"/>
            <a:ext cx="8229600" cy="533400"/>
          </a:xfrm>
        </p:spPr>
        <p:txBody>
          <a:bodyPr/>
          <a:lstStyle/>
          <a:p>
            <a:r>
              <a:rPr lang="en-GB" sz="2400" dirty="0">
                <a:solidFill>
                  <a:srgbClr val="00275D"/>
                </a:solidFill>
                <a:latin typeface="Montserrat" panose="00000500000000000000" pitchFamily="2" charset="0"/>
              </a:rPr>
              <a:t>Positive Environments</a:t>
            </a:r>
            <a:endParaRPr lang="en-GB" sz="2400" dirty="0">
              <a:solidFill>
                <a:srgbClr val="00275D"/>
              </a:solidFill>
              <a:latin typeface="Montserrat" panose="00000500000000000000" pitchFamily="2" charset="0"/>
              <a:ea typeface="ＭＳ Ｐゴシック"/>
              <a:cs typeface="ＭＳ Ｐゴシック"/>
            </a:endParaRPr>
          </a:p>
        </p:txBody>
      </p:sp>
      <p:sp>
        <p:nvSpPr>
          <p:cNvPr id="12291" name="Content Placeholder 2"/>
          <p:cNvSpPr>
            <a:spLocks noGrp="1"/>
          </p:cNvSpPr>
          <p:nvPr>
            <p:ph idx="1"/>
          </p:nvPr>
        </p:nvSpPr>
        <p:spPr>
          <a:xfrm>
            <a:off x="457200" y="1357313"/>
            <a:ext cx="8229600" cy="4768850"/>
          </a:xfrm>
        </p:spPr>
        <p:txBody>
          <a:bodyPr/>
          <a:lstStyle/>
          <a:p>
            <a:endParaRPr lang="en-GB" dirty="0">
              <a:latin typeface="Arial" pitchFamily="34" charset="0"/>
              <a:ea typeface="ＭＳ Ｐゴシック"/>
              <a:cs typeface="ＭＳ Ｐゴシック"/>
            </a:endParaRPr>
          </a:p>
        </p:txBody>
      </p:sp>
      <p:graphicFrame>
        <p:nvGraphicFramePr>
          <p:cNvPr id="5" name="Content Placeholder 4"/>
          <p:cNvGraphicFramePr>
            <a:graphicFrameLocks/>
          </p:cNvGraphicFramePr>
          <p:nvPr>
            <p:extLst>
              <p:ext uri="{D42A27DB-BD31-4B8C-83A1-F6EECF244321}">
                <p14:modId xmlns:p14="http://schemas.microsoft.com/office/powerpoint/2010/main" val="589995136"/>
              </p:ext>
            </p:extLst>
          </p:nvPr>
        </p:nvGraphicFramePr>
        <p:xfrm>
          <a:off x="323528" y="1031081"/>
          <a:ext cx="8568951" cy="5628482"/>
        </p:xfrm>
        <a:graphic>
          <a:graphicData uri="http://schemas.openxmlformats.org/drawingml/2006/table">
            <a:tbl>
              <a:tblPr firstRow="1" bandRow="1">
                <a:tableStyleId>{5C22544A-7EE6-4342-B048-85BDC9FD1C3A}</a:tableStyleId>
              </a:tblPr>
              <a:tblGrid>
                <a:gridCol w="2335066">
                  <a:extLst>
                    <a:ext uri="{9D8B030D-6E8A-4147-A177-3AD203B41FA5}">
                      <a16:colId xmlns:a16="http://schemas.microsoft.com/office/drawing/2014/main" val="20000"/>
                    </a:ext>
                  </a:extLst>
                </a:gridCol>
                <a:gridCol w="1874432">
                  <a:extLst>
                    <a:ext uri="{9D8B030D-6E8A-4147-A177-3AD203B41FA5}">
                      <a16:colId xmlns:a16="http://schemas.microsoft.com/office/drawing/2014/main" val="20001"/>
                    </a:ext>
                  </a:extLst>
                </a:gridCol>
                <a:gridCol w="1649501">
                  <a:extLst>
                    <a:ext uri="{9D8B030D-6E8A-4147-A177-3AD203B41FA5}">
                      <a16:colId xmlns:a16="http://schemas.microsoft.com/office/drawing/2014/main" val="20002"/>
                    </a:ext>
                  </a:extLst>
                </a:gridCol>
                <a:gridCol w="1499545">
                  <a:extLst>
                    <a:ext uri="{9D8B030D-6E8A-4147-A177-3AD203B41FA5}">
                      <a16:colId xmlns:a16="http://schemas.microsoft.com/office/drawing/2014/main" val="20003"/>
                    </a:ext>
                  </a:extLst>
                </a:gridCol>
                <a:gridCol w="1210407">
                  <a:extLst>
                    <a:ext uri="{9D8B030D-6E8A-4147-A177-3AD203B41FA5}">
                      <a16:colId xmlns:a16="http://schemas.microsoft.com/office/drawing/2014/main" val="20004"/>
                    </a:ext>
                  </a:extLst>
                </a:gridCol>
              </a:tblGrid>
              <a:tr h="553621">
                <a:tc>
                  <a:txBody>
                    <a:bodyPr/>
                    <a:lstStyle/>
                    <a:p>
                      <a:r>
                        <a:rPr lang="en-GB" dirty="0">
                          <a:latin typeface="Montserrat" panose="00000500000000000000" pitchFamily="2" charset="0"/>
                        </a:rPr>
                        <a:t>Aim</a:t>
                      </a:r>
                    </a:p>
                  </a:txBody>
                  <a:tcPr/>
                </a:tc>
                <a:tc gridSpan="4">
                  <a:txBody>
                    <a:bodyPr/>
                    <a:lstStyle/>
                    <a:p>
                      <a:pPr algn="l"/>
                      <a:r>
                        <a:rPr lang="en-GB" sz="1200" b="1" i="0" u="none" strike="noStrike" baseline="0" dirty="0">
                          <a:latin typeface="Montserrat" panose="00000500000000000000" pitchFamily="2" charset="0"/>
                        </a:rPr>
                        <a:t>To ensure that all people can play football in a high quality, safe environment that is free from abuse</a:t>
                      </a:r>
                      <a:endParaRPr lang="en-GB" sz="1200" b="1"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627437">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217967">
                <a:tc>
                  <a:txBody>
                    <a:bodyPr/>
                    <a:lstStyle/>
                    <a:p>
                      <a:pPr algn="l"/>
                      <a:r>
                        <a:rPr lang="en-GB" sz="1000" dirty="0">
                          <a:solidFill>
                            <a:srgbClr val="002060"/>
                          </a:solidFill>
                          <a:latin typeface="Montserrat" panose="00000500000000000000" pitchFamily="2" charset="0"/>
                        </a:rPr>
                        <a:t>9. Club Committee Members regularly visit training and games to ensure those involved are the correct Club Volunteers who have the  necessary accreditations in place. </a:t>
                      </a:r>
                    </a:p>
                  </a:txBody>
                  <a:tcPr/>
                </a:tc>
                <a:tc>
                  <a:txBody>
                    <a:bodyPr/>
                    <a:lstStyle/>
                    <a:p>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Visits per month</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Year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 and annually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endParaRPr>
                    </a:p>
                  </a:txBody>
                  <a:tcPr/>
                </a:tc>
                <a:tc>
                  <a:txBody>
                    <a:bodyPr/>
                    <a:lstStyle/>
                    <a:p>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lang="en-GB" sz="1000" dirty="0">
                        <a:latin typeface="Montserrat" panose="00000500000000000000" pitchFamily="2" charset="0"/>
                      </a:endParaRPr>
                    </a:p>
                  </a:txBody>
                  <a:tcPr/>
                </a:tc>
                <a:tc>
                  <a:txBody>
                    <a:bodyPr/>
                    <a:lstStyle/>
                    <a:p>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lang="en-GB" sz="1000" dirty="0">
                        <a:latin typeface="Montserrat" panose="00000500000000000000" pitchFamily="2" charset="0"/>
                      </a:endParaRPr>
                    </a:p>
                  </a:txBody>
                  <a:tcPr/>
                </a:tc>
                <a:extLst>
                  <a:ext uri="{0D108BD9-81ED-4DB2-BD59-A6C34878D82A}">
                    <a16:rowId xmlns:a16="http://schemas.microsoft.com/office/drawing/2014/main" val="10003"/>
                  </a:ext>
                </a:extLst>
              </a:tr>
              <a:tr h="664346">
                <a:tc>
                  <a:txBody>
                    <a:bodyPr/>
                    <a:lstStyle/>
                    <a:p>
                      <a:pPr algn="l"/>
                      <a:r>
                        <a:rPr lang="en-GB" sz="1000" dirty="0">
                          <a:solidFill>
                            <a:srgbClr val="002060"/>
                          </a:solidFill>
                          <a:latin typeface="Montserrat" panose="00000500000000000000" pitchFamily="2" charset="0"/>
                        </a:rPr>
                        <a:t>10. Club will set up a committee to deal with in house</a:t>
                      </a:r>
                      <a:r>
                        <a:rPr lang="en-GB" sz="1000" baseline="0" dirty="0">
                          <a:solidFill>
                            <a:srgbClr val="002060"/>
                          </a:solidFill>
                          <a:latin typeface="Montserrat" panose="00000500000000000000" pitchFamily="2" charset="0"/>
                        </a:rPr>
                        <a:t> issues involving Parents &amp; Coaches.</a:t>
                      </a:r>
                      <a:endParaRPr lang="en-GB" sz="1000" dirty="0">
                        <a:solidFill>
                          <a:srgbClr val="002060"/>
                        </a:solidFill>
                        <a:latin typeface="Montserrat" panose="00000500000000000000" pitchFamily="2" charset="0"/>
                      </a:endParaRPr>
                    </a:p>
                  </a:txBody>
                  <a:tcPr/>
                </a:tc>
                <a:tc>
                  <a:txBody>
                    <a:bodyPr/>
                    <a:lstStyle/>
                    <a:p>
                      <a:pPr algn="l"/>
                      <a:r>
                        <a:rPr lang="en-GB" sz="1000" baseline="0" dirty="0">
                          <a:solidFill>
                            <a:srgbClr val="002060"/>
                          </a:solidFill>
                          <a:latin typeface="Montserrat" panose="00000500000000000000" pitchFamily="2" charset="0"/>
                        </a:rPr>
                        <a:t>In house issues dealt with internally by Club Committee.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Year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 and annually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endParaRPr>
                    </a:p>
                  </a:txBody>
                  <a:tcPr/>
                </a:tc>
                <a:tc>
                  <a:txBody>
                    <a:bodyPr/>
                    <a:lstStyle/>
                    <a:p>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lang="en-GB" sz="1000" dirty="0">
                        <a:latin typeface="Montserrat" panose="00000500000000000000" pitchFamily="2" charset="0"/>
                      </a:endParaRPr>
                    </a:p>
                  </a:txBody>
                  <a:tcPr/>
                </a:tc>
                <a:tc>
                  <a:txBody>
                    <a:bodyPr/>
                    <a:lstStyle/>
                    <a:p>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lang="en-GB" sz="1000" dirty="0">
                        <a:latin typeface="Montserrat" panose="00000500000000000000" pitchFamily="2" charset="0"/>
                      </a:endParaRPr>
                    </a:p>
                  </a:txBody>
                  <a:tcPr/>
                </a:tc>
                <a:extLst>
                  <a:ext uri="{0D108BD9-81ED-4DB2-BD59-A6C34878D82A}">
                    <a16:rowId xmlns:a16="http://schemas.microsoft.com/office/drawing/2014/main" val="10004"/>
                  </a:ext>
                </a:extLst>
              </a:tr>
              <a:tr h="1217967">
                <a:tc>
                  <a:txBody>
                    <a:bodyPr/>
                    <a:lstStyle/>
                    <a:p>
                      <a:pPr algn="l"/>
                      <a:r>
                        <a:rPr lang="en-GB" sz="1000" dirty="0">
                          <a:solidFill>
                            <a:srgbClr val="002060"/>
                          </a:solidFill>
                          <a:latin typeface="Montserrat" panose="00000500000000000000" pitchFamily="2" charset="0"/>
                        </a:rPr>
                        <a:t>11. Managers &amp; Coaches will be responsible for the behaviour of Parents &amp; Spectators involved with their Team.</a:t>
                      </a:r>
                    </a:p>
                  </a:txBody>
                  <a:tcPr/>
                </a:tc>
                <a:tc>
                  <a:txBody>
                    <a:bodyPr/>
                    <a:lstStyle/>
                    <a:p>
                      <a:r>
                        <a:rPr lang="en-GB" sz="1000" b="0" baseline="0" dirty="0">
                          <a:solidFill>
                            <a:srgbClr val="002060"/>
                          </a:solidFill>
                          <a:latin typeface="Montserrat" panose="00000500000000000000" pitchFamily="2" charset="0"/>
                        </a:rPr>
                        <a:t>Managers &amp; Coaches to promote good behaviour inline with Clubs Codes of Conducts at training and matches throughout the season.</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Year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 and annually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endParaRPr>
                    </a:p>
                  </a:txBody>
                  <a:tcPr/>
                </a:tc>
                <a:tc>
                  <a:txBody>
                    <a:bodyPr/>
                    <a:lstStyle/>
                    <a:p>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lang="en-GB" sz="1000" dirty="0">
                        <a:latin typeface="Montserrat" panose="00000500000000000000" pitchFamily="2" charset="0"/>
                      </a:endParaRPr>
                    </a:p>
                  </a:txBody>
                  <a:tcPr/>
                </a:tc>
                <a:tc>
                  <a:txBody>
                    <a:bodyPr/>
                    <a:lstStyle/>
                    <a:p>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lang="en-GB" sz="1000" dirty="0">
                        <a:latin typeface="Montserrat" panose="00000500000000000000" pitchFamily="2" charset="0"/>
                      </a:endParaRPr>
                    </a:p>
                  </a:txBody>
                  <a:tcPr/>
                </a:tc>
                <a:extLst>
                  <a:ext uri="{0D108BD9-81ED-4DB2-BD59-A6C34878D82A}">
                    <a16:rowId xmlns:a16="http://schemas.microsoft.com/office/drawing/2014/main" val="10005"/>
                  </a:ext>
                </a:extLst>
              </a:tr>
              <a:tr h="4490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extLst>
                  <a:ext uri="{0D108BD9-81ED-4DB2-BD59-A6C34878D82A}">
                    <a16:rowId xmlns:a16="http://schemas.microsoft.com/office/drawing/2014/main" val="2777425029"/>
                  </a:ext>
                </a:extLst>
              </a:tr>
              <a:tr h="4490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extLst>
                  <a:ext uri="{0D108BD9-81ED-4DB2-BD59-A6C34878D82A}">
                    <a16:rowId xmlns:a16="http://schemas.microsoft.com/office/drawing/2014/main" val="343134105"/>
                  </a:ext>
                </a:extLst>
              </a:tr>
              <a:tr h="4490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extLst>
                  <a:ext uri="{0D108BD9-81ED-4DB2-BD59-A6C34878D82A}">
                    <a16:rowId xmlns:a16="http://schemas.microsoft.com/office/drawing/2014/main" val="1625993800"/>
                  </a:ext>
                </a:extLst>
              </a:tr>
            </a:tbl>
          </a:graphicData>
        </a:graphic>
      </p:graphicFrame>
      <p:pic>
        <p:nvPicPr>
          <p:cNvPr id="7" name="Picture 6">
            <a:extLst>
              <a:ext uri="{FF2B5EF4-FFF2-40B4-BE49-F238E27FC236}">
                <a16:creationId xmlns:a16="http://schemas.microsoft.com/office/drawing/2014/main" id="{20CF4A29-BAAE-40DF-9197-2CF3DC3694A4}"/>
              </a:ext>
            </a:extLst>
          </p:cNvPr>
          <p:cNvPicPr>
            <a:picLocks noChangeAspect="1"/>
          </p:cNvPicPr>
          <p:nvPr/>
        </p:nvPicPr>
        <p:blipFill rotWithShape="1">
          <a:blip r:embed="rId3"/>
          <a:srcRect t="10909" b="14884"/>
          <a:stretch/>
        </p:blipFill>
        <p:spPr>
          <a:xfrm>
            <a:off x="7095255" y="89843"/>
            <a:ext cx="1801403" cy="710902"/>
          </a:xfrm>
          <a:prstGeom prst="rect">
            <a:avLst/>
          </a:prstGeom>
        </p:spPr>
      </p:pic>
    </p:spTree>
    <p:extLst>
      <p:ext uri="{BB962C8B-B14F-4D97-AF65-F5344CB8AC3E}">
        <p14:creationId xmlns:p14="http://schemas.microsoft.com/office/powerpoint/2010/main" val="1620421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9C644E7-2BD7-4E63-A97E-1B3936BD60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44000"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0B24BFC-31F0-4D78-A2FA-3324B2907B09}"/>
              </a:ext>
            </a:extLst>
          </p:cNvPr>
          <p:cNvSpPr/>
          <p:nvPr/>
        </p:nvSpPr>
        <p:spPr>
          <a:xfrm>
            <a:off x="3707904" y="462508"/>
            <a:ext cx="5403533" cy="600164"/>
          </a:xfrm>
          <a:prstGeom prst="rect">
            <a:avLst/>
          </a:prstGeom>
          <a:solidFill>
            <a:srgbClr val="002060"/>
          </a:solidFill>
        </p:spPr>
        <p:txBody>
          <a:bodyPr wrap="square">
            <a:spAutoFit/>
          </a:bodyPr>
          <a:lstStyle/>
          <a:p>
            <a:r>
              <a:rPr lang="en-GB" sz="3300" b="1" dirty="0">
                <a:solidFill>
                  <a:schemeClr val="bg1"/>
                </a:solidFill>
                <a:latin typeface="Montserrat" panose="00000500000000000000" pitchFamily="2" charset="0"/>
              </a:rPr>
              <a:t>Player Development</a:t>
            </a:r>
          </a:p>
        </p:txBody>
      </p:sp>
      <p:pic>
        <p:nvPicPr>
          <p:cNvPr id="10" name="Picture 9">
            <a:extLst>
              <a:ext uri="{FF2B5EF4-FFF2-40B4-BE49-F238E27FC236}">
                <a16:creationId xmlns:a16="http://schemas.microsoft.com/office/drawing/2014/main" id="{F5F8B284-B319-4B7A-99C6-AE5AD41A5B75}"/>
              </a:ext>
            </a:extLst>
          </p:cNvPr>
          <p:cNvPicPr>
            <a:picLocks noChangeAspect="1"/>
          </p:cNvPicPr>
          <p:nvPr/>
        </p:nvPicPr>
        <p:blipFill rotWithShape="1">
          <a:blip r:embed="rId4"/>
          <a:srcRect b="6511"/>
          <a:stretch/>
        </p:blipFill>
        <p:spPr>
          <a:xfrm>
            <a:off x="179512" y="140293"/>
            <a:ext cx="1801403" cy="1056459"/>
          </a:xfrm>
          <a:prstGeom prst="rect">
            <a:avLst/>
          </a:prstGeom>
        </p:spPr>
      </p:pic>
      <p:pic>
        <p:nvPicPr>
          <p:cNvPr id="6" name="Picture 5" descr="A logo of a football team&#10;&#10;Description automatically generated">
            <a:extLst>
              <a:ext uri="{FF2B5EF4-FFF2-40B4-BE49-F238E27FC236}">
                <a16:creationId xmlns:a16="http://schemas.microsoft.com/office/drawing/2014/main" id="{1D512C67-158F-41F4-93A8-97DFE6A03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4311" y="526530"/>
            <a:ext cx="380008" cy="485595"/>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23528" y="267345"/>
            <a:ext cx="8229600" cy="533400"/>
          </a:xfrm>
        </p:spPr>
        <p:txBody>
          <a:bodyPr/>
          <a:lstStyle/>
          <a:p>
            <a:r>
              <a:rPr lang="en-GB" sz="2400" dirty="0">
                <a:solidFill>
                  <a:schemeClr val="accent1"/>
                </a:solidFill>
                <a:latin typeface="Montserrat" panose="00000500000000000000" pitchFamily="2" charset="0"/>
                <a:ea typeface="ＭＳ Ｐゴシック"/>
                <a:cs typeface="ＭＳ Ｐゴシック"/>
              </a:rPr>
              <a:t>Player Development</a:t>
            </a:r>
          </a:p>
        </p:txBody>
      </p:sp>
      <p:graphicFrame>
        <p:nvGraphicFramePr>
          <p:cNvPr id="5" name="Content Placeholder 4"/>
          <p:cNvGraphicFramePr>
            <a:graphicFrameLocks/>
          </p:cNvGraphicFramePr>
          <p:nvPr>
            <p:extLst>
              <p:ext uri="{D42A27DB-BD31-4B8C-83A1-F6EECF244321}">
                <p14:modId xmlns:p14="http://schemas.microsoft.com/office/powerpoint/2010/main" val="1698960415"/>
              </p:ext>
            </p:extLst>
          </p:nvPr>
        </p:nvGraphicFramePr>
        <p:xfrm>
          <a:off x="323529" y="1125538"/>
          <a:ext cx="8712967" cy="5543822"/>
        </p:xfrm>
        <a:graphic>
          <a:graphicData uri="http://schemas.openxmlformats.org/drawingml/2006/table">
            <a:tbl>
              <a:tblPr firstRow="1" bandRow="1">
                <a:tableStyleId>{5C22544A-7EE6-4342-B048-85BDC9FD1C3A}</a:tableStyleId>
              </a:tblPr>
              <a:tblGrid>
                <a:gridCol w="2315965">
                  <a:extLst>
                    <a:ext uri="{9D8B030D-6E8A-4147-A177-3AD203B41FA5}">
                      <a16:colId xmlns:a16="http://schemas.microsoft.com/office/drawing/2014/main" val="20000"/>
                    </a:ext>
                  </a:extLst>
                </a:gridCol>
                <a:gridCol w="1665993">
                  <a:extLst>
                    <a:ext uri="{9D8B030D-6E8A-4147-A177-3AD203B41FA5}">
                      <a16:colId xmlns:a16="http://schemas.microsoft.com/office/drawing/2014/main" val="20001"/>
                    </a:ext>
                  </a:extLst>
                </a:gridCol>
                <a:gridCol w="1281534">
                  <a:extLst>
                    <a:ext uri="{9D8B030D-6E8A-4147-A177-3AD203B41FA5}">
                      <a16:colId xmlns:a16="http://schemas.microsoft.com/office/drawing/2014/main" val="20002"/>
                    </a:ext>
                  </a:extLst>
                </a:gridCol>
                <a:gridCol w="1575306">
                  <a:extLst>
                    <a:ext uri="{9D8B030D-6E8A-4147-A177-3AD203B41FA5}">
                      <a16:colId xmlns:a16="http://schemas.microsoft.com/office/drawing/2014/main" val="20003"/>
                    </a:ext>
                  </a:extLst>
                </a:gridCol>
                <a:gridCol w="1874169">
                  <a:extLst>
                    <a:ext uri="{9D8B030D-6E8A-4147-A177-3AD203B41FA5}">
                      <a16:colId xmlns:a16="http://schemas.microsoft.com/office/drawing/2014/main" val="20004"/>
                    </a:ext>
                  </a:extLst>
                </a:gridCol>
              </a:tblGrid>
              <a:tr h="947362">
                <a:tc>
                  <a:txBody>
                    <a:bodyPr/>
                    <a:lstStyle/>
                    <a:p>
                      <a:r>
                        <a:rPr lang="en-GB" dirty="0">
                          <a:latin typeface="Montserrat" panose="00000500000000000000" pitchFamily="2" charset="0"/>
                        </a:rPr>
                        <a:t>Aim</a:t>
                      </a:r>
                    </a:p>
                  </a:txBody>
                  <a:tcPr/>
                </a:tc>
                <a:tc gridSpan="4">
                  <a:txBody>
                    <a:bodyPr/>
                    <a:lstStyle/>
                    <a:p>
                      <a:pPr marL="285750" indent="-285750" algn="l">
                        <a:buFont typeface="Wingdings" panose="05000000000000000000" pitchFamily="2" charset="2"/>
                        <a:buChar char="§"/>
                      </a:pPr>
                      <a:r>
                        <a:rPr lang="en-GB" sz="1600" b="1" i="0" u="none" strike="noStrike" baseline="0" dirty="0">
                          <a:solidFill>
                            <a:schemeClr val="bg1"/>
                          </a:solidFill>
                          <a:latin typeface="Montserrat" panose="00000500000000000000" pitchFamily="2" charset="0"/>
                        </a:rPr>
                        <a:t>To raise the standards of Players within the Club</a:t>
                      </a:r>
                    </a:p>
                    <a:p>
                      <a:pPr marL="285750" indent="-285750" algn="l">
                        <a:buFont typeface="Wingdings" panose="05000000000000000000" pitchFamily="2" charset="2"/>
                        <a:buChar char="§"/>
                      </a:pPr>
                      <a:r>
                        <a:rPr lang="en-GB" sz="1600" b="1" i="0" u="none" strike="noStrike" baseline="0" dirty="0">
                          <a:solidFill>
                            <a:schemeClr val="bg1"/>
                          </a:solidFill>
                          <a:latin typeface="Montserrat" panose="00000500000000000000" pitchFamily="2" charset="0"/>
                        </a:rPr>
                        <a:t>To support the Development of Coaches to create better Players</a:t>
                      </a:r>
                      <a:endParaRPr lang="en-GB" sz="1600" b="1" dirty="0">
                        <a:solidFill>
                          <a:schemeClr val="bg1"/>
                        </a:solidFill>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596487">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508762">
                <a:tc>
                  <a:txBody>
                    <a:bodyPr/>
                    <a:lstStyle/>
                    <a:p>
                      <a:pPr algn="l"/>
                      <a:r>
                        <a:rPr lang="en-GB" sz="1000" dirty="0">
                          <a:solidFill>
                            <a:srgbClr val="002060"/>
                          </a:solidFill>
                          <a:latin typeface="Montserrat" panose="00000500000000000000" pitchFamily="2" charset="0"/>
                        </a:rPr>
                        <a:t>1. To identify older players in the Club from U17s up over as future young leaders.</a:t>
                      </a:r>
                    </a:p>
                    <a:p>
                      <a:pPr algn="l"/>
                      <a:endParaRPr lang="en-GB" sz="1000" baseline="0" dirty="0">
                        <a:solidFill>
                          <a:srgbClr val="002060"/>
                        </a:solidFill>
                        <a:latin typeface="Montserrat" panose="00000500000000000000" pitchFamily="2" charset="0"/>
                      </a:endParaRPr>
                    </a:p>
                    <a:p>
                      <a:pPr marL="171450" indent="-171450" algn="l">
                        <a:buFont typeface="Wingdings" panose="05000000000000000000" pitchFamily="2" charset="2"/>
                        <a:buChar char="§"/>
                      </a:pPr>
                      <a:r>
                        <a:rPr lang="en-GB" sz="1000" baseline="0" dirty="0">
                          <a:solidFill>
                            <a:srgbClr val="002060"/>
                          </a:solidFill>
                          <a:latin typeface="Montserrat" panose="00000500000000000000" pitchFamily="2" charset="0"/>
                        </a:rPr>
                        <a:t>Also to sign post interested volunteers aged 14+ to the Liverpool FA Young leaders programme via the DFA. </a:t>
                      </a:r>
                      <a:endParaRPr lang="en-GB" sz="1000" dirty="0">
                        <a:solidFill>
                          <a:srgbClr val="002060"/>
                        </a:solidFill>
                        <a:latin typeface="Montserrat" panose="00000500000000000000" pitchFamily="2" charset="0"/>
                      </a:endParaRPr>
                    </a:p>
                  </a:txBody>
                  <a:tcPr/>
                </a:tc>
                <a:tc>
                  <a:txBody>
                    <a:bodyPr/>
                    <a:lstStyle/>
                    <a:p>
                      <a:r>
                        <a:rPr lang="en-GB" sz="1000" baseline="0" dirty="0">
                          <a:solidFill>
                            <a:srgbClr val="002060"/>
                          </a:solidFill>
                          <a:latin typeface="Montserrat" panose="00000500000000000000" pitchFamily="2" charset="0"/>
                        </a:rPr>
                        <a:t>Two per year.</a:t>
                      </a:r>
                    </a:p>
                  </a:txBody>
                  <a:tcPr/>
                </a:tc>
                <a:tc>
                  <a:txBody>
                    <a:bodyPr/>
                    <a:lstStyle/>
                    <a:p>
                      <a:r>
                        <a:rPr lang="en-GB" sz="1000" dirty="0">
                          <a:solidFill>
                            <a:srgbClr val="002060"/>
                          </a:solidFill>
                          <a:latin typeface="Montserrat" panose="00000500000000000000" pitchFamily="2" charset="0"/>
                        </a:rPr>
                        <a:t>Year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lang="en-GB" sz="1000" dirty="0">
                          <a:solidFill>
                            <a:srgbClr val="002060"/>
                          </a:solidFill>
                          <a:latin typeface="Montserrat" panose="00000500000000000000" pitchFamily="2" charset="0"/>
                        </a:rPr>
                        <a:t> and annually.</a:t>
                      </a:r>
                    </a:p>
                  </a:txBody>
                  <a:tcPr/>
                </a:tc>
                <a:tc>
                  <a:txBody>
                    <a:bodyPr/>
                    <a:lstStyle/>
                    <a:p>
                      <a:r>
                        <a:rPr lang="en-GB" sz="1000" dirty="0">
                          <a:solidFill>
                            <a:srgbClr val="002060"/>
                          </a:solidFill>
                          <a:latin typeface="Montserrat" panose="00000500000000000000" pitchFamily="2" charset="0"/>
                        </a:rPr>
                        <a:t>Head coach</a:t>
                      </a:r>
                    </a:p>
                    <a:p>
                      <a:r>
                        <a:rPr lang="en-GB" sz="1000" dirty="0">
                          <a:solidFill>
                            <a:srgbClr val="002060"/>
                          </a:solidFill>
                          <a:latin typeface="Montserrat" panose="00000500000000000000" pitchFamily="2" charset="0"/>
                        </a:rPr>
                        <a:t>Committee</a:t>
                      </a:r>
                    </a:p>
                    <a:p>
                      <a:r>
                        <a:rPr lang="en-GB" sz="1000" dirty="0">
                          <a:solidFill>
                            <a:srgbClr val="002060"/>
                          </a:solidFill>
                          <a:latin typeface="Montserrat" panose="00000500000000000000" pitchFamily="2" charset="0"/>
                        </a:rPr>
                        <a:t>Team Managers</a:t>
                      </a:r>
                    </a:p>
                  </a:txBody>
                  <a:tcPr/>
                </a:tc>
                <a:tc>
                  <a:txBody>
                    <a:bodyPr/>
                    <a:lstStyle/>
                    <a:p>
                      <a:r>
                        <a:rPr lang="en-GB" sz="1000" dirty="0">
                          <a:solidFill>
                            <a:srgbClr val="002060"/>
                          </a:solidFill>
                          <a:latin typeface="Montserrat" panose="00000500000000000000" pitchFamily="2" charset="0"/>
                        </a:rPr>
                        <a:t>£</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lang="en-GB" sz="1000" dirty="0">
                          <a:solidFill>
                            <a:srgbClr val="002060"/>
                          </a:solidFill>
                          <a:latin typeface="Montserrat" panose="00000500000000000000" pitchFamily="2" charset="0"/>
                        </a:rPr>
                        <a:t> per year</a:t>
                      </a:r>
                    </a:p>
                  </a:txBody>
                  <a:tcPr/>
                </a:tc>
                <a:extLst>
                  <a:ext uri="{0D108BD9-81ED-4DB2-BD59-A6C34878D82A}">
                    <a16:rowId xmlns:a16="http://schemas.microsoft.com/office/drawing/2014/main" val="10003"/>
                  </a:ext>
                </a:extLst>
              </a:tr>
              <a:tr h="1333324">
                <a:tc>
                  <a:txBody>
                    <a:bodyPr/>
                    <a:lstStyle/>
                    <a:p>
                      <a:pPr algn="l"/>
                      <a:r>
                        <a:rPr lang="en-GB" sz="1000" b="0" i="0" u="none" strike="noStrike" baseline="0" dirty="0">
                          <a:solidFill>
                            <a:srgbClr val="002060"/>
                          </a:solidFill>
                          <a:latin typeface="Montserrat" panose="00000500000000000000" pitchFamily="2" charset="0"/>
                        </a:rPr>
                        <a:t>2. Run holiday coaching courses for 4-11s.</a:t>
                      </a:r>
                    </a:p>
                    <a:p>
                      <a:pPr algn="l"/>
                      <a:endParaRPr lang="en-GB" sz="1000" b="0" i="0" u="none" strike="noStrike" baseline="0" dirty="0">
                        <a:solidFill>
                          <a:srgbClr val="002060"/>
                        </a:solidFill>
                        <a:latin typeface="Montserrat" panose="00000500000000000000" pitchFamily="2" charset="0"/>
                      </a:endParaRPr>
                    </a:p>
                    <a:p>
                      <a:pPr marL="171450" indent="-171450" algn="l">
                        <a:buFont typeface="Wingdings" panose="05000000000000000000" pitchFamily="2" charset="2"/>
                        <a:buChar char="§"/>
                      </a:pPr>
                      <a:r>
                        <a:rPr lang="en-GB" sz="1000" b="0" i="0" u="none" strike="noStrike" baseline="0" dirty="0">
                          <a:solidFill>
                            <a:srgbClr val="002060"/>
                          </a:solidFill>
                          <a:latin typeface="Montserrat" panose="00000500000000000000" pitchFamily="2" charset="0"/>
                        </a:rPr>
                        <a:t>Run Fun Days/Festivals/Club Kick-a-bouts during School Holiday/Half Terms for 4-7s. </a:t>
                      </a:r>
                    </a:p>
                    <a:p>
                      <a:pPr marL="171450" indent="-171450" algn="l">
                        <a:buFont typeface="Wingdings" panose="05000000000000000000" pitchFamily="2" charset="2"/>
                        <a:buChar char="§"/>
                      </a:pPr>
                      <a:endParaRPr lang="en-GB" sz="1000" b="0" i="0" u="none" strike="noStrike" baseline="0" dirty="0">
                        <a:solidFill>
                          <a:srgbClr val="002060"/>
                        </a:solidFill>
                        <a:latin typeface="Montserrat" panose="00000500000000000000" pitchFamily="2" charset="0"/>
                      </a:endParaRPr>
                    </a:p>
                  </a:txBody>
                  <a:tcPr/>
                </a:tc>
                <a:tc>
                  <a:txBody>
                    <a:bodyPr/>
                    <a:lstStyle/>
                    <a:p>
                      <a:pPr algn="l"/>
                      <a:r>
                        <a:rPr lang="en-GB" sz="1000" b="0" i="0" u="none" strike="noStrike" baseline="0" dirty="0">
                          <a:solidFill>
                            <a:srgbClr val="002060"/>
                          </a:solidFill>
                          <a:latin typeface="Montserrat" panose="00000500000000000000" pitchFamily="2" charset="0"/>
                        </a:rPr>
                        <a:t>5-11s engaged in holiday coaching Sessions. Over 7s also engaged in separate session.</a:t>
                      </a:r>
                    </a:p>
                  </a:txBody>
                  <a:tcPr/>
                </a:tc>
                <a:tc>
                  <a:txBody>
                    <a:bodyPr/>
                    <a:lstStyle/>
                    <a:p>
                      <a:r>
                        <a:rPr lang="en-GB" sz="1000" dirty="0">
                          <a:solidFill>
                            <a:srgbClr val="002060"/>
                          </a:solidFill>
                          <a:latin typeface="Montserrat" panose="00000500000000000000" pitchFamily="2" charset="0"/>
                        </a:rPr>
                        <a:t>Year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lang="en-GB" sz="1000" dirty="0">
                          <a:solidFill>
                            <a:srgbClr val="002060"/>
                          </a:solidFill>
                          <a:latin typeface="Montserrat" panose="00000500000000000000" pitchFamily="2" charset="0"/>
                        </a:rPr>
                        <a:t> and annually.</a:t>
                      </a:r>
                    </a:p>
                  </a:txBody>
                  <a:tcPr/>
                </a:tc>
                <a:tc>
                  <a:txBody>
                    <a:bodyPr/>
                    <a:lstStyle/>
                    <a:p>
                      <a:r>
                        <a:rPr lang="en-GB" sz="1000" dirty="0">
                          <a:solidFill>
                            <a:srgbClr val="002060"/>
                          </a:solidFill>
                          <a:latin typeface="Montserrat" panose="00000500000000000000" pitchFamily="2" charset="0"/>
                        </a:rPr>
                        <a:t>Head coach </a:t>
                      </a:r>
                    </a:p>
                  </a:txBody>
                  <a:tcPr/>
                </a:tc>
                <a:tc>
                  <a:txBody>
                    <a:bodyPr/>
                    <a:lstStyle/>
                    <a:p>
                      <a:r>
                        <a:rPr lang="en-GB" sz="1000" dirty="0">
                          <a:solidFill>
                            <a:srgbClr val="002060"/>
                          </a:solidFill>
                          <a:latin typeface="Montserrat" panose="00000500000000000000" pitchFamily="2" charset="0"/>
                        </a:rPr>
                        <a:t>n/a</a:t>
                      </a:r>
                    </a:p>
                  </a:txBody>
                  <a:tcPr/>
                </a:tc>
                <a:extLst>
                  <a:ext uri="{0D108BD9-81ED-4DB2-BD59-A6C34878D82A}">
                    <a16:rowId xmlns:a16="http://schemas.microsoft.com/office/drawing/2014/main" val="10004"/>
                  </a:ext>
                </a:extLst>
              </a:tr>
              <a:tr h="1157887">
                <a:tc>
                  <a:txBody>
                    <a:bodyPr/>
                    <a:lstStyle/>
                    <a:p>
                      <a:pPr algn="l"/>
                      <a:r>
                        <a:rPr lang="en-GB" sz="1000" b="0" i="0" u="none" strike="noStrike" baseline="0" dirty="0">
                          <a:solidFill>
                            <a:srgbClr val="002060"/>
                          </a:solidFill>
                          <a:latin typeface="Montserrat" panose="00000500000000000000" pitchFamily="2" charset="0"/>
                        </a:rPr>
                        <a:t>3. Coaches to promote basics skill development training and Coaching exercises to the Parents/Carers of Players to increase practice time at home.</a:t>
                      </a:r>
                    </a:p>
                    <a:p>
                      <a:pPr algn="l"/>
                      <a:endParaRPr lang="en-GB" sz="1000" dirty="0">
                        <a:solidFill>
                          <a:srgbClr val="002060"/>
                        </a:solidFill>
                        <a:latin typeface="Montserrat" panose="00000500000000000000" pitchFamily="2" charset="0"/>
                      </a:endParaRPr>
                    </a:p>
                  </a:txBody>
                  <a:tcPr/>
                </a:tc>
                <a:tc>
                  <a:txBody>
                    <a:bodyPr/>
                    <a:lstStyle/>
                    <a:p>
                      <a:r>
                        <a:rPr lang="en-GB" sz="1000" baseline="0" dirty="0">
                          <a:solidFill>
                            <a:srgbClr val="002060"/>
                          </a:solidFill>
                          <a:latin typeface="Montserrat" panose="00000500000000000000" pitchFamily="2" charset="0"/>
                        </a:rPr>
                        <a:t>2 meetings per year with parents.</a:t>
                      </a:r>
                    </a:p>
                  </a:txBody>
                  <a:tcPr/>
                </a:tc>
                <a:tc>
                  <a:txBody>
                    <a:bodyPr/>
                    <a:lstStyle/>
                    <a:p>
                      <a:r>
                        <a:rPr lang="en-GB" sz="1000" dirty="0">
                          <a:solidFill>
                            <a:srgbClr val="002060"/>
                          </a:solidFill>
                          <a:latin typeface="Montserrat" panose="00000500000000000000" pitchFamily="2" charset="0"/>
                        </a:rPr>
                        <a:t>Year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lang="en-GB" sz="1000" dirty="0">
                          <a:solidFill>
                            <a:srgbClr val="FF0000"/>
                          </a:solidFill>
                          <a:latin typeface="Montserrat" panose="00000500000000000000" pitchFamily="2" charset="0"/>
                        </a:rPr>
                        <a:t> </a:t>
                      </a:r>
                      <a:r>
                        <a:rPr lang="en-GB" sz="1000" dirty="0">
                          <a:solidFill>
                            <a:srgbClr val="002060"/>
                          </a:solidFill>
                          <a:latin typeface="Montserrat" panose="00000500000000000000" pitchFamily="2" charset="0"/>
                        </a:rPr>
                        <a:t>then maintained annually. </a:t>
                      </a:r>
                    </a:p>
                  </a:txBody>
                  <a:tcPr/>
                </a:tc>
                <a:tc>
                  <a:txBody>
                    <a:bodyPr/>
                    <a:lstStyle/>
                    <a:p>
                      <a:r>
                        <a:rPr lang="en-GB" sz="1000" dirty="0">
                          <a:solidFill>
                            <a:srgbClr val="002060"/>
                          </a:solidFill>
                          <a:latin typeface="Montserrat" panose="00000500000000000000" pitchFamily="2" charset="0"/>
                        </a:rPr>
                        <a:t>Team managers</a:t>
                      </a:r>
                    </a:p>
                    <a:p>
                      <a:r>
                        <a:rPr lang="en-GB" sz="1000" dirty="0">
                          <a:solidFill>
                            <a:srgbClr val="002060"/>
                          </a:solidFill>
                          <a:latin typeface="Montserrat" panose="00000500000000000000" pitchFamily="2" charset="0"/>
                        </a:rPr>
                        <a:t>Head of Football </a:t>
                      </a:r>
                    </a:p>
                  </a:txBody>
                  <a:tcPr/>
                </a:tc>
                <a:tc>
                  <a:txBody>
                    <a:bodyPr/>
                    <a:lstStyle/>
                    <a:p>
                      <a:r>
                        <a:rPr lang="en-GB" sz="1000" dirty="0">
                          <a:solidFill>
                            <a:srgbClr val="002060"/>
                          </a:solidFill>
                          <a:latin typeface="Montserrat" panose="00000500000000000000" pitchFamily="2" charset="0"/>
                        </a:rPr>
                        <a:t>N/A</a:t>
                      </a:r>
                    </a:p>
                  </a:txBody>
                  <a:tcPr/>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F91D582E-7BDE-4498-8A60-74844BB2677E}"/>
              </a:ext>
            </a:extLst>
          </p:cNvPr>
          <p:cNvPicPr>
            <a:picLocks noChangeAspect="1"/>
          </p:cNvPicPr>
          <p:nvPr/>
        </p:nvPicPr>
        <p:blipFill rotWithShape="1">
          <a:blip r:embed="rId3"/>
          <a:srcRect t="10909" b="14884"/>
          <a:stretch/>
        </p:blipFill>
        <p:spPr>
          <a:xfrm>
            <a:off x="7095255" y="89843"/>
            <a:ext cx="1801403" cy="71090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47342" y="218032"/>
            <a:ext cx="8229600" cy="533400"/>
          </a:xfrm>
        </p:spPr>
        <p:txBody>
          <a:bodyPr/>
          <a:lstStyle/>
          <a:p>
            <a:r>
              <a:rPr lang="en-GB" sz="2400" dirty="0">
                <a:solidFill>
                  <a:schemeClr val="accent1"/>
                </a:solidFill>
                <a:latin typeface="Montserrat" panose="00000500000000000000" pitchFamily="2" charset="0"/>
                <a:ea typeface="ＭＳ Ｐゴシック"/>
                <a:cs typeface="ＭＳ Ｐゴシック"/>
              </a:rPr>
              <a:t>Player Development</a:t>
            </a:r>
          </a:p>
        </p:txBody>
      </p:sp>
      <p:sp>
        <p:nvSpPr>
          <p:cNvPr id="14339" name="Content Placeholder 2"/>
          <p:cNvSpPr>
            <a:spLocks noGrp="1"/>
          </p:cNvSpPr>
          <p:nvPr>
            <p:ph idx="1"/>
          </p:nvPr>
        </p:nvSpPr>
        <p:spPr>
          <a:xfrm>
            <a:off x="457200" y="1357313"/>
            <a:ext cx="8229600" cy="4768850"/>
          </a:xfrm>
        </p:spPr>
        <p:txBody>
          <a:bodyPr/>
          <a:lstStyle/>
          <a:p>
            <a:endParaRPr lang="en-GB" dirty="0">
              <a:latin typeface="Arial" pitchFamily="34" charset="0"/>
              <a:ea typeface="ＭＳ Ｐゴシック"/>
              <a:cs typeface="ＭＳ Ｐゴシック"/>
            </a:endParaRPr>
          </a:p>
        </p:txBody>
      </p:sp>
      <p:graphicFrame>
        <p:nvGraphicFramePr>
          <p:cNvPr id="5" name="Content Placeholder 4"/>
          <p:cNvGraphicFramePr>
            <a:graphicFrameLocks/>
          </p:cNvGraphicFramePr>
          <p:nvPr>
            <p:extLst>
              <p:ext uri="{D42A27DB-BD31-4B8C-83A1-F6EECF244321}">
                <p14:modId xmlns:p14="http://schemas.microsoft.com/office/powerpoint/2010/main" val="2702417857"/>
              </p:ext>
            </p:extLst>
          </p:nvPr>
        </p:nvGraphicFramePr>
        <p:xfrm>
          <a:off x="210344" y="1131192"/>
          <a:ext cx="8723312" cy="5538169"/>
        </p:xfrm>
        <a:graphic>
          <a:graphicData uri="http://schemas.openxmlformats.org/drawingml/2006/table">
            <a:tbl>
              <a:tblPr firstRow="1" bandRow="1">
                <a:tableStyleId>{5C22544A-7EE6-4342-B048-85BDC9FD1C3A}</a:tableStyleId>
              </a:tblPr>
              <a:tblGrid>
                <a:gridCol w="2663270">
                  <a:extLst>
                    <a:ext uri="{9D8B030D-6E8A-4147-A177-3AD203B41FA5}">
                      <a16:colId xmlns:a16="http://schemas.microsoft.com/office/drawing/2014/main" val="20000"/>
                    </a:ext>
                  </a:extLst>
                </a:gridCol>
                <a:gridCol w="1915828">
                  <a:extLst>
                    <a:ext uri="{9D8B030D-6E8A-4147-A177-3AD203B41FA5}">
                      <a16:colId xmlns:a16="http://schemas.microsoft.com/office/drawing/2014/main" val="20001"/>
                    </a:ext>
                  </a:extLst>
                </a:gridCol>
                <a:gridCol w="1473714">
                  <a:extLst>
                    <a:ext uri="{9D8B030D-6E8A-4147-A177-3AD203B41FA5}">
                      <a16:colId xmlns:a16="http://schemas.microsoft.com/office/drawing/2014/main" val="20002"/>
                    </a:ext>
                  </a:extLst>
                </a:gridCol>
                <a:gridCol w="1590380">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tblGrid>
              <a:tr h="1063328">
                <a:tc>
                  <a:txBody>
                    <a:bodyPr/>
                    <a:lstStyle/>
                    <a:p>
                      <a:r>
                        <a:rPr lang="en-GB" dirty="0">
                          <a:latin typeface="Montserrat" panose="00000500000000000000" pitchFamily="2" charset="0"/>
                        </a:rPr>
                        <a:t>Aim</a:t>
                      </a:r>
                    </a:p>
                  </a:txBody>
                  <a:tcPr/>
                </a:tc>
                <a:tc gridSpan="4">
                  <a:txBody>
                    <a:bodyPr/>
                    <a:lstStyle/>
                    <a:p>
                      <a:pPr marL="285750" indent="-285750" algn="l">
                        <a:buFont typeface="Wingdings" panose="05000000000000000000" pitchFamily="2" charset="2"/>
                        <a:buChar char="§"/>
                      </a:pPr>
                      <a:r>
                        <a:rPr lang="en-GB" sz="1400" b="1" i="0" u="none" strike="noStrike" baseline="0" dirty="0">
                          <a:solidFill>
                            <a:schemeClr val="bg1"/>
                          </a:solidFill>
                          <a:latin typeface="Montserrat" panose="00000500000000000000" pitchFamily="2" charset="0"/>
                        </a:rPr>
                        <a:t>To raise the standards of Players within the Club</a:t>
                      </a:r>
                    </a:p>
                    <a:p>
                      <a:pPr marL="285750" indent="-285750" algn="l">
                        <a:buFont typeface="Wingdings" panose="05000000000000000000" pitchFamily="2" charset="2"/>
                        <a:buChar char="§"/>
                      </a:pPr>
                      <a:r>
                        <a:rPr lang="en-GB" sz="1400" b="1" i="0" u="none" strike="noStrike" baseline="0" dirty="0">
                          <a:solidFill>
                            <a:schemeClr val="bg1"/>
                          </a:solidFill>
                          <a:latin typeface="Montserrat" panose="00000500000000000000" pitchFamily="2" charset="0"/>
                        </a:rPr>
                        <a:t>To support the Development of Coaches to create better Players</a:t>
                      </a:r>
                      <a:endParaRPr lang="en-GB" sz="1400" b="1" dirty="0">
                        <a:solidFill>
                          <a:schemeClr val="bg1"/>
                        </a:solidFill>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753191">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240550">
                <a:tc>
                  <a:txBody>
                    <a:bodyPr/>
                    <a:lstStyle/>
                    <a:p>
                      <a:pPr algn="l"/>
                      <a:r>
                        <a:rPr lang="en-GB" sz="1000" dirty="0">
                          <a:solidFill>
                            <a:srgbClr val="002060"/>
                          </a:solidFill>
                          <a:latin typeface="Montserrat" panose="00000500000000000000" pitchFamily="2" charset="0"/>
                        </a:rPr>
                        <a:t>5. </a:t>
                      </a:r>
                      <a:r>
                        <a:rPr lang="en-GB" sz="1000" b="0" i="0" u="none" strike="noStrike" baseline="0" dirty="0">
                          <a:solidFill>
                            <a:srgbClr val="002060"/>
                          </a:solidFill>
                          <a:latin typeface="Montserrat" panose="00000500000000000000" pitchFamily="2" charset="0"/>
                        </a:rPr>
                        <a:t>Run a transition festival in May/June each year to give Players moving from 7 a side to 9/11 a side the experience of the wider format of the game.</a:t>
                      </a:r>
                      <a:endParaRPr lang="en-GB" sz="1000" dirty="0">
                        <a:solidFill>
                          <a:srgbClr val="002060"/>
                        </a:solidFill>
                        <a:latin typeface="Montserrat" panose="00000500000000000000" pitchFamily="2" charset="0"/>
                      </a:endParaRPr>
                    </a:p>
                  </a:txBody>
                  <a:tcPr/>
                </a:tc>
                <a:tc>
                  <a:txBody>
                    <a:bodyPr/>
                    <a:lstStyle/>
                    <a:p>
                      <a:pPr algn="l"/>
                      <a:r>
                        <a:rPr lang="en-GB" sz="1000" b="0" i="0" u="none" strike="noStrike" baseline="0" dirty="0">
                          <a:solidFill>
                            <a:srgbClr val="002060"/>
                          </a:solidFill>
                          <a:latin typeface="Montserrat" panose="00000500000000000000" pitchFamily="2" charset="0"/>
                        </a:rPr>
                        <a:t>1 transition festival run in May each year for new U9s and U11s.</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a:t>
                      </a:r>
                      <a:r>
                        <a:rPr lang="en-GB" sz="1000" baseline="0" dirty="0">
                          <a:solidFill>
                            <a:srgbClr val="002060"/>
                          </a:solidFill>
                          <a:latin typeface="Montserrat" panose="00000500000000000000" pitchFamily="2" charset="0"/>
                        </a:rPr>
                        <a:t>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lang="en-GB" sz="1000" baseline="0" dirty="0">
                          <a:solidFill>
                            <a:srgbClr val="002060"/>
                          </a:solidFill>
                          <a:latin typeface="Montserrat" panose="00000500000000000000" pitchFamily="2" charset="0"/>
                        </a:rPr>
                        <a:t> and annually.</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Head coach</a:t>
                      </a:r>
                    </a:p>
                    <a:p>
                      <a:r>
                        <a:rPr lang="en-GB" sz="1000" dirty="0">
                          <a:solidFill>
                            <a:srgbClr val="002060"/>
                          </a:solidFill>
                          <a:latin typeface="Montserrat" panose="00000500000000000000" pitchFamily="2" charset="0"/>
                        </a:rPr>
                        <a:t>Committee </a:t>
                      </a:r>
                    </a:p>
                  </a:txBody>
                  <a:tcPr/>
                </a:tc>
                <a:tc>
                  <a:txBody>
                    <a:bodyPr/>
                    <a:lstStyle/>
                    <a:p>
                      <a:r>
                        <a:rPr lang="en-GB" sz="1000" dirty="0">
                          <a:solidFill>
                            <a:srgbClr val="002060"/>
                          </a:solidFill>
                          <a:latin typeface="Montserrat" panose="00000500000000000000" pitchFamily="2" charset="0"/>
                        </a:rPr>
                        <a:t>Nil </a:t>
                      </a:r>
                    </a:p>
                  </a:txBody>
                  <a:tcPr/>
                </a:tc>
                <a:extLst>
                  <a:ext uri="{0D108BD9-81ED-4DB2-BD59-A6C34878D82A}">
                    <a16:rowId xmlns:a16="http://schemas.microsoft.com/office/drawing/2014/main" val="10002"/>
                  </a:ext>
                </a:extLst>
              </a:tr>
              <a:tr h="1240550">
                <a:tc>
                  <a:txBody>
                    <a:bodyPr/>
                    <a:lstStyle/>
                    <a:p>
                      <a:pPr algn="l"/>
                      <a:r>
                        <a:rPr lang="en-GB" sz="1000" dirty="0">
                          <a:solidFill>
                            <a:srgbClr val="002060"/>
                          </a:solidFill>
                          <a:latin typeface="Montserrat" panose="00000500000000000000" pitchFamily="2" charset="0"/>
                        </a:rPr>
                        <a:t>6. </a:t>
                      </a:r>
                      <a:r>
                        <a:rPr lang="en-GB" sz="1000" b="0" i="0" u="none" strike="noStrike" baseline="0" dirty="0">
                          <a:solidFill>
                            <a:srgbClr val="002060"/>
                          </a:solidFill>
                          <a:latin typeface="Montserrat" panose="00000500000000000000" pitchFamily="2" charset="0"/>
                        </a:rPr>
                        <a:t>Run 5 a side and 7 aside  festivals across all age groups 12 - 17s to promote the benefits of small sided play supporting skill development at the end of each season.</a:t>
                      </a:r>
                      <a:endParaRPr lang="en-GB" sz="1000" dirty="0">
                        <a:solidFill>
                          <a:srgbClr val="002060"/>
                        </a:solidFill>
                        <a:latin typeface="Montserrat" panose="00000500000000000000" pitchFamily="2" charset="0"/>
                      </a:endParaRPr>
                    </a:p>
                  </a:txBody>
                  <a:tcPr/>
                </a:tc>
                <a:tc>
                  <a:txBody>
                    <a:bodyPr/>
                    <a:lstStyle/>
                    <a:p>
                      <a:pPr algn="l"/>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5 a side and 7 aside </a:t>
                      </a:r>
                      <a:r>
                        <a:rPr lang="nn-NO" sz="1000" b="0" i="0" u="none" strike="noStrike" baseline="0" dirty="0">
                          <a:solidFill>
                            <a:srgbClr val="002060"/>
                          </a:solidFill>
                          <a:latin typeface="Montserrat" panose="00000500000000000000" pitchFamily="2" charset="0"/>
                        </a:rPr>
                        <a:t>festivals to be organised for all age groups. </a:t>
                      </a:r>
                      <a:endParaRPr lang="en-GB" sz="1000" baseline="0" dirty="0">
                        <a:solidFill>
                          <a:srgbClr val="002060"/>
                        </a:solidFill>
                        <a:latin typeface="Montserrat" panose="00000500000000000000" pitchFamily="2" charset="0"/>
                      </a:endParaRPr>
                    </a:p>
                  </a:txBody>
                  <a:tcPr/>
                </a:tc>
                <a:tc>
                  <a:txBody>
                    <a:bodyPr/>
                    <a:lstStyle/>
                    <a:p>
                      <a:pPr algn="l"/>
                      <a:r>
                        <a:rPr lang="en-GB" sz="1000" dirty="0">
                          <a:solidFill>
                            <a:srgbClr val="002060"/>
                          </a:solidFill>
                          <a:latin typeface="Montserrat" panose="00000500000000000000" pitchFamily="2" charset="0"/>
                        </a:rPr>
                        <a:t>Year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lang="en-GB" sz="1000" dirty="0">
                          <a:solidFill>
                            <a:srgbClr val="002060"/>
                          </a:solidFill>
                          <a:latin typeface="Montserrat" panose="00000500000000000000" pitchFamily="2" charset="0"/>
                        </a:rPr>
                        <a:t> and annually.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Committee </a:t>
                      </a:r>
                    </a:p>
                    <a:p>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Nil </a:t>
                      </a:r>
                    </a:p>
                  </a:txBody>
                  <a:tcPr/>
                </a:tc>
                <a:extLst>
                  <a:ext uri="{0D108BD9-81ED-4DB2-BD59-A6C34878D82A}">
                    <a16:rowId xmlns:a16="http://schemas.microsoft.com/office/drawing/2014/main" val="10003"/>
                  </a:ext>
                </a:extLst>
              </a:tr>
              <a:tr h="1240550">
                <a:tc>
                  <a:txBody>
                    <a:bodyPr/>
                    <a:lstStyle/>
                    <a:p>
                      <a:pPr algn="l"/>
                      <a:r>
                        <a:rPr lang="en-GB" sz="1000" b="0" i="0" u="none" strike="noStrike" baseline="0" dirty="0">
                          <a:solidFill>
                            <a:srgbClr val="002060"/>
                          </a:solidFill>
                          <a:latin typeface="Montserrat" panose="00000500000000000000" pitchFamily="2" charset="0"/>
                        </a:rPr>
                        <a:t>7. To have multiple Teams in each group which allows Players the opportunity to play for a Team that matches and pushes his</a:t>
                      </a:r>
                      <a:r>
                        <a:rPr lang="en-GB" sz="1000" b="1" i="0" u="none" strike="noStrike" baseline="0" dirty="0">
                          <a:solidFill>
                            <a:srgbClr val="002060"/>
                          </a:solidFill>
                          <a:latin typeface="Montserrat" panose="00000500000000000000" pitchFamily="2" charset="0"/>
                        </a:rPr>
                        <a:t>/</a:t>
                      </a:r>
                      <a:r>
                        <a:rPr lang="en-GB" sz="1000" b="0" i="0" u="none" strike="noStrike" baseline="0" dirty="0">
                          <a:solidFill>
                            <a:srgbClr val="002060"/>
                          </a:solidFill>
                          <a:latin typeface="Montserrat" panose="00000500000000000000" pitchFamily="2" charset="0"/>
                        </a:rPr>
                        <a:t>her ability and skill levels up. </a:t>
                      </a:r>
                    </a:p>
                  </a:txBody>
                  <a:tcPr/>
                </a:tc>
                <a:tc>
                  <a:txBody>
                    <a:bodyPr/>
                    <a:lstStyle/>
                    <a:p>
                      <a:pPr algn="l"/>
                      <a:r>
                        <a:rPr lang="en-GB" sz="1000" b="0" i="0" u="none" strike="noStrike" baseline="0" dirty="0">
                          <a:solidFill>
                            <a:srgbClr val="002060"/>
                          </a:solidFill>
                          <a:latin typeface="Montserrat" panose="00000500000000000000" pitchFamily="2" charset="0"/>
                        </a:rPr>
                        <a:t>Multiple Teams in place from U7 to Under 12. Build from bottom up to continue this. </a:t>
                      </a:r>
                    </a:p>
                  </a:txBody>
                  <a:tcPr/>
                </a:tc>
                <a:tc>
                  <a:txBody>
                    <a:bodyPr/>
                    <a:lstStyle/>
                    <a:p>
                      <a:r>
                        <a:rPr lang="en-GB" sz="1000" dirty="0">
                          <a:solidFill>
                            <a:srgbClr val="002060"/>
                          </a:solidFill>
                          <a:latin typeface="Montserrat" panose="00000500000000000000" pitchFamily="2" charset="0"/>
                        </a:rPr>
                        <a:t>By the end of year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lang="en-GB" sz="1000" dirty="0">
                          <a:solidFill>
                            <a:srgbClr val="002060"/>
                          </a:solidFill>
                          <a:latin typeface="Montserrat" panose="00000500000000000000" pitchFamily="2" charset="0"/>
                        </a:rPr>
                        <a:t> to have multiple teams from U7 to U 18s plus adult first and reserve Teams. </a:t>
                      </a:r>
                    </a:p>
                  </a:txBody>
                  <a:tcPr/>
                </a:tc>
                <a:tc>
                  <a:txBody>
                    <a:bodyPr/>
                    <a:lstStyle/>
                    <a:p>
                      <a:r>
                        <a:rPr lang="en-GB" sz="1000" dirty="0">
                          <a:solidFill>
                            <a:srgbClr val="002060"/>
                          </a:solidFill>
                          <a:latin typeface="Montserrat" panose="00000500000000000000" pitchFamily="2" charset="0"/>
                        </a:rPr>
                        <a:t>Committee</a:t>
                      </a:r>
                    </a:p>
                    <a:p>
                      <a:r>
                        <a:rPr lang="en-GB" sz="1000" dirty="0">
                          <a:solidFill>
                            <a:srgbClr val="002060"/>
                          </a:solidFill>
                          <a:latin typeface="Montserrat" panose="00000500000000000000" pitchFamily="2" charset="0"/>
                        </a:rPr>
                        <a:t>Head coach </a:t>
                      </a:r>
                    </a:p>
                  </a:txBody>
                  <a:tcPr/>
                </a:tc>
                <a:tc>
                  <a:txBody>
                    <a:bodyPr/>
                    <a:lstStyle/>
                    <a:p>
                      <a:r>
                        <a:rPr lang="en-GB" sz="1000" dirty="0">
                          <a:solidFill>
                            <a:srgbClr val="002060"/>
                          </a:solidFill>
                          <a:latin typeface="Montserrat" panose="00000500000000000000" pitchFamily="2" charset="0"/>
                        </a:rPr>
                        <a:t>Nil</a:t>
                      </a:r>
                    </a:p>
                  </a:txBody>
                  <a:tcPr/>
                </a:tc>
                <a:extLst>
                  <a:ext uri="{0D108BD9-81ED-4DB2-BD59-A6C34878D82A}">
                    <a16:rowId xmlns:a16="http://schemas.microsoft.com/office/drawing/2014/main" val="10004"/>
                  </a:ext>
                </a:extLst>
              </a:tr>
            </a:tbl>
          </a:graphicData>
        </a:graphic>
      </p:graphicFrame>
      <p:pic>
        <p:nvPicPr>
          <p:cNvPr id="6" name="Picture 5">
            <a:extLst>
              <a:ext uri="{FF2B5EF4-FFF2-40B4-BE49-F238E27FC236}">
                <a16:creationId xmlns:a16="http://schemas.microsoft.com/office/drawing/2014/main" id="{1D8D6467-1621-431F-BD01-FE209700095A}"/>
              </a:ext>
            </a:extLst>
          </p:cNvPr>
          <p:cNvPicPr>
            <a:picLocks noChangeAspect="1"/>
          </p:cNvPicPr>
          <p:nvPr/>
        </p:nvPicPr>
        <p:blipFill rotWithShape="1">
          <a:blip r:embed="rId3"/>
          <a:srcRect t="10909" b="14884"/>
          <a:stretch/>
        </p:blipFill>
        <p:spPr>
          <a:xfrm>
            <a:off x="7095255" y="89843"/>
            <a:ext cx="1801403" cy="710902"/>
          </a:xfrm>
          <a:prstGeom prst="rect">
            <a:avLst/>
          </a:prstGeom>
        </p:spPr>
      </p:pic>
    </p:spTree>
    <p:extLst>
      <p:ext uri="{BB962C8B-B14F-4D97-AF65-F5344CB8AC3E}">
        <p14:creationId xmlns:p14="http://schemas.microsoft.com/office/powerpoint/2010/main" val="25353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54771" y="281169"/>
            <a:ext cx="8229600" cy="533400"/>
          </a:xfrm>
        </p:spPr>
        <p:txBody>
          <a:bodyPr/>
          <a:lstStyle/>
          <a:p>
            <a:r>
              <a:rPr lang="en-GB" sz="2400" dirty="0">
                <a:solidFill>
                  <a:schemeClr val="accent1"/>
                </a:solidFill>
                <a:latin typeface="Montserrat" panose="00000500000000000000" pitchFamily="2" charset="0"/>
                <a:ea typeface="ＭＳ Ｐゴシック"/>
                <a:cs typeface="ＭＳ Ｐゴシック"/>
              </a:rPr>
              <a:t>Player Development</a:t>
            </a:r>
          </a:p>
        </p:txBody>
      </p:sp>
      <p:graphicFrame>
        <p:nvGraphicFramePr>
          <p:cNvPr id="5" name="Content Placeholder 4"/>
          <p:cNvGraphicFramePr>
            <a:graphicFrameLocks/>
          </p:cNvGraphicFramePr>
          <p:nvPr>
            <p:extLst>
              <p:ext uri="{D42A27DB-BD31-4B8C-83A1-F6EECF244321}">
                <p14:modId xmlns:p14="http://schemas.microsoft.com/office/powerpoint/2010/main" val="666076938"/>
              </p:ext>
            </p:extLst>
          </p:nvPr>
        </p:nvGraphicFramePr>
        <p:xfrm>
          <a:off x="254772" y="1125538"/>
          <a:ext cx="8709716" cy="5543822"/>
        </p:xfrm>
        <a:graphic>
          <a:graphicData uri="http://schemas.openxmlformats.org/drawingml/2006/table">
            <a:tbl>
              <a:tblPr firstRow="1" bandRow="1">
                <a:tableStyleId>{5C22544A-7EE6-4342-B048-85BDC9FD1C3A}</a:tableStyleId>
              </a:tblPr>
              <a:tblGrid>
                <a:gridCol w="2363324">
                  <a:extLst>
                    <a:ext uri="{9D8B030D-6E8A-4147-A177-3AD203B41FA5}">
                      <a16:colId xmlns:a16="http://schemas.microsoft.com/office/drawing/2014/main" val="20000"/>
                    </a:ext>
                  </a:extLst>
                </a:gridCol>
                <a:gridCol w="1700061">
                  <a:extLst>
                    <a:ext uri="{9D8B030D-6E8A-4147-A177-3AD203B41FA5}">
                      <a16:colId xmlns:a16="http://schemas.microsoft.com/office/drawing/2014/main" val="20001"/>
                    </a:ext>
                  </a:extLst>
                </a:gridCol>
                <a:gridCol w="1307739">
                  <a:extLst>
                    <a:ext uri="{9D8B030D-6E8A-4147-A177-3AD203B41FA5}">
                      <a16:colId xmlns:a16="http://schemas.microsoft.com/office/drawing/2014/main" val="20002"/>
                    </a:ext>
                  </a:extLst>
                </a:gridCol>
                <a:gridCol w="2041409">
                  <a:extLst>
                    <a:ext uri="{9D8B030D-6E8A-4147-A177-3AD203B41FA5}">
                      <a16:colId xmlns:a16="http://schemas.microsoft.com/office/drawing/2014/main" val="20003"/>
                    </a:ext>
                  </a:extLst>
                </a:gridCol>
                <a:gridCol w="1297183">
                  <a:extLst>
                    <a:ext uri="{9D8B030D-6E8A-4147-A177-3AD203B41FA5}">
                      <a16:colId xmlns:a16="http://schemas.microsoft.com/office/drawing/2014/main" val="20004"/>
                    </a:ext>
                  </a:extLst>
                </a:gridCol>
              </a:tblGrid>
              <a:tr h="1263149">
                <a:tc>
                  <a:txBody>
                    <a:bodyPr/>
                    <a:lstStyle/>
                    <a:p>
                      <a:r>
                        <a:rPr lang="en-GB" dirty="0">
                          <a:latin typeface="Montserrat" panose="00000500000000000000" pitchFamily="2" charset="0"/>
                        </a:rPr>
                        <a:t>Aim</a:t>
                      </a:r>
                    </a:p>
                  </a:txBody>
                  <a:tcPr/>
                </a:tc>
                <a:tc gridSpan="4">
                  <a:txBody>
                    <a:bodyPr/>
                    <a:lstStyle/>
                    <a:p>
                      <a:pPr marL="285750" indent="-285750" algn="l">
                        <a:buFont typeface="Wingdings" panose="05000000000000000000" pitchFamily="2" charset="2"/>
                        <a:buChar char="§"/>
                      </a:pPr>
                      <a:r>
                        <a:rPr lang="en-GB" sz="1600" b="1" i="0" u="none" strike="noStrike" baseline="0" dirty="0">
                          <a:solidFill>
                            <a:schemeClr val="bg1"/>
                          </a:solidFill>
                          <a:latin typeface="Montserrat" panose="00000500000000000000" pitchFamily="2" charset="0"/>
                        </a:rPr>
                        <a:t>To raise the standards of Players within the Club</a:t>
                      </a:r>
                    </a:p>
                    <a:p>
                      <a:pPr marL="285750" indent="-285750" algn="l">
                        <a:buFont typeface="Wingdings" panose="05000000000000000000" pitchFamily="2" charset="2"/>
                        <a:buChar char="§"/>
                      </a:pPr>
                      <a:r>
                        <a:rPr lang="en-GB" sz="1600" b="1" i="0" u="none" strike="noStrike" baseline="0" dirty="0">
                          <a:solidFill>
                            <a:schemeClr val="bg1"/>
                          </a:solidFill>
                          <a:latin typeface="Montserrat" panose="00000500000000000000" pitchFamily="2" charset="0"/>
                        </a:rPr>
                        <a:t>To support the Development of Coaches to create better Players</a:t>
                      </a:r>
                      <a:endParaRPr lang="en-GB" sz="1600" b="1" dirty="0">
                        <a:solidFill>
                          <a:schemeClr val="bg1"/>
                        </a:solidFill>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795316">
                <a:tc>
                  <a:txBody>
                    <a:bodyPr/>
                    <a:lstStyle/>
                    <a:p>
                      <a:r>
                        <a:rPr lang="en-GB" sz="1400" b="1" dirty="0">
                          <a:solidFill>
                            <a:srgbClr val="00275D"/>
                          </a:solidFill>
                          <a:latin typeface="Montserrat" panose="00000500000000000000" pitchFamily="2" charset="0"/>
                        </a:rPr>
                        <a:t>Objective</a:t>
                      </a:r>
                    </a:p>
                  </a:txBody>
                  <a:tcPr/>
                </a:tc>
                <a:tc>
                  <a:txBody>
                    <a:bodyPr/>
                    <a:lstStyle/>
                    <a:p>
                      <a:pPr algn="ctr"/>
                      <a:r>
                        <a:rPr lang="en-GB" sz="1400" b="1" dirty="0">
                          <a:solidFill>
                            <a:srgbClr val="00275D"/>
                          </a:solidFill>
                          <a:latin typeface="Montserrat" panose="00000500000000000000" pitchFamily="2" charset="0"/>
                        </a:rPr>
                        <a:t>Achievement targets</a:t>
                      </a:r>
                    </a:p>
                  </a:txBody>
                  <a:tcPr/>
                </a:tc>
                <a:tc>
                  <a:txBody>
                    <a:bodyPr/>
                    <a:lstStyle/>
                    <a:p>
                      <a:pPr algn="ctr"/>
                      <a:r>
                        <a:rPr lang="en-GB" sz="1400" b="1" dirty="0">
                          <a:solidFill>
                            <a:srgbClr val="00275D"/>
                          </a:solidFill>
                          <a:latin typeface="Montserrat" panose="00000500000000000000" pitchFamily="2" charset="0"/>
                        </a:rPr>
                        <a:t>Timescale</a:t>
                      </a:r>
                    </a:p>
                  </a:txBody>
                  <a:tcPr/>
                </a:tc>
                <a:tc>
                  <a:txBody>
                    <a:bodyPr/>
                    <a:lstStyle/>
                    <a:p>
                      <a:pPr algn="ctr"/>
                      <a:r>
                        <a:rPr lang="en-GB" sz="1400" b="1" dirty="0">
                          <a:solidFill>
                            <a:srgbClr val="00275D"/>
                          </a:solidFill>
                          <a:latin typeface="Montserrat" panose="00000500000000000000" pitchFamily="2" charset="0"/>
                        </a:rPr>
                        <a:t>Responsibility</a:t>
                      </a:r>
                    </a:p>
                  </a:txBody>
                  <a:tcPr/>
                </a:tc>
                <a:tc>
                  <a:txBody>
                    <a:bodyPr/>
                    <a:lstStyle/>
                    <a:p>
                      <a:pPr algn="ctr"/>
                      <a:r>
                        <a:rPr lang="en-GB" sz="1400" b="1" dirty="0">
                          <a:solidFill>
                            <a:srgbClr val="00275D"/>
                          </a:solidFill>
                          <a:latin typeface="Montserrat" panose="00000500000000000000" pitchFamily="2" charset="0"/>
                        </a:rPr>
                        <a:t>Cost</a:t>
                      </a:r>
                    </a:p>
                  </a:txBody>
                  <a:tcPr/>
                </a:tc>
                <a:extLst>
                  <a:ext uri="{0D108BD9-81ED-4DB2-BD59-A6C34878D82A}">
                    <a16:rowId xmlns:a16="http://schemas.microsoft.com/office/drawing/2014/main" val="10001"/>
                  </a:ext>
                </a:extLst>
              </a:tr>
              <a:tr h="1777766">
                <a:tc>
                  <a:txBody>
                    <a:bodyPr/>
                    <a:lstStyle/>
                    <a:p>
                      <a:pPr algn="l"/>
                      <a:r>
                        <a:rPr lang="en-GB" sz="1000" dirty="0">
                          <a:solidFill>
                            <a:srgbClr val="00275D"/>
                          </a:solidFill>
                          <a:latin typeface="Montserrat" panose="00000500000000000000" pitchFamily="2" charset="0"/>
                        </a:rPr>
                        <a:t>8. To identify older Players in the Club from U17s up over as future Young Leaders and attain the FA Certificate.</a:t>
                      </a:r>
                      <a:r>
                        <a:rPr lang="en-GB" sz="1000" baseline="0" dirty="0">
                          <a:solidFill>
                            <a:srgbClr val="00275D"/>
                          </a:solidFill>
                          <a:latin typeface="Montserrat" panose="00000500000000000000" pitchFamily="2" charset="0"/>
                        </a:rPr>
                        <a:t> </a:t>
                      </a:r>
                    </a:p>
                    <a:p>
                      <a:pPr algn="l"/>
                      <a:endParaRPr lang="en-GB" sz="1000" baseline="0" dirty="0">
                        <a:solidFill>
                          <a:srgbClr val="00275D"/>
                        </a:solidFill>
                        <a:latin typeface="Montserrat" panose="00000500000000000000" pitchFamily="2" charset="0"/>
                      </a:endParaRPr>
                    </a:p>
                    <a:p>
                      <a:pPr marL="171450" indent="-171450" algn="l">
                        <a:buFont typeface="Wingdings" panose="05000000000000000000" pitchFamily="2" charset="2"/>
                        <a:buChar char="§"/>
                      </a:pPr>
                      <a:r>
                        <a:rPr lang="en-GB" sz="1000" baseline="0" dirty="0">
                          <a:solidFill>
                            <a:srgbClr val="00275D"/>
                          </a:solidFill>
                          <a:latin typeface="Montserrat" panose="00000500000000000000" pitchFamily="2" charset="0"/>
                        </a:rPr>
                        <a:t>Also to sign post interested volunteers aged 14+ to the Liverpool FA Young Leaders Programme. </a:t>
                      </a:r>
                      <a:endParaRPr lang="en-GB" sz="1000" dirty="0">
                        <a:solidFill>
                          <a:srgbClr val="00275D"/>
                        </a:solidFill>
                        <a:latin typeface="Montserrat" panose="00000500000000000000" pitchFamily="2" charset="0"/>
                      </a:endParaRPr>
                    </a:p>
                  </a:txBody>
                  <a:tcPr/>
                </a:tc>
                <a:tc>
                  <a:txBody>
                    <a:bodyPr/>
                    <a:lstStyle/>
                    <a:p>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lang="en-GB" sz="1000" baseline="0" dirty="0">
                          <a:solidFill>
                            <a:srgbClr val="00275D"/>
                          </a:solidFill>
                          <a:latin typeface="Montserrat" panose="00000500000000000000" pitchFamily="2" charset="0"/>
                        </a:rPr>
                        <a:t> Players identified per year</a:t>
                      </a:r>
                    </a:p>
                  </a:txBody>
                  <a:tcPr/>
                </a:tc>
                <a:tc>
                  <a:txBody>
                    <a:bodyPr/>
                    <a:lstStyle/>
                    <a:p>
                      <a:r>
                        <a:rPr lang="en-GB" sz="1000" dirty="0">
                          <a:solidFill>
                            <a:srgbClr val="00275D"/>
                          </a:solidFill>
                          <a:latin typeface="Montserrat" panose="00000500000000000000" pitchFamily="2" charset="0"/>
                        </a:rPr>
                        <a:t>Year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lang="en-GB" sz="1000" dirty="0">
                          <a:solidFill>
                            <a:srgbClr val="00275D"/>
                          </a:solidFill>
                          <a:latin typeface="Montserrat" panose="00000500000000000000" pitchFamily="2" charset="0"/>
                        </a:rPr>
                        <a:t> and annually</a:t>
                      </a:r>
                    </a:p>
                  </a:txBody>
                  <a:tcPr/>
                </a:tc>
                <a:tc>
                  <a:txBody>
                    <a:bodyPr/>
                    <a:lstStyle/>
                    <a:p>
                      <a:r>
                        <a:rPr lang="en-GB" sz="1000" dirty="0">
                          <a:solidFill>
                            <a:srgbClr val="00275D"/>
                          </a:solidFill>
                          <a:latin typeface="Montserrat" panose="00000500000000000000" pitchFamily="2" charset="0"/>
                        </a:rPr>
                        <a:t>Head coach</a:t>
                      </a:r>
                    </a:p>
                    <a:p>
                      <a:r>
                        <a:rPr lang="en-GB" sz="1000" dirty="0">
                          <a:solidFill>
                            <a:srgbClr val="00275D"/>
                          </a:solidFill>
                          <a:latin typeface="Montserrat" panose="00000500000000000000" pitchFamily="2" charset="0"/>
                        </a:rPr>
                        <a:t>Committee</a:t>
                      </a:r>
                    </a:p>
                    <a:p>
                      <a:r>
                        <a:rPr lang="en-GB" sz="1000" dirty="0">
                          <a:solidFill>
                            <a:srgbClr val="00275D"/>
                          </a:solidFill>
                          <a:latin typeface="Montserrat" panose="00000500000000000000" pitchFamily="2" charset="0"/>
                        </a:rPr>
                        <a:t>Team Managers</a:t>
                      </a:r>
                    </a:p>
                  </a:txBody>
                  <a:tcPr/>
                </a:tc>
                <a:tc>
                  <a:txBody>
                    <a:bodyPr/>
                    <a:lstStyle/>
                    <a:p>
                      <a:r>
                        <a:rPr lang="en-GB" sz="1000" dirty="0">
                          <a:solidFill>
                            <a:srgbClr val="FF0000"/>
                          </a:solidFill>
                          <a:latin typeface="Montserrat" panose="00000500000000000000" pitchFamily="2" charset="0"/>
                        </a:rPr>
                        <a:t>£</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5"/>
                  </a:ext>
                </a:extLst>
              </a:tr>
              <a:tr h="5691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extLst>
                  <a:ext uri="{0D108BD9-81ED-4DB2-BD59-A6C34878D82A}">
                    <a16:rowId xmlns:a16="http://schemas.microsoft.com/office/drawing/2014/main" val="1059054805"/>
                  </a:ext>
                </a:extLst>
              </a:tr>
              <a:tr h="5691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extLst>
                  <a:ext uri="{0D108BD9-81ED-4DB2-BD59-A6C34878D82A}">
                    <a16:rowId xmlns:a16="http://schemas.microsoft.com/office/drawing/2014/main" val="1274386591"/>
                  </a:ext>
                </a:extLst>
              </a:tr>
              <a:tr h="56919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txBody>
                  <a:tcPr/>
                </a:tc>
                <a:extLst>
                  <a:ext uri="{0D108BD9-81ED-4DB2-BD59-A6C34878D82A}">
                    <a16:rowId xmlns:a16="http://schemas.microsoft.com/office/drawing/2014/main" val="1194649180"/>
                  </a:ext>
                </a:extLst>
              </a:tr>
            </a:tbl>
          </a:graphicData>
        </a:graphic>
      </p:graphicFrame>
      <p:pic>
        <p:nvPicPr>
          <p:cNvPr id="6" name="Picture 5">
            <a:extLst>
              <a:ext uri="{FF2B5EF4-FFF2-40B4-BE49-F238E27FC236}">
                <a16:creationId xmlns:a16="http://schemas.microsoft.com/office/drawing/2014/main" id="{277619BC-C708-4FD5-8995-BDCE2C3C85D7}"/>
              </a:ext>
            </a:extLst>
          </p:cNvPr>
          <p:cNvPicPr>
            <a:picLocks noChangeAspect="1"/>
          </p:cNvPicPr>
          <p:nvPr/>
        </p:nvPicPr>
        <p:blipFill rotWithShape="1">
          <a:blip r:embed="rId3"/>
          <a:srcRect t="10909" b="14884"/>
          <a:stretch/>
        </p:blipFill>
        <p:spPr>
          <a:xfrm>
            <a:off x="7095255" y="89843"/>
            <a:ext cx="1801403" cy="710902"/>
          </a:xfrm>
          <a:prstGeom prst="rect">
            <a:avLst/>
          </a:prstGeom>
        </p:spPr>
      </p:pic>
    </p:spTree>
    <p:extLst>
      <p:ext uri="{BB962C8B-B14F-4D97-AF65-F5344CB8AC3E}">
        <p14:creationId xmlns:p14="http://schemas.microsoft.com/office/powerpoint/2010/main" val="30207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CDC03C-2399-4DCF-89C9-3F227A81DC1D}"/>
              </a:ext>
            </a:extLst>
          </p:cNvPr>
          <p:cNvPicPr>
            <a:picLocks noChangeAspect="1"/>
          </p:cNvPicPr>
          <p:nvPr/>
        </p:nvPicPr>
        <p:blipFill>
          <a:blip r:embed="rId3"/>
          <a:stretch>
            <a:fillRect/>
          </a:stretch>
        </p:blipFill>
        <p:spPr>
          <a:xfrm>
            <a:off x="0" y="0"/>
            <a:ext cx="9144000" cy="6858000"/>
          </a:xfrm>
          <a:prstGeom prst="rect">
            <a:avLst/>
          </a:prstGeom>
        </p:spPr>
      </p:pic>
      <p:sp>
        <p:nvSpPr>
          <p:cNvPr id="15363" name="Title 1"/>
          <p:cNvSpPr txBox="1">
            <a:spLocks/>
          </p:cNvSpPr>
          <p:nvPr/>
        </p:nvSpPr>
        <p:spPr bwMode="auto">
          <a:xfrm>
            <a:off x="4476" y="5767048"/>
            <a:ext cx="5796136" cy="815752"/>
          </a:xfrm>
          <a:prstGeom prst="rect">
            <a:avLst/>
          </a:prstGeom>
          <a:solidFill>
            <a:srgbClr val="00275D"/>
          </a:solidFill>
          <a:ln w="9525">
            <a:noFill/>
            <a:miter lim="800000"/>
            <a:headEnd/>
            <a:tailEnd/>
          </a:ln>
        </p:spPr>
        <p:txBody>
          <a:bodyPr anchor="ctr"/>
          <a:lstStyle/>
          <a:p>
            <a:pPr algn="r"/>
            <a:r>
              <a:rPr lang="en-US" sz="3600" b="1" dirty="0">
                <a:solidFill>
                  <a:schemeClr val="bg1"/>
                </a:solidFill>
                <a:latin typeface="Montserrat" panose="00000500000000000000" pitchFamily="2" charset="0"/>
              </a:rPr>
              <a:t>Club Administration</a:t>
            </a:r>
          </a:p>
        </p:txBody>
      </p:sp>
      <p:pic>
        <p:nvPicPr>
          <p:cNvPr id="5" name="Picture 4">
            <a:extLst>
              <a:ext uri="{FF2B5EF4-FFF2-40B4-BE49-F238E27FC236}">
                <a16:creationId xmlns:a16="http://schemas.microsoft.com/office/drawing/2014/main" id="{6E41C48C-3AD6-4FBF-921A-B16E3F2FA76D}"/>
              </a:ext>
            </a:extLst>
          </p:cNvPr>
          <p:cNvPicPr>
            <a:picLocks noChangeAspect="1"/>
          </p:cNvPicPr>
          <p:nvPr/>
        </p:nvPicPr>
        <p:blipFill>
          <a:blip r:embed="rId4"/>
          <a:stretch>
            <a:fillRect/>
          </a:stretch>
        </p:blipFill>
        <p:spPr>
          <a:xfrm>
            <a:off x="7236296" y="5611341"/>
            <a:ext cx="1801403" cy="1130027"/>
          </a:xfrm>
          <a:prstGeom prst="rect">
            <a:avLst/>
          </a:prstGeom>
        </p:spPr>
      </p:pic>
      <p:pic>
        <p:nvPicPr>
          <p:cNvPr id="6" name="Picture 5" descr="A logo of a football team&#10;&#10;Description automatically generated">
            <a:extLst>
              <a:ext uri="{FF2B5EF4-FFF2-40B4-BE49-F238E27FC236}">
                <a16:creationId xmlns:a16="http://schemas.microsoft.com/office/drawing/2014/main" id="{2F5CE6DF-FA23-49DA-88F1-641B593AA9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63" y="5932126"/>
            <a:ext cx="380008" cy="485595"/>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GB" dirty="0">
                <a:solidFill>
                  <a:srgbClr val="002060"/>
                </a:solidFill>
                <a:latin typeface="Montserrat" panose="00000500000000000000" pitchFamily="2" charset="0"/>
                <a:ea typeface="ＭＳ Ｐゴシック"/>
                <a:cs typeface="ＭＳ Ｐゴシック"/>
              </a:rPr>
              <a:t>Our Vision</a:t>
            </a:r>
          </a:p>
        </p:txBody>
      </p:sp>
      <p:sp>
        <p:nvSpPr>
          <p:cNvPr id="4099" name="Content Placeholder 2"/>
          <p:cNvSpPr>
            <a:spLocks noGrp="1"/>
          </p:cNvSpPr>
          <p:nvPr>
            <p:ph idx="1"/>
          </p:nvPr>
        </p:nvSpPr>
        <p:spPr>
          <a:xfrm>
            <a:off x="457200" y="1357313"/>
            <a:ext cx="8229600" cy="4768850"/>
          </a:xfrm>
        </p:spPr>
        <p:txBody>
          <a:bodyPr/>
          <a:lstStyle/>
          <a:p>
            <a:pPr>
              <a:spcAft>
                <a:spcPts val="1000"/>
              </a:spcAft>
              <a:buClrTx/>
              <a:buFont typeface="Wingdings" panose="05000000000000000000" pitchFamily="2" charset="2"/>
              <a:buChar char="§"/>
            </a:pPr>
            <a:r>
              <a:rPr lang="en-GB" sz="1800" dirty="0">
                <a:solidFill>
                  <a:srgbClr val="002060"/>
                </a:solidFill>
                <a:latin typeface="Montserrat" panose="00000500000000000000" pitchFamily="2" charset="0"/>
                <a:ea typeface="Calibri"/>
                <a:cs typeface="Mongolian Baiti" panose="03000500000000000000" pitchFamily="66" charset="0"/>
              </a:rPr>
              <a:t>Our vision is to build a Club that provides first class football training facilities and playing opportunities for current and future generations in the </a:t>
            </a:r>
            <a:r>
              <a:rPr lang="en-GB" sz="1800" b="1" dirty="0">
                <a:solidFill>
                  <a:srgbClr val="FF0000"/>
                </a:solidFill>
                <a:latin typeface="Montserrat" panose="00000500000000000000" pitchFamily="2" charset="0"/>
                <a:ea typeface="Calibri"/>
                <a:cs typeface="Mongolian Baiti" panose="03000500000000000000" pitchFamily="66" charset="0"/>
              </a:rPr>
              <a:t>?????</a:t>
            </a:r>
            <a:r>
              <a:rPr lang="en-GB" sz="1800" dirty="0">
                <a:solidFill>
                  <a:srgbClr val="002060"/>
                </a:solidFill>
                <a:latin typeface="Montserrat" panose="00000500000000000000" pitchFamily="2" charset="0"/>
                <a:ea typeface="Calibri"/>
                <a:cs typeface="Mongolian Baiti" panose="03000500000000000000" pitchFamily="66" charset="0"/>
              </a:rPr>
              <a:t> and surrounding areas. </a:t>
            </a:r>
          </a:p>
          <a:p>
            <a:pPr>
              <a:spcAft>
                <a:spcPts val="1000"/>
              </a:spcAft>
              <a:buClrTx/>
              <a:buFont typeface="Wingdings" panose="05000000000000000000" pitchFamily="2" charset="2"/>
              <a:buChar char="§"/>
            </a:pPr>
            <a:r>
              <a:rPr lang="en-GB" sz="1800" dirty="0">
                <a:solidFill>
                  <a:srgbClr val="002060"/>
                </a:solidFill>
                <a:latin typeface="Montserrat" panose="00000500000000000000" pitchFamily="2" charset="0"/>
                <a:cs typeface="Mongolian Baiti" panose="03000500000000000000" pitchFamily="66" charset="0"/>
              </a:rPr>
              <a:t>To provide Quality and Safe opportunities for young people of all ages in our community</a:t>
            </a:r>
          </a:p>
          <a:p>
            <a:pPr>
              <a:buClrTx/>
              <a:buFont typeface="Wingdings" panose="05000000000000000000" pitchFamily="2" charset="2"/>
              <a:buChar char="§"/>
            </a:pPr>
            <a:r>
              <a:rPr lang="en-GB" sz="1800" dirty="0">
                <a:solidFill>
                  <a:srgbClr val="002060"/>
                </a:solidFill>
                <a:latin typeface="Montserrat" panose="00000500000000000000" pitchFamily="2" charset="0"/>
                <a:cs typeface="Mongolian Baiti" panose="03000500000000000000" pitchFamily="66" charset="0"/>
              </a:rPr>
              <a:t>To provide a Safe and Positive alternative place to go other than playing on the streets.</a:t>
            </a:r>
          </a:p>
          <a:p>
            <a:pPr>
              <a:buClrTx/>
              <a:buFont typeface="Wingdings" panose="05000000000000000000" pitchFamily="2" charset="2"/>
              <a:buChar char="§"/>
            </a:pPr>
            <a:r>
              <a:rPr lang="en-GB" sz="1800" dirty="0">
                <a:solidFill>
                  <a:srgbClr val="002060"/>
                </a:solidFill>
                <a:latin typeface="Montserrat" panose="00000500000000000000" pitchFamily="2" charset="0"/>
                <a:cs typeface="Mongolian Baiti" panose="03000500000000000000" pitchFamily="66" charset="0"/>
              </a:rPr>
              <a:t>To help people realise their potential, develop personal skills and confidence as well as promoting respect. </a:t>
            </a:r>
          </a:p>
          <a:p>
            <a:pPr>
              <a:buClrTx/>
              <a:buFont typeface="Wingdings" panose="05000000000000000000" pitchFamily="2" charset="2"/>
              <a:buChar char="§"/>
            </a:pPr>
            <a:r>
              <a:rPr lang="en-GB" sz="1800" dirty="0">
                <a:solidFill>
                  <a:srgbClr val="002060"/>
                </a:solidFill>
                <a:latin typeface="Montserrat" panose="00000500000000000000" pitchFamily="2" charset="0"/>
                <a:cs typeface="Mongolian Baiti" panose="03000500000000000000" pitchFamily="66" charset="0"/>
              </a:rPr>
              <a:t>To introduce people to football regardless of Age, Ability, Sex, Religion and Ethnic background</a:t>
            </a:r>
          </a:p>
          <a:p>
            <a:pPr>
              <a:buClrTx/>
              <a:buFont typeface="Wingdings" panose="05000000000000000000" pitchFamily="2" charset="2"/>
              <a:buChar char="§"/>
            </a:pPr>
            <a:r>
              <a:rPr lang="en-GB" sz="1800" dirty="0">
                <a:solidFill>
                  <a:srgbClr val="002060"/>
                </a:solidFill>
                <a:latin typeface="Montserrat" panose="00000500000000000000" pitchFamily="2" charset="0"/>
                <a:cs typeface="Mongolian Baiti" panose="03000500000000000000" pitchFamily="66" charset="0"/>
              </a:rPr>
              <a:t>To improve the performance of Players, Coaches and Volunteers           within the Club through Coaching, Training and Mentoring. </a:t>
            </a:r>
          </a:p>
        </p:txBody>
      </p:sp>
      <p:pic>
        <p:nvPicPr>
          <p:cNvPr id="5" name="Picture 4">
            <a:extLst>
              <a:ext uri="{FF2B5EF4-FFF2-40B4-BE49-F238E27FC236}">
                <a16:creationId xmlns:a16="http://schemas.microsoft.com/office/drawing/2014/main" id="{44D45A48-642B-47E6-9616-9298F0C10FDA}"/>
              </a:ext>
            </a:extLst>
          </p:cNvPr>
          <p:cNvPicPr>
            <a:picLocks noChangeAspect="1"/>
          </p:cNvPicPr>
          <p:nvPr/>
        </p:nvPicPr>
        <p:blipFill rotWithShape="1">
          <a:blip r:embed="rId3"/>
          <a:srcRect t="10909" b="14884"/>
          <a:stretch/>
        </p:blipFill>
        <p:spPr>
          <a:xfrm>
            <a:off x="7025073" y="5589240"/>
            <a:ext cx="1801403" cy="108012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2250" y="234850"/>
            <a:ext cx="8229600" cy="533400"/>
          </a:xfrm>
        </p:spPr>
        <p:txBody>
          <a:bodyPr/>
          <a:lstStyle/>
          <a:p>
            <a:r>
              <a:rPr lang="en-GB" sz="2400" dirty="0">
                <a:solidFill>
                  <a:srgbClr val="00275D"/>
                </a:solidFill>
                <a:latin typeface="Montserrat" panose="00000500000000000000" pitchFamily="2" charset="0"/>
                <a:ea typeface="ＭＳ Ｐゴシック"/>
                <a:cs typeface="ＭＳ Ｐゴシック"/>
              </a:rPr>
              <a:t>Club Administration</a:t>
            </a:r>
          </a:p>
        </p:txBody>
      </p:sp>
      <p:graphicFrame>
        <p:nvGraphicFramePr>
          <p:cNvPr id="5" name="Content Placeholder 4"/>
          <p:cNvGraphicFramePr>
            <a:graphicFrameLocks/>
          </p:cNvGraphicFramePr>
          <p:nvPr>
            <p:extLst>
              <p:ext uri="{D42A27DB-BD31-4B8C-83A1-F6EECF244321}">
                <p14:modId xmlns:p14="http://schemas.microsoft.com/office/powerpoint/2010/main" val="862711556"/>
              </p:ext>
            </p:extLst>
          </p:nvPr>
        </p:nvGraphicFramePr>
        <p:xfrm>
          <a:off x="222250" y="888583"/>
          <a:ext cx="8784976" cy="5781755"/>
        </p:xfrm>
        <a:graphic>
          <a:graphicData uri="http://schemas.openxmlformats.org/drawingml/2006/table">
            <a:tbl>
              <a:tblPr firstRow="1" bandRow="1">
                <a:tableStyleId>{5C22544A-7EE6-4342-B048-85BDC9FD1C3A}</a:tableStyleId>
              </a:tblPr>
              <a:tblGrid>
                <a:gridCol w="2362313">
                  <a:extLst>
                    <a:ext uri="{9D8B030D-6E8A-4147-A177-3AD203B41FA5}">
                      <a16:colId xmlns:a16="http://schemas.microsoft.com/office/drawing/2014/main" val="20000"/>
                    </a:ext>
                  </a:extLst>
                </a:gridCol>
                <a:gridCol w="2228034">
                  <a:extLst>
                    <a:ext uri="{9D8B030D-6E8A-4147-A177-3AD203B41FA5}">
                      <a16:colId xmlns:a16="http://schemas.microsoft.com/office/drawing/2014/main" val="20001"/>
                    </a:ext>
                  </a:extLst>
                </a:gridCol>
                <a:gridCol w="1266303">
                  <a:extLst>
                    <a:ext uri="{9D8B030D-6E8A-4147-A177-3AD203B41FA5}">
                      <a16:colId xmlns:a16="http://schemas.microsoft.com/office/drawing/2014/main" val="20002"/>
                    </a:ext>
                  </a:extLst>
                </a:gridCol>
                <a:gridCol w="1517436">
                  <a:extLst>
                    <a:ext uri="{9D8B030D-6E8A-4147-A177-3AD203B41FA5}">
                      <a16:colId xmlns:a16="http://schemas.microsoft.com/office/drawing/2014/main" val="20003"/>
                    </a:ext>
                  </a:extLst>
                </a:gridCol>
                <a:gridCol w="1410890">
                  <a:extLst>
                    <a:ext uri="{9D8B030D-6E8A-4147-A177-3AD203B41FA5}">
                      <a16:colId xmlns:a16="http://schemas.microsoft.com/office/drawing/2014/main" val="20004"/>
                    </a:ext>
                  </a:extLst>
                </a:gridCol>
              </a:tblGrid>
              <a:tr h="1136856">
                <a:tc>
                  <a:txBody>
                    <a:bodyPr/>
                    <a:lstStyle/>
                    <a:p>
                      <a:r>
                        <a:rPr lang="en-GB" dirty="0">
                          <a:latin typeface="Montserrat" panose="00000500000000000000" pitchFamily="2" charset="0"/>
                        </a:rPr>
                        <a:t>Aim</a:t>
                      </a:r>
                    </a:p>
                  </a:txBody>
                  <a:tcPr/>
                </a:tc>
                <a:tc gridSpan="4">
                  <a:txBody>
                    <a:bodyPr/>
                    <a:lstStyle/>
                    <a:p>
                      <a:pPr marL="285750" indent="-285750" algn="l">
                        <a:buFont typeface="Wingdings" panose="05000000000000000000" pitchFamily="2" charset="2"/>
                        <a:buChar char="§"/>
                      </a:pPr>
                      <a:r>
                        <a:rPr lang="en-GB" sz="1400" b="1" i="0" u="none" strike="noStrike" baseline="0" dirty="0">
                          <a:solidFill>
                            <a:schemeClr val="bg1"/>
                          </a:solidFill>
                          <a:latin typeface="Montserrat" panose="00000500000000000000" pitchFamily="2" charset="0"/>
                        </a:rPr>
                        <a:t>To ensure the Club is managed and run effectively in accordance with FA guidelines</a:t>
                      </a:r>
                    </a:p>
                    <a:p>
                      <a:pPr marL="285750" indent="-285750" algn="l">
                        <a:buFont typeface="Wingdings" panose="05000000000000000000" pitchFamily="2" charset="2"/>
                        <a:buChar char="§"/>
                      </a:pPr>
                      <a:r>
                        <a:rPr lang="en-GB" sz="1400" b="1" i="0" u="none" strike="noStrike" baseline="0" dirty="0">
                          <a:solidFill>
                            <a:schemeClr val="bg1"/>
                          </a:solidFill>
                          <a:latin typeface="Montserrat" panose="00000500000000000000" pitchFamily="2" charset="0"/>
                        </a:rPr>
                        <a:t>To provide structure, management and leadership to successfully deliver a Football Development Plan</a:t>
                      </a:r>
                      <a:endParaRPr lang="en-GB" sz="1400" b="1" dirty="0">
                        <a:solidFill>
                          <a:schemeClr val="bg1"/>
                        </a:solidFill>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507651">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576928">
                <a:tc>
                  <a:txBody>
                    <a:bodyPr/>
                    <a:lstStyle/>
                    <a:p>
                      <a:pPr algn="l"/>
                      <a:r>
                        <a:rPr lang="en-GB" sz="1000" b="0" i="0" u="none" strike="noStrike" baseline="0" dirty="0">
                          <a:solidFill>
                            <a:srgbClr val="002060"/>
                          </a:solidFill>
                          <a:latin typeface="Montserrat" panose="00000500000000000000" pitchFamily="2" charset="0"/>
                        </a:rPr>
                        <a:t>1. Form a Football Development Committee to manage, monitor and deliver the Football</a:t>
                      </a:r>
                    </a:p>
                    <a:p>
                      <a:pPr algn="l"/>
                      <a:r>
                        <a:rPr lang="en-GB" sz="1000" b="0" i="0" u="none" strike="noStrike" baseline="0" dirty="0">
                          <a:solidFill>
                            <a:srgbClr val="002060"/>
                          </a:solidFill>
                          <a:latin typeface="Montserrat" panose="00000500000000000000" pitchFamily="2" charset="0"/>
                        </a:rPr>
                        <a:t>Development Plan. </a:t>
                      </a:r>
                      <a:endParaRPr lang="en-GB" sz="1000" dirty="0">
                        <a:solidFill>
                          <a:srgbClr val="002060"/>
                        </a:solidFill>
                        <a:latin typeface="Montserrat" panose="00000500000000000000" pitchFamily="2" charset="0"/>
                      </a:endParaRPr>
                    </a:p>
                  </a:txBody>
                  <a:tcPr/>
                </a:tc>
                <a:tc>
                  <a:txBody>
                    <a:bodyPr/>
                    <a:lstStyle/>
                    <a:p>
                      <a:pPr marL="171450" indent="-171450">
                        <a:buFont typeface="Wingdings" panose="05000000000000000000" pitchFamily="2" charset="2"/>
                        <a:buChar char="§"/>
                      </a:pPr>
                      <a:r>
                        <a:rPr lang="en-GB" sz="1000" dirty="0">
                          <a:solidFill>
                            <a:srgbClr val="002060"/>
                          </a:solidFill>
                          <a:latin typeface="Montserrat" panose="00000500000000000000" pitchFamily="2" charset="0"/>
                        </a:rPr>
                        <a:t>Committee formed and meets on a regular basis. </a:t>
                      </a:r>
                    </a:p>
                    <a:p>
                      <a:pPr marL="171450" indent="-171450">
                        <a:buFont typeface="Wingdings" panose="05000000000000000000" pitchFamily="2" charset="2"/>
                        <a:buChar char="§"/>
                      </a:pPr>
                      <a:endParaRPr lang="en-GB" sz="1000" b="0" i="0" u="none" strike="noStrike" baseline="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b="0" i="0" u="none" strike="noStrike" baseline="0" dirty="0">
                          <a:solidFill>
                            <a:srgbClr val="002060"/>
                          </a:solidFill>
                          <a:latin typeface="Montserrat" panose="00000500000000000000" pitchFamily="2" charset="0"/>
                        </a:rPr>
                        <a:t>Committee formed from representatives of junior, seniors, women and girls, disability and Coaches as each section is developed. </a:t>
                      </a:r>
                      <a:r>
                        <a:rPr lang="en-GB" sz="1000" baseline="0" dirty="0">
                          <a:solidFill>
                            <a:srgbClr val="002060"/>
                          </a:solidFill>
                          <a:latin typeface="Montserrat" panose="00000500000000000000" pitchFamily="2" charset="0"/>
                        </a:rPr>
                        <a:t>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Secretary, Chairperson and Head Coach</a:t>
                      </a:r>
                    </a:p>
                  </a:txBody>
                  <a:tcPr/>
                </a:tc>
                <a:tc>
                  <a:txBody>
                    <a:bodyPr/>
                    <a:lstStyle/>
                    <a:p>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2"/>
                  </a:ext>
                </a:extLst>
              </a:tr>
              <a:tr h="686823">
                <a:tc>
                  <a:txBody>
                    <a:bodyPr/>
                    <a:lstStyle/>
                    <a:p>
                      <a:pPr algn="l"/>
                      <a:r>
                        <a:rPr lang="en-GB" sz="1000" dirty="0">
                          <a:solidFill>
                            <a:srgbClr val="002060"/>
                          </a:solidFill>
                          <a:latin typeface="Montserrat" panose="00000500000000000000" pitchFamily="2" charset="0"/>
                        </a:rPr>
                        <a:t>2. </a:t>
                      </a:r>
                      <a:r>
                        <a:rPr lang="en-GB" sz="1000" b="0" i="0" u="none" strike="noStrike" baseline="0" dirty="0">
                          <a:solidFill>
                            <a:srgbClr val="002060"/>
                          </a:solidFill>
                          <a:latin typeface="Montserrat" panose="00000500000000000000" pitchFamily="2" charset="0"/>
                        </a:rPr>
                        <a:t>All Teams affiliated with CFA by 1st July every year and entered into the appropriate Leagues. Secretary to submit paper work to CFA.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All Teams affiliated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 annually</a:t>
                      </a:r>
                    </a:p>
                  </a:txBody>
                  <a:tcPr/>
                </a:tc>
                <a:tc>
                  <a:txBody>
                    <a:bodyPr/>
                    <a:lstStyle/>
                    <a:p>
                      <a:r>
                        <a:rPr lang="en-GB" sz="1000" dirty="0">
                          <a:solidFill>
                            <a:srgbClr val="002060"/>
                          </a:solidFill>
                          <a:latin typeface="Montserrat" panose="00000500000000000000" pitchFamily="2" charset="0"/>
                        </a:rPr>
                        <a:t>Secretary </a:t>
                      </a:r>
                    </a:p>
                  </a:txBody>
                  <a:tcPr/>
                </a:tc>
                <a:tc>
                  <a:txBody>
                    <a:bodyPr/>
                    <a:lstStyle/>
                    <a:p>
                      <a:r>
                        <a:rPr lang="en-GB" sz="1000" dirty="0">
                          <a:solidFill>
                            <a:srgbClr val="002060"/>
                          </a:solidFill>
                          <a:latin typeface="Montserrat" panose="00000500000000000000" pitchFamily="2" charset="0"/>
                        </a:rPr>
                        <a:t>Affiliation costs only. </a:t>
                      </a:r>
                    </a:p>
                  </a:txBody>
                  <a:tcPr/>
                </a:tc>
                <a:extLst>
                  <a:ext uri="{0D108BD9-81ED-4DB2-BD59-A6C34878D82A}">
                    <a16:rowId xmlns:a16="http://schemas.microsoft.com/office/drawing/2014/main" val="10003"/>
                  </a:ext>
                </a:extLst>
              </a:tr>
              <a:tr h="537513">
                <a:tc>
                  <a:txBody>
                    <a:bodyPr/>
                    <a:lstStyle/>
                    <a:p>
                      <a:pPr algn="l"/>
                      <a:r>
                        <a:rPr lang="en-GB" sz="1000" dirty="0">
                          <a:solidFill>
                            <a:srgbClr val="002060"/>
                          </a:solidFill>
                          <a:latin typeface="Montserrat" panose="00000500000000000000" pitchFamily="2" charset="0"/>
                        </a:rPr>
                        <a:t>3. </a:t>
                      </a:r>
                      <a:r>
                        <a:rPr lang="en-GB" sz="1000" b="0" i="0" u="none" strike="noStrike" baseline="0" dirty="0">
                          <a:solidFill>
                            <a:srgbClr val="002060"/>
                          </a:solidFill>
                          <a:latin typeface="Montserrat" panose="00000500000000000000" pitchFamily="2" charset="0"/>
                        </a:rPr>
                        <a:t>Keep all football records up to date with the County FA using the FA Club Portal.</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All records up to date</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ongoing process</a:t>
                      </a:r>
                    </a:p>
                  </a:txBody>
                  <a:tcPr/>
                </a:tc>
                <a:tc>
                  <a:txBody>
                    <a:bodyPr/>
                    <a:lstStyle/>
                    <a:p>
                      <a:r>
                        <a:rPr lang="en-GB" sz="1000" dirty="0">
                          <a:solidFill>
                            <a:srgbClr val="002060"/>
                          </a:solidFill>
                          <a:latin typeface="Montserrat" panose="00000500000000000000" pitchFamily="2" charset="0"/>
                        </a:rPr>
                        <a:t>Secretary </a:t>
                      </a:r>
                    </a:p>
                  </a:txBody>
                  <a:tcPr/>
                </a:tc>
                <a:tc>
                  <a:txBody>
                    <a:bodyPr/>
                    <a:lstStyle/>
                    <a:p>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4"/>
                  </a:ext>
                </a:extLst>
              </a:tr>
              <a:tr h="1026837">
                <a:tc>
                  <a:txBody>
                    <a:bodyPr/>
                    <a:lstStyle/>
                    <a:p>
                      <a:pPr algn="l"/>
                      <a:r>
                        <a:rPr lang="en-GB" sz="1000" dirty="0">
                          <a:solidFill>
                            <a:srgbClr val="002060"/>
                          </a:solidFill>
                          <a:latin typeface="Montserrat" panose="00000500000000000000" pitchFamily="2" charset="0"/>
                        </a:rPr>
                        <a:t>4. </a:t>
                      </a:r>
                      <a:r>
                        <a:rPr lang="en-GB" sz="1000" b="0" i="0" u="none" strike="noStrike" baseline="0" dirty="0">
                          <a:solidFill>
                            <a:srgbClr val="002060"/>
                          </a:solidFill>
                          <a:latin typeface="Montserrat" panose="00000500000000000000" pitchFamily="2" charset="0"/>
                        </a:rPr>
                        <a:t>Set up a Coaches support group to offer help and guidance, Invite all Coaches and Team Managers to a network meeting to discuss issues such as Coaching methods and squad Team numbers.</a:t>
                      </a:r>
                      <a:endParaRPr lang="en-GB" sz="1000" dirty="0">
                        <a:solidFill>
                          <a:srgbClr val="002060"/>
                        </a:solidFill>
                        <a:latin typeface="Montserrat" panose="00000500000000000000" pitchFamily="2" charset="0"/>
                      </a:endParaRPr>
                    </a:p>
                  </a:txBody>
                  <a:tcPr/>
                </a:tc>
                <a:tc>
                  <a:txBody>
                    <a:bodyPr/>
                    <a:lstStyle/>
                    <a:p>
                      <a:r>
                        <a:rPr lang="en-GB" sz="1000" baseline="0" dirty="0">
                          <a:solidFill>
                            <a:srgbClr val="002060"/>
                          </a:solidFill>
                          <a:latin typeface="Montserrat" panose="00000500000000000000" pitchFamily="2" charset="0"/>
                        </a:rPr>
                        <a:t>Group established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t>
                      </a: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r>
                        <a:rPr kumimoji="0" lang="en-GB" sz="1000" b="1"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 </a:t>
                      </a: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ea typeface="+mn-ea"/>
                          <a:cs typeface="+mn-cs"/>
                        </a:rPr>
                        <a:t>Per season</a:t>
                      </a:r>
                      <a:r>
                        <a:rPr lang="en-GB" sz="1000" baseline="0" dirty="0">
                          <a:solidFill>
                            <a:srgbClr val="002060"/>
                          </a:solidFill>
                          <a:latin typeface="Montserrat" panose="00000500000000000000" pitchFamily="2" charset="0"/>
                        </a:rPr>
                        <a:t> meetings thereafter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Football Development Committee, Secretary and Head Coach. </a:t>
                      </a:r>
                    </a:p>
                  </a:txBody>
                  <a:tcPr/>
                </a:tc>
                <a:tc>
                  <a:txBody>
                    <a:bodyPr/>
                    <a:lstStyle/>
                    <a:p>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57BD2533-72CD-4587-A244-2FC7421EE431}"/>
              </a:ext>
            </a:extLst>
          </p:cNvPr>
          <p:cNvPicPr>
            <a:picLocks noChangeAspect="1"/>
          </p:cNvPicPr>
          <p:nvPr/>
        </p:nvPicPr>
        <p:blipFill rotWithShape="1">
          <a:blip r:embed="rId3"/>
          <a:srcRect t="10909" b="14884"/>
          <a:stretch/>
        </p:blipFill>
        <p:spPr>
          <a:xfrm>
            <a:off x="7150767" y="138181"/>
            <a:ext cx="1801403" cy="71090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2250" y="156373"/>
            <a:ext cx="8229600" cy="533400"/>
          </a:xfrm>
        </p:spPr>
        <p:txBody>
          <a:bodyPr/>
          <a:lstStyle/>
          <a:p>
            <a:r>
              <a:rPr lang="en-GB" sz="2400" dirty="0">
                <a:solidFill>
                  <a:schemeClr val="accent1"/>
                </a:solidFill>
                <a:latin typeface="Montserrat" panose="00000500000000000000" pitchFamily="2" charset="0"/>
                <a:ea typeface="ＭＳ Ｐゴシック"/>
                <a:cs typeface="ＭＳ Ｐゴシック"/>
              </a:rPr>
              <a:t>Club Administration</a:t>
            </a:r>
          </a:p>
        </p:txBody>
      </p:sp>
      <p:graphicFrame>
        <p:nvGraphicFramePr>
          <p:cNvPr id="5" name="Content Placeholder 4"/>
          <p:cNvGraphicFramePr>
            <a:graphicFrameLocks/>
          </p:cNvGraphicFramePr>
          <p:nvPr>
            <p:extLst>
              <p:ext uri="{D42A27DB-BD31-4B8C-83A1-F6EECF244321}">
                <p14:modId xmlns:p14="http://schemas.microsoft.com/office/powerpoint/2010/main" val="627800530"/>
              </p:ext>
            </p:extLst>
          </p:nvPr>
        </p:nvGraphicFramePr>
        <p:xfrm>
          <a:off x="222250" y="709880"/>
          <a:ext cx="8742238" cy="6103496"/>
        </p:xfrm>
        <a:graphic>
          <a:graphicData uri="http://schemas.openxmlformats.org/drawingml/2006/table">
            <a:tbl>
              <a:tblPr firstRow="1" bandRow="1">
                <a:tableStyleId>{5C22544A-7EE6-4342-B048-85BDC9FD1C3A}</a:tableStyleId>
              </a:tblPr>
              <a:tblGrid>
                <a:gridCol w="2806805">
                  <a:extLst>
                    <a:ext uri="{9D8B030D-6E8A-4147-A177-3AD203B41FA5}">
                      <a16:colId xmlns:a16="http://schemas.microsoft.com/office/drawing/2014/main" val="20000"/>
                    </a:ext>
                  </a:extLst>
                </a:gridCol>
                <a:gridCol w="2142287">
                  <a:extLst>
                    <a:ext uri="{9D8B030D-6E8A-4147-A177-3AD203B41FA5}">
                      <a16:colId xmlns:a16="http://schemas.microsoft.com/office/drawing/2014/main" val="20001"/>
                    </a:ext>
                  </a:extLst>
                </a:gridCol>
                <a:gridCol w="1330026">
                  <a:extLst>
                    <a:ext uri="{9D8B030D-6E8A-4147-A177-3AD203B41FA5}">
                      <a16:colId xmlns:a16="http://schemas.microsoft.com/office/drawing/2014/main" val="20002"/>
                    </a:ext>
                  </a:extLst>
                </a:gridCol>
                <a:gridCol w="1599024">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852729">
                <a:tc>
                  <a:txBody>
                    <a:bodyPr/>
                    <a:lstStyle/>
                    <a:p>
                      <a:r>
                        <a:rPr lang="en-GB" dirty="0">
                          <a:latin typeface="Montserrat" panose="00000500000000000000" pitchFamily="2" charset="0"/>
                        </a:rPr>
                        <a:t>Aim</a:t>
                      </a:r>
                    </a:p>
                  </a:txBody>
                  <a:tcPr/>
                </a:tc>
                <a:tc gridSpan="4">
                  <a:txBody>
                    <a:bodyPr/>
                    <a:lstStyle/>
                    <a:p>
                      <a:pPr marL="285750" indent="-285750" algn="l">
                        <a:buFont typeface="Wingdings" panose="05000000000000000000" pitchFamily="2" charset="2"/>
                        <a:buChar char="§"/>
                      </a:pPr>
                      <a:r>
                        <a:rPr lang="en-GB" sz="1200" b="1" i="0" u="none" strike="noStrike" baseline="0" dirty="0">
                          <a:solidFill>
                            <a:schemeClr val="bg1"/>
                          </a:solidFill>
                          <a:latin typeface="Montserrat" panose="00000500000000000000" pitchFamily="2" charset="0"/>
                        </a:rPr>
                        <a:t>To ensure the club is managed and run effectively in accordance with FA guidelines</a:t>
                      </a:r>
                    </a:p>
                    <a:p>
                      <a:pPr marL="285750" indent="-285750" algn="l">
                        <a:buFont typeface="Wingdings" panose="05000000000000000000" pitchFamily="2" charset="2"/>
                        <a:buChar char="§"/>
                      </a:pPr>
                      <a:r>
                        <a:rPr lang="en-GB" sz="1200" b="1" i="0" u="none" strike="noStrike" baseline="0" dirty="0">
                          <a:solidFill>
                            <a:schemeClr val="bg1"/>
                          </a:solidFill>
                          <a:latin typeface="Montserrat" panose="00000500000000000000" pitchFamily="2" charset="0"/>
                        </a:rPr>
                        <a:t>To provide structure, management and leadership to successfully deliver a football development plan</a:t>
                      </a:r>
                      <a:endParaRPr lang="en-GB" sz="1200" b="1" dirty="0">
                        <a:solidFill>
                          <a:schemeClr val="bg1"/>
                        </a:solidFill>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489702">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662538">
                <a:tc>
                  <a:txBody>
                    <a:bodyPr/>
                    <a:lstStyle/>
                    <a:p>
                      <a:pPr algn="l"/>
                      <a:r>
                        <a:rPr lang="en-GB" sz="1000" dirty="0">
                          <a:solidFill>
                            <a:srgbClr val="002060"/>
                          </a:solidFill>
                          <a:latin typeface="Montserrat" panose="00000500000000000000" pitchFamily="2" charset="0"/>
                        </a:rPr>
                        <a:t>5. Improve communications between Club and its team Managers/Coaches by having volunteers</a:t>
                      </a:r>
                      <a:r>
                        <a:rPr lang="en-GB" sz="1000" baseline="0" dirty="0">
                          <a:solidFill>
                            <a:srgbClr val="002060"/>
                          </a:solidFill>
                          <a:latin typeface="Montserrat" panose="00000500000000000000" pitchFamily="2" charset="0"/>
                        </a:rPr>
                        <a:t> register including tel no and email address.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Managers/Coaches register established and issued to all Committee Members.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Secretary, </a:t>
                      </a:r>
                    </a:p>
                  </a:txBody>
                  <a:tcPr/>
                </a:tc>
                <a:tc>
                  <a:txBody>
                    <a:bodyPr/>
                    <a:lstStyle/>
                    <a:p>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2"/>
                  </a:ext>
                </a:extLst>
              </a:tr>
              <a:tr h="662538">
                <a:tc>
                  <a:txBody>
                    <a:bodyPr/>
                    <a:lstStyle/>
                    <a:p>
                      <a:pPr algn="l"/>
                      <a:r>
                        <a:rPr lang="en-GB" sz="1000" dirty="0">
                          <a:solidFill>
                            <a:srgbClr val="002060"/>
                          </a:solidFill>
                          <a:latin typeface="Montserrat" panose="00000500000000000000" pitchFamily="2" charset="0"/>
                        </a:rPr>
                        <a:t>6.</a:t>
                      </a:r>
                      <a:r>
                        <a:rPr lang="en-GB" sz="1000" baseline="0" dirty="0">
                          <a:solidFill>
                            <a:srgbClr val="002060"/>
                          </a:solidFill>
                          <a:latin typeface="Montserrat" panose="00000500000000000000" pitchFamily="2" charset="0"/>
                        </a:rPr>
                        <a:t> Improve communication between Club and its members and parents with a fully updated contact list including telephone and email addresses.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Club Register established</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 annually</a:t>
                      </a:r>
                    </a:p>
                  </a:txBody>
                  <a:tcPr/>
                </a:tc>
                <a:tc>
                  <a:txBody>
                    <a:bodyPr/>
                    <a:lstStyle/>
                    <a:p>
                      <a:r>
                        <a:rPr lang="en-GB" sz="1000" dirty="0">
                          <a:solidFill>
                            <a:srgbClr val="002060"/>
                          </a:solidFill>
                          <a:latin typeface="Montserrat" panose="00000500000000000000" pitchFamily="2" charset="0"/>
                        </a:rPr>
                        <a:t>Secretary </a:t>
                      </a:r>
                    </a:p>
                  </a:txBody>
                  <a:tcPr/>
                </a:tc>
                <a:tc>
                  <a:txBody>
                    <a:bodyPr/>
                    <a:lstStyle/>
                    <a:p>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3"/>
                  </a:ext>
                </a:extLst>
              </a:tr>
              <a:tr h="806567">
                <a:tc>
                  <a:txBody>
                    <a:bodyPr/>
                    <a:lstStyle/>
                    <a:p>
                      <a:pPr algn="l"/>
                      <a:r>
                        <a:rPr lang="en-GB" sz="1000" dirty="0">
                          <a:solidFill>
                            <a:srgbClr val="002060"/>
                          </a:solidFill>
                          <a:latin typeface="Montserrat" panose="00000500000000000000" pitchFamily="2" charset="0"/>
                        </a:rPr>
                        <a:t>7. To provide all new Managers</a:t>
                      </a:r>
                      <a:r>
                        <a:rPr lang="en-GB" sz="1000" baseline="0" dirty="0">
                          <a:solidFill>
                            <a:srgbClr val="002060"/>
                          </a:solidFill>
                          <a:latin typeface="Montserrat" panose="00000500000000000000" pitchFamily="2" charset="0"/>
                        </a:rPr>
                        <a:t> with guidance and support when joining the Club in terms of Coaching and admin.</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All new Managers supported by Head Coach for Coaching and Secretary for admin. Guidance documents given out.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ongoing process</a:t>
                      </a:r>
                    </a:p>
                  </a:txBody>
                  <a:tcPr/>
                </a:tc>
                <a:tc>
                  <a:txBody>
                    <a:bodyPr/>
                    <a:lstStyle/>
                    <a:p>
                      <a:r>
                        <a:rPr lang="en-GB" sz="1000" dirty="0">
                          <a:solidFill>
                            <a:srgbClr val="002060"/>
                          </a:solidFill>
                          <a:latin typeface="Montserrat" panose="00000500000000000000" pitchFamily="2" charset="0"/>
                        </a:rPr>
                        <a:t>Secretary </a:t>
                      </a:r>
                      <a:r>
                        <a:rPr lang="en-GB" sz="1000" baseline="0" dirty="0">
                          <a:solidFill>
                            <a:srgbClr val="002060"/>
                          </a:solidFill>
                          <a:latin typeface="Montserrat" panose="00000500000000000000" pitchFamily="2" charset="0"/>
                        </a:rPr>
                        <a:t> &amp; Head Coach</a:t>
                      </a:r>
                      <a:endParaRPr lang="en-GB" sz="1000" dirty="0">
                        <a:solidFill>
                          <a:srgbClr val="002060"/>
                        </a:solidFill>
                        <a:latin typeface="Montserrat" panose="00000500000000000000" pitchFamily="2" charset="0"/>
                      </a:endParaRPr>
                    </a:p>
                  </a:txBody>
                  <a:tcPr/>
                </a:tc>
                <a:tc>
                  <a:txBody>
                    <a:bodyPr/>
                    <a:lstStyle/>
                    <a:p>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4"/>
                  </a:ext>
                </a:extLst>
              </a:tr>
              <a:tr h="770207">
                <a:tc>
                  <a:txBody>
                    <a:bodyPr/>
                    <a:lstStyle/>
                    <a:p>
                      <a:pPr algn="l"/>
                      <a:r>
                        <a:rPr lang="en-GB" sz="1000" dirty="0">
                          <a:solidFill>
                            <a:srgbClr val="002060"/>
                          </a:solidFill>
                          <a:latin typeface="Montserrat" panose="00000500000000000000" pitchFamily="2" charset="0"/>
                        </a:rPr>
                        <a:t>8. To make all Club documents easily available for all members to</a:t>
                      </a:r>
                      <a:r>
                        <a:rPr lang="en-GB" sz="1000" baseline="0" dirty="0">
                          <a:solidFill>
                            <a:srgbClr val="002060"/>
                          </a:solidFill>
                          <a:latin typeface="Montserrat" panose="00000500000000000000" pitchFamily="2" charset="0"/>
                        </a:rPr>
                        <a:t> assist in the smooth running of the Club and have clear guidance on how the Club is run. </a:t>
                      </a:r>
                      <a:endParaRPr lang="en-GB" sz="1000" dirty="0">
                        <a:solidFill>
                          <a:srgbClr val="002060"/>
                        </a:solidFill>
                        <a:latin typeface="Montserrat" panose="00000500000000000000" pitchFamily="2" charset="0"/>
                      </a:endParaRPr>
                    </a:p>
                  </a:txBody>
                  <a:tcPr/>
                </a:tc>
                <a:tc>
                  <a:txBody>
                    <a:bodyPr/>
                    <a:lstStyle/>
                    <a:p>
                      <a:r>
                        <a:rPr lang="en-GB" sz="1000" baseline="0" dirty="0">
                          <a:solidFill>
                            <a:srgbClr val="002060"/>
                          </a:solidFill>
                          <a:latin typeface="Montserrat" panose="00000500000000000000" pitchFamily="2" charset="0"/>
                        </a:rPr>
                        <a:t>All documents are available on the Club website for download or reading.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quarterly</a:t>
                      </a:r>
                      <a:r>
                        <a:rPr lang="en-GB" sz="1000" baseline="0" dirty="0">
                          <a:solidFill>
                            <a:srgbClr val="002060"/>
                          </a:solidFill>
                          <a:latin typeface="Montserrat" panose="00000500000000000000" pitchFamily="2" charset="0"/>
                        </a:rPr>
                        <a:t> meetings thereafter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Football Development Committee, Secretary and Head Coach. </a:t>
                      </a:r>
                    </a:p>
                  </a:txBody>
                  <a:tcPr/>
                </a:tc>
                <a:tc>
                  <a:txBody>
                    <a:bodyPr/>
                    <a:lstStyle/>
                    <a:p>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5"/>
                  </a:ext>
                </a:extLst>
              </a:tr>
              <a:tr h="518508">
                <a:tc>
                  <a:txBody>
                    <a:bodyPr/>
                    <a:lstStyle/>
                    <a:p>
                      <a:pPr algn="l"/>
                      <a:r>
                        <a:rPr lang="en-GB" sz="1000" dirty="0">
                          <a:solidFill>
                            <a:srgbClr val="002060"/>
                          </a:solidFill>
                          <a:latin typeface="Montserrat" panose="00000500000000000000" pitchFamily="2" charset="0"/>
                        </a:rPr>
                        <a:t>9. To maintain regular Executive Committee/</a:t>
                      </a:r>
                      <a:r>
                        <a:rPr lang="en-GB" sz="1000" baseline="0" dirty="0">
                          <a:solidFill>
                            <a:srgbClr val="002060"/>
                          </a:solidFill>
                          <a:latin typeface="Montserrat" panose="00000500000000000000" pitchFamily="2" charset="0"/>
                        </a:rPr>
                        <a:t> Managers and parents meetings within the club.</a:t>
                      </a:r>
                      <a:endParaRPr lang="en-GB" sz="1000" dirty="0">
                        <a:solidFill>
                          <a:srgbClr val="002060"/>
                        </a:solidFill>
                        <a:latin typeface="Montserrat" panose="00000500000000000000" pitchFamily="2" charset="0"/>
                      </a:endParaRPr>
                    </a:p>
                  </a:txBody>
                  <a:tcPr/>
                </a:tc>
                <a:tc>
                  <a:txBody>
                    <a:bodyPr/>
                    <a:lstStyle/>
                    <a:p>
                      <a:r>
                        <a:rPr lang="en-GB" sz="1000" baseline="0" dirty="0">
                          <a:solidFill>
                            <a:srgbClr val="002060"/>
                          </a:solidFill>
                          <a:latin typeface="Montserrat" panose="00000500000000000000" pitchFamily="2" charset="0"/>
                        </a:rPr>
                        <a:t>Regular meetings held and documented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a:t>
                      </a:r>
                    </a:p>
                  </a:txBody>
                  <a:tcPr/>
                </a:tc>
                <a:tc>
                  <a:txBody>
                    <a:bodyPr/>
                    <a:lstStyle/>
                    <a:p>
                      <a:r>
                        <a:rPr lang="en-GB" sz="1000" dirty="0">
                          <a:solidFill>
                            <a:srgbClr val="002060"/>
                          </a:solidFill>
                          <a:latin typeface="Montserrat" panose="00000500000000000000" pitchFamily="2" charset="0"/>
                        </a:rPr>
                        <a:t>Secretary</a:t>
                      </a:r>
                    </a:p>
                  </a:txBody>
                  <a:tcPr/>
                </a:tc>
                <a:tc>
                  <a:txBody>
                    <a:bodyPr/>
                    <a:lstStyle/>
                    <a:p>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6"/>
                  </a:ext>
                </a:extLst>
              </a:tr>
              <a:tr h="10946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10. Create an Emergency Reserve Fund which will </a:t>
                      </a:r>
                      <a:r>
                        <a:rPr lang="en-GB" sz="1000" b="0" dirty="0">
                          <a:solidFill>
                            <a:srgbClr val="002060"/>
                          </a:solidFill>
                          <a:latin typeface="Montserrat" panose="00000500000000000000" pitchFamily="2" charset="0"/>
                        </a:rPr>
                        <a:t>cover 6-12 </a:t>
                      </a:r>
                      <a:r>
                        <a:rPr lang="en-GB" sz="1000" dirty="0">
                          <a:solidFill>
                            <a:srgbClr val="002060"/>
                          </a:solidFill>
                          <a:latin typeface="Montserrat" panose="00000500000000000000" pitchFamily="2" charset="0"/>
                        </a:rPr>
                        <a:t>Months of running costs in the event of unforeseen circumstances (i.e. COVID-19)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aseline="0" dirty="0">
                        <a:solidFill>
                          <a:srgbClr val="002060"/>
                        </a:solidFill>
                        <a:latin typeface="Montserrat" panose="00000500000000000000" pitchFamily="2" charset="0"/>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GB" sz="1000" baseline="0" dirty="0">
                          <a:solidFill>
                            <a:srgbClr val="002060"/>
                          </a:solidFill>
                          <a:latin typeface="Montserrat" panose="00000500000000000000" pitchFamily="2" charset="0"/>
                        </a:rPr>
                        <a:t>Club to set aside % of annual income over </a:t>
                      </a:r>
                      <a:r>
                        <a:rPr lang="en-GB" sz="1000" b="1" baseline="0" dirty="0">
                          <a:solidFill>
                            <a:srgbClr val="FF0000"/>
                          </a:solidFill>
                          <a:latin typeface="Montserrat" panose="00000500000000000000" pitchFamily="2" charset="0"/>
                        </a:rPr>
                        <a:t>?</a:t>
                      </a:r>
                      <a:r>
                        <a:rPr lang="en-GB" sz="1000" baseline="0" dirty="0">
                          <a:solidFill>
                            <a:srgbClr val="002060"/>
                          </a:solidFill>
                          <a:latin typeface="Montserrat" panose="00000500000000000000" pitchFamily="2" charset="0"/>
                        </a:rPr>
                        <a:t> of months/years.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of annual income to be set aside to ensure committed outgoings such as facility hire contracts can be honoured.</a:t>
                      </a:r>
                    </a:p>
                    <a:p>
                      <a:endParaRPr lang="en-GB" sz="1000" baseline="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By year </a:t>
                      </a:r>
                      <a:r>
                        <a:rPr lang="en-GB" sz="1000" b="1" dirty="0">
                          <a:solidFill>
                            <a:srgbClr val="FF0000"/>
                          </a:solidFill>
                          <a:latin typeface="Montserrat" panose="00000500000000000000" pitchFamily="2" charset="0"/>
                        </a:rPr>
                        <a:t>?</a:t>
                      </a:r>
                    </a:p>
                    <a:p>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Club Committee &amp; Treasurer</a:t>
                      </a:r>
                    </a:p>
                  </a:txBody>
                  <a:tcPr/>
                </a:tc>
                <a:tc>
                  <a:txBody>
                    <a:bodyPr/>
                    <a:lstStyle/>
                    <a:p>
                      <a:r>
                        <a:rPr lang="en-GB" sz="1000" b="1" dirty="0">
                          <a:solidFill>
                            <a:srgbClr val="FF0000"/>
                          </a:solidFill>
                          <a:latin typeface="Montserrat" panose="00000500000000000000" pitchFamily="2" charset="0"/>
                        </a:rPr>
                        <a:t>?</a:t>
                      </a:r>
                    </a:p>
                  </a:txBody>
                  <a:tcPr/>
                </a:tc>
                <a:extLst>
                  <a:ext uri="{0D108BD9-81ED-4DB2-BD59-A6C34878D82A}">
                    <a16:rowId xmlns:a16="http://schemas.microsoft.com/office/drawing/2014/main" val="2944101078"/>
                  </a:ext>
                </a:extLst>
              </a:tr>
            </a:tbl>
          </a:graphicData>
        </a:graphic>
      </p:graphicFrame>
      <p:pic>
        <p:nvPicPr>
          <p:cNvPr id="6" name="Picture 5">
            <a:extLst>
              <a:ext uri="{FF2B5EF4-FFF2-40B4-BE49-F238E27FC236}">
                <a16:creationId xmlns:a16="http://schemas.microsoft.com/office/drawing/2014/main" id="{E9690EB9-A2B3-4338-BE77-6352A1442E55}"/>
              </a:ext>
            </a:extLst>
          </p:cNvPr>
          <p:cNvPicPr>
            <a:picLocks noChangeAspect="1"/>
          </p:cNvPicPr>
          <p:nvPr/>
        </p:nvPicPr>
        <p:blipFill rotWithShape="1">
          <a:blip r:embed="rId3"/>
          <a:srcRect t="10909" b="14884"/>
          <a:stretch/>
        </p:blipFill>
        <p:spPr>
          <a:xfrm>
            <a:off x="7091077" y="44624"/>
            <a:ext cx="1801403" cy="645149"/>
          </a:xfrm>
          <a:prstGeom prst="rect">
            <a:avLst/>
          </a:prstGeom>
        </p:spPr>
      </p:pic>
    </p:spTree>
    <p:extLst>
      <p:ext uri="{BB962C8B-B14F-4D97-AF65-F5344CB8AC3E}">
        <p14:creationId xmlns:p14="http://schemas.microsoft.com/office/powerpoint/2010/main" val="2789676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41EB4-8EBF-4C2A-9505-CB7EC4DCE908}"/>
              </a:ext>
            </a:extLst>
          </p:cNvPr>
          <p:cNvPicPr>
            <a:picLocks noChangeAspect="1"/>
          </p:cNvPicPr>
          <p:nvPr/>
        </p:nvPicPr>
        <p:blipFill>
          <a:blip r:embed="rId3"/>
          <a:stretch>
            <a:fillRect/>
          </a:stretch>
        </p:blipFill>
        <p:spPr>
          <a:xfrm>
            <a:off x="0" y="0"/>
            <a:ext cx="9144000" cy="6857999"/>
          </a:xfrm>
          <a:prstGeom prst="rect">
            <a:avLst/>
          </a:prstGeom>
        </p:spPr>
      </p:pic>
      <p:sp>
        <p:nvSpPr>
          <p:cNvPr id="17414" name="TextBox 9"/>
          <p:cNvSpPr txBox="1">
            <a:spLocks noChangeArrowheads="1"/>
          </p:cNvSpPr>
          <p:nvPr/>
        </p:nvSpPr>
        <p:spPr bwMode="auto">
          <a:xfrm>
            <a:off x="0" y="606071"/>
            <a:ext cx="4283968" cy="646331"/>
          </a:xfrm>
          <a:prstGeom prst="rect">
            <a:avLst/>
          </a:prstGeom>
          <a:solidFill>
            <a:srgbClr val="00275D"/>
          </a:solidFill>
          <a:ln w="9525">
            <a:noFill/>
            <a:miter lim="800000"/>
            <a:headEnd/>
            <a:tailEnd/>
          </a:ln>
        </p:spPr>
        <p:txBody>
          <a:bodyPr wrap="square">
            <a:spAutoFit/>
          </a:bodyPr>
          <a:lstStyle/>
          <a:p>
            <a:pPr algn="r"/>
            <a:r>
              <a:rPr lang="en-GB" sz="3600" b="1" dirty="0">
                <a:solidFill>
                  <a:schemeClr val="bg1"/>
                </a:solidFill>
                <a:latin typeface="Montserrat" panose="00000500000000000000" pitchFamily="2" charset="0"/>
              </a:rPr>
              <a:t>Safeguarding</a:t>
            </a:r>
          </a:p>
        </p:txBody>
      </p:sp>
      <p:pic>
        <p:nvPicPr>
          <p:cNvPr id="8" name="Picture 7">
            <a:extLst>
              <a:ext uri="{FF2B5EF4-FFF2-40B4-BE49-F238E27FC236}">
                <a16:creationId xmlns:a16="http://schemas.microsoft.com/office/drawing/2014/main" id="{778D8A2D-5D95-4373-B4A8-33A13AF82753}"/>
              </a:ext>
            </a:extLst>
          </p:cNvPr>
          <p:cNvPicPr>
            <a:picLocks noChangeAspect="1"/>
          </p:cNvPicPr>
          <p:nvPr/>
        </p:nvPicPr>
        <p:blipFill>
          <a:blip r:embed="rId4"/>
          <a:stretch>
            <a:fillRect/>
          </a:stretch>
        </p:blipFill>
        <p:spPr>
          <a:xfrm>
            <a:off x="7092280" y="5589240"/>
            <a:ext cx="1801403" cy="1130027"/>
          </a:xfrm>
          <a:prstGeom prst="rect">
            <a:avLst/>
          </a:prstGeom>
        </p:spPr>
      </p:pic>
      <p:pic>
        <p:nvPicPr>
          <p:cNvPr id="5" name="Picture 4" descr="A logo of a football team&#10;&#10;Description automatically generated">
            <a:extLst>
              <a:ext uri="{FF2B5EF4-FFF2-40B4-BE49-F238E27FC236}">
                <a16:creationId xmlns:a16="http://schemas.microsoft.com/office/drawing/2014/main" id="{09A1EB1A-F845-4480-B19C-519F6071E7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662758"/>
            <a:ext cx="380008" cy="48559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938" y="148591"/>
            <a:ext cx="8229600" cy="533400"/>
          </a:xfrm>
        </p:spPr>
        <p:txBody>
          <a:bodyPr/>
          <a:lstStyle/>
          <a:p>
            <a:r>
              <a:rPr lang="en-GB" sz="2400" dirty="0">
                <a:solidFill>
                  <a:schemeClr val="accent1"/>
                </a:solidFill>
                <a:latin typeface="Montserrat" panose="00000500000000000000" pitchFamily="2" charset="0"/>
                <a:ea typeface="ＭＳ Ｐゴシック"/>
                <a:cs typeface="ＭＳ Ｐゴシック"/>
              </a:rPr>
              <a:t>Safeguarding</a:t>
            </a:r>
          </a:p>
        </p:txBody>
      </p:sp>
      <p:sp>
        <p:nvSpPr>
          <p:cNvPr id="22531" name="Content Placeholder 2"/>
          <p:cNvSpPr>
            <a:spLocks noGrp="1"/>
          </p:cNvSpPr>
          <p:nvPr>
            <p:ph idx="1"/>
          </p:nvPr>
        </p:nvSpPr>
        <p:spPr>
          <a:xfrm>
            <a:off x="457200" y="1357313"/>
            <a:ext cx="8229600" cy="4768850"/>
          </a:xfrm>
        </p:spPr>
        <p:txBody>
          <a:bodyPr/>
          <a:lstStyle/>
          <a:p>
            <a:endParaRPr lang="en-GB" dirty="0">
              <a:latin typeface="Arial" pitchFamily="34" charset="0"/>
              <a:ea typeface="ＭＳ Ｐゴシック"/>
              <a:cs typeface="ＭＳ Ｐゴシック"/>
            </a:endParaRPr>
          </a:p>
        </p:txBody>
      </p:sp>
      <p:graphicFrame>
        <p:nvGraphicFramePr>
          <p:cNvPr id="5" name="Content Placeholder 4"/>
          <p:cNvGraphicFramePr>
            <a:graphicFrameLocks/>
          </p:cNvGraphicFramePr>
          <p:nvPr>
            <p:extLst>
              <p:ext uri="{D42A27DB-BD31-4B8C-83A1-F6EECF244321}">
                <p14:modId xmlns:p14="http://schemas.microsoft.com/office/powerpoint/2010/main" val="1573695181"/>
              </p:ext>
            </p:extLst>
          </p:nvPr>
        </p:nvGraphicFramePr>
        <p:xfrm>
          <a:off x="308344" y="907097"/>
          <a:ext cx="8512128" cy="5829370"/>
        </p:xfrm>
        <a:graphic>
          <a:graphicData uri="http://schemas.openxmlformats.org/drawingml/2006/table">
            <a:tbl>
              <a:tblPr firstRow="1" bandRow="1">
                <a:tableStyleId>{5C22544A-7EE6-4342-B048-85BDC9FD1C3A}</a:tableStyleId>
              </a:tblPr>
              <a:tblGrid>
                <a:gridCol w="2480883">
                  <a:extLst>
                    <a:ext uri="{9D8B030D-6E8A-4147-A177-3AD203B41FA5}">
                      <a16:colId xmlns:a16="http://schemas.microsoft.com/office/drawing/2014/main" val="20000"/>
                    </a:ext>
                  </a:extLst>
                </a:gridCol>
                <a:gridCol w="1990547">
                  <a:extLst>
                    <a:ext uri="{9D8B030D-6E8A-4147-A177-3AD203B41FA5}">
                      <a16:colId xmlns:a16="http://schemas.microsoft.com/office/drawing/2014/main" val="20001"/>
                    </a:ext>
                  </a:extLst>
                </a:gridCol>
                <a:gridCol w="1235511">
                  <a:extLst>
                    <a:ext uri="{9D8B030D-6E8A-4147-A177-3AD203B41FA5}">
                      <a16:colId xmlns:a16="http://schemas.microsoft.com/office/drawing/2014/main" val="20002"/>
                    </a:ext>
                  </a:extLst>
                </a:gridCol>
                <a:gridCol w="1367006">
                  <a:extLst>
                    <a:ext uri="{9D8B030D-6E8A-4147-A177-3AD203B41FA5}">
                      <a16:colId xmlns:a16="http://schemas.microsoft.com/office/drawing/2014/main" val="20003"/>
                    </a:ext>
                  </a:extLst>
                </a:gridCol>
                <a:gridCol w="1438181">
                  <a:extLst>
                    <a:ext uri="{9D8B030D-6E8A-4147-A177-3AD203B41FA5}">
                      <a16:colId xmlns:a16="http://schemas.microsoft.com/office/drawing/2014/main" val="20004"/>
                    </a:ext>
                  </a:extLst>
                </a:gridCol>
              </a:tblGrid>
              <a:tr h="749553">
                <a:tc>
                  <a:txBody>
                    <a:bodyPr/>
                    <a:lstStyle/>
                    <a:p>
                      <a:r>
                        <a:rPr lang="en-GB" sz="1400" dirty="0">
                          <a:latin typeface="Montserrat" panose="00000500000000000000" pitchFamily="2" charset="0"/>
                        </a:rPr>
                        <a:t>Aim</a:t>
                      </a:r>
                    </a:p>
                  </a:txBody>
                  <a:tcPr/>
                </a:tc>
                <a:tc gridSpan="4">
                  <a:txBody>
                    <a:bodyPr/>
                    <a:lstStyle/>
                    <a:p>
                      <a:pPr marL="285750" indent="-285750" algn="l">
                        <a:buFont typeface="Wingdings" panose="05000000000000000000" pitchFamily="2" charset="2"/>
                        <a:buChar char="§"/>
                      </a:pPr>
                      <a:r>
                        <a:rPr lang="en-GB" sz="1400" b="1" i="0" u="none" strike="noStrike" baseline="0" dirty="0">
                          <a:solidFill>
                            <a:schemeClr val="bg1"/>
                          </a:solidFill>
                          <a:latin typeface="Montserrat" panose="00000500000000000000" pitchFamily="2" charset="0"/>
                        </a:rPr>
                        <a:t>Ensure Club provide safe environment for all members</a:t>
                      </a:r>
                    </a:p>
                    <a:p>
                      <a:pPr marL="285750" indent="-285750" algn="l">
                        <a:buFont typeface="Wingdings" panose="05000000000000000000" pitchFamily="2" charset="2"/>
                        <a:buChar char="§"/>
                      </a:pPr>
                      <a:r>
                        <a:rPr lang="en-GB" sz="1400" b="1" i="0" u="none" strike="noStrike" baseline="0" dirty="0">
                          <a:solidFill>
                            <a:schemeClr val="bg1"/>
                          </a:solidFill>
                          <a:latin typeface="Montserrat" panose="00000500000000000000" pitchFamily="2" charset="0"/>
                        </a:rPr>
                        <a:t>Club have processes in place effectively safeguard children and young people</a:t>
                      </a: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379982">
                <a:tc>
                  <a:txBody>
                    <a:bodyPr/>
                    <a:lstStyle/>
                    <a:p>
                      <a:r>
                        <a:rPr lang="en-GB" sz="1200" b="1" dirty="0">
                          <a:solidFill>
                            <a:srgbClr val="002060"/>
                          </a:solidFill>
                          <a:latin typeface="Montserrat" panose="00000500000000000000" pitchFamily="2" charset="0"/>
                        </a:rPr>
                        <a:t>Objective</a:t>
                      </a:r>
                    </a:p>
                  </a:txBody>
                  <a:tcPr/>
                </a:tc>
                <a:tc>
                  <a:txBody>
                    <a:bodyPr/>
                    <a:lstStyle/>
                    <a:p>
                      <a:pPr algn="ctr"/>
                      <a:r>
                        <a:rPr lang="en-GB" sz="1200" b="1" dirty="0">
                          <a:solidFill>
                            <a:srgbClr val="002060"/>
                          </a:solidFill>
                          <a:latin typeface="Montserrat" panose="00000500000000000000" pitchFamily="2" charset="0"/>
                        </a:rPr>
                        <a:t>Achievement targets</a:t>
                      </a:r>
                    </a:p>
                  </a:txBody>
                  <a:tcPr/>
                </a:tc>
                <a:tc>
                  <a:txBody>
                    <a:bodyPr/>
                    <a:lstStyle/>
                    <a:p>
                      <a:pPr algn="ctr"/>
                      <a:r>
                        <a:rPr lang="en-GB" sz="1200" b="1" dirty="0">
                          <a:solidFill>
                            <a:srgbClr val="002060"/>
                          </a:solidFill>
                          <a:latin typeface="Montserrat" panose="00000500000000000000" pitchFamily="2" charset="0"/>
                        </a:rPr>
                        <a:t>Timescale</a:t>
                      </a:r>
                    </a:p>
                  </a:txBody>
                  <a:tcPr/>
                </a:tc>
                <a:tc>
                  <a:txBody>
                    <a:bodyPr/>
                    <a:lstStyle/>
                    <a:p>
                      <a:pPr algn="ctr"/>
                      <a:r>
                        <a:rPr lang="en-GB" sz="1200" b="1" dirty="0">
                          <a:solidFill>
                            <a:srgbClr val="002060"/>
                          </a:solidFill>
                          <a:latin typeface="Montserrat" panose="00000500000000000000" pitchFamily="2" charset="0"/>
                        </a:rPr>
                        <a:t>Responsibility</a:t>
                      </a:r>
                    </a:p>
                  </a:txBody>
                  <a:tcPr/>
                </a:tc>
                <a:tc>
                  <a:txBody>
                    <a:bodyPr/>
                    <a:lstStyle/>
                    <a:p>
                      <a:pPr algn="ctr"/>
                      <a:r>
                        <a:rPr lang="en-GB" sz="12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186793">
                <a:tc>
                  <a:txBody>
                    <a:bodyPr/>
                    <a:lstStyle/>
                    <a:p>
                      <a:pPr algn="l"/>
                      <a:r>
                        <a:rPr lang="en-GB" sz="1000" b="0" i="0" u="none" strike="noStrike" baseline="0" dirty="0">
                          <a:solidFill>
                            <a:srgbClr val="002060"/>
                          </a:solidFill>
                          <a:latin typeface="Montserrat" panose="00000500000000000000" pitchFamily="2" charset="0"/>
                        </a:rPr>
                        <a:t>1. </a:t>
                      </a:r>
                      <a:r>
                        <a:rPr lang="en-GB" sz="1000" dirty="0">
                          <a:solidFill>
                            <a:srgbClr val="002060"/>
                          </a:solidFill>
                          <a:latin typeface="Montserrat" panose="00000500000000000000" pitchFamily="2" charset="0"/>
                        </a:rPr>
                        <a:t>Any Volunteer wishing to join the Club (To</a:t>
                      </a:r>
                      <a:r>
                        <a:rPr lang="en-GB" sz="1000" baseline="0" dirty="0">
                          <a:solidFill>
                            <a:srgbClr val="002060"/>
                          </a:solidFill>
                          <a:latin typeface="Montserrat" panose="00000500000000000000" pitchFamily="2" charset="0"/>
                        </a:rPr>
                        <a:t> work with children) </a:t>
                      </a:r>
                      <a:r>
                        <a:rPr lang="en-GB" sz="1000" dirty="0">
                          <a:solidFill>
                            <a:srgbClr val="002060"/>
                          </a:solidFill>
                          <a:latin typeface="Montserrat" panose="00000500000000000000" pitchFamily="2" charset="0"/>
                        </a:rPr>
                        <a:t>must be interviewed by the CWO and have an FA DBS check carried out by the FA and can</a:t>
                      </a:r>
                      <a:r>
                        <a:rPr lang="en-GB" sz="1000" baseline="0" dirty="0">
                          <a:solidFill>
                            <a:srgbClr val="002060"/>
                          </a:solidFill>
                          <a:latin typeface="Montserrat" panose="00000500000000000000" pitchFamily="2" charset="0"/>
                        </a:rPr>
                        <a:t> not carry out any activity with the Team until this has returned from the FA as accepted.</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All club volunteers who need an FA DBS Check have in date accepted FA DBS Check on their FAN record at all times</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Secretary / Club Welfare Officer</a:t>
                      </a:r>
                    </a:p>
                  </a:txBody>
                  <a:tcPr/>
                </a:tc>
                <a:tc>
                  <a:txBody>
                    <a:bodyPr/>
                    <a:lstStyle/>
                    <a:p>
                      <a:r>
                        <a:rPr lang="en-GB" sz="1000" dirty="0">
                          <a:solidFill>
                            <a:srgbClr val="002060"/>
                          </a:solidFill>
                          <a:latin typeface="Montserrat" panose="00000500000000000000" pitchFamily="2" charset="0"/>
                        </a:rPr>
                        <a:t>£10 per check</a:t>
                      </a:r>
                    </a:p>
                  </a:txBody>
                  <a:tcPr/>
                </a:tc>
                <a:extLst>
                  <a:ext uri="{0D108BD9-81ED-4DB2-BD59-A6C34878D82A}">
                    <a16:rowId xmlns:a16="http://schemas.microsoft.com/office/drawing/2014/main" val="10002"/>
                  </a:ext>
                </a:extLst>
              </a:tr>
              <a:tr h="874479">
                <a:tc>
                  <a:txBody>
                    <a:bodyPr/>
                    <a:lstStyle/>
                    <a:p>
                      <a:pPr algn="l"/>
                      <a:r>
                        <a:rPr lang="en-GB" sz="1000" dirty="0">
                          <a:solidFill>
                            <a:srgbClr val="002060"/>
                          </a:solidFill>
                          <a:latin typeface="Montserrat" panose="00000500000000000000" pitchFamily="2" charset="0"/>
                        </a:rPr>
                        <a:t>2. Ensure all coaches and assistant coaches have in date FA Safeguarding Children course.</a:t>
                      </a:r>
                    </a:p>
                  </a:txBody>
                  <a:tcPr/>
                </a:tc>
                <a:tc>
                  <a:txBody>
                    <a:bodyPr/>
                    <a:lstStyle/>
                    <a:p>
                      <a:r>
                        <a:rPr lang="en-GB" sz="1000" dirty="0">
                          <a:solidFill>
                            <a:srgbClr val="002060"/>
                          </a:solidFill>
                          <a:latin typeface="Montserrat" panose="00000500000000000000" pitchFamily="2" charset="0"/>
                        </a:rPr>
                        <a:t>All coaches and assistant coaches hold an in date FA Safeguarding Children course on their FAN Record (every 2 years)</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a:t>
                      </a:r>
                      <a:r>
                        <a:rPr lang="en-GB" sz="1000" baseline="0" dirty="0">
                          <a:solidFill>
                            <a:srgbClr val="002060"/>
                          </a:solidFill>
                          <a:latin typeface="Montserrat" panose="00000500000000000000" pitchFamily="2" charset="0"/>
                        </a:rPr>
                        <a:t>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Club Committee</a:t>
                      </a:r>
                    </a:p>
                  </a:txBody>
                  <a:tcPr/>
                </a:tc>
                <a:tc>
                  <a:txBody>
                    <a:bodyPr/>
                    <a:lstStyle/>
                    <a:p>
                      <a:r>
                        <a:rPr lang="en-GB" sz="1000" dirty="0">
                          <a:solidFill>
                            <a:srgbClr val="002060"/>
                          </a:solidFill>
                          <a:latin typeface="Montserrat" panose="00000500000000000000" pitchFamily="2" charset="0"/>
                        </a:rPr>
                        <a:t>£30 per initial FA Safeguarding Children course</a:t>
                      </a:r>
                    </a:p>
                  </a:txBody>
                  <a:tcPr/>
                </a:tc>
                <a:extLst>
                  <a:ext uri="{0D108BD9-81ED-4DB2-BD59-A6C34878D82A}">
                    <a16:rowId xmlns:a16="http://schemas.microsoft.com/office/drawing/2014/main" val="10003"/>
                  </a:ext>
                </a:extLst>
              </a:tr>
              <a:tr h="718323">
                <a:tc>
                  <a:txBody>
                    <a:bodyPr/>
                    <a:lstStyle/>
                    <a:p>
                      <a:pPr algn="l"/>
                      <a:r>
                        <a:rPr lang="en-GB" sz="1000" dirty="0">
                          <a:solidFill>
                            <a:srgbClr val="002060"/>
                          </a:solidFill>
                          <a:latin typeface="Montserrat" panose="00000500000000000000" pitchFamily="2" charset="0"/>
                        </a:rPr>
                        <a:t>3. All members are aware of how to raise concerns and are aware of the clubs complaints policy and procedures.</a:t>
                      </a:r>
                    </a:p>
                  </a:txBody>
                  <a:tcPr/>
                </a:tc>
                <a:tc>
                  <a:txBody>
                    <a:bodyPr/>
                    <a:lstStyle/>
                    <a:p>
                      <a:r>
                        <a:rPr lang="en-GB" sz="1000" dirty="0">
                          <a:solidFill>
                            <a:srgbClr val="002060"/>
                          </a:solidFill>
                          <a:latin typeface="Montserrat" panose="00000500000000000000" pitchFamily="2" charset="0"/>
                        </a:rPr>
                        <a:t>All members have access to clubs complaint policy and procedures and are aware of how to raise concerns.</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Club Committee</a:t>
                      </a:r>
                    </a:p>
                  </a:txBody>
                  <a:tcPr/>
                </a:tc>
                <a:tc>
                  <a:txBody>
                    <a:bodyPr/>
                    <a:lstStyle/>
                    <a:p>
                      <a:r>
                        <a:rPr lang="en-GB" sz="1000" b="1" dirty="0">
                          <a:solidFill>
                            <a:srgbClr val="FF0000"/>
                          </a:solidFill>
                          <a:latin typeface="Montserrat" panose="00000500000000000000" pitchFamily="2" charset="0"/>
                        </a:rPr>
                        <a:t>?</a:t>
                      </a:r>
                    </a:p>
                  </a:txBody>
                  <a:tcPr/>
                </a:tc>
                <a:extLst>
                  <a:ext uri="{0D108BD9-81ED-4DB2-BD59-A6C34878D82A}">
                    <a16:rowId xmlns:a16="http://schemas.microsoft.com/office/drawing/2014/main" val="10004"/>
                  </a:ext>
                </a:extLst>
              </a:tr>
              <a:tr h="1893182">
                <a:tc>
                  <a:txBody>
                    <a:bodyPr/>
                    <a:lstStyle/>
                    <a:p>
                      <a:pPr algn="l"/>
                      <a:r>
                        <a:rPr lang="en-GB" sz="1000" dirty="0">
                          <a:solidFill>
                            <a:srgbClr val="002060"/>
                          </a:solidFill>
                          <a:latin typeface="Montserrat" panose="00000500000000000000" pitchFamily="2" charset="0"/>
                        </a:rPr>
                        <a:t>4. To increase</a:t>
                      </a:r>
                      <a:r>
                        <a:rPr lang="en-GB" sz="1000" baseline="0" dirty="0">
                          <a:solidFill>
                            <a:srgbClr val="002060"/>
                          </a:solidFill>
                          <a:latin typeface="Montserrat" panose="00000500000000000000" pitchFamily="2" charset="0"/>
                        </a:rPr>
                        <a:t> the number of Welfare Officers the Club has as Teams and members increase.</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1 fully trained Welfare Officer to every 10 teams</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p>
                      <a:endParaRPr lang="en-GB" sz="1000" dirty="0">
                        <a:solidFill>
                          <a:srgbClr val="002060"/>
                        </a:solidFill>
                        <a:latin typeface="Montserrat" panose="00000500000000000000" pitchFamily="2" charset="0"/>
                      </a:endParaRPr>
                    </a:p>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being maintained</a:t>
                      </a:r>
                    </a:p>
                    <a:p>
                      <a:endParaRPr lang="en-GB" sz="1000" dirty="0">
                        <a:solidFill>
                          <a:srgbClr val="002060"/>
                        </a:solidFill>
                        <a:latin typeface="Montserrat" panose="00000500000000000000" pitchFamily="2" charset="0"/>
                      </a:endParaRPr>
                    </a:p>
                    <a:p>
                      <a:r>
                        <a:rPr lang="en-GB" sz="1000" dirty="0">
                          <a:solidFill>
                            <a:srgbClr val="002060"/>
                          </a:solidFill>
                          <a:latin typeface="Montserrat" panose="00000500000000000000" pitchFamily="2" charset="0"/>
                        </a:rPr>
                        <a:t>Year</a:t>
                      </a:r>
                      <a:r>
                        <a:rPr lang="en-GB" sz="1000" baseline="0" dirty="0">
                          <a:solidFill>
                            <a:srgbClr val="002060"/>
                          </a:solidFill>
                          <a:latin typeface="Montserrat" panose="00000500000000000000" pitchFamily="2" charset="0"/>
                        </a:rPr>
                        <a:t> </a:t>
                      </a:r>
                      <a:r>
                        <a:rPr lang="en-GB" sz="1000" b="1" dirty="0">
                          <a:solidFill>
                            <a:srgbClr val="FF0000"/>
                          </a:solidFill>
                          <a:latin typeface="Montserrat" panose="00000500000000000000" pitchFamily="2" charset="0"/>
                        </a:rPr>
                        <a:t>?</a:t>
                      </a:r>
                      <a:r>
                        <a:rPr lang="en-GB" sz="1000" baseline="0" dirty="0">
                          <a:solidFill>
                            <a:srgbClr val="002060"/>
                          </a:solidFill>
                          <a:latin typeface="Montserrat" panose="00000500000000000000" pitchFamily="2" charset="0"/>
                        </a:rPr>
                        <a:t> and annually</a:t>
                      </a:r>
                    </a:p>
                    <a:p>
                      <a:endParaRPr lang="en-GB" sz="1000" baseline="0" dirty="0">
                        <a:solidFill>
                          <a:srgbClr val="002060"/>
                        </a:solidFill>
                        <a:latin typeface="Montserrat" panose="00000500000000000000" pitchFamily="2" charset="0"/>
                      </a:endParaRPr>
                    </a:p>
                    <a:p>
                      <a:r>
                        <a:rPr lang="en-GB" sz="1000" baseline="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baseline="0" dirty="0">
                          <a:solidFill>
                            <a:srgbClr val="002060"/>
                          </a:solidFill>
                          <a:latin typeface="Montserrat" panose="00000500000000000000" pitchFamily="2" charset="0"/>
                        </a:rPr>
                        <a:t> and annually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Committee</a:t>
                      </a:r>
                      <a:r>
                        <a:rPr lang="en-GB" sz="1000" baseline="0" dirty="0">
                          <a:solidFill>
                            <a:srgbClr val="002060"/>
                          </a:solidFill>
                          <a:latin typeface="Montserrat" panose="00000500000000000000" pitchFamily="2" charset="0"/>
                        </a:rPr>
                        <a:t> members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£30 per Welfare Officer Workshop</a:t>
                      </a:r>
                    </a:p>
                    <a:p>
                      <a:endParaRPr lang="en-GB" sz="1000" dirty="0">
                        <a:solidFill>
                          <a:srgbClr val="002060"/>
                        </a:solidFill>
                        <a:latin typeface="Montserrat" panose="00000500000000000000" pitchFamily="2" charset="0"/>
                      </a:endParaRPr>
                    </a:p>
                    <a:p>
                      <a:r>
                        <a:rPr lang="en-GB" sz="1000" dirty="0">
                          <a:solidFill>
                            <a:srgbClr val="002060"/>
                          </a:solidFill>
                          <a:latin typeface="Montserrat" panose="00000500000000000000" pitchFamily="2" charset="0"/>
                        </a:rPr>
                        <a:t>£30 per FA Safeguarding Children Course </a:t>
                      </a:r>
                    </a:p>
                    <a:p>
                      <a:endParaRPr lang="en-GB" sz="1000" dirty="0">
                        <a:solidFill>
                          <a:srgbClr val="002060"/>
                        </a:solidFill>
                        <a:latin typeface="Montserrat" panose="00000500000000000000" pitchFamily="2" charset="0"/>
                      </a:endParaRPr>
                    </a:p>
                    <a:p>
                      <a:r>
                        <a:rPr lang="en-GB" sz="1000" dirty="0">
                          <a:solidFill>
                            <a:srgbClr val="002060"/>
                          </a:solidFill>
                          <a:latin typeface="Montserrat" panose="00000500000000000000" pitchFamily="2" charset="0"/>
                        </a:rPr>
                        <a:t>£10 per FA DBS Check</a:t>
                      </a:r>
                    </a:p>
                  </a:txBody>
                  <a:tcPr/>
                </a:tc>
                <a:extLst>
                  <a:ext uri="{0D108BD9-81ED-4DB2-BD59-A6C34878D82A}">
                    <a16:rowId xmlns:a16="http://schemas.microsoft.com/office/drawing/2014/main" val="10005"/>
                  </a:ext>
                </a:extLst>
              </a:tr>
            </a:tbl>
          </a:graphicData>
        </a:graphic>
      </p:graphicFrame>
      <p:pic>
        <p:nvPicPr>
          <p:cNvPr id="7" name="Picture 6">
            <a:extLst>
              <a:ext uri="{FF2B5EF4-FFF2-40B4-BE49-F238E27FC236}">
                <a16:creationId xmlns:a16="http://schemas.microsoft.com/office/drawing/2014/main" id="{B61D8A15-AB30-4B85-8DC5-CC73E043FE1A}"/>
              </a:ext>
            </a:extLst>
          </p:cNvPr>
          <p:cNvPicPr>
            <a:picLocks noChangeAspect="1"/>
          </p:cNvPicPr>
          <p:nvPr/>
        </p:nvPicPr>
        <p:blipFill rotWithShape="1">
          <a:blip r:embed="rId3"/>
          <a:srcRect t="10909" b="14884"/>
          <a:stretch/>
        </p:blipFill>
        <p:spPr>
          <a:xfrm>
            <a:off x="7150767" y="138181"/>
            <a:ext cx="1801403" cy="71090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88541" y="200025"/>
            <a:ext cx="8229600" cy="533400"/>
          </a:xfrm>
        </p:spPr>
        <p:txBody>
          <a:bodyPr/>
          <a:lstStyle/>
          <a:p>
            <a:r>
              <a:rPr lang="en-GB" dirty="0">
                <a:solidFill>
                  <a:schemeClr val="accent1"/>
                </a:solidFill>
                <a:latin typeface="Montserrat" panose="00000500000000000000" pitchFamily="2" charset="0"/>
                <a:ea typeface="ＭＳ Ｐゴシック"/>
                <a:cs typeface="ＭＳ Ｐゴシック"/>
              </a:rPr>
              <a:t>Safeguarding</a:t>
            </a:r>
          </a:p>
        </p:txBody>
      </p:sp>
      <p:sp>
        <p:nvSpPr>
          <p:cNvPr id="22531" name="Content Placeholder 2"/>
          <p:cNvSpPr>
            <a:spLocks noGrp="1"/>
          </p:cNvSpPr>
          <p:nvPr>
            <p:ph idx="1"/>
          </p:nvPr>
        </p:nvSpPr>
        <p:spPr>
          <a:xfrm>
            <a:off x="457200" y="1357313"/>
            <a:ext cx="8229600" cy="4768850"/>
          </a:xfrm>
        </p:spPr>
        <p:txBody>
          <a:bodyPr/>
          <a:lstStyle/>
          <a:p>
            <a:endParaRPr lang="en-GB" dirty="0">
              <a:latin typeface="Arial" pitchFamily="34" charset="0"/>
              <a:ea typeface="ＭＳ Ｐゴシック"/>
              <a:cs typeface="ＭＳ Ｐゴシック"/>
            </a:endParaRPr>
          </a:p>
        </p:txBody>
      </p:sp>
      <p:graphicFrame>
        <p:nvGraphicFramePr>
          <p:cNvPr id="5" name="Content Placeholder 4"/>
          <p:cNvGraphicFramePr>
            <a:graphicFrameLocks/>
          </p:cNvGraphicFramePr>
          <p:nvPr>
            <p:extLst>
              <p:ext uri="{D42A27DB-BD31-4B8C-83A1-F6EECF244321}">
                <p14:modId xmlns:p14="http://schemas.microsoft.com/office/powerpoint/2010/main" val="1343419983"/>
              </p:ext>
            </p:extLst>
          </p:nvPr>
        </p:nvGraphicFramePr>
        <p:xfrm>
          <a:off x="191830" y="908720"/>
          <a:ext cx="8760340" cy="5829300"/>
        </p:xfrm>
        <a:graphic>
          <a:graphicData uri="http://schemas.openxmlformats.org/drawingml/2006/table">
            <a:tbl>
              <a:tblPr firstRow="1" bandRow="1">
                <a:tableStyleId>{5C22544A-7EE6-4342-B048-85BDC9FD1C3A}</a:tableStyleId>
              </a:tblPr>
              <a:tblGrid>
                <a:gridCol w="2770480">
                  <a:extLst>
                    <a:ext uri="{9D8B030D-6E8A-4147-A177-3AD203B41FA5}">
                      <a16:colId xmlns:a16="http://schemas.microsoft.com/office/drawing/2014/main" val="20000"/>
                    </a:ext>
                  </a:extLst>
                </a:gridCol>
                <a:gridCol w="2222906">
                  <a:extLst>
                    <a:ext uri="{9D8B030D-6E8A-4147-A177-3AD203B41FA5}">
                      <a16:colId xmlns:a16="http://schemas.microsoft.com/office/drawing/2014/main" val="20001"/>
                    </a:ext>
                  </a:extLst>
                </a:gridCol>
                <a:gridCol w="1379734">
                  <a:extLst>
                    <a:ext uri="{9D8B030D-6E8A-4147-A177-3AD203B41FA5}">
                      <a16:colId xmlns:a16="http://schemas.microsoft.com/office/drawing/2014/main" val="20002"/>
                    </a:ext>
                  </a:extLst>
                </a:gridCol>
                <a:gridCol w="1607450">
                  <a:extLst>
                    <a:ext uri="{9D8B030D-6E8A-4147-A177-3AD203B41FA5}">
                      <a16:colId xmlns:a16="http://schemas.microsoft.com/office/drawing/2014/main" val="20003"/>
                    </a:ext>
                  </a:extLst>
                </a:gridCol>
                <a:gridCol w="779770">
                  <a:extLst>
                    <a:ext uri="{9D8B030D-6E8A-4147-A177-3AD203B41FA5}">
                      <a16:colId xmlns:a16="http://schemas.microsoft.com/office/drawing/2014/main" val="20004"/>
                    </a:ext>
                  </a:extLst>
                </a:gridCol>
              </a:tblGrid>
              <a:tr h="1353469">
                <a:tc>
                  <a:txBody>
                    <a:bodyPr/>
                    <a:lstStyle/>
                    <a:p>
                      <a:r>
                        <a:rPr lang="en-GB" dirty="0">
                          <a:latin typeface="Montserrat" panose="00000500000000000000" pitchFamily="2" charset="0"/>
                        </a:rPr>
                        <a:t>Aim</a:t>
                      </a:r>
                    </a:p>
                  </a:txBody>
                  <a:tcPr/>
                </a:tc>
                <a:tc gridSpan="4">
                  <a:txBody>
                    <a:bodyPr/>
                    <a:lstStyle/>
                    <a:p>
                      <a:pPr marL="285750" indent="-285750" algn="l">
                        <a:buFont typeface="Wingdings" panose="05000000000000000000" pitchFamily="2" charset="2"/>
                        <a:buChar char="§"/>
                      </a:pPr>
                      <a:r>
                        <a:rPr lang="en-GB" sz="1600" b="1" i="0" u="none" strike="noStrike" baseline="0" dirty="0">
                          <a:solidFill>
                            <a:schemeClr val="bg1"/>
                          </a:solidFill>
                          <a:latin typeface="Montserrat" panose="00000500000000000000" pitchFamily="2" charset="0"/>
                        </a:rPr>
                        <a:t>Ensure Club provide safe environment for all members</a:t>
                      </a:r>
                    </a:p>
                    <a:p>
                      <a:pPr marL="285750" indent="-285750" algn="l">
                        <a:buFont typeface="Wingdings" panose="05000000000000000000" pitchFamily="2" charset="2"/>
                        <a:buChar char="§"/>
                      </a:pPr>
                      <a:r>
                        <a:rPr lang="en-GB" sz="1600" b="1" i="0" u="none" strike="noStrike" baseline="0" dirty="0">
                          <a:solidFill>
                            <a:schemeClr val="bg1"/>
                          </a:solidFill>
                          <a:latin typeface="Montserrat" panose="00000500000000000000" pitchFamily="2" charset="0"/>
                        </a:rPr>
                        <a:t>Club have processes in place effectively safeguard children and young people</a:t>
                      </a: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657399">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963064">
                <a:tc>
                  <a:txBody>
                    <a:bodyPr/>
                    <a:lstStyle/>
                    <a:p>
                      <a:pPr algn="l"/>
                      <a:r>
                        <a:rPr lang="en-GB" sz="1000" dirty="0">
                          <a:solidFill>
                            <a:srgbClr val="002060"/>
                          </a:solidFill>
                          <a:latin typeface="Montserrat" panose="00000500000000000000" pitchFamily="2" charset="0"/>
                        </a:rPr>
                        <a:t>5. Club have and adhere to a ‘Safer Recruitment’ policy to ensure all club volunteers are recruited consistently and supported</a:t>
                      </a:r>
                    </a:p>
                  </a:txBody>
                  <a:tcPr/>
                </a:tc>
                <a:tc>
                  <a:txBody>
                    <a:bodyPr/>
                    <a:lstStyle/>
                    <a:p>
                      <a:r>
                        <a:rPr lang="en-GB" sz="1000" dirty="0">
                          <a:solidFill>
                            <a:srgbClr val="002060"/>
                          </a:solidFill>
                          <a:latin typeface="Montserrat" panose="00000500000000000000" pitchFamily="2" charset="0"/>
                        </a:rPr>
                        <a:t>All volunteers recruited have gone through the process and supported in their deployment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a:t>
                      </a:r>
                      <a:r>
                        <a:rPr lang="en-GB" sz="1000" baseline="0" dirty="0">
                          <a:solidFill>
                            <a:srgbClr val="002060"/>
                          </a:solidFill>
                          <a:latin typeface="Montserrat" panose="00000500000000000000" pitchFamily="2" charset="0"/>
                        </a:rPr>
                        <a:t>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Club Committee</a:t>
                      </a:r>
                    </a:p>
                  </a:txBody>
                  <a:tcPr/>
                </a:tc>
                <a:tc>
                  <a:txBody>
                    <a:bodyPr/>
                    <a:lstStyle/>
                    <a:p>
                      <a:r>
                        <a:rPr lang="en-GB" sz="1000" b="1" dirty="0">
                          <a:solidFill>
                            <a:srgbClr val="FF0000"/>
                          </a:solidFill>
                          <a:latin typeface="Montserrat" panose="00000500000000000000" pitchFamily="2" charset="0"/>
                        </a:rPr>
                        <a:t>?</a:t>
                      </a:r>
                    </a:p>
                  </a:txBody>
                  <a:tcPr/>
                </a:tc>
                <a:extLst>
                  <a:ext uri="{0D108BD9-81ED-4DB2-BD59-A6C34878D82A}">
                    <a16:rowId xmlns:a16="http://schemas.microsoft.com/office/drawing/2014/main" val="2350237247"/>
                  </a:ext>
                </a:extLst>
              </a:tr>
              <a:tr h="753701">
                <a:tc>
                  <a:txBody>
                    <a:bodyPr/>
                    <a:lstStyle/>
                    <a:p>
                      <a:pPr algn="l"/>
                      <a:r>
                        <a:rPr lang="en-GB" sz="1000" dirty="0">
                          <a:solidFill>
                            <a:srgbClr val="002060"/>
                          </a:solidFill>
                          <a:latin typeface="Montserrat" panose="00000500000000000000" pitchFamily="2" charset="0"/>
                        </a:rPr>
                        <a:t>6. Ensure Club Portal records are up to date and accurate at all times</a:t>
                      </a:r>
                    </a:p>
                  </a:txBody>
                  <a:tcPr/>
                </a:tc>
                <a:tc>
                  <a:txBody>
                    <a:bodyPr/>
                    <a:lstStyle/>
                    <a:p>
                      <a:r>
                        <a:rPr lang="en-GB" sz="1000" dirty="0">
                          <a:solidFill>
                            <a:srgbClr val="002060"/>
                          </a:solidFill>
                          <a:latin typeface="Montserrat" panose="00000500000000000000" pitchFamily="2" charset="0"/>
                        </a:rPr>
                        <a:t>All Coaches and Assistant Coaches are listed against the relevant teams at all times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Club Committee</a:t>
                      </a:r>
                    </a:p>
                  </a:txBody>
                  <a:tcPr/>
                </a:tc>
                <a:tc>
                  <a:txBody>
                    <a:bodyPr/>
                    <a:lstStyle/>
                    <a:p>
                      <a:r>
                        <a:rPr lang="en-GB" sz="1000" dirty="0">
                          <a:solidFill>
                            <a:srgbClr val="002060"/>
                          </a:solidFill>
                          <a:latin typeface="Montserrat" panose="00000500000000000000" pitchFamily="2" charset="0"/>
                        </a:rPr>
                        <a:t>Free</a:t>
                      </a:r>
                    </a:p>
                  </a:txBody>
                  <a:tcPr/>
                </a:tc>
                <a:extLst>
                  <a:ext uri="{0D108BD9-81ED-4DB2-BD59-A6C34878D82A}">
                    <a16:rowId xmlns:a16="http://schemas.microsoft.com/office/drawing/2014/main" val="348789462"/>
                  </a:ext>
                </a:extLst>
              </a:tr>
              <a:tr h="1082775">
                <a:tc>
                  <a:txBody>
                    <a:bodyPr/>
                    <a:lstStyle/>
                    <a:p>
                      <a:pPr algn="l"/>
                      <a:r>
                        <a:rPr lang="en-GB" sz="1000" dirty="0">
                          <a:solidFill>
                            <a:srgbClr val="002060"/>
                          </a:solidFill>
                          <a:latin typeface="Montserrat" panose="00000500000000000000" pitchFamily="2" charset="0"/>
                        </a:rPr>
                        <a:t>7. Seek feedback from children and young people on how the club have support them.</a:t>
                      </a:r>
                    </a:p>
                  </a:txBody>
                  <a:tcPr/>
                </a:tc>
                <a:tc>
                  <a:txBody>
                    <a:bodyPr/>
                    <a:lstStyle/>
                    <a:p>
                      <a:r>
                        <a:rPr lang="en-GB" sz="1000" dirty="0">
                          <a:solidFill>
                            <a:srgbClr val="002060"/>
                          </a:solidFill>
                          <a:latin typeface="Montserrat" panose="00000500000000000000" pitchFamily="2" charset="0"/>
                        </a:rPr>
                        <a:t>Establish process to gain feedback from children and young people and utilise this feedback to affect club decision making.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 </a:t>
                      </a:r>
                      <a:r>
                        <a:rPr lang="en-GB" sz="1000" dirty="0">
                          <a:solidFill>
                            <a:srgbClr val="002060"/>
                          </a:solidFill>
                          <a:latin typeface="Montserrat" panose="00000500000000000000" pitchFamily="2" charset="0"/>
                        </a:rPr>
                        <a:t>and annually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Club Committee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extLst>
                  <a:ext uri="{0D108BD9-81ED-4DB2-BD59-A6C34878D82A}">
                    <a16:rowId xmlns:a16="http://schemas.microsoft.com/office/drawing/2014/main" val="10002"/>
                  </a:ext>
                </a:extLst>
              </a:tr>
              <a:tr h="50944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a:t>
                      </a:r>
                      <a:r>
                        <a:rPr lang="en-GB" sz="1000" baseline="0" dirty="0">
                          <a:solidFill>
                            <a:srgbClr val="002060"/>
                          </a:solidFill>
                          <a:latin typeface="Montserrat" panose="00000500000000000000" pitchFamily="2" charset="0"/>
                        </a:rPr>
                        <a:t> </a:t>
                      </a:r>
                      <a:endParaRPr lang="en-GB" sz="1000" dirty="0">
                        <a:solidFill>
                          <a:srgbClr val="002060"/>
                        </a:solidFill>
                        <a:latin typeface="Montserrat" panose="00000500000000000000" pitchFamily="2" charset="0"/>
                      </a:endParaRPr>
                    </a:p>
                  </a:txBody>
                  <a:tcPr/>
                </a:tc>
                <a:tc>
                  <a:txBody>
                    <a:bodyPr/>
                    <a:lstStyle/>
                    <a:p>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extLst>
                  <a:ext uri="{0D108BD9-81ED-4DB2-BD59-A6C34878D82A}">
                    <a16:rowId xmlns:a16="http://schemas.microsoft.com/office/drawing/2014/main" val="10003"/>
                  </a:ext>
                </a:extLst>
              </a:tr>
              <a:tr h="50944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endParaRPr kumimoji="0" lang="en-GB" sz="1000" b="0"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extLst>
                  <a:ext uri="{0D108BD9-81ED-4DB2-BD59-A6C34878D82A}">
                    <a16:rowId xmlns:a16="http://schemas.microsoft.com/office/drawing/2014/main" val="10004"/>
                  </a:ext>
                </a:extLst>
              </a:tr>
            </a:tbl>
          </a:graphicData>
        </a:graphic>
      </p:graphicFrame>
      <p:pic>
        <p:nvPicPr>
          <p:cNvPr id="6" name="Picture 5">
            <a:extLst>
              <a:ext uri="{FF2B5EF4-FFF2-40B4-BE49-F238E27FC236}">
                <a16:creationId xmlns:a16="http://schemas.microsoft.com/office/drawing/2014/main" id="{43F6B76A-972D-4E32-9AA6-A9976BD51437}"/>
              </a:ext>
            </a:extLst>
          </p:cNvPr>
          <p:cNvPicPr>
            <a:picLocks noChangeAspect="1"/>
          </p:cNvPicPr>
          <p:nvPr/>
        </p:nvPicPr>
        <p:blipFill rotWithShape="1">
          <a:blip r:embed="rId3"/>
          <a:srcRect t="10909" b="14884"/>
          <a:stretch/>
        </p:blipFill>
        <p:spPr>
          <a:xfrm>
            <a:off x="7150767" y="138181"/>
            <a:ext cx="1801403" cy="71090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1A45D83D-F52F-4633-9868-1082EFBA0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3174"/>
            <a:ext cx="91392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9"/>
          <p:cNvSpPr txBox="1">
            <a:spLocks noChangeArrowheads="1"/>
          </p:cNvSpPr>
          <p:nvPr/>
        </p:nvSpPr>
        <p:spPr bwMode="auto">
          <a:xfrm>
            <a:off x="-48400" y="537662"/>
            <a:ext cx="6132568" cy="584775"/>
          </a:xfrm>
          <a:prstGeom prst="rect">
            <a:avLst/>
          </a:prstGeom>
          <a:solidFill>
            <a:srgbClr val="00275D"/>
          </a:solidFill>
          <a:ln w="9525">
            <a:solidFill>
              <a:srgbClr val="00275D"/>
            </a:solidFill>
            <a:miter lim="800000"/>
            <a:headEnd/>
            <a:tailEnd/>
          </a:ln>
        </p:spPr>
        <p:txBody>
          <a:bodyPr wrap="square">
            <a:spAutoFit/>
          </a:bodyPr>
          <a:lstStyle/>
          <a:p>
            <a:pPr algn="r"/>
            <a:r>
              <a:rPr lang="en-GB" sz="3200" b="1" dirty="0">
                <a:solidFill>
                  <a:schemeClr val="bg1"/>
                </a:solidFill>
                <a:latin typeface="Montserrat" panose="00000500000000000000" pitchFamily="2" charset="0"/>
              </a:rPr>
              <a:t>Volunteer Development </a:t>
            </a:r>
          </a:p>
        </p:txBody>
      </p:sp>
      <p:pic>
        <p:nvPicPr>
          <p:cNvPr id="8" name="Picture 7">
            <a:extLst>
              <a:ext uri="{FF2B5EF4-FFF2-40B4-BE49-F238E27FC236}">
                <a16:creationId xmlns:a16="http://schemas.microsoft.com/office/drawing/2014/main" id="{778D8A2D-5D95-4373-B4A8-33A13AF82753}"/>
              </a:ext>
            </a:extLst>
          </p:cNvPr>
          <p:cNvPicPr>
            <a:picLocks noChangeAspect="1"/>
          </p:cNvPicPr>
          <p:nvPr/>
        </p:nvPicPr>
        <p:blipFill>
          <a:blip r:embed="rId4"/>
          <a:stretch>
            <a:fillRect/>
          </a:stretch>
        </p:blipFill>
        <p:spPr>
          <a:xfrm>
            <a:off x="7092280" y="265035"/>
            <a:ext cx="1801403" cy="1130027"/>
          </a:xfrm>
          <a:prstGeom prst="rect">
            <a:avLst/>
          </a:prstGeom>
        </p:spPr>
      </p:pic>
      <p:pic>
        <p:nvPicPr>
          <p:cNvPr id="9" name="Picture 8" descr="A logo of a football team&#10;&#10;Description automatically generated">
            <a:extLst>
              <a:ext uri="{FF2B5EF4-FFF2-40B4-BE49-F238E27FC236}">
                <a16:creationId xmlns:a16="http://schemas.microsoft.com/office/drawing/2014/main" id="{A77A95AF-03A4-4C08-80ED-BC8DE20904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587250"/>
            <a:ext cx="380008" cy="485595"/>
          </a:xfrm>
          <a:prstGeom prst="rect">
            <a:avLst/>
          </a:prstGeom>
        </p:spPr>
      </p:pic>
    </p:spTree>
    <p:extLst>
      <p:ext uri="{BB962C8B-B14F-4D97-AF65-F5344CB8AC3E}">
        <p14:creationId xmlns:p14="http://schemas.microsoft.com/office/powerpoint/2010/main" val="603820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9512" y="168859"/>
            <a:ext cx="8229600" cy="533400"/>
          </a:xfrm>
        </p:spPr>
        <p:txBody>
          <a:bodyPr/>
          <a:lstStyle/>
          <a:p>
            <a:r>
              <a:rPr lang="en-GB" sz="2400" dirty="0">
                <a:solidFill>
                  <a:srgbClr val="002060"/>
                </a:solidFill>
                <a:latin typeface="Montserrat" panose="00000500000000000000" pitchFamily="2" charset="0"/>
                <a:ea typeface="ＭＳ Ｐゴシック"/>
                <a:cs typeface="ＭＳ Ｐゴシック"/>
              </a:rPr>
              <a:t>Workforce Development </a:t>
            </a:r>
          </a:p>
        </p:txBody>
      </p:sp>
      <p:graphicFrame>
        <p:nvGraphicFramePr>
          <p:cNvPr id="5" name="Content Placeholder 4"/>
          <p:cNvGraphicFramePr>
            <a:graphicFrameLocks/>
          </p:cNvGraphicFramePr>
          <p:nvPr>
            <p:extLst>
              <p:ext uri="{D42A27DB-BD31-4B8C-83A1-F6EECF244321}">
                <p14:modId xmlns:p14="http://schemas.microsoft.com/office/powerpoint/2010/main" val="2878530117"/>
              </p:ext>
            </p:extLst>
          </p:nvPr>
        </p:nvGraphicFramePr>
        <p:xfrm>
          <a:off x="207044" y="980727"/>
          <a:ext cx="8745124" cy="5739093"/>
        </p:xfrm>
        <a:graphic>
          <a:graphicData uri="http://schemas.openxmlformats.org/drawingml/2006/table">
            <a:tbl>
              <a:tblPr firstRow="1" bandRow="1">
                <a:tableStyleId>{5C22544A-7EE6-4342-B048-85BDC9FD1C3A}</a:tableStyleId>
              </a:tblPr>
              <a:tblGrid>
                <a:gridCol w="2689149">
                  <a:extLst>
                    <a:ext uri="{9D8B030D-6E8A-4147-A177-3AD203B41FA5}">
                      <a16:colId xmlns:a16="http://schemas.microsoft.com/office/drawing/2014/main" val="20000"/>
                    </a:ext>
                  </a:extLst>
                </a:gridCol>
                <a:gridCol w="1989488">
                  <a:extLst>
                    <a:ext uri="{9D8B030D-6E8A-4147-A177-3AD203B41FA5}">
                      <a16:colId xmlns:a16="http://schemas.microsoft.com/office/drawing/2014/main" val="20001"/>
                    </a:ext>
                  </a:extLst>
                </a:gridCol>
                <a:gridCol w="1300819">
                  <a:extLst>
                    <a:ext uri="{9D8B030D-6E8A-4147-A177-3AD203B41FA5}">
                      <a16:colId xmlns:a16="http://schemas.microsoft.com/office/drawing/2014/main" val="20002"/>
                    </a:ext>
                  </a:extLst>
                </a:gridCol>
                <a:gridCol w="1606894">
                  <a:extLst>
                    <a:ext uri="{9D8B030D-6E8A-4147-A177-3AD203B41FA5}">
                      <a16:colId xmlns:a16="http://schemas.microsoft.com/office/drawing/2014/main" val="20003"/>
                    </a:ext>
                  </a:extLst>
                </a:gridCol>
                <a:gridCol w="1158774">
                  <a:extLst>
                    <a:ext uri="{9D8B030D-6E8A-4147-A177-3AD203B41FA5}">
                      <a16:colId xmlns:a16="http://schemas.microsoft.com/office/drawing/2014/main" val="20004"/>
                    </a:ext>
                  </a:extLst>
                </a:gridCol>
              </a:tblGrid>
              <a:tr h="696653">
                <a:tc>
                  <a:txBody>
                    <a:bodyPr/>
                    <a:lstStyle/>
                    <a:p>
                      <a:r>
                        <a:rPr lang="en-GB" dirty="0">
                          <a:latin typeface="Montserrat" panose="00000500000000000000" pitchFamily="2" charset="0"/>
                        </a:rPr>
                        <a:t>Aim</a:t>
                      </a:r>
                    </a:p>
                  </a:txBody>
                  <a:tcPr/>
                </a:tc>
                <a:tc gridSpan="4">
                  <a:txBody>
                    <a:bodyPr/>
                    <a:lstStyle/>
                    <a:p>
                      <a:pPr>
                        <a:buFont typeface="Arial" pitchFamily="34" charset="0"/>
                        <a:buNone/>
                      </a:pPr>
                      <a:r>
                        <a:rPr lang="en-GB" sz="1800" b="1" i="0" u="none" strike="noStrike" baseline="0" dirty="0">
                          <a:latin typeface="Montserrat" panose="00000500000000000000" pitchFamily="2" charset="0"/>
                        </a:rPr>
                        <a:t>To create, develop and support an effective volunteer workforce within the club</a:t>
                      </a:r>
                      <a:endParaRPr lang="en-GB" b="1"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563957">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763001">
                <a:tc>
                  <a:txBody>
                    <a:bodyPr/>
                    <a:lstStyle/>
                    <a:p>
                      <a:pPr algn="l"/>
                      <a:r>
                        <a:rPr lang="en-GB" sz="1000" b="0" i="0" u="none" strike="noStrike" baseline="0" dirty="0">
                          <a:solidFill>
                            <a:srgbClr val="002060"/>
                          </a:solidFill>
                          <a:latin typeface="Montserrat" panose="00000500000000000000" pitchFamily="2" charset="0"/>
                        </a:rPr>
                        <a:t>1. Have a key contact person to support the recruitment and development of volunteers. Recruit and select a Volunteer Coordinator.</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Role</a:t>
                      </a:r>
                      <a:r>
                        <a:rPr lang="en-GB" sz="1000" baseline="0" dirty="0">
                          <a:solidFill>
                            <a:srgbClr val="002060"/>
                          </a:solidFill>
                          <a:latin typeface="Montserrat" panose="00000500000000000000" pitchFamily="2" charset="0"/>
                        </a:rPr>
                        <a:t> currently carried out by Club Welfare Officer but as we grow new role to be created.</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Management Committee </a:t>
                      </a:r>
                    </a:p>
                  </a:txBody>
                  <a:tcPr/>
                </a:tc>
                <a:tc>
                  <a:txBody>
                    <a:bodyPr/>
                    <a:lstStyle/>
                    <a:p>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2"/>
                  </a:ext>
                </a:extLst>
              </a:tr>
              <a:tr h="1094740">
                <a:tc>
                  <a:txBody>
                    <a:bodyPr/>
                    <a:lstStyle/>
                    <a:p>
                      <a:pPr algn="l"/>
                      <a:r>
                        <a:rPr lang="en-GB" sz="1000" b="0" i="0" u="none" strike="noStrike" baseline="0" dirty="0">
                          <a:solidFill>
                            <a:srgbClr val="002060"/>
                          </a:solidFill>
                          <a:latin typeface="Montserrat" panose="00000500000000000000" pitchFamily="2" charset="0"/>
                        </a:rPr>
                        <a:t>2. All Club Coaches to hold a minimum of FA Level 1 or Introduction to Coaching and FA DBS check. Volunteer Coordinator to maintain an up to date list and book new Coaches onto County FA courses.</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All coaches</a:t>
                      </a:r>
                      <a:r>
                        <a:rPr lang="en-GB" sz="1000" baseline="0" dirty="0">
                          <a:solidFill>
                            <a:srgbClr val="002060"/>
                          </a:solidFill>
                          <a:latin typeface="Montserrat" panose="00000500000000000000" pitchFamily="2" charset="0"/>
                        </a:rPr>
                        <a:t> either level 1 qualified or on booked courses. New Coaches to be Introduction to Coaching qualified within first 12 months.</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a:t>
                      </a:r>
                    </a:p>
                  </a:txBody>
                  <a:tcPr/>
                </a:tc>
                <a:tc>
                  <a:txBody>
                    <a:bodyPr/>
                    <a:lstStyle/>
                    <a:p>
                      <a:r>
                        <a:rPr lang="en-GB" sz="1000" dirty="0">
                          <a:solidFill>
                            <a:srgbClr val="002060"/>
                          </a:solidFill>
                          <a:latin typeface="Montserrat" panose="00000500000000000000" pitchFamily="2" charset="0"/>
                        </a:rPr>
                        <a:t>Secretary, Welfare</a:t>
                      </a:r>
                      <a:r>
                        <a:rPr lang="en-GB" sz="1000" baseline="0" dirty="0">
                          <a:solidFill>
                            <a:srgbClr val="002060"/>
                          </a:solidFill>
                          <a:latin typeface="Montserrat" panose="00000500000000000000" pitchFamily="2" charset="0"/>
                        </a:rPr>
                        <a:t> Officer and Volunteer Coordinator (when appointed)</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Course cost per Coach. And DBS check £10</a:t>
                      </a:r>
                    </a:p>
                  </a:txBody>
                  <a:tcPr/>
                </a:tc>
                <a:extLst>
                  <a:ext uri="{0D108BD9-81ED-4DB2-BD59-A6C34878D82A}">
                    <a16:rowId xmlns:a16="http://schemas.microsoft.com/office/drawing/2014/main" val="10003"/>
                  </a:ext>
                </a:extLst>
              </a:tr>
              <a:tr h="763001">
                <a:tc>
                  <a:txBody>
                    <a:bodyPr/>
                    <a:lstStyle/>
                    <a:p>
                      <a:pPr algn="l"/>
                      <a:r>
                        <a:rPr lang="en-GB" sz="1000" dirty="0">
                          <a:solidFill>
                            <a:srgbClr val="002060"/>
                          </a:solidFill>
                          <a:latin typeface="Montserrat" panose="00000500000000000000" pitchFamily="2" charset="0"/>
                        </a:rPr>
                        <a:t>3. </a:t>
                      </a:r>
                      <a:r>
                        <a:rPr lang="en-GB" sz="1000" b="0" i="0" u="none" strike="noStrike" baseline="0" dirty="0">
                          <a:solidFill>
                            <a:srgbClr val="002060"/>
                          </a:solidFill>
                          <a:latin typeface="Montserrat" panose="00000500000000000000" pitchFamily="2" charset="0"/>
                        </a:rPr>
                        <a:t>The Club uses The FA Football Workforce resource so that all Coaches and Volunteers have job descriptions with clear roles and responsibilities.</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All Volunteers have job descriptions within the Club. </a:t>
                      </a:r>
                    </a:p>
                  </a:txBody>
                  <a:tcPr/>
                </a:tc>
                <a:tc>
                  <a:txBody>
                    <a:bodyPr/>
                    <a:lstStyle/>
                    <a:p>
                      <a:r>
                        <a:rPr lang="en-GB" sz="1000" dirty="0">
                          <a:solidFill>
                            <a:srgbClr val="002060"/>
                          </a:solidFill>
                          <a:latin typeface="Montserrat" panose="00000500000000000000" pitchFamily="2" charset="0"/>
                        </a:rPr>
                        <a:t>Year</a:t>
                      </a:r>
                      <a:r>
                        <a:rPr lang="en-GB" sz="1000" dirty="0">
                          <a:solidFill>
                            <a:srgbClr val="FF0000"/>
                          </a:solidFill>
                          <a:latin typeface="Montserrat" panose="00000500000000000000" pitchFamily="2" charset="0"/>
                        </a:rPr>
                        <a:t> </a:t>
                      </a:r>
                      <a:r>
                        <a:rPr lang="en-GB" sz="1000" b="1" dirty="0">
                          <a:solidFill>
                            <a:srgbClr val="FF0000"/>
                          </a:solidFill>
                          <a:latin typeface="Montserrat" panose="00000500000000000000" pitchFamily="2" charset="0"/>
                        </a:rPr>
                        <a:t>?</a:t>
                      </a:r>
                      <a:r>
                        <a:rPr lang="en-GB" sz="1000" dirty="0">
                          <a:solidFill>
                            <a:srgbClr val="FF0000"/>
                          </a:solidFill>
                          <a:latin typeface="Montserrat" panose="00000500000000000000" pitchFamily="2" charset="0"/>
                        </a:rPr>
                        <a:t> </a:t>
                      </a:r>
                      <a:r>
                        <a:rPr lang="en-GB" sz="1000" dirty="0">
                          <a:solidFill>
                            <a:srgbClr val="002060"/>
                          </a:solidFill>
                          <a:latin typeface="Montserrat" panose="00000500000000000000" pitchFamily="2" charset="0"/>
                        </a:rPr>
                        <a:t>and annually</a:t>
                      </a:r>
                    </a:p>
                  </a:txBody>
                  <a:tcPr/>
                </a:tc>
                <a:tc>
                  <a:txBody>
                    <a:bodyPr/>
                    <a:lstStyle/>
                    <a:p>
                      <a:r>
                        <a:rPr lang="en-GB" sz="1000" dirty="0">
                          <a:solidFill>
                            <a:srgbClr val="002060"/>
                          </a:solidFill>
                          <a:latin typeface="Montserrat" panose="00000500000000000000" pitchFamily="2" charset="0"/>
                        </a:rPr>
                        <a:t>Secretary, Welfare Officer and Volunteer Coordinator. </a:t>
                      </a:r>
                    </a:p>
                  </a:txBody>
                  <a:tcPr/>
                </a:tc>
                <a:tc>
                  <a:txBody>
                    <a:bodyPr/>
                    <a:lstStyle/>
                    <a:p>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4"/>
                  </a:ext>
                </a:extLst>
              </a:tr>
              <a:tr h="763001">
                <a:tc>
                  <a:txBody>
                    <a:bodyPr/>
                    <a:lstStyle/>
                    <a:p>
                      <a:pPr algn="l"/>
                      <a:r>
                        <a:rPr lang="en-GB" sz="1000" b="0" i="0" u="none" strike="noStrike" baseline="0" dirty="0">
                          <a:solidFill>
                            <a:srgbClr val="002060"/>
                          </a:solidFill>
                          <a:latin typeface="Montserrat" panose="00000500000000000000" pitchFamily="2" charset="0"/>
                        </a:rPr>
                        <a:t>4. Increase the number of Level 2 Coaches (UEFA C) Encourage enthusiastic Level 1 Coaches to progress.</a:t>
                      </a:r>
                      <a:endParaRPr lang="en-GB" sz="1000" dirty="0">
                        <a:solidFill>
                          <a:srgbClr val="002060"/>
                        </a:solidFill>
                        <a:latin typeface="Montserrat" panose="00000500000000000000" pitchFamily="2" charset="0"/>
                      </a:endParaRPr>
                    </a:p>
                  </a:txBody>
                  <a:tcPr/>
                </a:tc>
                <a:tc>
                  <a:txBody>
                    <a:bodyPr/>
                    <a:lstStyle/>
                    <a:p>
                      <a:r>
                        <a:rPr lang="en-GB" sz="1000" b="1" dirty="0">
                          <a:solidFill>
                            <a:srgbClr val="FF0000"/>
                          </a:solidFill>
                          <a:latin typeface="Montserrat" panose="00000500000000000000" pitchFamily="2" charset="0"/>
                        </a:rPr>
                        <a:t>??</a:t>
                      </a:r>
                      <a:r>
                        <a:rPr lang="en-GB" sz="1000" dirty="0">
                          <a:solidFill>
                            <a:srgbClr val="FF0000"/>
                          </a:solidFill>
                          <a:latin typeface="Montserrat" panose="00000500000000000000" pitchFamily="2" charset="0"/>
                        </a:rPr>
                        <a:t> </a:t>
                      </a:r>
                      <a:r>
                        <a:rPr lang="en-GB" sz="1000" dirty="0">
                          <a:solidFill>
                            <a:srgbClr val="002060"/>
                          </a:solidFill>
                          <a:latin typeface="Montserrat" panose="00000500000000000000" pitchFamily="2" charset="0"/>
                        </a:rPr>
                        <a:t>already level 2 </a:t>
                      </a:r>
                      <a:r>
                        <a:rPr lang="en-GB" sz="1000" b="0" i="0" u="none" strike="noStrike" baseline="0" dirty="0">
                          <a:solidFill>
                            <a:srgbClr val="002060"/>
                          </a:solidFill>
                          <a:latin typeface="Montserrat" panose="00000500000000000000" pitchFamily="2" charset="0"/>
                        </a:rPr>
                        <a:t>(UEFA C) </a:t>
                      </a:r>
                      <a:r>
                        <a:rPr lang="en-GB" sz="1000" dirty="0">
                          <a:solidFill>
                            <a:srgbClr val="002060"/>
                          </a:solidFill>
                          <a:latin typeface="Montserrat" panose="00000500000000000000" pitchFamily="2" charset="0"/>
                        </a:rPr>
                        <a:t> qualified, ? further each year to be identified.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Head coach </a:t>
                      </a:r>
                    </a:p>
                  </a:txBody>
                  <a:tcPr/>
                </a:tc>
                <a:tc>
                  <a:txBody>
                    <a:bodyPr/>
                    <a:lstStyle/>
                    <a:p>
                      <a:r>
                        <a:rPr lang="en-GB" sz="1000" dirty="0">
                          <a:solidFill>
                            <a:srgbClr val="002060"/>
                          </a:solidFill>
                          <a:latin typeface="Montserrat" panose="00000500000000000000" pitchFamily="2" charset="0"/>
                        </a:rPr>
                        <a:t>UEFA C cost </a:t>
                      </a:r>
                    </a:p>
                  </a:txBody>
                  <a:tcPr/>
                </a:tc>
                <a:extLst>
                  <a:ext uri="{0D108BD9-81ED-4DB2-BD59-A6C34878D82A}">
                    <a16:rowId xmlns:a16="http://schemas.microsoft.com/office/drawing/2014/main" val="10005"/>
                  </a:ext>
                </a:extLst>
              </a:tr>
              <a:tr h="1094740">
                <a:tc>
                  <a:txBody>
                    <a:bodyPr/>
                    <a:lstStyle/>
                    <a:p>
                      <a:r>
                        <a:rPr lang="en-GB" sz="1000" dirty="0">
                          <a:solidFill>
                            <a:srgbClr val="002060"/>
                          </a:solidFill>
                          <a:latin typeface="Montserrat" panose="00000500000000000000" pitchFamily="2" charset="0"/>
                        </a:rPr>
                        <a:t>5. </a:t>
                      </a:r>
                      <a:r>
                        <a:rPr lang="en-GB" sz="1000" b="0" i="0" u="none" strike="noStrike" baseline="0" dirty="0">
                          <a:solidFill>
                            <a:srgbClr val="002060"/>
                          </a:solidFill>
                          <a:latin typeface="Montserrat" panose="00000500000000000000" pitchFamily="2" charset="0"/>
                        </a:rPr>
                        <a:t>Recruit new Volunteers for all roles within Teams and Clubs, Find out Parents backgrounds if possible and utilise their </a:t>
                      </a:r>
                      <a:r>
                        <a:rPr lang="en-GB" sz="1000" dirty="0">
                          <a:solidFill>
                            <a:srgbClr val="002060"/>
                          </a:solidFill>
                          <a:latin typeface="Montserrat" panose="00000500000000000000" pitchFamily="2" charset="0"/>
                        </a:rPr>
                        <a:t>Skills within the Club.</a:t>
                      </a:r>
                    </a:p>
                  </a:txBody>
                  <a:tcPr/>
                </a:tc>
                <a:tc>
                  <a:txBody>
                    <a:bodyPr/>
                    <a:lstStyle/>
                    <a:p>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Volunteers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Welfare Officer, Secretary, Chairperson and Volunteer Coordinator (when appointed) </a:t>
                      </a:r>
                    </a:p>
                  </a:txBody>
                  <a:tcPr/>
                </a:tc>
                <a:tc>
                  <a:txBody>
                    <a:bodyPr/>
                    <a:lstStyle/>
                    <a:p>
                      <a:r>
                        <a:rPr lang="en-GB" sz="1000" dirty="0">
                          <a:solidFill>
                            <a:srgbClr val="002060"/>
                          </a:solidFill>
                          <a:latin typeface="Montserrat" panose="00000500000000000000" pitchFamily="2" charset="0"/>
                        </a:rPr>
                        <a:t>Dependant on role. </a:t>
                      </a:r>
                    </a:p>
                  </a:txBody>
                  <a:tcPr/>
                </a:tc>
                <a:extLst>
                  <a:ext uri="{0D108BD9-81ED-4DB2-BD59-A6C34878D82A}">
                    <a16:rowId xmlns:a16="http://schemas.microsoft.com/office/drawing/2014/main" val="10006"/>
                  </a:ext>
                </a:extLst>
              </a:tr>
            </a:tbl>
          </a:graphicData>
        </a:graphic>
      </p:graphicFrame>
      <p:pic>
        <p:nvPicPr>
          <p:cNvPr id="6" name="Picture 5">
            <a:extLst>
              <a:ext uri="{FF2B5EF4-FFF2-40B4-BE49-F238E27FC236}">
                <a16:creationId xmlns:a16="http://schemas.microsoft.com/office/drawing/2014/main" id="{7628BE91-3402-4F9D-A84B-EA5716BF3187}"/>
              </a:ext>
            </a:extLst>
          </p:cNvPr>
          <p:cNvPicPr>
            <a:picLocks noChangeAspect="1"/>
          </p:cNvPicPr>
          <p:nvPr/>
        </p:nvPicPr>
        <p:blipFill rotWithShape="1">
          <a:blip r:embed="rId3"/>
          <a:srcRect t="10909" b="14884"/>
          <a:stretch/>
        </p:blipFill>
        <p:spPr>
          <a:xfrm>
            <a:off x="7150767" y="138181"/>
            <a:ext cx="1801403" cy="71090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1830" y="293680"/>
            <a:ext cx="8229600" cy="533400"/>
          </a:xfrm>
        </p:spPr>
        <p:txBody>
          <a:bodyPr/>
          <a:lstStyle/>
          <a:p>
            <a:r>
              <a:rPr lang="en-GB" sz="2400" dirty="0">
                <a:solidFill>
                  <a:srgbClr val="002060"/>
                </a:solidFill>
                <a:latin typeface="Montserrat" panose="00000500000000000000" pitchFamily="2" charset="0"/>
                <a:ea typeface="ＭＳ Ｐゴシック"/>
                <a:cs typeface="ＭＳ Ｐゴシック"/>
              </a:rPr>
              <a:t>Workforce Development </a:t>
            </a:r>
          </a:p>
        </p:txBody>
      </p:sp>
      <p:graphicFrame>
        <p:nvGraphicFramePr>
          <p:cNvPr id="5" name="Content Placeholder 4"/>
          <p:cNvGraphicFramePr>
            <a:graphicFrameLocks/>
          </p:cNvGraphicFramePr>
          <p:nvPr>
            <p:extLst>
              <p:ext uri="{D42A27DB-BD31-4B8C-83A1-F6EECF244321}">
                <p14:modId xmlns:p14="http://schemas.microsoft.com/office/powerpoint/2010/main" val="1255469294"/>
              </p:ext>
            </p:extLst>
          </p:nvPr>
        </p:nvGraphicFramePr>
        <p:xfrm>
          <a:off x="323528" y="1124743"/>
          <a:ext cx="8628642" cy="5595073"/>
        </p:xfrm>
        <a:graphic>
          <a:graphicData uri="http://schemas.openxmlformats.org/drawingml/2006/table">
            <a:tbl>
              <a:tblPr firstRow="1" bandRow="1">
                <a:tableStyleId>{5C22544A-7EE6-4342-B048-85BDC9FD1C3A}</a:tableStyleId>
              </a:tblPr>
              <a:tblGrid>
                <a:gridCol w="2577831">
                  <a:extLst>
                    <a:ext uri="{9D8B030D-6E8A-4147-A177-3AD203B41FA5}">
                      <a16:colId xmlns:a16="http://schemas.microsoft.com/office/drawing/2014/main" val="20000"/>
                    </a:ext>
                  </a:extLst>
                </a:gridCol>
                <a:gridCol w="2038489">
                  <a:extLst>
                    <a:ext uri="{9D8B030D-6E8A-4147-A177-3AD203B41FA5}">
                      <a16:colId xmlns:a16="http://schemas.microsoft.com/office/drawing/2014/main" val="20001"/>
                    </a:ext>
                  </a:extLst>
                </a:gridCol>
                <a:gridCol w="1283492">
                  <a:extLst>
                    <a:ext uri="{9D8B030D-6E8A-4147-A177-3AD203B41FA5}">
                      <a16:colId xmlns:a16="http://schemas.microsoft.com/office/drawing/2014/main" val="20002"/>
                    </a:ext>
                  </a:extLst>
                </a:gridCol>
                <a:gridCol w="1585491">
                  <a:extLst>
                    <a:ext uri="{9D8B030D-6E8A-4147-A177-3AD203B41FA5}">
                      <a16:colId xmlns:a16="http://schemas.microsoft.com/office/drawing/2014/main" val="20003"/>
                    </a:ext>
                  </a:extLst>
                </a:gridCol>
                <a:gridCol w="1143339">
                  <a:extLst>
                    <a:ext uri="{9D8B030D-6E8A-4147-A177-3AD203B41FA5}">
                      <a16:colId xmlns:a16="http://schemas.microsoft.com/office/drawing/2014/main" val="20004"/>
                    </a:ext>
                  </a:extLst>
                </a:gridCol>
              </a:tblGrid>
              <a:tr h="699384">
                <a:tc>
                  <a:txBody>
                    <a:bodyPr/>
                    <a:lstStyle/>
                    <a:p>
                      <a:r>
                        <a:rPr lang="en-GB" dirty="0">
                          <a:latin typeface="Montserrat" panose="00000500000000000000" pitchFamily="2" charset="0"/>
                        </a:rPr>
                        <a:t>Aim</a:t>
                      </a:r>
                    </a:p>
                  </a:txBody>
                  <a:tcPr/>
                </a:tc>
                <a:tc gridSpan="4">
                  <a:txBody>
                    <a:bodyPr/>
                    <a:lstStyle/>
                    <a:p>
                      <a:pPr>
                        <a:buFont typeface="Arial" pitchFamily="34" charset="0"/>
                        <a:buNone/>
                      </a:pPr>
                      <a:r>
                        <a:rPr lang="en-GB" sz="1800" b="1" i="0" u="none" strike="noStrike" baseline="0" dirty="0">
                          <a:latin typeface="Montserrat" panose="00000500000000000000" pitchFamily="2" charset="0"/>
                        </a:rPr>
                        <a:t>To create, develop and support an effective volunteer workforce within the club</a:t>
                      </a:r>
                      <a:endParaRPr lang="en-GB" b="1"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566168">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265553">
                <a:tc>
                  <a:txBody>
                    <a:bodyPr/>
                    <a:lstStyle/>
                    <a:p>
                      <a:pPr algn="l"/>
                      <a:r>
                        <a:rPr lang="en-GB" sz="1000" dirty="0">
                          <a:solidFill>
                            <a:srgbClr val="002060"/>
                          </a:solidFill>
                          <a:latin typeface="Montserrat" panose="00000500000000000000" pitchFamily="2" charset="0"/>
                        </a:rPr>
                        <a:t>6. </a:t>
                      </a:r>
                      <a:r>
                        <a:rPr lang="en-GB" sz="1000" b="0" i="0" u="none" strike="noStrike" baseline="0" dirty="0">
                          <a:solidFill>
                            <a:srgbClr val="002060"/>
                          </a:solidFill>
                          <a:latin typeface="Montserrat" panose="00000500000000000000" pitchFamily="2" charset="0"/>
                        </a:rPr>
                        <a:t>Ensure all existing Coaches and appropriate Volunteers have valid FA Introduction to First Aid, FA Safeguarding Children qualifications and FA DBS Check. Identify expiry dates of existing Coaches and Volunteers’ qualifications</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All Coaches and Volunteers qualifications up to date or booked on courses.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Welfare officer, Secretary, Chairperson and Volunteer Coordinator</a:t>
                      </a:r>
                    </a:p>
                    <a:p>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Dependant</a:t>
                      </a:r>
                      <a:r>
                        <a:rPr lang="en-GB" sz="1000" baseline="0" dirty="0">
                          <a:solidFill>
                            <a:srgbClr val="002060"/>
                          </a:solidFill>
                          <a:latin typeface="Montserrat" panose="00000500000000000000" pitchFamily="2" charset="0"/>
                        </a:rPr>
                        <a:t> on qualification. </a:t>
                      </a:r>
                      <a:endParaRPr lang="en-GB" sz="1000" dirty="0">
                        <a:solidFill>
                          <a:srgbClr val="002060"/>
                        </a:solidFill>
                        <a:latin typeface="Montserrat" panose="00000500000000000000" pitchFamily="2" charset="0"/>
                      </a:endParaRPr>
                    </a:p>
                  </a:txBody>
                  <a:tcPr/>
                </a:tc>
                <a:extLst>
                  <a:ext uri="{0D108BD9-81ED-4DB2-BD59-A6C34878D82A}">
                    <a16:rowId xmlns:a16="http://schemas.microsoft.com/office/drawing/2014/main" val="10002"/>
                  </a:ext>
                </a:extLst>
              </a:tr>
              <a:tr h="765992">
                <a:tc>
                  <a:txBody>
                    <a:bodyPr/>
                    <a:lstStyle/>
                    <a:p>
                      <a:pPr algn="l"/>
                      <a:r>
                        <a:rPr lang="en-GB" sz="1000" dirty="0">
                          <a:solidFill>
                            <a:srgbClr val="002060"/>
                          </a:solidFill>
                          <a:latin typeface="Montserrat" panose="00000500000000000000" pitchFamily="2" charset="0"/>
                        </a:rPr>
                        <a:t>7. All Coaches to participate in Liverpool FA Coach Development Programmes/Events</a:t>
                      </a:r>
                    </a:p>
                  </a:txBody>
                  <a:tcPr/>
                </a:tc>
                <a:tc>
                  <a:txBody>
                    <a:bodyPr/>
                    <a:lstStyle/>
                    <a:p>
                      <a:r>
                        <a:rPr lang="en-GB" sz="1000" dirty="0">
                          <a:solidFill>
                            <a:srgbClr val="002060"/>
                          </a:solidFill>
                          <a:latin typeface="Montserrat" panose="00000500000000000000" pitchFamily="2" charset="0"/>
                        </a:rPr>
                        <a:t>All Coaches either members or in process of applying.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a:t>
                      </a:r>
                    </a:p>
                  </a:txBody>
                  <a:tcPr/>
                </a:tc>
                <a:tc>
                  <a:txBody>
                    <a:bodyPr/>
                    <a:lstStyle/>
                    <a:p>
                      <a:r>
                        <a:rPr lang="en-GB" sz="1000" dirty="0">
                          <a:solidFill>
                            <a:srgbClr val="002060"/>
                          </a:solidFill>
                          <a:latin typeface="Montserrat" panose="00000500000000000000" pitchFamily="2" charset="0"/>
                        </a:rPr>
                        <a:t>Secretary, Welfare</a:t>
                      </a:r>
                      <a:r>
                        <a:rPr lang="en-GB" sz="1000" baseline="0" dirty="0">
                          <a:solidFill>
                            <a:srgbClr val="002060"/>
                          </a:solidFill>
                          <a:latin typeface="Montserrat" panose="00000500000000000000" pitchFamily="2" charset="0"/>
                        </a:rPr>
                        <a:t> Officer and Volunteer Coordinator (when appointed)</a:t>
                      </a:r>
                      <a:endParaRPr lang="en-GB" sz="1000" dirty="0">
                        <a:solidFill>
                          <a:srgbClr val="002060"/>
                        </a:solidFill>
                        <a:latin typeface="Montserrat" panose="00000500000000000000" pitchFamily="2" charset="0"/>
                      </a:endParaRPr>
                    </a:p>
                  </a:txBody>
                  <a:tcPr/>
                </a:tc>
                <a:tc>
                  <a:txBody>
                    <a:bodyPr/>
                    <a:lstStyle/>
                    <a:p>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extLst>
                  <a:ext uri="{0D108BD9-81ED-4DB2-BD59-A6C34878D82A}">
                    <a16:rowId xmlns:a16="http://schemas.microsoft.com/office/drawing/2014/main" val="10003"/>
                  </a:ext>
                </a:extLst>
              </a:tr>
              <a:tr h="765992">
                <a:tc>
                  <a:txBody>
                    <a:bodyPr/>
                    <a:lstStyle/>
                    <a:p>
                      <a:r>
                        <a:rPr lang="en-GB" sz="1000" dirty="0">
                          <a:solidFill>
                            <a:srgbClr val="002060"/>
                          </a:solidFill>
                          <a:latin typeface="Montserrat" panose="00000500000000000000" pitchFamily="2" charset="0"/>
                        </a:rPr>
                        <a:t>8. Increase the number of qualified female Coaches</a:t>
                      </a:r>
                      <a:endParaRPr lang="en-GB" sz="1000" b="1" dirty="0">
                        <a:solidFill>
                          <a:srgbClr val="002060"/>
                        </a:solidFill>
                        <a:latin typeface="Montserrat" panose="00000500000000000000" pitchFamily="2" charset="0"/>
                      </a:endParaRPr>
                    </a:p>
                  </a:txBody>
                  <a:tcPr/>
                </a:tc>
                <a:tc>
                  <a:txBody>
                    <a:bodyPr/>
                    <a:lstStyle/>
                    <a:p>
                      <a:r>
                        <a:rPr lang="en-GB" sz="1000" b="1" kern="1200" dirty="0">
                          <a:solidFill>
                            <a:srgbClr val="FF0000"/>
                          </a:solidFill>
                          <a:effectLst/>
                          <a:latin typeface="Montserrat" panose="00000500000000000000" pitchFamily="2" charset="0"/>
                          <a:ea typeface="+mn-ea"/>
                          <a:cs typeface="+mn-cs"/>
                        </a:rPr>
                        <a:t>??</a:t>
                      </a:r>
                      <a:r>
                        <a:rPr lang="en-GB" sz="1000" b="1" kern="1200" dirty="0">
                          <a:solidFill>
                            <a:srgbClr val="002060"/>
                          </a:solidFill>
                          <a:effectLst/>
                          <a:latin typeface="Montserrat" panose="00000500000000000000" pitchFamily="2" charset="0"/>
                          <a:ea typeface="+mn-ea"/>
                          <a:cs typeface="+mn-cs"/>
                        </a:rPr>
                        <a:t> </a:t>
                      </a:r>
                      <a:r>
                        <a:rPr lang="en-GB" sz="1000" b="0" kern="1200" dirty="0">
                          <a:solidFill>
                            <a:srgbClr val="002060"/>
                          </a:solidFill>
                          <a:effectLst/>
                          <a:latin typeface="Montserrat" panose="00000500000000000000" pitchFamily="2" charset="0"/>
                          <a:ea typeface="+mn-ea"/>
                          <a:cs typeface="+mn-cs"/>
                        </a:rPr>
                        <a:t>F</a:t>
                      </a:r>
                      <a:r>
                        <a:rPr lang="en-GB" sz="1000" dirty="0">
                          <a:solidFill>
                            <a:srgbClr val="002060"/>
                          </a:solidFill>
                          <a:latin typeface="Montserrat" panose="00000500000000000000" pitchFamily="2" charset="0"/>
                        </a:rPr>
                        <a:t>emale Coaches qualified each season.</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a:t>
                      </a:r>
                    </a:p>
                  </a:txBody>
                  <a:tcPr/>
                </a:tc>
                <a:tc>
                  <a:txBody>
                    <a:bodyPr/>
                    <a:lstStyle/>
                    <a:p>
                      <a:r>
                        <a:rPr lang="en-GB" sz="1000" dirty="0">
                          <a:solidFill>
                            <a:srgbClr val="002060"/>
                          </a:solidFill>
                          <a:latin typeface="Montserrat" panose="00000500000000000000" pitchFamily="2" charset="0"/>
                        </a:rPr>
                        <a:t>Secretary, Welfare Officer, Head Coach and Volunteer Coordinator. </a:t>
                      </a:r>
                    </a:p>
                  </a:txBody>
                  <a:tcPr/>
                </a:tc>
                <a:tc>
                  <a:txBody>
                    <a:bodyPr/>
                    <a:lstStyle/>
                    <a:p>
                      <a:r>
                        <a:rPr lang="en-GB" sz="1000" dirty="0">
                          <a:solidFill>
                            <a:srgbClr val="002060"/>
                          </a:solidFill>
                          <a:latin typeface="Montserrat" panose="00000500000000000000" pitchFamily="2" charset="0"/>
                        </a:rPr>
                        <a:t>Level 1 cost x UEFA C annually  </a:t>
                      </a:r>
                    </a:p>
                  </a:txBody>
                  <a:tcPr/>
                </a:tc>
                <a:extLst>
                  <a:ext uri="{0D108BD9-81ED-4DB2-BD59-A6C34878D82A}">
                    <a16:rowId xmlns:a16="http://schemas.microsoft.com/office/drawing/2014/main" val="10004"/>
                  </a:ext>
                </a:extLst>
              </a:tr>
              <a:tr h="76599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9. Develop new Referees as Club grows from older Teams. </a:t>
                      </a:r>
                    </a:p>
                  </a:txBody>
                  <a:tcPr/>
                </a:tc>
                <a:tc>
                  <a:txBody>
                    <a:bodyPr/>
                    <a:lstStyle/>
                    <a:p>
                      <a:r>
                        <a:rPr lang="en-GB" sz="1000" b="1" dirty="0">
                          <a:solidFill>
                            <a:srgbClr val="FF0000"/>
                          </a:solidFill>
                          <a:latin typeface="Montserrat" panose="00000500000000000000" pitchFamily="2" charset="0"/>
                        </a:rPr>
                        <a:t>?? </a:t>
                      </a:r>
                      <a:r>
                        <a:rPr lang="en-GB" sz="1000" b="0" dirty="0">
                          <a:solidFill>
                            <a:srgbClr val="002060"/>
                          </a:solidFill>
                          <a:latin typeface="Montserrat" panose="00000500000000000000" pitchFamily="2" charset="0"/>
                        </a:rPr>
                        <a:t>R</a:t>
                      </a:r>
                      <a:r>
                        <a:rPr lang="en-GB" sz="1000" dirty="0">
                          <a:solidFill>
                            <a:srgbClr val="002060"/>
                          </a:solidFill>
                          <a:latin typeface="Montserrat" panose="00000500000000000000" pitchFamily="2" charset="0"/>
                        </a:rPr>
                        <a:t>eferees  </a:t>
                      </a:r>
                    </a:p>
                  </a:txBody>
                  <a:tcPr/>
                </a:tc>
                <a:tc>
                  <a:txBody>
                    <a:bodyPr/>
                    <a:lstStyle/>
                    <a:p>
                      <a:pPr algn="l"/>
                      <a:r>
                        <a:rPr lang="en-GB" sz="1000" b="0" i="0" u="none" strike="noStrike" baseline="0" dirty="0">
                          <a:solidFill>
                            <a:srgbClr val="002060"/>
                          </a:solidFill>
                          <a:latin typeface="Montserrat" panose="00000500000000000000" pitchFamily="2" charset="0"/>
                        </a:rPr>
                        <a:t>Year </a:t>
                      </a:r>
                      <a:r>
                        <a:rPr lang="en-GB" sz="1000" b="1" dirty="0">
                          <a:solidFill>
                            <a:srgbClr val="ED1C24"/>
                          </a:solidFill>
                          <a:latin typeface="Montserrat" panose="00000500000000000000" pitchFamily="2" charset="0"/>
                        </a:rPr>
                        <a:t>?</a:t>
                      </a:r>
                      <a:r>
                        <a:rPr lang="en-GB" sz="1000" b="1" dirty="0">
                          <a:solidFill>
                            <a:srgbClr val="002060"/>
                          </a:solidFill>
                          <a:latin typeface="Montserrat" panose="00000500000000000000" pitchFamily="2" charset="0"/>
                        </a:rPr>
                        <a:t> </a:t>
                      </a:r>
                      <a:r>
                        <a:rPr lang="en-GB" sz="1000" b="0" dirty="0">
                          <a:solidFill>
                            <a:srgbClr val="002060"/>
                          </a:solidFill>
                          <a:latin typeface="Montserrat" panose="00000500000000000000" pitchFamily="2" charset="0"/>
                        </a:rPr>
                        <a:t>And annually</a:t>
                      </a:r>
                      <a:endParaRPr lang="en-GB" sz="1000" b="0" i="0" u="none" strike="noStrike" baseline="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Secretary, Welfare Officer, Head Coach and Volunteer Coordinator. </a:t>
                      </a:r>
                    </a:p>
                  </a:txBody>
                  <a:tcPr/>
                </a:tc>
                <a:tc>
                  <a:txBody>
                    <a:bodyPr/>
                    <a:lstStyle/>
                    <a:p>
                      <a:r>
                        <a:rPr lang="en-GB" sz="1000" dirty="0">
                          <a:solidFill>
                            <a:srgbClr val="002060"/>
                          </a:solidFill>
                          <a:latin typeface="Montserrat" panose="00000500000000000000" pitchFamily="2" charset="0"/>
                        </a:rPr>
                        <a:t>Referee</a:t>
                      </a:r>
                      <a:r>
                        <a:rPr lang="en-GB" sz="1000" baseline="0" dirty="0">
                          <a:solidFill>
                            <a:srgbClr val="002060"/>
                          </a:solidFill>
                          <a:latin typeface="Montserrat" panose="00000500000000000000" pitchFamily="2" charset="0"/>
                        </a:rPr>
                        <a:t> course</a:t>
                      </a:r>
                      <a:r>
                        <a:rPr lang="en-GB" sz="1000" dirty="0">
                          <a:solidFill>
                            <a:srgbClr val="002060"/>
                          </a:solidFill>
                          <a:latin typeface="Montserrat" panose="00000500000000000000" pitchFamily="2" charset="0"/>
                        </a:rPr>
                        <a:t> cost </a:t>
                      </a:r>
                    </a:p>
                  </a:txBody>
                  <a:tcPr/>
                </a:tc>
                <a:extLst>
                  <a:ext uri="{0D108BD9-81ED-4DB2-BD59-A6C34878D82A}">
                    <a16:rowId xmlns:a16="http://schemas.microsoft.com/office/drawing/2014/main" val="10005"/>
                  </a:ext>
                </a:extLst>
              </a:tr>
              <a:tr h="765992">
                <a:tc>
                  <a:txBody>
                    <a:bodyPr/>
                    <a:lstStyle/>
                    <a:p>
                      <a:r>
                        <a:rPr lang="en-GB" sz="1000" dirty="0">
                          <a:solidFill>
                            <a:srgbClr val="002060"/>
                          </a:solidFill>
                          <a:latin typeface="Montserrat" panose="00000500000000000000" pitchFamily="2" charset="0"/>
                        </a:rPr>
                        <a:t>10. Hold</a:t>
                      </a:r>
                      <a:r>
                        <a:rPr lang="en-GB" sz="1000" baseline="0" dirty="0">
                          <a:solidFill>
                            <a:srgbClr val="002060"/>
                          </a:solidFill>
                          <a:latin typeface="Montserrat" panose="00000500000000000000" pitchFamily="2" charset="0"/>
                        </a:rPr>
                        <a:t> Coach Development events in the Club for its Coaches in line with Liverpool FA and Coaches Development Programme. </a:t>
                      </a:r>
                      <a:endParaRPr lang="en-GB" sz="1000" dirty="0">
                        <a:solidFill>
                          <a:srgbClr val="002060"/>
                        </a:solidFill>
                        <a:latin typeface="Montserrat" panose="00000500000000000000" pitchFamily="2" charset="0"/>
                      </a:endParaRPr>
                    </a:p>
                  </a:txBody>
                  <a:tcPr/>
                </a:tc>
                <a:tc>
                  <a:txBody>
                    <a:bodyPr/>
                    <a:lstStyle/>
                    <a:p>
                      <a:pPr marL="171450" indent="-171450">
                        <a:buClrTx/>
                        <a:buFont typeface="Wingdings" panose="05000000000000000000" pitchFamily="2" charset="2"/>
                        <a:buChar char="§"/>
                      </a:pPr>
                      <a:r>
                        <a:rPr lang="en-GB" sz="1000" dirty="0">
                          <a:solidFill>
                            <a:srgbClr val="002060"/>
                          </a:solidFill>
                          <a:latin typeface="Montserrat" panose="00000500000000000000" pitchFamily="2" charset="0"/>
                        </a:rPr>
                        <a:t>Improved</a:t>
                      </a:r>
                      <a:r>
                        <a:rPr lang="en-GB" sz="1000" baseline="0" dirty="0">
                          <a:solidFill>
                            <a:srgbClr val="002060"/>
                          </a:solidFill>
                          <a:latin typeface="Montserrat" panose="00000500000000000000" pitchFamily="2" charset="0"/>
                        </a:rPr>
                        <a:t> levels of Coaching for all Coaches.</a:t>
                      </a:r>
                    </a:p>
                    <a:p>
                      <a:pPr marL="171450" indent="-171450">
                        <a:buClrTx/>
                        <a:buFont typeface="Wingdings" panose="05000000000000000000" pitchFamily="2" charset="2"/>
                        <a:buChar char="§"/>
                      </a:pPr>
                      <a:r>
                        <a:rPr lang="en-GB" sz="1000" b="1" baseline="0" dirty="0">
                          <a:solidFill>
                            <a:srgbClr val="ED1C24"/>
                          </a:solidFill>
                          <a:latin typeface="Montserrat" panose="00000500000000000000" pitchFamily="2" charset="0"/>
                        </a:rPr>
                        <a:t>??</a:t>
                      </a:r>
                      <a:r>
                        <a:rPr lang="en-GB" sz="1000" baseline="0" dirty="0">
                          <a:solidFill>
                            <a:srgbClr val="ED1C24"/>
                          </a:solidFill>
                          <a:latin typeface="Montserrat" panose="00000500000000000000" pitchFamily="2" charset="0"/>
                        </a:rPr>
                        <a:t> </a:t>
                      </a:r>
                      <a:r>
                        <a:rPr lang="en-GB" sz="1000" baseline="0" dirty="0">
                          <a:solidFill>
                            <a:srgbClr val="002060"/>
                          </a:solidFill>
                          <a:latin typeface="Montserrat" panose="00000500000000000000" pitchFamily="2" charset="0"/>
                        </a:rPr>
                        <a:t>Of in house events per season.</a:t>
                      </a:r>
                      <a:endParaRPr lang="en-GB" sz="1000" dirty="0">
                        <a:solidFill>
                          <a:srgbClr val="002060"/>
                        </a:solidFill>
                        <a:latin typeface="Montserrat" panose="00000500000000000000" pitchFamily="2" charset="0"/>
                      </a:endParaRPr>
                    </a:p>
                  </a:txBody>
                  <a:tcPr/>
                </a:tc>
                <a:tc>
                  <a:txBody>
                    <a:bodyPr/>
                    <a:lstStyle/>
                    <a:p>
                      <a:pPr algn="l"/>
                      <a:r>
                        <a:rPr lang="en-GB" sz="1000" b="0" i="0" u="none" strike="noStrike" baseline="0" dirty="0">
                          <a:solidFill>
                            <a:srgbClr val="002060"/>
                          </a:solidFill>
                          <a:latin typeface="Montserrat" panose="00000500000000000000" pitchFamily="2" charset="0"/>
                        </a:rPr>
                        <a:t>Year 3 and annually</a:t>
                      </a:r>
                    </a:p>
                  </a:txBody>
                  <a:tcPr/>
                </a:tc>
                <a:tc>
                  <a:txBody>
                    <a:bodyPr/>
                    <a:lstStyle/>
                    <a:p>
                      <a:r>
                        <a:rPr lang="en-GB" sz="1000" dirty="0">
                          <a:solidFill>
                            <a:srgbClr val="002060"/>
                          </a:solidFill>
                          <a:latin typeface="Montserrat" panose="00000500000000000000" pitchFamily="2" charset="0"/>
                        </a:rPr>
                        <a:t>Secretary </a:t>
                      </a:r>
                    </a:p>
                  </a:txBody>
                  <a:tcPr/>
                </a:tc>
                <a:tc>
                  <a:txBody>
                    <a:bodyPr/>
                    <a:lstStyle/>
                    <a:p>
                      <a:r>
                        <a:rPr lang="en-GB" sz="1000" b="1" dirty="0">
                          <a:solidFill>
                            <a:srgbClr val="ED1C24"/>
                          </a:solidFill>
                          <a:latin typeface="Montserrat" panose="00000500000000000000" pitchFamily="2" charset="0"/>
                        </a:rPr>
                        <a:t>?</a:t>
                      </a:r>
                      <a:endParaRPr lang="en-GB" sz="1000" dirty="0">
                        <a:solidFill>
                          <a:srgbClr val="ED1C24"/>
                        </a:solidFill>
                        <a:latin typeface="Montserrat" panose="00000500000000000000" pitchFamily="2" charset="0"/>
                      </a:endParaRPr>
                    </a:p>
                  </a:txBody>
                  <a:tcPr/>
                </a:tc>
                <a:extLst>
                  <a:ext uri="{0D108BD9-81ED-4DB2-BD59-A6C34878D82A}">
                    <a16:rowId xmlns:a16="http://schemas.microsoft.com/office/drawing/2014/main" val="10006"/>
                  </a:ext>
                </a:extLst>
              </a:tr>
            </a:tbl>
          </a:graphicData>
        </a:graphic>
      </p:graphicFrame>
      <p:pic>
        <p:nvPicPr>
          <p:cNvPr id="6" name="Picture 5">
            <a:extLst>
              <a:ext uri="{FF2B5EF4-FFF2-40B4-BE49-F238E27FC236}">
                <a16:creationId xmlns:a16="http://schemas.microsoft.com/office/drawing/2014/main" id="{F990F531-040E-4437-B4CC-217D191EE1BB}"/>
              </a:ext>
            </a:extLst>
          </p:cNvPr>
          <p:cNvPicPr>
            <a:picLocks noChangeAspect="1"/>
          </p:cNvPicPr>
          <p:nvPr/>
        </p:nvPicPr>
        <p:blipFill rotWithShape="1">
          <a:blip r:embed="rId3"/>
          <a:srcRect t="10909" b="14884"/>
          <a:stretch/>
        </p:blipFill>
        <p:spPr>
          <a:xfrm>
            <a:off x="7150767" y="138181"/>
            <a:ext cx="1801403" cy="710902"/>
          </a:xfrm>
          <a:prstGeom prst="rect">
            <a:avLst/>
          </a:prstGeom>
        </p:spPr>
      </p:pic>
    </p:spTree>
    <p:extLst>
      <p:ext uri="{BB962C8B-B14F-4D97-AF65-F5344CB8AC3E}">
        <p14:creationId xmlns:p14="http://schemas.microsoft.com/office/powerpoint/2010/main" val="3925300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79512" y="208708"/>
            <a:ext cx="8229600" cy="533400"/>
          </a:xfrm>
        </p:spPr>
        <p:txBody>
          <a:bodyPr/>
          <a:lstStyle/>
          <a:p>
            <a:r>
              <a:rPr lang="en-GB" sz="2400" dirty="0">
                <a:solidFill>
                  <a:srgbClr val="002060"/>
                </a:solidFill>
                <a:latin typeface="Montserrat" panose="00000500000000000000" pitchFamily="2" charset="0"/>
                <a:ea typeface="ＭＳ Ｐゴシック"/>
                <a:cs typeface="ＭＳ Ｐゴシック"/>
              </a:rPr>
              <a:t>Workforce Development </a:t>
            </a:r>
          </a:p>
        </p:txBody>
      </p:sp>
      <p:sp>
        <p:nvSpPr>
          <p:cNvPr id="18435" name="Content Placeholder 2"/>
          <p:cNvSpPr>
            <a:spLocks noGrp="1"/>
          </p:cNvSpPr>
          <p:nvPr>
            <p:ph idx="1"/>
          </p:nvPr>
        </p:nvSpPr>
        <p:spPr>
          <a:xfrm>
            <a:off x="457200" y="1357313"/>
            <a:ext cx="8229600" cy="4768850"/>
          </a:xfrm>
        </p:spPr>
        <p:txBody>
          <a:bodyPr/>
          <a:lstStyle/>
          <a:p>
            <a:endParaRPr lang="en-GB" dirty="0">
              <a:latin typeface="Arial" pitchFamily="34" charset="0"/>
              <a:ea typeface="ＭＳ Ｐゴシック"/>
              <a:cs typeface="ＭＳ Ｐゴシック"/>
            </a:endParaRPr>
          </a:p>
        </p:txBody>
      </p:sp>
      <p:graphicFrame>
        <p:nvGraphicFramePr>
          <p:cNvPr id="5" name="Content Placeholder 4"/>
          <p:cNvGraphicFramePr>
            <a:graphicFrameLocks/>
          </p:cNvGraphicFramePr>
          <p:nvPr>
            <p:extLst>
              <p:ext uri="{D42A27DB-BD31-4B8C-83A1-F6EECF244321}">
                <p14:modId xmlns:p14="http://schemas.microsoft.com/office/powerpoint/2010/main" val="996115438"/>
              </p:ext>
            </p:extLst>
          </p:nvPr>
        </p:nvGraphicFramePr>
        <p:xfrm>
          <a:off x="395536" y="1124744"/>
          <a:ext cx="8496943" cy="5524547"/>
        </p:xfrm>
        <a:graphic>
          <a:graphicData uri="http://schemas.openxmlformats.org/drawingml/2006/table">
            <a:tbl>
              <a:tblPr firstRow="1" bandRow="1">
                <a:tableStyleId>{5C22544A-7EE6-4342-B048-85BDC9FD1C3A}</a:tableStyleId>
              </a:tblPr>
              <a:tblGrid>
                <a:gridCol w="2538485">
                  <a:extLst>
                    <a:ext uri="{9D8B030D-6E8A-4147-A177-3AD203B41FA5}">
                      <a16:colId xmlns:a16="http://schemas.microsoft.com/office/drawing/2014/main" val="20000"/>
                    </a:ext>
                  </a:extLst>
                </a:gridCol>
                <a:gridCol w="2007375">
                  <a:extLst>
                    <a:ext uri="{9D8B030D-6E8A-4147-A177-3AD203B41FA5}">
                      <a16:colId xmlns:a16="http://schemas.microsoft.com/office/drawing/2014/main" val="20001"/>
                    </a:ext>
                  </a:extLst>
                </a:gridCol>
                <a:gridCol w="1263902">
                  <a:extLst>
                    <a:ext uri="{9D8B030D-6E8A-4147-A177-3AD203B41FA5}">
                      <a16:colId xmlns:a16="http://schemas.microsoft.com/office/drawing/2014/main" val="20002"/>
                    </a:ext>
                  </a:extLst>
                </a:gridCol>
                <a:gridCol w="1561292">
                  <a:extLst>
                    <a:ext uri="{9D8B030D-6E8A-4147-A177-3AD203B41FA5}">
                      <a16:colId xmlns:a16="http://schemas.microsoft.com/office/drawing/2014/main" val="20003"/>
                    </a:ext>
                  </a:extLst>
                </a:gridCol>
                <a:gridCol w="1125889">
                  <a:extLst>
                    <a:ext uri="{9D8B030D-6E8A-4147-A177-3AD203B41FA5}">
                      <a16:colId xmlns:a16="http://schemas.microsoft.com/office/drawing/2014/main" val="20004"/>
                    </a:ext>
                  </a:extLst>
                </a:gridCol>
              </a:tblGrid>
              <a:tr h="870116">
                <a:tc>
                  <a:txBody>
                    <a:bodyPr/>
                    <a:lstStyle/>
                    <a:p>
                      <a:r>
                        <a:rPr lang="en-GB" dirty="0">
                          <a:latin typeface="Montserrat" panose="00000500000000000000" pitchFamily="2" charset="0"/>
                        </a:rPr>
                        <a:t>Aim</a:t>
                      </a:r>
                    </a:p>
                  </a:txBody>
                  <a:tcPr/>
                </a:tc>
                <a:tc gridSpan="4">
                  <a:txBody>
                    <a:bodyPr/>
                    <a:lstStyle/>
                    <a:p>
                      <a:pPr>
                        <a:buFont typeface="Arial" pitchFamily="34" charset="0"/>
                        <a:buNone/>
                      </a:pPr>
                      <a:r>
                        <a:rPr lang="en-GB" sz="1800" b="1" i="0" u="none" strike="noStrike" baseline="0" dirty="0">
                          <a:latin typeface="Montserrat" panose="00000500000000000000" pitchFamily="2" charset="0"/>
                        </a:rPr>
                        <a:t>To create, develop and support an effective volunteer workforce within the club</a:t>
                      </a:r>
                      <a:endParaRPr lang="en-GB" b="1"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704379">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367326">
                <a:tc>
                  <a:txBody>
                    <a:bodyPr/>
                    <a:lstStyle/>
                    <a:p>
                      <a:pPr algn="l"/>
                      <a:r>
                        <a:rPr lang="en-GB" sz="1000" dirty="0">
                          <a:solidFill>
                            <a:srgbClr val="002060"/>
                          </a:solidFill>
                          <a:latin typeface="Montserrat" panose="00000500000000000000" pitchFamily="2" charset="0"/>
                        </a:rPr>
                        <a:t>11. Implement</a:t>
                      </a:r>
                      <a:r>
                        <a:rPr lang="en-GB" sz="1000" baseline="0" dirty="0">
                          <a:solidFill>
                            <a:srgbClr val="002060"/>
                          </a:solidFill>
                          <a:latin typeface="Montserrat" panose="00000500000000000000" pitchFamily="2" charset="0"/>
                        </a:rPr>
                        <a:t> a Coaching/Player Development Plan.</a:t>
                      </a:r>
                    </a:p>
                    <a:p>
                      <a:pPr algn="l"/>
                      <a:endParaRPr lang="en-GB" sz="1000" baseline="0" dirty="0">
                        <a:solidFill>
                          <a:srgbClr val="002060"/>
                        </a:solidFill>
                        <a:latin typeface="Montserrat" panose="00000500000000000000" pitchFamily="2" charset="0"/>
                      </a:endParaRPr>
                    </a:p>
                    <a:p>
                      <a:pPr marL="171450" indent="-171450" algn="l">
                        <a:buFont typeface="Wingdings" panose="05000000000000000000" pitchFamily="2" charset="2"/>
                        <a:buChar char="§"/>
                      </a:pPr>
                      <a:r>
                        <a:rPr lang="en-GB" sz="1000" baseline="0" dirty="0">
                          <a:solidFill>
                            <a:srgbClr val="002060"/>
                          </a:solidFill>
                          <a:latin typeface="Montserrat" panose="00000500000000000000" pitchFamily="2" charset="0"/>
                        </a:rPr>
                        <a:t>All Club Coaches to be involved and consulted in the creation of the Plan.</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Development Plan and Philosophy in place for all Coaches/Managers to follow.</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ED1C24"/>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D1C24"/>
                          </a:solidFill>
                          <a:effectLst/>
                          <a:uLnTx/>
                          <a:uFillTx/>
                          <a:latin typeface="Montserrat" panose="00000500000000000000" pitchFamily="2" charset="0"/>
                        </a:rPr>
                        <a:t>??</a:t>
                      </a:r>
                    </a:p>
                  </a:txBody>
                  <a:tcPr/>
                </a:tc>
                <a:tc>
                  <a:txBody>
                    <a:bodyPr/>
                    <a:lstStyle/>
                    <a:p>
                      <a:r>
                        <a:rPr kumimoji="0" lang="en-GB" sz="1000" b="1" i="0" u="none" strike="noStrike" kern="1200" cap="none" spc="0" normalizeH="0" baseline="0" noProof="0">
                          <a:ln>
                            <a:noFill/>
                          </a:ln>
                          <a:solidFill>
                            <a:srgbClr val="ED1C24"/>
                          </a:solidFill>
                          <a:effectLst/>
                          <a:uLnTx/>
                          <a:uFillTx/>
                          <a:latin typeface="Montserrat" panose="00000500000000000000" pitchFamily="2" charset="0"/>
                          <a:ea typeface="+mn-ea"/>
                          <a:cs typeface="+mn-cs"/>
                        </a:rPr>
                        <a:t>?</a:t>
                      </a:r>
                      <a:endParaRPr lang="en-GB" sz="1000" dirty="0">
                        <a:solidFill>
                          <a:srgbClr val="ED1C24"/>
                        </a:solidFill>
                        <a:latin typeface="Montserrat" panose="00000500000000000000" pitchFamily="2" charset="0"/>
                      </a:endParaRPr>
                    </a:p>
                  </a:txBody>
                  <a:tcPr/>
                </a:tc>
                <a:extLst>
                  <a:ext uri="{0D108BD9-81ED-4DB2-BD59-A6C34878D82A}">
                    <a16:rowId xmlns:a16="http://schemas.microsoft.com/office/drawing/2014/main" val="10002"/>
                  </a:ext>
                </a:extLst>
              </a:tr>
              <a:tr h="1574496">
                <a:tc>
                  <a:txBody>
                    <a:bodyPr/>
                    <a:lstStyle/>
                    <a:p>
                      <a:r>
                        <a:rPr lang="en-GB" sz="1000" b="0" dirty="0">
                          <a:solidFill>
                            <a:srgbClr val="002060"/>
                          </a:solidFill>
                          <a:latin typeface="Montserrat" panose="00000500000000000000" pitchFamily="2" charset="0"/>
                        </a:rPr>
                        <a:t>12. Create a Succession Plan to identify suitable new Committee Members and future applicants for key roles.</a:t>
                      </a:r>
                    </a:p>
                    <a:p>
                      <a:endParaRPr lang="en-GB" sz="1000" b="0" dirty="0">
                        <a:solidFill>
                          <a:srgbClr val="002060"/>
                        </a:solidFill>
                        <a:latin typeface="Montserrat" panose="00000500000000000000" pitchFamily="2" charset="0"/>
                      </a:endParaRPr>
                    </a:p>
                  </a:txBody>
                  <a:tcPr/>
                </a:tc>
                <a:tc>
                  <a:txBody>
                    <a:bodyPr/>
                    <a:lstStyle/>
                    <a:p>
                      <a:pPr marL="171450" indent="-171450">
                        <a:buFont typeface="Wingdings" panose="05000000000000000000" pitchFamily="2" charset="2"/>
                        <a:buChar char="§"/>
                      </a:pPr>
                      <a:r>
                        <a:rPr lang="en-GB" sz="1000" b="0" dirty="0">
                          <a:solidFill>
                            <a:srgbClr val="002060"/>
                          </a:solidFill>
                          <a:latin typeface="Montserrat" panose="00000500000000000000" pitchFamily="2" charset="0"/>
                        </a:rPr>
                        <a:t>Clear Role Descriptions in place.</a:t>
                      </a:r>
                    </a:p>
                    <a:p>
                      <a:pPr marL="171450" indent="-171450">
                        <a:buFont typeface="Wingdings" panose="05000000000000000000" pitchFamily="2" charset="2"/>
                        <a:buChar char="§"/>
                      </a:pPr>
                      <a:r>
                        <a:rPr lang="en-GB" sz="1000" b="0" dirty="0">
                          <a:solidFill>
                            <a:srgbClr val="002060"/>
                          </a:solidFill>
                          <a:latin typeface="Montserrat" panose="00000500000000000000" pitchFamily="2" charset="0"/>
                        </a:rPr>
                        <a:t>Progression route in place.</a:t>
                      </a:r>
                    </a:p>
                    <a:p>
                      <a:pPr marL="171450" indent="-171450">
                        <a:buFont typeface="Wingdings" panose="05000000000000000000" pitchFamily="2" charset="2"/>
                        <a:buChar char="§"/>
                      </a:pPr>
                      <a:r>
                        <a:rPr lang="en-GB" sz="1000" b="0" dirty="0">
                          <a:solidFill>
                            <a:srgbClr val="002060"/>
                          </a:solidFill>
                          <a:latin typeface="Montserrat" panose="00000500000000000000" pitchFamily="2" charset="0"/>
                        </a:rPr>
                        <a:t>Designated person in place to identify suitable new candidates.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ED1C24"/>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b="1" dirty="0">
                          <a:solidFill>
                            <a:srgbClr val="ED1C24"/>
                          </a:solidFill>
                          <a:latin typeface="Montserrat" panose="00000500000000000000" pitchFamily="2" charset="0"/>
                        </a:rPr>
                        <a:t>?</a:t>
                      </a:r>
                      <a:endParaRPr lang="en-GB" sz="1000" dirty="0">
                        <a:solidFill>
                          <a:srgbClr val="ED1C24"/>
                        </a:solidFill>
                        <a:latin typeface="Montserrat" panose="00000500000000000000" pitchFamily="2" charset="0"/>
                      </a:endParaRPr>
                    </a:p>
                  </a:txBody>
                  <a:tcPr/>
                </a:tc>
                <a:tc>
                  <a:txBody>
                    <a:bodyPr/>
                    <a:lstStyle/>
                    <a:p>
                      <a:r>
                        <a:rPr kumimoji="0" lang="en-GB" sz="1000" b="1" i="0" u="none" strike="noStrike" kern="1200" cap="none" spc="0" normalizeH="0" baseline="0" noProof="0" dirty="0">
                          <a:ln>
                            <a:noFill/>
                          </a:ln>
                          <a:solidFill>
                            <a:srgbClr val="ED1C24"/>
                          </a:solidFill>
                          <a:effectLst/>
                          <a:uLnTx/>
                          <a:uFillTx/>
                          <a:latin typeface="Montserrat" panose="00000500000000000000" pitchFamily="2" charset="0"/>
                          <a:ea typeface="+mn-ea"/>
                          <a:cs typeface="+mn-cs"/>
                        </a:rPr>
                        <a:t>?</a:t>
                      </a:r>
                      <a:endParaRPr lang="en-GB" sz="1000" dirty="0">
                        <a:solidFill>
                          <a:srgbClr val="ED1C24"/>
                        </a:solidFill>
                        <a:latin typeface="Montserrat" panose="00000500000000000000" pitchFamily="2" charset="0"/>
                      </a:endParaRPr>
                    </a:p>
                  </a:txBody>
                  <a:tcPr/>
                </a:tc>
                <a:extLst>
                  <a:ext uri="{0D108BD9-81ED-4DB2-BD59-A6C34878D82A}">
                    <a16:rowId xmlns:a16="http://schemas.microsoft.com/office/drawing/2014/main" val="10004"/>
                  </a:ext>
                </a:extLst>
              </a:tr>
              <a:tr h="50411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a:solidFill>
                            <a:srgbClr val="ED1C24"/>
                          </a:solidFill>
                          <a:latin typeface="Montserrat" panose="00000500000000000000" pitchFamily="2" charset="0"/>
                        </a:rPr>
                        <a:t>?</a:t>
                      </a:r>
                    </a:p>
                  </a:txBody>
                  <a:tcPr/>
                </a:tc>
                <a:tc>
                  <a:txBody>
                    <a:bodyPr/>
                    <a:lstStyle/>
                    <a:p>
                      <a:r>
                        <a:rPr lang="en-GB" sz="1000" b="1" dirty="0">
                          <a:solidFill>
                            <a:srgbClr val="ED1C24"/>
                          </a:solidFill>
                          <a:latin typeface="Montserrat" panose="00000500000000000000" pitchFamily="2" charset="0"/>
                        </a:rPr>
                        <a:t>?</a:t>
                      </a:r>
                    </a:p>
                  </a:txBody>
                  <a:tcPr/>
                </a:tc>
                <a:tc>
                  <a:txBody>
                    <a:bodyPr/>
                    <a:lstStyle/>
                    <a:p>
                      <a:pPr algn="l"/>
                      <a:r>
                        <a:rPr lang="en-GB" sz="1000" b="1" i="0" u="none" strike="noStrike" baseline="0" dirty="0">
                          <a:solidFill>
                            <a:srgbClr val="ED1C24"/>
                          </a:solidFill>
                          <a:latin typeface="Montserrat" panose="00000500000000000000" pitchFamily="2" charset="0"/>
                        </a:rPr>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ED1C24"/>
                          </a:solidFill>
                          <a:effectLst/>
                          <a:uLnTx/>
                          <a:uFillTx/>
                          <a:latin typeface="Montserrat" panose="00000500000000000000" pitchFamily="2" charset="0"/>
                        </a:rPr>
                        <a:t>?</a:t>
                      </a:r>
                    </a:p>
                  </a:txBody>
                  <a:tcPr/>
                </a:tc>
                <a:tc>
                  <a:txBody>
                    <a:bodyPr/>
                    <a:lstStyle/>
                    <a:p>
                      <a:r>
                        <a:rPr lang="en-GB" sz="1000" b="1" dirty="0">
                          <a:solidFill>
                            <a:srgbClr val="ED1C24"/>
                          </a:solidFill>
                          <a:latin typeface="Montserrat" panose="00000500000000000000" pitchFamily="2" charset="0"/>
                        </a:rPr>
                        <a:t>?</a:t>
                      </a:r>
                    </a:p>
                  </a:txBody>
                  <a:tcPr/>
                </a:tc>
                <a:extLst>
                  <a:ext uri="{0D108BD9-81ED-4DB2-BD59-A6C34878D82A}">
                    <a16:rowId xmlns:a16="http://schemas.microsoft.com/office/drawing/2014/main" val="10005"/>
                  </a:ext>
                </a:extLst>
              </a:tr>
              <a:tr h="504115">
                <a:tc>
                  <a:txBody>
                    <a:bodyPr/>
                    <a:lstStyle/>
                    <a:p>
                      <a:r>
                        <a:rPr lang="en-GB" sz="1000" b="1" dirty="0">
                          <a:solidFill>
                            <a:srgbClr val="ED1C24"/>
                          </a:solidFill>
                          <a:latin typeface="Montserrat" panose="00000500000000000000" pitchFamily="2" charset="0"/>
                        </a:rPr>
                        <a:t>?</a:t>
                      </a:r>
                    </a:p>
                  </a:txBody>
                  <a:tcPr/>
                </a:tc>
                <a:tc>
                  <a:txBody>
                    <a:bodyPr/>
                    <a:lstStyle/>
                    <a:p>
                      <a:r>
                        <a:rPr lang="en-GB" sz="1000" b="1" dirty="0">
                          <a:solidFill>
                            <a:srgbClr val="ED1C24"/>
                          </a:solidFill>
                          <a:latin typeface="Montserrat" panose="00000500000000000000" pitchFamily="2" charset="0"/>
                        </a:rPr>
                        <a:t>?</a:t>
                      </a:r>
                    </a:p>
                  </a:txBody>
                  <a:tcPr/>
                </a:tc>
                <a:tc>
                  <a:txBody>
                    <a:bodyPr/>
                    <a:lstStyle/>
                    <a:p>
                      <a:pPr algn="l"/>
                      <a:r>
                        <a:rPr lang="en-GB" sz="1000" b="1" i="0" u="none" strike="noStrike" baseline="0" dirty="0">
                          <a:solidFill>
                            <a:srgbClr val="ED1C24"/>
                          </a:solidFill>
                          <a:latin typeface="Montserrat" panose="00000500000000000000" pitchFamily="2" charset="0"/>
                        </a:rPr>
                        <a:t>?</a:t>
                      </a:r>
                    </a:p>
                  </a:txBody>
                  <a:tcPr/>
                </a:tc>
                <a:tc>
                  <a:txBody>
                    <a:bodyPr/>
                    <a:lstStyle/>
                    <a:p>
                      <a:r>
                        <a:rPr lang="en-GB" sz="1000" b="1" dirty="0">
                          <a:solidFill>
                            <a:srgbClr val="ED1C24"/>
                          </a:solidFill>
                          <a:latin typeface="Montserrat" panose="00000500000000000000" pitchFamily="2" charset="0"/>
                        </a:rPr>
                        <a:t>?</a:t>
                      </a:r>
                    </a:p>
                  </a:txBody>
                  <a:tcPr/>
                </a:tc>
                <a:tc>
                  <a:txBody>
                    <a:bodyPr/>
                    <a:lstStyle/>
                    <a:p>
                      <a:r>
                        <a:rPr lang="en-GB" sz="1000" b="1" dirty="0">
                          <a:solidFill>
                            <a:srgbClr val="ED1C24"/>
                          </a:solidFill>
                          <a:latin typeface="Montserrat" panose="00000500000000000000" pitchFamily="2" charset="0"/>
                        </a:rPr>
                        <a:t>?</a:t>
                      </a:r>
                    </a:p>
                  </a:txBody>
                  <a:tcPr/>
                </a:tc>
                <a:extLst>
                  <a:ext uri="{0D108BD9-81ED-4DB2-BD59-A6C34878D82A}">
                    <a16:rowId xmlns:a16="http://schemas.microsoft.com/office/drawing/2014/main" val="10006"/>
                  </a:ext>
                </a:extLst>
              </a:tr>
            </a:tbl>
          </a:graphicData>
        </a:graphic>
      </p:graphicFrame>
      <p:pic>
        <p:nvPicPr>
          <p:cNvPr id="6" name="Picture 5">
            <a:extLst>
              <a:ext uri="{FF2B5EF4-FFF2-40B4-BE49-F238E27FC236}">
                <a16:creationId xmlns:a16="http://schemas.microsoft.com/office/drawing/2014/main" id="{193520EA-80AD-49CD-90A5-724E21588957}"/>
              </a:ext>
            </a:extLst>
          </p:cNvPr>
          <p:cNvPicPr>
            <a:picLocks noChangeAspect="1"/>
          </p:cNvPicPr>
          <p:nvPr/>
        </p:nvPicPr>
        <p:blipFill rotWithShape="1">
          <a:blip r:embed="rId3"/>
          <a:srcRect t="10909" b="14884"/>
          <a:stretch/>
        </p:blipFill>
        <p:spPr>
          <a:xfrm>
            <a:off x="7150767" y="138181"/>
            <a:ext cx="1801403" cy="710902"/>
          </a:xfrm>
          <a:prstGeom prst="rect">
            <a:avLst/>
          </a:prstGeom>
        </p:spPr>
      </p:pic>
    </p:spTree>
    <p:extLst>
      <p:ext uri="{BB962C8B-B14F-4D97-AF65-F5344CB8AC3E}">
        <p14:creationId xmlns:p14="http://schemas.microsoft.com/office/powerpoint/2010/main" val="356330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51585C0-AA1E-499D-89D5-EF3F348EA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8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itle 1"/>
          <p:cNvSpPr>
            <a:spLocks noGrp="1"/>
          </p:cNvSpPr>
          <p:nvPr>
            <p:ph type="title" idx="4294967295"/>
          </p:nvPr>
        </p:nvSpPr>
        <p:spPr>
          <a:xfrm>
            <a:off x="0" y="476672"/>
            <a:ext cx="5508104" cy="648072"/>
          </a:xfrm>
          <a:solidFill>
            <a:srgbClr val="00275D"/>
          </a:solidFill>
        </p:spPr>
        <p:txBody>
          <a:bodyPr/>
          <a:lstStyle/>
          <a:p>
            <a:pPr algn="r" eaLnBrk="1" hangingPunct="1"/>
            <a:r>
              <a:rPr lang="en-US" sz="3200" dirty="0">
                <a:solidFill>
                  <a:schemeClr val="bg1"/>
                </a:solidFill>
                <a:latin typeface="Montserrat" panose="00000500000000000000" pitchFamily="2" charset="0"/>
                <a:ea typeface="ＭＳ Ｐゴシック"/>
                <a:cs typeface="ＭＳ Ｐゴシック"/>
              </a:rPr>
              <a:t>Facility Development </a:t>
            </a:r>
          </a:p>
        </p:txBody>
      </p:sp>
      <p:pic>
        <p:nvPicPr>
          <p:cNvPr id="6" name="Picture 5">
            <a:extLst>
              <a:ext uri="{FF2B5EF4-FFF2-40B4-BE49-F238E27FC236}">
                <a16:creationId xmlns:a16="http://schemas.microsoft.com/office/drawing/2014/main" id="{893993E6-5470-47CE-8CEB-C5152CBDFD85}"/>
              </a:ext>
            </a:extLst>
          </p:cNvPr>
          <p:cNvPicPr>
            <a:picLocks noChangeAspect="1"/>
          </p:cNvPicPr>
          <p:nvPr/>
        </p:nvPicPr>
        <p:blipFill>
          <a:blip r:embed="rId4"/>
          <a:stretch>
            <a:fillRect/>
          </a:stretch>
        </p:blipFill>
        <p:spPr>
          <a:xfrm>
            <a:off x="7210454" y="178358"/>
            <a:ext cx="1801403" cy="1130027"/>
          </a:xfrm>
          <a:prstGeom prst="rect">
            <a:avLst/>
          </a:prstGeom>
        </p:spPr>
      </p:pic>
      <p:pic>
        <p:nvPicPr>
          <p:cNvPr id="7" name="Picture 6" descr="A logo of a football team&#10;&#10;Description automatically generated">
            <a:extLst>
              <a:ext uri="{FF2B5EF4-FFF2-40B4-BE49-F238E27FC236}">
                <a16:creationId xmlns:a16="http://schemas.microsoft.com/office/drawing/2014/main" id="{024030AB-A609-421B-A1CC-FC46B98EC5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635" y="557910"/>
            <a:ext cx="380008" cy="485595"/>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381000"/>
            <a:ext cx="8229600" cy="1463824"/>
          </a:xfrm>
        </p:spPr>
        <p:txBody>
          <a:bodyPr/>
          <a:lstStyle/>
          <a:p>
            <a:pPr algn="just"/>
            <a:r>
              <a:rPr lang="en-GB" sz="2400" dirty="0">
                <a:solidFill>
                  <a:srgbClr val="002060"/>
                </a:solidFill>
                <a:latin typeface="Montserrat" panose="00000500000000000000" pitchFamily="2" charset="0"/>
                <a:ea typeface="ＭＳ Ｐゴシック"/>
                <a:cs typeface="ＭＳ Ｐゴシック"/>
              </a:rPr>
              <a:t>Our History – </a:t>
            </a:r>
            <a:r>
              <a:rPr lang="en-GB" sz="1800" b="0" dirty="0">
                <a:solidFill>
                  <a:srgbClr val="002060"/>
                </a:solidFill>
                <a:latin typeface="Montserrat" panose="00000500000000000000" pitchFamily="2" charset="0"/>
                <a:ea typeface="ＭＳ Ｐゴシック"/>
                <a:cs typeface="ＭＳ Ｐゴシック"/>
              </a:rPr>
              <a:t>The Club was formed in </a:t>
            </a:r>
            <a:r>
              <a:rPr lang="en-GB" sz="1800" dirty="0">
                <a:solidFill>
                  <a:srgbClr val="FF0000"/>
                </a:solidFill>
                <a:latin typeface="Montserrat" panose="00000500000000000000" pitchFamily="2" charset="0"/>
                <a:ea typeface="ＭＳ Ｐゴシック"/>
                <a:cs typeface="ＭＳ Ｐゴシック"/>
              </a:rPr>
              <a:t>???</a:t>
            </a:r>
            <a:r>
              <a:rPr lang="en-GB" sz="1800" b="0" dirty="0">
                <a:solidFill>
                  <a:srgbClr val="002060"/>
                </a:solidFill>
                <a:latin typeface="Montserrat" panose="00000500000000000000" pitchFamily="2" charset="0"/>
                <a:ea typeface="ＭＳ Ｐゴシック"/>
                <a:cs typeface="ＭＳ Ｐゴシック"/>
              </a:rPr>
              <a:t> and achieved The England Football Club Accreditation status in </a:t>
            </a:r>
            <a:r>
              <a:rPr lang="en-GB" sz="1800" dirty="0">
                <a:solidFill>
                  <a:srgbClr val="FF0000"/>
                </a:solidFill>
                <a:latin typeface="Montserrat" panose="00000500000000000000" pitchFamily="2" charset="0"/>
                <a:ea typeface="ＭＳ Ｐゴシック"/>
                <a:cs typeface="ＭＳ Ｐゴシック"/>
              </a:rPr>
              <a:t>???</a:t>
            </a:r>
            <a:r>
              <a:rPr lang="en-GB" sz="1800" b="0" dirty="0">
                <a:solidFill>
                  <a:srgbClr val="002060"/>
                </a:solidFill>
                <a:latin typeface="Montserrat" panose="00000500000000000000" pitchFamily="2" charset="0"/>
                <a:ea typeface="ＭＳ Ｐゴシック"/>
                <a:cs typeface="ＭＳ Ｐゴシック"/>
              </a:rPr>
              <a:t>. Season 20</a:t>
            </a:r>
            <a:r>
              <a:rPr lang="en-GB" sz="1800" dirty="0">
                <a:solidFill>
                  <a:srgbClr val="FF0000"/>
                </a:solidFill>
                <a:latin typeface="Montserrat" panose="00000500000000000000" pitchFamily="2" charset="0"/>
                <a:ea typeface="ＭＳ Ｐゴシック"/>
                <a:cs typeface="ＭＳ Ｐゴシック"/>
              </a:rPr>
              <a:t>??</a:t>
            </a:r>
            <a:r>
              <a:rPr lang="en-GB" sz="1800" b="0" dirty="0">
                <a:solidFill>
                  <a:srgbClr val="FF0000"/>
                </a:solidFill>
                <a:latin typeface="Montserrat" panose="00000500000000000000" pitchFamily="2" charset="0"/>
                <a:ea typeface="ＭＳ Ｐゴシック"/>
                <a:cs typeface="ＭＳ Ｐゴシック"/>
              </a:rPr>
              <a:t>/</a:t>
            </a:r>
            <a:r>
              <a:rPr lang="en-GB" sz="1800" dirty="0">
                <a:solidFill>
                  <a:srgbClr val="FF0000"/>
                </a:solidFill>
                <a:latin typeface="Montserrat" panose="00000500000000000000" pitchFamily="2" charset="0"/>
                <a:ea typeface="ＭＳ Ｐゴシック"/>
                <a:cs typeface="ＭＳ Ｐゴシック"/>
              </a:rPr>
              <a:t>??</a:t>
            </a:r>
            <a:r>
              <a:rPr lang="en-GB" sz="1800" b="0" dirty="0">
                <a:solidFill>
                  <a:srgbClr val="002060"/>
                </a:solidFill>
                <a:latin typeface="Montserrat" panose="00000500000000000000" pitchFamily="2" charset="0"/>
                <a:ea typeface="ＭＳ Ｐゴシック"/>
                <a:cs typeface="ＭＳ Ｐゴシック"/>
              </a:rPr>
              <a:t> sees the Club affiliate </a:t>
            </a:r>
            <a:r>
              <a:rPr lang="en-GB" sz="1800" dirty="0">
                <a:solidFill>
                  <a:srgbClr val="002060"/>
                </a:solidFill>
                <a:latin typeface="Montserrat" panose="00000500000000000000" pitchFamily="2" charset="0"/>
                <a:ea typeface="ＭＳ Ｐゴシック"/>
                <a:cs typeface="ＭＳ Ｐゴシック"/>
              </a:rPr>
              <a:t>??</a:t>
            </a:r>
            <a:r>
              <a:rPr lang="en-GB" sz="1800" b="0" dirty="0">
                <a:solidFill>
                  <a:srgbClr val="002060"/>
                </a:solidFill>
                <a:latin typeface="Montserrat" panose="00000500000000000000" pitchFamily="2" charset="0"/>
                <a:ea typeface="ＭＳ Ｐゴシック"/>
                <a:cs typeface="ＭＳ Ｐゴシック"/>
              </a:rPr>
              <a:t> Teams with Liverpool FA </a:t>
            </a:r>
          </a:p>
        </p:txBody>
      </p:sp>
      <p:sp>
        <p:nvSpPr>
          <p:cNvPr id="7" name="Title 1"/>
          <p:cNvSpPr txBox="1">
            <a:spLocks/>
          </p:cNvSpPr>
          <p:nvPr/>
        </p:nvSpPr>
        <p:spPr bwMode="auto">
          <a:xfrm>
            <a:off x="457200" y="1861800"/>
            <a:ext cx="8229600" cy="37274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just" eaLnBrk="0" hangingPunct="0">
              <a:defRPr/>
            </a:pPr>
            <a:r>
              <a:rPr lang="en-GB" sz="2400" b="1" dirty="0">
                <a:solidFill>
                  <a:srgbClr val="002060"/>
                </a:solidFill>
                <a:latin typeface="Montserrat" panose="00000500000000000000" pitchFamily="2" charset="0"/>
                <a:ea typeface="Calibri"/>
                <a:cs typeface="Times New Roman"/>
              </a:rPr>
              <a:t>Our Philosophy </a:t>
            </a:r>
            <a:r>
              <a:rPr lang="en-GB" dirty="0">
                <a:solidFill>
                  <a:srgbClr val="002060"/>
                </a:solidFill>
                <a:latin typeface="Montserrat" panose="00000500000000000000" pitchFamily="2" charset="0"/>
                <a:ea typeface="Calibri"/>
                <a:cs typeface="Times New Roman"/>
              </a:rPr>
              <a:t>- </a:t>
            </a:r>
            <a:r>
              <a:rPr lang="en-GB" b="1" dirty="0">
                <a:solidFill>
                  <a:srgbClr val="FF0000"/>
                </a:solidFill>
                <a:latin typeface="Montserrat" panose="00000500000000000000" pitchFamily="2" charset="0"/>
                <a:ea typeface="Calibri"/>
                <a:cs typeface="Times New Roman"/>
              </a:rPr>
              <a:t>?????</a:t>
            </a:r>
            <a:r>
              <a:rPr lang="en-GB" dirty="0">
                <a:solidFill>
                  <a:srgbClr val="002060"/>
                </a:solidFill>
                <a:latin typeface="Montserrat" panose="00000500000000000000" pitchFamily="2" charset="0"/>
                <a:ea typeface="Calibri"/>
                <a:cs typeface="Times New Roman"/>
              </a:rPr>
              <a:t> follows the FA England DNA playing philosophy which outlines an overarching vision for the English game.</a:t>
            </a:r>
          </a:p>
          <a:p>
            <a:pPr lvl="0" algn="just" eaLnBrk="0" hangingPunct="0">
              <a:defRPr/>
            </a:pPr>
            <a:endParaRPr lang="en-GB" sz="1400" dirty="0">
              <a:solidFill>
                <a:srgbClr val="002060"/>
              </a:solidFill>
              <a:latin typeface="Montserrat" panose="00000500000000000000" pitchFamily="2" charset="0"/>
              <a:ea typeface="Calibri"/>
              <a:cs typeface="Times New Roman"/>
            </a:endParaRPr>
          </a:p>
          <a:p>
            <a:pPr lvl="0" algn="just" eaLnBrk="0" hangingPunct="0">
              <a:defRPr/>
            </a:pPr>
            <a:r>
              <a:rPr lang="en-US" dirty="0">
                <a:solidFill>
                  <a:srgbClr val="002060"/>
                </a:solidFill>
                <a:latin typeface="Montserrat" panose="00000500000000000000" pitchFamily="2" charset="0"/>
                <a:ea typeface="Calibri"/>
                <a:cs typeface="Times New Roman"/>
              </a:rPr>
              <a:t>We endeavor to put in place Specialist age-appropriate Coaches for each Team who concentrate on Development, Fun Friends and Family and promote respect and the Club values in everything we aim to achieve and do. </a:t>
            </a:r>
          </a:p>
          <a:p>
            <a:pPr lvl="0" algn="just" eaLnBrk="0" hangingPunct="0">
              <a:defRPr/>
            </a:pPr>
            <a:endParaRPr lang="en-US" sz="1400" dirty="0">
              <a:solidFill>
                <a:srgbClr val="002060"/>
              </a:solidFill>
              <a:latin typeface="Montserrat" panose="00000500000000000000" pitchFamily="2" charset="0"/>
              <a:ea typeface="Calibri"/>
              <a:cs typeface="Times New Roman"/>
            </a:endParaRPr>
          </a:p>
          <a:p>
            <a:pPr lvl="0" algn="just" eaLnBrk="0" hangingPunct="0">
              <a:defRPr/>
            </a:pPr>
            <a:r>
              <a:rPr lang="en-US" dirty="0">
                <a:solidFill>
                  <a:srgbClr val="002060"/>
                </a:solidFill>
                <a:latin typeface="Montserrat" panose="00000500000000000000" pitchFamily="2" charset="0"/>
                <a:ea typeface="Calibri"/>
                <a:cs typeface="Times New Roman"/>
              </a:rPr>
              <a:t>We promote equal playing time with a proviso that every player in a Team will get 50% game time over the course of a season to allow everyone to develop. </a:t>
            </a:r>
          </a:p>
          <a:p>
            <a:pPr lvl="0" algn="just" eaLnBrk="0" hangingPunct="0">
              <a:defRPr/>
            </a:pPr>
            <a:endParaRPr lang="en-US" sz="1400" dirty="0">
              <a:solidFill>
                <a:srgbClr val="002060"/>
              </a:solidFill>
              <a:latin typeface="Montserrat" panose="00000500000000000000" pitchFamily="2" charset="0"/>
              <a:ea typeface="Calibri"/>
              <a:cs typeface="Times New Roman"/>
            </a:endParaRPr>
          </a:p>
          <a:p>
            <a:pPr lvl="0" algn="just" eaLnBrk="0" hangingPunct="0">
              <a:defRPr/>
            </a:pPr>
            <a:r>
              <a:rPr lang="en-GB" b="1" dirty="0">
                <a:solidFill>
                  <a:srgbClr val="FF0000"/>
                </a:solidFill>
                <a:latin typeface="Montserrat" panose="00000500000000000000" pitchFamily="2" charset="0"/>
                <a:ea typeface="Calibri"/>
                <a:cs typeface="Times New Roman"/>
              </a:rPr>
              <a:t>?????</a:t>
            </a:r>
            <a:r>
              <a:rPr lang="en-GB" dirty="0">
                <a:solidFill>
                  <a:srgbClr val="002060"/>
                </a:solidFill>
                <a:latin typeface="Montserrat" panose="00000500000000000000" pitchFamily="2" charset="0"/>
                <a:ea typeface="Calibri"/>
                <a:cs typeface="Times New Roman"/>
              </a:rPr>
              <a:t> </a:t>
            </a:r>
            <a:r>
              <a:rPr kumimoji="0" lang="en-US" i="0" u="none" strike="noStrike" kern="1200" cap="none" spc="0" normalizeH="0" noProof="0" dirty="0">
                <a:ln>
                  <a:noFill/>
                </a:ln>
                <a:solidFill>
                  <a:srgbClr val="002060"/>
                </a:solidFill>
                <a:effectLst/>
                <a:uLnTx/>
                <a:uFillTx/>
                <a:latin typeface="Montserrat" panose="00000500000000000000" pitchFamily="2" charset="0"/>
                <a:cs typeface="Times New Roman"/>
              </a:rPr>
              <a:t>have a Coaching philosophy document available to everyone in the Club which is attached to this application and available to view on the Club website.  </a:t>
            </a:r>
            <a:endParaRPr kumimoji="0" lang="en-GB" i="0" u="none" strike="noStrike" kern="1200" cap="none" spc="0" normalizeH="0" baseline="0" noProof="0" dirty="0">
              <a:ln>
                <a:noFill/>
              </a:ln>
              <a:solidFill>
                <a:srgbClr val="002060"/>
              </a:solidFill>
              <a:effectLst/>
              <a:uLnTx/>
              <a:uFillTx/>
              <a:latin typeface="Montserrat" panose="00000500000000000000" pitchFamily="2" charset="0"/>
            </a:endParaRPr>
          </a:p>
        </p:txBody>
      </p:sp>
      <p:pic>
        <p:nvPicPr>
          <p:cNvPr id="5" name="Picture 4">
            <a:extLst>
              <a:ext uri="{FF2B5EF4-FFF2-40B4-BE49-F238E27FC236}">
                <a16:creationId xmlns:a16="http://schemas.microsoft.com/office/drawing/2014/main" id="{B7ADFA6E-1E16-4F4C-BAEB-CBD74EDD7EB0}"/>
              </a:ext>
            </a:extLst>
          </p:cNvPr>
          <p:cNvPicPr>
            <a:picLocks noChangeAspect="1"/>
          </p:cNvPicPr>
          <p:nvPr/>
        </p:nvPicPr>
        <p:blipFill rotWithShape="1">
          <a:blip r:embed="rId3"/>
          <a:srcRect t="10909" b="14884"/>
          <a:stretch/>
        </p:blipFill>
        <p:spPr>
          <a:xfrm>
            <a:off x="7236296" y="5620818"/>
            <a:ext cx="1801403" cy="104854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66838" y="121427"/>
            <a:ext cx="8229600" cy="533400"/>
          </a:xfrm>
        </p:spPr>
        <p:txBody>
          <a:bodyPr/>
          <a:lstStyle/>
          <a:p>
            <a:r>
              <a:rPr lang="en-GB" sz="2400" dirty="0">
                <a:solidFill>
                  <a:srgbClr val="002060"/>
                </a:solidFill>
                <a:latin typeface="Montserrat" panose="00000500000000000000" pitchFamily="2" charset="0"/>
                <a:ea typeface="ＭＳ Ｐゴシック"/>
                <a:cs typeface="ＭＳ Ｐゴシック"/>
              </a:rPr>
              <a:t>Facility Development	</a:t>
            </a:r>
          </a:p>
        </p:txBody>
      </p:sp>
      <p:graphicFrame>
        <p:nvGraphicFramePr>
          <p:cNvPr id="5" name="Content Placeholder 4"/>
          <p:cNvGraphicFramePr>
            <a:graphicFrameLocks/>
          </p:cNvGraphicFramePr>
          <p:nvPr>
            <p:extLst>
              <p:ext uri="{D42A27DB-BD31-4B8C-83A1-F6EECF244321}">
                <p14:modId xmlns:p14="http://schemas.microsoft.com/office/powerpoint/2010/main" val="2693988891"/>
              </p:ext>
            </p:extLst>
          </p:nvPr>
        </p:nvGraphicFramePr>
        <p:xfrm>
          <a:off x="191830" y="849082"/>
          <a:ext cx="8772658" cy="5820276"/>
        </p:xfrm>
        <a:graphic>
          <a:graphicData uri="http://schemas.openxmlformats.org/drawingml/2006/table">
            <a:tbl>
              <a:tblPr firstRow="1" bandRow="1">
                <a:tableStyleId>{5C22544A-7EE6-4342-B048-85BDC9FD1C3A}</a:tableStyleId>
              </a:tblPr>
              <a:tblGrid>
                <a:gridCol w="2848757">
                  <a:extLst>
                    <a:ext uri="{9D8B030D-6E8A-4147-A177-3AD203B41FA5}">
                      <a16:colId xmlns:a16="http://schemas.microsoft.com/office/drawing/2014/main" val="20000"/>
                    </a:ext>
                  </a:extLst>
                </a:gridCol>
                <a:gridCol w="2165864">
                  <a:extLst>
                    <a:ext uri="{9D8B030D-6E8A-4147-A177-3AD203B41FA5}">
                      <a16:colId xmlns:a16="http://schemas.microsoft.com/office/drawing/2014/main" val="20001"/>
                    </a:ext>
                  </a:extLst>
                </a:gridCol>
                <a:gridCol w="1344329">
                  <a:extLst>
                    <a:ext uri="{9D8B030D-6E8A-4147-A177-3AD203B41FA5}">
                      <a16:colId xmlns:a16="http://schemas.microsoft.com/office/drawing/2014/main" val="20002"/>
                    </a:ext>
                  </a:extLst>
                </a:gridCol>
                <a:gridCol w="1549612">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tblGrid>
              <a:tr h="1093507">
                <a:tc>
                  <a:txBody>
                    <a:bodyPr/>
                    <a:lstStyle/>
                    <a:p>
                      <a:r>
                        <a:rPr lang="en-GB" sz="1400" dirty="0">
                          <a:latin typeface="Montserrat" panose="00000500000000000000" pitchFamily="2" charset="0"/>
                        </a:rPr>
                        <a:t>Aim</a:t>
                      </a:r>
                    </a:p>
                  </a:txBody>
                  <a:tcPr/>
                </a:tc>
                <a:tc gridSpan="4">
                  <a:txBody>
                    <a:bodyPr/>
                    <a:lstStyle/>
                    <a:p>
                      <a:pPr marL="285750" indent="-285750">
                        <a:buFont typeface="Wingdings" panose="05000000000000000000" pitchFamily="2" charset="2"/>
                        <a:buChar char="§"/>
                      </a:pPr>
                      <a:r>
                        <a:rPr lang="en-GB" sz="1400" dirty="0">
                          <a:latin typeface="Montserrat" panose="00000500000000000000" pitchFamily="2" charset="0"/>
                        </a:rPr>
                        <a:t> To</a:t>
                      </a:r>
                      <a:r>
                        <a:rPr lang="en-GB" sz="1400" baseline="0" dirty="0">
                          <a:latin typeface="Montserrat" panose="00000500000000000000" pitchFamily="2" charset="0"/>
                        </a:rPr>
                        <a:t> develop a club home ground and provide facilities to allow the Club to grow. </a:t>
                      </a:r>
                    </a:p>
                    <a:p>
                      <a:pPr marL="285750" indent="-285750">
                        <a:buFont typeface="Wingdings" panose="05000000000000000000" pitchFamily="2" charset="2"/>
                        <a:buChar char="§"/>
                      </a:pPr>
                      <a:r>
                        <a:rPr lang="en-GB" sz="1400" baseline="0" dirty="0">
                          <a:latin typeface="Montserrat" panose="00000500000000000000" pitchFamily="2" charset="0"/>
                        </a:rPr>
                        <a:t> To provide facilities for club members and the community as a whole. </a:t>
                      </a:r>
                      <a:endParaRPr lang="en-GB" sz="1400"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599665">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164055">
                <a:tc>
                  <a:txBody>
                    <a:bodyPr/>
                    <a:lstStyle/>
                    <a:p>
                      <a:r>
                        <a:rPr lang="en-GB" sz="1000" dirty="0">
                          <a:solidFill>
                            <a:srgbClr val="002060"/>
                          </a:solidFill>
                          <a:latin typeface="Montserrat" panose="00000500000000000000" pitchFamily="2" charset="0"/>
                        </a:rPr>
                        <a:t>1. Discuss the facilities project idea with the County FA before beginning negotiations with the council/ land owner for a long term lease of land large enough to have a changing room/ pavilion and multiple grass pitches. </a:t>
                      </a:r>
                      <a:endParaRPr lang="en-GB" sz="1000" i="1"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Negotiations</a:t>
                      </a:r>
                      <a:r>
                        <a:rPr lang="en-GB" sz="1000" baseline="0" dirty="0">
                          <a:solidFill>
                            <a:srgbClr val="002060"/>
                          </a:solidFill>
                          <a:latin typeface="Montserrat" panose="00000500000000000000" pitchFamily="2" charset="0"/>
                        </a:rPr>
                        <a:t> underway with County FA &amp; council. </a:t>
                      </a:r>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ED1C24"/>
                          </a:solidFill>
                          <a:latin typeface="Montserrat" panose="00000500000000000000" pitchFamily="2" charset="0"/>
                        </a:rPr>
                        <a:t>?</a:t>
                      </a:r>
                      <a:endParaRPr lang="en-GB" sz="1000" dirty="0">
                        <a:solidFill>
                          <a:srgbClr val="ED1C24"/>
                        </a:solidFill>
                        <a:latin typeface="Montserrat" panose="00000500000000000000" pitchFamily="2" charset="0"/>
                      </a:endParaRPr>
                    </a:p>
                    <a:p>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Chairman </a:t>
                      </a:r>
                    </a:p>
                    <a:p>
                      <a:r>
                        <a:rPr lang="en-GB" sz="1000" dirty="0">
                          <a:solidFill>
                            <a:srgbClr val="002060"/>
                          </a:solidFill>
                          <a:latin typeface="Montserrat" panose="00000500000000000000" pitchFamily="2" charset="0"/>
                        </a:rPr>
                        <a:t>Secretary</a:t>
                      </a:r>
                    </a:p>
                    <a:p>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b="0" dirty="0">
                          <a:solidFill>
                            <a:srgbClr val="002060"/>
                          </a:solidFill>
                          <a:latin typeface="Montserrat" panose="00000500000000000000" pitchFamily="2" charset="0"/>
                        </a:rPr>
                        <a:t>N/A</a:t>
                      </a:r>
                    </a:p>
                    <a:p>
                      <a:endParaRPr lang="en-GB" sz="1000" b="0" dirty="0">
                        <a:solidFill>
                          <a:srgbClr val="002060"/>
                        </a:solidFill>
                        <a:latin typeface="Montserrat" panose="00000500000000000000" pitchFamily="2" charset="0"/>
                      </a:endParaRPr>
                    </a:p>
                  </a:txBody>
                  <a:tcPr/>
                </a:tc>
                <a:extLst>
                  <a:ext uri="{0D108BD9-81ED-4DB2-BD59-A6C34878D82A}">
                    <a16:rowId xmlns:a16="http://schemas.microsoft.com/office/drawing/2014/main" val="10002"/>
                  </a:ext>
                </a:extLst>
              </a:tr>
              <a:tr h="1164055">
                <a:tc>
                  <a:txBody>
                    <a:bodyPr/>
                    <a:lstStyle/>
                    <a:p>
                      <a:r>
                        <a:rPr lang="en-GB" sz="1000" dirty="0">
                          <a:solidFill>
                            <a:srgbClr val="002060"/>
                          </a:solidFill>
                          <a:latin typeface="Montserrat" panose="00000500000000000000" pitchFamily="2" charset="0"/>
                        </a:rPr>
                        <a:t>2. Link team growth  development plan with the  formats (5v5, 7v7, 9v9,11v11) of the game to  ensure correct layout of  pitches confirming that they  meet the needs of the Club Teams. (This can vary season to  season).</a:t>
                      </a:r>
                    </a:p>
                  </a:txBody>
                  <a:tcPr/>
                </a:tc>
                <a:tc>
                  <a:txBody>
                    <a:bodyPr/>
                    <a:lstStyle/>
                    <a:p>
                      <a:r>
                        <a:rPr lang="en-GB" sz="1000" dirty="0">
                          <a:solidFill>
                            <a:srgbClr val="002060"/>
                          </a:solidFill>
                          <a:latin typeface="Montserrat" panose="00000500000000000000" pitchFamily="2" charset="0"/>
                        </a:rPr>
                        <a:t>Contact County FA/ FA Pitch Advisor for advice /guidance .</a:t>
                      </a:r>
                    </a:p>
                    <a:p>
                      <a:endParaRPr lang="en-GB" sz="1000" dirty="0">
                        <a:solidFill>
                          <a:srgbClr val="002060"/>
                        </a:solidFill>
                        <a:latin typeface="Montserrat" panose="00000500000000000000" pitchFamily="2" charset="0"/>
                      </a:endParaRPr>
                    </a:p>
                    <a:p>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ED1C24"/>
                          </a:solidFill>
                          <a:latin typeface="Montserrat" panose="00000500000000000000" pitchFamily="2" charset="0"/>
                        </a:rPr>
                        <a:t>?</a:t>
                      </a:r>
                      <a:endParaRPr lang="en-GB" sz="1000" dirty="0">
                        <a:solidFill>
                          <a:srgbClr val="ED1C24"/>
                        </a:solidFill>
                        <a:latin typeface="Montserrat" panose="00000500000000000000" pitchFamily="2" charset="0"/>
                      </a:endParaRPr>
                    </a:p>
                    <a:p>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Chairman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Secretary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Groundskeeper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Montserrat" panose="00000500000000000000" pitchFamily="2" charset="0"/>
                      </a:endParaRPr>
                    </a:p>
                  </a:txBody>
                  <a:tcPr/>
                </a:tc>
                <a:tc>
                  <a:txBody>
                    <a:bodyPr/>
                    <a:lstStyle/>
                    <a:p>
                      <a:r>
                        <a:rPr lang="en-GB" sz="1000" b="0" dirty="0">
                          <a:solidFill>
                            <a:srgbClr val="002060"/>
                          </a:solidFill>
                          <a:latin typeface="Montserrat" panose="00000500000000000000" pitchFamily="2" charset="0"/>
                        </a:rPr>
                        <a:t>N/A</a:t>
                      </a:r>
                    </a:p>
                    <a:p>
                      <a:endParaRPr lang="en-GB" sz="1000" b="0" dirty="0">
                        <a:solidFill>
                          <a:srgbClr val="002060"/>
                        </a:solidFill>
                        <a:latin typeface="Montserrat" panose="00000500000000000000" pitchFamily="2" charset="0"/>
                      </a:endParaRPr>
                    </a:p>
                    <a:p>
                      <a:endParaRPr lang="en-GB" sz="1000" b="0" dirty="0">
                        <a:solidFill>
                          <a:srgbClr val="002060"/>
                        </a:solidFill>
                        <a:latin typeface="Montserrat" panose="00000500000000000000" pitchFamily="2" charset="0"/>
                      </a:endParaRPr>
                    </a:p>
                    <a:p>
                      <a:endParaRPr lang="en-GB" sz="1000" b="0" dirty="0">
                        <a:solidFill>
                          <a:srgbClr val="002060"/>
                        </a:solidFill>
                        <a:latin typeface="Montserrat" panose="00000500000000000000" pitchFamily="2" charset="0"/>
                      </a:endParaRPr>
                    </a:p>
                    <a:p>
                      <a:endParaRPr lang="en-GB" sz="1000" b="0" dirty="0">
                        <a:solidFill>
                          <a:srgbClr val="002060"/>
                        </a:solidFill>
                        <a:latin typeface="Montserrat" panose="00000500000000000000" pitchFamily="2" charset="0"/>
                      </a:endParaRPr>
                    </a:p>
                    <a:p>
                      <a:r>
                        <a:rPr lang="en-GB" sz="1000" b="0" dirty="0">
                          <a:solidFill>
                            <a:srgbClr val="002060"/>
                          </a:solidFill>
                          <a:latin typeface="Montserrat" panose="00000500000000000000" pitchFamily="2" charset="0"/>
                        </a:rPr>
                        <a:t>FREE</a:t>
                      </a:r>
                    </a:p>
                  </a:txBody>
                  <a:tcPr/>
                </a:tc>
                <a:extLst>
                  <a:ext uri="{0D108BD9-81ED-4DB2-BD59-A6C34878D82A}">
                    <a16:rowId xmlns:a16="http://schemas.microsoft.com/office/drawing/2014/main" val="10003"/>
                  </a:ext>
                </a:extLst>
              </a:tr>
              <a:tr h="811311">
                <a:tc>
                  <a:txBody>
                    <a:bodyPr/>
                    <a:lstStyle/>
                    <a:p>
                      <a:r>
                        <a:rPr lang="en-GB" sz="1000" dirty="0">
                          <a:solidFill>
                            <a:srgbClr val="002060"/>
                          </a:solidFill>
                          <a:latin typeface="Montserrat" panose="00000500000000000000" pitchFamily="2" charset="0"/>
                        </a:rPr>
                        <a:t>3. </a:t>
                      </a:r>
                      <a:r>
                        <a:rPr lang="en-GB" sz="1000" b="0" i="0" u="none" strike="noStrike" baseline="0" dirty="0">
                          <a:solidFill>
                            <a:srgbClr val="002060"/>
                          </a:solidFill>
                          <a:latin typeface="Montserrat" panose="00000500000000000000" pitchFamily="2" charset="0"/>
                        </a:rPr>
                        <a:t>Manage and maintain those pitches to a high standard.</a:t>
                      </a:r>
                      <a:endParaRPr lang="en-GB" sz="1000" dirty="0">
                        <a:solidFill>
                          <a:srgbClr val="002060"/>
                        </a:solidFill>
                        <a:latin typeface="Montserrat" panose="00000500000000000000" pitchFamily="2" charset="0"/>
                      </a:endParaRPr>
                    </a:p>
                    <a:p>
                      <a:endParaRPr lang="en-GB" sz="1000" dirty="0">
                        <a:solidFill>
                          <a:srgbClr val="002060"/>
                        </a:solidFill>
                        <a:latin typeface="Montserrat" panose="00000500000000000000" pitchFamily="2" charset="0"/>
                      </a:endParaRPr>
                    </a:p>
                    <a:p>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Enrol upon an on-line Level 1 Football Grounds Maintenance Course.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ED1C24"/>
                          </a:solidFill>
                          <a:latin typeface="Montserrat" panose="00000500000000000000" pitchFamily="2" charset="0"/>
                        </a:rPr>
                        <a:t>?</a:t>
                      </a:r>
                      <a:endParaRPr lang="en-GB" sz="1000" dirty="0">
                        <a:solidFill>
                          <a:srgbClr val="ED1C24"/>
                        </a:solidFill>
                        <a:latin typeface="Montserrat" panose="00000500000000000000" pitchFamily="2" charset="0"/>
                      </a:endParaRPr>
                    </a:p>
                    <a:p>
                      <a:r>
                        <a:rPr lang="en-GB" sz="1000" dirty="0">
                          <a:solidFill>
                            <a:srgbClr val="002060"/>
                          </a:solidFill>
                          <a:latin typeface="Montserrat" panose="00000500000000000000" pitchFamily="2" charset="0"/>
                        </a:rPr>
                        <a:t> and annually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Chairman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Secretary</a:t>
                      </a:r>
                    </a:p>
                    <a:p>
                      <a:r>
                        <a:rPr lang="en-GB" sz="1000" dirty="0">
                          <a:solidFill>
                            <a:srgbClr val="002060"/>
                          </a:solidFill>
                          <a:latin typeface="Montserrat" panose="00000500000000000000" pitchFamily="2" charset="0"/>
                        </a:rPr>
                        <a:t>Groundskeeper</a:t>
                      </a:r>
                    </a:p>
                  </a:txBody>
                  <a:tcPr/>
                </a:tc>
                <a:tc>
                  <a:txBody>
                    <a:bodyPr/>
                    <a:lstStyle/>
                    <a:p>
                      <a:r>
                        <a:rPr lang="en-GB" sz="1000" b="1" dirty="0">
                          <a:solidFill>
                            <a:srgbClr val="ED1C24"/>
                          </a:solidFill>
                          <a:latin typeface="Montserrat" panose="00000500000000000000" pitchFamily="2" charset="0"/>
                        </a:rPr>
                        <a:t>?</a:t>
                      </a:r>
                    </a:p>
                  </a:txBody>
                  <a:tcPr/>
                </a:tc>
                <a:extLst>
                  <a:ext uri="{0D108BD9-81ED-4DB2-BD59-A6C34878D82A}">
                    <a16:rowId xmlns:a16="http://schemas.microsoft.com/office/drawing/2014/main" val="10004"/>
                  </a:ext>
                </a:extLst>
              </a:tr>
              <a:tr h="987683">
                <a:tc>
                  <a:txBody>
                    <a:bodyPr/>
                    <a:lstStyle/>
                    <a:p>
                      <a:pPr algn="l"/>
                      <a:r>
                        <a:rPr lang="en-GB" sz="1000" dirty="0">
                          <a:solidFill>
                            <a:srgbClr val="002060"/>
                          </a:solidFill>
                          <a:latin typeface="Montserrat" panose="00000500000000000000" pitchFamily="2" charset="0"/>
                        </a:rPr>
                        <a:t>4. Investigate the opportunity  to develop a 3G FTP</a:t>
                      </a:r>
                    </a:p>
                    <a:p>
                      <a:pPr algn="l"/>
                      <a:endParaRPr lang="en-GB" sz="1000" dirty="0">
                        <a:solidFill>
                          <a:srgbClr val="002060"/>
                        </a:solidFill>
                        <a:latin typeface="Montserrat" panose="00000500000000000000" pitchFamily="2" charset="0"/>
                      </a:endParaRPr>
                    </a:p>
                    <a:p>
                      <a:pPr algn="l"/>
                      <a:r>
                        <a:rPr lang="en-GB" sz="1000" dirty="0">
                          <a:solidFill>
                            <a:srgbClr val="002060"/>
                          </a:solidFill>
                          <a:latin typeface="Montserrat" panose="00000500000000000000" pitchFamily="2" charset="0"/>
                        </a:rPr>
                        <a:t>What  is the Clubs legal  Status? Incorporated/ unincorporated?</a:t>
                      </a:r>
                    </a:p>
                  </a:txBody>
                  <a:tcPr/>
                </a:tc>
                <a:tc>
                  <a:txBody>
                    <a:bodyPr/>
                    <a:lstStyle/>
                    <a:p>
                      <a:r>
                        <a:rPr lang="en-GB" sz="1000" dirty="0">
                          <a:solidFill>
                            <a:srgbClr val="002060"/>
                          </a:solidFill>
                          <a:latin typeface="Montserrat" panose="00000500000000000000" pitchFamily="2" charset="0"/>
                        </a:rPr>
                        <a:t>Discuss 3G  project with County FA.</a:t>
                      </a:r>
                    </a:p>
                    <a:p>
                      <a:endParaRPr lang="en-GB" sz="1000" dirty="0">
                        <a:solidFill>
                          <a:srgbClr val="002060"/>
                        </a:solidFill>
                        <a:latin typeface="Montserrat" panose="00000500000000000000" pitchFamily="2" charset="0"/>
                      </a:endParaRPr>
                    </a:p>
                    <a:p>
                      <a:r>
                        <a:rPr lang="en-GB" sz="1000" dirty="0">
                          <a:solidFill>
                            <a:srgbClr val="002060"/>
                          </a:solidFill>
                          <a:latin typeface="Montserrat" panose="00000500000000000000" pitchFamily="2" charset="0"/>
                        </a:rPr>
                        <a:t>Discuss with the County FA.</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Years 3-5</a:t>
                      </a:r>
                    </a:p>
                  </a:txBody>
                  <a:tcPr/>
                </a:tc>
                <a:tc>
                  <a:txBody>
                    <a:bodyPr/>
                    <a:lstStyle/>
                    <a:p>
                      <a:r>
                        <a:rPr lang="en-GB" sz="1000" dirty="0">
                          <a:solidFill>
                            <a:srgbClr val="002060"/>
                          </a:solidFill>
                          <a:latin typeface="Montserrat" panose="00000500000000000000" pitchFamily="2" charset="0"/>
                        </a:rPr>
                        <a:t>Committee</a:t>
                      </a:r>
                    </a:p>
                  </a:txBody>
                  <a:tcPr/>
                </a:tc>
                <a:tc>
                  <a:txBody>
                    <a:bodyPr/>
                    <a:lstStyle/>
                    <a:p>
                      <a:r>
                        <a:rPr lang="en-GB" sz="1000" b="1" dirty="0">
                          <a:solidFill>
                            <a:srgbClr val="ED1C24"/>
                          </a:solidFill>
                          <a:latin typeface="Montserrat" panose="00000500000000000000" pitchFamily="2" charset="0"/>
                        </a:rPr>
                        <a:t>?</a:t>
                      </a:r>
                    </a:p>
                  </a:txBody>
                  <a:tcPr/>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1BDAD653-8975-4A05-BB59-E4ACAA6160B7}"/>
              </a:ext>
            </a:extLst>
          </p:cNvPr>
          <p:cNvPicPr>
            <a:picLocks noChangeAspect="1"/>
          </p:cNvPicPr>
          <p:nvPr/>
        </p:nvPicPr>
        <p:blipFill rotWithShape="1">
          <a:blip r:embed="rId3"/>
          <a:srcRect t="10909" b="14884"/>
          <a:stretch/>
        </p:blipFill>
        <p:spPr>
          <a:xfrm>
            <a:off x="7175759" y="66734"/>
            <a:ext cx="1801403" cy="71090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07504" y="161607"/>
            <a:ext cx="8229600" cy="533400"/>
          </a:xfrm>
        </p:spPr>
        <p:txBody>
          <a:bodyPr/>
          <a:lstStyle/>
          <a:p>
            <a:r>
              <a:rPr lang="en-GB" sz="2400">
                <a:solidFill>
                  <a:srgbClr val="002060"/>
                </a:solidFill>
                <a:latin typeface="Montserrat" panose="00000500000000000000" pitchFamily="2" charset="0"/>
                <a:ea typeface="ＭＳ Ｐゴシック"/>
                <a:cs typeface="ＭＳ Ｐゴシック"/>
              </a:rPr>
              <a:t>Facility Development	</a:t>
            </a:r>
            <a:endParaRPr lang="en-GB" sz="2400" dirty="0">
              <a:solidFill>
                <a:srgbClr val="002060"/>
              </a:solidFill>
              <a:latin typeface="Montserrat" panose="00000500000000000000" pitchFamily="2" charset="0"/>
              <a:ea typeface="ＭＳ Ｐゴシック"/>
              <a:cs typeface="ＭＳ Ｐゴシック"/>
            </a:endParaRPr>
          </a:p>
        </p:txBody>
      </p:sp>
      <p:graphicFrame>
        <p:nvGraphicFramePr>
          <p:cNvPr id="5" name="Content Placeholder 4"/>
          <p:cNvGraphicFramePr>
            <a:graphicFrameLocks/>
          </p:cNvGraphicFramePr>
          <p:nvPr>
            <p:extLst>
              <p:ext uri="{D42A27DB-BD31-4B8C-83A1-F6EECF244321}">
                <p14:modId xmlns:p14="http://schemas.microsoft.com/office/powerpoint/2010/main" val="3711244814"/>
              </p:ext>
            </p:extLst>
          </p:nvPr>
        </p:nvGraphicFramePr>
        <p:xfrm>
          <a:off x="179512" y="872509"/>
          <a:ext cx="8856984" cy="5850098"/>
        </p:xfrm>
        <a:graphic>
          <a:graphicData uri="http://schemas.openxmlformats.org/drawingml/2006/table">
            <a:tbl>
              <a:tblPr firstRow="1" bandRow="1">
                <a:tableStyleId>{5C22544A-7EE6-4342-B048-85BDC9FD1C3A}</a:tableStyleId>
              </a:tblPr>
              <a:tblGrid>
                <a:gridCol w="2758936">
                  <a:extLst>
                    <a:ext uri="{9D8B030D-6E8A-4147-A177-3AD203B41FA5}">
                      <a16:colId xmlns:a16="http://schemas.microsoft.com/office/drawing/2014/main" val="20000"/>
                    </a:ext>
                  </a:extLst>
                </a:gridCol>
                <a:gridCol w="2097574">
                  <a:extLst>
                    <a:ext uri="{9D8B030D-6E8A-4147-A177-3AD203B41FA5}">
                      <a16:colId xmlns:a16="http://schemas.microsoft.com/office/drawing/2014/main" val="20001"/>
                    </a:ext>
                  </a:extLst>
                </a:gridCol>
                <a:gridCol w="1301942">
                  <a:extLst>
                    <a:ext uri="{9D8B030D-6E8A-4147-A177-3AD203B41FA5}">
                      <a16:colId xmlns:a16="http://schemas.microsoft.com/office/drawing/2014/main" val="20002"/>
                    </a:ext>
                  </a:extLst>
                </a:gridCol>
                <a:gridCol w="1619333">
                  <a:extLst>
                    <a:ext uri="{9D8B030D-6E8A-4147-A177-3AD203B41FA5}">
                      <a16:colId xmlns:a16="http://schemas.microsoft.com/office/drawing/2014/main" val="20003"/>
                    </a:ext>
                  </a:extLst>
                </a:gridCol>
                <a:gridCol w="1079199">
                  <a:extLst>
                    <a:ext uri="{9D8B030D-6E8A-4147-A177-3AD203B41FA5}">
                      <a16:colId xmlns:a16="http://schemas.microsoft.com/office/drawing/2014/main" val="20004"/>
                    </a:ext>
                  </a:extLst>
                </a:gridCol>
              </a:tblGrid>
              <a:tr h="890191">
                <a:tc>
                  <a:txBody>
                    <a:bodyPr/>
                    <a:lstStyle/>
                    <a:p>
                      <a:r>
                        <a:rPr lang="en-GB" sz="1400" dirty="0">
                          <a:latin typeface="Montserrat" panose="00000500000000000000" pitchFamily="2" charset="0"/>
                        </a:rPr>
                        <a:t>Aim</a:t>
                      </a:r>
                    </a:p>
                  </a:txBody>
                  <a:tcPr/>
                </a:tc>
                <a:tc gridSpan="4">
                  <a:txBody>
                    <a:bodyPr/>
                    <a:lstStyle/>
                    <a:p>
                      <a:pPr marL="285750" indent="-285750">
                        <a:buFont typeface="Wingdings" panose="05000000000000000000" pitchFamily="2" charset="2"/>
                        <a:buChar char="§"/>
                      </a:pPr>
                      <a:r>
                        <a:rPr lang="en-GB" sz="1400" dirty="0">
                          <a:latin typeface="Montserrat" panose="00000500000000000000" pitchFamily="2" charset="0"/>
                        </a:rPr>
                        <a:t>To</a:t>
                      </a:r>
                      <a:r>
                        <a:rPr lang="en-GB" sz="1400" baseline="0" dirty="0">
                          <a:latin typeface="Montserrat" panose="00000500000000000000" pitchFamily="2" charset="0"/>
                        </a:rPr>
                        <a:t> develop a club home ground and provide facilities to allow the Club to grow. </a:t>
                      </a:r>
                    </a:p>
                    <a:p>
                      <a:pPr marL="285750" indent="-285750">
                        <a:buFont typeface="Wingdings" panose="05000000000000000000" pitchFamily="2" charset="2"/>
                        <a:buChar char="§"/>
                      </a:pPr>
                      <a:r>
                        <a:rPr lang="en-GB" sz="1400" baseline="0" dirty="0">
                          <a:latin typeface="Montserrat" panose="00000500000000000000" pitchFamily="2" charset="0"/>
                        </a:rPr>
                        <a:t>To provide facilities for club members and the community as a whole. </a:t>
                      </a:r>
                      <a:endParaRPr lang="en-GB" sz="1400"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488169">
                <a:tc>
                  <a:txBody>
                    <a:bodyPr/>
                    <a:lstStyle/>
                    <a:p>
                      <a:r>
                        <a:rPr lang="en-GB" sz="1400" b="1" dirty="0">
                          <a:solidFill>
                            <a:srgbClr val="002060"/>
                          </a:solidFill>
                          <a:latin typeface="Montserrat" panose="00000500000000000000" pitchFamily="2" charset="0"/>
                        </a:rPr>
                        <a:t>Objective</a:t>
                      </a:r>
                    </a:p>
                  </a:txBody>
                  <a:tcPr/>
                </a:tc>
                <a:tc>
                  <a:txBody>
                    <a:bodyPr/>
                    <a:lstStyle/>
                    <a:p>
                      <a:r>
                        <a:rPr lang="en-GB" sz="1400" b="1" dirty="0">
                          <a:solidFill>
                            <a:srgbClr val="002060"/>
                          </a:solidFill>
                          <a:latin typeface="Montserrat" panose="00000500000000000000" pitchFamily="2" charset="0"/>
                        </a:rPr>
                        <a:t>Achievement targets</a:t>
                      </a:r>
                    </a:p>
                  </a:txBody>
                  <a:tcPr/>
                </a:tc>
                <a:tc>
                  <a:txBody>
                    <a:bodyPr/>
                    <a:lstStyle/>
                    <a:p>
                      <a:r>
                        <a:rPr lang="en-GB" sz="1400" b="1" dirty="0">
                          <a:solidFill>
                            <a:srgbClr val="002060"/>
                          </a:solidFill>
                          <a:latin typeface="Montserrat" panose="00000500000000000000" pitchFamily="2" charset="0"/>
                        </a:rPr>
                        <a:t>Timescale</a:t>
                      </a:r>
                    </a:p>
                  </a:txBody>
                  <a:tcPr/>
                </a:tc>
                <a:tc>
                  <a:txBody>
                    <a:bodyPr/>
                    <a:lstStyle/>
                    <a:p>
                      <a:r>
                        <a:rPr lang="en-GB" sz="1400" b="1" dirty="0">
                          <a:solidFill>
                            <a:srgbClr val="002060"/>
                          </a:solidFill>
                          <a:latin typeface="Montserrat" panose="00000500000000000000" pitchFamily="2" charset="0"/>
                        </a:rPr>
                        <a:t>Responsibility</a:t>
                      </a:r>
                    </a:p>
                  </a:txBody>
                  <a:tcPr/>
                </a:tc>
                <a:tc>
                  <a:txBody>
                    <a:bodyPr/>
                    <a:lstStyle/>
                    <a:p>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320365">
                <a:tc>
                  <a:txBody>
                    <a:bodyPr/>
                    <a:lstStyle/>
                    <a:p>
                      <a:pPr algn="l"/>
                      <a:r>
                        <a:rPr lang="en-GB" sz="1000" dirty="0">
                          <a:solidFill>
                            <a:srgbClr val="002060"/>
                          </a:solidFill>
                          <a:latin typeface="Montserrat" panose="00000500000000000000" pitchFamily="2" charset="0"/>
                        </a:rPr>
                        <a:t>5. </a:t>
                      </a:r>
                      <a:r>
                        <a:rPr lang="en-GB" sz="1000" b="0" i="0" u="none" strike="noStrike" baseline="0" dirty="0">
                          <a:solidFill>
                            <a:srgbClr val="002060"/>
                          </a:solidFill>
                          <a:latin typeface="Montserrat" panose="00000500000000000000" pitchFamily="2" charset="0"/>
                        </a:rPr>
                        <a:t>All facilities &amp; goalposts are safe.</a:t>
                      </a:r>
                    </a:p>
                    <a:p>
                      <a:pPr algn="l"/>
                      <a:endParaRPr lang="en-GB" sz="1000" b="0" i="0" u="none" strike="noStrike" baseline="0" dirty="0">
                        <a:solidFill>
                          <a:srgbClr val="002060"/>
                        </a:solidFill>
                        <a:latin typeface="Montserrat" panose="00000500000000000000" pitchFamily="2" charset="0"/>
                      </a:endParaRPr>
                    </a:p>
                    <a:p>
                      <a:pPr marL="0" indent="0" algn="l">
                        <a:buFont typeface="Wingdings" panose="05000000000000000000" pitchFamily="2" charset="2"/>
                        <a:buNone/>
                      </a:pPr>
                      <a:r>
                        <a:rPr lang="en-GB" sz="1000" b="0" i="0" u="none" strike="noStrike" baseline="0" dirty="0">
                          <a:solidFill>
                            <a:srgbClr val="002060"/>
                          </a:solidFill>
                          <a:latin typeface="Montserrat" panose="00000500000000000000" pitchFamily="2" charset="0"/>
                        </a:rPr>
                        <a:t>Goalposts to be checked before each game and replaced when needed through applying to the Goalpost Programme at the Football Foundation. Risk assessments to be regularly carried out on the venue/facility.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On-going at ALL venues but when own facilities are up and running, to be completed before every match and training session.</a:t>
                      </a:r>
                    </a:p>
                    <a:p>
                      <a:endParaRPr lang="en-GB" sz="1000" dirty="0">
                        <a:solidFill>
                          <a:srgbClr val="002060"/>
                        </a:solidFill>
                        <a:latin typeface="Montserrat" panose="00000500000000000000" pitchFamily="2" charset="0"/>
                      </a:endParaRPr>
                    </a:p>
                    <a:p>
                      <a:r>
                        <a:rPr lang="en-GB" sz="1000" dirty="0">
                          <a:solidFill>
                            <a:srgbClr val="002060"/>
                          </a:solidFill>
                          <a:latin typeface="Montserrat" panose="00000500000000000000" pitchFamily="2" charset="0"/>
                        </a:rPr>
                        <a:t>All facilities and goalposts to be safe and secure.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Weekly/ Annually</a:t>
                      </a:r>
                    </a:p>
                    <a:p>
                      <a:r>
                        <a:rPr lang="en-GB" sz="1000" dirty="0">
                          <a:solidFill>
                            <a:srgbClr val="002060"/>
                          </a:solidFill>
                          <a:latin typeface="Montserrat" panose="00000500000000000000" pitchFamily="2" charset="0"/>
                        </a:rPr>
                        <a:t> </a:t>
                      </a:r>
                    </a:p>
                  </a:txBody>
                  <a:tcPr/>
                </a:tc>
                <a:tc>
                  <a:txBody>
                    <a:bodyPr/>
                    <a:lstStyle/>
                    <a:p>
                      <a:r>
                        <a:rPr lang="en-GB" sz="1000" dirty="0">
                          <a:solidFill>
                            <a:srgbClr val="002060"/>
                          </a:solidFill>
                          <a:latin typeface="Montserrat" panose="00000500000000000000" pitchFamily="2" charset="0"/>
                        </a:rPr>
                        <a:t>Committee, managers, Grounds person </a:t>
                      </a:r>
                    </a:p>
                  </a:txBody>
                  <a:tcPr/>
                </a:tc>
                <a:tc>
                  <a:txBody>
                    <a:bodyPr/>
                    <a:lstStyle/>
                    <a:p>
                      <a:r>
                        <a:rPr lang="en-GB" sz="1000" dirty="0">
                          <a:solidFill>
                            <a:srgbClr val="002060"/>
                          </a:solidFill>
                          <a:latin typeface="Montserrat" panose="00000500000000000000" pitchFamily="2" charset="0"/>
                        </a:rPr>
                        <a:t>N/A</a:t>
                      </a:r>
                    </a:p>
                  </a:txBody>
                  <a:tcPr/>
                </a:tc>
                <a:extLst>
                  <a:ext uri="{0D108BD9-81ED-4DB2-BD59-A6C34878D82A}">
                    <a16:rowId xmlns:a16="http://schemas.microsoft.com/office/drawing/2014/main" val="2586067311"/>
                  </a:ext>
                </a:extLst>
              </a:tr>
              <a:tr h="1595441">
                <a:tc>
                  <a:txBody>
                    <a:bodyPr/>
                    <a:lstStyle/>
                    <a:p>
                      <a:r>
                        <a:rPr lang="en-GB" sz="1000" kern="1200" dirty="0">
                          <a:solidFill>
                            <a:srgbClr val="002060"/>
                          </a:solidFill>
                          <a:effectLst/>
                          <a:latin typeface="Montserrat" panose="00000500000000000000" pitchFamily="2" charset="0"/>
                          <a:ea typeface="+mn-ea"/>
                          <a:cs typeface="+mn-cs"/>
                        </a:rPr>
                        <a:t>5. Work with the County FA to continue to  improve their grass pitches through our Pitch Improvement Programme. (this will enable more competitive games on the pitches)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Complete a PitchPower Assessment on each of the clubs grass pitches in order to  receive a report and potential funding.</a:t>
                      </a:r>
                      <a:endParaRPr lang="en-GB" sz="1000" i="1" dirty="0">
                        <a:solidFill>
                          <a:srgbClr val="002060"/>
                        </a:solidFill>
                        <a:latin typeface="Montserrat" panose="00000500000000000000" pitchFamily="2" charset="0"/>
                      </a:endParaRPr>
                    </a:p>
                  </a:txBody>
                  <a:tcPr/>
                </a:tc>
                <a:tc>
                  <a:txBody>
                    <a:bodyPr/>
                    <a:lstStyle/>
                    <a:p>
                      <a:pPr marL="0" indent="0">
                        <a:buFont typeface="Wingdings" panose="05000000000000000000" pitchFamily="2" charset="2"/>
                        <a:buNone/>
                      </a:pPr>
                      <a:r>
                        <a:rPr lang="en-GB" sz="1000" dirty="0">
                          <a:solidFill>
                            <a:srgbClr val="002060"/>
                          </a:solidFill>
                          <a:latin typeface="Montserrat" panose="00000500000000000000" pitchFamily="2" charset="0"/>
                        </a:rPr>
                        <a:t>Grass</a:t>
                      </a:r>
                      <a:r>
                        <a:rPr lang="en-GB" sz="1000" baseline="0" dirty="0">
                          <a:solidFill>
                            <a:srgbClr val="002060"/>
                          </a:solidFill>
                          <a:latin typeface="Montserrat" panose="00000500000000000000" pitchFamily="2" charset="0"/>
                        </a:rPr>
                        <a:t> pitches maintained to a  ‘good or higher’ standard.</a:t>
                      </a:r>
                    </a:p>
                    <a:p>
                      <a:pPr marL="171450" indent="-171450">
                        <a:buFont typeface="Wingdings" panose="05000000000000000000" pitchFamily="2" charset="2"/>
                        <a:buChar char="§"/>
                      </a:pPr>
                      <a:endParaRPr lang="en-GB" sz="1000" baseline="0" dirty="0">
                        <a:solidFill>
                          <a:srgbClr val="002060"/>
                        </a:solidFill>
                        <a:latin typeface="Montserrat" panose="00000500000000000000" pitchFamily="2" charset="0"/>
                      </a:endParaRPr>
                    </a:p>
                    <a:p>
                      <a:endParaRPr lang="en-GB" sz="1000" dirty="0">
                        <a:solidFill>
                          <a:srgbClr val="0000FF"/>
                        </a:solidFill>
                        <a:latin typeface="Montserrat" panose="00000500000000000000" pitchFamily="2" charset="0"/>
                        <a:hlinkClick r:id="" action="ppaction://noaction">
                          <a:extLst>
                            <a:ext uri="{A12FA001-AC4F-418D-AE19-62706E023703}">
                              <ahyp:hlinkClr xmlns:ahyp="http://schemas.microsoft.com/office/drawing/2018/hyperlinkcolor" val="tx"/>
                            </a:ext>
                          </a:extLst>
                        </a:hlinkClick>
                      </a:endParaRPr>
                    </a:p>
                    <a:p>
                      <a:r>
                        <a:rPr lang="en-GB" sz="1000" dirty="0">
                          <a:solidFill>
                            <a:srgbClr val="002060"/>
                          </a:solidFill>
                          <a:latin typeface="Montserrat" panose="00000500000000000000" pitchFamily="2" charset="0"/>
                          <a:hlinkClick r:id="" action="ppaction://noaction">
                            <a:extLst>
                              <a:ext uri="{A12FA001-AC4F-418D-AE19-62706E023703}">
                                <ahyp:hlinkClr xmlns:ahyp="http://schemas.microsoft.com/office/drawing/2018/hyperlinkcolor" val="tx"/>
                              </a:ext>
                            </a:extLst>
                          </a:hlinkClick>
                        </a:rPr>
                        <a:t>https://footballfoundation.org.uk/pitchpower/how-it-works</a:t>
                      </a:r>
                      <a:r>
                        <a:rPr lang="en-GB" sz="1000" dirty="0">
                          <a:solidFill>
                            <a:srgbClr val="002060"/>
                          </a:solidFill>
                          <a:latin typeface="Montserrat" panose="00000500000000000000" pitchFamily="2" charset="0"/>
                        </a:rPr>
                        <a:t>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ED1C24"/>
                          </a:solidFill>
                          <a:latin typeface="Montserrat" panose="00000500000000000000" pitchFamily="2" charset="0"/>
                        </a:rPr>
                        <a:t>?</a:t>
                      </a:r>
                      <a:r>
                        <a:rPr lang="en-GB" sz="1000" dirty="0">
                          <a:solidFill>
                            <a:srgbClr val="002060"/>
                          </a:solidFill>
                          <a:latin typeface="Montserrat" panose="00000500000000000000" pitchFamily="2" charset="0"/>
                        </a:rPr>
                        <a:t> &amp; Annually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dirty="0">
                        <a:solidFill>
                          <a:srgbClr val="002060"/>
                        </a:solidFill>
                        <a:latin typeface="Montserrat"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dirty="0">
                        <a:solidFill>
                          <a:srgbClr val="002060"/>
                        </a:solidFill>
                        <a:latin typeface="Montserrat"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dirty="0">
                        <a:solidFill>
                          <a:srgbClr val="002060"/>
                        </a:solidFill>
                        <a:latin typeface="Montserrat" panose="000005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Groundskeeper</a:t>
                      </a:r>
                    </a:p>
                    <a:p>
                      <a:endParaRPr lang="en-GB" sz="1000" dirty="0">
                        <a:solidFill>
                          <a:srgbClr val="002060"/>
                        </a:solidFill>
                        <a:latin typeface="Montserrat" panose="00000500000000000000" pitchFamily="2" charset="0"/>
                      </a:endParaRPr>
                    </a:p>
                    <a:p>
                      <a:endParaRPr lang="en-GB" sz="1000" dirty="0">
                        <a:solidFill>
                          <a:srgbClr val="002060"/>
                        </a:solidFill>
                        <a:latin typeface="Montserrat" panose="00000500000000000000" pitchFamily="2" charset="0"/>
                      </a:endParaRPr>
                    </a:p>
                    <a:p>
                      <a:endParaRPr lang="en-GB" sz="1000" dirty="0">
                        <a:solidFill>
                          <a:srgbClr val="002060"/>
                        </a:solidFill>
                        <a:latin typeface="Montserrat" panose="00000500000000000000" pitchFamily="2" charset="0"/>
                      </a:endParaRPr>
                    </a:p>
                    <a:p>
                      <a:endParaRPr lang="en-GB" sz="1000" dirty="0">
                        <a:solidFill>
                          <a:srgbClr val="002060"/>
                        </a:solidFill>
                        <a:latin typeface="Montserrat" panose="00000500000000000000" pitchFamily="2" charset="0"/>
                      </a:endParaRPr>
                    </a:p>
                    <a:p>
                      <a:r>
                        <a:rPr lang="en-GB" sz="1000" dirty="0">
                          <a:solidFill>
                            <a:srgbClr val="002060"/>
                          </a:solidFill>
                          <a:latin typeface="Montserrat" panose="00000500000000000000" pitchFamily="2" charset="0"/>
                        </a:rPr>
                        <a:t>Groundskeeper/ Secretary/ Treasurer</a:t>
                      </a:r>
                    </a:p>
                  </a:txBody>
                  <a:tcPr/>
                </a:tc>
                <a:tc>
                  <a:txBody>
                    <a:bodyPr/>
                    <a:lstStyle/>
                    <a:p>
                      <a:r>
                        <a:rPr lang="en-GB" sz="1000" dirty="0">
                          <a:solidFill>
                            <a:srgbClr val="002060"/>
                          </a:solidFill>
                          <a:latin typeface="Montserrat" panose="00000500000000000000" pitchFamily="2" charset="0"/>
                        </a:rPr>
                        <a:t>Depending on  PitchPower report</a:t>
                      </a:r>
                    </a:p>
                    <a:p>
                      <a:endParaRPr lang="en-GB" sz="1000" dirty="0">
                        <a:solidFill>
                          <a:srgbClr val="002060"/>
                        </a:solidFill>
                        <a:latin typeface="Montserrat" panose="00000500000000000000" pitchFamily="2" charset="0"/>
                      </a:endParaRPr>
                    </a:p>
                    <a:p>
                      <a:r>
                        <a:rPr lang="en-GB" sz="1000" dirty="0">
                          <a:solidFill>
                            <a:srgbClr val="002060"/>
                          </a:solidFill>
                          <a:latin typeface="Montserrat" panose="00000500000000000000" pitchFamily="2" charset="0"/>
                        </a:rPr>
                        <a:t>FREE</a:t>
                      </a:r>
                    </a:p>
                  </a:txBody>
                  <a:tcPr/>
                </a:tc>
                <a:extLst>
                  <a:ext uri="{0D108BD9-81ED-4DB2-BD59-A6C34878D82A}">
                    <a16:rowId xmlns:a16="http://schemas.microsoft.com/office/drawing/2014/main" val="10002"/>
                  </a:ext>
                </a:extLst>
              </a:tr>
              <a:tr h="660465">
                <a:tc>
                  <a:txBody>
                    <a:bodyPr/>
                    <a:lstStyle/>
                    <a:p>
                      <a:r>
                        <a:rPr lang="en-GB" sz="1000" kern="1200" dirty="0">
                          <a:solidFill>
                            <a:srgbClr val="002060"/>
                          </a:solidFill>
                          <a:effectLst/>
                          <a:latin typeface="Montserrat" panose="00000500000000000000" pitchFamily="2" charset="0"/>
                          <a:ea typeface="+mn-ea"/>
                          <a:cs typeface="+mn-cs"/>
                        </a:rPr>
                        <a:t>6. Work with the County FA to access funding for pitch improvement (i.e. Maintenance machinery).</a:t>
                      </a:r>
                      <a:endParaRPr lang="en-GB" sz="1000" dirty="0">
                        <a:solidFill>
                          <a:srgbClr val="002060"/>
                        </a:solidFill>
                        <a:latin typeface="Montserrat" panose="00000500000000000000" pitchFamily="2" charset="0"/>
                      </a:endParaRPr>
                    </a:p>
                  </a:txBody>
                  <a:tcPr/>
                </a:tc>
                <a:tc>
                  <a:txBody>
                    <a:bodyPr/>
                    <a:lstStyle/>
                    <a:p>
                      <a:r>
                        <a:rPr lang="en-GB" sz="1000" kern="1200" dirty="0">
                          <a:solidFill>
                            <a:srgbClr val="002060"/>
                          </a:solidFill>
                          <a:effectLst/>
                          <a:latin typeface="Montserrat" panose="00000500000000000000" pitchFamily="2" charset="0"/>
                          <a:ea typeface="+mn-ea"/>
                          <a:cs typeface="+mn-cs"/>
                        </a:rPr>
                        <a:t>Attend workshops and Courses hosted by the County in order to  find out what  funding is available.</a:t>
                      </a:r>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Year </a:t>
                      </a:r>
                      <a:r>
                        <a:rPr lang="en-GB" sz="1000" b="1" dirty="0">
                          <a:solidFill>
                            <a:srgbClr val="ED1C24"/>
                          </a:solidFill>
                          <a:latin typeface="Montserrat" panose="00000500000000000000" pitchFamily="2" charset="0"/>
                        </a:rPr>
                        <a:t>?</a:t>
                      </a:r>
                      <a:r>
                        <a:rPr lang="en-GB" sz="1000" b="1" dirty="0">
                          <a:solidFill>
                            <a:srgbClr val="002060"/>
                          </a:solidFill>
                          <a:latin typeface="Montserrat" panose="00000500000000000000" pitchFamily="2" charset="0"/>
                        </a:rPr>
                        <a:t> </a:t>
                      </a:r>
                      <a:r>
                        <a:rPr lang="en-GB" sz="1000" dirty="0">
                          <a:solidFill>
                            <a:srgbClr val="002060"/>
                          </a:solidFill>
                          <a:latin typeface="Montserrat" panose="00000500000000000000" pitchFamily="2" charset="0"/>
                        </a:rPr>
                        <a:t>&amp; Annually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000" b="0" dirty="0">
                        <a:solidFill>
                          <a:srgbClr val="002060"/>
                        </a:solidFill>
                        <a:latin typeface="Montserrat" panose="00000500000000000000" pitchFamily="2" charset="0"/>
                      </a:endParaRPr>
                    </a:p>
                  </a:txBody>
                  <a:tcPr/>
                </a:tc>
                <a:tc>
                  <a:txBody>
                    <a:bodyPr/>
                    <a:lstStyle/>
                    <a:p>
                      <a:endParaRPr lang="en-GB" sz="1000" dirty="0">
                        <a:solidFill>
                          <a:srgbClr val="002060"/>
                        </a:solidFill>
                        <a:latin typeface="Montserrat" panose="00000500000000000000" pitchFamily="2" charset="0"/>
                      </a:endParaRPr>
                    </a:p>
                  </a:txBody>
                  <a:tcPr/>
                </a:tc>
                <a:extLst>
                  <a:ext uri="{0D108BD9-81ED-4DB2-BD59-A6C34878D82A}">
                    <a16:rowId xmlns:a16="http://schemas.microsoft.com/office/drawing/2014/main" val="10003"/>
                  </a:ext>
                </a:extLst>
              </a:tr>
              <a:tr h="770212">
                <a:tc>
                  <a:txBody>
                    <a:bodyPr/>
                    <a:lstStyle/>
                    <a:p>
                      <a:r>
                        <a:rPr lang="en-GB" sz="1000" dirty="0">
                          <a:solidFill>
                            <a:srgbClr val="002060"/>
                          </a:solidFill>
                          <a:latin typeface="Montserrat" panose="00000500000000000000" pitchFamily="2" charset="0"/>
                        </a:rPr>
                        <a:t>7. Join the </a:t>
                      </a:r>
                      <a:r>
                        <a:rPr lang="en-GB" sz="1000" dirty="0">
                          <a:solidFill>
                            <a:srgbClr val="002060"/>
                          </a:solidFill>
                          <a:latin typeface="Montserrat" panose="00000500000000000000" pitchFamily="2" charset="0"/>
                          <a:hlinkClick r:id="rId3">
                            <a:extLst>
                              <a:ext uri="{A12FA001-AC4F-418D-AE19-62706E023703}">
                                <ahyp:hlinkClr xmlns:ahyp="http://schemas.microsoft.com/office/drawing/2018/hyperlinkcolor" val="tx"/>
                              </a:ext>
                            </a:extLst>
                          </a:hlinkClick>
                        </a:rPr>
                        <a:t>https://footballfoundation.hivelearning.com/</a:t>
                      </a:r>
                      <a:r>
                        <a:rPr lang="en-GB" sz="1000" dirty="0">
                          <a:solidFill>
                            <a:srgbClr val="002060"/>
                          </a:solidFill>
                          <a:latin typeface="Montserrat" panose="00000500000000000000" pitchFamily="2" charset="0"/>
                        </a:rPr>
                        <a:t>  a Groundskeepers forum for advice and tips and questions you may have?</a:t>
                      </a:r>
                    </a:p>
                  </a:txBody>
                  <a:tcPr/>
                </a:tc>
                <a:tc>
                  <a:txBody>
                    <a:bodyPr/>
                    <a:lstStyle/>
                    <a:p>
                      <a:r>
                        <a:rPr lang="en-GB" sz="1000" dirty="0">
                          <a:solidFill>
                            <a:srgbClr val="002060"/>
                          </a:solidFill>
                          <a:latin typeface="Montserrat" panose="00000500000000000000" pitchFamily="2" charset="0"/>
                        </a:rPr>
                        <a:t>Groundskeeper to join.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ED1C24"/>
                          </a:solidFill>
                          <a:latin typeface="Montserrat" panose="00000500000000000000" pitchFamily="2" charset="0"/>
                        </a:rPr>
                        <a:t>?</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000" dirty="0">
                          <a:solidFill>
                            <a:srgbClr val="002060"/>
                          </a:solidFill>
                          <a:latin typeface="Montserrat" panose="00000500000000000000" pitchFamily="2" charset="0"/>
                        </a:rPr>
                        <a:t>Groundskeeper</a:t>
                      </a:r>
                    </a:p>
                  </a:txBody>
                  <a:tcPr/>
                </a:tc>
                <a:tc>
                  <a:txBody>
                    <a:bodyPr/>
                    <a:lstStyle/>
                    <a:p>
                      <a:r>
                        <a:rPr lang="en-GB" sz="1000" dirty="0">
                          <a:solidFill>
                            <a:srgbClr val="002060"/>
                          </a:solidFill>
                          <a:latin typeface="Montserrat" panose="00000500000000000000" pitchFamily="2" charset="0"/>
                        </a:rPr>
                        <a:t>FREE</a:t>
                      </a:r>
                    </a:p>
                  </a:txBody>
                  <a:tcPr/>
                </a:tc>
                <a:extLst>
                  <a:ext uri="{0D108BD9-81ED-4DB2-BD59-A6C34878D82A}">
                    <a16:rowId xmlns:a16="http://schemas.microsoft.com/office/drawing/2014/main" val="10004"/>
                  </a:ext>
                </a:extLst>
              </a:tr>
            </a:tbl>
          </a:graphicData>
        </a:graphic>
      </p:graphicFrame>
      <p:pic>
        <p:nvPicPr>
          <p:cNvPr id="6" name="Picture 5">
            <a:extLst>
              <a:ext uri="{FF2B5EF4-FFF2-40B4-BE49-F238E27FC236}">
                <a16:creationId xmlns:a16="http://schemas.microsoft.com/office/drawing/2014/main" id="{F0B3D6BB-94B3-41FA-ADF3-6F549D7A94DA}"/>
              </a:ext>
            </a:extLst>
          </p:cNvPr>
          <p:cNvPicPr>
            <a:picLocks noChangeAspect="1"/>
          </p:cNvPicPr>
          <p:nvPr/>
        </p:nvPicPr>
        <p:blipFill rotWithShape="1">
          <a:blip r:embed="rId4"/>
          <a:srcRect t="10909" b="14884"/>
          <a:stretch/>
        </p:blipFill>
        <p:spPr>
          <a:xfrm>
            <a:off x="7150767" y="138181"/>
            <a:ext cx="1801403" cy="710902"/>
          </a:xfrm>
          <a:prstGeom prst="rect">
            <a:avLst/>
          </a:prstGeom>
        </p:spPr>
      </p:pic>
    </p:spTree>
    <p:extLst>
      <p:ext uri="{BB962C8B-B14F-4D97-AF65-F5344CB8AC3E}">
        <p14:creationId xmlns:p14="http://schemas.microsoft.com/office/powerpoint/2010/main" val="119599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03735" y="238547"/>
            <a:ext cx="8229600" cy="533400"/>
          </a:xfrm>
        </p:spPr>
        <p:txBody>
          <a:bodyPr/>
          <a:lstStyle/>
          <a:p>
            <a:r>
              <a:rPr lang="en-GB" dirty="0">
                <a:solidFill>
                  <a:srgbClr val="002060"/>
                </a:solidFill>
                <a:latin typeface="Montserrat" panose="00000500000000000000" pitchFamily="2" charset="0"/>
                <a:ea typeface="ＭＳ Ｐゴシック"/>
                <a:cs typeface="ＭＳ Ｐゴシック"/>
              </a:rPr>
              <a:t>Our Achievements </a:t>
            </a:r>
          </a:p>
        </p:txBody>
      </p:sp>
      <p:sp>
        <p:nvSpPr>
          <p:cNvPr id="6147" name="Content Placeholder 2"/>
          <p:cNvSpPr>
            <a:spLocks noGrp="1"/>
          </p:cNvSpPr>
          <p:nvPr>
            <p:ph idx="1"/>
          </p:nvPr>
        </p:nvSpPr>
        <p:spPr>
          <a:xfrm>
            <a:off x="207119" y="692150"/>
            <a:ext cx="5661025" cy="5185122"/>
          </a:xfrm>
        </p:spPr>
        <p:txBody>
          <a:bodyPr/>
          <a:lstStyle/>
          <a:p>
            <a:endParaRPr lang="en-GB" dirty="0">
              <a:solidFill>
                <a:schemeClr val="tx1"/>
              </a:solidFill>
              <a:latin typeface="Montserrat" panose="00000500000000000000" pitchFamily="2" charset="0"/>
              <a:ea typeface="ＭＳ Ｐゴシック"/>
              <a:cs typeface="ＭＳ Ｐゴシック"/>
            </a:endParaRPr>
          </a:p>
          <a:p>
            <a:pPr marL="0" indent="0" algn="just">
              <a:buNone/>
            </a:pPr>
            <a:r>
              <a:rPr lang="en-GB" b="1" dirty="0">
                <a:solidFill>
                  <a:srgbClr val="002060"/>
                </a:solidFill>
                <a:latin typeface="Montserrat" panose="00000500000000000000" pitchFamily="2" charset="0"/>
                <a:ea typeface="ＭＳ Ｐゴシック"/>
                <a:cs typeface="ＭＳ Ｐゴシック"/>
              </a:rPr>
              <a:t>Club Growth!</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We have increased our numbers in mini soccer to now have multiple teams in ages U7s to U12s.  </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We are working closely with Liverpool FA to </a:t>
            </a:r>
            <a:r>
              <a:rPr lang="en-GB" sz="1800" b="1" dirty="0">
                <a:solidFill>
                  <a:srgbClr val="FF0000"/>
                </a:solidFill>
                <a:latin typeface="Montserrat" panose="00000500000000000000" pitchFamily="2" charset="0"/>
                <a:ea typeface="ＭＳ Ｐゴシック"/>
              </a:rPr>
              <a:t>start or increase </a:t>
            </a:r>
            <a:r>
              <a:rPr lang="en-GB" sz="1100" b="1" i="1" dirty="0">
                <a:solidFill>
                  <a:srgbClr val="FF0000"/>
                </a:solidFill>
                <a:latin typeface="Montserrat" panose="00000500000000000000" pitchFamily="2" charset="0"/>
                <a:ea typeface="ＭＳ Ｐゴシック"/>
              </a:rPr>
              <a:t>(delete as applicable) </a:t>
            </a:r>
            <a:r>
              <a:rPr lang="en-GB" sz="1800" dirty="0">
                <a:solidFill>
                  <a:srgbClr val="002060"/>
                </a:solidFill>
                <a:latin typeface="Montserrat" panose="00000500000000000000" pitchFamily="2" charset="0"/>
                <a:ea typeface="ＭＳ Ｐゴシック"/>
              </a:rPr>
              <a:t>women's and girls Teams</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We have increased teams numbers in last two seasons from </a:t>
            </a:r>
            <a:r>
              <a:rPr lang="en-GB" sz="1800" b="1" dirty="0">
                <a:solidFill>
                  <a:srgbClr val="FF0000"/>
                </a:solidFill>
                <a:latin typeface="Montserrat" panose="00000500000000000000" pitchFamily="2" charset="0"/>
                <a:ea typeface="ＭＳ Ｐゴシック"/>
              </a:rPr>
              <a:t>??</a:t>
            </a:r>
            <a:r>
              <a:rPr lang="en-GB" sz="1800" dirty="0">
                <a:solidFill>
                  <a:srgbClr val="002060"/>
                </a:solidFill>
                <a:latin typeface="Montserrat" panose="00000500000000000000" pitchFamily="2" charset="0"/>
                <a:ea typeface="ＭＳ Ｐゴシック"/>
              </a:rPr>
              <a:t> to</a:t>
            </a:r>
            <a:r>
              <a:rPr lang="en-GB" sz="1800" dirty="0">
                <a:solidFill>
                  <a:srgbClr val="FF0000"/>
                </a:solidFill>
                <a:latin typeface="Montserrat" panose="00000500000000000000" pitchFamily="2" charset="0"/>
                <a:ea typeface="ＭＳ Ｐゴシック"/>
              </a:rPr>
              <a:t> </a:t>
            </a:r>
            <a:r>
              <a:rPr lang="en-GB" sz="1800" b="1" dirty="0">
                <a:solidFill>
                  <a:srgbClr val="FF0000"/>
                </a:solidFill>
                <a:latin typeface="Montserrat" panose="00000500000000000000" pitchFamily="2" charset="0"/>
                <a:ea typeface="ＭＳ Ｐゴシック"/>
              </a:rPr>
              <a:t>??</a:t>
            </a:r>
            <a:r>
              <a:rPr lang="en-GB" sz="1800" dirty="0">
                <a:solidFill>
                  <a:srgbClr val="FF0000"/>
                </a:solidFill>
                <a:latin typeface="Montserrat" panose="00000500000000000000" pitchFamily="2" charset="0"/>
                <a:ea typeface="ＭＳ Ｐゴシック"/>
              </a:rPr>
              <a:t> </a:t>
            </a:r>
            <a:r>
              <a:rPr lang="en-GB" sz="1800" dirty="0">
                <a:solidFill>
                  <a:srgbClr val="002060"/>
                </a:solidFill>
                <a:latin typeface="Montserrat" panose="00000500000000000000" pitchFamily="2" charset="0"/>
                <a:ea typeface="ＭＳ Ｐゴシック"/>
              </a:rPr>
              <a:t>teams currently playing in the Club. </a:t>
            </a:r>
          </a:p>
          <a:p>
            <a:pPr marL="0" indent="0" algn="just">
              <a:buNone/>
            </a:pPr>
            <a:r>
              <a:rPr lang="en-GB" b="1" dirty="0">
                <a:solidFill>
                  <a:srgbClr val="002060"/>
                </a:solidFill>
                <a:latin typeface="Montserrat" panose="00000500000000000000" pitchFamily="2" charset="0"/>
                <a:ea typeface="ＭＳ Ｐゴシック"/>
                <a:cs typeface="ＭＳ Ｐゴシック"/>
              </a:rPr>
              <a:t>The People Factor! </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Talent, enthusiastic and qualified volunteer workforce</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Stable and progressive Executive Committee  </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Investment in young people to become Coaches and Referees</a:t>
            </a:r>
          </a:p>
          <a:p>
            <a:pPr>
              <a:buNone/>
            </a:pPr>
            <a:endParaRPr lang="en-GB" dirty="0">
              <a:solidFill>
                <a:schemeClr val="tx1"/>
              </a:solidFill>
              <a:latin typeface="Montserrat" panose="00000500000000000000" pitchFamily="2" charset="0"/>
              <a:ea typeface="ＭＳ Ｐゴシック"/>
              <a:cs typeface="ＭＳ Ｐゴシック"/>
            </a:endParaRPr>
          </a:p>
        </p:txBody>
      </p:sp>
      <p:pic>
        <p:nvPicPr>
          <p:cNvPr id="9" name="Picture 8"/>
          <p:cNvPicPr>
            <a:picLocks noChangeAspect="1"/>
          </p:cNvPicPr>
          <p:nvPr/>
        </p:nvPicPr>
        <p:blipFill rotWithShape="1">
          <a:blip r:embed="rId3" cstate="screen"/>
          <a:srcRect/>
          <a:stretch/>
        </p:blipFill>
        <p:spPr>
          <a:xfrm>
            <a:off x="6061042" y="1700808"/>
            <a:ext cx="2455560" cy="2448272"/>
          </a:xfrm>
          <a:prstGeom prst="roundRect">
            <a:avLst>
              <a:gd name="adj" fmla="val 8594"/>
            </a:avLst>
          </a:prstGeom>
          <a:solidFill>
            <a:srgbClr val="FFFFFF">
              <a:shade val="85000"/>
            </a:srgbClr>
          </a:solidFill>
          <a:ln w="12700">
            <a:solidFill>
              <a:schemeClr val="bg1">
                <a:lumMod val="85000"/>
              </a:schemeClr>
            </a:solidFill>
          </a:ln>
          <a:effectLst>
            <a:outerShdw blurRad="50800" dist="38100" dir="5400000">
              <a:srgbClr val="000000">
                <a:alpha val="43000"/>
              </a:srgbClr>
            </a:outerShdw>
            <a:reflection blurRad="12700" stA="38000" endPos="28000" dist="5000" dir="5400000" sy="-100000" algn="bl" rotWithShape="0"/>
          </a:effectLst>
        </p:spPr>
      </p:pic>
      <p:pic>
        <p:nvPicPr>
          <p:cNvPr id="11" name="Picture 10">
            <a:extLst>
              <a:ext uri="{FF2B5EF4-FFF2-40B4-BE49-F238E27FC236}">
                <a16:creationId xmlns:a16="http://schemas.microsoft.com/office/drawing/2014/main" id="{A064BA00-43F6-4E9D-92B5-281354BB0427}"/>
              </a:ext>
            </a:extLst>
          </p:cNvPr>
          <p:cNvPicPr>
            <a:picLocks noChangeAspect="1"/>
          </p:cNvPicPr>
          <p:nvPr/>
        </p:nvPicPr>
        <p:blipFill>
          <a:blip r:embed="rId4"/>
          <a:stretch>
            <a:fillRect/>
          </a:stretch>
        </p:blipFill>
        <p:spPr>
          <a:xfrm>
            <a:off x="7236296" y="5611341"/>
            <a:ext cx="1801403" cy="113002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37423" y="259879"/>
            <a:ext cx="8229600" cy="533400"/>
          </a:xfrm>
        </p:spPr>
        <p:txBody>
          <a:bodyPr/>
          <a:lstStyle/>
          <a:p>
            <a:r>
              <a:rPr lang="en-GB" dirty="0">
                <a:solidFill>
                  <a:srgbClr val="002060"/>
                </a:solidFill>
                <a:latin typeface="Montserrat" panose="00000500000000000000" pitchFamily="2" charset="0"/>
                <a:ea typeface="ＭＳ Ｐゴシック"/>
                <a:cs typeface="ＭＳ Ｐゴシック"/>
              </a:rPr>
              <a:t>Our Achievements </a:t>
            </a:r>
          </a:p>
        </p:txBody>
      </p:sp>
      <p:sp>
        <p:nvSpPr>
          <p:cNvPr id="7171" name="Content Placeholder 2"/>
          <p:cNvSpPr>
            <a:spLocks noGrp="1"/>
          </p:cNvSpPr>
          <p:nvPr>
            <p:ph idx="1"/>
          </p:nvPr>
        </p:nvSpPr>
        <p:spPr>
          <a:xfrm>
            <a:off x="251520" y="620688"/>
            <a:ext cx="5661025" cy="5122117"/>
          </a:xfrm>
        </p:spPr>
        <p:txBody>
          <a:bodyPr/>
          <a:lstStyle/>
          <a:p>
            <a:endParaRPr lang="en-GB" dirty="0">
              <a:solidFill>
                <a:srgbClr val="002060"/>
              </a:solidFill>
              <a:latin typeface="Montserrat" panose="00000500000000000000" pitchFamily="2" charset="0"/>
              <a:ea typeface="ＭＳ Ｐゴシック"/>
              <a:cs typeface="ＭＳ Ｐゴシック"/>
            </a:endParaRPr>
          </a:p>
          <a:p>
            <a:pPr marL="0" indent="0">
              <a:buNone/>
            </a:pPr>
            <a:r>
              <a:rPr lang="en-GB" b="1" dirty="0">
                <a:solidFill>
                  <a:srgbClr val="002060"/>
                </a:solidFill>
                <a:latin typeface="Montserrat" panose="00000500000000000000" pitchFamily="2" charset="0"/>
                <a:ea typeface="ＭＳ Ｐゴシック"/>
                <a:cs typeface="ＭＳ Ｐゴシック"/>
              </a:rPr>
              <a:t>Facilities</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We currently Provide our members with first class training facilities which include 3G pitches at </a:t>
            </a:r>
            <a:r>
              <a:rPr lang="en-GB" sz="1800" b="1" dirty="0">
                <a:solidFill>
                  <a:srgbClr val="FF0000"/>
                </a:solidFill>
                <a:latin typeface="Montserrat" panose="00000500000000000000" pitchFamily="2" charset="0"/>
                <a:ea typeface="Calibri"/>
                <a:cs typeface="Times New Roman"/>
              </a:rPr>
              <a:t>?????</a:t>
            </a:r>
            <a:r>
              <a:rPr lang="en-GB" sz="1800" dirty="0">
                <a:solidFill>
                  <a:schemeClr val="tx1"/>
                </a:solidFill>
                <a:latin typeface="Montserrat" panose="00000500000000000000" pitchFamily="2" charset="0"/>
                <a:ea typeface="ＭＳ Ｐゴシック"/>
              </a:rPr>
              <a:t>.</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We also have plans in place to secure land for multiple pitches and build a clubhouse with financial backing, fundraising ourselves and grants from various sources. </a:t>
            </a:r>
          </a:p>
          <a:p>
            <a:pPr lvl="1"/>
            <a:endParaRPr lang="en-GB" dirty="0">
              <a:solidFill>
                <a:schemeClr val="tx1"/>
              </a:solidFill>
              <a:latin typeface="Montserrat" panose="00000500000000000000" pitchFamily="2" charset="0"/>
              <a:ea typeface="ＭＳ Ｐゴシック"/>
            </a:endParaRPr>
          </a:p>
          <a:p>
            <a:pPr marL="0" indent="0" algn="just">
              <a:buNone/>
            </a:pPr>
            <a:r>
              <a:rPr lang="en-GB" b="1" dirty="0">
                <a:solidFill>
                  <a:srgbClr val="002060"/>
                </a:solidFill>
                <a:latin typeface="Montserrat" panose="00000500000000000000" pitchFamily="2" charset="0"/>
                <a:ea typeface="ＭＳ Ｐゴシック"/>
                <a:cs typeface="ＭＳ Ｐゴシック"/>
              </a:rPr>
              <a:t>Recognition</a:t>
            </a:r>
            <a:r>
              <a:rPr lang="en-GB" dirty="0">
                <a:solidFill>
                  <a:srgbClr val="002060"/>
                </a:solidFill>
                <a:latin typeface="Montserrat" panose="00000500000000000000" pitchFamily="2" charset="0"/>
                <a:ea typeface="ＭＳ Ｐゴシック"/>
                <a:cs typeface="ＭＳ Ｐゴシック"/>
              </a:rPr>
              <a:t> </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We have The FA England Football Club Accreditation and retain this yearly via an Annual Validation process. </a:t>
            </a:r>
          </a:p>
          <a:p>
            <a:pPr lvl="1" algn="just">
              <a:buClrTx/>
              <a:buFont typeface="Wingdings" panose="05000000000000000000" pitchFamily="2" charset="2"/>
              <a:buChar char="§"/>
            </a:pPr>
            <a:r>
              <a:rPr lang="en-GB" sz="1800" dirty="0">
                <a:solidFill>
                  <a:srgbClr val="002060"/>
                </a:solidFill>
                <a:latin typeface="Montserrat" panose="00000500000000000000" pitchFamily="2" charset="0"/>
                <a:ea typeface="ＭＳ Ｐゴシック"/>
              </a:rPr>
              <a:t>Our Club is now being recognised and rewarded with increased numbers and a lot more applications to join us. </a:t>
            </a:r>
          </a:p>
          <a:p>
            <a:endParaRPr lang="en-GB" dirty="0">
              <a:solidFill>
                <a:schemeClr val="tx1"/>
              </a:solidFill>
              <a:latin typeface="Montserrat" panose="00000500000000000000" pitchFamily="2" charset="0"/>
              <a:ea typeface="ＭＳ Ｐゴシック"/>
              <a:cs typeface="ＭＳ Ｐゴシック"/>
            </a:endParaRPr>
          </a:p>
        </p:txBody>
      </p:sp>
      <p:pic>
        <p:nvPicPr>
          <p:cNvPr id="9" name="Picture 8"/>
          <p:cNvPicPr>
            <a:picLocks noChangeAspect="1"/>
          </p:cNvPicPr>
          <p:nvPr/>
        </p:nvPicPr>
        <p:blipFill rotWithShape="1">
          <a:blip r:embed="rId3" cstate="screen"/>
          <a:srcRect/>
          <a:stretch/>
        </p:blipFill>
        <p:spPr>
          <a:xfrm>
            <a:off x="6084168" y="1844824"/>
            <a:ext cx="2455560" cy="2448272"/>
          </a:xfrm>
          <a:prstGeom prst="roundRect">
            <a:avLst>
              <a:gd name="adj" fmla="val 8594"/>
            </a:avLst>
          </a:prstGeom>
          <a:solidFill>
            <a:srgbClr val="FFFFFF">
              <a:shade val="85000"/>
            </a:srgbClr>
          </a:solidFill>
          <a:ln w="12700">
            <a:solidFill>
              <a:schemeClr val="bg1">
                <a:lumMod val="85000"/>
              </a:schemeClr>
            </a:solidFill>
          </a:ln>
          <a:effectLst>
            <a:outerShdw blurRad="50800" dist="38100" dir="5400000">
              <a:srgbClr val="000000">
                <a:alpha val="43000"/>
              </a:srgbClr>
            </a:outerShdw>
            <a:reflection blurRad="12700" stA="38000" endPos="28000" dist="5000" dir="5400000" sy="-100000" algn="bl" rotWithShape="0"/>
          </a:effectLst>
        </p:spPr>
      </p:pic>
      <p:pic>
        <p:nvPicPr>
          <p:cNvPr id="11" name="Picture 10">
            <a:extLst>
              <a:ext uri="{FF2B5EF4-FFF2-40B4-BE49-F238E27FC236}">
                <a16:creationId xmlns:a16="http://schemas.microsoft.com/office/drawing/2014/main" id="{A737B74E-25D0-4D1B-9A19-1669D70D4D0F}"/>
              </a:ext>
            </a:extLst>
          </p:cNvPr>
          <p:cNvPicPr>
            <a:picLocks noChangeAspect="1"/>
          </p:cNvPicPr>
          <p:nvPr/>
        </p:nvPicPr>
        <p:blipFill>
          <a:blip r:embed="rId4"/>
          <a:stretch>
            <a:fillRect/>
          </a:stretch>
        </p:blipFill>
        <p:spPr>
          <a:xfrm>
            <a:off x="7236296" y="5611341"/>
            <a:ext cx="1801403" cy="11300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79512" y="188640"/>
            <a:ext cx="8229600" cy="533400"/>
          </a:xfrm>
        </p:spPr>
        <p:txBody>
          <a:bodyPr/>
          <a:lstStyle/>
          <a:p>
            <a:r>
              <a:rPr lang="en-GB" dirty="0">
                <a:solidFill>
                  <a:srgbClr val="002060"/>
                </a:solidFill>
                <a:latin typeface="Montserrat" panose="00000500000000000000" pitchFamily="2" charset="0"/>
                <a:ea typeface="ＭＳ Ｐゴシック"/>
                <a:cs typeface="ＭＳ Ｐゴシック"/>
              </a:rPr>
              <a:t>Club Development Table </a:t>
            </a:r>
            <a:r>
              <a:rPr lang="en-GB" sz="1600" dirty="0">
                <a:solidFill>
                  <a:srgbClr val="FF0000"/>
                </a:solidFill>
                <a:latin typeface="Montserrat" panose="00000500000000000000" pitchFamily="2" charset="0"/>
                <a:ea typeface="ＭＳ Ｐゴシック"/>
                <a:cs typeface="ＭＳ Ｐゴシック"/>
              </a:rPr>
              <a:t>(Example… Make it realistic in how your club will grow year by year)</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2800826"/>
              </p:ext>
            </p:extLst>
          </p:nvPr>
        </p:nvGraphicFramePr>
        <p:xfrm>
          <a:off x="-2" y="1124744"/>
          <a:ext cx="9127965" cy="5733256"/>
        </p:xfrm>
        <a:graphic>
          <a:graphicData uri="http://schemas.openxmlformats.org/drawingml/2006/table">
            <a:tbl>
              <a:tblPr firstRow="1" bandRow="1">
                <a:tableStyleId>{5C22544A-7EE6-4342-B048-85BDC9FD1C3A}</a:tableStyleId>
              </a:tblPr>
              <a:tblGrid>
                <a:gridCol w="562684">
                  <a:extLst>
                    <a:ext uri="{9D8B030D-6E8A-4147-A177-3AD203B41FA5}">
                      <a16:colId xmlns:a16="http://schemas.microsoft.com/office/drawing/2014/main" val="20000"/>
                    </a:ext>
                  </a:extLst>
                </a:gridCol>
                <a:gridCol w="453666">
                  <a:extLst>
                    <a:ext uri="{9D8B030D-6E8A-4147-A177-3AD203B41FA5}">
                      <a16:colId xmlns:a16="http://schemas.microsoft.com/office/drawing/2014/main" val="20001"/>
                    </a:ext>
                  </a:extLst>
                </a:gridCol>
                <a:gridCol w="531316">
                  <a:extLst>
                    <a:ext uri="{9D8B030D-6E8A-4147-A177-3AD203B41FA5}">
                      <a16:colId xmlns:a16="http://schemas.microsoft.com/office/drawing/2014/main" val="20002"/>
                    </a:ext>
                  </a:extLst>
                </a:gridCol>
                <a:gridCol w="646146">
                  <a:extLst>
                    <a:ext uri="{9D8B030D-6E8A-4147-A177-3AD203B41FA5}">
                      <a16:colId xmlns:a16="http://schemas.microsoft.com/office/drawing/2014/main" val="20003"/>
                    </a:ext>
                  </a:extLst>
                </a:gridCol>
                <a:gridCol w="289958">
                  <a:extLst>
                    <a:ext uri="{9D8B030D-6E8A-4147-A177-3AD203B41FA5}">
                      <a16:colId xmlns:a16="http://schemas.microsoft.com/office/drawing/2014/main" val="20004"/>
                    </a:ext>
                  </a:extLst>
                </a:gridCol>
                <a:gridCol w="391994">
                  <a:extLst>
                    <a:ext uri="{9D8B030D-6E8A-4147-A177-3AD203B41FA5}">
                      <a16:colId xmlns:a16="http://schemas.microsoft.com/office/drawing/2014/main" val="20005"/>
                    </a:ext>
                  </a:extLst>
                </a:gridCol>
                <a:gridCol w="616118">
                  <a:extLst>
                    <a:ext uri="{9D8B030D-6E8A-4147-A177-3AD203B41FA5}">
                      <a16:colId xmlns:a16="http://schemas.microsoft.com/office/drawing/2014/main" val="20006"/>
                    </a:ext>
                  </a:extLst>
                </a:gridCol>
                <a:gridCol w="413163">
                  <a:extLst>
                    <a:ext uri="{9D8B030D-6E8A-4147-A177-3AD203B41FA5}">
                      <a16:colId xmlns:a16="http://schemas.microsoft.com/office/drawing/2014/main" val="20007"/>
                    </a:ext>
                  </a:extLst>
                </a:gridCol>
                <a:gridCol w="522765">
                  <a:extLst>
                    <a:ext uri="{9D8B030D-6E8A-4147-A177-3AD203B41FA5}">
                      <a16:colId xmlns:a16="http://schemas.microsoft.com/office/drawing/2014/main" val="20008"/>
                    </a:ext>
                  </a:extLst>
                </a:gridCol>
                <a:gridCol w="522765">
                  <a:extLst>
                    <a:ext uri="{9D8B030D-6E8A-4147-A177-3AD203B41FA5}">
                      <a16:colId xmlns:a16="http://schemas.microsoft.com/office/drawing/2014/main" val="20009"/>
                    </a:ext>
                  </a:extLst>
                </a:gridCol>
                <a:gridCol w="522765">
                  <a:extLst>
                    <a:ext uri="{9D8B030D-6E8A-4147-A177-3AD203B41FA5}">
                      <a16:colId xmlns:a16="http://schemas.microsoft.com/office/drawing/2014/main" val="20010"/>
                    </a:ext>
                  </a:extLst>
                </a:gridCol>
                <a:gridCol w="537980">
                  <a:extLst>
                    <a:ext uri="{9D8B030D-6E8A-4147-A177-3AD203B41FA5}">
                      <a16:colId xmlns:a16="http://schemas.microsoft.com/office/drawing/2014/main" val="20011"/>
                    </a:ext>
                  </a:extLst>
                </a:gridCol>
                <a:gridCol w="508096">
                  <a:extLst>
                    <a:ext uri="{9D8B030D-6E8A-4147-A177-3AD203B41FA5}">
                      <a16:colId xmlns:a16="http://schemas.microsoft.com/office/drawing/2014/main" val="20012"/>
                    </a:ext>
                  </a:extLst>
                </a:gridCol>
                <a:gridCol w="508096">
                  <a:extLst>
                    <a:ext uri="{9D8B030D-6E8A-4147-A177-3AD203B41FA5}">
                      <a16:colId xmlns:a16="http://schemas.microsoft.com/office/drawing/2014/main" val="20013"/>
                    </a:ext>
                  </a:extLst>
                </a:gridCol>
                <a:gridCol w="533591">
                  <a:extLst>
                    <a:ext uri="{9D8B030D-6E8A-4147-A177-3AD203B41FA5}">
                      <a16:colId xmlns:a16="http://schemas.microsoft.com/office/drawing/2014/main" val="20014"/>
                    </a:ext>
                  </a:extLst>
                </a:gridCol>
                <a:gridCol w="522582">
                  <a:extLst>
                    <a:ext uri="{9D8B030D-6E8A-4147-A177-3AD203B41FA5}">
                      <a16:colId xmlns:a16="http://schemas.microsoft.com/office/drawing/2014/main" val="20015"/>
                    </a:ext>
                  </a:extLst>
                </a:gridCol>
                <a:gridCol w="522582">
                  <a:extLst>
                    <a:ext uri="{9D8B030D-6E8A-4147-A177-3AD203B41FA5}">
                      <a16:colId xmlns:a16="http://schemas.microsoft.com/office/drawing/2014/main" val="20016"/>
                    </a:ext>
                  </a:extLst>
                </a:gridCol>
                <a:gridCol w="521698">
                  <a:extLst>
                    <a:ext uri="{9D8B030D-6E8A-4147-A177-3AD203B41FA5}">
                      <a16:colId xmlns:a16="http://schemas.microsoft.com/office/drawing/2014/main" val="20017"/>
                    </a:ext>
                  </a:extLst>
                </a:gridCol>
              </a:tblGrid>
              <a:tr h="489569">
                <a:tc gridSpan="3">
                  <a:txBody>
                    <a:bodyPr/>
                    <a:lstStyle/>
                    <a:p>
                      <a:pPr algn="ctr"/>
                      <a:r>
                        <a:rPr lang="en-GB" dirty="0">
                          <a:latin typeface="Montserrat" panose="00000500000000000000" pitchFamily="2" charset="0"/>
                        </a:rPr>
                        <a:t>Current</a:t>
                      </a:r>
                    </a:p>
                  </a:txBody>
                  <a:tcPr/>
                </a:tc>
                <a:tc hMerge="1">
                  <a:txBody>
                    <a:bodyPr/>
                    <a:lstStyle/>
                    <a:p>
                      <a:endParaRPr lang="en-GB" dirty="0"/>
                    </a:p>
                  </a:txBody>
                  <a:tcPr/>
                </a:tc>
                <a:tc hMerge="1">
                  <a:txBody>
                    <a:bodyPr/>
                    <a:lstStyle/>
                    <a:p>
                      <a:endParaRPr lang="en-GB" dirty="0"/>
                    </a:p>
                  </a:txBody>
                  <a:tcPr/>
                </a:tc>
                <a:tc gridSpan="3">
                  <a:txBody>
                    <a:bodyPr/>
                    <a:lstStyle/>
                    <a:p>
                      <a:pPr algn="ctr"/>
                      <a:r>
                        <a:rPr lang="en-GB" dirty="0">
                          <a:latin typeface="Montserrat" panose="00000500000000000000" pitchFamily="2" charset="0"/>
                        </a:rPr>
                        <a:t>20??/??</a:t>
                      </a:r>
                    </a:p>
                  </a:txBody>
                  <a:tcPr/>
                </a:tc>
                <a:tc hMerge="1">
                  <a:txBody>
                    <a:bodyPr/>
                    <a:lstStyle/>
                    <a:p>
                      <a:endParaRPr lang="en-GB" dirty="0"/>
                    </a:p>
                  </a:txBody>
                  <a:tcPr/>
                </a:tc>
                <a:tc hMerge="1">
                  <a:txBody>
                    <a:bodyPr/>
                    <a:lstStyle/>
                    <a:p>
                      <a:endParaRPr lang="en-GB" dirty="0"/>
                    </a:p>
                  </a:txBody>
                  <a:tcPr/>
                </a:tc>
                <a:tc gridSpan="3">
                  <a:txBody>
                    <a:bodyPr/>
                    <a:lstStyle/>
                    <a:p>
                      <a:pPr algn="ctr"/>
                      <a:r>
                        <a:rPr lang="en-GB" dirty="0">
                          <a:latin typeface="Montserrat" panose="00000500000000000000" pitchFamily="2" charset="0"/>
                        </a:rPr>
                        <a:t>20??/20??</a:t>
                      </a:r>
                    </a:p>
                  </a:txBody>
                  <a:tcPr/>
                </a:tc>
                <a:tc hMerge="1">
                  <a:txBody>
                    <a:bodyPr/>
                    <a:lstStyle/>
                    <a:p>
                      <a:endParaRPr lang="en-GB" dirty="0"/>
                    </a:p>
                  </a:txBody>
                  <a:tcPr/>
                </a:tc>
                <a:tc hMerge="1">
                  <a:txBody>
                    <a:bodyPr/>
                    <a:lstStyle/>
                    <a:p>
                      <a:endParaRPr lang="en-GB" dirty="0"/>
                    </a:p>
                  </a:txBody>
                  <a:tcPr/>
                </a:tc>
                <a:tc gridSpan="3">
                  <a:txBody>
                    <a:bodyPr/>
                    <a:lstStyle/>
                    <a:p>
                      <a:pPr algn="ctr"/>
                      <a:r>
                        <a:rPr lang="en-GB" dirty="0">
                          <a:latin typeface="Montserrat" panose="00000500000000000000" pitchFamily="2" charset="0"/>
                        </a:rPr>
                        <a:t>20??/20??</a:t>
                      </a:r>
                    </a:p>
                  </a:txBody>
                  <a:tcPr/>
                </a:tc>
                <a:tc hMerge="1">
                  <a:txBody>
                    <a:bodyPr/>
                    <a:lstStyle/>
                    <a:p>
                      <a:endParaRPr lang="en-GB" dirty="0"/>
                    </a:p>
                  </a:txBody>
                  <a:tcPr/>
                </a:tc>
                <a:tc hMerge="1">
                  <a:txBody>
                    <a:bodyPr/>
                    <a:lstStyle/>
                    <a:p>
                      <a:endParaRPr lang="en-GB" dirty="0"/>
                    </a:p>
                  </a:txBody>
                  <a:tcPr/>
                </a:tc>
                <a:tc gridSpan="3">
                  <a:txBody>
                    <a:bodyPr/>
                    <a:lstStyle/>
                    <a:p>
                      <a:pPr algn="ctr"/>
                      <a:r>
                        <a:rPr lang="en-GB" dirty="0">
                          <a:latin typeface="Montserrat" panose="00000500000000000000" pitchFamily="2" charset="0"/>
                        </a:rPr>
                        <a:t>20??/20??</a:t>
                      </a:r>
                    </a:p>
                  </a:txBody>
                  <a:tcPr/>
                </a:tc>
                <a:tc hMerge="1">
                  <a:txBody>
                    <a:bodyPr/>
                    <a:lstStyle/>
                    <a:p>
                      <a:pPr algn="ctr"/>
                      <a:endParaRPr lang="en-GB" dirty="0"/>
                    </a:p>
                  </a:txBody>
                  <a:tcPr/>
                </a:tc>
                <a:tc hMerge="1">
                  <a:txBody>
                    <a:bodyPr/>
                    <a:lstStyle/>
                    <a:p>
                      <a:pPr algn="ctr"/>
                      <a:endParaRPr lang="en-GB" dirty="0"/>
                    </a:p>
                  </a:txBody>
                  <a:tcPr/>
                </a:tc>
                <a:tc gridSpan="3">
                  <a:txBody>
                    <a:bodyPr/>
                    <a:lstStyle/>
                    <a:p>
                      <a:pPr algn="ctr"/>
                      <a:r>
                        <a:rPr lang="en-GB" dirty="0">
                          <a:latin typeface="Montserrat" panose="00000500000000000000" pitchFamily="2" charset="0"/>
                        </a:rPr>
                        <a:t>20??/20??</a:t>
                      </a:r>
                    </a:p>
                  </a:txBody>
                  <a:tcPr/>
                </a:tc>
                <a:tc hMerge="1">
                  <a:txBody>
                    <a:bodyPr/>
                    <a:lstStyle/>
                    <a:p>
                      <a:pPr algn="ctr"/>
                      <a:endParaRPr lang="en-GB" dirty="0"/>
                    </a:p>
                  </a:txBody>
                  <a:tcPr/>
                </a:tc>
                <a:tc hMerge="1">
                  <a:txBody>
                    <a:bodyPr/>
                    <a:lstStyle/>
                    <a:p>
                      <a:pPr algn="ctr"/>
                      <a:endParaRPr lang="en-GB" dirty="0"/>
                    </a:p>
                  </a:txBody>
                  <a:tcPr/>
                </a:tc>
                <a:extLst>
                  <a:ext uri="{0D108BD9-81ED-4DB2-BD59-A6C34878D82A}">
                    <a16:rowId xmlns:a16="http://schemas.microsoft.com/office/drawing/2014/main" val="10000"/>
                  </a:ext>
                </a:extLst>
              </a:tr>
              <a:tr h="1173553">
                <a:tc gridSpan="3">
                  <a:txBody>
                    <a:bodyPr/>
                    <a:lstStyle/>
                    <a:p>
                      <a:pPr algn="ctr"/>
                      <a:r>
                        <a:rPr lang="en-GB" sz="1200" b="1" dirty="0">
                          <a:solidFill>
                            <a:srgbClr val="002060"/>
                          </a:solidFill>
                          <a:latin typeface="Montserrat" panose="00000500000000000000" pitchFamily="2" charset="0"/>
                        </a:rPr>
                        <a:t>Number of Teams =</a:t>
                      </a:r>
                      <a:r>
                        <a:rPr lang="en-GB" sz="1200" b="1" baseline="0" dirty="0">
                          <a:solidFill>
                            <a:srgbClr val="002060"/>
                          </a:solidFill>
                          <a:latin typeface="Montserrat" panose="00000500000000000000" pitchFamily="2" charset="0"/>
                        </a:rPr>
                        <a:t> </a:t>
                      </a:r>
                      <a:r>
                        <a:rPr lang="en-GB" sz="1200" b="1" dirty="0">
                          <a:solidFill>
                            <a:srgbClr val="FF0000"/>
                          </a:solidFill>
                          <a:latin typeface="Montserrat" panose="00000500000000000000" pitchFamily="2" charset="0"/>
                          <a:ea typeface="ＭＳ Ｐゴシック"/>
                        </a:rPr>
                        <a:t>??</a:t>
                      </a:r>
                      <a:endParaRPr lang="en-GB" sz="1200" b="1" dirty="0">
                        <a:latin typeface="Montserrat" panose="00000500000000000000" pitchFamily="2" charset="0"/>
                      </a:endParaRPr>
                    </a:p>
                    <a:p>
                      <a:pPr algn="ctr"/>
                      <a:r>
                        <a:rPr lang="en-GB" sz="1200" b="1" dirty="0">
                          <a:solidFill>
                            <a:srgbClr val="002060"/>
                          </a:solidFill>
                          <a:latin typeface="Montserrat" panose="00000500000000000000" pitchFamily="2" charset="0"/>
                        </a:rPr>
                        <a:t>M=Male</a:t>
                      </a:r>
                    </a:p>
                    <a:p>
                      <a:pPr algn="ctr"/>
                      <a:r>
                        <a:rPr lang="en-GB" sz="1200" b="1" dirty="0">
                          <a:solidFill>
                            <a:srgbClr val="002060"/>
                          </a:solidFill>
                          <a:latin typeface="Montserrat" panose="00000500000000000000" pitchFamily="2" charset="0"/>
                        </a:rPr>
                        <a:t>FM= Female</a:t>
                      </a:r>
                    </a:p>
                    <a:p>
                      <a:pPr algn="ctr"/>
                      <a:r>
                        <a:rPr lang="en-GB" sz="1200" b="1" dirty="0">
                          <a:solidFill>
                            <a:srgbClr val="002060"/>
                          </a:solidFill>
                          <a:latin typeface="Montserrat" panose="00000500000000000000" pitchFamily="2" charset="0"/>
                        </a:rPr>
                        <a:t>Dis=</a:t>
                      </a:r>
                      <a:r>
                        <a:rPr lang="en-GB" sz="1200" b="1" baseline="0" dirty="0">
                          <a:solidFill>
                            <a:srgbClr val="002060"/>
                          </a:solidFill>
                          <a:latin typeface="Montserrat" panose="00000500000000000000" pitchFamily="2" charset="0"/>
                        </a:rPr>
                        <a:t> Disability</a:t>
                      </a:r>
                      <a:endParaRPr lang="en-GB" sz="1200" b="1" dirty="0">
                        <a:solidFill>
                          <a:srgbClr val="002060"/>
                        </a:solidFill>
                        <a:latin typeface="Montserrat" panose="00000500000000000000" pitchFamily="2" charset="0"/>
                      </a:endParaRPr>
                    </a:p>
                  </a:txBody>
                  <a:tcPr/>
                </a:tc>
                <a:tc hMerge="1">
                  <a:txBody>
                    <a:bodyPr/>
                    <a:lstStyle/>
                    <a:p>
                      <a:endParaRPr lang="en-GB" sz="1000" b="1" u="sng" dirty="0"/>
                    </a:p>
                  </a:txBody>
                  <a:tcPr/>
                </a:tc>
                <a:tc hMerge="1">
                  <a:txBody>
                    <a:bodyPr/>
                    <a:lstStyle/>
                    <a:p>
                      <a:endParaRPr lang="en-GB" sz="1000" b="1" u="sng" dirty="0"/>
                    </a:p>
                  </a:txBody>
                  <a:tcPr/>
                </a:tc>
                <a:tc gridSpan="3">
                  <a:txBody>
                    <a:bodyPr/>
                    <a:lstStyle/>
                    <a:p>
                      <a:pPr algn="ctr"/>
                      <a:r>
                        <a:rPr lang="en-GB" sz="1200" b="1" dirty="0">
                          <a:solidFill>
                            <a:srgbClr val="FF0000"/>
                          </a:solidFill>
                          <a:latin typeface="Montserrat" panose="00000500000000000000" pitchFamily="2" charset="0"/>
                          <a:ea typeface="ＭＳ Ｐゴシック"/>
                        </a:rPr>
                        <a:t>??</a:t>
                      </a:r>
                      <a:endParaRPr lang="en-GB" sz="1200" b="1" dirty="0">
                        <a:latin typeface="Montserrat" panose="00000500000000000000" pitchFamily="2" charset="0"/>
                      </a:endParaRPr>
                    </a:p>
                  </a:txBody>
                  <a:tcPr/>
                </a:tc>
                <a:tc hMerge="1">
                  <a:txBody>
                    <a:bodyPr/>
                    <a:lstStyle/>
                    <a:p>
                      <a:endParaRPr lang="en-GB"/>
                    </a:p>
                  </a:txBody>
                  <a:tcPr/>
                </a:tc>
                <a:tc hMerge="1">
                  <a:txBody>
                    <a:bodyPr/>
                    <a:lstStyle/>
                    <a:p>
                      <a:endParaRPr lang="en-GB" dirty="0"/>
                    </a:p>
                  </a:txBody>
                  <a:tcPr/>
                </a:tc>
                <a:tc gridSpan="3">
                  <a:txBody>
                    <a:bodyPr/>
                    <a:lstStyle/>
                    <a:p>
                      <a:pPr algn="ctr"/>
                      <a:r>
                        <a:rPr lang="en-GB" sz="1200" b="1" dirty="0">
                          <a:solidFill>
                            <a:srgbClr val="FF0000"/>
                          </a:solidFill>
                          <a:latin typeface="Montserrat" panose="00000500000000000000" pitchFamily="2" charset="0"/>
                          <a:ea typeface="ＭＳ Ｐゴシック"/>
                        </a:rPr>
                        <a:t>??</a:t>
                      </a:r>
                      <a:endParaRPr lang="en-GB" sz="1200" b="1" dirty="0">
                        <a:latin typeface="Montserrat" panose="00000500000000000000" pitchFamily="2" charset="0"/>
                      </a:endParaRPr>
                    </a:p>
                  </a:txBody>
                  <a:tcPr/>
                </a:tc>
                <a:tc hMerge="1">
                  <a:txBody>
                    <a:bodyPr/>
                    <a:lstStyle/>
                    <a:p>
                      <a:endParaRPr lang="en-GB"/>
                    </a:p>
                  </a:txBody>
                  <a:tcPr/>
                </a:tc>
                <a:tc hMerge="1">
                  <a:txBody>
                    <a:bodyPr/>
                    <a:lstStyle/>
                    <a:p>
                      <a:endParaRPr lang="en-GB" dirty="0"/>
                    </a:p>
                  </a:txBody>
                  <a:tcPr/>
                </a:tc>
                <a:tc gridSpan="3">
                  <a:txBody>
                    <a:bodyPr/>
                    <a:lstStyle/>
                    <a:p>
                      <a:pPr algn="ctr"/>
                      <a:r>
                        <a:rPr lang="en-GB" sz="1200" b="1" dirty="0">
                          <a:solidFill>
                            <a:srgbClr val="FF0000"/>
                          </a:solidFill>
                          <a:latin typeface="Montserrat" panose="00000500000000000000" pitchFamily="2" charset="0"/>
                          <a:ea typeface="ＭＳ Ｐゴシック"/>
                        </a:rPr>
                        <a:t>??</a:t>
                      </a:r>
                      <a:endParaRPr lang="en-GB" sz="1200" b="1" dirty="0">
                        <a:latin typeface="Montserrat" panose="00000500000000000000" pitchFamily="2" charset="0"/>
                      </a:endParaRPr>
                    </a:p>
                  </a:txBody>
                  <a:tcPr/>
                </a:tc>
                <a:tc hMerge="1">
                  <a:txBody>
                    <a:bodyPr/>
                    <a:lstStyle/>
                    <a:p>
                      <a:endParaRPr lang="en-GB"/>
                    </a:p>
                  </a:txBody>
                  <a:tcPr/>
                </a:tc>
                <a:tc hMerge="1">
                  <a:txBody>
                    <a:bodyPr/>
                    <a:lstStyle/>
                    <a:p>
                      <a:endParaRPr lang="en-GB" dirty="0"/>
                    </a:p>
                  </a:txBody>
                  <a:tcPr/>
                </a:tc>
                <a:tc gridSpan="3">
                  <a:txBody>
                    <a:bodyPr/>
                    <a:lstStyle/>
                    <a:p>
                      <a:pPr algn="ctr"/>
                      <a:r>
                        <a:rPr lang="en-GB" sz="1200" b="1" dirty="0">
                          <a:solidFill>
                            <a:srgbClr val="FF0000"/>
                          </a:solidFill>
                          <a:latin typeface="Montserrat" panose="00000500000000000000" pitchFamily="2" charset="0"/>
                          <a:ea typeface="ＭＳ Ｐゴシック"/>
                        </a:rPr>
                        <a:t>??</a:t>
                      </a:r>
                      <a:endParaRPr lang="en-GB" sz="1200" b="1" dirty="0">
                        <a:latin typeface="Montserrat" panose="00000500000000000000" pitchFamily="2" charset="0"/>
                      </a:endParaRPr>
                    </a:p>
                  </a:txBody>
                  <a:tcPr/>
                </a:tc>
                <a:tc hMerge="1">
                  <a:txBody>
                    <a:bodyPr/>
                    <a:lstStyle/>
                    <a:p>
                      <a:endParaRPr lang="en-GB"/>
                    </a:p>
                  </a:txBody>
                  <a:tcPr/>
                </a:tc>
                <a:tc hMerge="1">
                  <a:txBody>
                    <a:bodyPr/>
                    <a:lstStyle/>
                    <a:p>
                      <a:endParaRPr lang="en-GB" dirty="0"/>
                    </a:p>
                  </a:txBody>
                  <a:tcPr/>
                </a:tc>
                <a:tc gridSpan="3">
                  <a:txBody>
                    <a:bodyPr/>
                    <a:lstStyle/>
                    <a:p>
                      <a:pPr algn="ctr"/>
                      <a:r>
                        <a:rPr lang="en-GB" sz="1200" b="1" dirty="0">
                          <a:solidFill>
                            <a:srgbClr val="FF0000"/>
                          </a:solidFill>
                          <a:latin typeface="Montserrat" panose="00000500000000000000" pitchFamily="2" charset="0"/>
                          <a:ea typeface="ＭＳ Ｐゴシック"/>
                        </a:rPr>
                        <a:t>??</a:t>
                      </a:r>
                      <a:endParaRPr lang="en-GB" sz="1200" b="1" dirty="0">
                        <a:latin typeface="Montserrat" panose="00000500000000000000" pitchFamily="2" charset="0"/>
                      </a:endParaRPr>
                    </a:p>
                  </a:txBody>
                  <a:tcPr/>
                </a:tc>
                <a:tc hMerge="1">
                  <a:txBody>
                    <a:bodyPr/>
                    <a:lstStyle/>
                    <a:p>
                      <a:pPr algn="ctr"/>
                      <a:endParaRPr lang="en-GB" sz="2000" b="1" dirty="0"/>
                    </a:p>
                  </a:txBody>
                  <a:tcPr/>
                </a:tc>
                <a:tc hMerge="1">
                  <a:txBody>
                    <a:bodyPr/>
                    <a:lstStyle/>
                    <a:p>
                      <a:pPr algn="ctr"/>
                      <a:endParaRPr lang="en-GB" sz="2000" b="1" dirty="0"/>
                    </a:p>
                  </a:txBody>
                  <a:tcPr/>
                </a:tc>
                <a:extLst>
                  <a:ext uri="{0D108BD9-81ED-4DB2-BD59-A6C34878D82A}">
                    <a16:rowId xmlns:a16="http://schemas.microsoft.com/office/drawing/2014/main" val="10001"/>
                  </a:ext>
                </a:extLst>
              </a:tr>
              <a:tr h="497412">
                <a:tc>
                  <a:txBody>
                    <a:bodyPr/>
                    <a:lstStyle/>
                    <a:p>
                      <a:pPr algn="ctr"/>
                      <a:r>
                        <a:rPr lang="en-GB" sz="1050" b="1" dirty="0"/>
                        <a:t>M</a:t>
                      </a:r>
                    </a:p>
                  </a:txBody>
                  <a:tcPr/>
                </a:tc>
                <a:tc>
                  <a:txBody>
                    <a:bodyPr/>
                    <a:lstStyle/>
                    <a:p>
                      <a:pPr algn="ctr"/>
                      <a:r>
                        <a:rPr lang="en-GB" sz="1050" b="1" dirty="0"/>
                        <a:t>F</a:t>
                      </a:r>
                    </a:p>
                  </a:txBody>
                  <a:tcPr/>
                </a:tc>
                <a:tc>
                  <a:txBody>
                    <a:bodyPr/>
                    <a:lstStyle/>
                    <a:p>
                      <a:pPr algn="ctr"/>
                      <a:r>
                        <a:rPr lang="en-GB" sz="1050" b="1" dirty="0">
                          <a:latin typeface="Montserrat" panose="00000500000000000000" pitchFamily="2" charset="0"/>
                        </a:rPr>
                        <a:t>Dis</a:t>
                      </a:r>
                    </a:p>
                  </a:txBody>
                  <a:tcPr/>
                </a:tc>
                <a:tc>
                  <a:txBody>
                    <a:bodyPr/>
                    <a:lstStyle/>
                    <a:p>
                      <a:pPr algn="ctr"/>
                      <a:r>
                        <a:rPr lang="en-GB" sz="1050" b="1" dirty="0">
                          <a:latin typeface="Montserrat" panose="00000500000000000000" pitchFamily="2" charset="0"/>
                        </a:rPr>
                        <a:t>M</a:t>
                      </a:r>
                    </a:p>
                  </a:txBody>
                  <a:tcPr/>
                </a:tc>
                <a:tc>
                  <a:txBody>
                    <a:bodyPr/>
                    <a:lstStyle/>
                    <a:p>
                      <a:pPr algn="ctr"/>
                      <a:r>
                        <a:rPr lang="en-GB" sz="1050" b="1" dirty="0">
                          <a:latin typeface="Montserrat" panose="00000500000000000000" pitchFamily="2" charset="0"/>
                        </a:rPr>
                        <a:t>F</a:t>
                      </a:r>
                    </a:p>
                  </a:txBody>
                  <a:tcPr/>
                </a:tc>
                <a:tc>
                  <a:txBody>
                    <a:bodyPr/>
                    <a:lstStyle/>
                    <a:p>
                      <a:pPr algn="ctr"/>
                      <a:r>
                        <a:rPr lang="en-GB" sz="1050" b="1" dirty="0">
                          <a:latin typeface="Montserrat" panose="00000500000000000000" pitchFamily="2" charset="0"/>
                        </a:rPr>
                        <a:t>Dis</a:t>
                      </a:r>
                    </a:p>
                  </a:txBody>
                  <a:tcPr/>
                </a:tc>
                <a:tc>
                  <a:txBody>
                    <a:bodyPr/>
                    <a:lstStyle/>
                    <a:p>
                      <a:pPr algn="ctr"/>
                      <a:r>
                        <a:rPr lang="en-GB" sz="1050" b="1" dirty="0">
                          <a:latin typeface="Montserrat" panose="00000500000000000000" pitchFamily="2" charset="0"/>
                        </a:rPr>
                        <a:t>M</a:t>
                      </a:r>
                    </a:p>
                  </a:txBody>
                  <a:tcPr/>
                </a:tc>
                <a:tc>
                  <a:txBody>
                    <a:bodyPr/>
                    <a:lstStyle/>
                    <a:p>
                      <a:pPr algn="ctr"/>
                      <a:r>
                        <a:rPr lang="en-GB" sz="1050" b="1" dirty="0">
                          <a:latin typeface="Montserrat" panose="00000500000000000000" pitchFamily="2" charset="0"/>
                        </a:rPr>
                        <a:t>F</a:t>
                      </a:r>
                    </a:p>
                  </a:txBody>
                  <a:tcPr/>
                </a:tc>
                <a:tc>
                  <a:txBody>
                    <a:bodyPr/>
                    <a:lstStyle/>
                    <a:p>
                      <a:pPr algn="ctr"/>
                      <a:r>
                        <a:rPr lang="en-GB" sz="1050" b="1" dirty="0">
                          <a:latin typeface="Montserrat" panose="00000500000000000000" pitchFamily="2" charset="0"/>
                        </a:rPr>
                        <a:t>Dis</a:t>
                      </a:r>
                    </a:p>
                  </a:txBody>
                  <a:tcPr/>
                </a:tc>
                <a:tc>
                  <a:txBody>
                    <a:bodyPr/>
                    <a:lstStyle/>
                    <a:p>
                      <a:pPr algn="ctr"/>
                      <a:r>
                        <a:rPr lang="en-GB" sz="1050" b="1" dirty="0">
                          <a:latin typeface="Montserrat" panose="00000500000000000000" pitchFamily="2" charset="0"/>
                        </a:rPr>
                        <a:t>M</a:t>
                      </a:r>
                    </a:p>
                  </a:txBody>
                  <a:tcPr/>
                </a:tc>
                <a:tc>
                  <a:txBody>
                    <a:bodyPr/>
                    <a:lstStyle/>
                    <a:p>
                      <a:pPr algn="ctr"/>
                      <a:r>
                        <a:rPr lang="en-GB" sz="1050" b="1" dirty="0">
                          <a:latin typeface="Montserrat" panose="00000500000000000000" pitchFamily="2" charset="0"/>
                        </a:rPr>
                        <a:t>F</a:t>
                      </a:r>
                    </a:p>
                  </a:txBody>
                  <a:tcPr/>
                </a:tc>
                <a:tc>
                  <a:txBody>
                    <a:bodyPr/>
                    <a:lstStyle/>
                    <a:p>
                      <a:pPr algn="ctr"/>
                      <a:r>
                        <a:rPr lang="en-GB" sz="1050" b="1" dirty="0">
                          <a:latin typeface="Montserrat" panose="00000500000000000000" pitchFamily="2" charset="0"/>
                        </a:rPr>
                        <a:t>Dis</a:t>
                      </a:r>
                    </a:p>
                  </a:txBody>
                  <a:tcPr/>
                </a:tc>
                <a:tc>
                  <a:txBody>
                    <a:bodyPr/>
                    <a:lstStyle/>
                    <a:p>
                      <a:pPr algn="ctr"/>
                      <a:r>
                        <a:rPr lang="en-GB" sz="1050" b="1" dirty="0">
                          <a:latin typeface="Montserrat" panose="00000500000000000000" pitchFamily="2" charset="0"/>
                        </a:rPr>
                        <a:t>M</a:t>
                      </a:r>
                    </a:p>
                  </a:txBody>
                  <a:tcPr/>
                </a:tc>
                <a:tc>
                  <a:txBody>
                    <a:bodyPr/>
                    <a:lstStyle/>
                    <a:p>
                      <a:pPr algn="ctr"/>
                      <a:r>
                        <a:rPr lang="en-GB" sz="1050" b="1" dirty="0">
                          <a:latin typeface="Montserrat" panose="00000500000000000000" pitchFamily="2" charset="0"/>
                        </a:rPr>
                        <a:t>F</a:t>
                      </a:r>
                    </a:p>
                  </a:txBody>
                  <a:tcPr/>
                </a:tc>
                <a:tc>
                  <a:txBody>
                    <a:bodyPr/>
                    <a:lstStyle/>
                    <a:p>
                      <a:pPr algn="ctr"/>
                      <a:r>
                        <a:rPr lang="en-GB" sz="1050" b="1" dirty="0">
                          <a:latin typeface="Montserrat" panose="00000500000000000000" pitchFamily="2" charset="0"/>
                        </a:rPr>
                        <a:t>Dis</a:t>
                      </a:r>
                    </a:p>
                  </a:txBody>
                  <a:tcPr/>
                </a:tc>
                <a:tc>
                  <a:txBody>
                    <a:bodyPr/>
                    <a:lstStyle/>
                    <a:p>
                      <a:pPr algn="ctr"/>
                      <a:r>
                        <a:rPr lang="en-GB" sz="1050" b="1" dirty="0">
                          <a:latin typeface="Montserrat" panose="00000500000000000000" pitchFamily="2" charset="0"/>
                        </a:rPr>
                        <a:t>M</a:t>
                      </a:r>
                    </a:p>
                  </a:txBody>
                  <a:tcPr/>
                </a:tc>
                <a:tc>
                  <a:txBody>
                    <a:bodyPr/>
                    <a:lstStyle/>
                    <a:p>
                      <a:pPr algn="ctr"/>
                      <a:r>
                        <a:rPr lang="en-GB" sz="1050" b="1" dirty="0">
                          <a:latin typeface="Montserrat" panose="00000500000000000000" pitchFamily="2" charset="0"/>
                        </a:rPr>
                        <a:t>F</a:t>
                      </a:r>
                    </a:p>
                  </a:txBody>
                  <a:tcPr/>
                </a:tc>
                <a:tc>
                  <a:txBody>
                    <a:bodyPr/>
                    <a:lstStyle/>
                    <a:p>
                      <a:pPr algn="ctr"/>
                      <a:r>
                        <a:rPr lang="en-GB" sz="1050" b="1" dirty="0">
                          <a:latin typeface="Montserrat" panose="00000500000000000000" pitchFamily="2" charset="0"/>
                        </a:rPr>
                        <a:t>Dis</a:t>
                      </a:r>
                    </a:p>
                  </a:txBody>
                  <a:tcPr/>
                </a:tc>
                <a:extLst>
                  <a:ext uri="{0D108BD9-81ED-4DB2-BD59-A6C34878D82A}">
                    <a16:rowId xmlns:a16="http://schemas.microsoft.com/office/drawing/2014/main" val="10002"/>
                  </a:ext>
                </a:extLst>
              </a:tr>
              <a:tr h="3572722">
                <a:tc>
                  <a:txBody>
                    <a:bodyPr/>
                    <a:lstStyle/>
                    <a:p>
                      <a:pPr algn="ctr"/>
                      <a:r>
                        <a:rPr lang="en-GB" sz="900" b="1" dirty="0">
                          <a:solidFill>
                            <a:srgbClr val="FF0000"/>
                          </a:solidFill>
                          <a:latin typeface="+mn-lt"/>
                          <a:ea typeface="ＭＳ Ｐゴシック"/>
                        </a:rPr>
                        <a:t>??</a:t>
                      </a:r>
                      <a:r>
                        <a:rPr lang="en-GB" sz="900" u="none" dirty="0"/>
                        <a:t>xU8</a:t>
                      </a:r>
                    </a:p>
                    <a:p>
                      <a:pPr algn="ctr"/>
                      <a:r>
                        <a:rPr lang="en-GB" sz="900" b="1" dirty="0">
                          <a:solidFill>
                            <a:srgbClr val="FF0000"/>
                          </a:solidFill>
                          <a:latin typeface="+mn-lt"/>
                          <a:ea typeface="ＭＳ Ｐゴシック"/>
                        </a:rPr>
                        <a:t>??</a:t>
                      </a:r>
                      <a:r>
                        <a:rPr lang="en-GB" sz="900" u="none" dirty="0"/>
                        <a:t>xU9</a:t>
                      </a:r>
                    </a:p>
                    <a:p>
                      <a:pPr algn="ctr"/>
                      <a:r>
                        <a:rPr lang="en-GB" sz="900" b="1" dirty="0">
                          <a:solidFill>
                            <a:srgbClr val="FF0000"/>
                          </a:solidFill>
                          <a:latin typeface="+mn-lt"/>
                          <a:ea typeface="ＭＳ Ｐゴシック"/>
                        </a:rPr>
                        <a:t>??</a:t>
                      </a:r>
                      <a:r>
                        <a:rPr lang="en-GB" sz="900" u="none" dirty="0"/>
                        <a:t>x10</a:t>
                      </a:r>
                    </a:p>
                    <a:p>
                      <a:pPr algn="ctr"/>
                      <a:r>
                        <a:rPr lang="en-GB" sz="900" b="1" dirty="0">
                          <a:solidFill>
                            <a:srgbClr val="FF0000"/>
                          </a:solidFill>
                          <a:latin typeface="+mn-lt"/>
                          <a:ea typeface="ＭＳ Ｐゴシック"/>
                        </a:rPr>
                        <a:t>??</a:t>
                      </a:r>
                      <a:r>
                        <a:rPr lang="en-GB" sz="900" u="none" dirty="0"/>
                        <a:t>xU11</a:t>
                      </a:r>
                    </a:p>
                    <a:p>
                      <a:pPr algn="ctr"/>
                      <a:r>
                        <a:rPr lang="en-GB" sz="900" b="1" dirty="0">
                          <a:solidFill>
                            <a:srgbClr val="FF0000"/>
                          </a:solidFill>
                          <a:latin typeface="+mn-lt"/>
                          <a:ea typeface="ＭＳ Ｐゴシック"/>
                        </a:rPr>
                        <a:t>??</a:t>
                      </a:r>
                      <a:r>
                        <a:rPr lang="en-GB" sz="900" u="none" dirty="0"/>
                        <a:t>xU12</a:t>
                      </a:r>
                    </a:p>
                    <a:p>
                      <a:pPr algn="ctr"/>
                      <a:r>
                        <a:rPr lang="en-GB" sz="900" b="1" dirty="0">
                          <a:solidFill>
                            <a:srgbClr val="FF0000"/>
                          </a:solidFill>
                          <a:latin typeface="+mn-lt"/>
                          <a:ea typeface="ＭＳ Ｐゴシック"/>
                        </a:rPr>
                        <a:t>??</a:t>
                      </a:r>
                      <a:r>
                        <a:rPr lang="en-GB" sz="900" u="none" dirty="0"/>
                        <a:t>xU13</a:t>
                      </a:r>
                    </a:p>
                    <a:p>
                      <a:pPr algn="ctr"/>
                      <a:r>
                        <a:rPr lang="en-GB" sz="900" b="1" dirty="0">
                          <a:solidFill>
                            <a:srgbClr val="FF0000"/>
                          </a:solidFill>
                          <a:latin typeface="+mn-lt"/>
                          <a:ea typeface="ＭＳ Ｐゴシック"/>
                        </a:rPr>
                        <a:t>??</a:t>
                      </a:r>
                      <a:r>
                        <a:rPr lang="en-GB" sz="900" u="none" dirty="0"/>
                        <a:t>xU14</a:t>
                      </a:r>
                    </a:p>
                    <a:p>
                      <a:pPr algn="ctr"/>
                      <a:r>
                        <a:rPr lang="en-GB" sz="900" b="1" dirty="0">
                          <a:solidFill>
                            <a:srgbClr val="FF0000"/>
                          </a:solidFill>
                          <a:latin typeface="+mn-lt"/>
                          <a:ea typeface="ＭＳ Ｐゴシック"/>
                        </a:rPr>
                        <a:t>??</a:t>
                      </a:r>
                      <a:r>
                        <a:rPr lang="en-GB" sz="900" u="none" dirty="0"/>
                        <a:t>xU15</a:t>
                      </a:r>
                    </a:p>
                    <a:p>
                      <a:pPr algn="ctr"/>
                      <a:r>
                        <a:rPr lang="en-GB" sz="900" b="1" dirty="0">
                          <a:solidFill>
                            <a:srgbClr val="FF0000"/>
                          </a:solidFill>
                          <a:latin typeface="+mn-lt"/>
                          <a:ea typeface="ＭＳ Ｐゴシック"/>
                        </a:rPr>
                        <a:t>??</a:t>
                      </a:r>
                      <a:r>
                        <a:rPr lang="en-GB" sz="900" u="none" dirty="0"/>
                        <a:t>xU16</a:t>
                      </a:r>
                    </a:p>
                    <a:p>
                      <a:pPr algn="ctr"/>
                      <a:r>
                        <a:rPr lang="en-GB" sz="900" b="1" dirty="0">
                          <a:solidFill>
                            <a:srgbClr val="FF0000"/>
                          </a:solidFill>
                          <a:latin typeface="+mn-lt"/>
                          <a:ea typeface="ＭＳ Ｐゴシック"/>
                        </a:rPr>
                        <a:t>??</a:t>
                      </a:r>
                      <a:r>
                        <a:rPr lang="en-GB" sz="900" u="none" dirty="0"/>
                        <a:t>xU17</a:t>
                      </a:r>
                    </a:p>
                    <a:p>
                      <a:endParaRPr lang="en-GB" sz="900" dirty="0"/>
                    </a:p>
                  </a:txBody>
                  <a:tcPr/>
                </a:tc>
                <a:tc>
                  <a:txBody>
                    <a:bodyPr/>
                    <a:lstStyle/>
                    <a:p>
                      <a:r>
                        <a:rPr lang="en-GB" sz="900" dirty="0"/>
                        <a:t>0</a:t>
                      </a:r>
                    </a:p>
                    <a:p>
                      <a:endParaRPr lang="en-GB" sz="900" dirty="0"/>
                    </a:p>
                  </a:txBody>
                  <a:tcPr/>
                </a:tc>
                <a:tc>
                  <a:txBody>
                    <a:bodyPr/>
                    <a:lstStyle/>
                    <a:p>
                      <a:r>
                        <a:rPr lang="en-GB" sz="900" dirty="0">
                          <a:latin typeface="Montserrat" panose="00000500000000000000" pitchFamily="2" charset="0"/>
                        </a:rPr>
                        <a:t>0</a:t>
                      </a:r>
                    </a:p>
                    <a:p>
                      <a:endParaRPr lang="en-GB" sz="900" dirty="0">
                        <a:latin typeface="Montserrat" panose="00000500000000000000" pitchFamily="2" charset="0"/>
                      </a:endParaRPr>
                    </a:p>
                  </a:txBody>
                  <a:tcPr/>
                </a:tc>
                <a:tc>
                  <a:txBody>
                    <a:bodyPr/>
                    <a:lstStyle/>
                    <a:p>
                      <a:pPr algn="ctr"/>
                      <a:r>
                        <a:rPr lang="en-GB" sz="900" b="1" dirty="0">
                          <a:solidFill>
                            <a:srgbClr val="FF0000"/>
                          </a:solidFill>
                          <a:latin typeface="Montserrat" panose="00000500000000000000" pitchFamily="2" charset="0"/>
                          <a:ea typeface="ＭＳ Ｐゴシック"/>
                        </a:rPr>
                        <a:t>??</a:t>
                      </a:r>
                      <a:r>
                        <a:rPr lang="en-GB" sz="900" b="0" dirty="0">
                          <a:solidFill>
                            <a:schemeClr val="tx1"/>
                          </a:solidFill>
                          <a:latin typeface="Montserrat" panose="00000500000000000000" pitchFamily="2" charset="0"/>
                          <a:ea typeface="ＭＳ Ｐゴシック"/>
                        </a:rPr>
                        <a:t>xU6</a:t>
                      </a:r>
                    </a:p>
                    <a:p>
                      <a:pPr algn="ctr"/>
                      <a:r>
                        <a:rPr lang="en-GB" sz="900" b="1" dirty="0">
                          <a:solidFill>
                            <a:srgbClr val="FF0000"/>
                          </a:solidFill>
                          <a:latin typeface="Montserrat" panose="00000500000000000000" pitchFamily="2" charset="0"/>
                          <a:ea typeface="ＭＳ Ｐゴシック"/>
                        </a:rPr>
                        <a:t>??</a:t>
                      </a:r>
                      <a:r>
                        <a:rPr lang="en-GB" sz="900" b="0" dirty="0">
                          <a:solidFill>
                            <a:schemeClr val="tx1"/>
                          </a:solidFill>
                          <a:latin typeface="Montserrat" panose="00000500000000000000" pitchFamily="2" charset="0"/>
                          <a:ea typeface="ＭＳ Ｐゴシック"/>
                        </a:rPr>
                        <a:t>xU7</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xU8</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xU9</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x10</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xU11</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xU12</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xU13</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xU14</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xU15</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xU16</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xU17</a:t>
                      </a:r>
                    </a:p>
                    <a:p>
                      <a:endParaRPr lang="en-GB" sz="900" dirty="0">
                        <a:latin typeface="Montserrat" panose="00000500000000000000" pitchFamily="2" charset="0"/>
                      </a:endParaRPr>
                    </a:p>
                  </a:txBody>
                  <a:tcPr/>
                </a:tc>
                <a:tc>
                  <a:txBody>
                    <a:bodyPr/>
                    <a:lstStyle/>
                    <a:p>
                      <a:pPr algn="ctr"/>
                      <a:r>
                        <a:rPr lang="en-GB" sz="900" b="1" dirty="0">
                          <a:solidFill>
                            <a:srgbClr val="FF0000"/>
                          </a:solidFill>
                          <a:latin typeface="Montserrat" panose="00000500000000000000" pitchFamily="2" charset="0"/>
                        </a:rPr>
                        <a:t>??</a:t>
                      </a:r>
                    </a:p>
                  </a:txBody>
                  <a:tcPr/>
                </a:tc>
                <a:tc>
                  <a:txBody>
                    <a:bodyPr/>
                    <a:lstStyle/>
                    <a:p>
                      <a:pPr algn="ctr"/>
                      <a:r>
                        <a:rPr lang="en-GB" sz="900" b="1" dirty="0">
                          <a:solidFill>
                            <a:srgbClr val="FF0000"/>
                          </a:solidFill>
                          <a:latin typeface="Montserrat" panose="00000500000000000000" pitchFamily="2" charset="0"/>
                        </a:rPr>
                        <a:t>??</a:t>
                      </a:r>
                    </a:p>
                  </a:txBody>
                  <a:tcPr/>
                </a:tc>
                <a:tc>
                  <a:txBody>
                    <a:bodyPr/>
                    <a:lstStyle/>
                    <a:p>
                      <a:pPr algn="ctr"/>
                      <a:r>
                        <a:rPr lang="en-GB" sz="900" b="1" dirty="0">
                          <a:solidFill>
                            <a:srgbClr val="FF0000"/>
                          </a:solidFill>
                          <a:latin typeface="Montserrat" panose="00000500000000000000" pitchFamily="2" charset="0"/>
                          <a:ea typeface="ＭＳ Ｐゴシック"/>
                        </a:rPr>
                        <a:t>??</a:t>
                      </a:r>
                      <a:r>
                        <a:rPr lang="en-GB" sz="900" b="0" dirty="0">
                          <a:solidFill>
                            <a:schemeClr val="tx1"/>
                          </a:solidFill>
                          <a:latin typeface="Montserrat" panose="00000500000000000000" pitchFamily="2" charset="0"/>
                          <a:ea typeface="ＭＳ Ｐゴシック"/>
                        </a:rPr>
                        <a:t>xU6</a:t>
                      </a:r>
                    </a:p>
                    <a:p>
                      <a:pPr algn="ctr"/>
                      <a:r>
                        <a:rPr lang="en-GB" sz="900" b="1" dirty="0">
                          <a:solidFill>
                            <a:srgbClr val="FF0000"/>
                          </a:solidFill>
                          <a:latin typeface="Montserrat" panose="00000500000000000000" pitchFamily="2" charset="0"/>
                          <a:ea typeface="ＭＳ Ｐゴシック"/>
                        </a:rPr>
                        <a:t>??</a:t>
                      </a:r>
                      <a:r>
                        <a:rPr lang="en-GB" sz="900" b="0" dirty="0">
                          <a:solidFill>
                            <a:schemeClr val="tx1"/>
                          </a:solidFill>
                          <a:latin typeface="Montserrat" panose="00000500000000000000" pitchFamily="2" charset="0"/>
                          <a:ea typeface="ＭＳ Ｐゴシック"/>
                        </a:rPr>
                        <a:t>xU7</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xU8</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xU9</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x10</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xU11</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xU12</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xU13</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xU14</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xU15</a:t>
                      </a:r>
                    </a:p>
                    <a:p>
                      <a:pPr algn="ctr"/>
                      <a:r>
                        <a:rPr lang="en-GB" sz="900" b="1" dirty="0">
                          <a:solidFill>
                            <a:srgbClr val="FF0000"/>
                          </a:solidFill>
                          <a:latin typeface="Montserrat" panose="00000500000000000000" pitchFamily="2" charset="0"/>
                          <a:ea typeface="ＭＳ Ｐゴシック"/>
                        </a:rPr>
                        <a:t>??</a:t>
                      </a:r>
                      <a:r>
                        <a:rPr lang="en-GB" sz="900" u="none" dirty="0">
                          <a:latin typeface="Montserrat" panose="00000500000000000000" pitchFamily="2" charset="0"/>
                        </a:rPr>
                        <a:t>xU16</a:t>
                      </a:r>
                    </a:p>
                    <a:p>
                      <a:pPr algn="ctr"/>
                      <a:r>
                        <a:rPr lang="en-GB" sz="900" b="1">
                          <a:solidFill>
                            <a:srgbClr val="FF0000"/>
                          </a:solidFill>
                          <a:latin typeface="Montserrat" panose="00000500000000000000" pitchFamily="2" charset="0"/>
                          <a:ea typeface="ＭＳ Ｐゴシック"/>
                        </a:rPr>
                        <a:t>??</a:t>
                      </a:r>
                      <a:r>
                        <a:rPr lang="en-GB" sz="900" u="none">
                          <a:latin typeface="Montserrat" panose="00000500000000000000" pitchFamily="2" charset="0"/>
                        </a:rPr>
                        <a:t>xU17</a:t>
                      </a:r>
                    </a:p>
                    <a:p>
                      <a:endParaRPr lang="en-GB" sz="900" dirty="0">
                        <a:latin typeface="Montserrat" panose="00000500000000000000" pitchFamily="2" charset="0"/>
                      </a:endParaRPr>
                    </a:p>
                  </a:txBody>
                  <a:tcPr/>
                </a:tc>
                <a:tc>
                  <a:txBody>
                    <a:bodyPr/>
                    <a:lstStyle/>
                    <a:p>
                      <a:pPr algn="ctr"/>
                      <a:r>
                        <a:rPr lang="en-GB" sz="900" dirty="0">
                          <a:latin typeface="Montserrat" panose="00000500000000000000" pitchFamily="2" charset="0"/>
                        </a:rPr>
                        <a:t>1xU9</a:t>
                      </a:r>
                    </a:p>
                  </a:txBody>
                  <a:tcPr/>
                </a:tc>
                <a:tc>
                  <a:txBody>
                    <a:bodyPr/>
                    <a:lstStyle/>
                    <a:p>
                      <a:pPr algn="ctr"/>
                      <a:r>
                        <a:rPr lang="en-GB" sz="900" b="1" dirty="0">
                          <a:solidFill>
                            <a:srgbClr val="FF0000"/>
                          </a:solidFill>
                          <a:latin typeface="Montserrat" panose="00000500000000000000" pitchFamily="2" charset="0"/>
                        </a:rPr>
                        <a:t>??</a:t>
                      </a:r>
                    </a:p>
                  </a:txBody>
                  <a:tcPr/>
                </a:tc>
                <a:tc>
                  <a:txBody>
                    <a:bodyPr/>
                    <a:lstStyle/>
                    <a:p>
                      <a:pPr algn="ctr"/>
                      <a:r>
                        <a:rPr lang="en-GB" sz="900" dirty="0">
                          <a:latin typeface="Montserrat" panose="00000500000000000000" pitchFamily="2" charset="0"/>
                        </a:rPr>
                        <a:t>2xU7</a:t>
                      </a:r>
                    </a:p>
                    <a:p>
                      <a:pPr algn="ctr"/>
                      <a:r>
                        <a:rPr lang="en-GB" sz="900" dirty="0">
                          <a:latin typeface="Montserrat" panose="00000500000000000000" pitchFamily="2" charset="0"/>
                        </a:rPr>
                        <a:t>2xU8</a:t>
                      </a:r>
                    </a:p>
                    <a:p>
                      <a:pPr algn="ctr"/>
                      <a:r>
                        <a:rPr lang="en-GB" sz="900" dirty="0">
                          <a:latin typeface="Montserrat" panose="00000500000000000000" pitchFamily="2" charset="0"/>
                        </a:rPr>
                        <a:t>1xU9</a:t>
                      </a:r>
                    </a:p>
                    <a:p>
                      <a:pPr algn="ctr"/>
                      <a:r>
                        <a:rPr lang="en-GB" sz="900" dirty="0">
                          <a:latin typeface="Montserrat" panose="00000500000000000000" pitchFamily="2" charset="0"/>
                        </a:rPr>
                        <a:t>1x10</a:t>
                      </a:r>
                    </a:p>
                    <a:p>
                      <a:pPr algn="ctr"/>
                      <a:r>
                        <a:rPr lang="en-GB" sz="900" dirty="0">
                          <a:latin typeface="Montserrat" panose="00000500000000000000" pitchFamily="2" charset="0"/>
                        </a:rPr>
                        <a:t>3xU11</a:t>
                      </a:r>
                    </a:p>
                    <a:p>
                      <a:pPr algn="ctr"/>
                      <a:r>
                        <a:rPr lang="en-GB" sz="900" dirty="0">
                          <a:latin typeface="Montserrat" panose="00000500000000000000" pitchFamily="2" charset="0"/>
                        </a:rPr>
                        <a:t>2xU12</a:t>
                      </a:r>
                    </a:p>
                    <a:p>
                      <a:pPr algn="ctr"/>
                      <a:r>
                        <a:rPr lang="en-GB" sz="900" dirty="0">
                          <a:latin typeface="Montserrat" panose="00000500000000000000" pitchFamily="2" charset="0"/>
                        </a:rPr>
                        <a:t>2xU13</a:t>
                      </a:r>
                    </a:p>
                    <a:p>
                      <a:pPr algn="ctr"/>
                      <a:r>
                        <a:rPr lang="en-GB" sz="900" dirty="0">
                          <a:latin typeface="Montserrat" panose="00000500000000000000" pitchFamily="2" charset="0"/>
                        </a:rPr>
                        <a:t>3xU14</a:t>
                      </a:r>
                    </a:p>
                    <a:p>
                      <a:pPr algn="ctr"/>
                      <a:r>
                        <a:rPr lang="en-GB" sz="900" dirty="0">
                          <a:latin typeface="Montserrat" panose="00000500000000000000" pitchFamily="2" charset="0"/>
                        </a:rPr>
                        <a:t>1xU15</a:t>
                      </a:r>
                    </a:p>
                    <a:p>
                      <a:pPr algn="ctr"/>
                      <a:r>
                        <a:rPr lang="en-GB" sz="900" dirty="0">
                          <a:latin typeface="Montserrat" panose="00000500000000000000" pitchFamily="2" charset="0"/>
                        </a:rPr>
                        <a:t>2xU16</a:t>
                      </a:r>
                    </a:p>
                    <a:p>
                      <a:pPr algn="ctr"/>
                      <a:r>
                        <a:rPr lang="en-GB" sz="900" dirty="0">
                          <a:latin typeface="Montserrat" panose="00000500000000000000" pitchFamily="2" charset="0"/>
                        </a:rPr>
                        <a:t>1xU17</a:t>
                      </a:r>
                    </a:p>
                    <a:p>
                      <a:pPr algn="ctr"/>
                      <a:r>
                        <a:rPr lang="en-GB" sz="900" dirty="0">
                          <a:latin typeface="Montserrat" panose="00000500000000000000" pitchFamily="2" charset="0"/>
                        </a:rPr>
                        <a:t>1xU18</a:t>
                      </a:r>
                    </a:p>
                    <a:p>
                      <a:pPr algn="ctr"/>
                      <a:r>
                        <a:rPr lang="en-GB" sz="900" dirty="0">
                          <a:latin typeface="Montserrat" panose="00000500000000000000" pitchFamily="2" charset="0"/>
                        </a:rPr>
                        <a:t>1xU19</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9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p>
                  </a:txBody>
                  <a:tcPr/>
                </a:tc>
                <a:tc>
                  <a:txBody>
                    <a:bodyPr/>
                    <a:lstStyle/>
                    <a:p>
                      <a:pPr algn="ctr"/>
                      <a:r>
                        <a:rPr lang="en-GB" sz="900" dirty="0">
                          <a:latin typeface="Montserrat" panose="00000500000000000000" pitchFamily="2" charset="0"/>
                        </a:rPr>
                        <a:t>2xU7</a:t>
                      </a:r>
                    </a:p>
                    <a:p>
                      <a:pPr algn="ctr"/>
                      <a:r>
                        <a:rPr lang="en-GB" sz="900" dirty="0">
                          <a:latin typeface="Montserrat" panose="00000500000000000000" pitchFamily="2" charset="0"/>
                        </a:rPr>
                        <a:t>2xU8</a:t>
                      </a:r>
                    </a:p>
                    <a:p>
                      <a:pPr algn="ctr"/>
                      <a:r>
                        <a:rPr lang="en-GB" sz="900" dirty="0">
                          <a:latin typeface="Montserrat" panose="00000500000000000000" pitchFamily="2" charset="0"/>
                        </a:rPr>
                        <a:t>2xU9</a:t>
                      </a:r>
                    </a:p>
                    <a:p>
                      <a:pPr algn="ctr"/>
                      <a:r>
                        <a:rPr lang="en-GB" sz="900" dirty="0">
                          <a:latin typeface="Montserrat" panose="00000500000000000000" pitchFamily="2" charset="0"/>
                        </a:rPr>
                        <a:t>1x10</a:t>
                      </a:r>
                    </a:p>
                    <a:p>
                      <a:pPr algn="ctr"/>
                      <a:r>
                        <a:rPr lang="en-GB" sz="900" dirty="0">
                          <a:latin typeface="Montserrat" panose="00000500000000000000" pitchFamily="2" charset="0"/>
                        </a:rPr>
                        <a:t>1xU11</a:t>
                      </a:r>
                    </a:p>
                    <a:p>
                      <a:pPr algn="ctr"/>
                      <a:r>
                        <a:rPr lang="en-GB" sz="900" dirty="0">
                          <a:latin typeface="Montserrat" panose="00000500000000000000" pitchFamily="2" charset="0"/>
                        </a:rPr>
                        <a:t>3xU12</a:t>
                      </a:r>
                    </a:p>
                    <a:p>
                      <a:pPr algn="ctr"/>
                      <a:r>
                        <a:rPr lang="en-GB" sz="900" dirty="0">
                          <a:latin typeface="Montserrat" panose="00000500000000000000" pitchFamily="2" charset="0"/>
                        </a:rPr>
                        <a:t>2xU13</a:t>
                      </a:r>
                    </a:p>
                    <a:p>
                      <a:pPr algn="ctr"/>
                      <a:r>
                        <a:rPr lang="en-GB" sz="900" dirty="0">
                          <a:latin typeface="Montserrat" panose="00000500000000000000" pitchFamily="2" charset="0"/>
                        </a:rPr>
                        <a:t>2xU14</a:t>
                      </a:r>
                    </a:p>
                    <a:p>
                      <a:pPr algn="ctr"/>
                      <a:r>
                        <a:rPr lang="en-GB" sz="900" dirty="0">
                          <a:latin typeface="Montserrat" panose="00000500000000000000" pitchFamily="2" charset="0"/>
                        </a:rPr>
                        <a:t>2xU15</a:t>
                      </a:r>
                    </a:p>
                    <a:p>
                      <a:pPr algn="ctr"/>
                      <a:r>
                        <a:rPr lang="en-GB" sz="900" dirty="0">
                          <a:latin typeface="Montserrat" panose="00000500000000000000" pitchFamily="2" charset="0"/>
                        </a:rPr>
                        <a:t>2xU16</a:t>
                      </a:r>
                    </a:p>
                    <a:p>
                      <a:pPr algn="ctr"/>
                      <a:r>
                        <a:rPr lang="en-GB" sz="900" dirty="0">
                          <a:latin typeface="Montserrat" panose="00000500000000000000" pitchFamily="2" charset="0"/>
                        </a:rPr>
                        <a:t>1xU17</a:t>
                      </a:r>
                    </a:p>
                    <a:p>
                      <a:pPr algn="ctr"/>
                      <a:r>
                        <a:rPr lang="en-GB" sz="900" dirty="0">
                          <a:latin typeface="Montserrat" panose="00000500000000000000" pitchFamily="2" charset="0"/>
                        </a:rPr>
                        <a:t>1xU18</a:t>
                      </a:r>
                    </a:p>
                    <a:p>
                      <a:pPr algn="ctr"/>
                      <a:r>
                        <a:rPr lang="en-GB" sz="900" dirty="0">
                          <a:latin typeface="Montserrat" panose="00000500000000000000" pitchFamily="2" charset="0"/>
                        </a:rPr>
                        <a:t>1xU19</a:t>
                      </a:r>
                    </a:p>
                    <a:p>
                      <a:pPr algn="ctr"/>
                      <a:r>
                        <a:rPr lang="en-GB" sz="900" dirty="0">
                          <a:latin typeface="Montserrat" panose="00000500000000000000" pitchFamily="2" charset="0"/>
                        </a:rPr>
                        <a:t>1xU23</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9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p>
                  </a:txBody>
                  <a:tcPr/>
                </a:tc>
                <a:tc>
                  <a:txBody>
                    <a:bodyPr/>
                    <a:lstStyle/>
                    <a:p>
                      <a:pPr algn="ctr"/>
                      <a:r>
                        <a:rPr lang="en-GB" sz="900" dirty="0">
                          <a:latin typeface="Montserrat" panose="00000500000000000000" pitchFamily="2" charset="0"/>
                        </a:rPr>
                        <a:t>2xU7</a:t>
                      </a:r>
                    </a:p>
                    <a:p>
                      <a:pPr algn="ctr"/>
                      <a:r>
                        <a:rPr lang="en-GB" sz="900" dirty="0">
                          <a:latin typeface="Montserrat" panose="00000500000000000000" pitchFamily="2" charset="0"/>
                        </a:rPr>
                        <a:t>2xU8</a:t>
                      </a:r>
                    </a:p>
                    <a:p>
                      <a:pPr algn="ctr"/>
                      <a:r>
                        <a:rPr lang="en-GB" sz="900" dirty="0">
                          <a:latin typeface="Montserrat" panose="00000500000000000000" pitchFamily="2" charset="0"/>
                        </a:rPr>
                        <a:t>2xU9</a:t>
                      </a:r>
                    </a:p>
                    <a:p>
                      <a:pPr algn="ctr"/>
                      <a:r>
                        <a:rPr lang="en-GB" sz="900" dirty="0">
                          <a:latin typeface="Montserrat" panose="00000500000000000000" pitchFamily="2" charset="0"/>
                        </a:rPr>
                        <a:t>2Ux10</a:t>
                      </a:r>
                    </a:p>
                    <a:p>
                      <a:pPr algn="ctr"/>
                      <a:r>
                        <a:rPr lang="en-GB" sz="900" dirty="0">
                          <a:latin typeface="Montserrat" panose="00000500000000000000" pitchFamily="2" charset="0"/>
                        </a:rPr>
                        <a:t>1xU11</a:t>
                      </a:r>
                    </a:p>
                    <a:p>
                      <a:pPr algn="ctr"/>
                      <a:r>
                        <a:rPr lang="en-GB" sz="900" dirty="0">
                          <a:latin typeface="Montserrat" panose="00000500000000000000" pitchFamily="2" charset="0"/>
                        </a:rPr>
                        <a:t>1xU12</a:t>
                      </a:r>
                    </a:p>
                    <a:p>
                      <a:pPr algn="ctr"/>
                      <a:r>
                        <a:rPr lang="en-GB" sz="900" dirty="0">
                          <a:latin typeface="Montserrat" panose="00000500000000000000" pitchFamily="2" charset="0"/>
                        </a:rPr>
                        <a:t>2xU13</a:t>
                      </a:r>
                    </a:p>
                    <a:p>
                      <a:pPr algn="ctr"/>
                      <a:r>
                        <a:rPr lang="en-GB" sz="900" dirty="0">
                          <a:latin typeface="Montserrat" panose="00000500000000000000" pitchFamily="2" charset="0"/>
                        </a:rPr>
                        <a:t>2xU14</a:t>
                      </a:r>
                    </a:p>
                    <a:p>
                      <a:pPr algn="ctr"/>
                      <a:r>
                        <a:rPr lang="en-GB" sz="900" dirty="0">
                          <a:latin typeface="Montserrat" panose="00000500000000000000" pitchFamily="2" charset="0"/>
                        </a:rPr>
                        <a:t>2xU15</a:t>
                      </a:r>
                    </a:p>
                    <a:p>
                      <a:pPr algn="ctr"/>
                      <a:r>
                        <a:rPr lang="en-GB" sz="900" dirty="0">
                          <a:latin typeface="Montserrat" panose="00000500000000000000" pitchFamily="2" charset="0"/>
                        </a:rPr>
                        <a:t>2xU16</a:t>
                      </a:r>
                    </a:p>
                    <a:p>
                      <a:pPr algn="ctr"/>
                      <a:r>
                        <a:rPr lang="en-GB" sz="900" dirty="0">
                          <a:latin typeface="Montserrat" panose="00000500000000000000" pitchFamily="2" charset="0"/>
                        </a:rPr>
                        <a:t>1xU17</a:t>
                      </a:r>
                    </a:p>
                    <a:p>
                      <a:pPr algn="ctr"/>
                      <a:r>
                        <a:rPr lang="en-GB" sz="900" dirty="0">
                          <a:latin typeface="Montserrat" panose="00000500000000000000" pitchFamily="2" charset="0"/>
                        </a:rPr>
                        <a:t>1xU18</a:t>
                      </a:r>
                    </a:p>
                    <a:p>
                      <a:pPr algn="ctr"/>
                      <a:r>
                        <a:rPr lang="en-GB" sz="900" dirty="0">
                          <a:latin typeface="Montserrat" panose="00000500000000000000" pitchFamily="2" charset="0"/>
                        </a:rPr>
                        <a:t>1xU19</a:t>
                      </a:r>
                    </a:p>
                    <a:p>
                      <a:pPr algn="ctr"/>
                      <a:r>
                        <a:rPr lang="en-GB" sz="900" dirty="0">
                          <a:latin typeface="Montserrat" panose="00000500000000000000" pitchFamily="2" charset="0"/>
                        </a:rPr>
                        <a:t>1xU23</a:t>
                      </a:r>
                    </a:p>
                    <a:p>
                      <a:pPr algn="ctr"/>
                      <a:r>
                        <a:rPr lang="en-GB" sz="900" dirty="0">
                          <a:latin typeface="Montserrat" panose="00000500000000000000" pitchFamily="2" charset="0"/>
                        </a:rPr>
                        <a:t>Adult</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FF0000"/>
                          </a:solidFill>
                          <a:effectLst/>
                          <a:uLnTx/>
                          <a:uFillTx/>
                          <a:latin typeface="Montserrat" panose="00000500000000000000" pitchFamily="2" charset="0"/>
                          <a:ea typeface="+mn-ea"/>
                          <a:cs typeface="+mn-cs"/>
                        </a:rPr>
                        <a:t>??</a:t>
                      </a:r>
                      <a:endParaRPr kumimoji="0" lang="en-GB" sz="9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endParaRP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rPr>
                        <a:t>??</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97839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1752FC-20CF-468C-92CB-1CC0BFACC553}"/>
              </a:ext>
            </a:extLst>
          </p:cNvPr>
          <p:cNvPicPr>
            <a:picLocks noChangeAspect="1"/>
          </p:cNvPicPr>
          <p:nvPr/>
        </p:nvPicPr>
        <p:blipFill rotWithShape="1">
          <a:blip r:embed="rId3"/>
          <a:srcRect t="24600" b="8308"/>
          <a:stretch/>
        </p:blipFill>
        <p:spPr>
          <a:xfrm>
            <a:off x="-20542" y="0"/>
            <a:ext cx="9164542" cy="6858000"/>
          </a:xfrm>
          <a:prstGeom prst="rect">
            <a:avLst/>
          </a:prstGeom>
        </p:spPr>
      </p:pic>
      <p:sp>
        <p:nvSpPr>
          <p:cNvPr id="9219" name="Title 1"/>
          <p:cNvSpPr txBox="1">
            <a:spLocks/>
          </p:cNvSpPr>
          <p:nvPr/>
        </p:nvSpPr>
        <p:spPr bwMode="auto">
          <a:xfrm>
            <a:off x="0" y="5792576"/>
            <a:ext cx="4427984" cy="767556"/>
          </a:xfrm>
          <a:prstGeom prst="rect">
            <a:avLst/>
          </a:prstGeom>
          <a:solidFill>
            <a:srgbClr val="002060"/>
          </a:solidFill>
          <a:ln w="9525">
            <a:noFill/>
            <a:miter lim="800000"/>
            <a:headEnd/>
            <a:tailEnd/>
          </a:ln>
        </p:spPr>
        <p:txBody>
          <a:bodyPr anchor="ctr"/>
          <a:lstStyle/>
          <a:p>
            <a:pPr algn="r"/>
            <a:r>
              <a:rPr lang="en-GB" sz="3200" b="1" dirty="0">
                <a:solidFill>
                  <a:schemeClr val="bg1"/>
                </a:solidFill>
                <a:latin typeface="Montserrat" panose="00000500000000000000" pitchFamily="2" charset="0"/>
              </a:rPr>
              <a:t>Player Pathways</a:t>
            </a:r>
          </a:p>
        </p:txBody>
      </p:sp>
      <p:pic>
        <p:nvPicPr>
          <p:cNvPr id="5" name="Picture 4">
            <a:extLst>
              <a:ext uri="{FF2B5EF4-FFF2-40B4-BE49-F238E27FC236}">
                <a16:creationId xmlns:a16="http://schemas.microsoft.com/office/drawing/2014/main" id="{4D5E2E08-BA99-45F4-B6ED-D9912130C89A}"/>
              </a:ext>
            </a:extLst>
          </p:cNvPr>
          <p:cNvPicPr>
            <a:picLocks noChangeAspect="1"/>
          </p:cNvPicPr>
          <p:nvPr/>
        </p:nvPicPr>
        <p:blipFill>
          <a:blip r:embed="rId4"/>
          <a:stretch>
            <a:fillRect/>
          </a:stretch>
        </p:blipFill>
        <p:spPr>
          <a:xfrm>
            <a:off x="7163085" y="5611341"/>
            <a:ext cx="1801403" cy="1130027"/>
          </a:xfrm>
          <a:prstGeom prst="rect">
            <a:avLst/>
          </a:prstGeom>
        </p:spPr>
      </p:pic>
      <p:pic>
        <p:nvPicPr>
          <p:cNvPr id="6" name="Picture 5" descr="A logo of a football team&#10;&#10;Description automatically generated">
            <a:extLst>
              <a:ext uri="{FF2B5EF4-FFF2-40B4-BE49-F238E27FC236}">
                <a16:creationId xmlns:a16="http://schemas.microsoft.com/office/drawing/2014/main" id="{8A112F64-A92B-485C-84A0-9A98C4AB71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5933556"/>
            <a:ext cx="380008" cy="485595"/>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18947" y="178594"/>
            <a:ext cx="8229600" cy="533400"/>
          </a:xfrm>
        </p:spPr>
        <p:txBody>
          <a:bodyPr/>
          <a:lstStyle/>
          <a:p>
            <a:r>
              <a:rPr lang="en-GB" sz="2400" dirty="0">
                <a:solidFill>
                  <a:srgbClr val="00275D"/>
                </a:solidFill>
                <a:latin typeface="Montserrat" panose="00000500000000000000" pitchFamily="2" charset="0"/>
                <a:ea typeface="ＭＳ Ｐゴシック"/>
                <a:cs typeface="ＭＳ Ｐゴシック"/>
              </a:rPr>
              <a:t>Player Pathways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37081366"/>
              </p:ext>
            </p:extLst>
          </p:nvPr>
        </p:nvGraphicFramePr>
        <p:xfrm>
          <a:off x="179513" y="873457"/>
          <a:ext cx="8784976" cy="5946636"/>
        </p:xfrm>
        <a:graphic>
          <a:graphicData uri="http://schemas.openxmlformats.org/drawingml/2006/table">
            <a:tbl>
              <a:tblPr firstRow="1" bandRow="1">
                <a:tableStyleId>{5C22544A-7EE6-4342-B048-85BDC9FD1C3A}</a:tableStyleId>
              </a:tblPr>
              <a:tblGrid>
                <a:gridCol w="3162608">
                  <a:extLst>
                    <a:ext uri="{9D8B030D-6E8A-4147-A177-3AD203B41FA5}">
                      <a16:colId xmlns:a16="http://schemas.microsoft.com/office/drawing/2014/main" val="20000"/>
                    </a:ext>
                  </a:extLst>
                </a:gridCol>
                <a:gridCol w="1460483">
                  <a:extLst>
                    <a:ext uri="{9D8B030D-6E8A-4147-A177-3AD203B41FA5}">
                      <a16:colId xmlns:a16="http://schemas.microsoft.com/office/drawing/2014/main" val="20001"/>
                    </a:ext>
                  </a:extLst>
                </a:gridCol>
                <a:gridCol w="1306746">
                  <a:extLst>
                    <a:ext uri="{9D8B030D-6E8A-4147-A177-3AD203B41FA5}">
                      <a16:colId xmlns:a16="http://schemas.microsoft.com/office/drawing/2014/main" val="20002"/>
                    </a:ext>
                  </a:extLst>
                </a:gridCol>
                <a:gridCol w="1614217">
                  <a:extLst>
                    <a:ext uri="{9D8B030D-6E8A-4147-A177-3AD203B41FA5}">
                      <a16:colId xmlns:a16="http://schemas.microsoft.com/office/drawing/2014/main" val="20003"/>
                    </a:ext>
                  </a:extLst>
                </a:gridCol>
                <a:gridCol w="1240922">
                  <a:extLst>
                    <a:ext uri="{9D8B030D-6E8A-4147-A177-3AD203B41FA5}">
                      <a16:colId xmlns:a16="http://schemas.microsoft.com/office/drawing/2014/main" val="20004"/>
                    </a:ext>
                  </a:extLst>
                </a:gridCol>
              </a:tblGrid>
              <a:tr h="478519">
                <a:tc>
                  <a:txBody>
                    <a:bodyPr/>
                    <a:lstStyle/>
                    <a:p>
                      <a:r>
                        <a:rPr lang="en-GB" sz="1400" dirty="0">
                          <a:latin typeface="Montserrat" panose="00000500000000000000" pitchFamily="2" charset="0"/>
                        </a:rPr>
                        <a:t>Aim</a:t>
                      </a:r>
                    </a:p>
                  </a:txBody>
                  <a:tcPr/>
                </a:tc>
                <a:tc gridSpan="4">
                  <a:txBody>
                    <a:bodyPr/>
                    <a:lstStyle/>
                    <a:p>
                      <a:pPr marL="285750" indent="-285750">
                        <a:buFont typeface="Wingdings" panose="05000000000000000000" pitchFamily="2" charset="2"/>
                        <a:buChar char="§"/>
                      </a:pPr>
                      <a:r>
                        <a:rPr lang="en-GB" sz="1400" b="1" i="0" u="none" strike="noStrike" baseline="0" dirty="0">
                          <a:latin typeface="Montserrat" panose="00000500000000000000" pitchFamily="2" charset="0"/>
                        </a:rPr>
                        <a:t>To provide opportunities for people of all ages and abilities to play football</a:t>
                      </a:r>
                      <a:endParaRPr lang="en-GB" sz="1400" b="1"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422223">
                <a:tc>
                  <a:txBody>
                    <a:bodyPr/>
                    <a:lstStyle/>
                    <a:p>
                      <a:r>
                        <a:rPr lang="en-GB" sz="1200" b="1" dirty="0">
                          <a:solidFill>
                            <a:srgbClr val="002060"/>
                          </a:solidFill>
                          <a:latin typeface="Montserrat" panose="00000500000000000000" pitchFamily="2" charset="0"/>
                        </a:rPr>
                        <a:t>Objective</a:t>
                      </a:r>
                    </a:p>
                  </a:txBody>
                  <a:tcPr/>
                </a:tc>
                <a:tc>
                  <a:txBody>
                    <a:bodyPr/>
                    <a:lstStyle/>
                    <a:p>
                      <a:pPr algn="ctr"/>
                      <a:r>
                        <a:rPr lang="en-GB" sz="1200" b="1" dirty="0">
                          <a:solidFill>
                            <a:srgbClr val="002060"/>
                          </a:solidFill>
                          <a:latin typeface="Montserrat" panose="00000500000000000000" pitchFamily="2" charset="0"/>
                        </a:rPr>
                        <a:t>Achievement targets</a:t>
                      </a:r>
                    </a:p>
                  </a:txBody>
                  <a:tcPr/>
                </a:tc>
                <a:tc>
                  <a:txBody>
                    <a:bodyPr/>
                    <a:lstStyle/>
                    <a:p>
                      <a:pPr algn="ctr"/>
                      <a:r>
                        <a:rPr lang="en-GB" sz="1200" b="1" dirty="0">
                          <a:solidFill>
                            <a:srgbClr val="002060"/>
                          </a:solidFill>
                          <a:latin typeface="Montserrat" panose="00000500000000000000" pitchFamily="2" charset="0"/>
                        </a:rPr>
                        <a:t>Timescale</a:t>
                      </a:r>
                    </a:p>
                  </a:txBody>
                  <a:tcPr/>
                </a:tc>
                <a:tc>
                  <a:txBody>
                    <a:bodyPr/>
                    <a:lstStyle/>
                    <a:p>
                      <a:pPr algn="ctr"/>
                      <a:r>
                        <a:rPr lang="en-GB" sz="1200" b="1" dirty="0">
                          <a:solidFill>
                            <a:srgbClr val="002060"/>
                          </a:solidFill>
                          <a:latin typeface="Montserrat" panose="00000500000000000000" pitchFamily="2" charset="0"/>
                        </a:rPr>
                        <a:t>Responsibility</a:t>
                      </a:r>
                    </a:p>
                  </a:txBody>
                  <a:tcPr/>
                </a:tc>
                <a:tc>
                  <a:txBody>
                    <a:bodyPr/>
                    <a:lstStyle/>
                    <a:p>
                      <a:pPr algn="ctr"/>
                      <a:r>
                        <a:rPr lang="en-GB" sz="12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860807">
                <a:tc>
                  <a:txBody>
                    <a:bodyPr/>
                    <a:lstStyle/>
                    <a:p>
                      <a:pPr algn="l"/>
                      <a:r>
                        <a:rPr lang="en-GB" sz="1000" b="0" i="0" u="none" strike="noStrike" baseline="0" dirty="0">
                          <a:solidFill>
                            <a:srgbClr val="002060"/>
                          </a:solidFill>
                          <a:latin typeface="Montserrat" panose="00000500000000000000" pitchFamily="2" charset="0"/>
                        </a:rPr>
                        <a:t>1. Retain all existing teams, maintain a good level of support to existing Teams, Including Quarterly Team Manager and Coaches meetings to include a review of squad numbers.</a:t>
                      </a:r>
                      <a:endParaRPr lang="en-GB" sz="1000" dirty="0">
                        <a:solidFill>
                          <a:srgbClr val="002060"/>
                        </a:solidFill>
                        <a:latin typeface="Montserrat" panose="00000500000000000000" pitchFamily="2" charset="0"/>
                      </a:endParaRPr>
                    </a:p>
                  </a:txBody>
                  <a:tcPr/>
                </a:tc>
                <a:tc>
                  <a:txBody>
                    <a:bodyPr/>
                    <a:lstStyle/>
                    <a:p>
                      <a:pPr marL="0" indent="0">
                        <a:buFontTx/>
                        <a:buNone/>
                      </a:pPr>
                      <a:r>
                        <a:rPr lang="en-GB" sz="1000" dirty="0">
                          <a:solidFill>
                            <a:srgbClr val="002060"/>
                          </a:solidFill>
                          <a:latin typeface="Montserrat" panose="00000500000000000000" pitchFamily="2" charset="0"/>
                        </a:rPr>
                        <a:t>All existing Teams retained.</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after that. </a:t>
                      </a:r>
                    </a:p>
                  </a:txBody>
                  <a:tcPr/>
                </a:tc>
                <a:tc>
                  <a:txBody>
                    <a:bodyPr/>
                    <a:lstStyle/>
                    <a:p>
                      <a:r>
                        <a:rPr lang="en-GB" sz="1000" dirty="0">
                          <a:solidFill>
                            <a:srgbClr val="002060"/>
                          </a:solidFill>
                          <a:latin typeface="Montserrat" panose="00000500000000000000" pitchFamily="2" charset="0"/>
                        </a:rPr>
                        <a:t>Club Committee.</a:t>
                      </a:r>
                    </a:p>
                    <a:p>
                      <a:r>
                        <a:rPr lang="en-GB" sz="1000" dirty="0">
                          <a:solidFill>
                            <a:srgbClr val="002060"/>
                          </a:solidFill>
                          <a:latin typeface="Montserrat" panose="00000500000000000000" pitchFamily="2" charset="0"/>
                        </a:rPr>
                        <a:t>Head coach.</a:t>
                      </a:r>
                    </a:p>
                    <a:p>
                      <a:r>
                        <a:rPr lang="en-GB" sz="1000" dirty="0">
                          <a:solidFill>
                            <a:srgbClr val="002060"/>
                          </a:solidFill>
                          <a:latin typeface="Montserrat" panose="00000500000000000000" pitchFamily="2" charset="0"/>
                        </a:rPr>
                        <a:t>Team</a:t>
                      </a:r>
                      <a:r>
                        <a:rPr lang="en-GB" sz="1000" baseline="0" dirty="0">
                          <a:solidFill>
                            <a:srgbClr val="002060"/>
                          </a:solidFill>
                          <a:latin typeface="Montserrat" panose="00000500000000000000" pitchFamily="2" charset="0"/>
                        </a:rPr>
                        <a:t> Managers.</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Normal running costs associated with those teams already in place. </a:t>
                      </a:r>
                    </a:p>
                  </a:txBody>
                  <a:tcPr/>
                </a:tc>
                <a:extLst>
                  <a:ext uri="{0D108BD9-81ED-4DB2-BD59-A6C34878D82A}">
                    <a16:rowId xmlns:a16="http://schemas.microsoft.com/office/drawing/2014/main" val="10002"/>
                  </a:ext>
                </a:extLst>
              </a:tr>
              <a:tr h="1773335">
                <a:tc>
                  <a:txBody>
                    <a:bodyPr/>
                    <a:lstStyle/>
                    <a:p>
                      <a:r>
                        <a:rPr lang="en-GB" sz="1000" dirty="0">
                          <a:solidFill>
                            <a:srgbClr val="002060"/>
                          </a:solidFill>
                          <a:latin typeface="Montserrat" panose="00000500000000000000" pitchFamily="2" charset="0"/>
                        </a:rPr>
                        <a:t>2. Develop weekly introductory Coaching Sessions for 4-7 year old</a:t>
                      </a:r>
                      <a:r>
                        <a:rPr lang="en-GB" sz="1000" baseline="0" dirty="0">
                          <a:solidFill>
                            <a:srgbClr val="002060"/>
                          </a:solidFill>
                          <a:latin typeface="Montserrat" panose="00000500000000000000" pitchFamily="2" charset="0"/>
                        </a:rPr>
                        <a:t>. </a:t>
                      </a:r>
                    </a:p>
                    <a:p>
                      <a:endParaRPr lang="en-GB" sz="1000" baseline="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baseline="0" dirty="0">
                          <a:solidFill>
                            <a:srgbClr val="002060"/>
                          </a:solidFill>
                          <a:latin typeface="Montserrat" panose="00000500000000000000" pitchFamily="2" charset="0"/>
                        </a:rPr>
                        <a:t>Players to participate in Fun Days/Festivals/Club Kick-a-bouts.</a:t>
                      </a:r>
                    </a:p>
                    <a:p>
                      <a:pPr marL="0" indent="0">
                        <a:buFont typeface="Wingdings" panose="05000000000000000000" pitchFamily="2" charset="2"/>
                        <a:buNone/>
                      </a:pPr>
                      <a:endParaRPr lang="en-GB" sz="1000" baseline="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b="0" baseline="0" dirty="0">
                          <a:solidFill>
                            <a:srgbClr val="002060"/>
                          </a:solidFill>
                          <a:latin typeface="Montserrat" panose="00000500000000000000" pitchFamily="2" charset="0"/>
                        </a:rPr>
                        <a:t>Create</a:t>
                      </a:r>
                      <a:r>
                        <a:rPr lang="en-GB" sz="1000" b="1" baseline="0" dirty="0">
                          <a:solidFill>
                            <a:srgbClr val="002060"/>
                          </a:solidFill>
                          <a:latin typeface="Montserrat" panose="00000500000000000000" pitchFamily="2" charset="0"/>
                        </a:rPr>
                        <a:t> </a:t>
                      </a:r>
                      <a:r>
                        <a:rPr lang="en-GB" sz="1000" b="1" baseline="0" dirty="0">
                          <a:solidFill>
                            <a:srgbClr val="FF0000"/>
                          </a:solidFill>
                          <a:latin typeface="Montserrat" panose="00000500000000000000" pitchFamily="2" charset="0"/>
                        </a:rPr>
                        <a:t>?</a:t>
                      </a:r>
                      <a:r>
                        <a:rPr lang="en-GB" sz="1000" baseline="0" dirty="0">
                          <a:solidFill>
                            <a:srgbClr val="002060"/>
                          </a:solidFill>
                          <a:latin typeface="Montserrat" panose="00000500000000000000" pitchFamily="2" charset="0"/>
                        </a:rPr>
                        <a:t> New Teams from players attending these sessions. U6’s to participate in the New U6 Development Football Programme.</a:t>
                      </a:r>
                    </a:p>
                    <a:p>
                      <a:endParaRPr lang="en-GB" sz="1000" baseline="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baseline="0" dirty="0">
                          <a:solidFill>
                            <a:srgbClr val="002060"/>
                          </a:solidFill>
                          <a:latin typeface="Montserrat" panose="00000500000000000000" pitchFamily="2" charset="0"/>
                        </a:rPr>
                        <a:t>New Coaches to be identified from parents attending.</a:t>
                      </a:r>
                      <a:endParaRPr lang="en-GB" sz="1000" dirty="0">
                        <a:solidFill>
                          <a:srgbClr val="002060"/>
                        </a:solidFill>
                        <a:latin typeface="Montserrat" panose="00000500000000000000" pitchFamily="2" charset="0"/>
                      </a:endParaRPr>
                    </a:p>
                  </a:txBody>
                  <a:tcPr/>
                </a:tc>
                <a:tc>
                  <a:txBody>
                    <a:bodyPr/>
                    <a:lstStyle/>
                    <a:p>
                      <a:pPr marL="171450" indent="-171450">
                        <a:buClr>
                          <a:schemeClr val="tx1"/>
                        </a:buClr>
                        <a:buFont typeface="Wingdings" panose="05000000000000000000" pitchFamily="2" charset="2"/>
                        <a:buChar char="§"/>
                      </a:pPr>
                      <a:r>
                        <a:rPr lang="en-GB" sz="1000" b="1" dirty="0">
                          <a:solidFill>
                            <a:srgbClr val="FF0000"/>
                          </a:solidFill>
                          <a:latin typeface="Montserrat" panose="00000500000000000000" pitchFamily="2" charset="0"/>
                          <a:ea typeface="ＭＳ Ｐゴシック"/>
                        </a:rPr>
                        <a:t>??</a:t>
                      </a:r>
                      <a:r>
                        <a:rPr lang="en-GB" sz="1000" dirty="0">
                          <a:solidFill>
                            <a:srgbClr val="002060"/>
                          </a:solidFill>
                          <a:latin typeface="Montserrat" panose="00000500000000000000" pitchFamily="2" charset="0"/>
                        </a:rPr>
                        <a:t> Kids attending 4-6 age group.</a:t>
                      </a:r>
                    </a:p>
                    <a:p>
                      <a:pPr marL="171450" indent="-171450">
                        <a:buClr>
                          <a:schemeClr val="tx1"/>
                        </a:buClr>
                        <a:buFont typeface="Wingdings" panose="05000000000000000000" pitchFamily="2" charset="2"/>
                        <a:buChar char="§"/>
                      </a:pPr>
                      <a:endParaRPr lang="en-GB" sz="1000" dirty="0">
                        <a:solidFill>
                          <a:srgbClr val="002060"/>
                        </a:solidFill>
                        <a:latin typeface="Montserrat" panose="00000500000000000000" pitchFamily="2" charset="0"/>
                      </a:endParaRPr>
                    </a:p>
                    <a:p>
                      <a:pPr marL="171450" indent="-171450">
                        <a:buClr>
                          <a:schemeClr val="tx1"/>
                        </a:buClr>
                        <a:buFont typeface="Wingdings" panose="05000000000000000000" pitchFamily="2" charset="2"/>
                        <a:buChar char="§"/>
                      </a:pPr>
                      <a:r>
                        <a:rPr lang="en-GB" sz="1000" b="1" dirty="0">
                          <a:solidFill>
                            <a:srgbClr val="FF0000"/>
                          </a:solidFill>
                          <a:latin typeface="Montserrat" panose="00000500000000000000" pitchFamily="2" charset="0"/>
                          <a:ea typeface="ＭＳ Ｐゴシック"/>
                        </a:rPr>
                        <a:t>??</a:t>
                      </a:r>
                      <a:r>
                        <a:rPr lang="en-GB" sz="1000" dirty="0">
                          <a:solidFill>
                            <a:srgbClr val="002060"/>
                          </a:solidFill>
                          <a:latin typeface="Montserrat" panose="00000500000000000000" pitchFamily="2" charset="0"/>
                        </a:rPr>
                        <a:t> Kids attending 6-7 age group.</a:t>
                      </a:r>
                    </a:p>
                    <a:p>
                      <a:pPr marL="171450" indent="-171450">
                        <a:buClr>
                          <a:schemeClr val="tx1"/>
                        </a:buClr>
                        <a:buFont typeface="Wingdings" panose="05000000000000000000" pitchFamily="2" charset="2"/>
                        <a:buChar char="§"/>
                      </a:pPr>
                      <a:endParaRPr lang="en-GB" sz="1000" dirty="0">
                        <a:solidFill>
                          <a:srgbClr val="002060"/>
                        </a:solidFill>
                        <a:latin typeface="Montserrat" panose="00000500000000000000" pitchFamily="2" charset="0"/>
                      </a:endParaRPr>
                    </a:p>
                    <a:p>
                      <a:pPr marL="171450" indent="-171450">
                        <a:buClr>
                          <a:schemeClr val="tx1"/>
                        </a:buClr>
                        <a:buFont typeface="Wingdings" panose="05000000000000000000" pitchFamily="2" charset="2"/>
                        <a:buChar char="§"/>
                      </a:pPr>
                      <a:r>
                        <a:rPr lang="en-GB" sz="1000" b="1" dirty="0">
                          <a:solidFill>
                            <a:srgbClr val="FF0000"/>
                          </a:solidFill>
                          <a:latin typeface="Montserrat" panose="00000500000000000000" pitchFamily="2" charset="0"/>
                        </a:rPr>
                        <a:t>??</a:t>
                      </a:r>
                      <a:r>
                        <a:rPr lang="en-GB" sz="1000" b="1" dirty="0">
                          <a:solidFill>
                            <a:srgbClr val="002060"/>
                          </a:solidFill>
                          <a:latin typeface="Montserrat" panose="00000500000000000000" pitchFamily="2" charset="0"/>
                        </a:rPr>
                        <a:t> </a:t>
                      </a:r>
                      <a:r>
                        <a:rPr lang="en-GB" sz="1000" b="0" dirty="0">
                          <a:solidFill>
                            <a:srgbClr val="002060"/>
                          </a:solidFill>
                          <a:latin typeface="Montserrat" panose="00000500000000000000" pitchFamily="2" charset="0"/>
                        </a:rPr>
                        <a:t>Of U6 Teams created.</a:t>
                      </a:r>
                      <a:endParaRPr lang="en-GB" sz="1000" b="1"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Next season and annually</a:t>
                      </a:r>
                      <a:r>
                        <a:rPr lang="en-GB" sz="1000" baseline="0" dirty="0">
                          <a:solidFill>
                            <a:srgbClr val="002060"/>
                          </a:solidFill>
                          <a:latin typeface="Montserrat" panose="00000500000000000000" pitchFamily="2" charset="0"/>
                        </a:rPr>
                        <a:t> each season thereafter. </a:t>
                      </a:r>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txBody>
                  <a:tcPr/>
                </a:tc>
                <a:tc>
                  <a:txBody>
                    <a:bodyPr/>
                    <a:lstStyle/>
                    <a:p>
                      <a:r>
                        <a:rPr lang="en-GB" sz="1000" dirty="0">
                          <a:solidFill>
                            <a:srgbClr val="002060"/>
                          </a:solidFill>
                          <a:latin typeface="Montserrat" panose="00000500000000000000" pitchFamily="2" charset="0"/>
                        </a:rPr>
                        <a:t>Players pay £</a:t>
                      </a:r>
                      <a:r>
                        <a:rPr lang="en-GB" sz="1000" b="1" dirty="0">
                          <a:solidFill>
                            <a:srgbClr val="FF0000"/>
                          </a:solidFill>
                          <a:latin typeface="Montserrat" panose="00000500000000000000" pitchFamily="2" charset="0"/>
                          <a:ea typeface="ＭＳ Ｐゴシック"/>
                        </a:rPr>
                        <a:t>??</a:t>
                      </a:r>
                      <a:r>
                        <a:rPr lang="en-GB" sz="1000" dirty="0">
                          <a:solidFill>
                            <a:srgbClr val="002060"/>
                          </a:solidFill>
                          <a:latin typeface="Montserrat" panose="00000500000000000000" pitchFamily="2" charset="0"/>
                        </a:rPr>
                        <a:t> Per session</a:t>
                      </a:r>
                    </a:p>
                  </a:txBody>
                  <a:tcPr/>
                </a:tc>
                <a:extLst>
                  <a:ext uri="{0D108BD9-81ED-4DB2-BD59-A6C34878D82A}">
                    <a16:rowId xmlns:a16="http://schemas.microsoft.com/office/drawing/2014/main" val="10003"/>
                  </a:ext>
                </a:extLst>
              </a:tr>
              <a:tr h="474400">
                <a:tc>
                  <a:txBody>
                    <a:bodyPr/>
                    <a:lstStyle/>
                    <a:p>
                      <a:r>
                        <a:rPr lang="en-GB" sz="1000" dirty="0">
                          <a:solidFill>
                            <a:srgbClr val="002060"/>
                          </a:solidFill>
                          <a:latin typeface="Montserrat" panose="00000500000000000000" pitchFamily="2" charset="0"/>
                        </a:rPr>
                        <a:t>3. Back</a:t>
                      </a:r>
                      <a:r>
                        <a:rPr lang="en-GB" sz="1000" baseline="0" dirty="0">
                          <a:solidFill>
                            <a:srgbClr val="002060"/>
                          </a:solidFill>
                          <a:latin typeface="Montserrat" panose="00000500000000000000" pitchFamily="2" charset="0"/>
                        </a:rPr>
                        <a:t> fill with </a:t>
                      </a:r>
                      <a:r>
                        <a:rPr lang="en-GB" sz="1000" b="1" dirty="0">
                          <a:solidFill>
                            <a:srgbClr val="FF0000"/>
                          </a:solidFill>
                          <a:latin typeface="Montserrat" panose="00000500000000000000" pitchFamily="2" charset="0"/>
                        </a:rPr>
                        <a:t>?</a:t>
                      </a:r>
                      <a:r>
                        <a:rPr lang="en-GB" sz="1000" baseline="0" dirty="0">
                          <a:solidFill>
                            <a:srgbClr val="002060"/>
                          </a:solidFill>
                          <a:latin typeface="Montserrat" panose="00000500000000000000" pitchFamily="2" charset="0"/>
                        </a:rPr>
                        <a:t> new U7 Teams each year through recruiting new Players, Coaches and Managers. </a:t>
                      </a:r>
                      <a:endParaRPr lang="en-GB" sz="1000" dirty="0">
                        <a:solidFill>
                          <a:srgbClr val="002060"/>
                        </a:solidFill>
                        <a:latin typeface="Montserrat" panose="00000500000000000000" pitchFamily="2" charset="0"/>
                      </a:endParaRPr>
                    </a:p>
                  </a:txBody>
                  <a:tcPr/>
                </a:tc>
                <a:tc>
                  <a:txBody>
                    <a:bodyPr/>
                    <a:lstStyle/>
                    <a:p>
                      <a:pPr marL="0" indent="0">
                        <a:buFontTx/>
                        <a:buNone/>
                      </a:pP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new U 7s Teams each year.</a:t>
                      </a:r>
                    </a:p>
                  </a:txBody>
                  <a:tcPr/>
                </a:tc>
                <a:tc>
                  <a:txBody>
                    <a:bodyPr/>
                    <a:lstStyle/>
                    <a:p>
                      <a:r>
                        <a:rPr lang="en-GB" sz="1000" dirty="0">
                          <a:solidFill>
                            <a:srgbClr val="002060"/>
                          </a:solidFill>
                          <a:latin typeface="Montserrat" panose="00000500000000000000" pitchFamily="2" charset="0"/>
                        </a:rPr>
                        <a:t>Next season and annually</a:t>
                      </a:r>
                      <a:r>
                        <a:rPr lang="en-GB" sz="1000" baseline="0" dirty="0">
                          <a:solidFill>
                            <a:srgbClr val="002060"/>
                          </a:solidFill>
                          <a:latin typeface="Montserrat" panose="00000500000000000000" pitchFamily="2" charset="0"/>
                        </a:rPr>
                        <a:t> each season</a:t>
                      </a:r>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txBody>
                  <a:tcPr/>
                </a:tc>
                <a:tc>
                  <a:txBody>
                    <a:bodyPr/>
                    <a:lstStyle/>
                    <a:p>
                      <a:r>
                        <a:rPr lang="en-GB" sz="1000" dirty="0">
                          <a:solidFill>
                            <a:srgbClr val="002060"/>
                          </a:solidFill>
                          <a:latin typeface="Montserrat" panose="00000500000000000000" pitchFamily="2" charset="0"/>
                        </a:rPr>
                        <a:t>£</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per team</a:t>
                      </a:r>
                    </a:p>
                  </a:txBody>
                  <a:tcPr/>
                </a:tc>
                <a:extLst>
                  <a:ext uri="{0D108BD9-81ED-4DB2-BD59-A6C34878D82A}">
                    <a16:rowId xmlns:a16="http://schemas.microsoft.com/office/drawing/2014/main" val="10004"/>
                  </a:ext>
                </a:extLst>
              </a:tr>
              <a:tr h="788149">
                <a:tc>
                  <a:txBody>
                    <a:bodyPr/>
                    <a:lstStyle/>
                    <a:p>
                      <a:pPr algn="l"/>
                      <a:r>
                        <a:rPr lang="en-GB" sz="1000" b="0" i="0" u="none" strike="noStrike" baseline="0" dirty="0">
                          <a:solidFill>
                            <a:srgbClr val="002060"/>
                          </a:solidFill>
                          <a:latin typeface="Montserrat" panose="00000500000000000000" pitchFamily="2" charset="0"/>
                        </a:rPr>
                        <a:t>4. Develop close links with Schools in the local area. Work with </a:t>
                      </a:r>
                      <a:r>
                        <a:rPr lang="en-GB" sz="1000" b="1" i="0" u="none" strike="noStrike" baseline="0" dirty="0">
                          <a:solidFill>
                            <a:srgbClr val="FF0000"/>
                          </a:solidFill>
                          <a:latin typeface="Montserrat" panose="00000500000000000000" pitchFamily="2" charset="0"/>
                        </a:rPr>
                        <a:t>?</a:t>
                      </a:r>
                      <a:r>
                        <a:rPr lang="en-GB" sz="1000" b="0" i="0" u="none" strike="noStrike" baseline="0" dirty="0">
                          <a:solidFill>
                            <a:srgbClr val="002060"/>
                          </a:solidFill>
                          <a:latin typeface="Montserrat" panose="00000500000000000000" pitchFamily="2" charset="0"/>
                        </a:rPr>
                        <a:t> focus primary Schools to recruit new Players to squads where appropriate.</a:t>
                      </a:r>
                      <a:endParaRPr lang="en-GB" sz="1000" dirty="0">
                        <a:solidFill>
                          <a:srgbClr val="002060"/>
                        </a:solidFill>
                        <a:latin typeface="Montserrat" panose="00000500000000000000" pitchFamily="2" charset="0"/>
                      </a:endParaRPr>
                    </a:p>
                  </a:txBody>
                  <a:tcPr/>
                </a:tc>
                <a:tc>
                  <a:txBody>
                    <a:bodyPr/>
                    <a:lstStyle/>
                    <a:p>
                      <a:pPr marL="0" indent="0">
                        <a:buFontTx/>
                        <a:buNone/>
                      </a:pPr>
                      <a:r>
                        <a:rPr lang="en-GB" sz="1000" dirty="0">
                          <a:solidFill>
                            <a:srgbClr val="002060"/>
                          </a:solidFill>
                          <a:latin typeface="Montserrat" panose="00000500000000000000" pitchFamily="2" charset="0"/>
                        </a:rPr>
                        <a:t>Coaching sessions in the Schools to promote the club.</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annually .</a:t>
                      </a:r>
                    </a:p>
                  </a:txBody>
                  <a:tcPr/>
                </a:tc>
                <a:tc>
                  <a:txBody>
                    <a:bodyPr/>
                    <a:lstStyle/>
                    <a:p>
                      <a:r>
                        <a:rPr lang="en-GB" sz="1000" dirty="0">
                          <a:solidFill>
                            <a:srgbClr val="002060"/>
                          </a:solidFill>
                          <a:latin typeface="Montserrat" panose="00000500000000000000" pitchFamily="2" charset="0"/>
                        </a:rPr>
                        <a:t>Head coach.</a:t>
                      </a:r>
                    </a:p>
                  </a:txBody>
                  <a:tcPr/>
                </a:tc>
                <a:tc>
                  <a:txBody>
                    <a:bodyPr/>
                    <a:lstStyle/>
                    <a:p>
                      <a:r>
                        <a:rPr lang="en-GB" sz="1000" dirty="0">
                          <a:solidFill>
                            <a:srgbClr val="002060"/>
                          </a:solidFill>
                          <a:latin typeface="Montserrat" panose="00000500000000000000" pitchFamily="2" charset="0"/>
                        </a:rPr>
                        <a:t>Free </a:t>
                      </a:r>
                    </a:p>
                  </a:txBody>
                  <a:tcPr/>
                </a:tc>
                <a:extLst>
                  <a:ext uri="{0D108BD9-81ED-4DB2-BD59-A6C34878D82A}">
                    <a16:rowId xmlns:a16="http://schemas.microsoft.com/office/drawing/2014/main" val="10005"/>
                  </a:ext>
                </a:extLst>
              </a:tr>
              <a:tr h="788149">
                <a:tc>
                  <a:txBody>
                    <a:bodyPr/>
                    <a:lstStyle/>
                    <a:p>
                      <a:pPr marL="228600" indent="-228600">
                        <a:buAutoNum type="arabicPeriod" startAt="5"/>
                      </a:pPr>
                      <a:r>
                        <a:rPr lang="en-GB" sz="1000" baseline="0" dirty="0">
                          <a:solidFill>
                            <a:srgbClr val="002060"/>
                          </a:solidFill>
                          <a:latin typeface="Montserrat" panose="00000500000000000000" pitchFamily="2" charset="0"/>
                        </a:rPr>
                        <a:t>a) Develop </a:t>
                      </a:r>
                      <a:r>
                        <a:rPr lang="en-GB" sz="1000" b="1" dirty="0">
                          <a:solidFill>
                            <a:srgbClr val="FF0000"/>
                          </a:solidFill>
                          <a:latin typeface="Montserrat" panose="00000500000000000000" pitchFamily="2" charset="0"/>
                          <a:ea typeface="ＭＳ Ｐゴシック"/>
                        </a:rPr>
                        <a:t>??</a:t>
                      </a:r>
                      <a:r>
                        <a:rPr lang="en-GB" sz="1000" baseline="0" dirty="0">
                          <a:solidFill>
                            <a:srgbClr val="002060"/>
                          </a:solidFill>
                          <a:latin typeface="Montserrat" panose="00000500000000000000" pitchFamily="2" charset="0"/>
                        </a:rPr>
                        <a:t> Teams in each age group for    mini soccer </a:t>
                      </a:r>
                    </a:p>
                    <a:p>
                      <a:pPr marL="0" indent="0">
                        <a:buNone/>
                      </a:pPr>
                      <a:r>
                        <a:rPr lang="en-GB" sz="1000" baseline="0" dirty="0">
                          <a:solidFill>
                            <a:srgbClr val="002060"/>
                          </a:solidFill>
                          <a:latin typeface="Montserrat" panose="00000500000000000000" pitchFamily="2" charset="0"/>
                        </a:rPr>
                        <a:t>       b) Develop an Under 15s &amp; 16s Team so we </a:t>
                      </a:r>
                    </a:p>
                    <a:p>
                      <a:pPr marL="0" indent="0">
                        <a:buNone/>
                      </a:pPr>
                      <a:r>
                        <a:rPr lang="en-GB" sz="1000" baseline="0" dirty="0">
                          <a:solidFill>
                            <a:srgbClr val="002060"/>
                          </a:solidFill>
                          <a:latin typeface="Montserrat" panose="00000500000000000000" pitchFamily="2" charset="0"/>
                        </a:rPr>
                        <a:t>           have opportunities in every age group.</a:t>
                      </a:r>
                    </a:p>
                  </a:txBody>
                  <a:tcPr/>
                </a:tc>
                <a:tc>
                  <a:txBody>
                    <a:bodyPr/>
                    <a:lstStyle/>
                    <a:p>
                      <a:pPr marL="171450" indent="-171450">
                        <a:buFont typeface="Wingdings" panose="05000000000000000000" pitchFamily="2" charset="2"/>
                        <a:buChar char="§"/>
                      </a:pPr>
                      <a:r>
                        <a:rPr lang="en-GB" sz="1000" dirty="0">
                          <a:solidFill>
                            <a:srgbClr val="002060"/>
                          </a:solidFill>
                          <a:latin typeface="Montserrat" panose="00000500000000000000" pitchFamily="2" charset="0"/>
                        </a:rPr>
                        <a:t>U15s Boys</a:t>
                      </a:r>
                      <a:r>
                        <a:rPr lang="en-GB" sz="1000" baseline="0" dirty="0">
                          <a:solidFill>
                            <a:srgbClr val="002060"/>
                          </a:solidFill>
                          <a:latin typeface="Montserrat" panose="00000500000000000000" pitchFamily="2" charset="0"/>
                        </a:rPr>
                        <a:t> Team.</a:t>
                      </a:r>
                    </a:p>
                    <a:p>
                      <a:pPr marL="171450" indent="-171450">
                        <a:buFont typeface="Wingdings" panose="05000000000000000000" pitchFamily="2" charset="2"/>
                        <a:buChar char="§"/>
                      </a:pPr>
                      <a:r>
                        <a:rPr lang="en-GB" sz="1000" baseline="0" dirty="0">
                          <a:solidFill>
                            <a:srgbClr val="002060"/>
                          </a:solidFill>
                          <a:latin typeface="Montserrat" panose="00000500000000000000" pitchFamily="2" charset="0"/>
                        </a:rPr>
                        <a:t>U16s boys Team</a:t>
                      </a:r>
                      <a:r>
                        <a:rPr lang="en-GB" sz="1000" dirty="0">
                          <a:solidFill>
                            <a:srgbClr val="002060"/>
                          </a:solidFill>
                          <a:latin typeface="Montserrat" panose="00000500000000000000" pitchFamily="2" charset="0"/>
                        </a:rPr>
                        <a:t> .</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and annual</a:t>
                      </a:r>
                      <a:r>
                        <a:rPr lang="en-GB" sz="1000" baseline="0" dirty="0">
                          <a:solidFill>
                            <a:srgbClr val="002060"/>
                          </a:solidFill>
                          <a:latin typeface="Montserrat" panose="00000500000000000000" pitchFamily="2" charset="0"/>
                        </a:rPr>
                        <a:t> retention .</a:t>
                      </a:r>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(Appointment of a head of girls football).</a:t>
                      </a:r>
                    </a:p>
                  </a:txBody>
                  <a:tcPr/>
                </a:tc>
                <a:tc>
                  <a:txBody>
                    <a:bodyPr/>
                    <a:lstStyle/>
                    <a:p>
                      <a:r>
                        <a:rPr lang="en-GB" sz="1000" dirty="0">
                          <a:solidFill>
                            <a:srgbClr val="002060"/>
                          </a:solidFill>
                          <a:latin typeface="Montserrat" panose="00000500000000000000" pitchFamily="2" charset="0"/>
                        </a:rPr>
                        <a:t>£500 per team </a:t>
                      </a:r>
                    </a:p>
                  </a:txBody>
                  <a:tcPr/>
                </a:tc>
                <a:extLst>
                  <a:ext uri="{0D108BD9-81ED-4DB2-BD59-A6C34878D82A}">
                    <a16:rowId xmlns:a16="http://schemas.microsoft.com/office/drawing/2014/main" val="10006"/>
                  </a:ext>
                </a:extLst>
              </a:tr>
            </a:tbl>
          </a:graphicData>
        </a:graphic>
      </p:graphicFrame>
      <p:pic>
        <p:nvPicPr>
          <p:cNvPr id="6" name="Picture 5">
            <a:extLst>
              <a:ext uri="{FF2B5EF4-FFF2-40B4-BE49-F238E27FC236}">
                <a16:creationId xmlns:a16="http://schemas.microsoft.com/office/drawing/2014/main" id="{AFD29D69-BF0E-483D-8A1E-358D33608842}"/>
              </a:ext>
            </a:extLst>
          </p:cNvPr>
          <p:cNvPicPr>
            <a:picLocks noChangeAspect="1"/>
          </p:cNvPicPr>
          <p:nvPr/>
        </p:nvPicPr>
        <p:blipFill rotWithShape="1">
          <a:blip r:embed="rId3"/>
          <a:srcRect t="10909" b="14884"/>
          <a:stretch/>
        </p:blipFill>
        <p:spPr>
          <a:xfrm>
            <a:off x="7020273" y="89843"/>
            <a:ext cx="1801403" cy="71090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47342" y="178594"/>
            <a:ext cx="8229600" cy="533400"/>
          </a:xfrm>
        </p:spPr>
        <p:txBody>
          <a:bodyPr/>
          <a:lstStyle/>
          <a:p>
            <a:r>
              <a:rPr lang="en-GB" sz="2400" dirty="0">
                <a:solidFill>
                  <a:srgbClr val="00275D"/>
                </a:solidFill>
                <a:latin typeface="Montserrat" panose="00000500000000000000" pitchFamily="2" charset="0"/>
                <a:ea typeface="ＭＳ Ｐゴシック"/>
                <a:cs typeface="ＭＳ Ｐゴシック"/>
              </a:rPr>
              <a:t>Player Pathways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46630426"/>
              </p:ext>
            </p:extLst>
          </p:nvPr>
        </p:nvGraphicFramePr>
        <p:xfrm>
          <a:off x="251520" y="826591"/>
          <a:ext cx="8784975" cy="5913120"/>
        </p:xfrm>
        <a:graphic>
          <a:graphicData uri="http://schemas.openxmlformats.org/drawingml/2006/table">
            <a:tbl>
              <a:tblPr firstRow="1" bandRow="1">
                <a:tableStyleId>{5C22544A-7EE6-4342-B048-85BDC9FD1C3A}</a:tableStyleId>
              </a:tblPr>
              <a:tblGrid>
                <a:gridCol w="3162608">
                  <a:extLst>
                    <a:ext uri="{9D8B030D-6E8A-4147-A177-3AD203B41FA5}">
                      <a16:colId xmlns:a16="http://schemas.microsoft.com/office/drawing/2014/main" val="20000"/>
                    </a:ext>
                  </a:extLst>
                </a:gridCol>
                <a:gridCol w="1460482">
                  <a:extLst>
                    <a:ext uri="{9D8B030D-6E8A-4147-A177-3AD203B41FA5}">
                      <a16:colId xmlns:a16="http://schemas.microsoft.com/office/drawing/2014/main" val="20001"/>
                    </a:ext>
                  </a:extLst>
                </a:gridCol>
                <a:gridCol w="1306747">
                  <a:extLst>
                    <a:ext uri="{9D8B030D-6E8A-4147-A177-3AD203B41FA5}">
                      <a16:colId xmlns:a16="http://schemas.microsoft.com/office/drawing/2014/main" val="20002"/>
                    </a:ext>
                  </a:extLst>
                </a:gridCol>
                <a:gridCol w="1614217">
                  <a:extLst>
                    <a:ext uri="{9D8B030D-6E8A-4147-A177-3AD203B41FA5}">
                      <a16:colId xmlns:a16="http://schemas.microsoft.com/office/drawing/2014/main" val="20003"/>
                    </a:ext>
                  </a:extLst>
                </a:gridCol>
                <a:gridCol w="1240921">
                  <a:extLst>
                    <a:ext uri="{9D8B030D-6E8A-4147-A177-3AD203B41FA5}">
                      <a16:colId xmlns:a16="http://schemas.microsoft.com/office/drawing/2014/main" val="20004"/>
                    </a:ext>
                  </a:extLst>
                </a:gridCol>
              </a:tblGrid>
              <a:tr h="477097">
                <a:tc>
                  <a:txBody>
                    <a:bodyPr/>
                    <a:lstStyle/>
                    <a:p>
                      <a:r>
                        <a:rPr lang="en-GB" sz="1400" dirty="0">
                          <a:latin typeface="Montserrat" panose="00000500000000000000" pitchFamily="2" charset="0"/>
                        </a:rPr>
                        <a:t>Aim</a:t>
                      </a:r>
                    </a:p>
                  </a:txBody>
                  <a:tcPr/>
                </a:tc>
                <a:tc gridSpan="4">
                  <a:txBody>
                    <a:bodyPr/>
                    <a:lstStyle/>
                    <a:p>
                      <a:pPr marL="285750" indent="-285750">
                        <a:buFont typeface="Wingdings" panose="05000000000000000000" pitchFamily="2" charset="2"/>
                        <a:buChar char="§"/>
                      </a:pPr>
                      <a:r>
                        <a:rPr lang="en-GB" sz="1400" b="1" i="0" u="none" strike="noStrike" baseline="0" dirty="0">
                          <a:latin typeface="Montserrat" panose="00000500000000000000" pitchFamily="2" charset="0"/>
                        </a:rPr>
                        <a:t>To provide opportunities for people of all ages and abilities to play football</a:t>
                      </a:r>
                      <a:endParaRPr lang="en-GB" sz="1400" b="1" dirty="0">
                        <a:latin typeface="Montserrat" panose="00000500000000000000" pitchFamily="2" charset="0"/>
                      </a:endParaRPr>
                    </a:p>
                  </a:txBody>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10000"/>
                  </a:ext>
                </a:extLst>
              </a:tr>
              <a:tr h="477097">
                <a:tc>
                  <a:txBody>
                    <a:bodyPr/>
                    <a:lstStyle/>
                    <a:p>
                      <a:r>
                        <a:rPr lang="en-GB" sz="1400" b="1" dirty="0">
                          <a:solidFill>
                            <a:srgbClr val="002060"/>
                          </a:solidFill>
                          <a:latin typeface="Montserrat" panose="00000500000000000000" pitchFamily="2" charset="0"/>
                        </a:rPr>
                        <a:t>Objective</a:t>
                      </a:r>
                    </a:p>
                  </a:txBody>
                  <a:tcPr/>
                </a:tc>
                <a:tc>
                  <a:txBody>
                    <a:bodyPr/>
                    <a:lstStyle/>
                    <a:p>
                      <a:pPr algn="ctr"/>
                      <a:r>
                        <a:rPr lang="en-GB" sz="1400" b="1" dirty="0">
                          <a:solidFill>
                            <a:srgbClr val="002060"/>
                          </a:solidFill>
                          <a:latin typeface="Montserrat" panose="00000500000000000000" pitchFamily="2" charset="0"/>
                        </a:rPr>
                        <a:t>Achievement targets</a:t>
                      </a:r>
                    </a:p>
                  </a:txBody>
                  <a:tcPr/>
                </a:tc>
                <a:tc>
                  <a:txBody>
                    <a:bodyPr/>
                    <a:lstStyle/>
                    <a:p>
                      <a:pPr algn="ctr"/>
                      <a:r>
                        <a:rPr lang="en-GB" sz="1400" b="1" dirty="0">
                          <a:solidFill>
                            <a:srgbClr val="002060"/>
                          </a:solidFill>
                          <a:latin typeface="Montserrat" panose="00000500000000000000" pitchFamily="2" charset="0"/>
                        </a:rPr>
                        <a:t>Timescale</a:t>
                      </a:r>
                    </a:p>
                  </a:txBody>
                  <a:tcPr/>
                </a:tc>
                <a:tc>
                  <a:txBody>
                    <a:bodyPr/>
                    <a:lstStyle/>
                    <a:p>
                      <a:pPr algn="ctr"/>
                      <a:r>
                        <a:rPr lang="en-GB" sz="1400" b="1" dirty="0">
                          <a:solidFill>
                            <a:srgbClr val="002060"/>
                          </a:solidFill>
                          <a:latin typeface="Montserrat" panose="00000500000000000000" pitchFamily="2" charset="0"/>
                        </a:rPr>
                        <a:t>Responsibility</a:t>
                      </a:r>
                    </a:p>
                  </a:txBody>
                  <a:tcPr/>
                </a:tc>
                <a:tc>
                  <a:txBody>
                    <a:bodyPr/>
                    <a:lstStyle/>
                    <a:p>
                      <a:pPr algn="ctr"/>
                      <a:r>
                        <a:rPr lang="en-GB" sz="1400" b="1" dirty="0">
                          <a:solidFill>
                            <a:srgbClr val="002060"/>
                          </a:solidFill>
                          <a:latin typeface="Montserrat" panose="00000500000000000000" pitchFamily="2" charset="0"/>
                        </a:rPr>
                        <a:t>Cost</a:t>
                      </a:r>
                    </a:p>
                  </a:txBody>
                  <a:tcPr/>
                </a:tc>
                <a:extLst>
                  <a:ext uri="{0D108BD9-81ED-4DB2-BD59-A6C34878D82A}">
                    <a16:rowId xmlns:a16="http://schemas.microsoft.com/office/drawing/2014/main" val="10001"/>
                  </a:ext>
                </a:extLst>
              </a:tr>
              <a:tr h="1278057">
                <a:tc>
                  <a:txBody>
                    <a:bodyPr/>
                    <a:lstStyle/>
                    <a:p>
                      <a:pPr algn="l"/>
                      <a:r>
                        <a:rPr lang="en-GB" sz="1000" b="0" i="0" u="none" strike="noStrike" baseline="0" dirty="0">
                          <a:solidFill>
                            <a:srgbClr val="002060"/>
                          </a:solidFill>
                          <a:latin typeface="Montserrat" panose="00000500000000000000" pitchFamily="2" charset="0"/>
                        </a:rPr>
                        <a:t>6. Ensure all youth Players have a realistic pathway to continue playing open age football.</a:t>
                      </a:r>
                    </a:p>
                    <a:p>
                      <a:pPr marL="171450" indent="-171450" algn="l">
                        <a:buFont typeface="Wingdings" panose="05000000000000000000" pitchFamily="2" charset="2"/>
                        <a:buChar char="§"/>
                      </a:pPr>
                      <a:r>
                        <a:rPr lang="en-GB" sz="1000" b="0" i="0" u="none" strike="noStrike" baseline="0" dirty="0">
                          <a:solidFill>
                            <a:srgbClr val="002060"/>
                          </a:solidFill>
                          <a:latin typeface="Montserrat" panose="00000500000000000000" pitchFamily="2" charset="0"/>
                        </a:rPr>
                        <a:t>Develop a new Senior Men’s Team and retain each year. (U19’s, U21’s, U23’s &amp;/or Senior)</a:t>
                      </a:r>
                    </a:p>
                    <a:p>
                      <a:pPr marL="171450" indent="-171450" algn="l">
                        <a:buFont typeface="Wingdings" panose="05000000000000000000" pitchFamily="2" charset="2"/>
                        <a:buChar char="§"/>
                      </a:pPr>
                      <a:r>
                        <a:rPr lang="en-GB" sz="1000" b="0" i="0" u="none" strike="noStrike" baseline="0" dirty="0">
                          <a:solidFill>
                            <a:srgbClr val="002060"/>
                          </a:solidFill>
                          <a:latin typeface="Montserrat" panose="00000500000000000000" pitchFamily="2" charset="0"/>
                        </a:rPr>
                        <a:t>Develop a new Senior Women’s Team and retain each Year.</a:t>
                      </a:r>
                    </a:p>
                  </a:txBody>
                  <a:tcPr/>
                </a:tc>
                <a:tc>
                  <a:txBody>
                    <a:bodyPr/>
                    <a:lstStyle/>
                    <a:p>
                      <a:r>
                        <a:rPr lang="en-GB" sz="1000" dirty="0">
                          <a:solidFill>
                            <a:srgbClr val="002060"/>
                          </a:solidFill>
                          <a:latin typeface="Montserrat" panose="00000500000000000000" pitchFamily="2" charset="0"/>
                        </a:rPr>
                        <a:t>Multiple</a:t>
                      </a:r>
                      <a:r>
                        <a:rPr lang="en-GB" sz="1000" baseline="0" dirty="0">
                          <a:solidFill>
                            <a:srgbClr val="002060"/>
                          </a:solidFill>
                          <a:latin typeface="Montserrat" panose="00000500000000000000" pitchFamily="2" charset="0"/>
                        </a:rPr>
                        <a:t> adults Teams either in 11 aside  or 5-a-side football.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p>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t>
                      </a:r>
                      <a:r>
                        <a:rPr lang="en-GB" sz="1000" b="1" dirty="0">
                          <a:solidFill>
                            <a:srgbClr val="FF0000"/>
                          </a:solidFill>
                          <a:latin typeface="Montserrat" panose="00000500000000000000" pitchFamily="2" charset="0"/>
                        </a:rPr>
                        <a:t>?</a:t>
                      </a:r>
                      <a:r>
                        <a:rPr lang="en-GB" sz="1000" dirty="0">
                          <a:solidFill>
                            <a:srgbClr val="002060"/>
                          </a:solidFill>
                          <a:latin typeface="Montserrat" panose="00000500000000000000" pitchFamily="2" charset="0"/>
                        </a:rPr>
                        <a:t> for senior women's team </a:t>
                      </a:r>
                    </a:p>
                  </a:txBody>
                  <a:tcPr/>
                </a:tc>
                <a:extLst>
                  <a:ext uri="{0D108BD9-81ED-4DB2-BD59-A6C34878D82A}">
                    <a16:rowId xmlns:a16="http://schemas.microsoft.com/office/drawing/2014/main" val="10002"/>
                  </a:ext>
                </a:extLst>
              </a:tr>
              <a:tr h="785808">
                <a:tc>
                  <a:txBody>
                    <a:bodyPr/>
                    <a:lstStyle/>
                    <a:p>
                      <a:r>
                        <a:rPr lang="en-GB" sz="1000" dirty="0">
                          <a:solidFill>
                            <a:srgbClr val="002060"/>
                          </a:solidFill>
                          <a:latin typeface="Montserrat" panose="00000500000000000000" pitchFamily="2" charset="0"/>
                        </a:rPr>
                        <a:t>7. Develop a men's over 35s Team to allow senior Players to stay in the sport. </a:t>
                      </a:r>
                    </a:p>
                    <a:p>
                      <a:endParaRPr lang="en-GB" sz="1000" dirty="0">
                        <a:solidFill>
                          <a:srgbClr val="002060"/>
                        </a:solidFill>
                        <a:latin typeface="Montserrat" panose="00000500000000000000" pitchFamily="2" charset="0"/>
                      </a:endParaRPr>
                    </a:p>
                    <a:p>
                      <a:pPr marL="171450" indent="-171450">
                        <a:buFont typeface="Wingdings" panose="05000000000000000000" pitchFamily="2" charset="2"/>
                        <a:buChar char="§"/>
                      </a:pPr>
                      <a:r>
                        <a:rPr lang="en-GB" sz="1000" dirty="0">
                          <a:solidFill>
                            <a:srgbClr val="002060"/>
                          </a:solidFill>
                          <a:latin typeface="Montserrat" panose="00000500000000000000" pitchFamily="2" charset="0"/>
                        </a:rPr>
                        <a:t>Encourage Parents, Coaches &amp; ex Players to participate .</a:t>
                      </a:r>
                    </a:p>
                  </a:txBody>
                  <a:tcPr/>
                </a:tc>
                <a:tc>
                  <a:txBody>
                    <a:bodyPr/>
                    <a:lstStyle/>
                    <a:p>
                      <a:r>
                        <a:rPr lang="en-GB" sz="1000" dirty="0">
                          <a:solidFill>
                            <a:srgbClr val="002060"/>
                          </a:solidFill>
                          <a:latin typeface="Montserrat" panose="00000500000000000000" pitchFamily="2" charset="0"/>
                        </a:rPr>
                        <a:t>Over 35s Team.</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FF0000"/>
                          </a:solidFill>
                          <a:latin typeface="Montserrat" panose="00000500000000000000" pitchFamily="2" charset="0"/>
                        </a:rPr>
                        <a:t>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txBody>
                  <a:tcPr/>
                </a:tc>
                <a:tc>
                  <a:txBody>
                    <a:bodyPr/>
                    <a:lstStyle/>
                    <a:p>
                      <a:r>
                        <a:rPr lang="en-GB" sz="1000" dirty="0">
                          <a:solidFill>
                            <a:srgbClr val="002060"/>
                          </a:solidFill>
                          <a:latin typeface="Montserrat" panose="00000500000000000000" pitchFamily="2" charset="0"/>
                        </a:rPr>
                        <a:t>£</a:t>
                      </a:r>
                      <a:r>
                        <a:rPr lang="en-GB" sz="1000" b="1" dirty="0">
                          <a:solidFill>
                            <a:srgbClr val="FF0000"/>
                          </a:solidFill>
                          <a:latin typeface="Montserrat" panose="00000500000000000000" pitchFamily="2" charset="0"/>
                        </a:rPr>
                        <a:t>?</a:t>
                      </a:r>
                      <a:r>
                        <a:rPr lang="en-GB" sz="1000" baseline="0" dirty="0">
                          <a:solidFill>
                            <a:srgbClr val="002060"/>
                          </a:solidFill>
                          <a:latin typeface="Montserrat" panose="00000500000000000000" pitchFamily="2" charset="0"/>
                        </a:rPr>
                        <a:t> for seniors team </a:t>
                      </a:r>
                      <a:endParaRPr lang="en-GB" sz="1000" dirty="0">
                        <a:solidFill>
                          <a:srgbClr val="002060"/>
                        </a:solidFill>
                        <a:latin typeface="Montserrat" panose="00000500000000000000" pitchFamily="2" charset="0"/>
                      </a:endParaRPr>
                    </a:p>
                  </a:txBody>
                  <a:tcPr/>
                </a:tc>
                <a:extLst>
                  <a:ext uri="{0D108BD9-81ED-4DB2-BD59-A6C34878D82A}">
                    <a16:rowId xmlns:a16="http://schemas.microsoft.com/office/drawing/2014/main" val="10003"/>
                  </a:ext>
                </a:extLst>
              </a:tr>
              <a:tr h="785808">
                <a:tc>
                  <a:txBody>
                    <a:bodyPr/>
                    <a:lstStyle/>
                    <a:p>
                      <a:r>
                        <a:rPr lang="en-GB" sz="1000" dirty="0">
                          <a:solidFill>
                            <a:srgbClr val="002060"/>
                          </a:solidFill>
                          <a:latin typeface="Montserrat" panose="00000500000000000000" pitchFamily="2" charset="0"/>
                        </a:rPr>
                        <a:t>8. To provide first class playing and social facilities to accommodate all the new members</a:t>
                      </a:r>
                      <a:r>
                        <a:rPr lang="en-GB" sz="1000" baseline="0" dirty="0">
                          <a:solidFill>
                            <a:srgbClr val="002060"/>
                          </a:solidFill>
                          <a:latin typeface="Montserrat" panose="00000500000000000000" pitchFamily="2" charset="0"/>
                        </a:rPr>
                        <a:t> including children, adults, women's football and disability football.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Home ground with multiple</a:t>
                      </a:r>
                      <a:r>
                        <a:rPr lang="en-GB" sz="1000" baseline="0" dirty="0">
                          <a:solidFill>
                            <a:srgbClr val="002060"/>
                          </a:solidFill>
                          <a:latin typeface="Montserrat" panose="00000500000000000000" pitchFamily="2" charset="0"/>
                        </a:rPr>
                        <a:t> pitches and Club house facilities with social areas. </a:t>
                      </a:r>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r>
                        <a:rPr lang="en-GB" sz="1000" dirty="0">
                          <a:solidFill>
                            <a:srgbClr val="FF0000"/>
                          </a:solidFill>
                          <a:latin typeface="Montserrat" panose="00000500000000000000" pitchFamily="2" charset="0"/>
                        </a:rPr>
                        <a:t> </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Montserrat" panose="00000500000000000000" pitchFamily="2" charset="0"/>
                      </a:endParaRPr>
                    </a:p>
                  </a:txBody>
                  <a:tcPr/>
                </a:tc>
                <a:tc>
                  <a:txBody>
                    <a:bodyPr/>
                    <a:lstStyle/>
                    <a:p>
                      <a:endParaRPr lang="en-GB" sz="1000" dirty="0">
                        <a:solidFill>
                          <a:srgbClr val="002060"/>
                        </a:solidFill>
                        <a:latin typeface="Montserrat" panose="00000500000000000000" pitchFamily="2" charset="0"/>
                      </a:endParaRPr>
                    </a:p>
                  </a:txBody>
                  <a:tcPr/>
                </a:tc>
                <a:extLst>
                  <a:ext uri="{0D108BD9-81ED-4DB2-BD59-A6C34878D82A}">
                    <a16:rowId xmlns:a16="http://schemas.microsoft.com/office/drawing/2014/main" val="10004"/>
                  </a:ext>
                </a:extLst>
              </a:tr>
              <a:tr h="926130">
                <a:tc>
                  <a:txBody>
                    <a:bodyPr/>
                    <a:lstStyle/>
                    <a:p>
                      <a:pPr algn="l"/>
                      <a:r>
                        <a:rPr lang="en-GB" sz="1000" b="0" i="0" u="none" strike="noStrike" baseline="0" dirty="0">
                          <a:solidFill>
                            <a:srgbClr val="002060"/>
                          </a:solidFill>
                          <a:latin typeface="Montserrat" panose="00000500000000000000" pitchFamily="2" charset="0"/>
                        </a:rPr>
                        <a:t>9. Set up a junior disability Teams through making links with local disability organisations and schools.</a:t>
                      </a:r>
                    </a:p>
                    <a:p>
                      <a:pPr algn="l"/>
                      <a:endParaRPr lang="en-GB" sz="1000" b="0" i="0" u="none" strike="noStrike" baseline="0" dirty="0">
                        <a:solidFill>
                          <a:srgbClr val="002060"/>
                        </a:solidFill>
                        <a:latin typeface="Montserrat" panose="00000500000000000000" pitchFamily="2" charset="0"/>
                      </a:endParaRPr>
                    </a:p>
                    <a:p>
                      <a:pPr algn="l"/>
                      <a:r>
                        <a:rPr lang="en-GB" sz="1000" b="0" i="0" u="none" strike="noStrike" baseline="0" dirty="0">
                          <a:solidFill>
                            <a:srgbClr val="002060"/>
                          </a:solidFill>
                          <a:latin typeface="Montserrat" panose="00000500000000000000" pitchFamily="2" charset="0"/>
                        </a:rPr>
                        <a:t>Develop a new U</a:t>
                      </a:r>
                      <a:r>
                        <a:rPr lang="en-GB" sz="1000" b="1" dirty="0">
                          <a:solidFill>
                            <a:srgbClr val="FF0000"/>
                          </a:solidFill>
                          <a:latin typeface="Montserrat" panose="00000500000000000000" pitchFamily="2" charset="0"/>
                          <a:ea typeface="ＭＳ Ｐゴシック"/>
                        </a:rPr>
                        <a:t>??</a:t>
                      </a:r>
                      <a:r>
                        <a:rPr lang="en-GB" sz="1000" b="0" i="0" u="none" strike="noStrike" baseline="0" dirty="0">
                          <a:solidFill>
                            <a:srgbClr val="002060"/>
                          </a:solidFill>
                          <a:latin typeface="Montserrat" panose="00000500000000000000" pitchFamily="2" charset="0"/>
                        </a:rPr>
                        <a:t>s disability Team and retain each year.</a:t>
                      </a:r>
                    </a:p>
                  </a:txBody>
                  <a:tcPr/>
                </a:tc>
                <a:tc>
                  <a:txBody>
                    <a:bodyPr/>
                    <a:lstStyle/>
                    <a:p>
                      <a:r>
                        <a:rPr lang="en-GB" sz="1000" b="1" dirty="0">
                          <a:solidFill>
                            <a:srgbClr val="FF0000"/>
                          </a:solidFill>
                          <a:latin typeface="Montserrat" panose="00000500000000000000" pitchFamily="2" charset="0"/>
                        </a:rPr>
                        <a:t>?</a:t>
                      </a:r>
                      <a:r>
                        <a:rPr lang="en-GB" sz="1000" b="1" dirty="0">
                          <a:solidFill>
                            <a:srgbClr val="002060"/>
                          </a:solidFill>
                          <a:latin typeface="Montserrat" panose="00000500000000000000" pitchFamily="2" charset="0"/>
                        </a:rPr>
                        <a:t> </a:t>
                      </a:r>
                      <a:r>
                        <a:rPr lang="en-GB" sz="1000" dirty="0">
                          <a:solidFill>
                            <a:srgbClr val="002060"/>
                          </a:solidFill>
                          <a:latin typeface="Montserrat" panose="00000500000000000000" pitchFamily="2" charset="0"/>
                        </a:rPr>
                        <a:t>Junior disability Teams.</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p>
                      <a:endParaRPr lang="en-GB" sz="1000" dirty="0">
                        <a:solidFill>
                          <a:srgbClr val="002060"/>
                        </a:solidFill>
                        <a:latin typeface="Montserrat" panose="00000500000000000000" pitchFamily="2" charset="0"/>
                      </a:endParaRPr>
                    </a:p>
                  </a:txBody>
                  <a:tcPr/>
                </a:tc>
                <a:tc>
                  <a:txBody>
                    <a:bodyPr/>
                    <a:lstStyle/>
                    <a:p>
                      <a:r>
                        <a:rPr lang="en-GB" sz="1000" dirty="0">
                          <a:solidFill>
                            <a:srgbClr val="002060"/>
                          </a:solidFill>
                          <a:latin typeface="Montserrat" panose="00000500000000000000" pitchFamily="2" charset="0"/>
                        </a:rPr>
                        <a:t>£</a:t>
                      </a:r>
                      <a:r>
                        <a:rPr lang="en-GB" sz="1000" b="1" dirty="0">
                          <a:solidFill>
                            <a:srgbClr val="FF0000"/>
                          </a:solidFill>
                          <a:latin typeface="Montserrat" panose="00000500000000000000" pitchFamily="2" charset="0"/>
                        </a:rPr>
                        <a:t>?</a:t>
                      </a:r>
                      <a:r>
                        <a:rPr lang="en-GB" sz="1000" baseline="0" dirty="0">
                          <a:solidFill>
                            <a:srgbClr val="002060"/>
                          </a:solidFill>
                          <a:latin typeface="Montserrat" panose="00000500000000000000" pitchFamily="2" charset="0"/>
                        </a:rPr>
                        <a:t> for kit and equipment </a:t>
                      </a:r>
                      <a:endParaRPr lang="en-GB" sz="1000" dirty="0">
                        <a:solidFill>
                          <a:srgbClr val="002060"/>
                        </a:solidFill>
                        <a:latin typeface="Montserrat" panose="00000500000000000000" pitchFamily="2" charset="0"/>
                      </a:endParaRPr>
                    </a:p>
                  </a:txBody>
                  <a:tcPr/>
                </a:tc>
                <a:extLst>
                  <a:ext uri="{0D108BD9-81ED-4DB2-BD59-A6C34878D82A}">
                    <a16:rowId xmlns:a16="http://schemas.microsoft.com/office/drawing/2014/main" val="10005"/>
                  </a:ext>
                </a:extLst>
              </a:tr>
              <a:tr h="785808">
                <a:tc>
                  <a:txBody>
                    <a:bodyPr/>
                    <a:lstStyle/>
                    <a:p>
                      <a:pPr algn="l"/>
                      <a:r>
                        <a:rPr lang="en-GB" sz="1000" b="0" i="0" u="none" strike="noStrike" baseline="0" dirty="0">
                          <a:solidFill>
                            <a:srgbClr val="002060"/>
                          </a:solidFill>
                          <a:latin typeface="Montserrat" panose="00000500000000000000" pitchFamily="2" charset="0"/>
                        </a:rPr>
                        <a:t>10. Set up an adult disability Team through making links with local disability organisations and support from the DFA Disability Development Officer to develop new adult disability Team and retain each year.</a:t>
                      </a:r>
                      <a:endParaRPr lang="en-GB" sz="1000" dirty="0">
                        <a:solidFill>
                          <a:srgbClr val="002060"/>
                        </a:solidFill>
                        <a:latin typeface="Montserrat" panose="00000500000000000000" pitchFamily="2" charset="0"/>
                      </a:endParaRPr>
                    </a:p>
                  </a:txBody>
                  <a:tcPr/>
                </a:tc>
                <a:tc>
                  <a:txBody>
                    <a:bodyPr/>
                    <a:lstStyle/>
                    <a:p>
                      <a:r>
                        <a:rPr lang="en-GB" sz="1000" b="1" dirty="0">
                          <a:solidFill>
                            <a:srgbClr val="FF0000"/>
                          </a:solidFill>
                          <a:latin typeface="Montserrat" panose="00000500000000000000" pitchFamily="2" charset="0"/>
                        </a:rPr>
                        <a:t>?</a:t>
                      </a:r>
                      <a:r>
                        <a:rPr lang="en-GB" sz="1000" b="1" dirty="0">
                          <a:solidFill>
                            <a:srgbClr val="002060"/>
                          </a:solidFill>
                          <a:latin typeface="Montserrat" panose="00000500000000000000" pitchFamily="2" charset="0"/>
                        </a:rPr>
                        <a:t> </a:t>
                      </a:r>
                      <a:r>
                        <a:rPr lang="en-GB" sz="1000" dirty="0">
                          <a:solidFill>
                            <a:srgbClr val="002060"/>
                          </a:solidFill>
                          <a:latin typeface="Montserrat" panose="00000500000000000000" pitchFamily="2" charset="0"/>
                        </a:rPr>
                        <a:t>Adult disability Teams.</a:t>
                      </a:r>
                    </a:p>
                  </a:txBody>
                  <a:tcPr/>
                </a:tc>
                <a:tc>
                  <a:txBody>
                    <a:bodyPr/>
                    <a:lstStyle/>
                    <a:p>
                      <a:r>
                        <a:rPr lang="en-GB" sz="1000" dirty="0">
                          <a:solidFill>
                            <a:srgbClr val="002060"/>
                          </a:solidFill>
                          <a:latin typeface="Montserrat" panose="00000500000000000000" pitchFamily="2" charset="0"/>
                        </a:rPr>
                        <a:t>Year </a:t>
                      </a:r>
                      <a:r>
                        <a:rPr lang="en-GB" sz="1000" b="1" dirty="0">
                          <a:solidFill>
                            <a:srgbClr val="FF0000"/>
                          </a:solidFill>
                          <a:latin typeface="Montserrat" panose="00000500000000000000" pitchFamily="2" charset="0"/>
                        </a:rPr>
                        <a:t>?</a:t>
                      </a:r>
                      <a:endParaRPr lang="en-GB" sz="1000" dirty="0">
                        <a:solidFill>
                          <a:srgbClr val="FF000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Club Committee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Head coach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Team Managers</a:t>
                      </a:r>
                    </a:p>
                    <a:p>
                      <a:pPr algn="l"/>
                      <a:endParaRPr lang="en-GB" sz="1000" dirty="0">
                        <a:solidFill>
                          <a:srgbClr val="002060"/>
                        </a:solidFill>
                        <a:latin typeface="Montserrat" panose="00000500000000000000" pitchFamily="2"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a:t>
                      </a:r>
                      <a:r>
                        <a:rPr lang="en-GB" sz="1000" b="1" dirty="0">
                          <a:solidFill>
                            <a:srgbClr val="FF0000"/>
                          </a:solidFill>
                          <a:latin typeface="Montserrat" panose="00000500000000000000" pitchFamily="2" charset="0"/>
                        </a:rPr>
                        <a:t>?</a:t>
                      </a:r>
                      <a:r>
                        <a:rPr kumimoji="0" lang="en-GB" sz="1000" b="0" i="0" u="none" strike="noStrike" kern="1200" cap="none" spc="0" normalizeH="0" baseline="0" noProof="0" dirty="0">
                          <a:ln>
                            <a:noFill/>
                          </a:ln>
                          <a:solidFill>
                            <a:srgbClr val="002060"/>
                          </a:solidFill>
                          <a:effectLst/>
                          <a:uLnTx/>
                          <a:uFillTx/>
                          <a:latin typeface="Montserrat" panose="00000500000000000000" pitchFamily="2" charset="0"/>
                        </a:rPr>
                        <a:t> for kit and equipment </a:t>
                      </a:r>
                    </a:p>
                    <a:p>
                      <a:endParaRPr lang="en-GB" sz="1000" dirty="0">
                        <a:solidFill>
                          <a:srgbClr val="002060"/>
                        </a:solidFill>
                        <a:latin typeface="Montserrat" panose="00000500000000000000" pitchFamily="2" charset="0"/>
                      </a:endParaRPr>
                    </a:p>
                  </a:txBody>
                  <a:tcPr/>
                </a:tc>
                <a:extLst>
                  <a:ext uri="{0D108BD9-81ED-4DB2-BD59-A6C34878D82A}">
                    <a16:rowId xmlns:a16="http://schemas.microsoft.com/office/drawing/2014/main" val="10006"/>
                  </a:ext>
                </a:extLst>
              </a:tr>
            </a:tbl>
          </a:graphicData>
        </a:graphic>
      </p:graphicFrame>
      <p:pic>
        <p:nvPicPr>
          <p:cNvPr id="6" name="Picture 5">
            <a:extLst>
              <a:ext uri="{FF2B5EF4-FFF2-40B4-BE49-F238E27FC236}">
                <a16:creationId xmlns:a16="http://schemas.microsoft.com/office/drawing/2014/main" id="{CA8EF611-6F64-40B0-8E9E-594146645F70}"/>
              </a:ext>
            </a:extLst>
          </p:cNvPr>
          <p:cNvPicPr>
            <a:picLocks noChangeAspect="1"/>
          </p:cNvPicPr>
          <p:nvPr/>
        </p:nvPicPr>
        <p:blipFill rotWithShape="1">
          <a:blip r:embed="rId3"/>
          <a:srcRect t="10909" b="14884"/>
          <a:stretch/>
        </p:blipFill>
        <p:spPr>
          <a:xfrm>
            <a:off x="7095255" y="89843"/>
            <a:ext cx="1801403" cy="710902"/>
          </a:xfrm>
          <a:prstGeom prst="rect">
            <a:avLst/>
          </a:prstGeom>
        </p:spPr>
      </p:pic>
    </p:spTree>
    <p:extLst>
      <p:ext uri="{BB962C8B-B14F-4D97-AF65-F5344CB8AC3E}">
        <p14:creationId xmlns:p14="http://schemas.microsoft.com/office/powerpoint/2010/main" val="2056214353"/>
      </p:ext>
    </p:extLst>
  </p:cSld>
  <p:clrMapOvr>
    <a:masterClrMapping/>
  </p:clrMapOvr>
</p:sld>
</file>

<file path=ppt/theme/theme1.xml><?xml version="1.0" encoding="utf-8"?>
<a:theme xmlns:a="http://schemas.openxmlformats.org/drawingml/2006/main" name="FA Group">
  <a:themeElements>
    <a:clrScheme name="Custom 1">
      <a:dk1>
        <a:sysClr val="windowText" lastClr="000000"/>
      </a:dk1>
      <a:lt1>
        <a:sysClr val="window" lastClr="FFFFFF"/>
      </a:lt1>
      <a:dk2>
        <a:srgbClr val="1F497D"/>
      </a:dk2>
      <a:lt2>
        <a:srgbClr val="EEECE1"/>
      </a:lt2>
      <a:accent1>
        <a:srgbClr val="003B8A"/>
      </a:accent1>
      <a:accent2>
        <a:srgbClr val="ED1C24"/>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lcf76f155ced4ddcb4097134ff3c332f xmlns="1731d3b2-ac40-4db7-b2c2-e608e1954715">
      <Terms xmlns="http://schemas.microsoft.com/office/infopath/2007/PartnerControls"/>
    </lcf76f155ced4ddcb4097134ff3c332f>
    <TaxCatchAll xmlns="3cd5d148-0d93-4210-ad0c-d93a236f131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27082292C3F194F8175F7C853059C03" ma:contentTypeVersion="18" ma:contentTypeDescription="Create a new document." ma:contentTypeScope="" ma:versionID="16e6c0671a562168412afd74179b2e9d">
  <xsd:schema xmlns:xsd="http://www.w3.org/2001/XMLSchema" xmlns:xs="http://www.w3.org/2001/XMLSchema" xmlns:p="http://schemas.microsoft.com/office/2006/metadata/properties" xmlns:ns2="1731d3b2-ac40-4db7-b2c2-e608e1954715" xmlns:ns3="3cd5d148-0d93-4210-ad0c-d93a236f1319" targetNamespace="http://schemas.microsoft.com/office/2006/metadata/properties" ma:root="true" ma:fieldsID="9f0292201ae2030de03fc74605605849" ns2:_="" ns3:_="">
    <xsd:import namespace="1731d3b2-ac40-4db7-b2c2-e608e1954715"/>
    <xsd:import namespace="3cd5d148-0d93-4210-ad0c-d93a236f131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1d3b2-ac40-4db7-b2c2-e608e19547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4d4ec47-8037-4ebe-ad01-e6ba2150e6d4"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d5d148-0d93-4210-ad0c-d93a236f131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b255be4-8667-471b-8f70-a4917b9abf63}" ma:internalName="TaxCatchAll" ma:showField="CatchAllData" ma:web="3cd5d148-0d93-4210-ad0c-d93a236f13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8D74FF-3479-4BF8-B8C0-D59D41095AD9}">
  <ds:schemaRefs>
    <ds:schemaRef ds:uri="http://schemas.microsoft.com/sharepoint/v3/contenttype/forms"/>
  </ds:schemaRefs>
</ds:datastoreItem>
</file>

<file path=customXml/itemProps2.xml><?xml version="1.0" encoding="utf-8"?>
<ds:datastoreItem xmlns:ds="http://schemas.openxmlformats.org/officeDocument/2006/customXml" ds:itemID="{1482515F-E4E0-48BC-927F-27D3CC247B43}">
  <ds:schemaRef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purl.org/dc/terms/"/>
    <ds:schemaRef ds:uri="3cd5d148-0d93-4210-ad0c-d93a236f1319"/>
    <ds:schemaRef ds:uri="1731d3b2-ac40-4db7-b2c2-e608e1954715"/>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624360A-7690-46EA-91FA-8638B5D7C5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1d3b2-ac40-4db7-b2c2-e608e1954715"/>
    <ds:schemaRef ds:uri="3cd5d148-0d93-4210-ad0c-d93a236f13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 Group</Template>
  <TotalTime>5066</TotalTime>
  <Words>6235</Words>
  <Application>Microsoft Office PowerPoint</Application>
  <PresentationFormat>On-screen Show (4:3)</PresentationFormat>
  <Paragraphs>889</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Montserrat</vt:lpstr>
      <vt:lpstr>Wingdings</vt:lpstr>
      <vt:lpstr>FA Group</vt:lpstr>
      <vt:lpstr>???? FC  Football Development Plan  Seasons 20?? - 20??</vt:lpstr>
      <vt:lpstr>Our Vision</vt:lpstr>
      <vt:lpstr>Our History – The Club was formed in ??? and achieved The England Football Club Accreditation status in ???. Season 20??/?? sees the Club affiliate ?? Teams with Liverpool FA </vt:lpstr>
      <vt:lpstr>Our Achievements </vt:lpstr>
      <vt:lpstr>Our Achievements </vt:lpstr>
      <vt:lpstr>Club Development Table (Example… Make it realistic in how your club will grow year by year)</vt:lpstr>
      <vt:lpstr>PowerPoint Presentation</vt:lpstr>
      <vt:lpstr>Player Pathways</vt:lpstr>
      <vt:lpstr>Player Pathways</vt:lpstr>
      <vt:lpstr>Player Pathways</vt:lpstr>
      <vt:lpstr>PowerPoint Presentation</vt:lpstr>
      <vt:lpstr> Positive Environments </vt:lpstr>
      <vt:lpstr>Positive Environments</vt:lpstr>
      <vt:lpstr>Positive Environments</vt:lpstr>
      <vt:lpstr>PowerPoint Presentation</vt:lpstr>
      <vt:lpstr>Player Development</vt:lpstr>
      <vt:lpstr>Player Development</vt:lpstr>
      <vt:lpstr>Player Development</vt:lpstr>
      <vt:lpstr>PowerPoint Presentation</vt:lpstr>
      <vt:lpstr>Club Administration</vt:lpstr>
      <vt:lpstr>Club Administration</vt:lpstr>
      <vt:lpstr>PowerPoint Presentation</vt:lpstr>
      <vt:lpstr>Safeguarding</vt:lpstr>
      <vt:lpstr>Safeguarding</vt:lpstr>
      <vt:lpstr>PowerPoint Presentation</vt:lpstr>
      <vt:lpstr>Workforce Development </vt:lpstr>
      <vt:lpstr>Workforce Development </vt:lpstr>
      <vt:lpstr>Workforce Development </vt:lpstr>
      <vt:lpstr>Facility Development </vt:lpstr>
      <vt:lpstr>Facility Development </vt:lpstr>
      <vt:lpstr>Facility Development </vt:lpstr>
    </vt:vector>
  </TitlesOfParts>
  <Company>The FA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amaclean</dc:creator>
  <cp:lastModifiedBy>Anna Farrell</cp:lastModifiedBy>
  <cp:revision>219</cp:revision>
  <cp:lastPrinted>2014-07-09T08:31:05Z</cp:lastPrinted>
  <dcterms:created xsi:type="dcterms:W3CDTF">2011-06-23T06:01:49Z</dcterms:created>
  <dcterms:modified xsi:type="dcterms:W3CDTF">2023-10-31T11:51:26Z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0x010100D0BA5585461ACA4CA9FD1A65AAE4C4ED</vt:lpwstr>
  </property>
  <property fmtid="{D5CDD505-2E9C-101B-9397-08002B2CF9AE}" pid="3" name="MediaServiceImageTags">
    <vt:lpwstr/>
  </property>
</Properties>
</file>