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260" r:id="rId4"/>
    <p:sldId id="261" r:id="rId5"/>
    <p:sldId id="263" r:id="rId6"/>
    <p:sldId id="262" r:id="rId7"/>
    <p:sldId id="264" r:id="rId8"/>
    <p:sldId id="265" r:id="rId9"/>
    <p:sldId id="256" r:id="rId10"/>
    <p:sldId id="257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93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807B6-30C5-4530-8278-F554B44299E4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BF46C-8C9D-4A85-A423-F44FF99BB9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859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52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60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16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pic" sz="quarter" idx="10"/>
          </p:nvPr>
        </p:nvSpPr>
        <p:spPr>
          <a:xfrm>
            <a:off x="419375" y="233241"/>
            <a:ext cx="4640305" cy="6172200"/>
          </a:xfrm>
          <a:noFill/>
          <a:ln w="38100" cap="sq" cmpd="sng" algn="ctr">
            <a:solidFill>
              <a:schemeClr val="tx1"/>
            </a:solidFill>
            <a:prstDash val="solid"/>
            <a:miter lim="800000"/>
          </a:ln>
          <a:effectLst>
            <a:outerShdw blurRad="50800" dist="50800" dir="2700000" algn="tl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i="0" smtClean="0"/>
              <a:t>Click icon to add picture</a:t>
            </a:r>
            <a:endParaRPr lang="en-US" i="0" dirty="0"/>
          </a:p>
        </p:txBody>
      </p:sp>
      <p:sp>
        <p:nvSpPr>
          <p:cNvPr id="13" name="Rectangle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7800" y="3048000"/>
            <a:ext cx="3505200" cy="3352800"/>
          </a:xfrm>
        </p:spPr>
        <p:txBody>
          <a:bodyPr tIns="91440" bIns="91440" anchor="b" anchorCtr="0">
            <a:noAutofit/>
          </a:bodyPr>
          <a:lstStyle>
            <a:lvl1pPr marL="0" marR="0" indent="0" algn="l" rtl="0" latinLnBrk="0">
              <a:spcBef>
                <a:spcPct val="20000"/>
              </a:spcBef>
              <a:buFontTx/>
              <a:buNone/>
              <a:defRPr sz="1800" i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fld id="{F30C84A2-23CF-44F5-B813-5187ED5C7D1C}" type="datetimeFigureOut">
              <a:rPr lang="en-US" sz="1200" smtClean="0">
                <a:solidFill>
                  <a:schemeClr val="tx2"/>
                </a:solidFill>
              </a:rPr>
              <a:pPr/>
              <a:t>3/17/2016</a:t>
            </a:fld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pPr algn="r"/>
            <a:fld id="{F99EC173-99AE-4773-AB25-02E469A13EAE}" type="slidenum">
              <a:rPr lang="en-US" sz="1200" smtClean="0">
                <a:solidFill>
                  <a:schemeClr val="tx2"/>
                </a:solidFill>
              </a:rPr>
              <a:pPr algn="r"/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72161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75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330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620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85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05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23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09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93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134A7-309C-4D41-A57C-CDD2CA2975DD}" type="datetimeFigureOut">
              <a:rPr lang="en-GB" smtClean="0"/>
              <a:pPr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C9446-BC44-403B-8CC9-EAED8CCCC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7773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85841" y="1569566"/>
            <a:ext cx="4754711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4-3-3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3373" y="188640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</a:effectLst>
              </a:rPr>
              <a:t>Player Position Cards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652120" y="2780928"/>
            <a:ext cx="2952328" cy="2952328"/>
            <a:chOff x="5724128" y="3501008"/>
            <a:chExt cx="2952328" cy="2952328"/>
          </a:xfrm>
        </p:grpSpPr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5724128" y="3501008"/>
              <a:ext cx="2952328" cy="295232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itchFamily="34" charset="0"/>
                  <a:cs typeface="Arial" pitchFamily="34" charset="0"/>
                </a:rPr>
                <a:t>	5	6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2	        4	          3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      8             10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7             9          11</a:t>
              </a:r>
              <a:r>
                <a:rPr lang="en-US" altLang="en-US" dirty="0" smtClean="0">
                  <a:latin typeface="Arial" pitchFamily="34" charset="0"/>
                  <a:cs typeface="Arial" pitchFamily="34" charset="0"/>
                </a:rPr>
                <a:t>	                  		</a:t>
              </a:r>
              <a:r>
                <a:rPr lang="en-US" altLang="en-US" dirty="0">
                  <a:latin typeface="Arial" pitchFamily="34" charset="0"/>
                  <a:cs typeface="Arial" pitchFamily="34" charset="0"/>
                </a:rPr>
                <a:t>	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020272" y="3933056"/>
              <a:ext cx="360040" cy="28803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207004" y="5963038"/>
            <a:ext cx="8933615" cy="894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endParaRPr lang="en-GB" sz="4400" dirty="0" smtClean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22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ÕØÚáÛ丫:Téxt Plàçèhòlðêr 表¥鷗字㌍_W 2"/>
          <p:cNvSpPr>
            <a:spLocks noGrp="1"/>
          </p:cNvSpPr>
          <p:nvPr>
            <p:ph type="body" sz="quarter" idx="11"/>
          </p:nvPr>
        </p:nvSpPr>
        <p:spPr>
          <a:xfrm>
            <a:off x="5171256" y="4077072"/>
            <a:ext cx="3505200" cy="2996952"/>
          </a:xfrm>
        </p:spPr>
        <p:txBody>
          <a:bodyPr/>
          <a:lstStyle>
            <a:extLst/>
          </a:lstStyle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Have the Ball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>
                <a:latin typeface="Calibri" pitchFamily="34" charset="0"/>
                <a:cs typeface="Calibri" pitchFamily="34" charset="0"/>
              </a:rPr>
              <a:t>Try to receive the ball in space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Look to pass or dribble forward with ball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make runs beyond the striker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Look to Combine with other Midfielders or Striker</a:t>
            </a:r>
          </a:p>
          <a:p>
            <a:endParaRPr lang="en-US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Without the Ball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win the ball back as quickly as possible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stop the ball getting played in between you and your midfielders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get close to the player you are marking when he receives the ball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5536" y="255296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8/10		Centre Midfield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5522" y="6309320"/>
            <a:ext cx="4536504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FFFF00"/>
                </a:solidFill>
              </a:rPr>
              <a:t>Skillfull</a:t>
            </a:r>
            <a:r>
              <a:rPr lang="en-GB" b="1" dirty="0" smtClean="0">
                <a:solidFill>
                  <a:srgbClr val="FFFF00"/>
                </a:solidFill>
              </a:rPr>
              <a:t>, Intelligent, Energetic, Creative</a:t>
            </a:r>
            <a:endParaRPr lang="en-GB" b="1" dirty="0">
              <a:solidFill>
                <a:srgbClr val="FFFF00"/>
              </a:solidFill>
            </a:endParaRPr>
          </a:p>
        </p:txBody>
      </p:sp>
      <p:pic>
        <p:nvPicPr>
          <p:cNvPr id="9" name="Picture 8" descr="ACC Logo (2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1571612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1792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85841" y="1569566"/>
            <a:ext cx="4754711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4-3-3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3373" y="188640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</a:effectLst>
              </a:rPr>
              <a:t>Player Position Cards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652120" y="2780928"/>
            <a:ext cx="2952328" cy="2952328"/>
            <a:chOff x="5724128" y="3501008"/>
            <a:chExt cx="2952328" cy="2952328"/>
          </a:xfrm>
        </p:grpSpPr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5724128" y="3501008"/>
              <a:ext cx="2952328" cy="295232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itchFamily="34" charset="0"/>
                  <a:cs typeface="Arial" pitchFamily="34" charset="0"/>
                </a:rPr>
                <a:t>	5	6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2	        4	          3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      8             10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7             9          11</a:t>
              </a:r>
              <a:r>
                <a:rPr lang="en-US" altLang="en-US" dirty="0" smtClean="0">
                  <a:latin typeface="Arial" pitchFamily="34" charset="0"/>
                  <a:cs typeface="Arial" pitchFamily="34" charset="0"/>
                </a:rPr>
                <a:t>	                  		</a:t>
              </a:r>
              <a:r>
                <a:rPr lang="en-US" altLang="en-US" dirty="0">
                  <a:latin typeface="Arial" pitchFamily="34" charset="0"/>
                  <a:cs typeface="Arial" pitchFamily="34" charset="0"/>
                </a:rPr>
                <a:t>	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6228184" y="5589240"/>
              <a:ext cx="360040" cy="28803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207004" y="5963038"/>
            <a:ext cx="8933615" cy="894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endParaRPr lang="en-GB" sz="4400" dirty="0" smtClean="0">
              <a:latin typeface="Book Antiqua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956376" y="4869160"/>
            <a:ext cx="360040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 descr="ACC Logo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1643050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5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ÕØÚáÛ丫:Téxt Plàçèhòlðêr 表¥鷗字㌍_W 2"/>
          <p:cNvSpPr>
            <a:spLocks noGrp="1"/>
          </p:cNvSpPr>
          <p:nvPr>
            <p:ph type="body" sz="quarter" idx="11"/>
          </p:nvPr>
        </p:nvSpPr>
        <p:spPr>
          <a:xfrm>
            <a:off x="5177184" y="3497034"/>
            <a:ext cx="3505200" cy="2996952"/>
          </a:xfrm>
        </p:spPr>
        <p:txBody>
          <a:bodyPr/>
          <a:lstStyle>
            <a:extLst/>
          </a:lstStyle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Have the Ball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play high up the pitch and make runs behind their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defence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receive the ball in ‘pockets’ behind their midfield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Recognise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times to dribble and pass</a:t>
            </a:r>
          </a:p>
          <a:p>
            <a:endParaRPr lang="en-US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Without the Ball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help your full back when they need it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get into areas to start a counter attack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tuck in when the ball is on the opposite side of the pitch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5536" y="255296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7/11		Wide Players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5522" y="6309320"/>
            <a:ext cx="4536504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FF00"/>
                </a:solidFill>
              </a:rPr>
              <a:t>Creative, Intelligent, Positive</a:t>
            </a:r>
            <a:endParaRPr lang="en-GB" b="1" dirty="0">
              <a:solidFill>
                <a:srgbClr val="FFFF00"/>
              </a:solidFill>
            </a:endParaRPr>
          </a:p>
        </p:txBody>
      </p:sp>
      <p:pic>
        <p:nvPicPr>
          <p:cNvPr id="8" name="Picture 7" descr="ACC Logo (2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66" y="1643050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3516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85841" y="1569566"/>
            <a:ext cx="4754711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4-3-3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3373" y="188640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</a:effectLst>
              </a:rPr>
              <a:t>Player Position Cards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652120" y="2780928"/>
            <a:ext cx="2952328" cy="2952328"/>
            <a:chOff x="5724128" y="3501008"/>
            <a:chExt cx="2952328" cy="2952328"/>
          </a:xfrm>
        </p:grpSpPr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5724128" y="3501008"/>
              <a:ext cx="2952328" cy="295232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itchFamily="34" charset="0"/>
                  <a:cs typeface="Arial" pitchFamily="34" charset="0"/>
                </a:rPr>
                <a:t>	5	6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2	        4	          3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      8             10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7             9          11</a:t>
              </a:r>
              <a:r>
                <a:rPr lang="en-US" altLang="en-US" dirty="0" smtClean="0">
                  <a:latin typeface="Arial" pitchFamily="34" charset="0"/>
                  <a:cs typeface="Arial" pitchFamily="34" charset="0"/>
                </a:rPr>
                <a:t>	                  		</a:t>
              </a:r>
              <a:r>
                <a:rPr lang="en-US" altLang="en-US" dirty="0">
                  <a:latin typeface="Arial" pitchFamily="34" charset="0"/>
                  <a:cs typeface="Arial" pitchFamily="34" charset="0"/>
                </a:rPr>
                <a:t>	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164288" y="5589240"/>
              <a:ext cx="360040" cy="28803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207004" y="5963038"/>
            <a:ext cx="8933615" cy="894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GB" sz="4400" dirty="0" smtClean="0">
                <a:latin typeface="Book Antiqua" pitchFamily="18" charset="0"/>
              </a:rPr>
              <a:t> </a:t>
            </a:r>
          </a:p>
        </p:txBody>
      </p:sp>
      <p:pic>
        <p:nvPicPr>
          <p:cNvPr id="10" name="Picture 9" descr="ACC Logo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1714488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63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ÕØÚáÛ丫:Téxt Plàçèhòlðêr 表¥鷗字㌍_W 2"/>
          <p:cNvSpPr>
            <a:spLocks noGrp="1"/>
          </p:cNvSpPr>
          <p:nvPr>
            <p:ph type="body" sz="quarter" idx="11"/>
          </p:nvPr>
        </p:nvSpPr>
        <p:spPr>
          <a:xfrm>
            <a:off x="5171256" y="3069525"/>
            <a:ext cx="3505200" cy="2996952"/>
          </a:xfrm>
        </p:spPr>
        <p:txBody>
          <a:bodyPr/>
          <a:lstStyle>
            <a:extLst/>
          </a:lstStyle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Have the Ball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make runs in behind the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defence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whilst staying onside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control and combine with other midfielders/wide players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hit the target with every shot</a:t>
            </a:r>
          </a:p>
          <a:p>
            <a:endParaRPr lang="en-US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Without the Ball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close nearest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centre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half and show them wide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find a position to counter attack when your team win the ball back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5536" y="255296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       Centre Forward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5522" y="6309320"/>
            <a:ext cx="4536504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>
                <a:solidFill>
                  <a:srgbClr val="FFFF00"/>
                </a:solidFill>
              </a:rPr>
              <a:t>Skillful</a:t>
            </a:r>
            <a:r>
              <a:rPr lang="en-GB" b="1" dirty="0" smtClean="0">
                <a:solidFill>
                  <a:srgbClr val="FFFF00"/>
                </a:solidFill>
              </a:rPr>
              <a:t>, Creative, </a:t>
            </a:r>
            <a:r>
              <a:rPr lang="en-GB" b="1" dirty="0" err="1" smtClean="0">
                <a:solidFill>
                  <a:srgbClr val="FFFF00"/>
                </a:solidFill>
              </a:rPr>
              <a:t>Goalscorer</a:t>
            </a:r>
            <a:endParaRPr lang="en-GB" b="1" dirty="0">
              <a:solidFill>
                <a:srgbClr val="FFFF00"/>
              </a:solidFill>
            </a:endParaRPr>
          </a:p>
        </p:txBody>
      </p:sp>
      <p:pic>
        <p:nvPicPr>
          <p:cNvPr id="9" name="Picture 8" descr="ACC Logo (2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1714488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0502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ÕØÚáÛ丫:Téxt Plàçèhòlðêr 表¥鷗字㌍_W 2"/>
          <p:cNvSpPr>
            <a:spLocks noGrp="1"/>
          </p:cNvSpPr>
          <p:nvPr>
            <p:ph type="body" sz="quarter" idx="11"/>
          </p:nvPr>
        </p:nvSpPr>
        <p:spPr>
          <a:xfrm>
            <a:off x="5171256" y="3681700"/>
            <a:ext cx="3505200" cy="2996952"/>
          </a:xfrm>
        </p:spPr>
        <p:txBody>
          <a:bodyPr/>
          <a:lstStyle>
            <a:extLst/>
          </a:lstStyle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Have the Ball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throw accurately to teammates when opposition drop off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start the counter attack if the opposition are out of position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be available if your teammates ever need to pass to you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Without the Ball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Be a ‘sweeper keeper’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organise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your team quickly on set pieces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make good decisions   e.. punch/parry/catch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5536" y="255296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Goalkeeper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340" y="6309320"/>
            <a:ext cx="4536504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FF00"/>
                </a:solidFill>
              </a:rPr>
              <a:t>Vocal, Brave, Agile    </a:t>
            </a:r>
            <a:endParaRPr lang="en-GB" b="1" dirty="0">
              <a:solidFill>
                <a:srgbClr val="FFFF00"/>
              </a:solidFill>
            </a:endParaRPr>
          </a:p>
        </p:txBody>
      </p:sp>
      <p:pic>
        <p:nvPicPr>
          <p:cNvPr id="7" name="Picture 6" descr="ACC Logo (2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1571612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7314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85841" y="1569566"/>
            <a:ext cx="4754711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4-3-3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3373" y="188640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</a:effectLst>
              </a:rPr>
              <a:t>Player Position Cards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652120" y="2780928"/>
            <a:ext cx="2952328" cy="2952328"/>
            <a:chOff x="5724128" y="3501008"/>
            <a:chExt cx="2952328" cy="2952328"/>
          </a:xfrm>
        </p:grpSpPr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5724128" y="3501008"/>
              <a:ext cx="2952328" cy="295232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itchFamily="34" charset="0"/>
                  <a:cs typeface="Arial" pitchFamily="34" charset="0"/>
                </a:rPr>
                <a:t>	5	6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2	        4	          3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      8             10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7             9          11</a:t>
              </a:r>
              <a:r>
                <a:rPr lang="en-US" altLang="en-US" dirty="0" smtClean="0">
                  <a:latin typeface="Arial" pitchFamily="34" charset="0"/>
                  <a:cs typeface="Arial" pitchFamily="34" charset="0"/>
                </a:rPr>
                <a:t>	                  		</a:t>
              </a:r>
              <a:r>
                <a:rPr lang="en-US" altLang="en-US" dirty="0">
                  <a:latin typeface="Arial" pitchFamily="34" charset="0"/>
                  <a:cs typeface="Arial" pitchFamily="34" charset="0"/>
                </a:rPr>
                <a:t>	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6516216" y="4293096"/>
              <a:ext cx="504056" cy="43204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207004" y="5963038"/>
            <a:ext cx="8933615" cy="894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GB" sz="4400" dirty="0" smtClean="0">
                <a:latin typeface="Book Antiqua" pitchFamily="18" charset="0"/>
              </a:rPr>
              <a:t> </a:t>
            </a:r>
          </a:p>
        </p:txBody>
      </p:sp>
      <p:sp>
        <p:nvSpPr>
          <p:cNvPr id="10" name="Oval 9"/>
          <p:cNvSpPr/>
          <p:nvPr/>
        </p:nvSpPr>
        <p:spPr>
          <a:xfrm>
            <a:off x="7380312" y="3573016"/>
            <a:ext cx="504056" cy="432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 descr="ACC Logo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1714488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38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ÕØÚáÛ丫:Téxt Plàçèhòlðêr 表¥鷗字㌍_W 2"/>
          <p:cNvSpPr>
            <a:spLocks noGrp="1"/>
          </p:cNvSpPr>
          <p:nvPr>
            <p:ph type="body" sz="quarter" idx="11"/>
          </p:nvPr>
        </p:nvSpPr>
        <p:spPr>
          <a:xfrm>
            <a:off x="5436096" y="3681700"/>
            <a:ext cx="3505200" cy="2996952"/>
          </a:xfrm>
        </p:spPr>
        <p:txBody>
          <a:bodyPr/>
          <a:lstStyle>
            <a:extLst/>
          </a:lstStyle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Have the Ball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be composed in possession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Recognise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when to pass into midfield and when to play wide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Recognise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when to clear danger and when to keep possession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Without the Ball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Practice trying to intercept the ball into the player you are marking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Work together with your partner to cover each other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Be strong and dominant in the air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5536" y="255296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 &amp; 6		Centre Back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340" y="6309320"/>
            <a:ext cx="4536504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FF00"/>
                </a:solidFill>
              </a:rPr>
              <a:t>Commanding, Strong, Composed     </a:t>
            </a:r>
            <a:endParaRPr lang="en-GB" b="1" dirty="0">
              <a:solidFill>
                <a:srgbClr val="FFFF00"/>
              </a:solidFill>
            </a:endParaRPr>
          </a:p>
        </p:txBody>
      </p:sp>
      <p:pic>
        <p:nvPicPr>
          <p:cNvPr id="9" name="Picture 8" descr="ACC Logo (2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04" y="1571612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3829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85841" y="1569566"/>
            <a:ext cx="4754711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4-3-3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3373" y="188640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</a:effectLst>
              </a:rPr>
              <a:t>Player Position Cards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652120" y="2780928"/>
            <a:ext cx="2952328" cy="2952328"/>
            <a:chOff x="5724128" y="3501008"/>
            <a:chExt cx="2952328" cy="2952328"/>
          </a:xfrm>
        </p:grpSpPr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5724128" y="3501008"/>
              <a:ext cx="2952328" cy="295232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itchFamily="34" charset="0"/>
                  <a:cs typeface="Arial" pitchFamily="34" charset="0"/>
                </a:rPr>
                <a:t>	5	6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2	        4	          3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      8             10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7             9          11</a:t>
              </a:r>
              <a:r>
                <a:rPr lang="en-US" altLang="en-US" dirty="0" smtClean="0">
                  <a:latin typeface="Arial" pitchFamily="34" charset="0"/>
                  <a:cs typeface="Arial" pitchFamily="34" charset="0"/>
                </a:rPr>
                <a:t>	                  		</a:t>
              </a:r>
              <a:r>
                <a:rPr lang="en-US" altLang="en-US" dirty="0">
                  <a:latin typeface="Arial" pitchFamily="34" charset="0"/>
                  <a:cs typeface="Arial" pitchFamily="34" charset="0"/>
                </a:rPr>
                <a:t>	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6156176" y="4653136"/>
              <a:ext cx="504056" cy="43204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207004" y="5963038"/>
            <a:ext cx="8933615" cy="894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r>
              <a:rPr lang="en-GB" sz="4400" dirty="0" smtClean="0">
                <a:latin typeface="Book Antiqua" pitchFamily="18" charset="0"/>
              </a:rPr>
              <a:t> </a:t>
            </a:r>
          </a:p>
        </p:txBody>
      </p:sp>
      <p:sp>
        <p:nvSpPr>
          <p:cNvPr id="10" name="Oval 9"/>
          <p:cNvSpPr/>
          <p:nvPr/>
        </p:nvSpPr>
        <p:spPr>
          <a:xfrm>
            <a:off x="8028384" y="3933059"/>
            <a:ext cx="504056" cy="432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 descr="ACC Logo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1785926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17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ÕØÚáÛ丫:Téxt Plàçèhòlðêr 表¥鷗字㌍_W 2"/>
          <p:cNvSpPr>
            <a:spLocks noGrp="1"/>
          </p:cNvSpPr>
          <p:nvPr>
            <p:ph type="body" sz="quarter" idx="11"/>
          </p:nvPr>
        </p:nvSpPr>
        <p:spPr>
          <a:xfrm>
            <a:off x="5436096" y="3681700"/>
            <a:ext cx="3505200" cy="2996952"/>
          </a:xfrm>
        </p:spPr>
        <p:txBody>
          <a:bodyPr/>
          <a:lstStyle>
            <a:extLst/>
          </a:lstStyle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Have the Ball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maintain width to allow for space in other areas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top get forward when the ball is on your side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Recognise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when to cross/dribble and when to pass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Without the Ball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get close enough to left winger to pressure their first touch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provide cover and balance to Centre backs when ball is on the left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show players inside, until level with penalty area – then show down the line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5536" y="255296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 &amp; 3		Full Backs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7340" y="6309320"/>
            <a:ext cx="4536504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FF00"/>
                </a:solidFill>
              </a:rPr>
              <a:t>Athletic, Positive, 1v1 Attacking &amp; Defending </a:t>
            </a:r>
            <a:endParaRPr lang="en-GB" b="1" dirty="0">
              <a:solidFill>
                <a:srgbClr val="FFFF00"/>
              </a:solidFill>
            </a:endParaRPr>
          </a:p>
        </p:txBody>
      </p:sp>
      <p:pic>
        <p:nvPicPr>
          <p:cNvPr id="9" name="Picture 8" descr="ACC Logo (2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04" y="1714488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957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85841" y="1569566"/>
            <a:ext cx="4754711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4-3-3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3373" y="188640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</a:effectLst>
              </a:rPr>
              <a:t>Player Position Cards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652120" y="2780046"/>
            <a:ext cx="2952328" cy="2952328"/>
            <a:chOff x="5724128" y="3501008"/>
            <a:chExt cx="2952328" cy="2952328"/>
          </a:xfrm>
        </p:grpSpPr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5724128" y="3501008"/>
              <a:ext cx="2952328" cy="295232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itchFamily="34" charset="0"/>
                  <a:cs typeface="Arial" pitchFamily="34" charset="0"/>
                </a:rPr>
                <a:t>	5	6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2	        4	          3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      8             10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7             9          11</a:t>
              </a:r>
              <a:r>
                <a:rPr lang="en-US" altLang="en-US" dirty="0" smtClean="0">
                  <a:latin typeface="Arial" pitchFamily="34" charset="0"/>
                  <a:cs typeface="Arial" pitchFamily="34" charset="0"/>
                </a:rPr>
                <a:t>	                  		</a:t>
              </a:r>
              <a:r>
                <a:rPr lang="en-US" altLang="en-US" dirty="0">
                  <a:latin typeface="Arial" pitchFamily="34" charset="0"/>
                  <a:cs typeface="Arial" pitchFamily="34" charset="0"/>
                </a:rPr>
                <a:t>	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092280" y="4653136"/>
              <a:ext cx="504056" cy="432045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207004" y="5963038"/>
            <a:ext cx="8933615" cy="894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endParaRPr lang="en-GB" sz="4400" dirty="0" smtClean="0">
              <a:latin typeface="Book Antiqua" pitchFamily="18" charset="0"/>
            </a:endParaRPr>
          </a:p>
        </p:txBody>
      </p:sp>
      <p:pic>
        <p:nvPicPr>
          <p:cNvPr id="10" name="Picture 9" descr="ACC Logo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166" y="1785926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16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¥ل云玗İαЂÕØÚáÛ丫:Téxt Plàçèhòlðêr 表¥鷗字㌍_W 2"/>
          <p:cNvSpPr>
            <a:spLocks noGrp="1"/>
          </p:cNvSpPr>
          <p:nvPr>
            <p:ph type="body" sz="quarter" idx="11"/>
          </p:nvPr>
        </p:nvSpPr>
        <p:spPr>
          <a:xfrm>
            <a:off x="5436096" y="3681700"/>
            <a:ext cx="3505200" cy="2996952"/>
          </a:xfrm>
        </p:spPr>
        <p:txBody>
          <a:bodyPr/>
          <a:lstStyle>
            <a:extLst/>
          </a:lstStyle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Have the Ball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support all defenders to get on the ball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‘feed’ the ball to the players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infront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f you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Try to be available to attacking players if they need ‘recycle’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Our Team Without the Ball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Try to screen passing lines into their </a:t>
            </a:r>
            <a:r>
              <a:rPr lang="en-US" dirty="0"/>
              <a:t>C</a:t>
            </a:r>
            <a:r>
              <a:rPr lang="en-US" dirty="0" smtClean="0"/>
              <a:t>entre forward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Drop into Centre Half position when they need your help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Support Midfields when they need your help</a:t>
            </a:r>
          </a:p>
          <a:p>
            <a:endParaRPr lang="en-US" dirty="0" smtClean="0"/>
          </a:p>
          <a:p>
            <a:pPr marL="285750" indent="-285750"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5536" y="255296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		Holding Midfielder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7340" y="6309320"/>
            <a:ext cx="4536504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FFFF00"/>
                </a:solidFill>
              </a:rPr>
              <a:t>Anticipation, Available, Leadership</a:t>
            </a:r>
            <a:endParaRPr lang="en-GB" b="1" dirty="0">
              <a:solidFill>
                <a:srgbClr val="FFFF00"/>
              </a:solidFill>
            </a:endParaRPr>
          </a:p>
        </p:txBody>
      </p:sp>
      <p:pic>
        <p:nvPicPr>
          <p:cNvPr id="8" name="Picture 7" descr="ACC Logo (2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414" y="1643050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172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85841" y="1569566"/>
            <a:ext cx="4754711" cy="92333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4-3-3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3373" y="188640"/>
            <a:ext cx="8280920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noFill/>
                  <a:prstDash val="solid"/>
                </a:ln>
                <a:effectLst>
                  <a:glow rad="101600">
                    <a:srgbClr val="993366">
                      <a:alpha val="60000"/>
                    </a:srgbClr>
                  </a:glow>
                </a:effectLst>
              </a:rPr>
              <a:t>Player Position Cards</a:t>
            </a:r>
            <a:endParaRPr lang="en-US" sz="5400" b="1" dirty="0">
              <a:ln w="12700">
                <a:noFill/>
                <a:prstDash val="solid"/>
              </a:ln>
              <a:effectLst>
                <a:glow rad="101600">
                  <a:srgbClr val="993366">
                    <a:alpha val="60000"/>
                  </a:srgbClr>
                </a:glow>
              </a:effectLst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652120" y="2780928"/>
            <a:ext cx="2952328" cy="2952328"/>
            <a:chOff x="5724128" y="3501008"/>
            <a:chExt cx="2952328" cy="2952328"/>
          </a:xfrm>
        </p:grpSpPr>
        <p:sp>
          <p:nvSpPr>
            <p:cNvPr id="4" name="Text Box 2"/>
            <p:cNvSpPr txBox="1">
              <a:spLocks noChangeArrowheads="1"/>
            </p:cNvSpPr>
            <p:nvPr/>
          </p:nvSpPr>
          <p:spPr bwMode="auto">
            <a:xfrm>
              <a:off x="5724128" y="3501008"/>
              <a:ext cx="2952328" cy="2952328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2"/>
                  </a:solidFill>
                  <a:effectLst/>
                  <a:latin typeface="Arial" pitchFamily="34" charset="0"/>
                  <a:cs typeface="Arial" pitchFamily="34" charset="0"/>
                </a:rPr>
                <a:t>	5	6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2	        4	          3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      8             10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altLang="en-US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       7             9          11</a:t>
              </a:r>
              <a:r>
                <a:rPr lang="en-US" altLang="en-US" dirty="0" smtClean="0">
                  <a:latin typeface="Arial" pitchFamily="34" charset="0"/>
                  <a:cs typeface="Arial" pitchFamily="34" charset="0"/>
                </a:rPr>
                <a:t>	                  		</a:t>
              </a:r>
              <a:r>
                <a:rPr lang="en-US" altLang="en-US" dirty="0">
                  <a:latin typeface="Arial" pitchFamily="34" charset="0"/>
                  <a:cs typeface="Arial" pitchFamily="34" charset="0"/>
                </a:rPr>
                <a:t>	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6660232" y="5157192"/>
              <a:ext cx="360040" cy="288032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Content Placeholder 2"/>
          <p:cNvSpPr txBox="1">
            <a:spLocks/>
          </p:cNvSpPr>
          <p:nvPr/>
        </p:nvSpPr>
        <p:spPr>
          <a:xfrm>
            <a:off x="207004" y="5963038"/>
            <a:ext cx="8933615" cy="894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endParaRPr lang="en-GB" sz="4400" dirty="0" smtClean="0">
              <a:latin typeface="Book Antiqua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596336" y="4437112"/>
            <a:ext cx="360040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 descr="ACC Logo (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1785926"/>
            <a:ext cx="2428892" cy="3963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56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607</Words>
  <Application>Microsoft Office PowerPoint</Application>
  <PresentationFormat>On-screen Show (4:3)</PresentationFormat>
  <Paragraphs>140</Paragraphs>
  <Slides>14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Godbold</dc:creator>
  <cp:lastModifiedBy>Andy Coles</cp:lastModifiedBy>
  <cp:revision>28</cp:revision>
  <dcterms:created xsi:type="dcterms:W3CDTF">2014-07-11T23:25:27Z</dcterms:created>
  <dcterms:modified xsi:type="dcterms:W3CDTF">2016-03-17T14:40:13Z</dcterms:modified>
</cp:coreProperties>
</file>