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61" r:id="rId3"/>
    <p:sldId id="256" r:id="rId4"/>
    <p:sldId id="263" r:id="rId5"/>
    <p:sldId id="262" r:id="rId6"/>
    <p:sldId id="265" r:id="rId7"/>
    <p:sldId id="266"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A27"/>
    <a:srgbClr val="B11C02"/>
    <a:srgbClr val="D83B2D"/>
    <a:srgbClr val="051D42"/>
    <a:srgbClr val="051E42"/>
    <a:srgbClr val="061E42"/>
    <a:srgbClr val="CC2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444EB-5B40-42DB-8FF2-764A7280A278}" v="271" dt="2023-12-05T11:51:42.2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885"/>
        <p:guide pos="2381"/>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E. Smith" userId="97bfbba1-3482-4db8-b0ac-14986595145d" providerId="ADAL" clId="{5EC444EB-5B40-42DB-8FF2-764A7280A278}"/>
    <pc:docChg chg="custSel modSld">
      <pc:chgData name="Chris E. Smith" userId="97bfbba1-3482-4db8-b0ac-14986595145d" providerId="ADAL" clId="{5EC444EB-5B40-42DB-8FF2-764A7280A278}" dt="2023-12-05T11:51:42.254" v="267" actId="6549"/>
      <pc:docMkLst>
        <pc:docMk/>
      </pc:docMkLst>
      <pc:sldChg chg="addSp delSp modSp mod">
        <pc:chgData name="Chris E. Smith" userId="97bfbba1-3482-4db8-b0ac-14986595145d" providerId="ADAL" clId="{5EC444EB-5B40-42DB-8FF2-764A7280A278}" dt="2023-12-05T11:47:03.810" v="135" actId="1076"/>
        <pc:sldMkLst>
          <pc:docMk/>
          <pc:sldMk cId="528415005" sldId="256"/>
        </pc:sldMkLst>
        <pc:spChg chg="mod">
          <ac:chgData name="Chris E. Smith" userId="97bfbba1-3482-4db8-b0ac-14986595145d" providerId="ADAL" clId="{5EC444EB-5B40-42DB-8FF2-764A7280A278}" dt="2023-12-05T11:37:45.334" v="24" actId="20577"/>
          <ac:spMkLst>
            <pc:docMk/>
            <pc:sldMk cId="528415005" sldId="256"/>
            <ac:spMk id="12" creationId="{701250EB-7DF6-F445-BD16-DDD9C7FBB75C}"/>
          </ac:spMkLst>
        </pc:spChg>
        <pc:spChg chg="mod">
          <ac:chgData name="Chris E. Smith" userId="97bfbba1-3482-4db8-b0ac-14986595145d" providerId="ADAL" clId="{5EC444EB-5B40-42DB-8FF2-764A7280A278}" dt="2023-12-05T11:45:18.688" v="125" actId="207"/>
          <ac:spMkLst>
            <pc:docMk/>
            <pc:sldMk cId="528415005" sldId="256"/>
            <ac:spMk id="20" creationId="{0512EBD2-9059-284E-87EB-30EE301A442D}"/>
          </ac:spMkLst>
        </pc:spChg>
        <pc:picChg chg="add del mod">
          <ac:chgData name="Chris E. Smith" userId="97bfbba1-3482-4db8-b0ac-14986595145d" providerId="ADAL" clId="{5EC444EB-5B40-42DB-8FF2-764A7280A278}" dt="2023-12-05T11:46:04.100" v="130" actId="478"/>
          <ac:picMkLst>
            <pc:docMk/>
            <pc:sldMk cId="528415005" sldId="256"/>
            <ac:picMk id="3" creationId="{8755FEE0-36DD-EAF3-E1FE-1130F90B8247}"/>
          </ac:picMkLst>
        </pc:picChg>
        <pc:picChg chg="del mod">
          <ac:chgData name="Chris E. Smith" userId="97bfbba1-3482-4db8-b0ac-14986595145d" providerId="ADAL" clId="{5EC444EB-5B40-42DB-8FF2-764A7280A278}" dt="2023-12-05T11:45:59.771" v="127" actId="478"/>
          <ac:picMkLst>
            <pc:docMk/>
            <pc:sldMk cId="528415005" sldId="256"/>
            <ac:picMk id="5" creationId="{D009E4D1-639D-43E7-A7EA-751A522C5141}"/>
          </ac:picMkLst>
        </pc:picChg>
        <pc:picChg chg="add mod modCrop">
          <ac:chgData name="Chris E. Smith" userId="97bfbba1-3482-4db8-b0ac-14986595145d" providerId="ADAL" clId="{5EC444EB-5B40-42DB-8FF2-764A7280A278}" dt="2023-12-05T11:47:03.810" v="135" actId="1076"/>
          <ac:picMkLst>
            <pc:docMk/>
            <pc:sldMk cId="528415005" sldId="256"/>
            <ac:picMk id="8" creationId="{4C794D7B-83A2-C67F-2AD0-C17980ED3DBB}"/>
          </ac:picMkLst>
        </pc:picChg>
      </pc:sldChg>
      <pc:sldChg chg="modSp mod">
        <pc:chgData name="Chris E. Smith" userId="97bfbba1-3482-4db8-b0ac-14986595145d" providerId="ADAL" clId="{5EC444EB-5B40-42DB-8FF2-764A7280A278}" dt="2023-12-05T11:51:05.621" v="197" actId="20577"/>
        <pc:sldMkLst>
          <pc:docMk/>
          <pc:sldMk cId="3558253440" sldId="262"/>
        </pc:sldMkLst>
        <pc:graphicFrameChg chg="modGraphic">
          <ac:chgData name="Chris E. Smith" userId="97bfbba1-3482-4db8-b0ac-14986595145d" providerId="ADAL" clId="{5EC444EB-5B40-42DB-8FF2-764A7280A278}" dt="2023-12-05T11:51:05.621" v="197" actId="20577"/>
          <ac:graphicFrameMkLst>
            <pc:docMk/>
            <pc:sldMk cId="3558253440" sldId="262"/>
            <ac:graphicFrameMk id="16" creationId="{938DCAFC-7897-5D48-87BA-48826A7F482E}"/>
          </ac:graphicFrameMkLst>
        </pc:graphicFrameChg>
      </pc:sldChg>
      <pc:sldChg chg="modSp mod">
        <pc:chgData name="Chris E. Smith" userId="97bfbba1-3482-4db8-b0ac-14986595145d" providerId="ADAL" clId="{5EC444EB-5B40-42DB-8FF2-764A7280A278}" dt="2023-12-05T11:50:33.157" v="184" actId="20577"/>
        <pc:sldMkLst>
          <pc:docMk/>
          <pc:sldMk cId="477155704" sldId="263"/>
        </pc:sldMkLst>
        <pc:spChg chg="mod">
          <ac:chgData name="Chris E. Smith" userId="97bfbba1-3482-4db8-b0ac-14986595145d" providerId="ADAL" clId="{5EC444EB-5B40-42DB-8FF2-764A7280A278}" dt="2023-12-05T11:50:33.157" v="184" actId="20577"/>
          <ac:spMkLst>
            <pc:docMk/>
            <pc:sldMk cId="477155704" sldId="263"/>
            <ac:spMk id="9" creationId="{41350EB8-2C9B-8549-8EDE-3A65DAFF9D85}"/>
          </ac:spMkLst>
        </pc:spChg>
      </pc:sldChg>
      <pc:sldChg chg="modSp mod">
        <pc:chgData name="Chris E. Smith" userId="97bfbba1-3482-4db8-b0ac-14986595145d" providerId="ADAL" clId="{5EC444EB-5B40-42DB-8FF2-764A7280A278}" dt="2023-12-05T11:51:42.254" v="267" actId="6549"/>
        <pc:sldMkLst>
          <pc:docMk/>
          <pc:sldMk cId="1187306088" sldId="265"/>
        </pc:sldMkLst>
        <pc:graphicFrameChg chg="modGraphic">
          <ac:chgData name="Chris E. Smith" userId="97bfbba1-3482-4db8-b0ac-14986595145d" providerId="ADAL" clId="{5EC444EB-5B40-42DB-8FF2-764A7280A278}" dt="2023-12-05T11:51:42.254" v="267" actId="6549"/>
          <ac:graphicFrameMkLst>
            <pc:docMk/>
            <pc:sldMk cId="1187306088" sldId="265"/>
            <ac:graphicFrameMk id="8" creationId="{311DD8BD-AD77-464F-A6C0-309E07E2F0E6}"/>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A38E1DD-B747-7544-A8F7-A75915D7BDA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38E1DD-B747-7544-A8F7-A75915D7BDA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38E1DD-B747-7544-A8F7-A75915D7BDA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38E1DD-B747-7544-A8F7-A75915D7BDA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A38E1DD-B747-7544-A8F7-A75915D7BDA9}"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A38E1DD-B747-7544-A8F7-A75915D7BDA9}"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A38E1DD-B747-7544-A8F7-A75915D7BDA9}"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12/5/2023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forms.office.com/e/F7NEJNzwF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e/F7NEJNzwFD"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forms.office.com/pages/responsepage.aspx?id=kCXJRcbM-UaA_5_I2e3eOZobLKj6BLtGgYRWYfia_AFUQllFRlVTU1ZTNkRMWlg0OEpNRTFVT1BXNC4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a:solidFill>
                  <a:schemeClr val="bg1"/>
                </a:solidFill>
                <a:latin typeface="Barlow Condensed SemiBold" pitchFamily="2" charset="77"/>
              </a:rPr>
              <a:t>EMPLOYMENT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067557" cy="246221"/>
          </a:xfrm>
          <a:prstGeom prst="rect">
            <a:avLst/>
          </a:prstGeom>
          <a:noFill/>
        </p:spPr>
        <p:txBody>
          <a:bodyPr wrap="square" rtlCol="0">
            <a:spAutoFit/>
          </a:bodyPr>
          <a:lstStyle/>
          <a:p>
            <a:r>
              <a:rPr lang="en-US" sz="1000">
                <a:solidFill>
                  <a:srgbClr val="061E42"/>
                </a:solidFill>
                <a:latin typeface="Barlow Condensed Medium" pitchFamily="2" charset="77"/>
              </a:rPr>
              <a:t>Part-Time Discipline Administrator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US" sz="2000">
                <a:solidFill>
                  <a:schemeClr val="bg1"/>
                </a:solidFill>
                <a:latin typeface="Barlow Condensed Medium" pitchFamily="2" charset="77"/>
              </a:rPr>
              <a:t>Part –Time Discipline Administrator </a:t>
            </a: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5" name="TextBox 4">
            <a:extLst>
              <a:ext uri="{FF2B5EF4-FFF2-40B4-BE49-F238E27FC236}">
                <a16:creationId xmlns:a16="http://schemas.microsoft.com/office/drawing/2014/main" id="{89F8CF04-2C41-D844-850E-A2E78F856C8A}"/>
              </a:ext>
            </a:extLst>
          </p:cNvPr>
          <p:cNvSpPr txBox="1"/>
          <p:nvPr/>
        </p:nvSpPr>
        <p:spPr>
          <a:xfrm>
            <a:off x="212356" y="209006"/>
            <a:ext cx="2849499" cy="246221"/>
          </a:xfrm>
          <a:prstGeom prst="rect">
            <a:avLst/>
          </a:prstGeom>
          <a:noFill/>
        </p:spPr>
        <p:txBody>
          <a:bodyPr wrap="square" rtlCol="0">
            <a:spAutoFit/>
          </a:bodyPr>
          <a:lstStyle/>
          <a:p>
            <a:r>
              <a:rPr lang="en-US" sz="1000">
                <a:solidFill>
                  <a:srgbClr val="061E42"/>
                </a:solidFill>
                <a:latin typeface="Barlow Condensed Medium" pitchFamily="2" charset="77"/>
              </a:rPr>
              <a:t>Part-Time Discipline Administrator | Hampshire FA</a:t>
            </a:r>
          </a:p>
        </p:txBody>
      </p:sp>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a:solidFill>
                  <a:srgbClr val="D83B27"/>
                </a:solidFill>
                <a:latin typeface="Barlow Condensed ExtraBold" pitchFamily="2" charset="77"/>
              </a:rPr>
              <a:t>WHAT IS IN THIS PACK?</a:t>
            </a:r>
          </a:p>
        </p:txBody>
      </p:sp>
      <p:sp>
        <p:nvSpPr>
          <p:cNvPr id="7" name="TextBox 6">
            <a:extLst>
              <a:ext uri="{FF2B5EF4-FFF2-40B4-BE49-F238E27FC236}">
                <a16:creationId xmlns:a16="http://schemas.microsoft.com/office/drawing/2014/main" id="{6EF8A0DC-5FD0-9F4B-806A-2F01348197C8}"/>
              </a:ext>
            </a:extLst>
          </p:cNvPr>
          <p:cNvSpPr txBox="1"/>
          <p:nvPr/>
        </p:nvSpPr>
        <p:spPr>
          <a:xfrm>
            <a:off x="1059766" y="1885213"/>
            <a:ext cx="5458097" cy="5293757"/>
          </a:xfrm>
          <a:prstGeom prst="rect">
            <a:avLst/>
          </a:prstGeom>
          <a:noFill/>
        </p:spPr>
        <p:txBody>
          <a:bodyPr wrap="square" rtlCol="0">
            <a:spAutoFit/>
          </a:bodyPr>
          <a:lstStyle/>
          <a:p>
            <a:pPr algn="just"/>
            <a:r>
              <a:rPr lang="en-US" sz="4400" b="1">
                <a:solidFill>
                  <a:srgbClr val="D83B27"/>
                </a:solidFill>
                <a:latin typeface="Barlow Condensed SemiBold" pitchFamily="2" charset="77"/>
              </a:rPr>
              <a:t>1</a:t>
            </a:r>
            <a:r>
              <a:rPr lang="en-US" sz="4400" b="1">
                <a:solidFill>
                  <a:srgbClr val="DE3D3B"/>
                </a:solidFill>
                <a:latin typeface="Barlow Condensed SemiBold" pitchFamily="2" charset="77"/>
              </a:rPr>
              <a:t> </a:t>
            </a:r>
            <a:r>
              <a:rPr lang="en-US" sz="2000" b="1">
                <a:solidFill>
                  <a:schemeClr val="tx1">
                    <a:lumMod val="85000"/>
                    <a:lumOff val="15000"/>
                  </a:schemeClr>
                </a:solidFill>
                <a:latin typeface="Barlow Condensed SemiBold" pitchFamily="2" charset="77"/>
              </a:rPr>
              <a:t>Job Advert &amp; Description</a:t>
            </a:r>
          </a:p>
          <a:p>
            <a:pPr algn="just"/>
            <a:endParaRPr lang="en-US" sz="1400" b="1">
              <a:solidFill>
                <a:srgbClr val="DE3D3B"/>
              </a:solidFill>
              <a:latin typeface="Barlow Condensed SemiBold" pitchFamily="2" charset="77"/>
            </a:endParaRPr>
          </a:p>
          <a:p>
            <a:pPr algn="just"/>
            <a:r>
              <a:rPr lang="en-US" sz="4400" b="1">
                <a:solidFill>
                  <a:srgbClr val="D83B27"/>
                </a:solidFill>
                <a:latin typeface="Barlow Condensed SemiBold" pitchFamily="2" charset="77"/>
              </a:rPr>
              <a:t>2 </a:t>
            </a:r>
            <a:r>
              <a:rPr lang="en-US" sz="2000" b="1">
                <a:solidFill>
                  <a:schemeClr val="tx1">
                    <a:lumMod val="85000"/>
                    <a:lumOff val="15000"/>
                  </a:schemeClr>
                </a:solidFill>
                <a:latin typeface="Barlow Condensed SemiBold" pitchFamily="2" charset="77"/>
              </a:rPr>
              <a:t>Application Process</a:t>
            </a:r>
          </a:p>
          <a:p>
            <a:pPr algn="just"/>
            <a:endParaRPr lang="en-US" sz="1400" b="1">
              <a:solidFill>
                <a:srgbClr val="DE3D3B"/>
              </a:solidFill>
              <a:latin typeface="Barlow Condensed SemiBold" pitchFamily="2" charset="77"/>
            </a:endParaRPr>
          </a:p>
          <a:p>
            <a:pPr algn="just"/>
            <a:r>
              <a:rPr lang="en-US" sz="4400" b="1">
                <a:solidFill>
                  <a:srgbClr val="D83B27"/>
                </a:solidFill>
                <a:latin typeface="Barlow Condensed SemiBold" pitchFamily="2" charset="77"/>
              </a:rPr>
              <a:t>3</a:t>
            </a:r>
            <a:r>
              <a:rPr lang="en-US" sz="4400" b="1">
                <a:solidFill>
                  <a:srgbClr val="DE3D3B"/>
                </a:solidFill>
                <a:latin typeface="Barlow Condensed SemiBold" pitchFamily="2" charset="77"/>
              </a:rPr>
              <a:t> </a:t>
            </a:r>
            <a:r>
              <a:rPr lang="en-US" sz="2000" b="1">
                <a:solidFill>
                  <a:schemeClr val="tx1">
                    <a:lumMod val="85000"/>
                    <a:lumOff val="15000"/>
                  </a:schemeClr>
                </a:solidFill>
                <a:latin typeface="Barlow Condensed SemiBold" pitchFamily="2" charset="77"/>
              </a:rPr>
              <a:t>Full Role Profile &amp; Person Specification</a:t>
            </a:r>
          </a:p>
          <a:p>
            <a:pPr algn="just"/>
            <a:endParaRPr lang="en-US" sz="1400" b="1">
              <a:solidFill>
                <a:schemeClr val="tx1">
                  <a:lumMod val="85000"/>
                  <a:lumOff val="15000"/>
                </a:schemeClr>
              </a:solidFill>
              <a:latin typeface="Barlow Condensed SemiBold" pitchFamily="2" charset="77"/>
            </a:endParaRPr>
          </a:p>
          <a:p>
            <a:pPr algn="just"/>
            <a:r>
              <a:rPr lang="en-US" sz="4400" b="1">
                <a:solidFill>
                  <a:srgbClr val="DE3D3B"/>
                </a:solidFill>
                <a:latin typeface="Barlow Condensed SemiBold" pitchFamily="2" charset="77"/>
              </a:rPr>
              <a:t>4 </a:t>
            </a:r>
            <a:r>
              <a:rPr lang="en-US" sz="2000" b="1">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a:solidFill>
                  <a:schemeClr val="tx1">
                    <a:lumMod val="85000"/>
                    <a:lumOff val="15000"/>
                  </a:schemeClr>
                </a:solidFill>
                <a:latin typeface="Barlow Condensed SemiBold" pitchFamily="2" charset="77"/>
              </a:rPr>
              <a:t>Hampshire FA Vision, Mission &amp; Values</a:t>
            </a:r>
          </a:p>
          <a:p>
            <a:pPr lvl="1" algn="just"/>
            <a:endParaRPr lang="en-US" sz="2000" b="1">
              <a:solidFill>
                <a:schemeClr val="tx1">
                  <a:lumMod val="85000"/>
                  <a:lumOff val="15000"/>
                </a:schemeClr>
              </a:solidFill>
              <a:latin typeface="Barlow Condensed SemiBold" pitchFamily="2" charset="77"/>
            </a:endParaRPr>
          </a:p>
          <a:p>
            <a:pPr lvl="1" algn="just"/>
            <a:endParaRPr lang="en-US" sz="2000" b="1">
              <a:solidFill>
                <a:schemeClr val="tx1">
                  <a:lumMod val="85000"/>
                  <a:lumOff val="15000"/>
                </a:schemeClr>
              </a:solidFill>
              <a:latin typeface="Barlow Condensed SemiBold" pitchFamily="2" charset="77"/>
            </a:endParaRPr>
          </a:p>
          <a:p>
            <a:pPr algn="just"/>
            <a:endParaRPr lang="en-US" sz="2000" b="1">
              <a:solidFill>
                <a:schemeClr val="tx1">
                  <a:lumMod val="85000"/>
                  <a:lumOff val="15000"/>
                </a:schemeClr>
              </a:solidFill>
              <a:latin typeface="Barlow Condensed SemiBold" pitchFamily="2" charset="77"/>
            </a:endParaRPr>
          </a:p>
          <a:p>
            <a:pPr algn="just"/>
            <a:endParaRPr lang="en-US" sz="2000" b="1">
              <a:solidFill>
                <a:schemeClr val="tx1">
                  <a:lumMod val="85000"/>
                  <a:lumOff val="15000"/>
                </a:schemeClr>
              </a:solidFill>
              <a:latin typeface="Barlow Condensed SemiBold" pitchFamily="2" charset="77"/>
            </a:endParaRPr>
          </a:p>
          <a:p>
            <a:pPr algn="just"/>
            <a:endParaRPr lang="en-US" sz="2000" b="1">
              <a:solidFill>
                <a:schemeClr val="tx1">
                  <a:lumMod val="85000"/>
                  <a:lumOff val="15000"/>
                </a:schemeClr>
              </a:solidFill>
              <a:latin typeface="Barlow Condensed SemiBold" pitchFamily="2" charset="77"/>
            </a:endParaRP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3"/>
          <a:stretch>
            <a:fillRect/>
          </a:stretch>
        </p:blipFill>
        <p:spPr>
          <a:xfrm>
            <a:off x="3508539" y="9788823"/>
            <a:ext cx="542596" cy="772571"/>
          </a:xfrm>
          <a:prstGeom prst="rect">
            <a:avLst/>
          </a:prstGeom>
        </p:spPr>
      </p:pic>
      <p:cxnSp>
        <p:nvCxnSpPr>
          <p:cNvPr id="13" name="Straight Connector 12">
            <a:extLst>
              <a:ext uri="{FF2B5EF4-FFF2-40B4-BE49-F238E27FC236}">
                <a16:creationId xmlns:a16="http://schemas.microsoft.com/office/drawing/2014/main" id="{8B96EA1F-2C96-5649-B86C-E228BEEB9577}"/>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0" y="-12228"/>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777242"/>
            <a:ext cx="6617793" cy="707886"/>
          </a:xfrm>
          <a:prstGeom prst="rect">
            <a:avLst/>
          </a:prstGeom>
          <a:noFill/>
        </p:spPr>
        <p:txBody>
          <a:bodyPr wrap="square" rtlCol="0">
            <a:spAutoFit/>
          </a:bodyPr>
          <a:lstStyle/>
          <a:p>
            <a:pPr algn="ctr"/>
            <a:r>
              <a:rPr lang="en-US" sz="4000" b="1">
                <a:solidFill>
                  <a:schemeClr val="bg1"/>
                </a:solidFill>
                <a:latin typeface="Barlow Condensed SemiBold" pitchFamily="2" charset="77"/>
              </a:rPr>
              <a:t>Part-Time Discipline Administrator </a:t>
            </a:r>
          </a:p>
        </p:txBody>
      </p:sp>
      <p:sp>
        <p:nvSpPr>
          <p:cNvPr id="10" name="TextBox 9">
            <a:extLst>
              <a:ext uri="{FF2B5EF4-FFF2-40B4-BE49-F238E27FC236}">
                <a16:creationId xmlns:a16="http://schemas.microsoft.com/office/drawing/2014/main" id="{FA18AC56-5437-C543-ABAC-00E6BE4FFE03}"/>
              </a:ext>
            </a:extLst>
          </p:cNvPr>
          <p:cNvSpPr txBox="1"/>
          <p:nvPr/>
        </p:nvSpPr>
        <p:spPr>
          <a:xfrm>
            <a:off x="618849" y="2697277"/>
            <a:ext cx="6348087" cy="1046440"/>
          </a:xfrm>
          <a:prstGeom prst="rect">
            <a:avLst/>
          </a:prstGeom>
          <a:noFill/>
        </p:spPr>
        <p:txBody>
          <a:bodyPr wrap="square" rtlCol="0">
            <a:spAutoFit/>
          </a:bodyPr>
          <a:lstStyle/>
          <a:p>
            <a:pPr algn="just"/>
            <a:r>
              <a:rPr lang="en-US" sz="2000" b="1">
                <a:solidFill>
                  <a:srgbClr val="D83B27"/>
                </a:solidFill>
                <a:latin typeface="Barlow Condensed ExtraBold" panose="00000906000000000000" pitchFamily="2" charset="0"/>
              </a:rPr>
              <a:t>What is the role?</a:t>
            </a:r>
            <a:endParaRPr lang="en-US" sz="2000" i="1">
              <a:solidFill>
                <a:schemeClr val="bg1"/>
              </a:solidFill>
              <a:latin typeface="Barlow Condensed ExtraBold" panose="00000906000000000000" pitchFamily="2" charset="0"/>
            </a:endParaRPr>
          </a:p>
          <a:p>
            <a:pPr algn="just"/>
            <a:r>
              <a:rPr lang="en-GB" sz="1400">
                <a:solidFill>
                  <a:schemeClr val="bg1"/>
                </a:solidFill>
                <a:latin typeface="Barlow Condensed" panose="00000506000000000000" pitchFamily="2" charset="0"/>
              </a:rPr>
              <a:t>This is an exciting role within Hampshire FA. We are looking for an innovative and highly organised individual with an attention to detail to assist various roles in the disciplinary department dealing with clubs across the county, working to preserve and protect grassroots football and its participants.</a:t>
            </a:r>
            <a:endParaRPr lang="en-US" sz="1400">
              <a:solidFill>
                <a:schemeClr val="bg1"/>
              </a:solidFill>
              <a:latin typeface="Barlow Condensed" panose="00000506000000000000" pitchFamily="2"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3730" y="9838175"/>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067557" cy="249696"/>
          </a:xfrm>
          <a:prstGeom prst="rect">
            <a:avLst/>
          </a:prstGeom>
          <a:noFill/>
        </p:spPr>
        <p:txBody>
          <a:bodyPr wrap="square" rtlCol="0">
            <a:spAutoFit/>
          </a:bodyPr>
          <a:lstStyle/>
          <a:p>
            <a:r>
              <a:rPr lang="en-US" sz="1000">
                <a:solidFill>
                  <a:schemeClr val="bg1"/>
                </a:solidFill>
                <a:latin typeface="Barlow Condensed Medium" pitchFamily="2" charset="77"/>
              </a:rPr>
              <a:t>Part-Time Discipline Administrator | Hampshire FA</a:t>
            </a:r>
          </a:p>
        </p:txBody>
      </p:sp>
      <p:sp>
        <p:nvSpPr>
          <p:cNvPr id="12" name="TextBox 11">
            <a:extLst>
              <a:ext uri="{FF2B5EF4-FFF2-40B4-BE49-F238E27FC236}">
                <a16:creationId xmlns:a16="http://schemas.microsoft.com/office/drawing/2014/main" id="{701250EB-7DF6-F445-BD16-DDD9C7FBB75C}"/>
              </a:ext>
            </a:extLst>
          </p:cNvPr>
          <p:cNvSpPr txBox="1"/>
          <p:nvPr/>
        </p:nvSpPr>
        <p:spPr>
          <a:xfrm>
            <a:off x="618849" y="1721505"/>
            <a:ext cx="6348087" cy="720000"/>
          </a:xfrm>
          <a:prstGeom prst="rect">
            <a:avLst/>
          </a:prstGeom>
          <a:noFill/>
        </p:spPr>
        <p:txBody>
          <a:bodyPr wrap="square" tIns="0" bIns="0" rtlCol="0">
            <a:noAutofit/>
          </a:bodyPr>
          <a:lstStyle/>
          <a:p>
            <a:r>
              <a:rPr lang="en-US" sz="2000">
                <a:solidFill>
                  <a:srgbClr val="D83B27"/>
                </a:solidFill>
                <a:latin typeface="Barlow Condensed ExtraBold" panose="00000906000000000000" pitchFamily="2" charset="0"/>
              </a:rPr>
              <a:t>Salary:</a:t>
            </a:r>
            <a:r>
              <a:rPr lang="en-US" sz="2000">
                <a:solidFill>
                  <a:srgbClr val="DE3D3B"/>
                </a:solidFill>
                <a:latin typeface="Barlow Condensed ExtraBold" panose="00000906000000000000" pitchFamily="2" charset="0"/>
              </a:rPr>
              <a:t> </a:t>
            </a:r>
            <a:r>
              <a:rPr lang="en-US" sz="2000" b="1">
                <a:solidFill>
                  <a:schemeClr val="bg1"/>
                </a:solidFill>
                <a:latin typeface="Barlow Condensed" pitchFamily="2" charset="77"/>
              </a:rPr>
              <a:t>c. £11.50</a:t>
            </a:r>
            <a:r>
              <a:rPr lang="en-US" b="1">
                <a:solidFill>
                  <a:schemeClr val="bg1"/>
                </a:solidFill>
                <a:latin typeface="Barlow Condensed" pitchFamily="2" charset="77"/>
              </a:rPr>
              <a:t> per hour</a:t>
            </a:r>
            <a:r>
              <a:rPr lang="en-US">
                <a:solidFill>
                  <a:schemeClr val="bg1"/>
                </a:solidFill>
                <a:latin typeface="Barlow Condensed" panose="00000506000000000000" pitchFamily="2" charset="0"/>
              </a:rPr>
              <a:t>		</a:t>
            </a:r>
            <a:r>
              <a:rPr lang="en-US" sz="2000">
                <a:solidFill>
                  <a:srgbClr val="D83B27"/>
                </a:solidFill>
                <a:latin typeface="Barlow Condensed ExtraBold" panose="00000906000000000000" pitchFamily="2" charset="0"/>
              </a:rPr>
              <a:t>Contract: </a:t>
            </a:r>
            <a:r>
              <a:rPr lang="en-US">
                <a:solidFill>
                  <a:schemeClr val="bg1"/>
                </a:solidFill>
                <a:latin typeface="Barlow Condensed ExtraBold" panose="00000906000000000000" pitchFamily="2" charset="0"/>
              </a:rPr>
              <a:t>PT</a:t>
            </a:r>
            <a:r>
              <a:rPr lang="en-US" b="1">
                <a:solidFill>
                  <a:schemeClr val="bg1"/>
                </a:solidFill>
                <a:latin typeface="Barlow Condensed" panose="00000506000000000000" pitchFamily="2" charset="0"/>
              </a:rPr>
              <a:t> Jan 2024 – Jun 2025</a:t>
            </a:r>
          </a:p>
          <a:p>
            <a:r>
              <a:rPr lang="en-US" b="1" baseline="-25000">
                <a:solidFill>
                  <a:schemeClr val="bg1"/>
                </a:solidFill>
                <a:latin typeface="Barlow Condensed" panose="00000506000000000000" pitchFamily="2" charset="0"/>
              </a:rPr>
              <a:t>									 	</a:t>
            </a:r>
            <a:r>
              <a:rPr lang="en-US" b="1" baseline="30000">
                <a:solidFill>
                  <a:schemeClr val="bg1"/>
                </a:solidFill>
                <a:latin typeface="Barlow Condensed" panose="00000506000000000000" pitchFamily="2" charset="0"/>
              </a:rPr>
              <a:t>(subject to renewal)</a:t>
            </a:r>
          </a:p>
          <a:p>
            <a:r>
              <a:rPr lang="en-US" sz="2000">
                <a:solidFill>
                  <a:srgbClr val="D83B27"/>
                </a:solidFill>
                <a:latin typeface="Barlow Condensed ExtraBold" panose="00000906000000000000" pitchFamily="2" charset="0"/>
              </a:rPr>
              <a:t>Hours:</a:t>
            </a:r>
            <a:r>
              <a:rPr lang="en-US" sz="2000">
                <a:solidFill>
                  <a:srgbClr val="DE3D3B"/>
                </a:solidFill>
                <a:latin typeface="Barlow Condensed ExtraBold" panose="00000906000000000000" pitchFamily="2" charset="0"/>
              </a:rPr>
              <a:t> </a:t>
            </a:r>
            <a:r>
              <a:rPr lang="en-US" b="1">
                <a:solidFill>
                  <a:schemeClr val="bg1"/>
                </a:solidFill>
                <a:latin typeface="Barlow Condensed" pitchFamily="2" charset="77"/>
              </a:rPr>
              <a:t>25 hours per week</a:t>
            </a:r>
            <a:endParaRPr lang="en-US" b="1" baseline="30000">
              <a:solidFill>
                <a:schemeClr val="bg1"/>
              </a:solidFill>
              <a:latin typeface="Barlow Condensed" panose="00000506000000000000" pitchFamily="2" charset="0"/>
            </a:endParaRPr>
          </a:p>
          <a:p>
            <a:endParaRPr lang="en-US" b="1">
              <a:solidFill>
                <a:schemeClr val="bg1"/>
              </a:solidFill>
              <a:latin typeface="Barlow Condensed" panose="00000506000000000000" pitchFamily="2" charset="0"/>
            </a:endParaRPr>
          </a:p>
        </p:txBody>
      </p:sp>
      <p:sp>
        <p:nvSpPr>
          <p:cNvPr id="17" name="TextBox 16">
            <a:extLst>
              <a:ext uri="{FF2B5EF4-FFF2-40B4-BE49-F238E27FC236}">
                <a16:creationId xmlns:a16="http://schemas.microsoft.com/office/drawing/2014/main" id="{05CEFB03-65C9-D446-96CC-B0A4E1D62E67}"/>
              </a:ext>
            </a:extLst>
          </p:cNvPr>
          <p:cNvSpPr txBox="1"/>
          <p:nvPr/>
        </p:nvSpPr>
        <p:spPr>
          <a:xfrm>
            <a:off x="632228" y="3914467"/>
            <a:ext cx="6321328" cy="1477328"/>
          </a:xfrm>
          <a:prstGeom prst="rect">
            <a:avLst/>
          </a:prstGeom>
          <a:noFill/>
        </p:spPr>
        <p:txBody>
          <a:bodyPr wrap="square" rtlCol="0">
            <a:spAutoFit/>
          </a:bodyPr>
          <a:lstStyle/>
          <a:p>
            <a:r>
              <a:rPr lang="en-US" sz="2000" b="1">
                <a:solidFill>
                  <a:srgbClr val="D83B27"/>
                </a:solidFill>
                <a:latin typeface="Barlow Condensed ExtraBold" panose="00000906000000000000" pitchFamily="2" charset="0"/>
              </a:rPr>
              <a:t>What will you do?</a:t>
            </a:r>
            <a:endParaRPr lang="en-US" sz="2000" i="1">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You will be responsible for the processing of match official reports, and processing of, misconduct through the application of the FA’s guidelines and regulations. </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You will assist with varying day to day tasks to ensure smooth running of the department.</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Working in partnership with the Discipline  and Safeguarding Teams. </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Take payments from Participants over the phone and receipt on the system accordingly.</a:t>
            </a:r>
          </a:p>
        </p:txBody>
      </p:sp>
      <p:sp>
        <p:nvSpPr>
          <p:cNvPr id="18" name="TextBox 17">
            <a:extLst>
              <a:ext uri="{FF2B5EF4-FFF2-40B4-BE49-F238E27FC236}">
                <a16:creationId xmlns:a16="http://schemas.microsoft.com/office/drawing/2014/main" id="{DA4549FD-D558-194A-8286-AD0E21539C64}"/>
              </a:ext>
            </a:extLst>
          </p:cNvPr>
          <p:cNvSpPr txBox="1"/>
          <p:nvPr/>
        </p:nvSpPr>
        <p:spPr>
          <a:xfrm>
            <a:off x="632228" y="5499524"/>
            <a:ext cx="6321328" cy="1477328"/>
          </a:xfrm>
          <a:prstGeom prst="rect">
            <a:avLst/>
          </a:prstGeom>
          <a:noFill/>
        </p:spPr>
        <p:txBody>
          <a:bodyPr wrap="square" rtlCol="0">
            <a:spAutoFit/>
          </a:bodyPr>
          <a:lstStyle/>
          <a:p>
            <a:pPr algn="just"/>
            <a:r>
              <a:rPr lang="en-US" sz="2000" b="1">
                <a:solidFill>
                  <a:srgbClr val="D83B27"/>
                </a:solidFill>
                <a:latin typeface="Barlow Condensed ExtraBold" panose="00000906000000000000" pitchFamily="2" charset="0"/>
              </a:rPr>
              <a:t>What do you need?</a:t>
            </a:r>
            <a:r>
              <a:rPr lang="en-US" sz="2000" b="1" i="1">
                <a:solidFill>
                  <a:srgbClr val="D83B27"/>
                </a:solidFill>
                <a:latin typeface="Barlow Condensed ExtraBold" panose="00000906000000000000" pitchFamily="2" charset="0"/>
              </a:rPr>
              <a:t>	</a:t>
            </a:r>
            <a:endParaRPr lang="en-US" sz="2000" i="1">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Relevant experience of administrative roles and knowledge of Microsoft products preferable (training will be given where needed)</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The ability to work under pressure as part of team while managing individual workload and priorities</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The ability to demonstrate exceptional customer service, with excellent communication skill</a:t>
            </a:r>
          </a:p>
        </p:txBody>
      </p:sp>
      <p:sp>
        <p:nvSpPr>
          <p:cNvPr id="20" name="Rectangle 19">
            <a:extLst>
              <a:ext uri="{FF2B5EF4-FFF2-40B4-BE49-F238E27FC236}">
                <a16:creationId xmlns:a16="http://schemas.microsoft.com/office/drawing/2014/main" id="{0512EBD2-9059-284E-87EB-30EE301A442D}"/>
              </a:ext>
            </a:extLst>
          </p:cNvPr>
          <p:cNvSpPr/>
          <p:nvPr/>
        </p:nvSpPr>
        <p:spPr>
          <a:xfrm>
            <a:off x="638918" y="6765134"/>
            <a:ext cx="6307948" cy="3077766"/>
          </a:xfrm>
          <a:prstGeom prst="rect">
            <a:avLst/>
          </a:prstGeom>
          <a:noFill/>
        </p:spPr>
        <p:txBody>
          <a:bodyPr wrap="square" numCol="1">
            <a:spAutoFit/>
          </a:bodyPr>
          <a:lstStyle/>
          <a:p>
            <a:pPr>
              <a:buClr>
                <a:srgbClr val="B11C02"/>
              </a:buClr>
            </a:pPr>
            <a:endParaRPr lang="en-US" sz="2000" b="1">
              <a:solidFill>
                <a:srgbClr val="D93A27"/>
              </a:solidFill>
              <a:latin typeface="Barlow Condensed ExtraBold" panose="00000906000000000000" pitchFamily="2" charset="0"/>
            </a:endParaRPr>
          </a:p>
          <a:p>
            <a:pPr>
              <a:buClr>
                <a:srgbClr val="B11C02"/>
              </a:buClr>
            </a:pPr>
            <a:r>
              <a:rPr lang="en-US" sz="2000" b="1">
                <a:solidFill>
                  <a:srgbClr val="D93A27"/>
                </a:solidFill>
                <a:latin typeface="Barlow Condensed ExtraBold" panose="00000906000000000000" pitchFamily="2" charset="0"/>
              </a:rPr>
              <a:t>Applications by 2</a:t>
            </a:r>
            <a:r>
              <a:rPr lang="en-US" sz="2000" b="1" baseline="30000">
                <a:solidFill>
                  <a:srgbClr val="D93A27"/>
                </a:solidFill>
                <a:latin typeface="Barlow Condensed ExtraBold" panose="00000906000000000000" pitchFamily="2" charset="0"/>
              </a:rPr>
              <a:t>nd</a:t>
            </a:r>
            <a:r>
              <a:rPr lang="en-US" sz="2000" b="1">
                <a:solidFill>
                  <a:srgbClr val="D93A27"/>
                </a:solidFill>
                <a:latin typeface="Barlow Condensed ExtraBold" panose="00000906000000000000" pitchFamily="2" charset="0"/>
              </a:rPr>
              <a:t> January 2024:</a:t>
            </a:r>
          </a:p>
          <a:p>
            <a:pPr algn="just">
              <a:buClr>
                <a:srgbClr val="B11C02"/>
              </a:buClr>
            </a:pPr>
            <a:r>
              <a:rPr lang="en-US" sz="1400">
                <a:solidFill>
                  <a:schemeClr val="bg1"/>
                </a:solidFill>
                <a:latin typeface="Barlow Condensed" panose="00000506000000000000" pitchFamily="2" charset="0"/>
              </a:rPr>
              <a:t>To apply, complete the online application form by Monday 2</a:t>
            </a:r>
            <a:r>
              <a:rPr lang="en-US" sz="1400" baseline="30000">
                <a:solidFill>
                  <a:schemeClr val="bg1"/>
                </a:solidFill>
                <a:latin typeface="Barlow Condensed" panose="00000506000000000000" pitchFamily="2" charset="0"/>
              </a:rPr>
              <a:t>nd</a:t>
            </a:r>
            <a:r>
              <a:rPr lang="en-US" sz="1400">
                <a:solidFill>
                  <a:schemeClr val="bg1"/>
                </a:solidFill>
                <a:latin typeface="Barlow Condensed" panose="00000506000000000000" pitchFamily="2" charset="0"/>
              </a:rPr>
              <a:t> January, interviews will take place week commencing 9</a:t>
            </a:r>
            <a:r>
              <a:rPr lang="en-US" sz="1400" baseline="30000">
                <a:solidFill>
                  <a:schemeClr val="bg1"/>
                </a:solidFill>
                <a:latin typeface="Barlow Condensed" panose="00000506000000000000" pitchFamily="2" charset="0"/>
              </a:rPr>
              <a:t>th</a:t>
            </a:r>
            <a:r>
              <a:rPr lang="en-US" sz="1400">
                <a:solidFill>
                  <a:schemeClr val="bg1"/>
                </a:solidFill>
                <a:latin typeface="Barlow Condensed" panose="00000506000000000000" pitchFamily="2" charset="0"/>
              </a:rPr>
              <a:t> January 2024</a:t>
            </a: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r>
              <a:rPr lang="en-US" sz="140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b="1">
              <a:solidFill>
                <a:schemeClr val="bg1"/>
              </a:solidFill>
              <a:latin typeface="Barlow Condensed" panose="00000506000000000000" pitchFamily="2" charset="0"/>
            </a:endParaRPr>
          </a:p>
          <a:p>
            <a:pPr algn="just">
              <a:buClr>
                <a:srgbClr val="B11C02"/>
              </a:buClr>
            </a:pPr>
            <a:r>
              <a:rPr lang="en-US" sz="1400" b="1">
                <a:solidFill>
                  <a:schemeClr val="bg1"/>
                </a:solidFill>
                <a:latin typeface="Barlow Condensed" panose="00000506000000000000" pitchFamily="2" charset="0"/>
              </a:rPr>
              <a:t> </a:t>
            </a:r>
            <a:r>
              <a:rPr lang="en-US" sz="1400">
                <a:solidFill>
                  <a:schemeClr val="bg1"/>
                </a:solidFill>
                <a:latin typeface="Barlow Condensed" panose="00000506000000000000" pitchFamily="2" charset="0"/>
              </a:rPr>
              <a:t>Or via:</a:t>
            </a:r>
            <a:r>
              <a:rPr lang="en-US" sz="1400" b="1">
                <a:solidFill>
                  <a:schemeClr val="bg1"/>
                </a:solidFill>
                <a:latin typeface="Barlow Condensed" panose="00000506000000000000" pitchFamily="2" charset="0"/>
              </a:rPr>
              <a:t>	</a:t>
            </a:r>
            <a:r>
              <a:rPr lang="en-US" sz="1400" b="1">
                <a:solidFill>
                  <a:schemeClr val="bg1"/>
                </a:solidFill>
                <a:latin typeface="Barlow Condensed" panose="00000506000000000000" pitchFamily="2" charset="0"/>
                <a:hlinkClick r:id="rId4">
                  <a:extLst>
                    <a:ext uri="{A12FA001-AC4F-418D-AE19-62706E023703}">
                      <ahyp:hlinkClr xmlns:ahyp="http://schemas.microsoft.com/office/drawing/2018/hyperlinkcolor" val="tx"/>
                    </a:ext>
                  </a:extLst>
                </a:hlinkClick>
              </a:rPr>
              <a:t>https://forms.office.com/e/F7NEJNzwFD</a:t>
            </a:r>
            <a:r>
              <a:rPr lang="en-US" sz="1400" b="1">
                <a:solidFill>
                  <a:schemeClr val="bg1"/>
                </a:solidFill>
                <a:latin typeface="Barlow Condensed" panose="00000506000000000000" pitchFamily="2" charset="0"/>
              </a:rPr>
              <a:t> </a:t>
            </a:r>
          </a:p>
        </p:txBody>
      </p:sp>
      <p:pic>
        <p:nvPicPr>
          <p:cNvPr id="8" name="Picture 7">
            <a:extLst>
              <a:ext uri="{FF2B5EF4-FFF2-40B4-BE49-F238E27FC236}">
                <a16:creationId xmlns:a16="http://schemas.microsoft.com/office/drawing/2014/main" id="{4C794D7B-83A2-C67F-2AD0-C17980ED3DBB}"/>
              </a:ext>
            </a:extLst>
          </p:cNvPr>
          <p:cNvPicPr>
            <a:picLocks noChangeAspect="1"/>
          </p:cNvPicPr>
          <p:nvPr/>
        </p:nvPicPr>
        <p:blipFill rotWithShape="1">
          <a:blip r:embed="rId5"/>
          <a:srcRect l="2477" t="2545"/>
          <a:stretch/>
        </p:blipFill>
        <p:spPr>
          <a:xfrm>
            <a:off x="3196951" y="8335433"/>
            <a:ext cx="1203974" cy="1203131"/>
          </a:xfrm>
          <a:prstGeom prst="rect">
            <a:avLst/>
          </a:prstGeom>
        </p:spPr>
      </p:pic>
    </p:spTree>
    <p:extLst>
      <p:ext uri="{BB962C8B-B14F-4D97-AF65-F5344CB8AC3E}">
        <p14:creationId xmlns:p14="http://schemas.microsoft.com/office/powerpoint/2010/main" val="52841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5" name="TextBox 4">
            <a:extLst>
              <a:ext uri="{FF2B5EF4-FFF2-40B4-BE49-F238E27FC236}">
                <a16:creationId xmlns:a16="http://schemas.microsoft.com/office/drawing/2014/main" id="{89F8CF04-2C41-D844-850E-A2E78F856C8A}"/>
              </a:ext>
            </a:extLst>
          </p:cNvPr>
          <p:cNvSpPr txBox="1"/>
          <p:nvPr/>
        </p:nvSpPr>
        <p:spPr>
          <a:xfrm>
            <a:off x="212356" y="209006"/>
            <a:ext cx="2849499" cy="246221"/>
          </a:xfrm>
          <a:prstGeom prst="rect">
            <a:avLst/>
          </a:prstGeom>
          <a:noFill/>
        </p:spPr>
        <p:txBody>
          <a:bodyPr wrap="square" rtlCol="0">
            <a:spAutoFit/>
          </a:bodyPr>
          <a:lstStyle/>
          <a:p>
            <a:r>
              <a:rPr lang="en-US" sz="1000">
                <a:solidFill>
                  <a:srgbClr val="061E42"/>
                </a:solidFill>
                <a:latin typeface="Barlow Condensed Medium" pitchFamily="2" charset="77"/>
              </a:rPr>
              <a:t>Part-Time Discipline Administrator | Hampshire FA</a:t>
            </a:r>
          </a:p>
        </p:txBody>
      </p:sp>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a:solidFill>
                  <a:srgbClr val="D83B27"/>
                </a:solidFill>
                <a:latin typeface="Barlow Condensed ExtraBold" pitchFamily="2" charset="77"/>
              </a:rPr>
              <a:t>APPLICATION </a:t>
            </a:r>
            <a:r>
              <a:rPr lang="en-US" sz="4000" b="1">
                <a:solidFill>
                  <a:srgbClr val="D93A27"/>
                </a:solidFill>
                <a:latin typeface="Barlow Condensed ExtraBold" pitchFamily="2" charset="77"/>
              </a:rPr>
              <a:t>PROCESS</a:t>
            </a:r>
          </a:p>
        </p:txBody>
      </p:sp>
      <p:sp>
        <p:nvSpPr>
          <p:cNvPr id="9" name="TextBox 8">
            <a:extLst>
              <a:ext uri="{FF2B5EF4-FFF2-40B4-BE49-F238E27FC236}">
                <a16:creationId xmlns:a16="http://schemas.microsoft.com/office/drawing/2014/main" id="{41350EB8-2C9B-8549-8EDE-3A65DAFF9D85}"/>
              </a:ext>
            </a:extLst>
          </p:cNvPr>
          <p:cNvSpPr txBox="1"/>
          <p:nvPr/>
        </p:nvSpPr>
        <p:spPr>
          <a:xfrm>
            <a:off x="702783" y="1601154"/>
            <a:ext cx="6154108" cy="7786747"/>
          </a:xfrm>
          <a:prstGeom prst="rect">
            <a:avLst/>
          </a:prstGeom>
          <a:noFill/>
        </p:spPr>
        <p:txBody>
          <a:bodyPr wrap="square" rtlCol="0">
            <a:spAutoFit/>
          </a:bodyPr>
          <a:lstStyle/>
          <a:p>
            <a:pPr algn="just"/>
            <a:r>
              <a:rPr lang="en-GB" sz="1600">
                <a:solidFill>
                  <a:schemeClr val="tx1">
                    <a:lumMod val="85000"/>
                    <a:lumOff val="15000"/>
                  </a:schemeClr>
                </a:solidFill>
                <a:latin typeface="Barlow Condensed" panose="00000506000000000000" pitchFamily="2" charset="0"/>
              </a:rPr>
              <a:t>Please see the accompanying </a:t>
            </a:r>
            <a:r>
              <a:rPr lang="en-GB" sz="1600" b="1">
                <a:solidFill>
                  <a:schemeClr val="tx1">
                    <a:lumMod val="85000"/>
                    <a:lumOff val="15000"/>
                  </a:schemeClr>
                </a:solidFill>
                <a:latin typeface="Barlow Condensed" panose="00000506000000000000" pitchFamily="2" charset="0"/>
              </a:rPr>
              <a:t>advert &amp; job description, full role profile &amp; person specification </a:t>
            </a:r>
            <a:r>
              <a:rPr lang="en-GB" sz="1600">
                <a:solidFill>
                  <a:schemeClr val="tx1">
                    <a:lumMod val="85000"/>
                    <a:lumOff val="15000"/>
                  </a:schemeClr>
                </a:solidFill>
                <a:latin typeface="Barlow Condensed" panose="00000506000000000000" pitchFamily="2" charset="0"/>
              </a:rPr>
              <a:t>and</a:t>
            </a:r>
            <a:r>
              <a:rPr lang="en-GB" sz="1600" b="1">
                <a:solidFill>
                  <a:schemeClr val="tx1">
                    <a:lumMod val="85000"/>
                    <a:lumOff val="15000"/>
                  </a:schemeClr>
                </a:solidFill>
                <a:latin typeface="Barlow Condensed" panose="00000506000000000000" pitchFamily="2" charset="0"/>
              </a:rPr>
              <a:t> supporting information</a:t>
            </a:r>
            <a:r>
              <a:rPr lang="en-GB" sz="160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a:solidFill>
                <a:schemeClr val="tx1">
                  <a:lumMod val="85000"/>
                  <a:lumOff val="15000"/>
                </a:schemeClr>
              </a:solidFill>
              <a:latin typeface="Barlow Condensed" panose="00000506000000000000" pitchFamily="2" charset="0"/>
            </a:endParaRPr>
          </a:p>
          <a:p>
            <a:pPr algn="just"/>
            <a:r>
              <a:rPr lang="en-GB" sz="1600" b="1">
                <a:solidFill>
                  <a:schemeClr val="tx1">
                    <a:lumMod val="85000"/>
                    <a:lumOff val="15000"/>
                  </a:schemeClr>
                </a:solidFill>
                <a:latin typeface="Barlow Condensed" panose="00000506000000000000" pitchFamily="2" charset="0"/>
              </a:rPr>
              <a:t>Please complete the application form by clicking </a:t>
            </a:r>
            <a:r>
              <a:rPr lang="en-GB" sz="1600" b="1" u="sng">
                <a:solidFill>
                  <a:srgbClr val="D93A27"/>
                </a:solidFill>
                <a:latin typeface="Barlow Condensed" panose="00000506000000000000" pitchFamily="2" charset="0"/>
                <a:hlinkClick r:id="rId3">
                  <a:extLst>
                    <a:ext uri="{A12FA001-AC4F-418D-AE19-62706E023703}">
                      <ahyp:hlinkClr xmlns:ahyp="http://schemas.microsoft.com/office/drawing/2018/hyperlinkcolor" val="tx"/>
                    </a:ext>
                  </a:extLst>
                </a:hlinkClick>
              </a:rPr>
              <a:t>here</a:t>
            </a:r>
            <a:r>
              <a:rPr lang="en-GB" sz="1600" b="1">
                <a:solidFill>
                  <a:srgbClr val="D93A27"/>
                </a:solidFill>
                <a:latin typeface="Barlow Condensed" panose="00000506000000000000" pitchFamily="2" charset="0"/>
                <a:hlinkClick r:id="rId3">
                  <a:extLst>
                    <a:ext uri="{A12FA001-AC4F-418D-AE19-62706E023703}">
                      <ahyp:hlinkClr xmlns:ahyp="http://schemas.microsoft.com/office/drawing/2018/hyperlinkcolor" val="tx"/>
                    </a:ext>
                  </a:extLst>
                </a:hlinkClick>
              </a:rPr>
              <a:t>.</a:t>
            </a:r>
            <a:endParaRPr lang="en-GB" sz="1600" b="1">
              <a:solidFill>
                <a:srgbClr val="D93A27"/>
              </a:solidFill>
              <a:latin typeface="Barlow Condensed" panose="00000506000000000000" pitchFamily="2" charset="0"/>
            </a:endParaRPr>
          </a:p>
          <a:p>
            <a:pPr algn="just"/>
            <a:endParaRPr lang="en-GB" sz="1000">
              <a:solidFill>
                <a:schemeClr val="tx1">
                  <a:lumMod val="85000"/>
                  <a:lumOff val="15000"/>
                </a:schemeClr>
              </a:solidFill>
              <a:latin typeface="Barlow Condensed" panose="00000506000000000000" pitchFamily="2" charset="0"/>
            </a:endParaRPr>
          </a:p>
          <a:p>
            <a:pPr algn="just"/>
            <a:r>
              <a:rPr lang="en-GB" sz="160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a:solidFill>
                  <a:schemeClr val="tx1">
                    <a:lumMod val="85000"/>
                    <a:lumOff val="15000"/>
                  </a:schemeClr>
                </a:solidFill>
                <a:latin typeface="Barlow Condensed" panose="00000506000000000000" pitchFamily="2" charset="0"/>
              </a:rPr>
              <a:t> </a:t>
            </a:r>
          </a:p>
          <a:p>
            <a:pPr algn="just"/>
            <a:r>
              <a:rPr lang="en-GB" sz="1600">
                <a:solidFill>
                  <a:schemeClr val="tx1">
                    <a:lumMod val="85000"/>
                    <a:lumOff val="15000"/>
                  </a:schemeClr>
                </a:solidFill>
                <a:latin typeface="Barlow Condensed" panose="00000506000000000000" pitchFamily="2" charset="0"/>
              </a:rPr>
              <a:t>Hampshire FA have an understanding and commitment to </a:t>
            </a:r>
            <a:r>
              <a:rPr lang="en-GB" sz="1600" b="1">
                <a:solidFill>
                  <a:schemeClr val="tx1">
                    <a:lumMod val="85000"/>
                    <a:lumOff val="15000"/>
                  </a:schemeClr>
                </a:solidFill>
                <a:latin typeface="Barlow Condensed" panose="00000506000000000000" pitchFamily="2" charset="0"/>
              </a:rPr>
              <a:t>equality, diversity and inclusion </a:t>
            </a:r>
            <a:r>
              <a:rPr lang="en-GB" sz="160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a:solidFill>
                <a:schemeClr val="tx1">
                  <a:lumMod val="85000"/>
                  <a:lumOff val="15000"/>
                </a:schemeClr>
              </a:solidFill>
              <a:latin typeface="Barlow Condensed" panose="00000506000000000000" pitchFamily="2" charset="0"/>
            </a:endParaRPr>
          </a:p>
          <a:p>
            <a:pPr algn="just"/>
            <a:r>
              <a:rPr lang="en-GB" sz="1600" b="1">
                <a:solidFill>
                  <a:schemeClr val="tx1">
                    <a:lumMod val="85000"/>
                    <a:lumOff val="15000"/>
                  </a:schemeClr>
                </a:solidFill>
                <a:latin typeface="Barlow Condensed" panose="00000506000000000000" pitchFamily="2" charset="0"/>
              </a:rPr>
              <a:t>Please complete the equality monitoring form by clicking </a:t>
            </a:r>
            <a:r>
              <a:rPr lang="en-GB" sz="1600" b="1" u="sng">
                <a:solidFill>
                  <a:srgbClr val="D93A27"/>
                </a:solidFill>
                <a:effectLst/>
                <a:latin typeface="Barlow Condensed" panose="00000506000000000000" pitchFamily="2" charset="0"/>
                <a:ea typeface="Times New Roman" panose="02020603050405020304" pitchFamily="18" charset="0"/>
                <a:hlinkClick r:id="rId4">
                  <a:extLst>
                    <a:ext uri="{A12FA001-AC4F-418D-AE19-62706E023703}">
                      <ahyp:hlinkClr xmlns:ahyp="http://schemas.microsoft.com/office/drawing/2018/hyperlinkcolor" val="tx"/>
                    </a:ext>
                  </a:extLst>
                </a:hlinkClick>
              </a:rPr>
              <a:t>here.</a:t>
            </a:r>
            <a:endParaRPr lang="en-GB" sz="1600">
              <a:solidFill>
                <a:schemeClr val="tx1">
                  <a:lumMod val="85000"/>
                  <a:lumOff val="15000"/>
                </a:schemeClr>
              </a:solidFill>
              <a:latin typeface="Barlow Condensed" panose="00000506000000000000" pitchFamily="2" charset="0"/>
            </a:endParaRPr>
          </a:p>
          <a:p>
            <a:pPr algn="just"/>
            <a:r>
              <a:rPr lang="en-GB" sz="1000">
                <a:solidFill>
                  <a:schemeClr val="tx1">
                    <a:lumMod val="85000"/>
                    <a:lumOff val="15000"/>
                  </a:schemeClr>
                </a:solidFill>
                <a:latin typeface="Barlow Condensed" panose="00000506000000000000" pitchFamily="2" charset="0"/>
              </a:rPr>
              <a:t> </a:t>
            </a:r>
          </a:p>
          <a:p>
            <a:pPr algn="just"/>
            <a:r>
              <a:rPr lang="en-GB" sz="1600">
                <a:solidFill>
                  <a:schemeClr val="tx1">
                    <a:lumMod val="85000"/>
                    <a:lumOff val="15000"/>
                  </a:schemeClr>
                </a:solidFill>
                <a:latin typeface="Barlow Condensed" panose="00000506000000000000" pitchFamily="2" charset="0"/>
              </a:rPr>
              <a:t>Hampshire FA are committed to </a:t>
            </a:r>
            <a:r>
              <a:rPr lang="en-GB" sz="1600" b="1">
                <a:solidFill>
                  <a:schemeClr val="tx1">
                    <a:lumMod val="85000"/>
                    <a:lumOff val="15000"/>
                  </a:schemeClr>
                </a:solidFill>
                <a:latin typeface="Barlow Condensed" panose="00000506000000000000" pitchFamily="2" charset="0"/>
              </a:rPr>
              <a:t>safeguarding children and adults at risk</a:t>
            </a:r>
            <a:r>
              <a:rPr lang="en-GB" sz="160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a:solidFill>
                  <a:schemeClr val="tx1">
                    <a:lumMod val="85000"/>
                    <a:lumOff val="15000"/>
                  </a:schemeClr>
                </a:solidFill>
                <a:latin typeface="Barlow Condensed" panose="00000506000000000000" pitchFamily="2" charset="0"/>
              </a:rPr>
              <a:t>  </a:t>
            </a:r>
          </a:p>
          <a:p>
            <a:pPr algn="just"/>
            <a:r>
              <a:rPr lang="en-GB" sz="2000" b="1">
                <a:solidFill>
                  <a:srgbClr val="D83B2D"/>
                </a:solidFill>
                <a:latin typeface="Barlow Condensed ExtraBold" panose="00000906000000000000" pitchFamily="2" charset="0"/>
              </a:rPr>
              <a:t>Key Dates:</a:t>
            </a:r>
            <a:endParaRPr lang="en-GB" sz="2000">
              <a:solidFill>
                <a:srgbClr val="D83B2D"/>
              </a:solidFill>
              <a:latin typeface="Barlow Condensed ExtraBold" panose="00000906000000000000" pitchFamily="2" charset="0"/>
            </a:endParaRPr>
          </a:p>
          <a:p>
            <a:pPr lvl="0" algn="just"/>
            <a:r>
              <a:rPr lang="en-GB" sz="1600">
                <a:solidFill>
                  <a:schemeClr val="tx1">
                    <a:lumMod val="85000"/>
                    <a:lumOff val="15000"/>
                  </a:schemeClr>
                </a:solidFill>
                <a:latin typeface="Barlow Condensed" panose="00000506000000000000" pitchFamily="2" charset="0"/>
              </a:rPr>
              <a:t>Application Closing date – </a:t>
            </a:r>
            <a:r>
              <a:rPr lang="en-GB" sz="1600" b="1">
                <a:solidFill>
                  <a:schemeClr val="tx1">
                    <a:lumMod val="85000"/>
                    <a:lumOff val="15000"/>
                  </a:schemeClr>
                </a:solidFill>
                <a:latin typeface="Barlow Condensed" panose="00000506000000000000" pitchFamily="2" charset="0"/>
              </a:rPr>
              <a:t>2</a:t>
            </a:r>
            <a:r>
              <a:rPr lang="en-GB" sz="1600" b="1" baseline="30000">
                <a:solidFill>
                  <a:schemeClr val="tx1">
                    <a:lumMod val="85000"/>
                    <a:lumOff val="15000"/>
                  </a:schemeClr>
                </a:solidFill>
                <a:latin typeface="Barlow Condensed" panose="00000506000000000000" pitchFamily="2" charset="0"/>
              </a:rPr>
              <a:t>nd</a:t>
            </a:r>
            <a:r>
              <a:rPr lang="en-GB" sz="1600" b="1">
                <a:solidFill>
                  <a:schemeClr val="tx1">
                    <a:lumMod val="85000"/>
                    <a:lumOff val="15000"/>
                  </a:schemeClr>
                </a:solidFill>
                <a:latin typeface="Barlow Condensed" panose="00000506000000000000" pitchFamily="2" charset="0"/>
              </a:rPr>
              <a:t> January 2024</a:t>
            </a:r>
            <a:endParaRPr lang="en-GB" sz="1600">
              <a:solidFill>
                <a:schemeClr val="tx1">
                  <a:lumMod val="85000"/>
                  <a:lumOff val="15000"/>
                </a:schemeClr>
              </a:solidFill>
              <a:latin typeface="Barlow Condensed" panose="00000506000000000000" pitchFamily="2" charset="0"/>
            </a:endParaRPr>
          </a:p>
          <a:p>
            <a:pPr lvl="0" algn="just"/>
            <a:r>
              <a:rPr lang="en-GB" sz="1600">
                <a:solidFill>
                  <a:schemeClr val="tx1">
                    <a:lumMod val="85000"/>
                    <a:lumOff val="15000"/>
                  </a:schemeClr>
                </a:solidFill>
                <a:latin typeface="Barlow Condensed" panose="00000506000000000000" pitchFamily="2" charset="0"/>
              </a:rPr>
              <a:t>Interviews dates – </a:t>
            </a:r>
            <a:r>
              <a:rPr lang="en-GB" sz="1600" b="1">
                <a:solidFill>
                  <a:schemeClr val="tx1">
                    <a:lumMod val="85000"/>
                    <a:lumOff val="15000"/>
                  </a:schemeClr>
                </a:solidFill>
                <a:latin typeface="Barlow Condensed" panose="00000506000000000000" pitchFamily="2" charset="0"/>
              </a:rPr>
              <a:t>w/c 9</a:t>
            </a:r>
            <a:r>
              <a:rPr lang="en-GB" sz="1600" b="1" baseline="30000">
                <a:solidFill>
                  <a:schemeClr val="tx1">
                    <a:lumMod val="85000"/>
                    <a:lumOff val="15000"/>
                  </a:schemeClr>
                </a:solidFill>
                <a:latin typeface="Barlow Condensed" panose="00000506000000000000" pitchFamily="2" charset="0"/>
              </a:rPr>
              <a:t>th</a:t>
            </a:r>
            <a:r>
              <a:rPr lang="en-GB" sz="1600" b="1">
                <a:solidFill>
                  <a:schemeClr val="tx1">
                    <a:lumMod val="85000"/>
                    <a:lumOff val="15000"/>
                  </a:schemeClr>
                </a:solidFill>
                <a:latin typeface="Barlow Condensed" panose="00000506000000000000" pitchFamily="2" charset="0"/>
              </a:rPr>
              <a:t> January 2024</a:t>
            </a:r>
            <a:endParaRPr lang="en-GB" sz="1600">
              <a:solidFill>
                <a:schemeClr val="tx1">
                  <a:lumMod val="85000"/>
                  <a:lumOff val="15000"/>
                </a:schemeClr>
              </a:solidFill>
              <a:latin typeface="Barlow Condensed" panose="00000506000000000000" pitchFamily="2" charset="0"/>
            </a:endParaRPr>
          </a:p>
          <a:p>
            <a:pPr algn="just">
              <a:buClr>
                <a:srgbClr val="DE3D3B"/>
              </a:buClr>
            </a:pPr>
            <a:endParaRPr lang="en-US">
              <a:solidFill>
                <a:schemeClr val="tx1">
                  <a:lumMod val="85000"/>
                  <a:lumOff val="15000"/>
                </a:schemeClr>
              </a:solidFill>
              <a:latin typeface="Barlow Condensed" panose="00000506000000000000" pitchFamily="2" charset="0"/>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5"/>
          <a:stretch>
            <a:fillRect/>
          </a:stretch>
        </p:blipFill>
        <p:spPr>
          <a:xfrm>
            <a:off x="3508539" y="9788823"/>
            <a:ext cx="542596" cy="772571"/>
          </a:xfrm>
          <a:prstGeom prst="rect">
            <a:avLst/>
          </a:prstGeom>
        </p:spPr>
      </p:pic>
    </p:spTree>
    <p:extLst>
      <p:ext uri="{BB962C8B-B14F-4D97-AF65-F5344CB8AC3E}">
        <p14:creationId xmlns:p14="http://schemas.microsoft.com/office/powerpoint/2010/main" val="47715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11113"/>
            <a:ext cx="7556500" cy="10680700"/>
          </a:xfrm>
          <a:prstGeom prst="rect">
            <a:avLst/>
          </a:prstGeom>
        </p:spPr>
      </p:pic>
      <p:sp>
        <p:nvSpPr>
          <p:cNvPr id="5" name="TextBox 4">
            <a:extLst>
              <a:ext uri="{FF2B5EF4-FFF2-40B4-BE49-F238E27FC236}">
                <a16:creationId xmlns:a16="http://schemas.microsoft.com/office/drawing/2014/main" id="{89F8CF04-2C41-D844-850E-A2E78F856C8A}"/>
              </a:ext>
            </a:extLst>
          </p:cNvPr>
          <p:cNvSpPr txBox="1"/>
          <p:nvPr/>
        </p:nvSpPr>
        <p:spPr>
          <a:xfrm>
            <a:off x="212356" y="209006"/>
            <a:ext cx="2821789" cy="246221"/>
          </a:xfrm>
          <a:prstGeom prst="rect">
            <a:avLst/>
          </a:prstGeom>
          <a:noFill/>
        </p:spPr>
        <p:txBody>
          <a:bodyPr wrap="square" rtlCol="0">
            <a:spAutoFit/>
          </a:bodyPr>
          <a:lstStyle/>
          <a:p>
            <a:r>
              <a:rPr lang="en-US" sz="1000">
                <a:solidFill>
                  <a:srgbClr val="061E42"/>
                </a:solidFill>
                <a:latin typeface="Barlow Condensed Medium" pitchFamily="2" charset="77"/>
              </a:rPr>
              <a:t>Part-Time Discipline Administrator | Hampshire FA</a:t>
            </a:r>
          </a:p>
        </p:txBody>
      </p:sp>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954107"/>
          </a:xfrm>
          <a:prstGeom prst="rect">
            <a:avLst/>
          </a:prstGeom>
          <a:noFill/>
        </p:spPr>
        <p:txBody>
          <a:bodyPr wrap="square" rtlCol="0">
            <a:spAutoFit/>
          </a:bodyPr>
          <a:lstStyle/>
          <a:p>
            <a:r>
              <a:rPr lang="en-US" sz="2800" b="1">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6" y="1469095"/>
            <a:ext cx="6562543" cy="461665"/>
          </a:xfrm>
          <a:prstGeom prst="rect">
            <a:avLst/>
          </a:prstGeom>
          <a:noFill/>
        </p:spPr>
        <p:txBody>
          <a:bodyPr wrap="square" rtlCol="0">
            <a:spAutoFit/>
          </a:bodyPr>
          <a:lstStyle/>
          <a:p>
            <a:r>
              <a:rPr lang="en-GB" sz="120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3060201014"/>
              </p:ext>
            </p:extLst>
          </p:nvPr>
        </p:nvGraphicFramePr>
        <p:xfrm>
          <a:off x="538776" y="4849447"/>
          <a:ext cx="6480000" cy="3214634"/>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89212682"/>
                    </a:ext>
                  </a:extLst>
                </a:gridCol>
                <a:gridCol w="5400000">
                  <a:extLst>
                    <a:ext uri="{9D8B030D-6E8A-4147-A177-3AD203B41FA5}">
                      <a16:colId xmlns:a16="http://schemas.microsoft.com/office/drawing/2014/main" val="3439379865"/>
                    </a:ext>
                  </a:extLst>
                </a:gridCol>
              </a:tblGrid>
              <a:tr h="180000">
                <a:tc gridSpan="2">
                  <a:txBody>
                    <a:bodyPr/>
                    <a:lstStyle/>
                    <a:p>
                      <a:r>
                        <a:rPr lang="en-GB" sz="1000">
                          <a:solidFill>
                            <a:srgbClr val="D93A27"/>
                          </a:solidFill>
                          <a:effectLst/>
                          <a:latin typeface="Barlow Condensed" panose="00000506000000000000" pitchFamily="2" charset="0"/>
                        </a:rPr>
                        <a:t>Roles &amp; Responsibilities:</a:t>
                      </a:r>
                      <a:endParaRPr lang="en-GB" sz="120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hMerge="1">
                  <a:txBody>
                    <a:bodyPr/>
                    <a:lstStyle/>
                    <a:p>
                      <a:endParaRPr lang="en-US"/>
                    </a:p>
                  </a:txBody>
                  <a:tcPr/>
                </a:tc>
                <a:extLst>
                  <a:ext uri="{0D108BD9-81ED-4DB2-BD59-A6C34878D82A}">
                    <a16:rowId xmlns:a16="http://schemas.microsoft.com/office/drawing/2014/main" val="414972993"/>
                  </a:ext>
                </a:extLst>
              </a:tr>
              <a:tr h="294422">
                <a:tc>
                  <a:txBody>
                    <a:bodyPr/>
                    <a:lstStyle/>
                    <a:p>
                      <a:r>
                        <a:rPr lang="en-GB" sz="1000">
                          <a:effectLst/>
                          <a:latin typeface="Barlow Condensed" panose="00000506000000000000" pitchFamily="2" charset="0"/>
                        </a:rPr>
                        <a:t>Representing Hampshire FA</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lvl="0" indent="-171450">
                        <a:buFont typeface="Arial" panose="020B0604020202020204" pitchFamily="34" charset="0"/>
                        <a:buChar char="•"/>
                      </a:pPr>
                      <a:r>
                        <a:rPr lang="en-GB" sz="1000">
                          <a:effectLst/>
                          <a:latin typeface="Barlow Condensed" panose="00000506000000000000" pitchFamily="2" charset="0"/>
                        </a:rPr>
                        <a:t>Actively deliver against Company Values and Behaviours and the Customer Charter</a:t>
                      </a:r>
                    </a:p>
                    <a:p>
                      <a:pPr marL="171450" lvl="0" indent="-171450">
                        <a:buFont typeface="Arial" panose="020B0604020202020204" pitchFamily="34" charset="0"/>
                        <a:buChar cha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Actively support the challenging of all forms of discrimination in football</a:t>
                      </a:r>
                    </a:p>
                  </a:txBody>
                  <a:tcPr marL="32659" marR="32659" marT="16329" marB="16329">
                    <a:solidFill>
                      <a:schemeClr val="accent1">
                        <a:lumMod val="20000"/>
                        <a:lumOff val="80000"/>
                      </a:schemeClr>
                    </a:solidFill>
                  </a:tcPr>
                </a:tc>
                <a:extLst>
                  <a:ext uri="{0D108BD9-81ED-4DB2-BD59-A6C34878D82A}">
                    <a16:rowId xmlns:a16="http://schemas.microsoft.com/office/drawing/2014/main" val="639403707"/>
                  </a:ext>
                </a:extLst>
              </a:tr>
              <a:tr h="671933">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Operational</a:t>
                      </a:r>
                    </a:p>
                  </a:txBody>
                  <a:tcPr marL="32659" marR="32659" marT="16329" marB="16329">
                    <a:solidFill>
                      <a:srgbClr val="051E42"/>
                    </a:solidFill>
                  </a:tcPr>
                </a:tc>
                <a:tc>
                  <a:txBody>
                    <a:bodyPr/>
                    <a:lstStyle/>
                    <a:p>
                      <a:pPr marL="171450" lvl="0" indent="-171450">
                        <a:buFont typeface="Arial" panose="020B0604020202020204" pitchFamily="34" charset="0"/>
                        <a:buChar cha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the County FA complies with FA regulations, rules and procedures, including those for Safeguarding, Inclusion and Anti-Discrimination</a:t>
                      </a:r>
                    </a:p>
                    <a:p>
                      <a:pPr marL="171450" lvl="0" indent="-171450">
                        <a:buFont typeface="Arial" panose="020B0604020202020204" pitchFamily="34" charset="0"/>
                        <a:buChar cha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Identify, develop and maintain key partnerships and relationships, both internal and external, to ensure the smooth running of the Department</a:t>
                      </a:r>
                    </a:p>
                    <a:p>
                      <a:pPr marL="171450" lvl="0" indent="-171450">
                        <a:buFont typeface="Arial" panose="020B0604020202020204" pitchFamily="34" charset="0"/>
                        <a:buChar cha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Work closely with the Safeguarding Team regarding investigations, as described within the FA Safeguarding 365 Operating Standards.</a:t>
                      </a:r>
                    </a:p>
                    <a:p>
                      <a:pPr marL="171450" lvl="0" indent="-171450">
                        <a:buFont typeface="Arial" panose="020B0604020202020204" pitchFamily="34" charset="0"/>
                        <a:buChar cha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individuals, clubs, leagues and referees involved in the investigations, ensuring excellent communication and regular updates throughout the process</a:t>
                      </a:r>
                    </a:p>
                    <a:p>
                      <a:pPr marL="171450" lvl="0" indent="-171450">
                        <a:buFont typeface="Arial" panose="020B0604020202020204" pitchFamily="34" charset="0"/>
                        <a:buChar cha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Have a good overall understanding of the requirements for organisations as detailed within the Data Protection Act 2018 and comply with these during investigations</a:t>
                      </a:r>
                    </a:p>
                    <a:p>
                      <a:pPr marL="171450" lvl="0" indent="-171450">
                        <a:buFont typeface="Arial" panose="020B0604020202020204" pitchFamily="34" charset="0"/>
                        <a:buChar cha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Utilise. support and promote FA IT systems to County FA customers</a:t>
                      </a:r>
                    </a:p>
                  </a:txBody>
                  <a:tcPr marL="32659" marR="32659" marT="16329" marB="16329">
                    <a:solidFill>
                      <a:schemeClr val="accent1">
                        <a:lumMod val="20000"/>
                        <a:lumOff val="80000"/>
                      </a:schemeClr>
                    </a:solidFill>
                  </a:tcPr>
                </a:tc>
                <a:extLst>
                  <a:ext uri="{0D108BD9-81ED-4DB2-BD59-A6C34878D82A}">
                    <a16:rowId xmlns:a16="http://schemas.microsoft.com/office/drawing/2014/main" val="1258518264"/>
                  </a:ext>
                </a:extLst>
              </a:tr>
              <a:tr h="588844">
                <a:tc>
                  <a:txBody>
                    <a:bodyPr/>
                    <a:lstStyle/>
                    <a:p>
                      <a:r>
                        <a:rPr lang="en-GB" sz="1000">
                          <a:effectLst/>
                          <a:latin typeface="Barlow" panose="00000500000000000000" pitchFamily="2" charset="0"/>
                        </a:rPr>
                        <a:t>Equality, Diversity &amp; Inclusion</a:t>
                      </a:r>
                      <a:endParaRPr lang="en-GB" sz="1000">
                        <a:solidFill>
                          <a:srgbClr val="000000"/>
                        </a:solidFill>
                        <a:effectLst/>
                        <a:latin typeface="Barlow" panose="00000500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the activity of Hampshire FA is inclusive, diverse and reflective of local communities </a:t>
                      </a:r>
                    </a:p>
                    <a:p>
                      <a:pPr marL="171450" lvl="0" indent="-171450">
                        <a:buFont typeface="Arial" panose="020B0604020202020204" pitchFamily="34" charset="0"/>
                        <a:buChar cha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the County FA complies with FA regulations, rules and procedures, including those for Safeguarding, Inclusion and Anti-Discrimination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Always apply rules and regulations in a fair, confident, consistent and transparent way, demonstrating organisation values at all times</a:t>
                      </a:r>
                    </a:p>
                    <a:p>
                      <a:pPr marL="171450" lvl="0" indent="-171450">
                        <a:buFont typeface="Arial" panose="020B0604020202020204" pitchFamily="34" charset="0"/>
                        <a:buChar char="•"/>
                      </a:pPr>
                      <a:endPar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584903406"/>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258089807"/>
              </p:ext>
            </p:extLst>
          </p:nvPr>
        </p:nvGraphicFramePr>
        <p:xfrm>
          <a:off x="538776" y="2029097"/>
          <a:ext cx="6480000" cy="2261131"/>
        </p:xfrm>
        <a:graphic>
          <a:graphicData uri="http://schemas.openxmlformats.org/drawingml/2006/table">
            <a:tbl>
              <a:tblPr firstCol="1" bandRow="1">
                <a:tableStyleId>{5C22544A-7EE6-4342-B048-85BDC9FD1C3A}</a:tableStyleId>
              </a:tblPr>
              <a:tblGrid>
                <a:gridCol w="1150876">
                  <a:extLst>
                    <a:ext uri="{9D8B030D-6E8A-4147-A177-3AD203B41FA5}">
                      <a16:colId xmlns:a16="http://schemas.microsoft.com/office/drawing/2014/main" val="2874400563"/>
                    </a:ext>
                  </a:extLst>
                </a:gridCol>
                <a:gridCol w="5329124">
                  <a:extLst>
                    <a:ext uri="{9D8B030D-6E8A-4147-A177-3AD203B41FA5}">
                      <a16:colId xmlns:a16="http://schemas.microsoft.com/office/drawing/2014/main" val="2728352945"/>
                    </a:ext>
                  </a:extLst>
                </a:gridCol>
              </a:tblGrid>
              <a:tr h="101736">
                <a:tc>
                  <a:txBody>
                    <a:bodyPr/>
                    <a:lstStyle/>
                    <a:p>
                      <a:pPr>
                        <a:lnSpc>
                          <a:spcPct val="115000"/>
                        </a:lnSpc>
                      </a:pPr>
                      <a:r>
                        <a:rPr lang="en-GB" sz="1000">
                          <a:effectLst/>
                          <a:latin typeface="Barlow Condensed" panose="00000506000000000000" pitchFamily="2" charset="0"/>
                        </a:rPr>
                        <a:t>Job title</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Part-Time Discipline Administrator</a:t>
                      </a: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180000">
                <a:tc>
                  <a:txBody>
                    <a:bodyPr/>
                    <a:lstStyle/>
                    <a:p>
                      <a:pPr>
                        <a:lnSpc>
                          <a:spcPct val="115000"/>
                        </a:lnSpc>
                      </a:pPr>
                      <a:r>
                        <a:rPr lang="en-GB" sz="1000">
                          <a:effectLst/>
                          <a:latin typeface="Barlow Condensed" panose="00000506000000000000" pitchFamily="2" charset="0"/>
                        </a:rPr>
                        <a:t>Reports to</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Discipline Manager</a:t>
                      </a: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440207">
                <a:tc>
                  <a:txBody>
                    <a:bodyPr/>
                    <a:lstStyle/>
                    <a:p>
                      <a:pPr>
                        <a:lnSpc>
                          <a:spcPct val="115000"/>
                        </a:lnSpc>
                      </a:pPr>
                      <a:r>
                        <a:rPr lang="en-GB" sz="1000">
                          <a:effectLst/>
                          <a:latin typeface="Barlow Condensed" panose="00000506000000000000" pitchFamily="2" charset="0"/>
                        </a:rPr>
                        <a:t>Job purpose(s)</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indent="-171450" algn="just">
                        <a:buClr>
                          <a:srgbClr val="B11C02"/>
                        </a:buClr>
                        <a:buFont typeface="Arial" panose="020B0604020202020204" pitchFamily="34" charset="0"/>
                        <a:buChar char="•"/>
                      </a:pPr>
                      <a:r>
                        <a:rPr lang="en-US" sz="1000">
                          <a:solidFill>
                            <a:schemeClr val="tx1"/>
                          </a:solidFill>
                          <a:latin typeface="Barlow Condensed" panose="00000506000000000000" pitchFamily="2" charset="0"/>
                        </a:rPr>
                        <a:t>To assist the Discipline Team with various admin tasks on a daily basis</a:t>
                      </a:r>
                    </a:p>
                    <a:p>
                      <a:pPr marL="171450" marR="0" lvl="0" indent="-171450" algn="just" defTabSz="755934" rtl="0" eaLnBrk="1" fontAlgn="auto" latinLnBrk="0" hangingPunct="1">
                        <a:lnSpc>
                          <a:spcPct val="100000"/>
                        </a:lnSpc>
                        <a:spcBef>
                          <a:spcPts val="0"/>
                        </a:spcBef>
                        <a:spcAft>
                          <a:spcPts val="0"/>
                        </a:spcAft>
                        <a:buClr>
                          <a:srgbClr val="B11C02"/>
                        </a:buClr>
                        <a:buSzTx/>
                        <a:buFont typeface="Arial" panose="020B0604020202020204" pitchFamily="34" charset="0"/>
                        <a:buChar char="•"/>
                        <a:tabLst/>
                        <a:defRPr/>
                      </a:pPr>
                      <a:r>
                        <a:rPr lang="en-US" sz="1000">
                          <a:solidFill>
                            <a:schemeClr val="tx1"/>
                          </a:solidFill>
                          <a:latin typeface="Barlow Condensed" panose="00000506000000000000" pitchFamily="2" charset="0"/>
                        </a:rPr>
                        <a:t>Liaise with Clubs and Leagues where required with updates on ongoing investigations</a:t>
                      </a:r>
                      <a:r>
                        <a:rPr lang="en-US" sz="1000" kern="1200">
                          <a:solidFill>
                            <a:schemeClr val="dk1"/>
                          </a:solidFill>
                          <a:effectLst/>
                          <a:latin typeface="Barlow Condensed" panose="00000506000000000000" pitchFamily="2" charset="0"/>
                          <a:ea typeface="+mn-ea"/>
                          <a:cs typeface="+mn-cs"/>
                        </a:rPr>
                        <a:t>.        </a:t>
                      </a:r>
                    </a:p>
                    <a:p>
                      <a:pPr marL="171450" marR="0" lvl="0" indent="-171450" algn="just" defTabSz="755934" rtl="0" eaLnBrk="1" fontAlgn="auto" latinLnBrk="0" hangingPunct="1">
                        <a:lnSpc>
                          <a:spcPct val="100000"/>
                        </a:lnSpc>
                        <a:spcBef>
                          <a:spcPts val="0"/>
                        </a:spcBef>
                        <a:spcAft>
                          <a:spcPts val="0"/>
                        </a:spcAft>
                        <a:buClr>
                          <a:srgbClr val="B11C02"/>
                        </a:buClr>
                        <a:buSzTx/>
                        <a:buFont typeface="Arial" panose="020B0604020202020204" pitchFamily="34" charset="0"/>
                        <a:buChar char="•"/>
                        <a:tabLst/>
                        <a:defRPr/>
                      </a:pPr>
                      <a:r>
                        <a:rPr lang="en-US" sz="1000" kern="1200">
                          <a:solidFill>
                            <a:schemeClr val="dk1"/>
                          </a:solidFill>
                          <a:effectLst/>
                          <a:latin typeface="Barlow Condensed" panose="00000506000000000000" pitchFamily="2" charset="0"/>
                          <a:ea typeface="+mn-ea"/>
                          <a:cs typeface="+mn-cs"/>
                        </a:rPr>
                        <a:t>Act as Secretary to both Personal and Non-Personal disciplinary hearings as required (training given)</a:t>
                      </a:r>
                      <a:endParaRPr lang="en-US" sz="1000">
                        <a:solidFill>
                          <a:schemeClr val="tx1"/>
                        </a:solidFill>
                        <a:latin typeface="Barlow Condensed" panose="00000506000000000000" pitchFamily="2" charset="0"/>
                      </a:endParaRPr>
                    </a:p>
                    <a:p>
                      <a:pPr marL="171450" indent="-171450" algn="just">
                        <a:buClr>
                          <a:srgbClr val="B11C02"/>
                        </a:buClr>
                        <a:buFont typeface="Arial" panose="020B0604020202020204" pitchFamily="34" charset="0"/>
                        <a:buChar char="•"/>
                      </a:pPr>
                      <a:r>
                        <a:rPr lang="en-US" sz="1000">
                          <a:solidFill>
                            <a:schemeClr val="tx1"/>
                          </a:solidFill>
                          <a:latin typeface="Barlow Condensed" panose="00000506000000000000" pitchFamily="2" charset="0"/>
                        </a:rPr>
                        <a:t>To liaise The FA Disciplinary Team and regional support staff on disciplinary related matters</a:t>
                      </a:r>
                    </a:p>
                    <a:p>
                      <a:pPr marL="171450" indent="-171450" algn="just">
                        <a:buClr>
                          <a:srgbClr val="B11C02"/>
                        </a:buClr>
                        <a:buFont typeface="Arial" panose="020B0604020202020204" pitchFamily="34" charset="0"/>
                        <a:buChar cha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To contribute to the implementation of the FA’s Safeguarding 365 Operating Standard for County FAs</a:t>
                      </a:r>
                    </a:p>
                    <a:p>
                      <a:pPr marL="171450" indent="-171450" algn="just">
                        <a:buClr>
                          <a:srgbClr val="B11C02"/>
                        </a:buClr>
                        <a:buFont typeface="Arial" panose="020B0604020202020204" pitchFamily="34" charset="0"/>
                        <a:buChar cha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To comply with FA rules, regulations, policies, procedures and guidance that are in place</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180000">
                <a:tc>
                  <a:txBody>
                    <a:bodyPr/>
                    <a:lstStyle/>
                    <a:p>
                      <a:pPr>
                        <a:lnSpc>
                          <a:spcPct val="115000"/>
                        </a:lnSpc>
                      </a:pPr>
                      <a:r>
                        <a:rPr lang="en-GB" sz="1000">
                          <a:effectLst/>
                          <a:latin typeface="Barlow Condensed" panose="00000506000000000000" pitchFamily="2" charset="0"/>
                        </a:rPr>
                        <a:t>Location</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effectLst/>
                          <a:latin typeface="Barlow Condensed" panose="00000506000000000000" pitchFamily="2" charset="0"/>
                        </a:rPr>
                        <a:t>Front Lawn Community Hub, Havant, PO9 5AN</a:t>
                      </a:r>
                    </a:p>
                    <a:p>
                      <a:pPr>
                        <a:lnSpc>
                          <a:spcPct val="115000"/>
                        </a:lnSpc>
                      </a:pPr>
                      <a:r>
                        <a:rPr lang="en-GB" sz="900" b="0" i="0" u="none" strike="noStrike">
                          <a:solidFill>
                            <a:srgbClr val="000000"/>
                          </a:solidFill>
                          <a:effectLst/>
                          <a:latin typeface="Barlow Condensed" panose="00000506000000000000" pitchFamily="2" charset="0"/>
                        </a:rPr>
                        <a:t>(Hybrid Working Policy currently in operation providing mix of office/remote working )</a:t>
                      </a:r>
                      <a:endParaRPr lang="en-GB" sz="900" i="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502144399"/>
                  </a:ext>
                </a:extLst>
              </a:tr>
              <a:tr h="196646">
                <a:tc>
                  <a:txBody>
                    <a:bodyPr/>
                    <a:lstStyle/>
                    <a:p>
                      <a:pPr>
                        <a:lnSpc>
                          <a:spcPct val="115000"/>
                        </a:lnSpc>
                      </a:pPr>
                      <a:r>
                        <a:rPr lang="en-GB" sz="1000">
                          <a:effectLst/>
                          <a:latin typeface="Barlow Condensed" panose="00000506000000000000" pitchFamily="2" charset="0"/>
                        </a:rPr>
                        <a:t>Working hours</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effectLst/>
                          <a:latin typeface="Barlow Condensed" panose="00000506000000000000" pitchFamily="2" charset="0"/>
                        </a:rPr>
                        <a:t>25 hours a week, occasional evening/weekend work required  </a:t>
                      </a:r>
                      <a:r>
                        <a:rPr lang="en-GB" sz="900" baseline="0">
                          <a:effectLst/>
                          <a:latin typeface="Barlow Condensed" panose="00000506000000000000" pitchFamily="2" charset="0"/>
                        </a:rPr>
                        <a:t>(Flexible options available)</a:t>
                      </a:r>
                      <a:endParaRPr lang="en-GB" sz="1000" baseline="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876565353"/>
                  </a:ext>
                </a:extLst>
              </a:tr>
              <a:tr h="0">
                <a:tc>
                  <a:txBody>
                    <a:bodyPr/>
                    <a:lstStyle/>
                    <a:p>
                      <a:pPr>
                        <a:lnSpc>
                          <a:spcPct val="115000"/>
                        </a:lnSpc>
                      </a:pPr>
                      <a:r>
                        <a:rPr lang="en-GB" sz="1000">
                          <a:effectLst/>
                          <a:latin typeface="Barlow Condensed" panose="00000506000000000000" pitchFamily="2" charset="0"/>
                        </a:rPr>
                        <a:t>Contract type </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effectLst/>
                          <a:latin typeface="Barlow Condensed" panose="00000506000000000000" pitchFamily="2" charset="0"/>
                        </a:rPr>
                        <a:t>Initial part-time contract from Jan 2024 - 30th June 2025  </a:t>
                      </a:r>
                      <a:r>
                        <a:rPr lang="en-GB" sz="900">
                          <a:effectLst/>
                          <a:latin typeface="Barlow Condensed" panose="00000506000000000000" pitchFamily="2" charset="0"/>
                        </a:rPr>
                        <a:t>(Further extension subject to funding renewal)</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r h="180000">
                <a:tc>
                  <a:txBody>
                    <a:bodyPr/>
                    <a:lstStyle/>
                    <a:p>
                      <a:pPr>
                        <a:lnSpc>
                          <a:spcPct val="115000"/>
                        </a:lnSpc>
                      </a:pPr>
                      <a:r>
                        <a:rPr lang="en-GB" sz="1000">
                          <a:effectLst/>
                          <a:latin typeface="Barlow Condensed" panose="00000506000000000000" pitchFamily="2" charset="0"/>
                        </a:rPr>
                        <a:t>Salary</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 £11.50 per hour</a:t>
                      </a:r>
                    </a:p>
                  </a:txBody>
                  <a:tcPr marL="32659" marR="32659" marT="16329" marB="16329">
                    <a:solidFill>
                      <a:schemeClr val="accent1">
                        <a:lumMod val="20000"/>
                        <a:lumOff val="80000"/>
                      </a:schemeClr>
                    </a:solidFill>
                  </a:tcPr>
                </a:tc>
                <a:extLst>
                  <a:ext uri="{0D108BD9-81ED-4DB2-BD59-A6C34878D82A}">
                    <a16:rowId xmlns:a16="http://schemas.microsoft.com/office/drawing/2014/main" val="3165952431"/>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10" name="Table 9">
            <a:extLst>
              <a:ext uri="{FF2B5EF4-FFF2-40B4-BE49-F238E27FC236}">
                <a16:creationId xmlns:a16="http://schemas.microsoft.com/office/drawing/2014/main" id="{39FA2218-8BB2-456A-8160-7D876A011E7E}"/>
              </a:ext>
            </a:extLst>
          </p:cNvPr>
          <p:cNvGraphicFramePr>
            <a:graphicFrameLocks noGrp="1"/>
          </p:cNvGraphicFramePr>
          <p:nvPr>
            <p:extLst>
              <p:ext uri="{D42A27DB-BD31-4B8C-83A1-F6EECF244321}">
                <p14:modId xmlns:p14="http://schemas.microsoft.com/office/powerpoint/2010/main" val="2422187971"/>
              </p:ext>
            </p:extLst>
          </p:nvPr>
        </p:nvGraphicFramePr>
        <p:xfrm>
          <a:off x="538776" y="8064081"/>
          <a:ext cx="6480000" cy="740236"/>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3114431175"/>
                    </a:ext>
                  </a:extLst>
                </a:gridCol>
                <a:gridCol w="5400000">
                  <a:extLst>
                    <a:ext uri="{9D8B030D-6E8A-4147-A177-3AD203B41FA5}">
                      <a16:colId xmlns:a16="http://schemas.microsoft.com/office/drawing/2014/main" val="3186097347"/>
                    </a:ext>
                  </a:extLst>
                </a:gridCol>
              </a:tblGrid>
              <a:tr h="379442">
                <a:tc>
                  <a:txBody>
                    <a:bodyPr/>
                    <a:lstStyle/>
                    <a:p>
                      <a:r>
                        <a:rPr lang="en-GB" sz="1000">
                          <a:effectLst/>
                          <a:latin typeface="Barlow" panose="00000500000000000000" pitchFamily="2" charset="0"/>
                        </a:rPr>
                        <a:t>People</a:t>
                      </a:r>
                      <a:endParaRPr lang="en-GB" sz="1000">
                        <a:solidFill>
                          <a:srgbClr val="000000"/>
                        </a:solidFill>
                        <a:effectLst/>
                        <a:latin typeface="Barlow" panose="00000500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a:effectLst/>
                          <a:latin typeface="Barlow Condensed" panose="00000506000000000000" pitchFamily="2" charset="0"/>
                        </a:rPr>
                        <a:t>Maintain strong links with key FA Staff</a:t>
                      </a:r>
                    </a:p>
                    <a:p>
                      <a:pPr marL="171450" lvl="0" indent="-171450">
                        <a:buFont typeface="Arial" panose="020B0604020202020204" pitchFamily="34" charset="0"/>
                        <a:buChar char="•"/>
                      </a:pPr>
                      <a:r>
                        <a:rPr lang="en-GB" sz="1000">
                          <a:effectLst/>
                          <a:latin typeface="Barlow Condensed" panose="00000506000000000000" pitchFamily="2" charset="0"/>
                        </a:rPr>
                        <a:t>Work closely with the Discipline, Safeguarding and Referee Departments in regards to acts of poor practice and/or Football Development Department in respect of breaches of England Football Accreditation</a:t>
                      </a:r>
                    </a:p>
                  </a:txBody>
                  <a:tcPr marL="60096" marR="60096" marT="32659" marB="32659">
                    <a:solidFill>
                      <a:schemeClr val="accent1">
                        <a:lumMod val="20000"/>
                        <a:lumOff val="80000"/>
                      </a:schemeClr>
                    </a:solidFill>
                  </a:tcPr>
                </a:tc>
                <a:extLst>
                  <a:ext uri="{0D108BD9-81ED-4DB2-BD59-A6C34878D82A}">
                    <a16:rowId xmlns:a16="http://schemas.microsoft.com/office/drawing/2014/main" val="3089135334"/>
                  </a:ext>
                </a:extLst>
              </a:tr>
              <a:tr h="208549">
                <a:tc>
                  <a:txBody>
                    <a:bodyPr/>
                    <a:lstStyle/>
                    <a:p>
                      <a:r>
                        <a:rPr lang="en-GB" sz="1000">
                          <a:effectLst/>
                          <a:latin typeface="Barlow" panose="00000500000000000000" pitchFamily="2" charset="0"/>
                        </a:rPr>
                        <a:t>Finance</a:t>
                      </a:r>
                      <a:endParaRPr lang="en-GB" sz="1000">
                        <a:solidFill>
                          <a:srgbClr val="000000"/>
                        </a:solidFill>
                        <a:effectLst/>
                        <a:latin typeface="Barlow" panose="00000500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effectLst/>
                          <a:latin typeface="Barlow Condensed" panose="00000506000000000000" pitchFamily="2" charset="0"/>
                        </a:rPr>
                        <a:t>Adhere to Hampshire FA finance protocols, processing payments and invoices as required</a:t>
                      </a:r>
                    </a:p>
                  </a:txBody>
                  <a:tcPr marL="60096" marR="60096" marT="32659" marB="32659">
                    <a:solidFill>
                      <a:schemeClr val="accent1">
                        <a:lumMod val="20000"/>
                        <a:lumOff val="80000"/>
                      </a:schemeClr>
                    </a:solidFill>
                  </a:tcPr>
                </a:tc>
                <a:extLst>
                  <a:ext uri="{0D108BD9-81ED-4DB2-BD59-A6C34878D82A}">
                    <a16:rowId xmlns:a16="http://schemas.microsoft.com/office/drawing/2014/main" val="3259952263"/>
                  </a:ext>
                </a:extLst>
              </a:tr>
            </a:tbl>
          </a:graphicData>
        </a:graphic>
      </p:graphicFrame>
    </p:spTree>
    <p:extLst>
      <p:ext uri="{BB962C8B-B14F-4D97-AF65-F5344CB8AC3E}">
        <p14:creationId xmlns:p14="http://schemas.microsoft.com/office/powerpoint/2010/main" val="35582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0" y="11113"/>
            <a:ext cx="7556500" cy="10680700"/>
          </a:xfrm>
          <a:prstGeom prst="rect">
            <a:avLst/>
          </a:prstGeom>
        </p:spPr>
      </p:pic>
      <p:sp>
        <p:nvSpPr>
          <p:cNvPr id="5" name="TextBox 4">
            <a:extLst>
              <a:ext uri="{FF2B5EF4-FFF2-40B4-BE49-F238E27FC236}">
                <a16:creationId xmlns:a16="http://schemas.microsoft.com/office/drawing/2014/main" id="{89F8CF04-2C41-D844-850E-A2E78F856C8A}"/>
              </a:ext>
            </a:extLst>
          </p:cNvPr>
          <p:cNvSpPr txBox="1"/>
          <p:nvPr/>
        </p:nvSpPr>
        <p:spPr>
          <a:xfrm>
            <a:off x="212356" y="209006"/>
            <a:ext cx="2821789" cy="246221"/>
          </a:xfrm>
          <a:prstGeom prst="rect">
            <a:avLst/>
          </a:prstGeom>
          <a:noFill/>
        </p:spPr>
        <p:txBody>
          <a:bodyPr wrap="square" rtlCol="0">
            <a:spAutoFit/>
          </a:bodyPr>
          <a:lstStyle/>
          <a:p>
            <a:r>
              <a:rPr lang="en-US" sz="1000">
                <a:solidFill>
                  <a:srgbClr val="061E42"/>
                </a:solidFill>
                <a:latin typeface="Barlow Condensed Medium" pitchFamily="2" charset="77"/>
              </a:rPr>
              <a:t>Part-Time Discipline Administrator | Hampshire FA</a:t>
            </a:r>
          </a:p>
        </p:txBody>
      </p:sp>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11" name="Table 10">
            <a:extLst>
              <a:ext uri="{FF2B5EF4-FFF2-40B4-BE49-F238E27FC236}">
                <a16:creationId xmlns:a16="http://schemas.microsoft.com/office/drawing/2014/main" id="{CE8A469C-5688-E44A-88A5-EFEC7F5A3944}"/>
              </a:ext>
            </a:extLst>
          </p:cNvPr>
          <p:cNvGraphicFramePr>
            <a:graphicFrameLocks noGrp="1"/>
          </p:cNvGraphicFramePr>
          <p:nvPr>
            <p:extLst>
              <p:ext uri="{D42A27DB-BD31-4B8C-83A1-F6EECF244321}">
                <p14:modId xmlns:p14="http://schemas.microsoft.com/office/powerpoint/2010/main" val="648867679"/>
              </p:ext>
            </p:extLst>
          </p:nvPr>
        </p:nvGraphicFramePr>
        <p:xfrm>
          <a:off x="538249" y="534435"/>
          <a:ext cx="6480001" cy="3879723"/>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461305">
                  <a:extLst>
                    <a:ext uri="{9D8B030D-6E8A-4147-A177-3AD203B41FA5}">
                      <a16:colId xmlns:a16="http://schemas.microsoft.com/office/drawing/2014/main" val="1713477686"/>
                    </a:ext>
                  </a:extLst>
                </a:gridCol>
                <a:gridCol w="2945455">
                  <a:extLst>
                    <a:ext uri="{9D8B030D-6E8A-4147-A177-3AD203B41FA5}">
                      <a16:colId xmlns:a16="http://schemas.microsoft.com/office/drawing/2014/main" val="3606109640"/>
                    </a:ext>
                  </a:extLst>
                </a:gridCol>
              </a:tblGrid>
              <a:tr h="165938">
                <a:tc>
                  <a:txBody>
                    <a:bodyPr/>
                    <a:lstStyle/>
                    <a:p>
                      <a:endParaRPr lang="en-GB" sz="100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a:solidFill>
                            <a:srgbClr val="D93A27"/>
                          </a:solidFill>
                          <a:effectLst/>
                          <a:latin typeface="Barlow Condensed" panose="00000506000000000000" pitchFamily="2" charset="0"/>
                        </a:rPr>
                        <a:t>Skills</a:t>
                      </a:r>
                      <a:endParaRPr lang="en-US" sz="1000">
                        <a:latin typeface="Barlow Condensed" panose="00000506000000000000" pitchFamily="2" charset="0"/>
                      </a:endParaRPr>
                    </a:p>
                  </a:txBody>
                  <a:tcPr marL="36000" marR="36000" marT="18000" marB="18000">
                    <a:noFill/>
                  </a:tcPr>
                </a:tc>
                <a:tc>
                  <a:txBody>
                    <a:bodyPr/>
                    <a:lstStyle/>
                    <a:p>
                      <a:pPr algn="ctr"/>
                      <a:r>
                        <a:rPr lang="en-GB" sz="1000">
                          <a:solidFill>
                            <a:srgbClr val="D93A27"/>
                          </a:solidFill>
                          <a:effectLst/>
                          <a:latin typeface="Barlow Condensed" panose="00000506000000000000" pitchFamily="2" charset="0"/>
                        </a:rPr>
                        <a:t>Knowledge/Experience</a:t>
                      </a:r>
                      <a:endParaRPr lang="en-US" sz="100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2439465">
                <a:tc>
                  <a:txBody>
                    <a:bodyPr/>
                    <a:lstStyle/>
                    <a:p>
                      <a:r>
                        <a:rPr lang="en-GB" sz="1000">
                          <a:effectLst/>
                          <a:latin typeface="Barlow Condensed" panose="00000506000000000000" pitchFamily="2" charset="0"/>
                        </a:rPr>
                        <a:t>Essential </a:t>
                      </a:r>
                    </a:p>
                    <a:p>
                      <a:r>
                        <a:rPr lang="en-GB" sz="1000">
                          <a:effectLst/>
                          <a:latin typeface="Barlow Condensed" panose="00000506000000000000" pitchFamily="2" charset="0"/>
                        </a:rPr>
                        <a:t>(Required to fulfil role)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Outstanding team working, organisational skills and ability to work independently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Exceptional communication, interpersonal and influencing skills to provide excellent customer service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Capacity to handle confidential data/information sensitively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promote safer practice and the importance of a safe and fun football environment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Effective prioritisation and time-management skills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Competent in the use of IT, ability to use Microsoft Officer applications (word, excel, outlook, </a:t>
                      </a:r>
                      <a:r>
                        <a:rPr lang="en-GB" sz="1000" b="0" err="1">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Powerpoint</a:t>
                      </a: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and the ability to adapt to use modern technology and champion new IT programmes</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0" marB="0">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and experience of FA Rules and Regulations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of what constitutes misconduct, poor practice and what is abusive behaviour</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Demonstrate a working knowledge and application of inclusion, equality and anti-discrimination</a:t>
                      </a: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r h="1236837">
                <a:tc>
                  <a:txBody>
                    <a:bodyPr/>
                    <a:lstStyle/>
                    <a:p>
                      <a:r>
                        <a:rPr lang="en-GB" sz="1000">
                          <a:effectLst/>
                          <a:latin typeface="Barlow Condensed" panose="00000506000000000000" pitchFamily="2" charset="0"/>
                        </a:rPr>
                        <a:t>Non-Essential </a:t>
                      </a:r>
                    </a:p>
                    <a:p>
                      <a:r>
                        <a:rPr lang="en-GB" sz="1000">
                          <a:effectLst/>
                          <a:latin typeface="Barlow Condensed" panose="00000506000000000000" pitchFamily="2" charset="0"/>
                        </a:rPr>
                        <a:t>(Beneficial but can be accumulated once in the role)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de-escalate heated and challenging situations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interview children and/or adults in relation to allegations</a:t>
                      </a:r>
                    </a:p>
                  </a:txBody>
                  <a:tcPr marL="32659" marR="32659" marT="16329" marB="16329">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Experience of working with volunteers, stakeholders and partner organisations, including statutory agencies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of current safeguarding legislation, policy and practice relating to children and adults at risk</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of the structure and partner organisations within grassroots football, nationally and within Hampshire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Knowledge/experience of the Whole Game System</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of GDPR</a:t>
                      </a:r>
                    </a:p>
                  </a:txBody>
                  <a:tcPr marL="32659" marR="32659" marT="16329" marB="16329">
                    <a:solidFill>
                      <a:schemeClr val="accent1">
                        <a:lumMod val="20000"/>
                        <a:lumOff val="80000"/>
                      </a:schemeClr>
                    </a:solidFill>
                  </a:tcPr>
                </a:tc>
                <a:extLst>
                  <a:ext uri="{0D108BD9-81ED-4DB2-BD59-A6C34878D82A}">
                    <a16:rowId xmlns:a16="http://schemas.microsoft.com/office/drawing/2014/main" val="472527997"/>
                  </a:ext>
                </a:extLst>
              </a:tr>
            </a:tbl>
          </a:graphicData>
        </a:graphic>
      </p:graphicFrame>
      <p:graphicFrame>
        <p:nvGraphicFramePr>
          <p:cNvPr id="7" name="Table 6">
            <a:extLst>
              <a:ext uri="{FF2B5EF4-FFF2-40B4-BE49-F238E27FC236}">
                <a16:creationId xmlns:a16="http://schemas.microsoft.com/office/drawing/2014/main" id="{FC9628EA-076B-4284-9AFD-CA2AEEEEDB1B}"/>
              </a:ext>
            </a:extLst>
          </p:cNvPr>
          <p:cNvGraphicFramePr>
            <a:graphicFrameLocks noGrp="1"/>
          </p:cNvGraphicFramePr>
          <p:nvPr>
            <p:extLst>
              <p:ext uri="{D42A27DB-BD31-4B8C-83A1-F6EECF244321}">
                <p14:modId xmlns:p14="http://schemas.microsoft.com/office/powerpoint/2010/main" val="3344899095"/>
              </p:ext>
            </p:extLst>
          </p:nvPr>
        </p:nvGraphicFramePr>
        <p:xfrm>
          <a:off x="538249" y="4741734"/>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a:solidFill>
                            <a:srgbClr val="D93A27"/>
                          </a:solidFill>
                          <a:effectLst/>
                          <a:latin typeface="Barlow Condensed" panose="00000506000000000000" pitchFamily="2" charset="0"/>
                        </a:rPr>
                        <a:t>HFA Values</a:t>
                      </a:r>
                      <a:endParaRPr lang="en-GB" sz="100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a:solidFill>
                            <a:srgbClr val="D93A27"/>
                          </a:solidFill>
                          <a:effectLst/>
                          <a:latin typeface="Barlow Condensed" panose="00000506000000000000" pitchFamily="2" charset="0"/>
                        </a:rPr>
                        <a:t>Expected Behaviours</a:t>
                      </a:r>
                      <a:endParaRPr lang="en-GB" sz="100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a:effectLst/>
                          <a:latin typeface="Barlow Condensed" panose="00000506000000000000" pitchFamily="2" charset="0"/>
                        </a:rPr>
                        <a:t>PROGRESSIVE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a:effectLst/>
                          <a:latin typeface="Barlow Condensed" panose="00000506000000000000" pitchFamily="2" charset="0"/>
                        </a:rPr>
                        <a:t>Continuously seeks to improve efficiency and performance.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a:effectLst/>
                          <a:latin typeface="Barlow Condensed" panose="00000506000000000000" pitchFamily="2" charset="0"/>
                        </a:rPr>
                        <a:t>RESPECTFUL</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a:effectLst/>
                          <a:latin typeface="Barlow Condensed" panose="00000506000000000000" pitchFamily="2" charset="0"/>
                        </a:rPr>
                        <a:t>Seizes the opportunity to apply Hampshire FA standards at all times.</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a:effectLst/>
                          <a:latin typeface="Barlow Condensed" panose="00000506000000000000" pitchFamily="2" charset="0"/>
                        </a:rPr>
                        <a:t>INCLUSIVE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a:effectLst/>
                          <a:latin typeface="Barlow Condensed" panose="00000506000000000000" pitchFamily="2" charset="0"/>
                        </a:rPr>
                        <a:t>Seeks out and embraces new ways of thinking and working.</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a:effectLst/>
                          <a:latin typeface="Barlow Condensed" panose="00000506000000000000" pitchFamily="2" charset="0"/>
                        </a:rPr>
                        <a:t>DETERMINED</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a:effectLst/>
                          <a:latin typeface="Barlow Condensed" panose="00000506000000000000" pitchFamily="2" charset="0"/>
                        </a:rPr>
                        <a:t>Maintains motivation for their team and themselves.</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a:effectLst/>
                          <a:latin typeface="Barlow Condensed" panose="00000506000000000000" pitchFamily="2" charset="0"/>
                        </a:rPr>
                        <a:t>EXCELLENT</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a:effectLst/>
                          <a:latin typeface="Barlow Condensed" panose="00000506000000000000" pitchFamily="2" charset="0"/>
                        </a:rPr>
                        <a:t>Supports others to go further and achieve more.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8" name="Table 7">
            <a:extLst>
              <a:ext uri="{FF2B5EF4-FFF2-40B4-BE49-F238E27FC236}">
                <a16:creationId xmlns:a16="http://schemas.microsoft.com/office/drawing/2014/main" id="{311DD8BD-AD77-464F-A6C0-309E07E2F0E6}"/>
              </a:ext>
            </a:extLst>
          </p:cNvPr>
          <p:cNvGraphicFramePr>
            <a:graphicFrameLocks noGrp="1"/>
          </p:cNvGraphicFramePr>
          <p:nvPr>
            <p:extLst>
              <p:ext uri="{D42A27DB-BD31-4B8C-83A1-F6EECF244321}">
                <p14:modId xmlns:p14="http://schemas.microsoft.com/office/powerpoint/2010/main" val="2897760277"/>
              </p:ext>
            </p:extLst>
          </p:nvPr>
        </p:nvGraphicFramePr>
        <p:xfrm>
          <a:off x="538246" y="7747000"/>
          <a:ext cx="6480000" cy="444500"/>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221730">
                <a:tc>
                  <a:txBody>
                    <a:bodyPr/>
                    <a:lstStyle/>
                    <a:p>
                      <a:r>
                        <a:rPr lang="en-GB" sz="1000">
                          <a:effectLst/>
                          <a:latin typeface="Barlow Condensed" panose="00000506000000000000" pitchFamily="2" charset="0"/>
                        </a:rPr>
                        <a:t>Application Deadline: </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2</a:t>
                      </a:r>
                      <a:r>
                        <a:rPr lang="en-GB" sz="1000" baseline="30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nd</a:t>
                      </a: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January 2024</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222770">
                <a:tc>
                  <a:txBody>
                    <a:bodyPr/>
                    <a:lstStyle/>
                    <a:p>
                      <a:r>
                        <a:rPr lang="en-GB" sz="1000">
                          <a:effectLst/>
                          <a:latin typeface="Barlow Condensed" panose="00000506000000000000" pitchFamily="2" charset="0"/>
                        </a:rPr>
                        <a:t>Interviews to be held (format TBC):</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Week Commencing 9</a:t>
                      </a:r>
                      <a:r>
                        <a:rPr lang="en-GB" sz="1000" baseline="30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January 2024</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spTree>
    <p:extLst>
      <p:ext uri="{BB962C8B-B14F-4D97-AF65-F5344CB8AC3E}">
        <p14:creationId xmlns:p14="http://schemas.microsoft.com/office/powerpoint/2010/main" val="118730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5" name="TextBox 4">
            <a:extLst>
              <a:ext uri="{FF2B5EF4-FFF2-40B4-BE49-F238E27FC236}">
                <a16:creationId xmlns:a16="http://schemas.microsoft.com/office/drawing/2014/main" id="{89F8CF04-2C41-D844-850E-A2E78F856C8A}"/>
              </a:ext>
            </a:extLst>
          </p:cNvPr>
          <p:cNvSpPr txBox="1"/>
          <p:nvPr/>
        </p:nvSpPr>
        <p:spPr>
          <a:xfrm>
            <a:off x="212356" y="209006"/>
            <a:ext cx="2849499" cy="246221"/>
          </a:xfrm>
          <a:prstGeom prst="rect">
            <a:avLst/>
          </a:prstGeom>
          <a:noFill/>
        </p:spPr>
        <p:txBody>
          <a:bodyPr wrap="square" rtlCol="0">
            <a:spAutoFit/>
          </a:bodyPr>
          <a:lstStyle/>
          <a:p>
            <a:r>
              <a:rPr lang="en-US" sz="1000">
                <a:solidFill>
                  <a:srgbClr val="061E42"/>
                </a:solidFill>
                <a:latin typeface="Barlow Condensed Medium" pitchFamily="2" charset="77"/>
              </a:rPr>
              <a:t>Part-Time Discipline Administrator | Hampshire FA</a:t>
            </a:r>
          </a:p>
        </p:txBody>
      </p:sp>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a:solidFill>
                  <a:srgbClr val="D83B27"/>
                </a:solidFill>
                <a:latin typeface="Barlow Condensed ExtraBold" pitchFamily="2" charset="77"/>
              </a:rPr>
              <a:t>SUPPORTING INFORMATION</a:t>
            </a:r>
          </a:p>
          <a:p>
            <a:r>
              <a:rPr lang="en-US" sz="1200" b="1">
                <a:solidFill>
                  <a:schemeClr val="tx1">
                    <a:lumMod val="85000"/>
                    <a:lumOff val="15000"/>
                  </a:schemeClr>
                </a:solidFill>
                <a:latin typeface="Barlow Condensed SemiBold" pitchFamily="2" charset="77"/>
              </a:rPr>
              <a:t>Hampshire FA Vision, Mission &amp; Values</a:t>
            </a:r>
          </a:p>
          <a:p>
            <a:endParaRPr lang="en-US" sz="4000" b="1">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a:solidFill>
                  <a:schemeClr val="tx1">
                    <a:lumMod val="85000"/>
                    <a:lumOff val="15000"/>
                  </a:schemeClr>
                </a:solidFill>
                <a:latin typeface="Barlow Condensed" panose="00000506000000000000" pitchFamily="2" charset="0"/>
              </a:rPr>
              <a:t>Mission</a:t>
            </a:r>
            <a:endParaRPr lang="en-US" b="1">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a:solidFill>
                  <a:schemeClr val="bg1"/>
                </a:solidFill>
                <a:latin typeface="Barlow Condensed" panose="00000506000000000000" pitchFamily="2" charset="0"/>
              </a:rPr>
              <a:t>Using the power of </a:t>
            </a:r>
            <a:r>
              <a:rPr lang="en-US" sz="2000" b="1" i="1">
                <a:solidFill>
                  <a:schemeClr val="tx1">
                    <a:lumMod val="85000"/>
                    <a:lumOff val="15000"/>
                  </a:schemeClr>
                </a:solidFill>
                <a:latin typeface="Barlow Condensed" panose="00000506000000000000" pitchFamily="2" charset="0"/>
              </a:rPr>
              <a:t>football</a:t>
            </a:r>
            <a:r>
              <a:rPr lang="en-US" sz="2000" i="1">
                <a:solidFill>
                  <a:schemeClr val="bg1"/>
                </a:solidFill>
                <a:latin typeface="Barlow Condensed" panose="00000506000000000000" pitchFamily="2" charset="0"/>
              </a:rPr>
              <a:t> to build a better future </a:t>
            </a:r>
            <a:r>
              <a:rPr lang="en-US" sz="2000" b="0" i="1">
                <a:solidFill>
                  <a:schemeClr val="bg1"/>
                </a:solidFill>
                <a:latin typeface="Barlow Condensed" panose="00000506000000000000" pitchFamily="2" charset="0"/>
              </a:rPr>
              <a:t>for all </a:t>
            </a:r>
            <a:r>
              <a:rPr lang="en-US" sz="2000" i="1">
                <a:solidFill>
                  <a:schemeClr val="bg1"/>
                </a:solidFill>
                <a:latin typeface="Barlow Condensed" panose="00000506000000000000" pitchFamily="2" charset="0"/>
              </a:rPr>
              <a:t>communities </a:t>
            </a:r>
            <a:r>
              <a:rPr lang="en-US" sz="2000" b="0" i="1">
                <a:solidFill>
                  <a:schemeClr val="bg1"/>
                </a:solidFill>
                <a:latin typeface="Barlow Condensed" panose="00000506000000000000" pitchFamily="2" charset="0"/>
              </a:rPr>
              <a:t>in</a:t>
            </a:r>
            <a:r>
              <a:rPr lang="en-US" sz="2000" i="1">
                <a:solidFill>
                  <a:schemeClr val="bg1"/>
                </a:solidFill>
                <a:latin typeface="Barlow Condensed" panose="00000506000000000000" pitchFamily="2" charset="0"/>
              </a:rPr>
              <a:t> </a:t>
            </a:r>
            <a:r>
              <a:rPr lang="en-US" sz="2000" b="1" i="1">
                <a:solidFill>
                  <a:schemeClr val="tx1">
                    <a:lumMod val="85000"/>
                    <a:lumOff val="15000"/>
                  </a:schemeClr>
                </a:solidFill>
                <a:latin typeface="Barlow Condensed" panose="00000506000000000000" pitchFamily="2" charset="0"/>
              </a:rPr>
              <a:t>Hampshire</a:t>
            </a:r>
            <a:r>
              <a:rPr lang="en-US" sz="2000" i="1">
                <a:solidFill>
                  <a:schemeClr val="bg1"/>
                </a:solidFill>
                <a:latin typeface="Barlow Condensed" panose="00000506000000000000" pitchFamily="2" charset="0"/>
              </a:rPr>
              <a:t>.</a:t>
            </a:r>
            <a:endParaRPr lang="en-GB" sz="2000" i="1">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a:solidFill>
                  <a:srgbClr val="D83B2D"/>
                </a:solidFill>
                <a:latin typeface="Barlow Condensed" panose="00000506000000000000" pitchFamily="2" charset="0"/>
                <a:cs typeface="Arial" panose="020B0604020202020204" pitchFamily="34" charset="0"/>
              </a:rPr>
              <a:t>Recover</a:t>
            </a:r>
            <a:r>
              <a:rPr lang="en-GB" sz="1600">
                <a:solidFill>
                  <a:schemeClr val="tx1"/>
                </a:solidFill>
                <a:latin typeface="Barlow Condensed" panose="00000506000000000000" pitchFamily="2" charset="0"/>
                <a:cs typeface="Arial" panose="020B0604020202020204" pitchFamily="34" charset="0"/>
              </a:rPr>
              <a:t> </a:t>
            </a:r>
            <a:r>
              <a:rPr lang="en-GB" sz="160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a:latin typeface="Barlow Condensed" panose="00000506000000000000" pitchFamily="2" charset="0"/>
            </a:endParaRP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revision>1</cp:revision>
  <dcterms:created xsi:type="dcterms:W3CDTF">2021-09-15T12:59:35Z</dcterms:created>
  <dcterms:modified xsi:type="dcterms:W3CDTF">2023-12-05T11:52:27Z</dcterms:modified>
</cp:coreProperties>
</file>