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4" r:id="rId5"/>
    <p:sldId id="261" r:id="rId6"/>
    <p:sldId id="256" r:id="rId7"/>
    <p:sldId id="263" r:id="rId8"/>
    <p:sldId id="262" r:id="rId9"/>
    <p:sldId id="265" r:id="rId10"/>
    <p:sldId id="266" r:id="rId11"/>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8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2000"/>
    <a:srgbClr val="061E42"/>
    <a:srgbClr val="051E42"/>
    <a:srgbClr val="D83B2D"/>
    <a:srgbClr val="051D42"/>
    <a:srgbClr val="D93A27"/>
    <a:srgbClr val="B11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0"/>
    <p:restoredTop sz="94653"/>
  </p:normalViewPr>
  <p:slideViewPr>
    <p:cSldViewPr snapToGrid="0" snapToObjects="1">
      <p:cViewPr>
        <p:scale>
          <a:sx n="50" d="100"/>
          <a:sy n="50" d="100"/>
        </p:scale>
        <p:origin x="2525" y="226"/>
      </p:cViewPr>
      <p:guideLst>
        <p:guide orient="horz" pos="588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87452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15329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03896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76828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38E1DD-B747-7544-A8F7-A75915D7BDA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35707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38E1DD-B747-7544-A8F7-A75915D7BDA9}"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422673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38E1DD-B747-7544-A8F7-A75915D7BDA9}"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50105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38E1DD-B747-7544-A8F7-A75915D7BDA9}"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93054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8E1DD-B747-7544-A8F7-A75915D7BDA9}"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10371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82144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73807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A38E1DD-B747-7544-A8F7-A75915D7BDA9}" type="datetimeFigureOut">
              <a:rPr lang="en-US" smtClean="0"/>
              <a:t>5/31/2023</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18600A2-EABF-0841-9E55-1C359A7B5D50}" type="slidenum">
              <a:rPr lang="en-US" smtClean="0"/>
              <a:t>‹#›</a:t>
            </a:fld>
            <a:endParaRPr lang="en-US"/>
          </a:p>
        </p:txBody>
      </p:sp>
    </p:spTree>
    <p:extLst>
      <p:ext uri="{BB962C8B-B14F-4D97-AF65-F5344CB8AC3E}">
        <p14:creationId xmlns:p14="http://schemas.microsoft.com/office/powerpoint/2010/main" val="2656626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Pedro.Viveiros@HampshireFA.com"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forms.office.com/e/sFTjD2NYy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orms.office.com/e/sFTjD2NYyr"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forms.office.com/r/Abk6YsWEK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10F1EC-C59D-6D42-AE8A-BCA27A1E998C}"/>
              </a:ext>
            </a:extLst>
          </p:cNvPr>
          <p:cNvPicPr>
            <a:picLocks noChangeAspect="1"/>
          </p:cNvPicPr>
          <p:nvPr/>
        </p:nvPicPr>
        <p:blipFill>
          <a:blip r:embed="rId2"/>
          <a:stretch>
            <a:fillRect/>
          </a:stretch>
        </p:blipFill>
        <p:spPr>
          <a:xfrm>
            <a:off x="0" y="11113"/>
            <a:ext cx="7556500" cy="10680700"/>
          </a:xfrm>
          <a:prstGeom prst="rect">
            <a:avLst/>
          </a:prstGeom>
        </p:spPr>
      </p:pic>
      <p:sp>
        <p:nvSpPr>
          <p:cNvPr id="9" name="TextBox 8">
            <a:extLst>
              <a:ext uri="{FF2B5EF4-FFF2-40B4-BE49-F238E27FC236}">
                <a16:creationId xmlns:a16="http://schemas.microsoft.com/office/drawing/2014/main" id="{3522F0A4-4FB9-0645-B528-4FFF6BE699E9}"/>
              </a:ext>
            </a:extLst>
          </p:cNvPr>
          <p:cNvSpPr txBox="1"/>
          <p:nvPr/>
        </p:nvSpPr>
        <p:spPr>
          <a:xfrm>
            <a:off x="415924" y="4418292"/>
            <a:ext cx="6724650" cy="707886"/>
          </a:xfrm>
          <a:prstGeom prst="rect">
            <a:avLst/>
          </a:prstGeom>
          <a:noFill/>
        </p:spPr>
        <p:txBody>
          <a:bodyPr wrap="square" rtlCol="0">
            <a:spAutoFit/>
          </a:bodyPr>
          <a:lstStyle/>
          <a:p>
            <a:pPr algn="ctr"/>
            <a:r>
              <a:rPr lang="en-US" sz="4000" b="1" dirty="0">
                <a:solidFill>
                  <a:schemeClr val="bg1"/>
                </a:solidFill>
                <a:latin typeface="Barlow Condensed SemiBold" pitchFamily="2" charset="77"/>
              </a:rPr>
              <a:t>EMPLOYMENT APPLICATION PACK:</a:t>
            </a:r>
          </a:p>
        </p:txBody>
      </p:sp>
      <p:pic>
        <p:nvPicPr>
          <p:cNvPr id="11" name="Picture 10">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4048" y="9404777"/>
            <a:ext cx="571569" cy="813824"/>
          </a:xfrm>
          <a:prstGeom prst="rect">
            <a:avLst/>
          </a:prstGeom>
        </p:spPr>
      </p:pic>
      <p:sp>
        <p:nvSpPr>
          <p:cNvPr id="13" name="TextBox 12">
            <a:extLst>
              <a:ext uri="{FF2B5EF4-FFF2-40B4-BE49-F238E27FC236}">
                <a16:creationId xmlns:a16="http://schemas.microsoft.com/office/drawing/2014/main" id="{AD0C895A-0A8C-8441-9E98-96F1D60BDEDB}"/>
              </a:ext>
            </a:extLst>
          </p:cNvPr>
          <p:cNvSpPr txBox="1"/>
          <p:nvPr/>
        </p:nvSpPr>
        <p:spPr>
          <a:xfrm>
            <a:off x="212356" y="238540"/>
            <a:ext cx="6724650" cy="246221"/>
          </a:xfrm>
          <a:prstGeom prst="rect">
            <a:avLst/>
          </a:prstGeom>
          <a:noFill/>
        </p:spPr>
        <p:txBody>
          <a:bodyPr wrap="square" rtlCol="0">
            <a:spAutoFit/>
          </a:bodyPr>
          <a:lstStyle/>
          <a:p>
            <a:r>
              <a:rPr lang="en-US" sz="1000" dirty="0">
                <a:latin typeface="Barlow Condensed Medium" pitchFamily="2" charset="77"/>
              </a:rPr>
              <a:t>Futsal League Coordinator | Hampshire FA</a:t>
            </a:r>
          </a:p>
        </p:txBody>
      </p:sp>
      <p:sp>
        <p:nvSpPr>
          <p:cNvPr id="6" name="TextBox 5">
            <a:extLst>
              <a:ext uri="{FF2B5EF4-FFF2-40B4-BE49-F238E27FC236}">
                <a16:creationId xmlns:a16="http://schemas.microsoft.com/office/drawing/2014/main" id="{F8A0CB14-186A-FB42-BCEE-3C0DB0B63686}"/>
              </a:ext>
            </a:extLst>
          </p:cNvPr>
          <p:cNvSpPr txBox="1"/>
          <p:nvPr/>
        </p:nvSpPr>
        <p:spPr>
          <a:xfrm>
            <a:off x="1097065" y="4976523"/>
            <a:ext cx="5362369" cy="400110"/>
          </a:xfrm>
          <a:prstGeom prst="rect">
            <a:avLst/>
          </a:prstGeom>
          <a:noFill/>
        </p:spPr>
        <p:txBody>
          <a:bodyPr wrap="square" rtlCol="0">
            <a:spAutoFit/>
          </a:bodyPr>
          <a:lstStyle/>
          <a:p>
            <a:pPr algn="ctr"/>
            <a:r>
              <a:rPr lang="en-US" sz="2000" dirty="0">
                <a:solidFill>
                  <a:schemeClr val="bg1"/>
                </a:solidFill>
                <a:latin typeface="Barlow Condensed Medium" pitchFamily="2" charset="77"/>
              </a:rPr>
              <a:t>Futsal League Coordinator</a:t>
            </a:r>
          </a:p>
        </p:txBody>
      </p:sp>
    </p:spTree>
    <p:extLst>
      <p:ext uri="{BB962C8B-B14F-4D97-AF65-F5344CB8AC3E}">
        <p14:creationId xmlns:p14="http://schemas.microsoft.com/office/powerpoint/2010/main" val="371815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44AD7E-8C47-8F4B-BE97-FF255D1B9031}"/>
              </a:ext>
            </a:extLst>
          </p:cNvPr>
          <p:cNvSpPr/>
          <p:nvPr/>
        </p:nvSpPr>
        <p:spPr>
          <a:xfrm>
            <a:off x="-324" y="6511157"/>
            <a:ext cx="7559675" cy="2782605"/>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E1B2C57-D03A-3044-9C8E-BE8923AC1CB0}"/>
              </a:ext>
            </a:extLst>
          </p:cNvPr>
          <p:cNvPicPr>
            <a:picLocks noChangeAspect="1"/>
          </p:cNvPicPr>
          <p:nvPr/>
        </p:nvPicPr>
        <p:blipFill rotWithShape="1">
          <a:blip r:embed="rId2"/>
          <a:srcRect r="4974"/>
          <a:stretch/>
        </p:blipFill>
        <p:spPr>
          <a:xfrm>
            <a:off x="0" y="11113"/>
            <a:ext cx="7558089"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WHAT IS IN THIS PACK?</a:t>
            </a:r>
          </a:p>
        </p:txBody>
      </p:sp>
      <p:sp>
        <p:nvSpPr>
          <p:cNvPr id="7" name="TextBox 6">
            <a:extLst>
              <a:ext uri="{FF2B5EF4-FFF2-40B4-BE49-F238E27FC236}">
                <a16:creationId xmlns:a16="http://schemas.microsoft.com/office/drawing/2014/main" id="{6EF8A0DC-5FD0-9F4B-806A-2F01348197C8}"/>
              </a:ext>
            </a:extLst>
          </p:cNvPr>
          <p:cNvSpPr txBox="1"/>
          <p:nvPr/>
        </p:nvSpPr>
        <p:spPr>
          <a:xfrm>
            <a:off x="1059766" y="1885213"/>
            <a:ext cx="5458097" cy="7725192"/>
          </a:xfrm>
          <a:prstGeom prst="rect">
            <a:avLst/>
          </a:prstGeom>
          <a:noFill/>
        </p:spPr>
        <p:txBody>
          <a:bodyPr wrap="square" rtlCol="0">
            <a:spAutoFit/>
          </a:bodyPr>
          <a:lstStyle/>
          <a:p>
            <a:pPr algn="just"/>
            <a:r>
              <a:rPr lang="en-US" sz="4400" b="1" dirty="0">
                <a:solidFill>
                  <a:srgbClr val="D83B27"/>
                </a:solidFill>
                <a:latin typeface="Barlow Condensed SemiBold" pitchFamily="2" charset="77"/>
              </a:rPr>
              <a:t>1</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Job Advert &amp; Description</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2 </a:t>
            </a:r>
            <a:r>
              <a:rPr lang="en-US" sz="2000" b="1" dirty="0">
                <a:solidFill>
                  <a:schemeClr val="tx1">
                    <a:lumMod val="85000"/>
                    <a:lumOff val="15000"/>
                  </a:schemeClr>
                </a:solidFill>
                <a:latin typeface="Barlow Condensed SemiBold" pitchFamily="2" charset="77"/>
              </a:rPr>
              <a:t>Application Process</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3</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Full Role Profile &amp; Person Specification</a:t>
            </a:r>
          </a:p>
          <a:p>
            <a:pPr algn="just"/>
            <a:endParaRPr lang="en-US" sz="1400" b="1" dirty="0">
              <a:solidFill>
                <a:schemeClr val="tx1">
                  <a:lumMod val="85000"/>
                  <a:lumOff val="15000"/>
                </a:schemeClr>
              </a:solidFill>
              <a:latin typeface="Barlow Condensed SemiBold" pitchFamily="2" charset="77"/>
            </a:endParaRPr>
          </a:p>
          <a:p>
            <a:pPr algn="just"/>
            <a:r>
              <a:rPr lang="en-US" sz="4400" b="1" dirty="0">
                <a:solidFill>
                  <a:srgbClr val="DE3D3B"/>
                </a:solidFill>
                <a:latin typeface="Barlow Condensed SemiBold" pitchFamily="2" charset="77"/>
              </a:rPr>
              <a:t>4 </a:t>
            </a:r>
            <a:r>
              <a:rPr lang="en-US" sz="2000" b="1" dirty="0">
                <a:solidFill>
                  <a:schemeClr val="tx1">
                    <a:lumMod val="85000"/>
                    <a:lumOff val="15000"/>
                  </a:schemeClr>
                </a:solidFill>
                <a:latin typeface="Barlow Condensed SemiBold" pitchFamily="2" charset="77"/>
              </a:rPr>
              <a:t>Supporting Information</a:t>
            </a:r>
          </a:p>
          <a:p>
            <a:pPr marL="800100" lvl="1" indent="-342900" algn="just">
              <a:buFont typeface="Arial" panose="020B0604020202020204" pitchFamily="34" charset="0"/>
              <a:buChar char="•"/>
            </a:pPr>
            <a:r>
              <a:rPr lang="en-US" sz="2000" b="1" dirty="0">
                <a:solidFill>
                  <a:schemeClr val="tx1">
                    <a:lumMod val="85000"/>
                    <a:lumOff val="15000"/>
                  </a:schemeClr>
                </a:solidFill>
                <a:latin typeface="Barlow Condensed SemiBold" pitchFamily="2" charset="77"/>
              </a:rPr>
              <a:t>Hampshire FA Vision, Mission &amp; Values</a:t>
            </a:r>
          </a:p>
          <a:p>
            <a:pPr marL="800100" lvl="1" indent="-342900" algn="just">
              <a:buFont typeface="Arial" panose="020B0604020202020204" pitchFamily="34" charset="0"/>
              <a:buChar char="•"/>
            </a:pPr>
            <a:endParaRPr lang="en-US" sz="2000" b="1" dirty="0">
              <a:solidFill>
                <a:schemeClr val="tx1">
                  <a:lumMod val="85000"/>
                  <a:lumOff val="15000"/>
                </a:schemeClr>
              </a:solidFill>
              <a:latin typeface="Barlow Condensed SemiBold" pitchFamily="2" charset="77"/>
            </a:endParaRPr>
          </a:p>
          <a:p>
            <a:pPr lvl="1" algn="just"/>
            <a:endParaRPr lang="en-US" sz="2000" b="1" dirty="0">
              <a:solidFill>
                <a:schemeClr val="tx1">
                  <a:lumMod val="85000"/>
                  <a:lumOff val="15000"/>
                </a:schemeClr>
              </a:solidFill>
              <a:latin typeface="Barlow Condensed SemiBold" pitchFamily="2" charset="77"/>
            </a:endParaRPr>
          </a:p>
          <a:p>
            <a:pPr marL="800100" lvl="1" indent="-342900" algn="just">
              <a:buFont typeface="Arial" panose="020B0604020202020204" pitchFamily="34" charset="0"/>
              <a:buChar char="•"/>
            </a:pPr>
            <a:endParaRPr lang="en-US" sz="2000" b="1" dirty="0">
              <a:solidFill>
                <a:schemeClr val="tx1">
                  <a:lumMod val="85000"/>
                  <a:lumOff val="15000"/>
                </a:schemeClr>
              </a:solidFill>
              <a:latin typeface="Barlow Condensed SemiBold" pitchFamily="2" charset="77"/>
            </a:endParaRPr>
          </a:p>
          <a:p>
            <a:pPr algn="just"/>
            <a:r>
              <a:rPr lang="en-US" sz="2000" b="1" dirty="0">
                <a:solidFill>
                  <a:schemeClr val="tx1">
                    <a:lumMod val="85000"/>
                    <a:lumOff val="15000"/>
                  </a:schemeClr>
                </a:solidFill>
                <a:latin typeface="Barlow Condensed SemiBold" pitchFamily="2" charset="77"/>
              </a:rPr>
              <a:t>If you would like to discuss the role further or have any questions on the content of this pack, please contact </a:t>
            </a:r>
            <a:r>
              <a:rPr lang="en-GB" sz="2000" b="1" dirty="0">
                <a:solidFill>
                  <a:srgbClr val="D83B2D"/>
                </a:solidFill>
                <a:latin typeface="Barlow Condensed SemiBold" pitchFamily="2" charset="77"/>
              </a:rPr>
              <a:t>Jordan Bradshaw </a:t>
            </a:r>
            <a:r>
              <a:rPr lang="en-GB" sz="2000" b="1" dirty="0">
                <a:solidFill>
                  <a:schemeClr val="tx1">
                    <a:lumMod val="85000"/>
                    <a:lumOff val="15000"/>
                  </a:schemeClr>
                </a:solidFill>
                <a:latin typeface="Barlow Condensed SemiBold" pitchFamily="2" charset="77"/>
              </a:rPr>
              <a:t>us</a:t>
            </a:r>
            <a:r>
              <a:rPr lang="en-US" sz="2000" b="1" dirty="0" err="1">
                <a:solidFill>
                  <a:schemeClr val="tx1">
                    <a:lumMod val="85000"/>
                    <a:lumOff val="15000"/>
                  </a:schemeClr>
                </a:solidFill>
                <a:latin typeface="Barlow Condensed SemiBold" pitchFamily="2" charset="77"/>
              </a:rPr>
              <a:t>ing</a:t>
            </a:r>
            <a:r>
              <a:rPr lang="en-US" sz="2000" b="1" dirty="0">
                <a:solidFill>
                  <a:schemeClr val="tx1">
                    <a:lumMod val="85000"/>
                    <a:lumOff val="15000"/>
                  </a:schemeClr>
                </a:solidFill>
                <a:latin typeface="Barlow Condensed SemiBold" pitchFamily="2" charset="77"/>
              </a:rPr>
              <a:t> the details below:</a:t>
            </a:r>
          </a:p>
          <a:p>
            <a:pPr algn="just"/>
            <a:endParaRPr lang="en-GB" sz="2000" b="1" dirty="0">
              <a:solidFill>
                <a:srgbClr val="DE3C3B"/>
              </a:solidFill>
              <a:latin typeface="Barlow Condensed SemiBold" pitchFamily="2" charset="77"/>
            </a:endParaRPr>
          </a:p>
          <a:p>
            <a:pPr algn="just"/>
            <a:r>
              <a:rPr lang="en-GB" sz="2000" b="1" dirty="0">
                <a:latin typeface="Barlow Condensed SemiBold" pitchFamily="2" charset="77"/>
              </a:rPr>
              <a:t>E: </a:t>
            </a:r>
            <a:r>
              <a:rPr lang="en-GB" sz="2000" b="1" dirty="0">
                <a:solidFill>
                  <a:srgbClr val="D83B2D"/>
                </a:solidFill>
                <a:latin typeface="Barlow Condensed SemiBold" pitchFamily="2" charset="77"/>
              </a:rPr>
              <a:t>Jordan.Bradshaw</a:t>
            </a:r>
            <a:r>
              <a:rPr lang="en-GB" sz="2000" b="1" dirty="0">
                <a:solidFill>
                  <a:srgbClr val="D83B2D"/>
                </a:solidFill>
                <a:latin typeface="Barlow Condensed SemiBold" pitchFamily="2" charset="77"/>
                <a:hlinkClick r:id="rId3">
                  <a:extLst>
                    <a:ext uri="{A12FA001-AC4F-418D-AE19-62706E023703}">
                      <ahyp:hlinkClr xmlns:ahyp="http://schemas.microsoft.com/office/drawing/2018/hyperlinkcolor" val="tx"/>
                    </a:ext>
                  </a:extLst>
                </a:hlinkClick>
              </a:rPr>
              <a:t>@HampshireFA.com</a:t>
            </a:r>
            <a:r>
              <a:rPr lang="en-GB" sz="2000" b="1" dirty="0">
                <a:solidFill>
                  <a:srgbClr val="D83B2D"/>
                </a:solidFill>
                <a:latin typeface="Barlow Condensed SemiBold" pitchFamily="2" charset="77"/>
              </a:rPr>
              <a:t>  </a:t>
            </a:r>
          </a:p>
          <a:p>
            <a:r>
              <a:rPr lang="en-GB" sz="2000" b="1" dirty="0">
                <a:latin typeface="Barlow Condensed SemiBold" pitchFamily="2" charset="77"/>
              </a:rPr>
              <a:t>T:</a:t>
            </a:r>
            <a:r>
              <a:rPr lang="en-GB" sz="2000" b="1" dirty="0">
                <a:solidFill>
                  <a:srgbClr val="DE3C3B"/>
                </a:solidFill>
                <a:latin typeface="Barlow Condensed SemiBold" pitchFamily="2" charset="77"/>
              </a:rPr>
              <a:t> </a:t>
            </a:r>
            <a:r>
              <a:rPr lang="en-GB" sz="1800" dirty="0">
                <a:solidFill>
                  <a:srgbClr val="CC2000"/>
                </a:solidFill>
                <a:effectLst/>
                <a:latin typeface="Barlow Condensed Medium" panose="00000606000000000000" pitchFamily="2" charset="0"/>
                <a:ea typeface="Times New Roman" panose="02020603050405020304" pitchFamily="18" charset="0"/>
                <a:cs typeface="Times New Roman" panose="02020603050405020304" pitchFamily="18" charset="0"/>
              </a:rPr>
              <a:t>01256 853 016</a:t>
            </a:r>
            <a:endParaRPr lang="en-GB" sz="1800" dirty="0">
              <a:solidFill>
                <a:srgbClr val="CC2000"/>
              </a:solidFill>
              <a:effectLst/>
              <a:latin typeface="Calibri" panose="020F0502020204030204" pitchFamily="34" charset="0"/>
              <a:ea typeface="Calibri" panose="020F0502020204030204" pitchFamily="34" charset="0"/>
            </a:endParaRPr>
          </a:p>
          <a:p>
            <a:r>
              <a:rPr lang="en-GB" sz="1800" dirty="0">
                <a:solidFill>
                  <a:srgbClr val="001C4C"/>
                </a:solidFill>
                <a:effectLst/>
                <a:latin typeface="Barlow Condensed Medium" panose="00000606000000000000" pitchFamily="2" charset="0"/>
                <a:ea typeface="Times New Roman" panose="02020603050405020304" pitchFamily="18" charset="0"/>
                <a:cs typeface="Times New Roman" panose="02020603050405020304" pitchFamily="18" charset="0"/>
              </a:rPr>
              <a:t> </a:t>
            </a:r>
            <a:endParaRPr lang="en-GB" sz="2000" b="1" dirty="0">
              <a:solidFill>
                <a:srgbClr val="DE3C3B"/>
              </a:solidFill>
              <a:latin typeface="Barlow Condensed SemiBold" pitchFamily="2" charset="77"/>
            </a:endParaRPr>
          </a:p>
          <a:p>
            <a:pPr lvl="1" algn="just"/>
            <a:endParaRPr lang="en-US" sz="2000" b="1" dirty="0">
              <a:solidFill>
                <a:schemeClr val="tx1">
                  <a:lumMod val="85000"/>
                  <a:lumOff val="15000"/>
                </a:schemeClr>
              </a:solidFill>
              <a:latin typeface="Barlow Condensed SemiBold" pitchFamily="2" charset="77"/>
            </a:endParaRPr>
          </a:p>
          <a:p>
            <a:pPr lvl="1" algn="just"/>
            <a:endParaRPr lang="en-US" sz="2000" b="1" dirty="0">
              <a:solidFill>
                <a:schemeClr val="tx1">
                  <a:lumMod val="85000"/>
                  <a:lumOff val="15000"/>
                </a:schemeClr>
              </a:solidFill>
              <a:latin typeface="Barlow Condensed SemiBold" pitchFamily="2" charset="77"/>
            </a:endParaRPr>
          </a:p>
          <a:p>
            <a:pPr algn="just"/>
            <a:endParaRPr lang="en-US" sz="2000" b="1" dirty="0">
              <a:solidFill>
                <a:schemeClr val="tx1">
                  <a:lumMod val="85000"/>
                  <a:lumOff val="15000"/>
                </a:schemeClr>
              </a:solidFill>
              <a:latin typeface="Barlow Condensed SemiBold" pitchFamily="2" charset="77"/>
            </a:endParaRPr>
          </a:p>
        </p:txBody>
      </p:sp>
      <p:pic>
        <p:nvPicPr>
          <p:cNvPr id="9" name="Picture 8">
            <a:extLst>
              <a:ext uri="{FF2B5EF4-FFF2-40B4-BE49-F238E27FC236}">
                <a16:creationId xmlns:a16="http://schemas.microsoft.com/office/drawing/2014/main" id="{10338E73-F90E-BF47-9E58-7B67E412F65F}"/>
              </a:ext>
            </a:extLst>
          </p:cNvPr>
          <p:cNvPicPr>
            <a:picLocks noChangeAspect="1"/>
          </p:cNvPicPr>
          <p:nvPr/>
        </p:nvPicPr>
        <p:blipFill>
          <a:blip r:embed="rId4"/>
          <a:stretch>
            <a:fillRect/>
          </a:stretch>
        </p:blipFill>
        <p:spPr>
          <a:xfrm>
            <a:off x="3508539" y="9788823"/>
            <a:ext cx="542596" cy="772571"/>
          </a:xfrm>
          <a:prstGeom prst="rect">
            <a:avLst/>
          </a:prstGeom>
        </p:spPr>
      </p:pic>
      <p:sp>
        <p:nvSpPr>
          <p:cNvPr id="2" name="TextBox 1">
            <a:extLst>
              <a:ext uri="{FF2B5EF4-FFF2-40B4-BE49-F238E27FC236}">
                <a16:creationId xmlns:a16="http://schemas.microsoft.com/office/drawing/2014/main" id="{2411F6A7-2779-8DFC-AEAB-8E6FBD55B4D2}"/>
              </a:ext>
            </a:extLst>
          </p:cNvPr>
          <p:cNvSpPr txBox="1"/>
          <p:nvPr/>
        </p:nvSpPr>
        <p:spPr>
          <a:xfrm>
            <a:off x="212356" y="238540"/>
            <a:ext cx="3067557" cy="249696"/>
          </a:xfrm>
          <a:prstGeom prst="rect">
            <a:avLst/>
          </a:prstGeom>
          <a:noFill/>
        </p:spPr>
        <p:txBody>
          <a:bodyPr wrap="square" rtlCol="0">
            <a:spAutoFit/>
          </a:bodyPr>
          <a:lstStyle/>
          <a:p>
            <a:r>
              <a:rPr lang="en-US" sz="1000" dirty="0">
                <a:latin typeface="Barlow Condensed Medium" pitchFamily="2" charset="77"/>
              </a:rPr>
              <a:t>Futsal League Coordinator </a:t>
            </a:r>
            <a:r>
              <a:rPr lang="en-US" sz="1000" dirty="0">
                <a:solidFill>
                  <a:srgbClr val="061E42"/>
                </a:solidFill>
                <a:latin typeface="Barlow Condensed Medium" pitchFamily="2" charset="77"/>
              </a:rPr>
              <a:t>| Hampshire FA</a:t>
            </a:r>
          </a:p>
        </p:txBody>
      </p:sp>
      <p:cxnSp>
        <p:nvCxnSpPr>
          <p:cNvPr id="4" name="Straight Connector 3">
            <a:extLst>
              <a:ext uri="{FF2B5EF4-FFF2-40B4-BE49-F238E27FC236}">
                <a16:creationId xmlns:a16="http://schemas.microsoft.com/office/drawing/2014/main" id="{8DA42D3B-27AD-C1E1-4D9F-0B75122414D9}"/>
              </a:ext>
            </a:extLst>
          </p:cNvPr>
          <p:cNvCxnSpPr>
            <a:cxnSpLocks/>
          </p:cNvCxnSpPr>
          <p:nvPr/>
        </p:nvCxnSpPr>
        <p:spPr>
          <a:xfrm>
            <a:off x="2573710" y="6051164"/>
            <a:ext cx="2412253" cy="0"/>
          </a:xfrm>
          <a:prstGeom prst="line">
            <a:avLst/>
          </a:prstGeom>
          <a:ln w="28575">
            <a:solidFill>
              <a:srgbClr val="051D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05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een, blue, colorful&#10;&#10;Description automatically generated">
            <a:extLst>
              <a:ext uri="{FF2B5EF4-FFF2-40B4-BE49-F238E27FC236}">
                <a16:creationId xmlns:a16="http://schemas.microsoft.com/office/drawing/2014/main" id="{38228904-8969-8840-A83E-0618E823A28E}"/>
              </a:ext>
            </a:extLst>
          </p:cNvPr>
          <p:cNvPicPr>
            <a:picLocks noChangeAspect="1"/>
          </p:cNvPicPr>
          <p:nvPr/>
        </p:nvPicPr>
        <p:blipFill rotWithShape="1">
          <a:blip r:embed="rId2"/>
          <a:srcRect l="1" t="1063" r="47598" b="-113"/>
          <a:stretch/>
        </p:blipFill>
        <p:spPr>
          <a:xfrm>
            <a:off x="-1" y="-1"/>
            <a:ext cx="7559675" cy="10704042"/>
          </a:xfrm>
          <a:prstGeom prst="rect">
            <a:avLst/>
          </a:prstGeom>
        </p:spPr>
      </p:pic>
      <p:sp>
        <p:nvSpPr>
          <p:cNvPr id="6" name="Rectangle 5">
            <a:extLst>
              <a:ext uri="{FF2B5EF4-FFF2-40B4-BE49-F238E27FC236}">
                <a16:creationId xmlns:a16="http://schemas.microsoft.com/office/drawing/2014/main" id="{D27D0476-62F8-F045-9561-738637897342}"/>
              </a:ext>
            </a:extLst>
          </p:cNvPr>
          <p:cNvSpPr/>
          <p:nvPr/>
        </p:nvSpPr>
        <p:spPr>
          <a:xfrm>
            <a:off x="-324" y="-6115"/>
            <a:ext cx="7559675" cy="10704041"/>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522F0A4-4FB9-0645-B528-4FFF6BE699E9}"/>
              </a:ext>
            </a:extLst>
          </p:cNvPr>
          <p:cNvSpPr txBox="1"/>
          <p:nvPr/>
        </p:nvSpPr>
        <p:spPr>
          <a:xfrm>
            <a:off x="444338" y="777242"/>
            <a:ext cx="6617793" cy="646331"/>
          </a:xfrm>
          <a:prstGeom prst="rect">
            <a:avLst/>
          </a:prstGeom>
          <a:noFill/>
        </p:spPr>
        <p:txBody>
          <a:bodyPr wrap="square" rtlCol="0">
            <a:spAutoFit/>
          </a:bodyPr>
          <a:lstStyle/>
          <a:p>
            <a:pPr algn="ctr"/>
            <a:r>
              <a:rPr lang="en-US" sz="3600" dirty="0">
                <a:solidFill>
                  <a:schemeClr val="bg1"/>
                </a:solidFill>
                <a:latin typeface="Barlow Condensed Medium" pitchFamily="2" charset="77"/>
              </a:rPr>
              <a:t>Futsal League Coordinator</a:t>
            </a:r>
          </a:p>
        </p:txBody>
      </p:sp>
      <p:sp>
        <p:nvSpPr>
          <p:cNvPr id="10" name="TextBox 9">
            <a:extLst>
              <a:ext uri="{FF2B5EF4-FFF2-40B4-BE49-F238E27FC236}">
                <a16:creationId xmlns:a16="http://schemas.microsoft.com/office/drawing/2014/main" id="{FA18AC56-5437-C543-ABAC-00E6BE4FFE03}"/>
              </a:ext>
            </a:extLst>
          </p:cNvPr>
          <p:cNvSpPr txBox="1"/>
          <p:nvPr/>
        </p:nvSpPr>
        <p:spPr>
          <a:xfrm>
            <a:off x="640585" y="2227843"/>
            <a:ext cx="6348087" cy="2094612"/>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is the role?</a:t>
            </a:r>
            <a:endParaRPr lang="en-US" sz="2000" i="1" dirty="0">
              <a:solidFill>
                <a:schemeClr val="bg1"/>
              </a:solidFill>
              <a:latin typeface="Barlow Condensed ExtraBold" panose="00000906000000000000" pitchFamily="2" charset="0"/>
            </a:endParaRPr>
          </a:p>
          <a:p>
            <a:pPr algn="just">
              <a:lnSpc>
                <a:spcPct val="107000"/>
              </a:lnSpc>
              <a:spcAft>
                <a:spcPts val="800"/>
              </a:spcAft>
            </a:pPr>
            <a:r>
              <a:rPr lang="en-GB" sz="1400" dirty="0">
                <a:solidFill>
                  <a:srgbClr val="FFFFFF"/>
                </a:solidFill>
                <a:effectLst/>
                <a:latin typeface="Barlow Condensed" panose="00000506000000000000" pitchFamily="2" charset="0"/>
                <a:ea typeface="Calibri" panose="020F0502020204030204" pitchFamily="34" charset="0"/>
                <a:cs typeface="Times New Roman" panose="02020603050405020304" pitchFamily="18" charset="0"/>
              </a:rPr>
              <a:t>The Hampshire FA Male &amp; Female Futsal League is a new midweek adult's league created to allow more both </a:t>
            </a:r>
            <a:r>
              <a:rPr lang="en-GB" sz="1400" dirty="0">
                <a:solidFill>
                  <a:srgbClr val="FFFFFF"/>
                </a:solidFill>
                <a:latin typeface="Barlow Condensed" panose="00000506000000000000" pitchFamily="2" charset="0"/>
                <a:ea typeface="Calibri" panose="020F0502020204030204" pitchFamily="34" charset="0"/>
                <a:cs typeface="Times New Roman" panose="02020603050405020304" pitchFamily="18" charset="0"/>
              </a:rPr>
              <a:t>males and females to get involved in Futsal. </a:t>
            </a:r>
            <a:r>
              <a:rPr lang="en-GB" sz="1400" dirty="0">
                <a:solidFill>
                  <a:srgbClr val="FFFFFF"/>
                </a:solidFill>
                <a:effectLst/>
                <a:latin typeface="Barlow Condensed" panose="00000506000000000000" pitchFamily="2" charset="0"/>
                <a:ea typeface="Calibri" panose="020F0502020204030204" pitchFamily="34" charset="0"/>
                <a:cs typeface="Times New Roman" panose="02020603050405020304" pitchFamily="18" charset="0"/>
              </a:rPr>
              <a:t>The league requires one individual to support in coordinating the league fixtures, as well as being present at the fixtures to support with facilitating. </a:t>
            </a:r>
          </a:p>
          <a:p>
            <a:pPr algn="just">
              <a:lnSpc>
                <a:spcPct val="107000"/>
              </a:lnSpc>
              <a:spcAft>
                <a:spcPts val="800"/>
              </a:spcAft>
            </a:pPr>
            <a:r>
              <a:rPr lang="en-GB" sz="1400" dirty="0">
                <a:solidFill>
                  <a:srgbClr val="FFFFFF"/>
                </a:solidFill>
                <a:effectLst/>
                <a:latin typeface="Barlow Condensed" panose="00000506000000000000" pitchFamily="2" charset="0"/>
                <a:ea typeface="Calibri" panose="020F0502020204030204" pitchFamily="34" charset="0"/>
                <a:cs typeface="Times New Roman" panose="02020603050405020304" pitchFamily="18" charset="0"/>
              </a:rPr>
              <a:t>This is an exciting opportunity to be apart of the development of Futsal in Hampshire and support the development of players in an environment focused on fun. The league will run for 12 weeks, with a target to </a:t>
            </a:r>
            <a:r>
              <a:rPr lang="en-GB" sz="1400" dirty="0">
                <a:solidFill>
                  <a:srgbClr val="FFFFFF"/>
                </a:solidFill>
                <a:latin typeface="Barlow Condensed" panose="00000506000000000000" pitchFamily="2" charset="0"/>
                <a:ea typeface="Calibri" panose="020F0502020204030204" pitchFamily="34" charset="0"/>
                <a:cs typeface="Times New Roman" panose="02020603050405020304" pitchFamily="18" charset="0"/>
              </a:rPr>
              <a:t>continue in</a:t>
            </a:r>
            <a:r>
              <a:rPr lang="en-GB" sz="1400" dirty="0">
                <a:solidFill>
                  <a:srgbClr val="FFFFFF"/>
                </a:solidFill>
                <a:effectLst/>
                <a:latin typeface="Barlow Condensed" panose="00000506000000000000" pitchFamily="2" charset="0"/>
                <a:ea typeface="Calibri" panose="020F0502020204030204" pitchFamily="34" charset="0"/>
                <a:cs typeface="Times New Roman" panose="02020603050405020304" pitchFamily="18" charset="0"/>
              </a:rPr>
              <a:t> the 23/24 season. The sessions will take place on Thursdays 19:00 to 21:00, with the female fixture taking place first, directly followed by the male fixture. </a:t>
            </a:r>
            <a:endParaRPr lang="en-GB" sz="1400" dirty="0">
              <a:effectLst/>
              <a:latin typeface="Barlow Condensed" panose="00000506000000000000" pitchFamily="2" charset="0"/>
              <a:ea typeface="Calibri" panose="020F0502020204030204" pitchFamily="34" charset="0"/>
              <a:cs typeface="Times New Roman" panose="02020603050405020304" pitchFamily="18" charset="0"/>
            </a:endParaRPr>
          </a:p>
        </p:txBody>
      </p:sp>
      <p:pic>
        <p:nvPicPr>
          <p:cNvPr id="11" name="Picture 10" descr="A picture containing shape&#10;&#10;Description automatically generated">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3730" y="9838175"/>
            <a:ext cx="571569" cy="813824"/>
          </a:xfrm>
          <a:prstGeom prst="rect">
            <a:avLst/>
          </a:prstGeom>
        </p:spPr>
      </p:pic>
      <p:sp>
        <p:nvSpPr>
          <p:cNvPr id="12" name="TextBox 11">
            <a:extLst>
              <a:ext uri="{FF2B5EF4-FFF2-40B4-BE49-F238E27FC236}">
                <a16:creationId xmlns:a16="http://schemas.microsoft.com/office/drawing/2014/main" id="{701250EB-7DF6-F445-BD16-DDD9C7FBB75C}"/>
              </a:ext>
            </a:extLst>
          </p:cNvPr>
          <p:cNvSpPr txBox="1"/>
          <p:nvPr/>
        </p:nvSpPr>
        <p:spPr>
          <a:xfrm>
            <a:off x="632228" y="1963063"/>
            <a:ext cx="6348087" cy="720000"/>
          </a:xfrm>
          <a:prstGeom prst="rect">
            <a:avLst/>
          </a:prstGeom>
          <a:noFill/>
        </p:spPr>
        <p:txBody>
          <a:bodyPr wrap="square" tIns="0" bIns="0" rtlCol="0">
            <a:noAutofit/>
          </a:bodyPr>
          <a:lstStyle/>
          <a:p>
            <a:r>
              <a:rPr lang="en-US" sz="2000" b="1" dirty="0">
                <a:solidFill>
                  <a:srgbClr val="D83B27"/>
                </a:solidFill>
                <a:latin typeface="Barlow Condensed ExtraBold" panose="00000906000000000000" pitchFamily="2" charset="0"/>
              </a:rPr>
              <a:t>Salary:</a:t>
            </a:r>
            <a:r>
              <a:rPr lang="en-US" sz="2000" b="1" dirty="0">
                <a:solidFill>
                  <a:srgbClr val="DE3D3B"/>
                </a:solidFill>
                <a:latin typeface="Barlow Condensed ExtraBold" panose="00000906000000000000" pitchFamily="2" charset="0"/>
              </a:rPr>
              <a:t> </a:t>
            </a:r>
            <a:r>
              <a:rPr lang="en-US" sz="2000" b="1" dirty="0">
                <a:solidFill>
                  <a:schemeClr val="bg1"/>
                </a:solidFill>
                <a:latin typeface="Barlow Condensed" panose="00000506000000000000" pitchFamily="2" charset="0"/>
              </a:rPr>
              <a:t>£20p/h           </a:t>
            </a:r>
            <a:r>
              <a:rPr lang="en-US" b="1" dirty="0">
                <a:solidFill>
                  <a:schemeClr val="bg1"/>
                </a:solidFill>
                <a:latin typeface="Barlow Condensed" panose="00000506000000000000" pitchFamily="2" charset="0"/>
              </a:rPr>
              <a:t>	</a:t>
            </a:r>
            <a:r>
              <a:rPr lang="en-US" sz="2000" b="1" dirty="0">
                <a:solidFill>
                  <a:srgbClr val="D83B27"/>
                </a:solidFill>
                <a:latin typeface="Barlow Condensed ExtraBold" panose="00000906000000000000" pitchFamily="2" charset="0"/>
              </a:rPr>
              <a:t>Contract:</a:t>
            </a:r>
            <a:r>
              <a:rPr lang="en-US" sz="2000" b="1" dirty="0">
                <a:solidFill>
                  <a:srgbClr val="DE3D3B"/>
                </a:solidFill>
                <a:latin typeface="Barlow Condensed ExtraBold" panose="00000906000000000000" pitchFamily="2" charset="0"/>
              </a:rPr>
              <a:t> </a:t>
            </a:r>
            <a:r>
              <a:rPr lang="en-US" b="1" dirty="0">
                <a:solidFill>
                  <a:schemeClr val="bg1"/>
                </a:solidFill>
                <a:latin typeface="Barlow Condensed" panose="00000506000000000000" pitchFamily="2" charset="0"/>
              </a:rPr>
              <a:t>June 2023 – September 2023 </a:t>
            </a:r>
          </a:p>
          <a:p>
            <a:r>
              <a:rPr lang="en-US" b="1" baseline="-25000" dirty="0">
                <a:solidFill>
                  <a:schemeClr val="bg1"/>
                </a:solidFill>
                <a:latin typeface="Barlow Condensed" panose="00000506000000000000" pitchFamily="2" charset="0"/>
              </a:rPr>
              <a:t>									 </a:t>
            </a:r>
            <a:endParaRPr lang="en-US" b="1" baseline="30000" dirty="0">
              <a:solidFill>
                <a:schemeClr val="bg1"/>
              </a:solidFill>
              <a:latin typeface="Barlow Condensed" panose="00000506000000000000" pitchFamily="2" charset="0"/>
            </a:endParaRPr>
          </a:p>
        </p:txBody>
      </p:sp>
      <p:sp>
        <p:nvSpPr>
          <p:cNvPr id="17" name="TextBox 16">
            <a:extLst>
              <a:ext uri="{FF2B5EF4-FFF2-40B4-BE49-F238E27FC236}">
                <a16:creationId xmlns:a16="http://schemas.microsoft.com/office/drawing/2014/main" id="{05CEFB03-65C9-D446-96CC-B0A4E1D62E67}"/>
              </a:ext>
            </a:extLst>
          </p:cNvPr>
          <p:cNvSpPr txBox="1"/>
          <p:nvPr/>
        </p:nvSpPr>
        <p:spPr>
          <a:xfrm>
            <a:off x="632227" y="4295274"/>
            <a:ext cx="6348087" cy="2646878"/>
          </a:xfrm>
          <a:prstGeom prst="rect">
            <a:avLst/>
          </a:prstGeom>
          <a:noFill/>
        </p:spPr>
        <p:txBody>
          <a:bodyPr wrap="square" rtlCol="0">
            <a:spAutoFit/>
          </a:bodyPr>
          <a:lstStyle/>
          <a:p>
            <a:r>
              <a:rPr lang="en-US" sz="2000" b="1" dirty="0">
                <a:solidFill>
                  <a:srgbClr val="D83B27"/>
                </a:solidFill>
                <a:latin typeface="Barlow Condensed ExtraBold" panose="00000906000000000000" pitchFamily="2" charset="0"/>
              </a:rPr>
              <a:t>What will you do?</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You will coordinate &amp; arrange the players, teams and fixtures on the evening</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You will coordinate both the male and female fixtures</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ensure the facility is set up &amp; manage equipment</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facilitate the players through matches</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take payments and track finance </a:t>
            </a:r>
          </a:p>
          <a:p>
            <a:pPr marL="342900" indent="-342900" algn="just">
              <a:buClr>
                <a:srgbClr val="B11C02"/>
              </a:buClr>
              <a:buFont typeface="Arial" panose="020B0604020202020204" pitchFamily="34" charset="0"/>
              <a:buChar char="•"/>
            </a:pPr>
            <a:endParaRPr lang="en-US" sz="1400" dirty="0">
              <a:solidFill>
                <a:schemeClr val="bg1"/>
              </a:solidFill>
              <a:latin typeface="Barlow Condensed" panose="00000506000000000000" pitchFamily="2" charset="0"/>
            </a:endParaRPr>
          </a:p>
          <a:p>
            <a:pPr marL="342900" indent="-342900" algn="just">
              <a:buClr>
                <a:srgbClr val="B11C02"/>
              </a:buClr>
              <a:buFont typeface="Arial" panose="020B0604020202020204" pitchFamily="34" charset="0"/>
              <a:buChar char="•"/>
            </a:pPr>
            <a:endParaRPr lang="en-US" sz="1400" dirty="0">
              <a:solidFill>
                <a:schemeClr val="bg1"/>
              </a:solidFill>
              <a:latin typeface="Barlow Condensed" panose="00000506000000000000" pitchFamily="2" charset="0"/>
            </a:endParaRPr>
          </a:p>
          <a:p>
            <a:pPr marL="342900" indent="-342900" algn="just">
              <a:buClr>
                <a:srgbClr val="B11C02"/>
              </a:buClr>
              <a:buFont typeface="Arial" panose="020B0604020202020204" pitchFamily="34" charset="0"/>
              <a:buChar char="•"/>
            </a:pPr>
            <a:endParaRPr lang="en-US" sz="1400" dirty="0">
              <a:solidFill>
                <a:schemeClr val="bg1"/>
              </a:solidFill>
              <a:latin typeface="Barlow Condensed" panose="00000506000000000000" pitchFamily="2" charset="0"/>
            </a:endParaRPr>
          </a:p>
          <a:p>
            <a:pPr marL="342900" indent="-342900" algn="just">
              <a:buClr>
                <a:srgbClr val="B11C02"/>
              </a:buClr>
              <a:buFont typeface="Arial" panose="020B0604020202020204" pitchFamily="34" charset="0"/>
              <a:buChar char="•"/>
            </a:pPr>
            <a:endParaRPr lang="en-US" sz="1400" dirty="0">
              <a:solidFill>
                <a:schemeClr val="bg1"/>
              </a:solidFill>
              <a:latin typeface="Barlow Condensed" panose="00000506000000000000" pitchFamily="2" charset="0"/>
            </a:endParaRPr>
          </a:p>
          <a:p>
            <a:endParaRPr lang="en-US" sz="2000" i="1" dirty="0">
              <a:solidFill>
                <a:schemeClr val="bg1"/>
              </a:solidFill>
              <a:latin typeface="Barlow Condensed ExtraBold" panose="00000906000000000000" pitchFamily="2" charset="0"/>
            </a:endParaRPr>
          </a:p>
        </p:txBody>
      </p:sp>
      <p:sp>
        <p:nvSpPr>
          <p:cNvPr id="18" name="TextBox 17">
            <a:extLst>
              <a:ext uri="{FF2B5EF4-FFF2-40B4-BE49-F238E27FC236}">
                <a16:creationId xmlns:a16="http://schemas.microsoft.com/office/drawing/2014/main" id="{DA4549FD-D558-194A-8286-AD0E21539C64}"/>
              </a:ext>
            </a:extLst>
          </p:cNvPr>
          <p:cNvSpPr txBox="1"/>
          <p:nvPr/>
        </p:nvSpPr>
        <p:spPr>
          <a:xfrm>
            <a:off x="607053" y="5865835"/>
            <a:ext cx="6321328" cy="1046440"/>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do you need?</a:t>
            </a:r>
            <a:endParaRPr lang="en-US" sz="2000" i="1" dirty="0">
              <a:solidFill>
                <a:schemeClr val="bg1"/>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FA DBS &amp; FA safeguarding children qualification</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FA First Aid in Football qualification</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Minimum coaching level: Introduction to coaching football or equivalent</a:t>
            </a:r>
          </a:p>
        </p:txBody>
      </p:sp>
      <p:sp>
        <p:nvSpPr>
          <p:cNvPr id="2" name="TextBox 1">
            <a:extLst>
              <a:ext uri="{FF2B5EF4-FFF2-40B4-BE49-F238E27FC236}">
                <a16:creationId xmlns:a16="http://schemas.microsoft.com/office/drawing/2014/main" id="{FCC3F70D-BC97-BF65-3622-611E7639E832}"/>
              </a:ext>
            </a:extLst>
          </p:cNvPr>
          <p:cNvSpPr txBox="1"/>
          <p:nvPr/>
        </p:nvSpPr>
        <p:spPr>
          <a:xfrm>
            <a:off x="212355" y="238540"/>
            <a:ext cx="7130553" cy="246221"/>
          </a:xfrm>
          <a:prstGeom prst="rect">
            <a:avLst/>
          </a:prstGeom>
          <a:noFill/>
        </p:spPr>
        <p:txBody>
          <a:bodyPr wrap="square" rtlCol="0">
            <a:spAutoFit/>
          </a:bodyPr>
          <a:lstStyle/>
          <a:p>
            <a:r>
              <a:rPr lang="en-US" sz="1000" dirty="0">
                <a:solidFill>
                  <a:schemeClr val="bg1"/>
                </a:solidFill>
                <a:latin typeface="Barlow Condensed Medium" pitchFamily="2" charset="77"/>
              </a:rPr>
              <a:t>Futsal League Coordinator| Hampshire FA</a:t>
            </a:r>
          </a:p>
        </p:txBody>
      </p:sp>
      <p:sp>
        <p:nvSpPr>
          <p:cNvPr id="5" name="Rectangle 4">
            <a:extLst>
              <a:ext uri="{FF2B5EF4-FFF2-40B4-BE49-F238E27FC236}">
                <a16:creationId xmlns:a16="http://schemas.microsoft.com/office/drawing/2014/main" id="{BE074EDA-A49C-FC35-FD16-F51DF49DBE6A}"/>
              </a:ext>
            </a:extLst>
          </p:cNvPr>
          <p:cNvSpPr/>
          <p:nvPr/>
        </p:nvSpPr>
        <p:spPr>
          <a:xfrm>
            <a:off x="648316" y="6918390"/>
            <a:ext cx="6348087" cy="3200876"/>
          </a:xfrm>
          <a:prstGeom prst="rect">
            <a:avLst/>
          </a:prstGeom>
          <a:noFill/>
        </p:spPr>
        <p:txBody>
          <a:bodyPr wrap="square" numCol="1">
            <a:spAutoFit/>
          </a:bodyPr>
          <a:lstStyle/>
          <a:p>
            <a:pPr>
              <a:buClr>
                <a:srgbClr val="B11C02"/>
              </a:buClr>
            </a:pPr>
            <a:r>
              <a:rPr lang="en-US" sz="2000" b="1" dirty="0">
                <a:solidFill>
                  <a:srgbClr val="D93A27"/>
                </a:solidFill>
                <a:latin typeface="Barlow Condensed ExtraBold" panose="00000906000000000000" pitchFamily="2" charset="0"/>
              </a:rPr>
              <a:t>Applications by </a:t>
            </a:r>
            <a:r>
              <a:rPr lang="en-GB" sz="2000" b="1" dirty="0">
                <a:solidFill>
                  <a:srgbClr val="D93A27"/>
                </a:solidFill>
                <a:latin typeface="Barlow Condensed ExtraBold" panose="00000906000000000000" pitchFamily="2" charset="0"/>
              </a:rPr>
              <a:t>Friday 16</a:t>
            </a:r>
            <a:r>
              <a:rPr lang="en-GB" sz="2000" b="1" baseline="30000" dirty="0">
                <a:solidFill>
                  <a:srgbClr val="D93A27"/>
                </a:solidFill>
                <a:latin typeface="Barlow Condensed ExtraBold" panose="00000906000000000000" pitchFamily="2" charset="0"/>
              </a:rPr>
              <a:t>th</a:t>
            </a:r>
            <a:r>
              <a:rPr lang="en-GB" sz="2000" b="1" dirty="0">
                <a:solidFill>
                  <a:srgbClr val="D93A27"/>
                </a:solidFill>
                <a:latin typeface="Barlow Condensed ExtraBold" panose="00000906000000000000" pitchFamily="2" charset="0"/>
              </a:rPr>
              <a:t> June 2023</a:t>
            </a:r>
            <a:r>
              <a:rPr lang="en-US" sz="2000" b="1" dirty="0">
                <a:solidFill>
                  <a:srgbClr val="D93A27"/>
                </a:solidFill>
                <a:latin typeface="Barlow Condensed ExtraBold" panose="00000906000000000000" pitchFamily="2" charset="0"/>
              </a:rPr>
              <a:t>:</a:t>
            </a:r>
          </a:p>
          <a:p>
            <a:pPr algn="just">
              <a:buClr>
                <a:srgbClr val="B11C02"/>
              </a:buClr>
            </a:pPr>
            <a:r>
              <a:rPr lang="en-US" sz="1400" dirty="0">
                <a:solidFill>
                  <a:schemeClr val="bg1"/>
                </a:solidFill>
                <a:latin typeface="Barlow Condensed" panose="00000506000000000000" pitchFamily="2" charset="0"/>
              </a:rPr>
              <a:t>To apply, complete the online application form. Interview dates: Tuesday 20</a:t>
            </a:r>
            <a:r>
              <a:rPr lang="en-US" sz="1400" baseline="30000" dirty="0">
                <a:solidFill>
                  <a:schemeClr val="bg1"/>
                </a:solidFill>
                <a:latin typeface="Barlow Condensed" panose="00000506000000000000" pitchFamily="2" charset="0"/>
              </a:rPr>
              <a:t>th</a:t>
            </a:r>
            <a:r>
              <a:rPr lang="en-US" sz="1400" dirty="0">
                <a:solidFill>
                  <a:schemeClr val="bg1"/>
                </a:solidFill>
                <a:latin typeface="Barlow Condensed" panose="00000506000000000000" pitchFamily="2" charset="0"/>
              </a:rPr>
              <a:t> June</a:t>
            </a:r>
          </a:p>
          <a:p>
            <a:pPr algn="just">
              <a:buClr>
                <a:srgbClr val="B11C02"/>
              </a:buClr>
            </a:pPr>
            <a:r>
              <a:rPr lang="en-US" sz="1400" dirty="0">
                <a:solidFill>
                  <a:schemeClr val="bg1"/>
                </a:solidFill>
                <a:latin typeface="Barlow Condensed" panose="00000506000000000000" pitchFamily="2" charset="0"/>
              </a:rPr>
              <a:t>Access the form by scanning this QR code with a smartphone:</a:t>
            </a:r>
          </a:p>
          <a:p>
            <a:pPr algn="just">
              <a:buClr>
                <a:srgbClr val="B11C02"/>
              </a:buClr>
            </a:pPr>
            <a:endParaRPr lang="en-US" sz="1400" b="1"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 </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GB"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Or via :</a:t>
            </a:r>
            <a:r>
              <a:rPr lang="en-GB" sz="1400" dirty="0">
                <a:solidFill>
                  <a:schemeClr val="bg1"/>
                </a:solidFill>
                <a:latin typeface="Barlow Condensed" panose="00000506000000000000" pitchFamily="2" charset="0"/>
              </a:rPr>
              <a:t> 	</a:t>
            </a:r>
            <a:r>
              <a:rPr lang="en-GB" sz="1400" dirty="0">
                <a:solidFill>
                  <a:schemeClr val="bg1"/>
                </a:solidFill>
                <a:latin typeface="Barlow Condensed" panose="00000506000000000000" pitchFamily="2" charset="0"/>
                <a:hlinkClick r:id="rId4"/>
              </a:rPr>
              <a:t>https://forms.office.com/e/sFTjD2NYyr</a:t>
            </a:r>
            <a:endParaRPr lang="en-US" sz="1400" b="1" dirty="0">
              <a:solidFill>
                <a:schemeClr val="bg1"/>
              </a:solidFill>
              <a:latin typeface="Barlow Condensed" panose="00000506000000000000" pitchFamily="2" charset="0"/>
            </a:endParaRPr>
          </a:p>
          <a:p>
            <a:pPr algn="just">
              <a:buClr>
                <a:srgbClr val="B11C02"/>
              </a:buClr>
            </a:pPr>
            <a:endParaRPr lang="en-US" sz="1400" b="1" dirty="0">
              <a:solidFill>
                <a:schemeClr val="bg1"/>
              </a:solidFill>
              <a:latin typeface="Barlow Condensed" panose="00000506000000000000" pitchFamily="2" charset="0"/>
            </a:endParaRPr>
          </a:p>
          <a:p>
            <a:pPr algn="just">
              <a:buClr>
                <a:srgbClr val="B11C02"/>
              </a:buClr>
            </a:pPr>
            <a:endParaRPr lang="en-US" sz="1400" b="1" dirty="0">
              <a:solidFill>
                <a:schemeClr val="bg1"/>
              </a:solidFill>
              <a:latin typeface="Barlow Condensed" panose="00000506000000000000" pitchFamily="2" charset="0"/>
            </a:endParaRPr>
          </a:p>
        </p:txBody>
      </p:sp>
      <p:pic>
        <p:nvPicPr>
          <p:cNvPr id="8" name="Picture 7" descr="A qr code on a sign&#10;&#10;Description automatically generated with medium confidence">
            <a:extLst>
              <a:ext uri="{FF2B5EF4-FFF2-40B4-BE49-F238E27FC236}">
                <a16:creationId xmlns:a16="http://schemas.microsoft.com/office/drawing/2014/main" id="{21C2528F-A148-492B-CC6A-F82FF42BFFB2}"/>
              </a:ext>
            </a:extLst>
          </p:cNvPr>
          <p:cNvPicPr>
            <a:picLocks noChangeAspect="1"/>
          </p:cNvPicPr>
          <p:nvPr/>
        </p:nvPicPr>
        <p:blipFill rotWithShape="1">
          <a:blip r:embed="rId5"/>
          <a:srcRect l="25871" t="36543" r="25409" b="14318"/>
          <a:stretch/>
        </p:blipFill>
        <p:spPr>
          <a:xfrm>
            <a:off x="3060820" y="7795859"/>
            <a:ext cx="1438034" cy="1450436"/>
          </a:xfrm>
          <a:prstGeom prst="rect">
            <a:avLst/>
          </a:prstGeom>
        </p:spPr>
      </p:pic>
    </p:spTree>
    <p:extLst>
      <p:ext uri="{BB962C8B-B14F-4D97-AF65-F5344CB8AC3E}">
        <p14:creationId xmlns:p14="http://schemas.microsoft.com/office/powerpoint/2010/main" val="52841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4349" r="-801" b="59554"/>
          <a:stretch/>
        </p:blipFill>
        <p:spPr>
          <a:xfrm>
            <a:off x="0" y="6371829"/>
            <a:ext cx="7288376" cy="4319984"/>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APPLICATION PROCESS</a:t>
            </a:r>
          </a:p>
        </p:txBody>
      </p:sp>
      <p:sp>
        <p:nvSpPr>
          <p:cNvPr id="9" name="TextBox 8">
            <a:extLst>
              <a:ext uri="{FF2B5EF4-FFF2-40B4-BE49-F238E27FC236}">
                <a16:creationId xmlns:a16="http://schemas.microsoft.com/office/drawing/2014/main" id="{41350EB8-2C9B-8549-8EDE-3A65DAFF9D85}"/>
              </a:ext>
            </a:extLst>
          </p:cNvPr>
          <p:cNvSpPr txBox="1"/>
          <p:nvPr/>
        </p:nvSpPr>
        <p:spPr>
          <a:xfrm>
            <a:off x="702783" y="1601154"/>
            <a:ext cx="6154108" cy="7755969"/>
          </a:xfrm>
          <a:prstGeom prst="rect">
            <a:avLst/>
          </a:prstGeom>
          <a:noFill/>
        </p:spPr>
        <p:txBody>
          <a:bodyPr wrap="square" rtlCol="0">
            <a:spAutoFit/>
          </a:bodyPr>
          <a:lstStyle/>
          <a:p>
            <a:pPr algn="just"/>
            <a:r>
              <a:rPr lang="en-GB" sz="1600" dirty="0">
                <a:solidFill>
                  <a:schemeClr val="tx1">
                    <a:lumMod val="85000"/>
                    <a:lumOff val="15000"/>
                  </a:schemeClr>
                </a:solidFill>
                <a:latin typeface="Barlow Condensed" panose="00000506000000000000" pitchFamily="2" charset="0"/>
              </a:rPr>
              <a:t>Please see the accompanying </a:t>
            </a:r>
            <a:r>
              <a:rPr lang="en-GB" sz="1600" b="1" dirty="0">
                <a:solidFill>
                  <a:schemeClr val="tx1">
                    <a:lumMod val="85000"/>
                    <a:lumOff val="15000"/>
                  </a:schemeClr>
                </a:solidFill>
                <a:latin typeface="Barlow Condensed" panose="00000506000000000000" pitchFamily="2" charset="0"/>
              </a:rPr>
              <a:t>advert &amp; job description, full role profile &amp; person specification </a:t>
            </a:r>
            <a:r>
              <a:rPr lang="en-GB" sz="1600" dirty="0">
                <a:solidFill>
                  <a:schemeClr val="tx1">
                    <a:lumMod val="85000"/>
                    <a:lumOff val="15000"/>
                  </a:schemeClr>
                </a:solidFill>
                <a:latin typeface="Barlow Condensed" panose="00000506000000000000" pitchFamily="2" charset="0"/>
              </a:rPr>
              <a:t>and</a:t>
            </a:r>
            <a:r>
              <a:rPr lang="en-GB" sz="1600" b="1" dirty="0">
                <a:solidFill>
                  <a:schemeClr val="tx1">
                    <a:lumMod val="85000"/>
                    <a:lumOff val="15000"/>
                  </a:schemeClr>
                </a:solidFill>
                <a:latin typeface="Barlow Condensed" panose="00000506000000000000" pitchFamily="2" charset="0"/>
              </a:rPr>
              <a:t> supporting information</a:t>
            </a:r>
            <a:r>
              <a:rPr lang="en-GB" sz="1600" dirty="0">
                <a:solidFill>
                  <a:schemeClr val="tx1">
                    <a:lumMod val="85000"/>
                    <a:lumOff val="15000"/>
                  </a:schemeClr>
                </a:solidFill>
                <a:latin typeface="Barlow Condensed" panose="00000506000000000000" pitchFamily="2" charset="0"/>
              </a:rPr>
              <a:t>.  These should be used as a guide when completing the application form.  The application form can be made available in alternative formats and should this be required please contact us to advise of your requirements.</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application form by clicking </a:t>
            </a:r>
            <a:r>
              <a:rPr lang="en-GB" sz="1600" b="1" dirty="0">
                <a:solidFill>
                  <a:srgbClr val="CC2000"/>
                </a:solidFill>
                <a:latin typeface="Barlow Condensed" panose="00000506000000000000" pitchFamily="2" charset="0"/>
                <a:hlinkClick r:id="rId3">
                  <a:extLst>
                    <a:ext uri="{A12FA001-AC4F-418D-AE19-62706E023703}">
                      <ahyp:hlinkClr xmlns:ahyp="http://schemas.microsoft.com/office/drawing/2018/hyperlinkcolor" val="tx"/>
                    </a:ext>
                  </a:extLst>
                </a:hlinkClick>
              </a:rPr>
              <a:t>HERE:</a:t>
            </a:r>
            <a:endParaRPr lang="en-GB" sz="1600" b="1" dirty="0">
              <a:solidFill>
                <a:srgbClr val="CC2000"/>
              </a:solidFill>
              <a:latin typeface="Barlow Condensed" panose="00000506000000000000" pitchFamily="2" charset="0"/>
            </a:endParaRPr>
          </a:p>
          <a:p>
            <a:pPr algn="just"/>
            <a:endParaRPr lang="en-GB" sz="1000" dirty="0">
              <a:solidFill>
                <a:schemeClr val="tx1">
                  <a:lumMod val="85000"/>
                  <a:lumOff val="15000"/>
                </a:schemeClr>
              </a:solidFill>
              <a:latin typeface="Barlow Condensed" panose="00000506000000000000" pitchFamily="2" charset="0"/>
            </a:endParaRPr>
          </a:p>
          <a:p>
            <a:pPr algn="just"/>
            <a:r>
              <a:rPr lang="en-GB" sz="1600" dirty="0">
                <a:solidFill>
                  <a:schemeClr val="tx1">
                    <a:lumMod val="85000"/>
                    <a:lumOff val="15000"/>
                  </a:schemeClr>
                </a:solidFill>
                <a:latin typeface="Barlow Condensed" panose="00000506000000000000" pitchFamily="2" charset="0"/>
              </a:rPr>
              <a:t>If shortlisted, you will be invited to interview for the role.  The exact format of the interview will be confirmed with notice of the interview and reasonable adjustments can be made to accommodate any needs you may have.  </a:t>
            </a: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have an understanding and commitment to </a:t>
            </a:r>
            <a:r>
              <a:rPr lang="en-GB" sz="1600" b="1" dirty="0">
                <a:solidFill>
                  <a:schemeClr val="tx1">
                    <a:lumMod val="85000"/>
                    <a:lumOff val="15000"/>
                  </a:schemeClr>
                </a:solidFill>
                <a:latin typeface="Barlow Condensed" panose="00000506000000000000" pitchFamily="2" charset="0"/>
              </a:rPr>
              <a:t>equality, diversity and inclusion </a:t>
            </a:r>
            <a:r>
              <a:rPr lang="en-GB" sz="1600" dirty="0">
                <a:solidFill>
                  <a:schemeClr val="tx1">
                    <a:lumMod val="85000"/>
                    <a:lumOff val="15000"/>
                  </a:schemeClr>
                </a:solidFill>
                <a:latin typeface="Barlow Condensed" panose="00000506000000000000" pitchFamily="2" charset="0"/>
              </a:rPr>
              <a:t>and would be grateful if you could complete an optional, anonymous equality monitoring form as part of your application.  By completing this questionnaire, you are helping us to plan for the future and ensure we recruit from a diverse pool of applicants that are appropriate and relevant to the community we serve.</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equality monitoring form by clicking </a:t>
            </a:r>
            <a:r>
              <a:rPr lang="en-GB" sz="1600" b="1" u="sng" dirty="0">
                <a:solidFill>
                  <a:srgbClr val="D83B2D"/>
                </a:solidFill>
                <a:latin typeface="Barlow Condensed" panose="00000506000000000000" pitchFamily="2" charset="0"/>
                <a:hlinkClick r:id="rId4">
                  <a:extLst>
                    <a:ext uri="{A12FA001-AC4F-418D-AE19-62706E023703}">
                      <ahyp:hlinkClr xmlns:ahyp="http://schemas.microsoft.com/office/drawing/2018/hyperlinkcolor" val="tx"/>
                    </a:ext>
                  </a:extLst>
                </a:hlinkClick>
              </a:rPr>
              <a:t>here</a:t>
            </a:r>
            <a:r>
              <a:rPr lang="en-GB" sz="1600" b="1" dirty="0">
                <a:solidFill>
                  <a:schemeClr val="tx1">
                    <a:lumMod val="85000"/>
                    <a:lumOff val="15000"/>
                  </a:schemeClr>
                </a:solidFill>
                <a:latin typeface="Barlow Condensed" panose="00000506000000000000" pitchFamily="2" charset="0"/>
              </a:rPr>
              <a:t>.</a:t>
            </a:r>
            <a:endParaRPr lang="en-GB" sz="1600" dirty="0">
              <a:solidFill>
                <a:schemeClr val="tx1">
                  <a:lumMod val="85000"/>
                  <a:lumOff val="15000"/>
                </a:schemeClr>
              </a:solidFill>
              <a:latin typeface="Barlow Condensed" panose="00000506000000000000" pitchFamily="2" charset="0"/>
            </a:endParaRP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are committed to </a:t>
            </a:r>
            <a:r>
              <a:rPr lang="en-GB" sz="1600" b="1" dirty="0">
                <a:solidFill>
                  <a:schemeClr val="tx1">
                    <a:lumMod val="85000"/>
                    <a:lumOff val="15000"/>
                  </a:schemeClr>
                </a:solidFill>
                <a:latin typeface="Barlow Condensed" panose="00000506000000000000" pitchFamily="2" charset="0"/>
              </a:rPr>
              <a:t>safeguarding children and adults at risk</a:t>
            </a:r>
            <a:r>
              <a:rPr lang="en-GB" sz="1600" dirty="0">
                <a:solidFill>
                  <a:schemeClr val="tx1">
                    <a:lumMod val="85000"/>
                    <a:lumOff val="15000"/>
                  </a:schemeClr>
                </a:solidFill>
                <a:latin typeface="Barlow Condensed" panose="00000506000000000000" pitchFamily="2" charset="0"/>
              </a:rPr>
              <a:t>. Due to the nature of this role, the successful candidate will be required to undertake a Disclosure and Barring Service (DBS) check through the FA DBS process. The possession of a criminal record will not necessarily prevent an applicant from obtaining this post, as all cases are judged individually according to the nature of the role and information provided.</a:t>
            </a:r>
          </a:p>
          <a:p>
            <a:pPr algn="just"/>
            <a:r>
              <a:rPr lang="en-GB" sz="1000" dirty="0">
                <a:solidFill>
                  <a:schemeClr val="tx1">
                    <a:lumMod val="85000"/>
                    <a:lumOff val="15000"/>
                  </a:schemeClr>
                </a:solidFill>
                <a:latin typeface="Barlow Condensed" panose="00000506000000000000" pitchFamily="2" charset="0"/>
              </a:rPr>
              <a:t>  </a:t>
            </a:r>
          </a:p>
          <a:p>
            <a:pPr algn="just"/>
            <a:r>
              <a:rPr lang="en-GB" sz="2000" b="1" dirty="0">
                <a:solidFill>
                  <a:srgbClr val="D83B2D"/>
                </a:solidFill>
                <a:latin typeface="Barlow Condensed ExtraBold" panose="00000906000000000000" pitchFamily="2" charset="0"/>
              </a:rPr>
              <a:t>Key Dates:</a:t>
            </a:r>
            <a:endParaRPr lang="en-GB" sz="2000" dirty="0">
              <a:solidFill>
                <a:srgbClr val="D83B2D"/>
              </a:solidFill>
              <a:latin typeface="Barlow Condensed ExtraBold" panose="00000906000000000000" pitchFamily="2" charset="0"/>
            </a:endParaRPr>
          </a:p>
          <a:p>
            <a:pPr lvl="0" algn="just"/>
            <a:r>
              <a:rPr lang="en-GB" sz="1600" dirty="0">
                <a:solidFill>
                  <a:schemeClr val="tx1">
                    <a:lumMod val="85000"/>
                    <a:lumOff val="15000"/>
                  </a:schemeClr>
                </a:solidFill>
                <a:latin typeface="Barlow Condensed" panose="00000506000000000000" pitchFamily="2" charset="0"/>
              </a:rPr>
              <a:t>Application Closing date – </a:t>
            </a:r>
            <a:r>
              <a:rPr lang="en-GB" sz="1600" b="1" dirty="0">
                <a:solidFill>
                  <a:schemeClr val="tx1">
                    <a:lumMod val="85000"/>
                    <a:lumOff val="15000"/>
                  </a:schemeClr>
                </a:solidFill>
                <a:latin typeface="Barlow Condensed" panose="00000506000000000000" pitchFamily="2" charset="0"/>
              </a:rPr>
              <a:t>Friday 16</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June</a:t>
            </a:r>
            <a:endParaRPr lang="en-GB" sz="1600" dirty="0">
              <a:solidFill>
                <a:schemeClr val="tx1">
                  <a:lumMod val="85000"/>
                  <a:lumOff val="15000"/>
                </a:schemeClr>
              </a:solidFill>
              <a:latin typeface="Barlow Condensed" panose="00000506000000000000" pitchFamily="2" charset="0"/>
            </a:endParaRPr>
          </a:p>
          <a:p>
            <a:pPr lvl="0" algn="just"/>
            <a:r>
              <a:rPr lang="en-GB" sz="1600" dirty="0">
                <a:solidFill>
                  <a:schemeClr val="tx1">
                    <a:lumMod val="85000"/>
                    <a:lumOff val="15000"/>
                  </a:schemeClr>
                </a:solidFill>
                <a:latin typeface="Barlow Condensed" panose="00000506000000000000" pitchFamily="2" charset="0"/>
              </a:rPr>
              <a:t>Interviews dates – </a:t>
            </a:r>
            <a:r>
              <a:rPr lang="en-GB" sz="1600" b="1" dirty="0">
                <a:solidFill>
                  <a:schemeClr val="tx1">
                    <a:lumMod val="85000"/>
                    <a:lumOff val="15000"/>
                  </a:schemeClr>
                </a:solidFill>
                <a:latin typeface="Barlow Condensed" panose="00000506000000000000" pitchFamily="2" charset="0"/>
              </a:rPr>
              <a:t>Tuesday 20</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June</a:t>
            </a:r>
            <a:endParaRPr lang="en-GB" sz="1600" dirty="0">
              <a:solidFill>
                <a:schemeClr val="tx1">
                  <a:lumMod val="85000"/>
                  <a:lumOff val="15000"/>
                </a:schemeClr>
              </a:solidFill>
              <a:latin typeface="Barlow Condensed" panose="00000506000000000000" pitchFamily="2" charset="0"/>
            </a:endParaRPr>
          </a:p>
          <a:p>
            <a:pPr algn="just">
              <a:buClr>
                <a:srgbClr val="DE3D3B"/>
              </a:buClr>
            </a:pPr>
            <a:endParaRPr lang="en-US" dirty="0">
              <a:solidFill>
                <a:schemeClr val="tx1">
                  <a:lumMod val="85000"/>
                  <a:lumOff val="15000"/>
                </a:schemeClr>
              </a:solidFill>
              <a:latin typeface="Barlow Condensed" panose="00000506000000000000" pitchFamily="2" charset="0"/>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5"/>
          <a:stretch>
            <a:fillRect/>
          </a:stretch>
        </p:blipFill>
        <p:spPr>
          <a:xfrm>
            <a:off x="3508539" y="9788823"/>
            <a:ext cx="542596" cy="772571"/>
          </a:xfrm>
          <a:prstGeom prst="rect">
            <a:avLst/>
          </a:prstGeom>
        </p:spPr>
      </p:pic>
      <p:sp>
        <p:nvSpPr>
          <p:cNvPr id="2" name="TextBox 1">
            <a:extLst>
              <a:ext uri="{FF2B5EF4-FFF2-40B4-BE49-F238E27FC236}">
                <a16:creationId xmlns:a16="http://schemas.microsoft.com/office/drawing/2014/main" id="{C7F1C155-D85C-2E3E-B504-BF20FF834C5B}"/>
              </a:ext>
            </a:extLst>
          </p:cNvPr>
          <p:cNvSpPr txBox="1"/>
          <p:nvPr/>
        </p:nvSpPr>
        <p:spPr>
          <a:xfrm>
            <a:off x="212356" y="238540"/>
            <a:ext cx="3067557" cy="246221"/>
          </a:xfrm>
          <a:prstGeom prst="rect">
            <a:avLst/>
          </a:prstGeom>
          <a:noFill/>
        </p:spPr>
        <p:txBody>
          <a:bodyPr wrap="square" rtlCol="0">
            <a:spAutoFit/>
          </a:bodyPr>
          <a:lstStyle/>
          <a:p>
            <a:r>
              <a:rPr lang="en-US" sz="1000" dirty="0">
                <a:latin typeface="Barlow Condensed Medium" pitchFamily="2" charset="77"/>
              </a:rPr>
              <a:t>Futsal League Coordinator | Hampshire FA</a:t>
            </a:r>
          </a:p>
        </p:txBody>
      </p:sp>
    </p:spTree>
    <p:extLst>
      <p:ext uri="{BB962C8B-B14F-4D97-AF65-F5344CB8AC3E}">
        <p14:creationId xmlns:p14="http://schemas.microsoft.com/office/powerpoint/2010/main" val="47715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3175" y="0"/>
            <a:ext cx="7556500"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600524"/>
            <a:ext cx="5458097" cy="1323439"/>
          </a:xfrm>
          <a:prstGeom prst="rect">
            <a:avLst/>
          </a:prstGeom>
          <a:noFill/>
        </p:spPr>
        <p:txBody>
          <a:bodyPr wrap="square" rtlCol="0">
            <a:spAutoFit/>
          </a:bodyPr>
          <a:lstStyle/>
          <a:p>
            <a:r>
              <a:rPr lang="en-US" sz="4000" b="1" dirty="0">
                <a:solidFill>
                  <a:srgbClr val="D83B27"/>
                </a:solidFill>
                <a:latin typeface="Barlow Condensed ExtraBold" pitchFamily="2" charset="77"/>
              </a:rPr>
              <a:t>FULL ROLE PROFILE &amp; PERSON SPECIFICATION</a:t>
            </a:r>
          </a:p>
        </p:txBody>
      </p:sp>
      <p:sp>
        <p:nvSpPr>
          <p:cNvPr id="7" name="TextBox 6">
            <a:extLst>
              <a:ext uri="{FF2B5EF4-FFF2-40B4-BE49-F238E27FC236}">
                <a16:creationId xmlns:a16="http://schemas.microsoft.com/office/drawing/2014/main" id="{58EF9228-3091-4A4B-910D-1161843E804F}"/>
              </a:ext>
            </a:extLst>
          </p:cNvPr>
          <p:cNvSpPr txBox="1"/>
          <p:nvPr/>
        </p:nvSpPr>
        <p:spPr>
          <a:xfrm>
            <a:off x="498565" y="1831931"/>
            <a:ext cx="6562543" cy="461665"/>
          </a:xfrm>
          <a:prstGeom prst="rect">
            <a:avLst/>
          </a:prstGeom>
          <a:noFill/>
        </p:spPr>
        <p:txBody>
          <a:bodyPr wrap="square" rtlCol="0">
            <a:spAutoFit/>
          </a:bodyPr>
          <a:lstStyle/>
          <a:p>
            <a:r>
              <a:rPr lang="en-GB" sz="1200" dirty="0">
                <a:solidFill>
                  <a:schemeClr val="tx1">
                    <a:lumMod val="85000"/>
                    <a:lumOff val="15000"/>
                  </a:schemeClr>
                </a:solidFill>
                <a:latin typeface="Barlow" panose="00000500000000000000" pitchFamily="2" charset="0"/>
              </a:rPr>
              <a:t>Hampshire FA are an equal opportunities employer and actively encourage people from diverse backgrounds to apply for all roles. </a:t>
            </a:r>
          </a:p>
        </p:txBody>
      </p:sp>
      <p:graphicFrame>
        <p:nvGraphicFramePr>
          <p:cNvPr id="13" name="Table 12">
            <a:extLst>
              <a:ext uri="{FF2B5EF4-FFF2-40B4-BE49-F238E27FC236}">
                <a16:creationId xmlns:a16="http://schemas.microsoft.com/office/drawing/2014/main" id="{38C0575E-4292-F54E-8506-BB8E89FC4B26}"/>
              </a:ext>
            </a:extLst>
          </p:cNvPr>
          <p:cNvGraphicFramePr>
            <a:graphicFrameLocks noGrp="1"/>
          </p:cNvGraphicFramePr>
          <p:nvPr>
            <p:extLst>
              <p:ext uri="{D42A27DB-BD31-4B8C-83A1-F6EECF244321}">
                <p14:modId xmlns:p14="http://schemas.microsoft.com/office/powerpoint/2010/main" val="1031968005"/>
              </p:ext>
            </p:extLst>
          </p:nvPr>
        </p:nvGraphicFramePr>
        <p:xfrm>
          <a:off x="538776" y="4953286"/>
          <a:ext cx="6480000" cy="3952524"/>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3789212682"/>
                    </a:ext>
                  </a:extLst>
                </a:gridCol>
                <a:gridCol w="5400000">
                  <a:extLst>
                    <a:ext uri="{9D8B030D-6E8A-4147-A177-3AD203B41FA5}">
                      <a16:colId xmlns:a16="http://schemas.microsoft.com/office/drawing/2014/main" val="3439379865"/>
                    </a:ext>
                  </a:extLst>
                </a:gridCol>
              </a:tblGrid>
              <a:tr h="180000">
                <a:tc gridSpan="2">
                  <a:txBody>
                    <a:bodyPr/>
                    <a:lstStyle/>
                    <a:p>
                      <a:r>
                        <a:rPr lang="en-GB" sz="1000" dirty="0">
                          <a:solidFill>
                            <a:srgbClr val="D93A27"/>
                          </a:solidFill>
                          <a:effectLst/>
                          <a:latin typeface="Barlow Condensed" panose="00000506000000000000" pitchFamily="2" charset="0"/>
                        </a:rPr>
                        <a:t>Roles &amp; Responsibilities:</a:t>
                      </a:r>
                      <a:endParaRPr lang="en-GB" sz="12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hMerge="1">
                  <a:txBody>
                    <a:bodyPr/>
                    <a:lstStyle/>
                    <a:p>
                      <a:endParaRPr lang="en-US"/>
                    </a:p>
                  </a:txBody>
                  <a:tcPr/>
                </a:tc>
                <a:extLst>
                  <a:ext uri="{0D108BD9-81ED-4DB2-BD59-A6C34878D82A}">
                    <a16:rowId xmlns:a16="http://schemas.microsoft.com/office/drawing/2014/main" val="414972993"/>
                  </a:ext>
                </a:extLst>
              </a:tr>
              <a:tr h="294422">
                <a:tc>
                  <a:txBody>
                    <a:bodyPr/>
                    <a:lstStyle/>
                    <a:p>
                      <a:r>
                        <a:rPr lang="en-GB" sz="1000" dirty="0">
                          <a:effectLst/>
                          <a:latin typeface="Barlow Condensed" panose="00000506000000000000" pitchFamily="2" charset="0"/>
                        </a:rPr>
                        <a:t>Representing Hampshire FA</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rgbClr val="051E42"/>
                    </a:solidFill>
                  </a:tcPr>
                </a:tc>
                <a:tc>
                  <a:txBody>
                    <a:bodyPr/>
                    <a:lstStyle/>
                    <a:p>
                      <a:pPr marL="171450" lvl="0" indent="-171450">
                        <a:buFont typeface="Arial" panose="020B0604020202020204" pitchFamily="34" charset="0"/>
                        <a:buChar char="•"/>
                      </a:pPr>
                      <a:r>
                        <a:rPr lang="en-GB" sz="1000" dirty="0">
                          <a:effectLst/>
                          <a:latin typeface="Barlow Condensed" panose="00000506000000000000" pitchFamily="2" charset="0"/>
                        </a:rPr>
                        <a:t>Actively deliver against Company Values and Behaviours and the Customer Charter</a:t>
                      </a:r>
                    </a:p>
                    <a:p>
                      <a:pPr marL="171450" lvl="0" indent="-171450">
                        <a:buFont typeface="Arial" panose="020B0604020202020204" pitchFamily="34" charset="0"/>
                        <a:buChar cha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Actively support the challenging of all forms of discrimination in football</a:t>
                      </a:r>
                    </a:p>
                    <a:p>
                      <a:pPr marL="171450" lvl="0" indent="-171450">
                        <a:buFont typeface="Arial" panose="020B0604020202020204" pitchFamily="34" charset="0"/>
                        <a:buChar cha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Utilise hub sites as a resource to deliver programmes and further Hampshire FA’s reputation as a facility provider</a:t>
                      </a:r>
                    </a:p>
                  </a:txBody>
                  <a:tcPr marL="32659" marR="32659" marT="16329" marB="16329">
                    <a:solidFill>
                      <a:schemeClr val="accent1">
                        <a:lumMod val="20000"/>
                        <a:lumOff val="80000"/>
                      </a:schemeClr>
                    </a:solidFill>
                  </a:tcPr>
                </a:tc>
                <a:extLst>
                  <a:ext uri="{0D108BD9-81ED-4DB2-BD59-A6C34878D82A}">
                    <a16:rowId xmlns:a16="http://schemas.microsoft.com/office/drawing/2014/main" val="639403707"/>
                  </a:ext>
                </a:extLst>
              </a:tr>
              <a:tr h="418736">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Retain &amp; Grow Participation</a:t>
                      </a: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Work with the Male Pathway Football Development Officer &amp; Female Recreational Football Development Officer to retain and grow participation in the Male &amp; Female Futsal League format.</a:t>
                      </a:r>
                    </a:p>
                  </a:txBody>
                  <a:tcPr marL="32659" marR="32659" marT="16329" marB="16329">
                    <a:solidFill>
                      <a:schemeClr val="accent1">
                        <a:lumMod val="20000"/>
                        <a:lumOff val="80000"/>
                      </a:schemeClr>
                    </a:solidFill>
                  </a:tcPr>
                </a:tc>
                <a:extLst>
                  <a:ext uri="{0D108BD9-81ED-4DB2-BD59-A6C34878D82A}">
                    <a16:rowId xmlns:a16="http://schemas.microsoft.com/office/drawing/2014/main" val="1258518264"/>
                  </a:ext>
                </a:extLst>
              </a:tr>
              <a:tr h="279762">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Stakeholder Engagement</a:t>
                      </a: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Deliver high quality, engaging service to ensure all participants enjoy football in a safe, fun environment.</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Engage with players &amp; coaches to build relationships with all league stakeholders.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3098258675"/>
                  </a:ext>
                </a:extLst>
              </a:tr>
              <a:tr h="588844">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People</a:t>
                      </a: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Engage with players &amp; coaches to deliver a high quality product.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Work with Male Pathway Football Development Officer &amp; Female Recreational Football Development Officer to deliver high quality service</a:t>
                      </a:r>
                    </a:p>
                  </a:txBody>
                  <a:tcPr marL="32659" marR="32659" marT="16329" marB="16329">
                    <a:solidFill>
                      <a:schemeClr val="accent1">
                        <a:lumMod val="20000"/>
                        <a:lumOff val="80000"/>
                      </a:schemeClr>
                    </a:solidFill>
                  </a:tcPr>
                </a:tc>
                <a:extLst>
                  <a:ext uri="{0D108BD9-81ED-4DB2-BD59-A6C34878D82A}">
                    <a16:rowId xmlns:a16="http://schemas.microsoft.com/office/drawing/2014/main" val="270044679"/>
                  </a:ext>
                </a:extLst>
              </a:tr>
              <a:tr h="426992">
                <a:tc>
                  <a:txBody>
                    <a:bodyPr/>
                    <a:lstStyle/>
                    <a:p>
                      <a:r>
                        <a:rPr lang="en-GB" sz="1000" dirty="0">
                          <a:effectLst/>
                          <a:latin typeface="Barlow Condensed" panose="00000506000000000000" pitchFamily="2" charset="0"/>
                        </a:rPr>
                        <a:t>Safeguarding </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lvl="0" indent="-171450">
                        <a:buFont typeface="Arial" panose="020B0604020202020204" pitchFamily="34" charset="0"/>
                        <a:buChar char="•"/>
                      </a:pPr>
                      <a:r>
                        <a:rPr lang="en-GB" sz="1000" dirty="0">
                          <a:effectLst/>
                          <a:latin typeface="Barlow Condensed" panose="00000506000000000000" pitchFamily="2" charset="0"/>
                        </a:rPr>
                        <a:t>Support maintenance of FA safeguarding 365 operating standards and ensure that the safeguarding of young and vulnerable people is prioritised at all times</a:t>
                      </a:r>
                    </a:p>
                    <a:p>
                      <a:pPr marL="171450" lvl="0" indent="-171450">
                        <a:buFont typeface="Arial" panose="020B0604020202020204" pitchFamily="34" charset="0"/>
                        <a:buChar char="•"/>
                      </a:pPr>
                      <a:r>
                        <a:rPr lang="en-GB" sz="1000" dirty="0">
                          <a:effectLst/>
                          <a:latin typeface="Barlow Condensed" panose="00000506000000000000" pitchFamily="2" charset="0"/>
                        </a:rPr>
                        <a:t>Carry out appropriate Safeguarding Risk Assessments for any activities delivered</a:t>
                      </a:r>
                    </a:p>
                    <a:p>
                      <a:pPr marL="171450" lvl="0" indent="-171450">
                        <a:buFont typeface="Arial" panose="020B0604020202020204" pitchFamily="34" charset="0"/>
                        <a:buChar char="•"/>
                      </a:pPr>
                      <a:r>
                        <a:rPr lang="en-GB" sz="1000" dirty="0">
                          <a:effectLst/>
                          <a:latin typeface="Barlow Condensed" panose="00000506000000000000" pitchFamily="2" charset="0"/>
                        </a:rPr>
                        <a:t>Ensure that all participants and their families are aware of how/encouraged to report any safeguarding concerns they might have</a:t>
                      </a:r>
                    </a:p>
                  </a:txBody>
                  <a:tcPr marL="60096" marR="60096" marT="32659" marB="32659">
                    <a:solidFill>
                      <a:schemeClr val="accent1">
                        <a:lumMod val="20000"/>
                        <a:lumOff val="80000"/>
                      </a:schemeClr>
                    </a:solidFill>
                  </a:tcPr>
                </a:tc>
                <a:extLst>
                  <a:ext uri="{0D108BD9-81ED-4DB2-BD59-A6C34878D82A}">
                    <a16:rowId xmlns:a16="http://schemas.microsoft.com/office/drawing/2014/main" val="2269143396"/>
                  </a:ext>
                </a:extLst>
              </a:tr>
              <a:tr h="426992">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000" dirty="0">
                          <a:effectLst/>
                          <a:latin typeface="Barlow Condensed" panose="00000506000000000000" pitchFamily="2" charset="0"/>
                        </a:rPr>
                        <a:t>Equality, Diversity &amp; Inclusion</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p>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Ensure that recreational male  &amp; female football is inclusive, diverse and reflective of local communities </a:t>
                      </a:r>
                    </a:p>
                    <a:p>
                      <a:pPr marL="171450" lvl="0" indent="-171450">
                        <a:buFont typeface="Arial" panose="020B0604020202020204" pitchFamily="34" charset="0"/>
                        <a:buChar char="•"/>
                      </a:pPr>
                      <a:endParaRPr lang="en-GB" sz="1000" dirty="0">
                        <a:effectLst/>
                        <a:latin typeface="Barlow Condensed" panose="00000506000000000000" pitchFamily="2" charset="0"/>
                      </a:endParaRPr>
                    </a:p>
                  </a:txBody>
                  <a:tcPr marL="60096" marR="60096" marT="32659" marB="32659">
                    <a:solidFill>
                      <a:schemeClr val="accent1">
                        <a:lumMod val="20000"/>
                        <a:lumOff val="80000"/>
                      </a:schemeClr>
                    </a:solidFill>
                  </a:tcPr>
                </a:tc>
                <a:extLst>
                  <a:ext uri="{0D108BD9-81ED-4DB2-BD59-A6C34878D82A}">
                    <a16:rowId xmlns:a16="http://schemas.microsoft.com/office/drawing/2014/main" val="1221004191"/>
                  </a:ext>
                </a:extLst>
              </a:tr>
              <a:tr h="426992">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000" dirty="0">
                          <a:effectLst/>
                          <a:latin typeface="Barlow Condensed" panose="00000506000000000000" pitchFamily="2" charset="0"/>
                        </a:rPr>
                        <a:t>Finance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p>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Barlow Condensed" panose="00000506000000000000" pitchFamily="2" charset="0"/>
                        </a:rPr>
                        <a:t>Take payments and report finance sheet to Female Recreational Development Officer</a:t>
                      </a:r>
                    </a:p>
                    <a:p>
                      <a:pPr marL="171450" lvl="0" indent="-171450">
                        <a:buFont typeface="Arial" panose="020B0604020202020204" pitchFamily="34" charset="0"/>
                        <a:buChar char="•"/>
                      </a:pPr>
                      <a:endParaRPr lang="en-GB" sz="1000" dirty="0">
                        <a:effectLst/>
                        <a:latin typeface="Barlow Condensed" panose="00000506000000000000" pitchFamily="2" charset="0"/>
                      </a:endParaRPr>
                    </a:p>
                  </a:txBody>
                  <a:tcPr marL="60096" marR="60096" marT="32659" marB="32659">
                    <a:solidFill>
                      <a:schemeClr val="accent1">
                        <a:lumMod val="20000"/>
                        <a:lumOff val="80000"/>
                      </a:schemeClr>
                    </a:solidFill>
                  </a:tcPr>
                </a:tc>
                <a:extLst>
                  <a:ext uri="{0D108BD9-81ED-4DB2-BD59-A6C34878D82A}">
                    <a16:rowId xmlns:a16="http://schemas.microsoft.com/office/drawing/2014/main" val="1210903164"/>
                  </a:ext>
                </a:extLst>
              </a:tr>
            </a:tbl>
          </a:graphicData>
        </a:graphic>
      </p:graphicFrame>
      <p:graphicFrame>
        <p:nvGraphicFramePr>
          <p:cNvPr id="16" name="Table 15">
            <a:extLst>
              <a:ext uri="{FF2B5EF4-FFF2-40B4-BE49-F238E27FC236}">
                <a16:creationId xmlns:a16="http://schemas.microsoft.com/office/drawing/2014/main" id="{938DCAFC-7897-5D48-87BA-48826A7F482E}"/>
              </a:ext>
            </a:extLst>
          </p:cNvPr>
          <p:cNvGraphicFramePr>
            <a:graphicFrameLocks noGrp="1"/>
          </p:cNvGraphicFramePr>
          <p:nvPr>
            <p:extLst>
              <p:ext uri="{D42A27DB-BD31-4B8C-83A1-F6EECF244321}">
                <p14:modId xmlns:p14="http://schemas.microsoft.com/office/powerpoint/2010/main" val="310057796"/>
              </p:ext>
            </p:extLst>
          </p:nvPr>
        </p:nvGraphicFramePr>
        <p:xfrm>
          <a:off x="538776" y="2352543"/>
          <a:ext cx="6480000" cy="1774568"/>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2874400563"/>
                    </a:ext>
                  </a:extLst>
                </a:gridCol>
                <a:gridCol w="5400000">
                  <a:extLst>
                    <a:ext uri="{9D8B030D-6E8A-4147-A177-3AD203B41FA5}">
                      <a16:colId xmlns:a16="http://schemas.microsoft.com/office/drawing/2014/main" val="2728352945"/>
                    </a:ext>
                  </a:extLst>
                </a:gridCol>
              </a:tblGrid>
              <a:tr h="180000">
                <a:tc>
                  <a:txBody>
                    <a:bodyPr/>
                    <a:lstStyle/>
                    <a:p>
                      <a:pPr>
                        <a:lnSpc>
                          <a:spcPct val="115000"/>
                        </a:lnSpc>
                      </a:pPr>
                      <a:r>
                        <a:rPr lang="en-GB" sz="1000" dirty="0">
                          <a:effectLst/>
                          <a:latin typeface="Barlow Condensed" panose="00000506000000000000" pitchFamily="2" charset="0"/>
                        </a:rPr>
                        <a:t>Job title</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gn="l"/>
                      <a:r>
                        <a:rPr lang="en-US" sz="1000" b="0" dirty="0">
                          <a:solidFill>
                            <a:schemeClr val="tx1"/>
                          </a:solidFill>
                          <a:latin typeface="Barlow Condensed" panose="00000506000000000000" pitchFamily="2" charset="0"/>
                        </a:rPr>
                        <a:t>Futsal League Coordinator</a:t>
                      </a:r>
                    </a:p>
                  </a:txBody>
                  <a:tcPr marL="32659" marR="32659" marT="16329" marB="16329">
                    <a:solidFill>
                      <a:schemeClr val="accent1">
                        <a:lumMod val="20000"/>
                        <a:lumOff val="80000"/>
                      </a:schemeClr>
                    </a:solidFill>
                  </a:tcPr>
                </a:tc>
                <a:extLst>
                  <a:ext uri="{0D108BD9-81ED-4DB2-BD59-A6C34878D82A}">
                    <a16:rowId xmlns:a16="http://schemas.microsoft.com/office/drawing/2014/main" val="3758714030"/>
                  </a:ext>
                </a:extLst>
              </a:tr>
              <a:tr h="180000">
                <a:tc>
                  <a:txBody>
                    <a:bodyPr/>
                    <a:lstStyle/>
                    <a:p>
                      <a:pPr>
                        <a:lnSpc>
                          <a:spcPct val="115000"/>
                        </a:lnSpc>
                      </a:pPr>
                      <a:r>
                        <a:rPr lang="en-GB" sz="1000" dirty="0">
                          <a:effectLst/>
                          <a:latin typeface="Barlow Condensed" panose="00000506000000000000" pitchFamily="2" charset="0"/>
                        </a:rPr>
                        <a:t>Reports to</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Female Recreational Football Development Officer</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1645370015"/>
                  </a:ext>
                </a:extLst>
              </a:tr>
              <a:tr h="180000">
                <a:tc>
                  <a:txBody>
                    <a:bodyPr/>
                    <a:lstStyle/>
                    <a:p>
                      <a:pPr>
                        <a:lnSpc>
                          <a:spcPct val="115000"/>
                        </a:lnSpc>
                      </a:pPr>
                      <a:r>
                        <a:rPr lang="en-GB" sz="1000" dirty="0">
                          <a:effectLst/>
                          <a:latin typeface="Barlow Condensed" panose="00000506000000000000" pitchFamily="2" charset="0"/>
                        </a:rPr>
                        <a:t>Job purpose(s)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indent="-171450" algn="l">
                        <a:buClr>
                          <a:srgbClr val="B11C02"/>
                        </a:buClr>
                        <a:buFont typeface="Arial" panose="020B0604020202020204" pitchFamily="34" charset="0"/>
                        <a:buChar char="•"/>
                      </a:pPr>
                      <a:r>
                        <a:rPr lang="en-US" sz="1000" dirty="0">
                          <a:solidFill>
                            <a:schemeClr val="tx1"/>
                          </a:solidFill>
                          <a:latin typeface="Barlow Condensed" panose="00000506000000000000" pitchFamily="2" charset="0"/>
                        </a:rPr>
                        <a:t>You will coordinate &amp; arrange the players, teams and fixtures on the evening</a:t>
                      </a:r>
                    </a:p>
                    <a:p>
                      <a:pPr marL="171450" indent="-171450" algn="l">
                        <a:buClr>
                          <a:srgbClr val="B11C02"/>
                        </a:buClr>
                        <a:buFont typeface="Arial" panose="020B0604020202020204" pitchFamily="34" charset="0"/>
                        <a:buChar char="•"/>
                      </a:pPr>
                      <a:r>
                        <a:rPr lang="en-US" sz="1000" dirty="0">
                          <a:solidFill>
                            <a:schemeClr val="tx1"/>
                          </a:solidFill>
                          <a:latin typeface="Barlow Condensed" panose="00000506000000000000" pitchFamily="2" charset="0"/>
                        </a:rPr>
                        <a:t>You will coordinate both the male and female fixtures</a:t>
                      </a:r>
                    </a:p>
                    <a:p>
                      <a:pPr marL="171450" indent="-171450" algn="l">
                        <a:buClr>
                          <a:srgbClr val="B11C02"/>
                        </a:buClr>
                        <a:buFont typeface="Arial" panose="020B0604020202020204" pitchFamily="34" charset="0"/>
                        <a:buChar char="•"/>
                      </a:pPr>
                      <a:r>
                        <a:rPr lang="en-GB" sz="1000" dirty="0">
                          <a:solidFill>
                            <a:schemeClr val="tx1"/>
                          </a:solidFill>
                          <a:latin typeface="Barlow Condensed" panose="00000506000000000000" pitchFamily="2" charset="0"/>
                        </a:rPr>
                        <a:t>You will ensure the facility is set up &amp; manage equipment</a:t>
                      </a:r>
                    </a:p>
                    <a:p>
                      <a:pPr marL="171450" indent="-171450" algn="l">
                        <a:buClr>
                          <a:srgbClr val="B11C02"/>
                        </a:buClr>
                        <a:buFont typeface="Arial" panose="020B0604020202020204" pitchFamily="34" charset="0"/>
                        <a:buChar char="•"/>
                      </a:pPr>
                      <a:r>
                        <a:rPr lang="en-GB" sz="1000" dirty="0">
                          <a:solidFill>
                            <a:schemeClr val="tx1"/>
                          </a:solidFill>
                          <a:latin typeface="Barlow Condensed" panose="00000506000000000000" pitchFamily="2" charset="0"/>
                        </a:rPr>
                        <a:t>You will facilitate the players through matches</a:t>
                      </a:r>
                    </a:p>
                    <a:p>
                      <a:pPr marL="171450" indent="-171450" algn="l">
                        <a:buClr>
                          <a:srgbClr val="B11C02"/>
                        </a:buClr>
                        <a:buFont typeface="Arial" panose="020B0604020202020204" pitchFamily="34" charset="0"/>
                        <a:buChar char="•"/>
                      </a:pPr>
                      <a:r>
                        <a:rPr lang="en-GB" sz="1000" dirty="0">
                          <a:solidFill>
                            <a:schemeClr val="tx1"/>
                          </a:solidFill>
                          <a:latin typeface="Barlow Condensed" panose="00000506000000000000" pitchFamily="2" charset="0"/>
                        </a:rPr>
                        <a:t>You will take payments and track finance </a:t>
                      </a:r>
                    </a:p>
                  </a:txBody>
                  <a:tcPr marL="32659" marR="32659" marT="16329" marB="16329">
                    <a:solidFill>
                      <a:schemeClr val="accent1">
                        <a:lumMod val="20000"/>
                        <a:lumOff val="80000"/>
                      </a:schemeClr>
                    </a:solidFill>
                  </a:tcPr>
                </a:tc>
                <a:extLst>
                  <a:ext uri="{0D108BD9-81ED-4DB2-BD59-A6C34878D82A}">
                    <a16:rowId xmlns:a16="http://schemas.microsoft.com/office/drawing/2014/main" val="3119198742"/>
                  </a:ext>
                </a:extLst>
              </a:tr>
              <a:tr h="0">
                <a:tc>
                  <a:txBody>
                    <a:bodyPr/>
                    <a:lstStyle/>
                    <a:p>
                      <a:pPr marL="0" marR="0" lvl="0" indent="0" algn="l" defTabSz="755934" rtl="0" eaLnBrk="1" fontAlgn="auto" latinLnBrk="0" hangingPunct="1">
                        <a:lnSpc>
                          <a:spcPct val="115000"/>
                        </a:lnSpc>
                        <a:spcBef>
                          <a:spcPts val="0"/>
                        </a:spcBef>
                        <a:spcAft>
                          <a:spcPts val="0"/>
                        </a:spcAft>
                        <a:buClrTx/>
                        <a:buSzTx/>
                        <a:buFontTx/>
                        <a:buNone/>
                        <a:tabLst/>
                        <a:defRPr/>
                      </a:pPr>
                      <a:r>
                        <a:rPr lang="en-GB" sz="1100" dirty="0">
                          <a:effectLst/>
                          <a:latin typeface="Barlow Condensed" panose="00000506000000000000" pitchFamily="2" charset="0"/>
                        </a:rPr>
                        <a:t>Location</a:t>
                      </a:r>
                      <a:endParaRPr lang="en-GB" sz="16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err="1">
                          <a:solidFill>
                            <a:schemeClr val="tx1"/>
                          </a:solidFill>
                          <a:effectLst/>
                          <a:latin typeface="Barlow Condensed" panose="00000506000000000000" pitchFamily="2" charset="0"/>
                          <a:ea typeface="Times New Roman" panose="02020603050405020304" pitchFamily="18" charset="0"/>
                          <a:cs typeface="Arial" panose="020B0604020202020204" pitchFamily="34" charset="0"/>
                        </a:rPr>
                        <a:t>Testlands</a:t>
                      </a:r>
                      <a:r>
                        <a:rPr lang="en-GB" sz="1000" dirty="0">
                          <a:solidFill>
                            <a:schemeClr val="tx1"/>
                          </a:solidFill>
                          <a:effectLst/>
                          <a:latin typeface="Barlow Condensed" panose="00000506000000000000" pitchFamily="2" charset="0"/>
                          <a:ea typeface="Times New Roman" panose="02020603050405020304" pitchFamily="18" charset="0"/>
                          <a:cs typeface="Arial" panose="020B0604020202020204" pitchFamily="34" charset="0"/>
                        </a:rPr>
                        <a:t> Hub - </a:t>
                      </a:r>
                      <a:r>
                        <a:rPr lang="en-GB" sz="1000" b="0" i="0" u="none" kern="1200" dirty="0">
                          <a:solidFill>
                            <a:schemeClr val="tx1"/>
                          </a:solidFill>
                          <a:effectLst/>
                          <a:latin typeface="Barlow Condensed" panose="00000506000000000000" pitchFamily="2" charset="0"/>
                          <a:ea typeface="+mn-ea"/>
                          <a:cs typeface="+mn-cs"/>
                        </a:rPr>
                        <a:t>Green Lane, Southampton SO16 9FQ</a:t>
                      </a:r>
                      <a:endParaRPr lang="en-GB" sz="1000" b="0" u="none" dirty="0">
                        <a:solidFill>
                          <a:schemeClr val="tx1"/>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1139156922"/>
                  </a:ext>
                </a:extLst>
              </a:tr>
              <a:tr h="180000">
                <a:tc>
                  <a:txBody>
                    <a:bodyPr/>
                    <a:lstStyle/>
                    <a:p>
                      <a:pPr>
                        <a:lnSpc>
                          <a:spcPct val="115000"/>
                        </a:lnSpc>
                      </a:pPr>
                      <a:r>
                        <a:rPr lang="en-GB" sz="1000" dirty="0">
                          <a:effectLst/>
                          <a:latin typeface="Barlow Condensed" panose="00000506000000000000" pitchFamily="2" charset="0"/>
                        </a:rPr>
                        <a:t>Working hours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baseline="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Part Time, 2 hour per week – Thursday 7:00– 9:00pm</a:t>
                      </a:r>
                    </a:p>
                  </a:txBody>
                  <a:tcPr marL="29628" marR="29628" marT="14813" marB="14813">
                    <a:solidFill>
                      <a:schemeClr val="accent1">
                        <a:lumMod val="20000"/>
                        <a:lumOff val="80000"/>
                      </a:schemeClr>
                    </a:solidFill>
                  </a:tcPr>
                </a:tc>
                <a:extLst>
                  <a:ext uri="{0D108BD9-81ED-4DB2-BD59-A6C34878D82A}">
                    <a16:rowId xmlns:a16="http://schemas.microsoft.com/office/drawing/2014/main" val="2876565353"/>
                  </a:ext>
                </a:extLst>
              </a:tr>
              <a:tr h="180000">
                <a:tc>
                  <a:txBody>
                    <a:bodyPr/>
                    <a:lstStyle/>
                    <a:p>
                      <a:pPr>
                        <a:lnSpc>
                          <a:spcPct val="115000"/>
                        </a:lnSpc>
                      </a:pPr>
                      <a:r>
                        <a:rPr lang="en-GB" sz="1000" dirty="0">
                          <a:effectLst/>
                          <a:latin typeface="Barlow Condensed" panose="00000506000000000000" pitchFamily="2" charset="0"/>
                        </a:rPr>
                        <a:t>Role Type</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Fixed term from June 2023 – September 2023  (Potential to continue in 2023/24 season, depending on league success)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188123902"/>
                  </a:ext>
                </a:extLst>
              </a:tr>
            </a:tbl>
          </a:graphicData>
        </a:graphic>
      </p:graphicFrame>
      <p:pic>
        <p:nvPicPr>
          <p:cNvPr id="9" name="Picture 8">
            <a:extLst>
              <a:ext uri="{FF2B5EF4-FFF2-40B4-BE49-F238E27FC236}">
                <a16:creationId xmlns:a16="http://schemas.microsoft.com/office/drawing/2014/main" id="{AC79687A-215A-4315-A0B9-3BF4B1D09C26}"/>
              </a:ext>
            </a:extLst>
          </p:cNvPr>
          <p:cNvPicPr>
            <a:picLocks noChangeAspect="1"/>
          </p:cNvPicPr>
          <p:nvPr/>
        </p:nvPicPr>
        <p:blipFill>
          <a:blip r:embed="rId3"/>
          <a:stretch>
            <a:fillRect/>
          </a:stretch>
        </p:blipFill>
        <p:spPr>
          <a:xfrm>
            <a:off x="3508539" y="9788823"/>
            <a:ext cx="542596" cy="772571"/>
          </a:xfrm>
          <a:prstGeom prst="rect">
            <a:avLst/>
          </a:prstGeom>
        </p:spPr>
      </p:pic>
      <p:sp>
        <p:nvSpPr>
          <p:cNvPr id="2" name="TextBox 1">
            <a:extLst>
              <a:ext uri="{FF2B5EF4-FFF2-40B4-BE49-F238E27FC236}">
                <a16:creationId xmlns:a16="http://schemas.microsoft.com/office/drawing/2014/main" id="{2CB10F03-7DD6-C970-67F1-075E4F3AB309}"/>
              </a:ext>
            </a:extLst>
          </p:cNvPr>
          <p:cNvSpPr txBox="1"/>
          <p:nvPr/>
        </p:nvSpPr>
        <p:spPr>
          <a:xfrm>
            <a:off x="212356" y="238540"/>
            <a:ext cx="3067557" cy="246221"/>
          </a:xfrm>
          <a:prstGeom prst="rect">
            <a:avLst/>
          </a:prstGeom>
          <a:noFill/>
        </p:spPr>
        <p:txBody>
          <a:bodyPr wrap="square" rtlCol="0">
            <a:spAutoFit/>
          </a:bodyPr>
          <a:lstStyle/>
          <a:p>
            <a:r>
              <a:rPr lang="en-US" sz="1000" dirty="0">
                <a:latin typeface="Barlow Condensed Medium" pitchFamily="2" charset="77"/>
              </a:rPr>
              <a:t>Futsal League Coordinator | Hampshire FA</a:t>
            </a:r>
          </a:p>
        </p:txBody>
      </p:sp>
    </p:spTree>
    <p:extLst>
      <p:ext uri="{BB962C8B-B14F-4D97-AF65-F5344CB8AC3E}">
        <p14:creationId xmlns:p14="http://schemas.microsoft.com/office/powerpoint/2010/main" val="355825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0" y="11113"/>
            <a:ext cx="7556500" cy="10680700"/>
          </a:xfrm>
          <a:prstGeom prst="rect">
            <a:avLst/>
          </a:prstGeom>
        </p:spPr>
      </p:pic>
      <p:pic>
        <p:nvPicPr>
          <p:cNvPr id="15" name="Picture 14">
            <a:extLst>
              <a:ext uri="{FF2B5EF4-FFF2-40B4-BE49-F238E27FC236}">
                <a16:creationId xmlns:a16="http://schemas.microsoft.com/office/drawing/2014/main" id="{A0C3E7A6-5C5B-3D41-9ACC-99B6196B4DF4}"/>
              </a:ext>
            </a:extLst>
          </p:cNvPr>
          <p:cNvPicPr>
            <a:picLocks noChangeAspect="1"/>
          </p:cNvPicPr>
          <p:nvPr/>
        </p:nvPicPr>
        <p:blipFill>
          <a:blip r:embed="rId3"/>
          <a:stretch>
            <a:fillRect/>
          </a:stretch>
        </p:blipFill>
        <p:spPr>
          <a:xfrm>
            <a:off x="3508539" y="9788823"/>
            <a:ext cx="542596" cy="772571"/>
          </a:xfrm>
          <a:prstGeom prst="rect">
            <a:avLst/>
          </a:prstGeom>
        </p:spPr>
      </p:pic>
      <p:graphicFrame>
        <p:nvGraphicFramePr>
          <p:cNvPr id="9" name="Table 8">
            <a:extLst>
              <a:ext uri="{FF2B5EF4-FFF2-40B4-BE49-F238E27FC236}">
                <a16:creationId xmlns:a16="http://schemas.microsoft.com/office/drawing/2014/main" id="{57827DA0-E134-6246-A319-207C146A21A5}"/>
              </a:ext>
            </a:extLst>
          </p:cNvPr>
          <p:cNvGraphicFramePr>
            <a:graphicFrameLocks noGrp="1"/>
          </p:cNvGraphicFramePr>
          <p:nvPr>
            <p:extLst>
              <p:ext uri="{D42A27DB-BD31-4B8C-83A1-F6EECF244321}">
                <p14:modId xmlns:p14="http://schemas.microsoft.com/office/powerpoint/2010/main" val="2721179594"/>
              </p:ext>
            </p:extLst>
          </p:nvPr>
        </p:nvGraphicFramePr>
        <p:xfrm>
          <a:off x="538249" y="3476390"/>
          <a:ext cx="6480000" cy="2654400"/>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2526752469"/>
                    </a:ext>
                  </a:extLst>
                </a:gridCol>
                <a:gridCol w="5400000">
                  <a:extLst>
                    <a:ext uri="{9D8B030D-6E8A-4147-A177-3AD203B41FA5}">
                      <a16:colId xmlns:a16="http://schemas.microsoft.com/office/drawing/2014/main" val="3138428914"/>
                    </a:ext>
                  </a:extLst>
                </a:gridCol>
              </a:tblGrid>
              <a:tr h="147280">
                <a:tc>
                  <a:txBody>
                    <a:bodyPr/>
                    <a:lstStyle/>
                    <a:p>
                      <a:r>
                        <a:rPr lang="en-GB" sz="1000" dirty="0">
                          <a:solidFill>
                            <a:srgbClr val="D93A27"/>
                          </a:solidFill>
                          <a:effectLst/>
                          <a:latin typeface="Barlow Condensed" panose="00000506000000000000" pitchFamily="2" charset="0"/>
                        </a:rPr>
                        <a:t>HFA Values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r>
                        <a:rPr lang="en-GB" sz="1000" dirty="0">
                          <a:solidFill>
                            <a:srgbClr val="D93A27"/>
                          </a:solidFill>
                          <a:effectLst/>
                          <a:latin typeface="Barlow Condensed" panose="00000506000000000000" pitchFamily="2" charset="0"/>
                        </a:rPr>
                        <a:t>Expected Behaviours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extLst>
                  <a:ext uri="{0D108BD9-81ED-4DB2-BD59-A6C34878D82A}">
                    <a16:rowId xmlns:a16="http://schemas.microsoft.com/office/drawing/2014/main" val="185627841"/>
                  </a:ext>
                </a:extLst>
              </a:tr>
              <a:tr h="441841">
                <a:tc>
                  <a:txBody>
                    <a:bodyPr/>
                    <a:lstStyle/>
                    <a:p>
                      <a:r>
                        <a:rPr lang="en-GB" sz="1000" dirty="0">
                          <a:effectLst/>
                          <a:latin typeface="Barlow Condensed" panose="00000506000000000000" pitchFamily="2" charset="0"/>
                        </a:rPr>
                        <a:t>PROGRESSIVE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Identifies the need for, and actions change in direction, practice, policy or procedure.</a:t>
                      </a:r>
                    </a:p>
                    <a:p>
                      <a:pPr marL="342900" lvl="0" indent="-342900">
                        <a:buFont typeface="Symbol" pitchFamily="2" charset="2"/>
                        <a:buChar char=""/>
                      </a:pPr>
                      <a:r>
                        <a:rPr lang="en-GB" sz="1000" dirty="0">
                          <a:effectLst/>
                          <a:latin typeface="Barlow Condensed" panose="00000506000000000000" pitchFamily="2" charset="0"/>
                        </a:rPr>
                        <a:t>Questions the way things are done and takes informed risks.</a:t>
                      </a:r>
                    </a:p>
                    <a:p>
                      <a:pPr marL="342900" lvl="0" indent="-342900">
                        <a:buFont typeface="Symbol" pitchFamily="2" charset="2"/>
                        <a:buChar char=""/>
                      </a:pPr>
                      <a:r>
                        <a:rPr lang="en-GB" sz="1000" dirty="0">
                          <a:effectLst/>
                          <a:latin typeface="Barlow Condensed" panose="00000506000000000000" pitchFamily="2" charset="0"/>
                        </a:rPr>
                        <a:t>Continuously seeks to improve efficiency and performance.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073111784"/>
                  </a:ext>
                </a:extLst>
              </a:tr>
              <a:tr h="441841">
                <a:tc>
                  <a:txBody>
                    <a:bodyPr/>
                    <a:lstStyle/>
                    <a:p>
                      <a:r>
                        <a:rPr lang="en-GB" sz="1000" dirty="0">
                          <a:effectLst/>
                          <a:latin typeface="Barlow Condensed" panose="00000506000000000000" pitchFamily="2" charset="0"/>
                        </a:rPr>
                        <a:t>RESPECTFUL</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Maintains people’s self-esteem when interacting with them.</a:t>
                      </a:r>
                    </a:p>
                    <a:p>
                      <a:pPr marL="342900" lvl="0" indent="-342900">
                        <a:buFont typeface="Symbol" pitchFamily="2" charset="2"/>
                        <a:buChar char=""/>
                      </a:pPr>
                      <a:r>
                        <a:rPr lang="en-GB" sz="1000" dirty="0">
                          <a:effectLst/>
                          <a:latin typeface="Barlow Condensed" panose="00000506000000000000" pitchFamily="2" charset="0"/>
                        </a:rPr>
                        <a:t>Avoids pre-judgement when listening to suggestions from others.</a:t>
                      </a:r>
                    </a:p>
                    <a:p>
                      <a:pPr marL="342900" lvl="0" indent="-342900">
                        <a:buFont typeface="Symbol" pitchFamily="2" charset="2"/>
                        <a:buChar char=""/>
                      </a:pPr>
                      <a:r>
                        <a:rPr lang="en-GB" sz="1000" dirty="0">
                          <a:effectLst/>
                          <a:latin typeface="Barlow Condensed" panose="00000506000000000000" pitchFamily="2" charset="0"/>
                        </a:rPr>
                        <a:t>Seizes the opportunity to apply Hampshire FA standards at all times.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502224599"/>
                  </a:ext>
                </a:extLst>
              </a:tr>
              <a:tr h="441841">
                <a:tc>
                  <a:txBody>
                    <a:bodyPr/>
                    <a:lstStyle/>
                    <a:p>
                      <a:r>
                        <a:rPr lang="en-GB" sz="1000" dirty="0">
                          <a:effectLst/>
                          <a:latin typeface="Barlow Condensed" panose="00000506000000000000" pitchFamily="2" charset="0"/>
                        </a:rPr>
                        <a:t>INCLUSIVE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Openly collaborates with colleagues and partners in the game</a:t>
                      </a:r>
                    </a:p>
                    <a:p>
                      <a:pPr marL="342900" lvl="0" indent="-342900">
                        <a:buFont typeface="Symbol" pitchFamily="2" charset="2"/>
                        <a:buChar char=""/>
                      </a:pPr>
                      <a:r>
                        <a:rPr lang="en-GB" sz="1000" dirty="0">
                          <a:effectLst/>
                          <a:latin typeface="Barlow Condensed" panose="00000506000000000000" pitchFamily="2" charset="0"/>
                        </a:rPr>
                        <a:t>Provides equal opportunity to people of different backgrounds, experience and perspective</a:t>
                      </a:r>
                    </a:p>
                    <a:p>
                      <a:pPr marL="342900" lvl="0" indent="-342900">
                        <a:buFont typeface="Symbol" pitchFamily="2" charset="2"/>
                        <a:buChar char=""/>
                      </a:pPr>
                      <a:r>
                        <a:rPr lang="en-GB" sz="1000" dirty="0">
                          <a:effectLst/>
                          <a:latin typeface="Barlow Condensed" panose="00000506000000000000" pitchFamily="2" charset="0"/>
                        </a:rPr>
                        <a:t>Seeks out and embraces new ways of thinking and working.</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335053546"/>
                  </a:ext>
                </a:extLst>
              </a:tr>
              <a:tr h="441841">
                <a:tc>
                  <a:txBody>
                    <a:bodyPr/>
                    <a:lstStyle/>
                    <a:p>
                      <a:r>
                        <a:rPr lang="en-GB" sz="1000" dirty="0">
                          <a:effectLst/>
                          <a:latin typeface="Barlow Condensed" panose="00000506000000000000" pitchFamily="2" charset="0"/>
                        </a:rPr>
                        <a:t>DETERMINED</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Works relentlessly to overcome roadblocks or obstacles to achieve the goal.</a:t>
                      </a:r>
                    </a:p>
                    <a:p>
                      <a:pPr marL="342900" lvl="0" indent="-342900">
                        <a:buFont typeface="Symbol" pitchFamily="2" charset="2"/>
                        <a:buChar char=""/>
                      </a:pPr>
                      <a:r>
                        <a:rPr lang="en-GB" sz="1000" dirty="0">
                          <a:effectLst/>
                          <a:latin typeface="Barlow Condensed" panose="00000506000000000000" pitchFamily="2" charset="0"/>
                        </a:rPr>
                        <a:t>Remains focused on seeing agreed goals through to completion taking pride in their work.</a:t>
                      </a:r>
                    </a:p>
                    <a:p>
                      <a:pPr marL="342900" lvl="0" indent="-342900">
                        <a:buFont typeface="Symbol" pitchFamily="2" charset="2"/>
                        <a:buChar char=""/>
                      </a:pPr>
                      <a:r>
                        <a:rPr lang="en-GB" sz="1000" dirty="0">
                          <a:effectLst/>
                          <a:latin typeface="Barlow Condensed" panose="00000506000000000000" pitchFamily="2" charset="0"/>
                        </a:rPr>
                        <a:t>Maintains motivation for their team and themselves.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865184843"/>
                  </a:ext>
                </a:extLst>
              </a:tr>
              <a:tr h="441841">
                <a:tc>
                  <a:txBody>
                    <a:bodyPr/>
                    <a:lstStyle/>
                    <a:p>
                      <a:r>
                        <a:rPr lang="en-GB" sz="1000" dirty="0">
                          <a:effectLst/>
                          <a:latin typeface="Barlow Condensed" panose="00000506000000000000" pitchFamily="2" charset="0"/>
                        </a:rPr>
                        <a:t>EXCELLENT</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Seeks to achieve the highest levels of performance at all times.</a:t>
                      </a:r>
                    </a:p>
                    <a:p>
                      <a:pPr marL="342900" lvl="0" indent="-342900">
                        <a:buFont typeface="Symbol" pitchFamily="2" charset="2"/>
                        <a:buChar char=""/>
                      </a:pPr>
                      <a:r>
                        <a:rPr lang="en-GB" sz="1000" dirty="0">
                          <a:effectLst/>
                          <a:latin typeface="Barlow Condensed" panose="00000506000000000000" pitchFamily="2" charset="0"/>
                        </a:rPr>
                        <a:t>Can be committed to achieve a standard that others consider impossible.</a:t>
                      </a:r>
                    </a:p>
                    <a:p>
                      <a:pPr marL="342900" lvl="0" indent="-342900">
                        <a:buFont typeface="Symbol" pitchFamily="2" charset="2"/>
                        <a:buChar char=""/>
                      </a:pPr>
                      <a:r>
                        <a:rPr lang="en-GB" sz="1000" dirty="0">
                          <a:effectLst/>
                          <a:latin typeface="Barlow Condensed" panose="00000506000000000000" pitchFamily="2" charset="0"/>
                        </a:rPr>
                        <a:t>Supports others to go further and achieve more.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240589167"/>
                  </a:ext>
                </a:extLst>
              </a:tr>
            </a:tbl>
          </a:graphicData>
        </a:graphic>
      </p:graphicFrame>
      <p:graphicFrame>
        <p:nvGraphicFramePr>
          <p:cNvPr id="10" name="Table 9">
            <a:extLst>
              <a:ext uri="{FF2B5EF4-FFF2-40B4-BE49-F238E27FC236}">
                <a16:creationId xmlns:a16="http://schemas.microsoft.com/office/drawing/2014/main" id="{7E714699-2104-8E4D-BA9C-76F6828BA1B0}"/>
              </a:ext>
            </a:extLst>
          </p:cNvPr>
          <p:cNvGraphicFramePr>
            <a:graphicFrameLocks noGrp="1"/>
          </p:cNvGraphicFramePr>
          <p:nvPr>
            <p:extLst>
              <p:ext uri="{D42A27DB-BD31-4B8C-83A1-F6EECF244321}">
                <p14:modId xmlns:p14="http://schemas.microsoft.com/office/powerpoint/2010/main" val="3275071385"/>
              </p:ext>
            </p:extLst>
          </p:nvPr>
        </p:nvGraphicFramePr>
        <p:xfrm>
          <a:off x="538249" y="6503863"/>
          <a:ext cx="6480000" cy="324630"/>
        </p:xfrm>
        <a:graphic>
          <a:graphicData uri="http://schemas.openxmlformats.org/drawingml/2006/table">
            <a:tbl>
              <a:tblPr firstCol="1" bandRow="1">
                <a:tableStyleId>{5C22544A-7EE6-4342-B048-85BDC9FD1C3A}</a:tableStyleId>
              </a:tblPr>
              <a:tblGrid>
                <a:gridCol w="2161015">
                  <a:extLst>
                    <a:ext uri="{9D8B030D-6E8A-4147-A177-3AD203B41FA5}">
                      <a16:colId xmlns:a16="http://schemas.microsoft.com/office/drawing/2014/main" val="1950857860"/>
                    </a:ext>
                  </a:extLst>
                </a:gridCol>
                <a:gridCol w="4318985">
                  <a:extLst>
                    <a:ext uri="{9D8B030D-6E8A-4147-A177-3AD203B41FA5}">
                      <a16:colId xmlns:a16="http://schemas.microsoft.com/office/drawing/2014/main" val="2069302558"/>
                    </a:ext>
                  </a:extLst>
                </a:gridCol>
              </a:tblGrid>
              <a:tr h="162008">
                <a:tc>
                  <a:txBody>
                    <a:bodyPr/>
                    <a:lstStyle/>
                    <a:p>
                      <a:r>
                        <a:rPr lang="en-GB" sz="1000" dirty="0">
                          <a:effectLst/>
                          <a:latin typeface="Barlow Condensed" panose="00000506000000000000" pitchFamily="2" charset="0"/>
                        </a:rPr>
                        <a:t>Application Deadline: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Friday 16</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June</a:t>
                      </a:r>
                    </a:p>
                  </a:txBody>
                  <a:tcPr marL="60124" marR="60124" marT="0" marB="0">
                    <a:solidFill>
                      <a:schemeClr val="accent1">
                        <a:lumMod val="20000"/>
                        <a:lumOff val="80000"/>
                      </a:schemeClr>
                    </a:solidFill>
                  </a:tcPr>
                </a:tc>
                <a:extLst>
                  <a:ext uri="{0D108BD9-81ED-4DB2-BD59-A6C34878D82A}">
                    <a16:rowId xmlns:a16="http://schemas.microsoft.com/office/drawing/2014/main" val="2569511557"/>
                  </a:ext>
                </a:extLst>
              </a:tr>
              <a:tr h="162622">
                <a:tc>
                  <a:txBody>
                    <a:bodyPr/>
                    <a:lstStyle/>
                    <a:p>
                      <a:r>
                        <a:rPr lang="en-GB" sz="1000" dirty="0">
                          <a:effectLst/>
                          <a:latin typeface="Barlow Condensed" panose="00000506000000000000" pitchFamily="2" charset="0"/>
                        </a:rPr>
                        <a:t>Interviews to be held (format: Online):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Tuesday 20</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June</a:t>
                      </a:r>
                    </a:p>
                  </a:txBody>
                  <a:tcPr marL="60124" marR="60124" marT="0" marB="0">
                    <a:solidFill>
                      <a:schemeClr val="accent1">
                        <a:lumMod val="20000"/>
                        <a:lumOff val="80000"/>
                      </a:schemeClr>
                    </a:solidFill>
                  </a:tcPr>
                </a:tc>
                <a:extLst>
                  <a:ext uri="{0D108BD9-81ED-4DB2-BD59-A6C34878D82A}">
                    <a16:rowId xmlns:a16="http://schemas.microsoft.com/office/drawing/2014/main" val="1562671308"/>
                  </a:ext>
                </a:extLst>
              </a:tr>
            </a:tbl>
          </a:graphicData>
        </a:graphic>
      </p:graphicFrame>
      <p:graphicFrame>
        <p:nvGraphicFramePr>
          <p:cNvPr id="11" name="Table 10">
            <a:extLst>
              <a:ext uri="{FF2B5EF4-FFF2-40B4-BE49-F238E27FC236}">
                <a16:creationId xmlns:a16="http://schemas.microsoft.com/office/drawing/2014/main" id="{CE8A469C-5688-E44A-88A5-EFEC7F5A3944}"/>
              </a:ext>
            </a:extLst>
          </p:cNvPr>
          <p:cNvGraphicFramePr>
            <a:graphicFrameLocks noGrp="1"/>
          </p:cNvGraphicFramePr>
          <p:nvPr>
            <p:extLst>
              <p:ext uri="{D42A27DB-BD31-4B8C-83A1-F6EECF244321}">
                <p14:modId xmlns:p14="http://schemas.microsoft.com/office/powerpoint/2010/main" val="3031867369"/>
              </p:ext>
            </p:extLst>
          </p:nvPr>
        </p:nvGraphicFramePr>
        <p:xfrm>
          <a:off x="539659" y="952459"/>
          <a:ext cx="6480001" cy="2125802"/>
        </p:xfrm>
        <a:graphic>
          <a:graphicData uri="http://schemas.openxmlformats.org/drawingml/2006/table">
            <a:tbl>
              <a:tblPr firstRow="1" firstCol="1" bandRow="1">
                <a:tableStyleId>{5C22544A-7EE6-4342-B048-85BDC9FD1C3A}</a:tableStyleId>
              </a:tblPr>
              <a:tblGrid>
                <a:gridCol w="1073241">
                  <a:extLst>
                    <a:ext uri="{9D8B030D-6E8A-4147-A177-3AD203B41FA5}">
                      <a16:colId xmlns:a16="http://schemas.microsoft.com/office/drawing/2014/main" val="2010844119"/>
                    </a:ext>
                  </a:extLst>
                </a:gridCol>
                <a:gridCol w="2461305">
                  <a:extLst>
                    <a:ext uri="{9D8B030D-6E8A-4147-A177-3AD203B41FA5}">
                      <a16:colId xmlns:a16="http://schemas.microsoft.com/office/drawing/2014/main" val="1713477686"/>
                    </a:ext>
                  </a:extLst>
                </a:gridCol>
                <a:gridCol w="2945455">
                  <a:extLst>
                    <a:ext uri="{9D8B030D-6E8A-4147-A177-3AD203B41FA5}">
                      <a16:colId xmlns:a16="http://schemas.microsoft.com/office/drawing/2014/main" val="3606109640"/>
                    </a:ext>
                  </a:extLst>
                </a:gridCol>
              </a:tblGrid>
              <a:tr h="163843">
                <a:tc>
                  <a:txBody>
                    <a:bodyPr/>
                    <a:lstStyle/>
                    <a:p>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Skills</a:t>
                      </a:r>
                      <a:endParaRPr lang="en-US" sz="1000" dirty="0">
                        <a:latin typeface="Barlow Condensed" panose="00000506000000000000" pitchFamily="2"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Knowledge/Experience</a:t>
                      </a:r>
                      <a:endParaRPr lang="en-US" sz="1000" dirty="0">
                        <a:latin typeface="Barlow Condensed" panose="00000506000000000000" pitchFamily="2" charset="0"/>
                      </a:endParaRPr>
                    </a:p>
                  </a:txBody>
                  <a:tcPr marL="36000" marR="36000" marT="18000" marB="18000">
                    <a:noFill/>
                  </a:tcPr>
                </a:tc>
                <a:extLst>
                  <a:ext uri="{0D108BD9-81ED-4DB2-BD59-A6C34878D82A}">
                    <a16:rowId xmlns:a16="http://schemas.microsoft.com/office/drawing/2014/main" val="2760434478"/>
                  </a:ext>
                </a:extLst>
              </a:tr>
              <a:tr h="927746">
                <a:tc>
                  <a:txBody>
                    <a:bodyPr/>
                    <a:lstStyle/>
                    <a:p>
                      <a:r>
                        <a:rPr lang="en-GB" sz="1000" dirty="0">
                          <a:effectLst/>
                          <a:latin typeface="Barlow Condensed" panose="00000506000000000000" pitchFamily="2" charset="0"/>
                        </a:rPr>
                        <a:t>Essential </a:t>
                      </a:r>
                    </a:p>
                    <a:p>
                      <a:r>
                        <a:rPr lang="en-GB" sz="1000" dirty="0">
                          <a:effectLst/>
                          <a:latin typeface="Barlow Condensed" panose="00000506000000000000" pitchFamily="2" charset="0"/>
                        </a:rPr>
                        <a:t>(Required to fulfil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plan, set and achieve objectives to deadlines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work independently and as part of a team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Time management and prioritisation</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Problem-solving and decision-making</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Communication skills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Skilled in football delivery</a:t>
                      </a:r>
                    </a:p>
                  </a:txBody>
                  <a:tcPr marL="32659" marR="32659" marT="0" marB="0">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FA DBS Check</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FA Safeguarding</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FA First Aid</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Experience in facilitating sporting events, tournaments or fixtures</a:t>
                      </a:r>
                    </a:p>
                  </a:txBody>
                  <a:tcPr marL="32659" marR="32659" marT="0" marB="0">
                    <a:solidFill>
                      <a:schemeClr val="accent1">
                        <a:lumMod val="20000"/>
                        <a:lumOff val="80000"/>
                      </a:schemeClr>
                    </a:solidFill>
                  </a:tcPr>
                </a:tc>
                <a:extLst>
                  <a:ext uri="{0D108BD9-81ED-4DB2-BD59-A6C34878D82A}">
                    <a16:rowId xmlns:a16="http://schemas.microsoft.com/office/drawing/2014/main" val="2115743892"/>
                  </a:ext>
                </a:extLst>
              </a:tr>
              <a:tr h="870602">
                <a:tc>
                  <a:txBody>
                    <a:bodyPr/>
                    <a:lstStyle/>
                    <a:p>
                      <a:r>
                        <a:rPr lang="en-GB" sz="1000" dirty="0">
                          <a:effectLst/>
                          <a:latin typeface="Barlow Condensed" panose="00000506000000000000" pitchFamily="2" charset="0"/>
                        </a:rPr>
                        <a:t>Non-Essential </a:t>
                      </a:r>
                    </a:p>
                    <a:p>
                      <a:r>
                        <a:rPr lang="en-GB" sz="1000" dirty="0">
                          <a:effectLst/>
                          <a:latin typeface="Barlow Condensed" panose="00000506000000000000" pitchFamily="2" charset="0"/>
                        </a:rPr>
                        <a:t>(Beneficial but can be accumulated once in the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Skilled in league delivery</a:t>
                      </a:r>
                    </a:p>
                  </a:txBody>
                  <a:tcPr marL="32659" marR="32659" marT="16329" marB="16329">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Taking and recording payments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Understanding of the game - Futsal</a:t>
                      </a:r>
                    </a:p>
                  </a:txBody>
                  <a:tcPr marL="32659" marR="32659" marT="16329" marB="16329">
                    <a:solidFill>
                      <a:schemeClr val="accent1">
                        <a:lumMod val="20000"/>
                        <a:lumOff val="80000"/>
                      </a:schemeClr>
                    </a:solidFill>
                  </a:tcPr>
                </a:tc>
                <a:extLst>
                  <a:ext uri="{0D108BD9-81ED-4DB2-BD59-A6C34878D82A}">
                    <a16:rowId xmlns:a16="http://schemas.microsoft.com/office/drawing/2014/main" val="472527997"/>
                  </a:ext>
                </a:extLst>
              </a:tr>
            </a:tbl>
          </a:graphicData>
        </a:graphic>
      </p:graphicFrame>
      <p:sp>
        <p:nvSpPr>
          <p:cNvPr id="2" name="TextBox 1">
            <a:extLst>
              <a:ext uri="{FF2B5EF4-FFF2-40B4-BE49-F238E27FC236}">
                <a16:creationId xmlns:a16="http://schemas.microsoft.com/office/drawing/2014/main" id="{BCEDA483-9253-FB7D-4789-7145DF382CB8}"/>
              </a:ext>
            </a:extLst>
          </p:cNvPr>
          <p:cNvSpPr txBox="1"/>
          <p:nvPr/>
        </p:nvSpPr>
        <p:spPr>
          <a:xfrm>
            <a:off x="212356" y="238540"/>
            <a:ext cx="3067557" cy="249696"/>
          </a:xfrm>
          <a:prstGeom prst="rect">
            <a:avLst/>
          </a:prstGeom>
          <a:noFill/>
        </p:spPr>
        <p:txBody>
          <a:bodyPr wrap="square" rtlCol="0">
            <a:spAutoFit/>
          </a:bodyPr>
          <a:lstStyle/>
          <a:p>
            <a:r>
              <a:rPr lang="en-US" sz="1000" dirty="0">
                <a:latin typeface="Barlow Condensed Medium" pitchFamily="2" charset="77"/>
              </a:rPr>
              <a:t>Futsal League Coordinator </a:t>
            </a:r>
            <a:r>
              <a:rPr lang="en-US" sz="1000" dirty="0">
                <a:solidFill>
                  <a:srgbClr val="061E42"/>
                </a:solidFill>
                <a:latin typeface="Barlow Condensed Medium" pitchFamily="2" charset="77"/>
              </a:rPr>
              <a:t>| Hampshire FA</a:t>
            </a:r>
          </a:p>
        </p:txBody>
      </p:sp>
    </p:spTree>
    <p:extLst>
      <p:ext uri="{BB962C8B-B14F-4D97-AF65-F5344CB8AC3E}">
        <p14:creationId xmlns:p14="http://schemas.microsoft.com/office/powerpoint/2010/main" val="118730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759" r="-801" b="79976"/>
          <a:stretch/>
        </p:blipFill>
        <p:spPr>
          <a:xfrm>
            <a:off x="-1" y="8608534"/>
            <a:ext cx="7559675" cy="2138697"/>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1508105"/>
          </a:xfrm>
          <a:prstGeom prst="rect">
            <a:avLst/>
          </a:prstGeom>
          <a:noFill/>
        </p:spPr>
        <p:txBody>
          <a:bodyPr wrap="square" rtlCol="0">
            <a:spAutoFit/>
          </a:bodyPr>
          <a:lstStyle/>
          <a:p>
            <a:r>
              <a:rPr lang="en-US" sz="4000" b="1" dirty="0">
                <a:solidFill>
                  <a:srgbClr val="D83B27"/>
                </a:solidFill>
                <a:latin typeface="Barlow Condensed ExtraBold" pitchFamily="2" charset="77"/>
              </a:rPr>
              <a:t>SUPPORTING INFORMATION</a:t>
            </a:r>
          </a:p>
          <a:p>
            <a:r>
              <a:rPr lang="en-US" sz="1200" b="1" dirty="0">
                <a:solidFill>
                  <a:schemeClr val="tx1">
                    <a:lumMod val="85000"/>
                    <a:lumOff val="15000"/>
                  </a:schemeClr>
                </a:solidFill>
                <a:latin typeface="Barlow Condensed SemiBold" pitchFamily="2" charset="77"/>
              </a:rPr>
              <a:t>Hampshire FA Vision, Mission &amp; Values</a:t>
            </a:r>
          </a:p>
          <a:p>
            <a:endParaRPr lang="en-US" sz="4000" b="1" dirty="0">
              <a:solidFill>
                <a:srgbClr val="D83B27"/>
              </a:solidFill>
              <a:latin typeface="Barlow Condensed ExtraBold" pitchFamily="2" charset="77"/>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3"/>
          <a:stretch>
            <a:fillRect/>
          </a:stretch>
        </p:blipFill>
        <p:spPr>
          <a:xfrm>
            <a:off x="3508539" y="9788823"/>
            <a:ext cx="542596" cy="772571"/>
          </a:xfrm>
          <a:prstGeom prst="rect">
            <a:avLst/>
          </a:prstGeom>
        </p:spPr>
      </p:pic>
      <p:sp>
        <p:nvSpPr>
          <p:cNvPr id="36" name="Rectangle 35">
            <a:extLst>
              <a:ext uri="{FF2B5EF4-FFF2-40B4-BE49-F238E27FC236}">
                <a16:creationId xmlns:a16="http://schemas.microsoft.com/office/drawing/2014/main" id="{E9D7827D-7BDF-0E45-85B2-DFAB2C2ACEA4}"/>
              </a:ext>
            </a:extLst>
          </p:cNvPr>
          <p:cNvSpPr/>
          <p:nvPr/>
        </p:nvSpPr>
        <p:spPr>
          <a:xfrm>
            <a:off x="1735576" y="6246298"/>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Re-invigorate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Equality, Diversity &amp; Inclusion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through new IAG/local engagement structure &amp; governance standards.</a:t>
            </a:r>
          </a:p>
        </p:txBody>
      </p:sp>
      <p:sp>
        <p:nvSpPr>
          <p:cNvPr id="37" name="Oval 36">
            <a:extLst>
              <a:ext uri="{FF2B5EF4-FFF2-40B4-BE49-F238E27FC236}">
                <a16:creationId xmlns:a16="http://schemas.microsoft.com/office/drawing/2014/main" id="{2EBDA089-7509-B940-9D3C-C3D9D175865F}"/>
              </a:ext>
            </a:extLst>
          </p:cNvPr>
          <p:cNvSpPr>
            <a:spLocks noChangeAspect="1"/>
          </p:cNvSpPr>
          <p:nvPr/>
        </p:nvSpPr>
        <p:spPr>
          <a:xfrm rot="18900000">
            <a:off x="739457" y="2493449"/>
            <a:ext cx="900000" cy="900000"/>
          </a:xfrm>
          <a:prstGeom prst="ellipse">
            <a:avLst/>
          </a:prstGeom>
          <a:solidFill>
            <a:srgbClr val="D83B2D"/>
          </a:solidFill>
          <a:ln>
            <a:solidFill>
              <a:srgbClr val="D83B2D"/>
            </a:solidFill>
          </a:ln>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b="1" dirty="0">
                <a:latin typeface="Barlow Condensed" panose="00000506000000000000" pitchFamily="2" charset="0"/>
              </a:rPr>
              <a:t>Vision</a:t>
            </a:r>
          </a:p>
        </p:txBody>
      </p:sp>
      <p:sp>
        <p:nvSpPr>
          <p:cNvPr id="38" name="Round Diagonal Corner of Rectangle 15">
            <a:extLst>
              <a:ext uri="{FF2B5EF4-FFF2-40B4-BE49-F238E27FC236}">
                <a16:creationId xmlns:a16="http://schemas.microsoft.com/office/drawing/2014/main" id="{C5213AFE-79C8-0C40-A96A-0A7F95B0EBF6}"/>
              </a:ext>
            </a:extLst>
          </p:cNvPr>
          <p:cNvSpPr>
            <a:spLocks/>
          </p:cNvSpPr>
          <p:nvPr/>
        </p:nvSpPr>
        <p:spPr>
          <a:xfrm>
            <a:off x="722905" y="3435266"/>
            <a:ext cx="845376" cy="4608000"/>
          </a:xfrm>
          <a:prstGeom prst="round2DiagRect">
            <a:avLst/>
          </a:prstGeom>
          <a:solidFill>
            <a:schemeClr val="bg1"/>
          </a:solidFill>
          <a:ln>
            <a:solidFill>
              <a:srgbClr val="D83B2D"/>
            </a:solidFill>
          </a:ln>
        </p:spPr>
        <p:style>
          <a:lnRef idx="3">
            <a:schemeClr val="lt1"/>
          </a:lnRef>
          <a:fillRef idx="1">
            <a:schemeClr val="accent1"/>
          </a:fillRef>
          <a:effectRef idx="1">
            <a:schemeClr val="accent1"/>
          </a:effectRef>
          <a:fontRef idx="minor">
            <a:schemeClr val="lt1"/>
          </a:fontRef>
        </p:style>
        <p:txBody>
          <a:bodyPr vert="vert270" lIns="0" rIns="0" rtlCol="0" anchor="ctr"/>
          <a:lstStyle/>
          <a:p>
            <a:pPr algn="ctr"/>
            <a:r>
              <a:rPr lang="en-US" sz="3200" b="1" dirty="0">
                <a:solidFill>
                  <a:schemeClr val="tx1">
                    <a:lumMod val="85000"/>
                    <a:lumOff val="15000"/>
                  </a:schemeClr>
                </a:solidFill>
                <a:latin typeface="Barlow Condensed" panose="00000506000000000000" pitchFamily="2" charset="0"/>
              </a:rPr>
              <a:t>Mission</a:t>
            </a:r>
            <a:endParaRPr lang="en-US" b="1" dirty="0">
              <a:solidFill>
                <a:schemeClr val="tx1">
                  <a:lumMod val="85000"/>
                  <a:lumOff val="15000"/>
                </a:schemeClr>
              </a:solidFill>
              <a:latin typeface="Barlow Condensed" panose="00000506000000000000" pitchFamily="2" charset="0"/>
            </a:endParaRPr>
          </a:p>
        </p:txBody>
      </p:sp>
      <p:sp>
        <p:nvSpPr>
          <p:cNvPr id="39" name="Preparation 16">
            <a:extLst>
              <a:ext uri="{FF2B5EF4-FFF2-40B4-BE49-F238E27FC236}">
                <a16:creationId xmlns:a16="http://schemas.microsoft.com/office/drawing/2014/main" id="{19EC09DE-771B-7441-A52E-2A88BE77814A}"/>
              </a:ext>
            </a:extLst>
          </p:cNvPr>
          <p:cNvSpPr>
            <a:spLocks/>
          </p:cNvSpPr>
          <p:nvPr/>
        </p:nvSpPr>
        <p:spPr>
          <a:xfrm>
            <a:off x="739457" y="8113773"/>
            <a:ext cx="900000" cy="342000"/>
          </a:xfrm>
          <a:prstGeom prst="flowChartPreparation">
            <a:avLst/>
          </a:prstGeom>
          <a:solidFill>
            <a:srgbClr val="051D42"/>
          </a:solidFill>
          <a:ln>
            <a:solidFill>
              <a:srgbClr val="051D42"/>
            </a:solid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400" b="1" dirty="0">
                <a:latin typeface="Barlow Condensed" panose="00000506000000000000" pitchFamily="2" charset="0"/>
              </a:rPr>
              <a:t>Values</a:t>
            </a:r>
          </a:p>
        </p:txBody>
      </p:sp>
      <p:sp>
        <p:nvSpPr>
          <p:cNvPr id="40" name="Rectangle 39">
            <a:extLst>
              <a:ext uri="{FF2B5EF4-FFF2-40B4-BE49-F238E27FC236}">
                <a16:creationId xmlns:a16="http://schemas.microsoft.com/office/drawing/2014/main" id="{A6A25A76-2627-5D47-BF29-9C6E25DB8E65}"/>
              </a:ext>
            </a:extLst>
          </p:cNvPr>
          <p:cNvSpPr/>
          <p:nvPr/>
        </p:nvSpPr>
        <p:spPr>
          <a:xfrm>
            <a:off x="1735576" y="2493449"/>
            <a:ext cx="5072258" cy="900000"/>
          </a:xfrm>
          <a:prstGeom prst="rect">
            <a:avLst/>
          </a:prstGeom>
          <a:solidFill>
            <a:srgbClr val="D83B2D"/>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bg1"/>
                </a:solidFill>
                <a:latin typeface="Barlow Condensed" panose="00000506000000000000" pitchFamily="2" charset="0"/>
              </a:rPr>
              <a:t>Using the power of </a:t>
            </a:r>
            <a:r>
              <a:rPr lang="en-US" sz="2000" b="1" i="1" dirty="0">
                <a:solidFill>
                  <a:schemeClr val="tx1">
                    <a:lumMod val="85000"/>
                    <a:lumOff val="15000"/>
                  </a:schemeClr>
                </a:solidFill>
                <a:latin typeface="Barlow Condensed" panose="00000506000000000000" pitchFamily="2" charset="0"/>
              </a:rPr>
              <a:t>football</a:t>
            </a:r>
            <a:r>
              <a:rPr lang="en-US" sz="2000" i="1" dirty="0">
                <a:solidFill>
                  <a:schemeClr val="bg1"/>
                </a:solidFill>
                <a:latin typeface="Barlow Condensed" panose="00000506000000000000" pitchFamily="2" charset="0"/>
              </a:rPr>
              <a:t> to build a better future </a:t>
            </a:r>
            <a:r>
              <a:rPr lang="en-US" sz="2000" b="0" i="1" dirty="0">
                <a:solidFill>
                  <a:schemeClr val="bg1"/>
                </a:solidFill>
                <a:latin typeface="Barlow Condensed" panose="00000506000000000000" pitchFamily="2" charset="0"/>
              </a:rPr>
              <a:t>for all </a:t>
            </a:r>
            <a:r>
              <a:rPr lang="en-US" sz="2000" i="1" dirty="0">
                <a:solidFill>
                  <a:schemeClr val="bg1"/>
                </a:solidFill>
                <a:latin typeface="Barlow Condensed" panose="00000506000000000000" pitchFamily="2" charset="0"/>
              </a:rPr>
              <a:t>communities </a:t>
            </a:r>
            <a:r>
              <a:rPr lang="en-US" sz="2000" b="0" i="1" dirty="0">
                <a:solidFill>
                  <a:schemeClr val="bg1"/>
                </a:solidFill>
                <a:latin typeface="Barlow Condensed" panose="00000506000000000000" pitchFamily="2" charset="0"/>
              </a:rPr>
              <a:t>in</a:t>
            </a:r>
            <a:r>
              <a:rPr lang="en-US" sz="2000" i="1" dirty="0">
                <a:solidFill>
                  <a:schemeClr val="bg1"/>
                </a:solidFill>
                <a:latin typeface="Barlow Condensed" panose="00000506000000000000" pitchFamily="2" charset="0"/>
              </a:rPr>
              <a:t> </a:t>
            </a:r>
            <a:r>
              <a:rPr lang="en-US" sz="2000" b="1" i="1" dirty="0">
                <a:solidFill>
                  <a:schemeClr val="tx1">
                    <a:lumMod val="85000"/>
                    <a:lumOff val="15000"/>
                  </a:schemeClr>
                </a:solidFill>
                <a:latin typeface="Barlow Condensed" panose="00000506000000000000" pitchFamily="2" charset="0"/>
              </a:rPr>
              <a:t>Hampshire</a:t>
            </a:r>
            <a:r>
              <a:rPr lang="en-US" sz="2000" i="1" dirty="0">
                <a:solidFill>
                  <a:schemeClr val="bg1"/>
                </a:solidFill>
                <a:latin typeface="Barlow Condensed" panose="00000506000000000000" pitchFamily="2" charset="0"/>
              </a:rPr>
              <a:t>.</a:t>
            </a:r>
            <a:endParaRPr lang="en-GB" sz="2000" i="1" dirty="0">
              <a:latin typeface="Barlow Condensed" panose="00000506000000000000" pitchFamily="2" charset="0"/>
            </a:endParaRPr>
          </a:p>
        </p:txBody>
      </p:sp>
      <p:sp>
        <p:nvSpPr>
          <p:cNvPr id="41" name="Rectangle 40">
            <a:extLst>
              <a:ext uri="{FF2B5EF4-FFF2-40B4-BE49-F238E27FC236}">
                <a16:creationId xmlns:a16="http://schemas.microsoft.com/office/drawing/2014/main" id="{7ECBBC07-D47F-AE4F-846A-8C953140C409}"/>
              </a:ext>
            </a:extLst>
          </p:cNvPr>
          <p:cNvSpPr/>
          <p:nvPr/>
        </p:nvSpPr>
        <p:spPr>
          <a:xfrm>
            <a:off x="1735576" y="3449409"/>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lumMod val="85000"/>
                    <a:lumOff val="15000"/>
                  </a:schemeClr>
                </a:solidFill>
                <a:latin typeface="Barlow Condensed" panose="00000506000000000000" pitchFamily="2" charset="0"/>
                <a:cs typeface="Arial" panose="020B0604020202020204" pitchFamily="34" charset="0"/>
              </a:rPr>
              <a:t>Set strong foundations for all of Hampshire football to </a:t>
            </a:r>
            <a:r>
              <a:rPr lang="en-GB" sz="1600" b="1" dirty="0">
                <a:solidFill>
                  <a:srgbClr val="D83B2D"/>
                </a:solidFill>
                <a:latin typeface="Barlow Condensed" panose="00000506000000000000" pitchFamily="2" charset="0"/>
                <a:cs typeface="Arial" panose="020B0604020202020204" pitchFamily="34" charset="0"/>
              </a:rPr>
              <a:t>Recover</a:t>
            </a:r>
            <a:r>
              <a:rPr lang="en-GB" sz="1600" dirty="0">
                <a:solidFill>
                  <a:schemeClr val="tx1"/>
                </a:solidFill>
                <a:latin typeface="Barlow Condensed" panose="00000506000000000000" pitchFamily="2" charset="0"/>
                <a:cs typeface="Arial" panose="020B0604020202020204" pitchFamily="34" charset="0"/>
              </a:rPr>
              <a:t> </a:t>
            </a:r>
            <a:r>
              <a:rPr lang="en-GB" sz="1600" dirty="0">
                <a:solidFill>
                  <a:schemeClr val="tx1">
                    <a:lumMod val="85000"/>
                    <a:lumOff val="15000"/>
                  </a:schemeClr>
                </a:solidFill>
                <a:latin typeface="Barlow Condensed" panose="00000506000000000000" pitchFamily="2" charset="0"/>
                <a:cs typeface="Arial" panose="020B0604020202020204" pitchFamily="34" charset="0"/>
              </a:rPr>
              <a:t>stronger by enabling &amp; supporting a bespoke Hampshire FA workforce.</a:t>
            </a:r>
          </a:p>
        </p:txBody>
      </p:sp>
      <p:sp>
        <p:nvSpPr>
          <p:cNvPr id="42" name="Rectangle 41">
            <a:extLst>
              <a:ext uri="{FF2B5EF4-FFF2-40B4-BE49-F238E27FC236}">
                <a16:creationId xmlns:a16="http://schemas.microsoft.com/office/drawing/2014/main" id="{4BCE181B-E7FC-5F46-A231-CA70540AD860}"/>
              </a:ext>
            </a:extLst>
          </p:cNvPr>
          <p:cNvSpPr/>
          <p:nvPr/>
        </p:nvSpPr>
        <p:spPr>
          <a:xfrm>
            <a:off x="1735576" y="4382403"/>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Deliver an expanding network of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Hub Sites</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connected with &amp; fully engaging  their local communities.</a:t>
            </a:r>
          </a:p>
        </p:txBody>
      </p:sp>
      <p:sp>
        <p:nvSpPr>
          <p:cNvPr id="43" name="Rectangle 42">
            <a:extLst>
              <a:ext uri="{FF2B5EF4-FFF2-40B4-BE49-F238E27FC236}">
                <a16:creationId xmlns:a16="http://schemas.microsoft.com/office/drawing/2014/main" id="{836B959F-CD3B-DB42-8BEF-FDA8BFFCC6FC}"/>
              </a:ext>
            </a:extLst>
          </p:cNvPr>
          <p:cNvSpPr/>
          <p:nvPr/>
        </p:nvSpPr>
        <p:spPr>
          <a:xfrm>
            <a:off x="1735576" y="5313304"/>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Put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Youth Engagement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at the centre of all delivery &amp; ensure young people are heard, safeguarded &amp; empowered to influence the future.</a:t>
            </a:r>
          </a:p>
        </p:txBody>
      </p:sp>
      <p:sp>
        <p:nvSpPr>
          <p:cNvPr id="44" name="Rectangle 43">
            <a:extLst>
              <a:ext uri="{FF2B5EF4-FFF2-40B4-BE49-F238E27FC236}">
                <a16:creationId xmlns:a16="http://schemas.microsoft.com/office/drawing/2014/main" id="{D2E7B257-A979-874D-A629-6ABB4CB25F66}"/>
              </a:ext>
            </a:extLst>
          </p:cNvPr>
          <p:cNvSpPr/>
          <p:nvPr/>
        </p:nvSpPr>
        <p:spPr>
          <a:xfrm>
            <a:off x="1735576" y="7179292"/>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Undertake a full business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Culture</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review to embed inclusivity, safeguarding &amp; quality community service throughout all we do.</a:t>
            </a:r>
          </a:p>
        </p:txBody>
      </p:sp>
      <p:sp>
        <p:nvSpPr>
          <p:cNvPr id="45" name="Rectangle 44">
            <a:extLst>
              <a:ext uri="{FF2B5EF4-FFF2-40B4-BE49-F238E27FC236}">
                <a16:creationId xmlns:a16="http://schemas.microsoft.com/office/drawing/2014/main" id="{B57CB0F8-FFD1-734F-BC02-F6317C0934A8}"/>
              </a:ext>
            </a:extLst>
          </p:cNvPr>
          <p:cNvSpPr/>
          <p:nvPr/>
        </p:nvSpPr>
        <p:spPr>
          <a:xfrm>
            <a:off x="1735576" y="8112286"/>
            <a:ext cx="5072258" cy="343487"/>
          </a:xfrm>
          <a:prstGeom prst="rect">
            <a:avLst/>
          </a:prstGeom>
          <a:solidFill>
            <a:srgbClr val="051D42"/>
          </a:solidFill>
          <a:ln>
            <a:solidFill>
              <a:srgbClr val="05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Barlow Condensed" panose="00000506000000000000" pitchFamily="2" charset="0"/>
                <a:cs typeface="Arial" panose="020B0604020202020204" pitchFamily="34" charset="0"/>
              </a:rPr>
              <a:t>Progressive - Respect - Inclusion - Determined - Excellence</a:t>
            </a:r>
            <a:endParaRPr lang="en-GB" sz="1600" dirty="0">
              <a:latin typeface="Barlow Condensed" panose="00000506000000000000" pitchFamily="2" charset="0"/>
            </a:endParaRPr>
          </a:p>
        </p:txBody>
      </p:sp>
      <p:sp>
        <p:nvSpPr>
          <p:cNvPr id="2" name="TextBox 1">
            <a:extLst>
              <a:ext uri="{FF2B5EF4-FFF2-40B4-BE49-F238E27FC236}">
                <a16:creationId xmlns:a16="http://schemas.microsoft.com/office/drawing/2014/main" id="{04B48D4F-A069-89B0-6F0B-55F3AC5BB21C}"/>
              </a:ext>
            </a:extLst>
          </p:cNvPr>
          <p:cNvSpPr txBox="1"/>
          <p:nvPr/>
        </p:nvSpPr>
        <p:spPr>
          <a:xfrm>
            <a:off x="212356" y="238540"/>
            <a:ext cx="3067557" cy="249696"/>
          </a:xfrm>
          <a:prstGeom prst="rect">
            <a:avLst/>
          </a:prstGeom>
          <a:noFill/>
        </p:spPr>
        <p:txBody>
          <a:bodyPr wrap="square" rtlCol="0">
            <a:spAutoFit/>
          </a:bodyPr>
          <a:lstStyle/>
          <a:p>
            <a:r>
              <a:rPr lang="en-US" sz="1000" dirty="0">
                <a:latin typeface="Barlow Condensed Medium" pitchFamily="2" charset="77"/>
              </a:rPr>
              <a:t>Futsal League Coordinator </a:t>
            </a:r>
            <a:r>
              <a:rPr lang="en-US" sz="1000" dirty="0">
                <a:solidFill>
                  <a:srgbClr val="061E42"/>
                </a:solidFill>
                <a:latin typeface="Barlow Condensed Medium" pitchFamily="2" charset="77"/>
              </a:rPr>
              <a:t>| Hampshire FA</a:t>
            </a:r>
          </a:p>
        </p:txBody>
      </p:sp>
    </p:spTree>
    <p:extLst>
      <p:ext uri="{BB962C8B-B14F-4D97-AF65-F5344CB8AC3E}">
        <p14:creationId xmlns:p14="http://schemas.microsoft.com/office/powerpoint/2010/main" val="633858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13f2ff-d3f6-4e4a-981e-28de5316bdc4">
      <Terms xmlns="http://schemas.microsoft.com/office/infopath/2007/PartnerControls"/>
    </lcf76f155ced4ddcb4097134ff3c332f>
    <TaxCatchAll xmlns="f412957e-9720-445d-b04b-3868fdc1665b" xsi:nil="true"/>
    <Topodium xmlns="ec13f2ff-d3f6-4e4a-981e-28de5316bd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BA5585461ACA4CA9FD1A65AAE4C4ED" ma:contentTypeVersion="17" ma:contentTypeDescription="Create a new document." ma:contentTypeScope="" ma:versionID="8b33c049583795883e13420390dfa3ef">
  <xsd:schema xmlns:xsd="http://www.w3.org/2001/XMLSchema" xmlns:xs="http://www.w3.org/2001/XMLSchema" xmlns:p="http://schemas.microsoft.com/office/2006/metadata/properties" xmlns:ns2="ec13f2ff-d3f6-4e4a-981e-28de5316bdc4" xmlns:ns3="f412957e-9720-445d-b04b-3868fdc1665b" targetNamespace="http://schemas.microsoft.com/office/2006/metadata/properties" ma:root="true" ma:fieldsID="1968ccad175355f5c64ff83d158841e5" ns2:_="" ns3:_="">
    <xsd:import namespace="ec13f2ff-d3f6-4e4a-981e-28de5316bdc4"/>
    <xsd:import namespace="f412957e-9720-445d-b04b-3868fdc166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Topodium"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3f2ff-d3f6-4e4a-981e-28de5316b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Topodium" ma:index="21" nillable="true" ma:displayName="Topodium" ma:description="Official Printing partner" ma:format="Dropdown" ma:internalName="Topodium">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12957e-9720-445d-b04b-3868fdc1665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97ac9de-8f24-47d9-8043-4e9ee0380fd1}" ma:internalName="TaxCatchAll" ma:showField="CatchAllData" ma:web="f412957e-9720-445d-b04b-3868fdc166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9FA19F-B9D1-4845-8D31-723CEB95BF3F}">
  <ds:schemaRefs>
    <ds:schemaRef ds:uri="http://schemas.microsoft.com/office/2006/metadata/properties"/>
    <ds:schemaRef ds:uri="http://schemas.microsoft.com/office/infopath/2007/PartnerControls"/>
    <ds:schemaRef ds:uri="ec13f2ff-d3f6-4e4a-981e-28de5316bdc4"/>
    <ds:schemaRef ds:uri="f412957e-9720-445d-b04b-3868fdc1665b"/>
  </ds:schemaRefs>
</ds:datastoreItem>
</file>

<file path=customXml/itemProps2.xml><?xml version="1.0" encoding="utf-8"?>
<ds:datastoreItem xmlns:ds="http://schemas.openxmlformats.org/officeDocument/2006/customXml" ds:itemID="{CB64A7AA-0347-464B-8FEC-B25BA726E3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3f2ff-d3f6-4e4a-981e-28de5316bdc4"/>
    <ds:schemaRef ds:uri="f412957e-9720-445d-b04b-3868fdc16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EBC6C1-11F4-4CB7-8EC3-249B7A4C56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7754</TotalTime>
  <Words>1482</Words>
  <Application>Microsoft Office PowerPoint</Application>
  <PresentationFormat>Custom</PresentationFormat>
  <Paragraphs>170</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Barlow</vt:lpstr>
      <vt:lpstr>Barlow Condensed</vt:lpstr>
      <vt:lpstr>Barlow Condensed ExtraBold</vt:lpstr>
      <vt:lpstr>Barlow Condensed Medium</vt:lpstr>
      <vt:lpstr>Barlow Condensed SemiBold</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Allen</dc:creator>
  <cp:lastModifiedBy>Jordan Bradshaw</cp:lastModifiedBy>
  <cp:revision>30</cp:revision>
  <dcterms:created xsi:type="dcterms:W3CDTF">2021-09-15T12:59:35Z</dcterms:created>
  <dcterms:modified xsi:type="dcterms:W3CDTF">2023-05-31T11:05:15Z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0x010100D0BA5585461ACA4CA9FD1A65AAE4C4ED</vt:lpwstr>
  </property>
</Properties>
</file>