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4" r:id="rId5"/>
    <p:sldId id="261" r:id="rId6"/>
    <p:sldId id="256" r:id="rId7"/>
    <p:sldId id="263" r:id="rId8"/>
    <p:sldId id="262" r:id="rId9"/>
    <p:sldId id="265" r:id="rId10"/>
    <p:sldId id="266" r:id="rId11"/>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85"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83B2D"/>
    <a:srgbClr val="E56463"/>
    <a:srgbClr val="051D42"/>
    <a:srgbClr val="D93A27"/>
    <a:srgbClr val="051E42"/>
    <a:srgbClr val="061E42"/>
    <a:srgbClr val="CC2000"/>
    <a:srgbClr val="B11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7"/>
    <p:restoredTop sz="94653"/>
  </p:normalViewPr>
  <p:slideViewPr>
    <p:cSldViewPr snapToGrid="0" snapToObjects="1">
      <p:cViewPr varScale="1">
        <p:scale>
          <a:sx n="43" d="100"/>
          <a:sy n="43" d="100"/>
        </p:scale>
        <p:origin x="1856" y="56"/>
      </p:cViewPr>
      <p:guideLst>
        <p:guide orient="horz" pos="588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Humphreys" userId="a97c7190-ba4b-4830-9d96-a9930320fc11" providerId="ADAL" clId="{9819E95B-DB43-4482-886E-9D299190D9DF}"/>
    <pc:docChg chg="undo custSel modSld">
      <pc:chgData name="Hannah Humphreys" userId="a97c7190-ba4b-4830-9d96-a9930320fc11" providerId="ADAL" clId="{9819E95B-DB43-4482-886E-9D299190D9DF}" dt="2022-10-07T10:16:21.953" v="518" actId="20577"/>
      <pc:docMkLst>
        <pc:docMk/>
      </pc:docMkLst>
      <pc:sldChg chg="addSp delSp modSp mod">
        <pc:chgData name="Hannah Humphreys" userId="a97c7190-ba4b-4830-9d96-a9930320fc11" providerId="ADAL" clId="{9819E95B-DB43-4482-886E-9D299190D9DF}" dt="2022-10-06T10:55:15.719" v="515" actId="1076"/>
        <pc:sldMkLst>
          <pc:docMk/>
          <pc:sldMk cId="528415005" sldId="256"/>
        </pc:sldMkLst>
        <pc:spChg chg="mod">
          <ac:chgData name="Hannah Humphreys" userId="a97c7190-ba4b-4830-9d96-a9930320fc11" providerId="ADAL" clId="{9819E95B-DB43-4482-886E-9D299190D9DF}" dt="2022-10-06T10:54:41.633" v="513" actId="1076"/>
          <ac:spMkLst>
            <pc:docMk/>
            <pc:sldMk cId="528415005" sldId="256"/>
            <ac:spMk id="6" creationId="{D27D0476-62F8-F045-9561-738637897342}"/>
          </ac:spMkLst>
        </pc:spChg>
        <pc:spChg chg="mod">
          <ac:chgData name="Hannah Humphreys" userId="a97c7190-ba4b-4830-9d96-a9930320fc11" providerId="ADAL" clId="{9819E95B-DB43-4482-886E-9D299190D9DF}" dt="2022-10-06T10:48:31.870" v="47" actId="114"/>
          <ac:spMkLst>
            <pc:docMk/>
            <pc:sldMk cId="528415005" sldId="256"/>
            <ac:spMk id="9" creationId="{3522F0A4-4FB9-0645-B528-4FFF6BE699E9}"/>
          </ac:spMkLst>
        </pc:spChg>
        <pc:spChg chg="mod">
          <ac:chgData name="Hannah Humphreys" userId="a97c7190-ba4b-4830-9d96-a9930320fc11" providerId="ADAL" clId="{9819E95B-DB43-4482-886E-9D299190D9DF}" dt="2022-10-06T10:48:58.038" v="55" actId="20577"/>
          <ac:spMkLst>
            <pc:docMk/>
            <pc:sldMk cId="528415005" sldId="256"/>
            <ac:spMk id="10" creationId="{FA18AC56-5437-C543-ABAC-00E6BE4FFE03}"/>
          </ac:spMkLst>
        </pc:spChg>
        <pc:spChg chg="mod">
          <ac:chgData name="Hannah Humphreys" userId="a97c7190-ba4b-4830-9d96-a9930320fc11" providerId="ADAL" clId="{9819E95B-DB43-4482-886E-9D299190D9DF}" dt="2022-10-06T10:55:15.719" v="515" actId="1076"/>
          <ac:spMkLst>
            <pc:docMk/>
            <pc:sldMk cId="528415005" sldId="256"/>
            <ac:spMk id="17" creationId="{05CEFB03-65C9-D446-96CC-B0A4E1D62E67}"/>
          </ac:spMkLst>
        </pc:spChg>
        <pc:spChg chg="mod">
          <ac:chgData name="Hannah Humphreys" userId="a97c7190-ba4b-4830-9d96-a9930320fc11" providerId="ADAL" clId="{9819E95B-DB43-4482-886E-9D299190D9DF}" dt="2022-10-06T10:54:36.121" v="510" actId="20577"/>
          <ac:spMkLst>
            <pc:docMk/>
            <pc:sldMk cId="528415005" sldId="256"/>
            <ac:spMk id="18" creationId="{DA4549FD-D558-194A-8286-AD0E21539C64}"/>
          </ac:spMkLst>
        </pc:spChg>
        <pc:spChg chg="mod">
          <ac:chgData name="Hannah Humphreys" userId="a97c7190-ba4b-4830-9d96-a9930320fc11" providerId="ADAL" clId="{9819E95B-DB43-4482-886E-9D299190D9DF}" dt="2022-10-06T10:54:45.011" v="514" actId="1076"/>
          <ac:spMkLst>
            <pc:docMk/>
            <pc:sldMk cId="528415005" sldId="256"/>
            <ac:spMk id="20" creationId="{0512EBD2-9059-284E-87EB-30EE301A442D}"/>
          </ac:spMkLst>
        </pc:spChg>
        <pc:picChg chg="mod">
          <ac:chgData name="Hannah Humphreys" userId="a97c7190-ba4b-4830-9d96-a9930320fc11" providerId="ADAL" clId="{9819E95B-DB43-4482-886E-9D299190D9DF}" dt="2022-10-06T10:49:16.207" v="57" actId="1076"/>
          <ac:picMkLst>
            <pc:docMk/>
            <pc:sldMk cId="528415005" sldId="256"/>
            <ac:picMk id="2" creationId="{A50EA536-4228-4382-A1F7-F113EDCF2319}"/>
          </ac:picMkLst>
        </pc:picChg>
        <pc:picChg chg="add del mod">
          <ac:chgData name="Hannah Humphreys" userId="a97c7190-ba4b-4830-9d96-a9930320fc11" providerId="ADAL" clId="{9819E95B-DB43-4482-886E-9D299190D9DF}" dt="2022-10-06T10:54:37.915" v="511" actId="478"/>
          <ac:picMkLst>
            <pc:docMk/>
            <pc:sldMk cId="528415005" sldId="256"/>
            <ac:picMk id="5" creationId="{3A54BB3F-EEE4-4C2D-AA56-BE7E12E716C4}"/>
          </ac:picMkLst>
        </pc:picChg>
      </pc:sldChg>
      <pc:sldChg chg="modSp mod">
        <pc:chgData name="Hannah Humphreys" userId="a97c7190-ba4b-4830-9d96-a9930320fc11" providerId="ADAL" clId="{9819E95B-DB43-4482-886E-9D299190D9DF}" dt="2022-10-06T10:50:42.795" v="63" actId="114"/>
        <pc:sldMkLst>
          <pc:docMk/>
          <pc:sldMk cId="3558253440" sldId="262"/>
        </pc:sldMkLst>
        <pc:graphicFrameChg chg="modGraphic">
          <ac:chgData name="Hannah Humphreys" userId="a97c7190-ba4b-4830-9d96-a9930320fc11" providerId="ADAL" clId="{9819E95B-DB43-4482-886E-9D299190D9DF}" dt="2022-10-06T10:50:42.795" v="63" actId="114"/>
          <ac:graphicFrameMkLst>
            <pc:docMk/>
            <pc:sldMk cId="3558253440" sldId="262"/>
            <ac:graphicFrameMk id="16" creationId="{938DCAFC-7897-5D48-87BA-48826A7F482E}"/>
          </ac:graphicFrameMkLst>
        </pc:graphicFrameChg>
      </pc:sldChg>
      <pc:sldChg chg="modSp mod">
        <pc:chgData name="Hannah Humphreys" userId="a97c7190-ba4b-4830-9d96-a9930320fc11" providerId="ADAL" clId="{9819E95B-DB43-4482-886E-9D299190D9DF}" dt="2022-10-07T10:16:21.953" v="518" actId="20577"/>
        <pc:sldMkLst>
          <pc:docMk/>
          <pc:sldMk cId="477155704" sldId="263"/>
        </pc:sldMkLst>
        <pc:spChg chg="mod">
          <ac:chgData name="Hannah Humphreys" userId="a97c7190-ba4b-4830-9d96-a9930320fc11" providerId="ADAL" clId="{9819E95B-DB43-4482-886E-9D299190D9DF}" dt="2022-10-07T10:16:21.953" v="518" actId="20577"/>
          <ac:spMkLst>
            <pc:docMk/>
            <pc:sldMk cId="477155704" sldId="263"/>
            <ac:spMk id="9" creationId="{41350EB8-2C9B-8549-8EDE-3A65DAFF9D8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87452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15329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03896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38E1DD-B747-7544-A8F7-A75915D7BDA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76828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38E1DD-B747-7544-A8F7-A75915D7BDA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35707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A38E1DD-B747-7544-A8F7-A75915D7BDA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422673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A38E1DD-B747-7544-A8F7-A75915D7BDA9}"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50105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A38E1DD-B747-7544-A8F7-A75915D7BDA9}"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393054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8E1DD-B747-7544-A8F7-A75915D7BDA9}"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110371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8214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AA38E1DD-B747-7544-A8F7-A75915D7BDA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8600A2-EABF-0841-9E55-1C359A7B5D50}" type="slidenum">
              <a:rPr lang="en-US" smtClean="0"/>
              <a:t>‹#›</a:t>
            </a:fld>
            <a:endParaRPr lang="en-US"/>
          </a:p>
        </p:txBody>
      </p:sp>
    </p:spTree>
    <p:extLst>
      <p:ext uri="{BB962C8B-B14F-4D97-AF65-F5344CB8AC3E}">
        <p14:creationId xmlns:p14="http://schemas.microsoft.com/office/powerpoint/2010/main" val="273807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A38E1DD-B747-7544-A8F7-A75915D7BDA9}" type="datetimeFigureOut">
              <a:rPr lang="en-US" smtClean="0"/>
              <a:t>10/10/2022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18600A2-EABF-0841-9E55-1C359A7B5D50}" type="slidenum">
              <a:rPr lang="en-US" smtClean="0"/>
              <a:t>‹#›</a:t>
            </a:fld>
            <a:endParaRPr lang="en-US"/>
          </a:p>
        </p:txBody>
      </p:sp>
    </p:spTree>
    <p:extLst>
      <p:ext uri="{BB962C8B-B14F-4D97-AF65-F5344CB8AC3E}">
        <p14:creationId xmlns:p14="http://schemas.microsoft.com/office/powerpoint/2010/main" val="2656626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mailto:.Humphreys@HampshireFA.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r/XHe6etntiT"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rms.office.com/r/Abk6YsWEK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10F1EC-C59D-6D42-AE8A-BCA27A1E998C}"/>
              </a:ext>
            </a:extLst>
          </p:cNvPr>
          <p:cNvPicPr>
            <a:picLocks noChangeAspect="1"/>
          </p:cNvPicPr>
          <p:nvPr/>
        </p:nvPicPr>
        <p:blipFill>
          <a:blip r:embed="rId2"/>
          <a:stretch>
            <a:fillRect/>
          </a:stretch>
        </p:blipFill>
        <p:spPr>
          <a:xfrm>
            <a:off x="0" y="11113"/>
            <a:ext cx="7556500" cy="10680700"/>
          </a:xfrm>
          <a:prstGeom prst="rect">
            <a:avLst/>
          </a:prstGeom>
        </p:spPr>
      </p:pic>
      <p:sp>
        <p:nvSpPr>
          <p:cNvPr id="9" name="TextBox 8">
            <a:extLst>
              <a:ext uri="{FF2B5EF4-FFF2-40B4-BE49-F238E27FC236}">
                <a16:creationId xmlns:a16="http://schemas.microsoft.com/office/drawing/2014/main" id="{3522F0A4-4FB9-0645-B528-4FFF6BE699E9}"/>
              </a:ext>
            </a:extLst>
          </p:cNvPr>
          <p:cNvSpPr txBox="1"/>
          <p:nvPr/>
        </p:nvSpPr>
        <p:spPr>
          <a:xfrm>
            <a:off x="415924" y="4418292"/>
            <a:ext cx="6724650"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EMPLOYMENT APPLICATION PACK:</a:t>
            </a:r>
          </a:p>
        </p:txBody>
      </p:sp>
      <p:pic>
        <p:nvPicPr>
          <p:cNvPr id="11" name="Picture 10">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494048" y="9404777"/>
            <a:ext cx="571569" cy="813824"/>
          </a:xfrm>
          <a:prstGeom prst="rect">
            <a:avLst/>
          </a:prstGeom>
        </p:spPr>
      </p:pic>
      <p:sp>
        <p:nvSpPr>
          <p:cNvPr id="13" name="TextBox 12">
            <a:extLst>
              <a:ext uri="{FF2B5EF4-FFF2-40B4-BE49-F238E27FC236}">
                <a16:creationId xmlns:a16="http://schemas.microsoft.com/office/drawing/2014/main" id="{AD0C895A-0A8C-8441-9E98-96F1D60BDEDB}"/>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Equal Game Ambassador | Hampshire FA</a:t>
            </a:r>
          </a:p>
        </p:txBody>
      </p:sp>
      <p:sp>
        <p:nvSpPr>
          <p:cNvPr id="6" name="TextBox 5">
            <a:extLst>
              <a:ext uri="{FF2B5EF4-FFF2-40B4-BE49-F238E27FC236}">
                <a16:creationId xmlns:a16="http://schemas.microsoft.com/office/drawing/2014/main" id="{F8A0CB14-186A-FB42-BCEE-3C0DB0B63686}"/>
              </a:ext>
            </a:extLst>
          </p:cNvPr>
          <p:cNvSpPr txBox="1"/>
          <p:nvPr/>
        </p:nvSpPr>
        <p:spPr>
          <a:xfrm>
            <a:off x="1097065" y="4976523"/>
            <a:ext cx="5362369" cy="400110"/>
          </a:xfrm>
          <a:prstGeom prst="rect">
            <a:avLst/>
          </a:prstGeom>
          <a:noFill/>
        </p:spPr>
        <p:txBody>
          <a:bodyPr wrap="square" rtlCol="0">
            <a:spAutoFit/>
          </a:bodyPr>
          <a:lstStyle/>
          <a:p>
            <a:pPr algn="ctr"/>
            <a:r>
              <a:rPr lang="en-US" sz="2000" dirty="0">
                <a:solidFill>
                  <a:schemeClr val="bg1"/>
                </a:solidFill>
                <a:latin typeface="Barlow Condensed Medium" pitchFamily="2" charset="77"/>
              </a:rPr>
              <a:t>Equal Game Ambassador</a:t>
            </a:r>
          </a:p>
        </p:txBody>
      </p:sp>
    </p:spTree>
    <p:extLst>
      <p:ext uri="{BB962C8B-B14F-4D97-AF65-F5344CB8AC3E}">
        <p14:creationId xmlns:p14="http://schemas.microsoft.com/office/powerpoint/2010/main" val="371815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344AD7E-8C47-8F4B-BE97-FF255D1B9031}"/>
              </a:ext>
            </a:extLst>
          </p:cNvPr>
          <p:cNvSpPr/>
          <p:nvPr/>
        </p:nvSpPr>
        <p:spPr>
          <a:xfrm>
            <a:off x="-324" y="6511157"/>
            <a:ext cx="7559675" cy="2782605"/>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E1B2C57-D03A-3044-9C8E-BE8923AC1CB0}"/>
              </a:ext>
            </a:extLst>
          </p:cNvPr>
          <p:cNvPicPr>
            <a:picLocks noChangeAspect="1"/>
          </p:cNvPicPr>
          <p:nvPr/>
        </p:nvPicPr>
        <p:blipFill rotWithShape="1">
          <a:blip r:embed="rId2"/>
          <a:srcRect r="4974"/>
          <a:stretch/>
        </p:blipFill>
        <p:spPr>
          <a:xfrm>
            <a:off x="0" y="11113"/>
            <a:ext cx="7558089"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WHAT IS IN THIS PACK?</a:t>
            </a:r>
          </a:p>
        </p:txBody>
      </p:sp>
      <p:pic>
        <p:nvPicPr>
          <p:cNvPr id="9" name="Picture 8">
            <a:extLst>
              <a:ext uri="{FF2B5EF4-FFF2-40B4-BE49-F238E27FC236}">
                <a16:creationId xmlns:a16="http://schemas.microsoft.com/office/drawing/2014/main" id="{10338E73-F90E-BF47-9E58-7B67E412F65F}"/>
              </a:ext>
            </a:extLst>
          </p:cNvPr>
          <p:cNvPicPr>
            <a:picLocks noChangeAspect="1"/>
          </p:cNvPicPr>
          <p:nvPr/>
        </p:nvPicPr>
        <p:blipFill>
          <a:blip r:embed="rId3"/>
          <a:stretch>
            <a:fillRect/>
          </a:stretch>
        </p:blipFill>
        <p:spPr>
          <a:xfrm>
            <a:off x="3508539" y="9788823"/>
            <a:ext cx="542596" cy="772571"/>
          </a:xfrm>
          <a:prstGeom prst="rect">
            <a:avLst/>
          </a:prstGeom>
        </p:spPr>
      </p:pic>
      <p:grpSp>
        <p:nvGrpSpPr>
          <p:cNvPr id="5" name="Group 4">
            <a:extLst>
              <a:ext uri="{FF2B5EF4-FFF2-40B4-BE49-F238E27FC236}">
                <a16:creationId xmlns:a16="http://schemas.microsoft.com/office/drawing/2014/main" id="{0B2EE779-7A27-99D9-15DB-D4F8EA847723}"/>
              </a:ext>
            </a:extLst>
          </p:cNvPr>
          <p:cNvGrpSpPr/>
          <p:nvPr/>
        </p:nvGrpSpPr>
        <p:grpSpPr>
          <a:xfrm>
            <a:off x="1059766" y="1885213"/>
            <a:ext cx="5458097" cy="6217087"/>
            <a:chOff x="1059766" y="1885213"/>
            <a:chExt cx="5458097" cy="6217087"/>
          </a:xfrm>
        </p:grpSpPr>
        <p:sp>
          <p:nvSpPr>
            <p:cNvPr id="14" name="TextBox 13">
              <a:extLst>
                <a:ext uri="{FF2B5EF4-FFF2-40B4-BE49-F238E27FC236}">
                  <a16:creationId xmlns:a16="http://schemas.microsoft.com/office/drawing/2014/main" id="{FC372218-32A5-5319-32F1-BFEA00B2D64E}"/>
                </a:ext>
              </a:extLst>
            </p:cNvPr>
            <p:cNvSpPr txBox="1"/>
            <p:nvPr/>
          </p:nvSpPr>
          <p:spPr>
            <a:xfrm>
              <a:off x="1059766" y="1885213"/>
              <a:ext cx="5458097" cy="6217087"/>
            </a:xfrm>
            <a:prstGeom prst="rect">
              <a:avLst/>
            </a:prstGeom>
            <a:noFill/>
          </p:spPr>
          <p:txBody>
            <a:bodyPr wrap="square" rtlCol="0">
              <a:spAutoFit/>
            </a:bodyPr>
            <a:lstStyle/>
            <a:p>
              <a:pPr algn="just"/>
              <a:r>
                <a:rPr lang="en-US" sz="4400" b="1" dirty="0">
                  <a:solidFill>
                    <a:srgbClr val="D83B27"/>
                  </a:solidFill>
                  <a:latin typeface="Barlow Condensed SemiBold" pitchFamily="2" charset="77"/>
                </a:rPr>
                <a:t>1</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Job Advert &amp; Description</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2 </a:t>
              </a:r>
              <a:r>
                <a:rPr lang="en-US" sz="2000" b="1" dirty="0">
                  <a:solidFill>
                    <a:schemeClr val="tx1">
                      <a:lumMod val="85000"/>
                      <a:lumOff val="15000"/>
                    </a:schemeClr>
                  </a:solidFill>
                  <a:latin typeface="Barlow Condensed SemiBold" pitchFamily="2" charset="77"/>
                </a:rPr>
                <a:t>Application Process</a:t>
              </a:r>
            </a:p>
            <a:p>
              <a:pPr algn="just"/>
              <a:endParaRPr lang="en-US" sz="1400" b="1" dirty="0">
                <a:solidFill>
                  <a:srgbClr val="DE3D3B"/>
                </a:solidFill>
                <a:latin typeface="Barlow Condensed SemiBold" pitchFamily="2" charset="77"/>
              </a:endParaRPr>
            </a:p>
            <a:p>
              <a:pPr algn="just"/>
              <a:r>
                <a:rPr lang="en-US" sz="4400" b="1" dirty="0">
                  <a:solidFill>
                    <a:srgbClr val="D83B27"/>
                  </a:solidFill>
                  <a:latin typeface="Barlow Condensed SemiBold" pitchFamily="2" charset="77"/>
                </a:rPr>
                <a:t>3</a:t>
              </a:r>
              <a:r>
                <a:rPr lang="en-US" sz="4400" b="1" dirty="0">
                  <a:solidFill>
                    <a:srgbClr val="DE3D3B"/>
                  </a:solidFill>
                  <a:latin typeface="Barlow Condensed SemiBold" pitchFamily="2" charset="77"/>
                </a:rPr>
                <a:t> </a:t>
              </a:r>
              <a:r>
                <a:rPr lang="en-US" sz="2000" b="1" dirty="0">
                  <a:solidFill>
                    <a:schemeClr val="tx1">
                      <a:lumMod val="85000"/>
                      <a:lumOff val="15000"/>
                    </a:schemeClr>
                  </a:solidFill>
                  <a:latin typeface="Barlow Condensed SemiBold" pitchFamily="2" charset="77"/>
                </a:rPr>
                <a:t>Full Role Profile &amp; Person Specification</a:t>
              </a:r>
            </a:p>
            <a:p>
              <a:pPr algn="just"/>
              <a:endParaRPr lang="en-US" sz="1400" b="1" dirty="0">
                <a:solidFill>
                  <a:schemeClr val="tx1">
                    <a:lumMod val="85000"/>
                    <a:lumOff val="15000"/>
                  </a:schemeClr>
                </a:solidFill>
                <a:latin typeface="Barlow Condensed SemiBold" pitchFamily="2" charset="77"/>
              </a:endParaRPr>
            </a:p>
            <a:p>
              <a:pPr algn="just"/>
              <a:r>
                <a:rPr lang="en-US" sz="4400" b="1" dirty="0">
                  <a:solidFill>
                    <a:srgbClr val="DE3D3B"/>
                  </a:solidFill>
                  <a:latin typeface="Barlow Condensed SemiBold" pitchFamily="2" charset="77"/>
                </a:rPr>
                <a:t>4 </a:t>
              </a:r>
              <a:r>
                <a:rPr lang="en-US" sz="2000" b="1" dirty="0">
                  <a:solidFill>
                    <a:schemeClr val="tx1">
                      <a:lumMod val="85000"/>
                      <a:lumOff val="15000"/>
                    </a:schemeClr>
                  </a:solidFill>
                  <a:latin typeface="Barlow Condensed SemiBold" pitchFamily="2" charset="77"/>
                </a:rPr>
                <a:t>Supporting Information</a:t>
              </a:r>
            </a:p>
            <a:p>
              <a:pPr marL="800100" lvl="1" indent="-342900" algn="just">
                <a:buFont typeface="Arial" panose="020B0604020202020204" pitchFamily="34" charset="0"/>
                <a:buChar char="•"/>
              </a:pPr>
              <a:r>
                <a:rPr lang="en-US" sz="2000" b="1" dirty="0">
                  <a:solidFill>
                    <a:schemeClr val="tx1">
                      <a:lumMod val="85000"/>
                      <a:lumOff val="15000"/>
                    </a:schemeClr>
                  </a:solidFill>
                  <a:latin typeface="Barlow Condensed SemiBold" pitchFamily="2" charset="77"/>
                </a:rPr>
                <a:t>Hampshire FA Vision, Mission &amp; Values</a:t>
              </a:r>
            </a:p>
            <a:p>
              <a:pPr lvl="1" algn="just"/>
              <a:endParaRPr lang="en-US" sz="2000" b="1" dirty="0">
                <a:solidFill>
                  <a:schemeClr val="tx1">
                    <a:lumMod val="85000"/>
                    <a:lumOff val="15000"/>
                  </a:schemeClr>
                </a:solidFill>
                <a:latin typeface="Barlow Condensed SemiBold" pitchFamily="2" charset="77"/>
              </a:endParaRPr>
            </a:p>
            <a:p>
              <a:pPr lvl="1" algn="just"/>
              <a:endParaRPr lang="en-US" sz="2000" b="1" dirty="0">
                <a:solidFill>
                  <a:schemeClr val="tx1">
                    <a:lumMod val="85000"/>
                    <a:lumOff val="15000"/>
                  </a:schemeClr>
                </a:solidFill>
                <a:latin typeface="Barlow Condensed SemiBold" pitchFamily="2" charset="77"/>
              </a:endParaRPr>
            </a:p>
            <a:p>
              <a:pPr algn="just"/>
              <a:endParaRPr lang="en-US" sz="2000" b="1" dirty="0">
                <a:solidFill>
                  <a:schemeClr val="tx1">
                    <a:lumMod val="85000"/>
                    <a:lumOff val="15000"/>
                  </a:schemeClr>
                </a:solidFill>
                <a:latin typeface="Barlow Condensed SemiBold" pitchFamily="2" charset="77"/>
              </a:endParaRPr>
            </a:p>
            <a:p>
              <a:pPr algn="just"/>
              <a:r>
                <a:rPr lang="en-US" sz="2000" b="1" dirty="0">
                  <a:solidFill>
                    <a:schemeClr val="tx1">
                      <a:lumMod val="85000"/>
                      <a:lumOff val="15000"/>
                    </a:schemeClr>
                  </a:solidFill>
                  <a:latin typeface="Barlow Condensed SemiBold" pitchFamily="2" charset="77"/>
                </a:rPr>
                <a:t>If you would like to discuss the role further or have any questions on the content of this pack, please contact </a:t>
              </a:r>
              <a:r>
                <a:rPr lang="en-US" sz="2000" b="1" dirty="0">
                  <a:solidFill>
                    <a:srgbClr val="C00000"/>
                  </a:solidFill>
                  <a:latin typeface="Barlow Condensed SemiBold" pitchFamily="2" charset="77"/>
                </a:rPr>
                <a:t>Hannah Humphreys </a:t>
              </a:r>
              <a:r>
                <a:rPr lang="en-GB" sz="2000" b="1" dirty="0">
                  <a:solidFill>
                    <a:schemeClr val="tx1">
                      <a:lumMod val="85000"/>
                      <a:lumOff val="15000"/>
                    </a:schemeClr>
                  </a:solidFill>
                  <a:latin typeface="Barlow Condensed SemiBold" pitchFamily="2" charset="77"/>
                </a:rPr>
                <a:t>us</a:t>
              </a:r>
              <a:r>
                <a:rPr lang="en-US" sz="2000" b="1" dirty="0">
                  <a:solidFill>
                    <a:schemeClr val="tx1">
                      <a:lumMod val="85000"/>
                      <a:lumOff val="15000"/>
                    </a:schemeClr>
                  </a:solidFill>
                  <a:latin typeface="Barlow Condensed SemiBold" pitchFamily="2" charset="77"/>
                </a:rPr>
                <a:t>ing the details below:</a:t>
              </a:r>
            </a:p>
            <a:p>
              <a:pPr algn="just"/>
              <a:endParaRPr lang="en-GB" sz="2000" b="1" dirty="0">
                <a:solidFill>
                  <a:srgbClr val="DE3C3B"/>
                </a:solidFill>
                <a:latin typeface="Barlow Condensed SemiBold" pitchFamily="2" charset="77"/>
              </a:endParaRPr>
            </a:p>
            <a:p>
              <a:pPr algn="just"/>
              <a:r>
                <a:rPr lang="en-GB" sz="2000" b="1" dirty="0">
                  <a:latin typeface="Barlow Condensed SemiBold" pitchFamily="2" charset="77"/>
                </a:rPr>
                <a:t>E: </a:t>
              </a:r>
              <a:r>
                <a:rPr lang="en-GB" sz="2000" b="1" dirty="0">
                  <a:solidFill>
                    <a:srgbClr val="D83B2D"/>
                  </a:solidFill>
                  <a:latin typeface="Barlow Condensed SemiBold" pitchFamily="2" charset="77"/>
                </a:rPr>
                <a:t>Hannah</a:t>
              </a:r>
              <a:r>
                <a:rPr lang="en-GB" sz="2000" b="1" dirty="0">
                  <a:solidFill>
                    <a:srgbClr val="D83B2D"/>
                  </a:solidFill>
                  <a:latin typeface="Barlow Condensed SemiBold" pitchFamily="2" charset="77"/>
                  <a:hlinkClick r:id="rId4">
                    <a:extLst>
                      <a:ext uri="{A12FA001-AC4F-418D-AE19-62706E023703}">
                        <ahyp:hlinkClr xmlns:ahyp="http://schemas.microsoft.com/office/drawing/2018/hyperlinkcolor" val="tx"/>
                      </a:ext>
                    </a:extLst>
                  </a:hlinkClick>
                </a:rPr>
                <a:t>.Humphreys@HampshireFA.com</a:t>
              </a:r>
              <a:r>
                <a:rPr lang="en-GB" sz="2000" b="1" dirty="0">
                  <a:solidFill>
                    <a:srgbClr val="D83B2D"/>
                  </a:solidFill>
                  <a:latin typeface="Barlow Condensed SemiBold" pitchFamily="2" charset="77"/>
                </a:rPr>
                <a:t>  </a:t>
              </a:r>
            </a:p>
          </p:txBody>
        </p:sp>
        <p:cxnSp>
          <p:nvCxnSpPr>
            <p:cNvPr id="15" name="Straight Connector 14">
              <a:extLst>
                <a:ext uri="{FF2B5EF4-FFF2-40B4-BE49-F238E27FC236}">
                  <a16:creationId xmlns:a16="http://schemas.microsoft.com/office/drawing/2014/main" id="{C2D0EECF-E7CF-9C37-95B9-F788B6B4FA80}"/>
                </a:ext>
              </a:extLst>
            </p:cNvPr>
            <p:cNvCxnSpPr>
              <a:cxnSpLocks/>
            </p:cNvCxnSpPr>
            <p:nvPr/>
          </p:nvCxnSpPr>
          <p:spPr>
            <a:xfrm>
              <a:off x="2573710" y="6051164"/>
              <a:ext cx="2412253" cy="0"/>
            </a:xfrm>
            <a:prstGeom prst="line">
              <a:avLst/>
            </a:prstGeom>
            <a:ln w="28575">
              <a:solidFill>
                <a:srgbClr val="051D42"/>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EFABB85A-3EEC-4DB9-A212-C2D04DA4A9E4}"/>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Female Recreational Football Development Officer</a:t>
            </a:r>
            <a:r>
              <a:rPr lang="en-US" sz="1000" dirty="0">
                <a:solidFill>
                  <a:srgbClr val="061E42"/>
                </a:solidFill>
                <a:latin typeface="Barlow Condensed Medium" pitchFamily="2" charset="77"/>
              </a:rPr>
              <a:t> | Hampshire FA</a:t>
            </a:r>
          </a:p>
        </p:txBody>
      </p:sp>
    </p:spTree>
    <p:extLst>
      <p:ext uri="{BB962C8B-B14F-4D97-AF65-F5344CB8AC3E}">
        <p14:creationId xmlns:p14="http://schemas.microsoft.com/office/powerpoint/2010/main" val="1695054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een, blue, colorful&#10;&#10;Description automatically generated">
            <a:extLst>
              <a:ext uri="{FF2B5EF4-FFF2-40B4-BE49-F238E27FC236}">
                <a16:creationId xmlns:a16="http://schemas.microsoft.com/office/drawing/2014/main" id="{38228904-8969-8840-A83E-0618E823A28E}"/>
              </a:ext>
            </a:extLst>
          </p:cNvPr>
          <p:cNvPicPr>
            <a:picLocks noChangeAspect="1"/>
          </p:cNvPicPr>
          <p:nvPr/>
        </p:nvPicPr>
        <p:blipFill rotWithShape="1">
          <a:blip r:embed="rId2"/>
          <a:srcRect l="1" t="1063" r="47598" b="-113"/>
          <a:stretch/>
        </p:blipFill>
        <p:spPr>
          <a:xfrm>
            <a:off x="-1" y="-1"/>
            <a:ext cx="7559675" cy="10704042"/>
          </a:xfrm>
          <a:prstGeom prst="rect">
            <a:avLst/>
          </a:prstGeom>
        </p:spPr>
      </p:pic>
      <p:sp>
        <p:nvSpPr>
          <p:cNvPr id="6" name="Rectangle 5">
            <a:extLst>
              <a:ext uri="{FF2B5EF4-FFF2-40B4-BE49-F238E27FC236}">
                <a16:creationId xmlns:a16="http://schemas.microsoft.com/office/drawing/2014/main" id="{D27D0476-62F8-F045-9561-738637897342}"/>
              </a:ext>
            </a:extLst>
          </p:cNvPr>
          <p:cNvSpPr/>
          <p:nvPr/>
        </p:nvSpPr>
        <p:spPr>
          <a:xfrm>
            <a:off x="-324" y="-6115"/>
            <a:ext cx="7559675" cy="10704041"/>
          </a:xfrm>
          <a:prstGeom prst="rect">
            <a:avLst/>
          </a:prstGeom>
          <a:solidFill>
            <a:srgbClr val="061E42">
              <a:alpha val="901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22F0A4-4FB9-0645-B528-4FFF6BE699E9}"/>
              </a:ext>
            </a:extLst>
          </p:cNvPr>
          <p:cNvSpPr txBox="1"/>
          <p:nvPr/>
        </p:nvSpPr>
        <p:spPr>
          <a:xfrm>
            <a:off x="444338" y="569328"/>
            <a:ext cx="6617793" cy="707886"/>
          </a:xfrm>
          <a:prstGeom prst="rect">
            <a:avLst/>
          </a:prstGeom>
          <a:noFill/>
        </p:spPr>
        <p:txBody>
          <a:bodyPr wrap="square" rtlCol="0">
            <a:spAutoFit/>
          </a:bodyPr>
          <a:lstStyle/>
          <a:p>
            <a:pPr algn="ctr"/>
            <a:r>
              <a:rPr lang="en-US" sz="4000" b="1" dirty="0">
                <a:solidFill>
                  <a:schemeClr val="bg1"/>
                </a:solidFill>
                <a:latin typeface="Barlow Condensed SemiBold" pitchFamily="2" charset="77"/>
              </a:rPr>
              <a:t>Equal Game Ambassador </a:t>
            </a:r>
            <a:r>
              <a:rPr lang="en-US" sz="2400" b="1" i="1" dirty="0">
                <a:solidFill>
                  <a:schemeClr val="bg1"/>
                </a:solidFill>
                <a:latin typeface="Barlow Condensed SemiBold" pitchFamily="2" charset="77"/>
              </a:rPr>
              <a:t>(x2) </a:t>
            </a:r>
            <a:endParaRPr lang="en-US" sz="4000" b="1" i="1" dirty="0">
              <a:solidFill>
                <a:schemeClr val="bg1"/>
              </a:solidFill>
              <a:latin typeface="Barlow Condensed SemiBold" pitchFamily="2" charset="77"/>
            </a:endParaRPr>
          </a:p>
        </p:txBody>
      </p:sp>
      <p:sp>
        <p:nvSpPr>
          <p:cNvPr id="10" name="TextBox 9">
            <a:extLst>
              <a:ext uri="{FF2B5EF4-FFF2-40B4-BE49-F238E27FC236}">
                <a16:creationId xmlns:a16="http://schemas.microsoft.com/office/drawing/2014/main" id="{FA18AC56-5437-C543-ABAC-00E6BE4FFE03}"/>
              </a:ext>
            </a:extLst>
          </p:cNvPr>
          <p:cNvSpPr txBox="1"/>
          <p:nvPr/>
        </p:nvSpPr>
        <p:spPr>
          <a:xfrm>
            <a:off x="632228" y="2060841"/>
            <a:ext cx="6348087" cy="2074927"/>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is the role?</a:t>
            </a:r>
          </a:p>
          <a:p>
            <a:pPr marL="457200">
              <a:lnSpc>
                <a:spcPct val="115000"/>
              </a:lnSpc>
            </a:pPr>
            <a:r>
              <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Hampshire FA are looking for enthusiastic and experienced individuals with a passion for grassroots football to join the team.</a:t>
            </a:r>
          </a:p>
          <a:p>
            <a:pPr marL="457200">
              <a:lnSpc>
                <a:spcPct val="115000"/>
              </a:lnSpc>
              <a:spcAft>
                <a:spcPts val="1000"/>
              </a:spcAft>
            </a:pPr>
            <a:r>
              <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rPr>
              <a:t>The successful candidates will be responsible for supporting grassroots football clubs to apply their learnings from the Equal Game Training and build their own Equal Game Action Plan; creating more accessible opportunities for women and girls.  </a:t>
            </a:r>
          </a:p>
          <a:p>
            <a:pPr algn="just"/>
            <a:endParaRPr lang="en-US" sz="2000" i="1" dirty="0">
              <a:solidFill>
                <a:schemeClr val="bg1"/>
              </a:solidFill>
              <a:latin typeface="Barlow Condensed ExtraBold" panose="00000906000000000000" pitchFamily="2" charset="0"/>
            </a:endParaRPr>
          </a:p>
        </p:txBody>
      </p:sp>
      <p:pic>
        <p:nvPicPr>
          <p:cNvPr id="11" name="Picture 10" descr="A picture containing shape&#10;&#10;Description automatically generated">
            <a:extLst>
              <a:ext uri="{FF2B5EF4-FFF2-40B4-BE49-F238E27FC236}">
                <a16:creationId xmlns:a16="http://schemas.microsoft.com/office/drawing/2014/main" id="{DA970D13-F72A-E644-85AA-303FF58BC72C}"/>
              </a:ext>
            </a:extLst>
          </p:cNvPr>
          <p:cNvPicPr>
            <a:picLocks noChangeAspect="1"/>
          </p:cNvPicPr>
          <p:nvPr/>
        </p:nvPicPr>
        <p:blipFill>
          <a:blip r:embed="rId3"/>
          <a:stretch>
            <a:fillRect/>
          </a:stretch>
        </p:blipFill>
        <p:spPr>
          <a:xfrm>
            <a:off x="3520486" y="9858755"/>
            <a:ext cx="571569" cy="813824"/>
          </a:xfrm>
          <a:prstGeom prst="rect">
            <a:avLst/>
          </a:prstGeom>
        </p:spPr>
      </p:pic>
      <p:sp>
        <p:nvSpPr>
          <p:cNvPr id="12" name="TextBox 11">
            <a:extLst>
              <a:ext uri="{FF2B5EF4-FFF2-40B4-BE49-F238E27FC236}">
                <a16:creationId xmlns:a16="http://schemas.microsoft.com/office/drawing/2014/main" id="{701250EB-7DF6-F445-BD16-DDD9C7FBB75C}"/>
              </a:ext>
            </a:extLst>
          </p:cNvPr>
          <p:cNvSpPr txBox="1"/>
          <p:nvPr/>
        </p:nvSpPr>
        <p:spPr>
          <a:xfrm>
            <a:off x="590528" y="1517788"/>
            <a:ext cx="6348087" cy="720000"/>
          </a:xfrm>
          <a:prstGeom prst="rect">
            <a:avLst/>
          </a:prstGeom>
          <a:noFill/>
        </p:spPr>
        <p:txBody>
          <a:bodyPr wrap="square" tIns="0" bIns="0" rtlCol="0">
            <a:noAutofit/>
          </a:bodyPr>
          <a:lstStyle/>
          <a:p>
            <a:r>
              <a:rPr lang="en-US" sz="2000" b="1" dirty="0">
                <a:solidFill>
                  <a:srgbClr val="D83B27"/>
                </a:solidFill>
                <a:latin typeface="Barlow Condensed ExtraBold" panose="00000906000000000000" pitchFamily="2" charset="0"/>
              </a:rPr>
              <a:t>Salary:</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panose="00000506000000000000" pitchFamily="2" charset="0"/>
              </a:rPr>
              <a:t>£25 </a:t>
            </a:r>
            <a:r>
              <a:rPr lang="en-US" b="1" dirty="0" err="1">
                <a:solidFill>
                  <a:schemeClr val="bg1"/>
                </a:solidFill>
                <a:latin typeface="Barlow Condensed" panose="00000506000000000000" pitchFamily="2" charset="0"/>
              </a:rPr>
              <a:t>ph</a:t>
            </a:r>
            <a:r>
              <a:rPr lang="en-US" b="1" dirty="0">
                <a:solidFill>
                  <a:schemeClr val="bg1"/>
                </a:solidFill>
                <a:latin typeface="Barlow Condensed" panose="00000506000000000000" pitchFamily="2" charset="0"/>
              </a:rPr>
              <a:t>	</a:t>
            </a:r>
            <a:r>
              <a:rPr lang="en-US" sz="2000" b="1" dirty="0">
                <a:solidFill>
                  <a:srgbClr val="D83B27"/>
                </a:solidFill>
                <a:latin typeface="Barlow Condensed ExtraBold" panose="00000906000000000000" pitchFamily="2" charset="0"/>
              </a:rPr>
              <a:t>Contract:</a:t>
            </a:r>
            <a:r>
              <a:rPr lang="en-US" sz="2000" b="1" dirty="0">
                <a:solidFill>
                  <a:srgbClr val="DE3D3B"/>
                </a:solidFill>
                <a:latin typeface="Barlow Condensed ExtraBold" panose="00000906000000000000" pitchFamily="2" charset="0"/>
              </a:rPr>
              <a:t> </a:t>
            </a:r>
            <a:r>
              <a:rPr lang="en-US" b="1" dirty="0">
                <a:solidFill>
                  <a:schemeClr val="bg1"/>
                </a:solidFill>
                <a:latin typeface="Barlow Condensed ExtraBold" panose="00000906000000000000" pitchFamily="2" charset="0"/>
              </a:rPr>
              <a:t>Casual Contract. 50 hours per contract.</a:t>
            </a:r>
            <a:r>
              <a:rPr lang="en-US" b="1" baseline="-25000" dirty="0">
                <a:solidFill>
                  <a:schemeClr val="bg1"/>
                </a:solidFill>
                <a:latin typeface="Barlow Condensed" panose="00000506000000000000" pitchFamily="2" charset="0"/>
              </a:rPr>
              <a:t>									</a:t>
            </a:r>
            <a:endParaRPr lang="en-US" b="1" dirty="0">
              <a:solidFill>
                <a:schemeClr val="bg1"/>
              </a:solidFill>
              <a:latin typeface="Barlow Condensed" panose="00000506000000000000" pitchFamily="2" charset="0"/>
            </a:endParaRPr>
          </a:p>
        </p:txBody>
      </p:sp>
      <p:sp>
        <p:nvSpPr>
          <p:cNvPr id="17" name="TextBox 16">
            <a:extLst>
              <a:ext uri="{FF2B5EF4-FFF2-40B4-BE49-F238E27FC236}">
                <a16:creationId xmlns:a16="http://schemas.microsoft.com/office/drawing/2014/main" id="{05CEFB03-65C9-D446-96CC-B0A4E1D62E67}"/>
              </a:ext>
            </a:extLst>
          </p:cNvPr>
          <p:cNvSpPr txBox="1"/>
          <p:nvPr/>
        </p:nvSpPr>
        <p:spPr>
          <a:xfrm>
            <a:off x="577150" y="3811330"/>
            <a:ext cx="6348087" cy="2074927"/>
          </a:xfrm>
          <a:prstGeom prst="rect">
            <a:avLst/>
          </a:prstGeom>
          <a:noFill/>
        </p:spPr>
        <p:txBody>
          <a:bodyPr wrap="square" rtlCol="0">
            <a:spAutoFit/>
          </a:bodyPr>
          <a:lstStyle/>
          <a:p>
            <a:r>
              <a:rPr lang="en-US" sz="2000" b="1" dirty="0">
                <a:solidFill>
                  <a:srgbClr val="D83B27"/>
                </a:solidFill>
                <a:latin typeface="Barlow Condensed ExtraBold" panose="00000906000000000000" pitchFamily="2" charset="0"/>
              </a:rPr>
              <a:t>Key Accountabilities:</a:t>
            </a:r>
          </a:p>
          <a:p>
            <a:pPr marL="342900" lvl="0" indent="-342900">
              <a:lnSpc>
                <a:spcPct val="115000"/>
              </a:lnSpc>
              <a:buFont typeface="Symbol" panose="05050102010706020507" pitchFamily="18" charset="2"/>
              <a:buChar cha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You will engage with clubs following their completion of the ‘Equal Game Training’</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Signpost and help clubs access relevant support</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Support clubs to build and sustain relationships with local partners</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Collaborate with County FA staff, national FA staff, and other grassroots football stakeholders</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rPr>
              <a:t>Maintain records of the support being provided to grassroots club</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endParaRPr lang="en-US" sz="2000" i="1" dirty="0">
              <a:solidFill>
                <a:schemeClr val="bg1"/>
              </a:solidFill>
              <a:latin typeface="Barlow Condensed ExtraBold" panose="00000906000000000000" pitchFamily="2" charset="0"/>
            </a:endParaRPr>
          </a:p>
        </p:txBody>
      </p:sp>
      <p:sp>
        <p:nvSpPr>
          <p:cNvPr id="18" name="TextBox 17">
            <a:extLst>
              <a:ext uri="{FF2B5EF4-FFF2-40B4-BE49-F238E27FC236}">
                <a16:creationId xmlns:a16="http://schemas.microsoft.com/office/drawing/2014/main" id="{DA4549FD-D558-194A-8286-AD0E21539C64}"/>
              </a:ext>
            </a:extLst>
          </p:cNvPr>
          <p:cNvSpPr txBox="1"/>
          <p:nvPr/>
        </p:nvSpPr>
        <p:spPr>
          <a:xfrm>
            <a:off x="590528" y="5578722"/>
            <a:ext cx="6321328" cy="1914370"/>
          </a:xfrm>
          <a:prstGeom prst="rect">
            <a:avLst/>
          </a:prstGeom>
          <a:noFill/>
        </p:spPr>
        <p:txBody>
          <a:bodyPr wrap="square" rtlCol="0">
            <a:spAutoFit/>
          </a:bodyPr>
          <a:lstStyle/>
          <a:p>
            <a:pPr algn="just"/>
            <a:r>
              <a:rPr lang="en-US" sz="2000" b="1" dirty="0">
                <a:solidFill>
                  <a:srgbClr val="D83B27"/>
                </a:solidFill>
                <a:latin typeface="Barlow Condensed ExtraBold" panose="00000906000000000000" pitchFamily="2" charset="0"/>
              </a:rPr>
              <a:t>What we are looking for:</a:t>
            </a:r>
          </a:p>
          <a:p>
            <a:pPr marL="342900" lvl="0" indent="-342900">
              <a:lnSpc>
                <a:spcPct val="115000"/>
              </a:lnSpc>
              <a:buFont typeface="Symbol" panose="05050102010706020507" pitchFamily="18" charset="2"/>
              <a:buChar char=""/>
            </a:pPr>
            <a:r>
              <a:rPr lang="en-GB" sz="1400" dirty="0">
                <a:solidFill>
                  <a:schemeClr val="bg1"/>
                </a:solidFill>
                <a:latin typeface="Barlow Condensed" panose="00000506000000000000" pitchFamily="2" charset="0"/>
                <a:ea typeface="Calibri" panose="020F0502020204030204" pitchFamily="34" charset="0"/>
                <a:cs typeface="Arial" panose="020B0604020202020204" pitchFamily="34" charset="0"/>
              </a:rPr>
              <a:t>Someone with an understanding of the grassroots football network</a:t>
            </a:r>
            <a:endParaRPr lang="en-GB" sz="1400" dirty="0">
              <a:solidFill>
                <a:schemeClr val="bg1"/>
              </a:solidFill>
              <a:effectLst/>
              <a:latin typeface="Barlow Condensed" panose="00000506000000000000" pitchFamily="2"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400" dirty="0">
                <a:solidFill>
                  <a:schemeClr val="bg1"/>
                </a:solidFill>
                <a:latin typeface="Barlow Condensed" panose="00000506000000000000" pitchFamily="2" charset="0"/>
                <a:ea typeface="Calibri" panose="020F0502020204030204" pitchFamily="34" charset="0"/>
                <a:cs typeface="Arial" panose="020B0604020202020204" pitchFamily="34" charset="0"/>
              </a:rPr>
              <a:t>The ability to build trust and develop effective working relationships with Club Committees </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400" dirty="0">
                <a:solidFill>
                  <a:schemeClr val="bg1"/>
                </a:solidFill>
                <a:latin typeface="Barlow Condensed" panose="00000506000000000000" pitchFamily="2" charset="0"/>
                <a:ea typeface="Calibri" panose="020F0502020204030204" pitchFamily="34" charset="0"/>
                <a:cs typeface="Arial" panose="020B0604020202020204" pitchFamily="34" charset="0"/>
              </a:rPr>
              <a:t>An advocate for female football with an understanding of the challenges and barriers that both players and volunteers can face.</a:t>
            </a:r>
            <a:endParaRPr lang="en-GB" sz="1400" dirty="0">
              <a:solidFill>
                <a:schemeClr val="bg1"/>
              </a:solidFill>
              <a:effectLst/>
              <a:latin typeface="Barlow Condensed" panose="00000506000000000000" pitchFamily="2" charset="0"/>
              <a:ea typeface="Calibri" panose="020F0502020204030204" pitchFamily="34" charset="0"/>
              <a:cs typeface="Times New Roman" panose="02020603050405020304" pitchFamily="18" charset="0"/>
            </a:endParaRPr>
          </a:p>
          <a:p>
            <a:pPr algn="just"/>
            <a:endParaRPr lang="en-US" sz="1400" b="1" dirty="0">
              <a:solidFill>
                <a:srgbClr val="D83B27"/>
              </a:solidFill>
              <a:latin typeface="Barlow Condensed" panose="00000506000000000000" pitchFamily="2" charset="0"/>
            </a:endParaRPr>
          </a:p>
          <a:p>
            <a:pPr algn="just"/>
            <a:endParaRPr lang="en-US" sz="2000" i="1" dirty="0">
              <a:solidFill>
                <a:schemeClr val="bg1"/>
              </a:solidFill>
              <a:latin typeface="Barlow Condensed ExtraBold" panose="00000906000000000000" pitchFamily="2" charset="0"/>
            </a:endParaRPr>
          </a:p>
        </p:txBody>
      </p:sp>
      <p:sp>
        <p:nvSpPr>
          <p:cNvPr id="20" name="Rectangle 19">
            <a:extLst>
              <a:ext uri="{FF2B5EF4-FFF2-40B4-BE49-F238E27FC236}">
                <a16:creationId xmlns:a16="http://schemas.microsoft.com/office/drawing/2014/main" id="{0512EBD2-9059-284E-87EB-30EE301A442D}"/>
              </a:ext>
            </a:extLst>
          </p:cNvPr>
          <p:cNvSpPr/>
          <p:nvPr/>
        </p:nvSpPr>
        <p:spPr>
          <a:xfrm>
            <a:off x="563769" y="7063419"/>
            <a:ext cx="6348087" cy="2769989"/>
          </a:xfrm>
          <a:prstGeom prst="rect">
            <a:avLst/>
          </a:prstGeom>
          <a:noFill/>
        </p:spPr>
        <p:txBody>
          <a:bodyPr wrap="square" numCol="1">
            <a:spAutoFit/>
          </a:bodyPr>
          <a:lstStyle/>
          <a:p>
            <a:pPr>
              <a:buClr>
                <a:srgbClr val="B11C02"/>
              </a:buClr>
            </a:pPr>
            <a:r>
              <a:rPr lang="en-US" sz="2000" b="1" dirty="0">
                <a:solidFill>
                  <a:srgbClr val="D93A27"/>
                </a:solidFill>
                <a:latin typeface="Barlow Condensed ExtraBold" panose="00000906000000000000" pitchFamily="2" charset="0"/>
              </a:rPr>
              <a:t>Applications by </a:t>
            </a:r>
            <a:r>
              <a:rPr lang="en-GB" sz="2000" b="1" dirty="0">
                <a:solidFill>
                  <a:srgbClr val="D93A27"/>
                </a:solidFill>
                <a:latin typeface="Barlow Condensed ExtraBold" panose="00000906000000000000" pitchFamily="2" charset="0"/>
              </a:rPr>
              <a:t>Monday 24</a:t>
            </a:r>
            <a:r>
              <a:rPr lang="en-GB" sz="2000" b="1" baseline="30000" dirty="0">
                <a:solidFill>
                  <a:srgbClr val="D93A27"/>
                </a:solidFill>
                <a:latin typeface="Barlow Condensed ExtraBold" panose="00000906000000000000" pitchFamily="2" charset="0"/>
              </a:rPr>
              <a:t>th</a:t>
            </a:r>
            <a:r>
              <a:rPr lang="en-GB" sz="2000" b="1" dirty="0">
                <a:solidFill>
                  <a:srgbClr val="D93A27"/>
                </a:solidFill>
                <a:latin typeface="Barlow Condensed ExtraBold" panose="00000906000000000000" pitchFamily="2" charset="0"/>
              </a:rPr>
              <a:t> October </a:t>
            </a:r>
            <a:r>
              <a:rPr lang="en-US" sz="2000" b="1" dirty="0">
                <a:solidFill>
                  <a:srgbClr val="D93A27"/>
                </a:solidFill>
                <a:latin typeface="Barlow Condensed ExtraBold" panose="00000906000000000000" pitchFamily="2" charset="0"/>
              </a:rPr>
              <a:t>2022:</a:t>
            </a:r>
          </a:p>
          <a:p>
            <a:pPr algn="just">
              <a:buClr>
                <a:srgbClr val="B11C02"/>
              </a:buClr>
            </a:pPr>
            <a:r>
              <a:rPr lang="en-US" sz="1400" dirty="0">
                <a:solidFill>
                  <a:schemeClr val="bg1"/>
                </a:solidFill>
                <a:latin typeface="Barlow Condensed" panose="00000506000000000000" pitchFamily="2" charset="0"/>
              </a:rPr>
              <a:t>To apply, complete the online application form. Interviews will take place on Monday 31</a:t>
            </a:r>
            <a:r>
              <a:rPr lang="en-US" sz="1400" baseline="30000" dirty="0">
                <a:solidFill>
                  <a:schemeClr val="bg1"/>
                </a:solidFill>
                <a:latin typeface="Barlow Condensed" panose="00000506000000000000" pitchFamily="2" charset="0"/>
              </a:rPr>
              <a:t>st</a:t>
            </a:r>
            <a:r>
              <a:rPr lang="en-US" sz="1400" dirty="0">
                <a:solidFill>
                  <a:schemeClr val="bg1"/>
                </a:solidFill>
                <a:latin typeface="Barlow Condensed" panose="00000506000000000000" pitchFamily="2" charset="0"/>
              </a:rPr>
              <a:t> October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Access the form by scanning this QR code with a smartphone:</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r>
              <a:rPr lang="en-US" sz="1400" dirty="0">
                <a:solidFill>
                  <a:schemeClr val="bg1"/>
                </a:solidFill>
                <a:latin typeface="Barlow Condensed" panose="00000506000000000000" pitchFamily="2" charset="0"/>
              </a:rPr>
              <a:t> </a:t>
            </a: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US" sz="1400" dirty="0">
              <a:solidFill>
                <a:schemeClr val="bg1"/>
              </a:solidFill>
              <a:latin typeface="Barlow Condensed" panose="00000506000000000000" pitchFamily="2" charset="0"/>
            </a:endParaRPr>
          </a:p>
          <a:p>
            <a:pPr algn="just">
              <a:buClr>
                <a:srgbClr val="B11C02"/>
              </a:buClr>
            </a:pPr>
            <a:endParaRPr lang="en-GB" sz="1400" dirty="0">
              <a:solidFill>
                <a:schemeClr val="bg1"/>
              </a:solidFill>
              <a:latin typeface="Barlow Condensed" panose="00000506000000000000" pitchFamily="2" charset="0"/>
            </a:endParaRPr>
          </a:p>
          <a:p>
            <a:pPr algn="ctr">
              <a:buClr>
                <a:srgbClr val="B11C02"/>
              </a:buClr>
            </a:pPr>
            <a:r>
              <a:rPr lang="en-US" sz="1400" dirty="0">
                <a:solidFill>
                  <a:schemeClr val="bg1"/>
                </a:solidFill>
                <a:latin typeface="Barlow Condensed" panose="00000506000000000000" pitchFamily="2" charset="0"/>
              </a:rPr>
              <a:t>Or via :</a:t>
            </a:r>
            <a:r>
              <a:rPr lang="en-GB" sz="1400" dirty="0">
                <a:solidFill>
                  <a:schemeClr val="bg1"/>
                </a:solidFill>
                <a:latin typeface="Barlow Condensed" panose="00000506000000000000" pitchFamily="2" charset="0"/>
              </a:rPr>
              <a:t> 		https://forms.office.com/r/XHe6etntiT		</a:t>
            </a:r>
            <a:endParaRPr lang="en-US" sz="1400" b="1" dirty="0">
              <a:solidFill>
                <a:srgbClr val="FFFFFF"/>
              </a:solidFill>
              <a:latin typeface="Barlow Condensed" panose="00000506000000000000" pitchFamily="2" charset="0"/>
            </a:endParaRPr>
          </a:p>
        </p:txBody>
      </p:sp>
      <p:sp>
        <p:nvSpPr>
          <p:cNvPr id="13" name="TextBox 12">
            <a:extLst>
              <a:ext uri="{FF2B5EF4-FFF2-40B4-BE49-F238E27FC236}">
                <a16:creationId xmlns:a16="http://schemas.microsoft.com/office/drawing/2014/main" id="{E084C774-99BB-4C01-910E-E649AFA0F88B}"/>
              </a:ext>
            </a:extLst>
          </p:cNvPr>
          <p:cNvSpPr txBox="1"/>
          <p:nvPr/>
        </p:nvSpPr>
        <p:spPr>
          <a:xfrm>
            <a:off x="212356" y="238540"/>
            <a:ext cx="3281692" cy="246221"/>
          </a:xfrm>
          <a:prstGeom prst="rect">
            <a:avLst/>
          </a:prstGeom>
          <a:noFill/>
        </p:spPr>
        <p:txBody>
          <a:bodyPr wrap="square" rtlCol="0">
            <a:spAutoFit/>
          </a:bodyPr>
          <a:lstStyle/>
          <a:p>
            <a:r>
              <a:rPr lang="en-US" sz="1000" dirty="0">
                <a:solidFill>
                  <a:schemeClr val="bg1"/>
                </a:solidFill>
                <a:latin typeface="Barlow Condensed Medium" pitchFamily="2" charset="77"/>
              </a:rPr>
              <a:t>Equal Game Ambassador | Hampshire FA</a:t>
            </a:r>
          </a:p>
        </p:txBody>
      </p:sp>
      <p:pic>
        <p:nvPicPr>
          <p:cNvPr id="2" name="Picture 1">
            <a:extLst>
              <a:ext uri="{FF2B5EF4-FFF2-40B4-BE49-F238E27FC236}">
                <a16:creationId xmlns:a16="http://schemas.microsoft.com/office/drawing/2014/main" id="{A50EA536-4228-4382-A1F7-F113EDCF2319}"/>
              </a:ext>
            </a:extLst>
          </p:cNvPr>
          <p:cNvPicPr>
            <a:picLocks noChangeAspect="1"/>
          </p:cNvPicPr>
          <p:nvPr/>
        </p:nvPicPr>
        <p:blipFill>
          <a:blip r:embed="rId4"/>
          <a:stretch>
            <a:fillRect/>
          </a:stretch>
        </p:blipFill>
        <p:spPr>
          <a:xfrm>
            <a:off x="3149497" y="8138764"/>
            <a:ext cx="1313545" cy="1313545"/>
          </a:xfrm>
          <a:prstGeom prst="rect">
            <a:avLst/>
          </a:prstGeom>
        </p:spPr>
      </p:pic>
    </p:spTree>
    <p:extLst>
      <p:ext uri="{BB962C8B-B14F-4D97-AF65-F5344CB8AC3E}">
        <p14:creationId xmlns:p14="http://schemas.microsoft.com/office/powerpoint/2010/main" val="52841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4349" r="-801" b="59554"/>
          <a:stretch/>
        </p:blipFill>
        <p:spPr>
          <a:xfrm>
            <a:off x="0" y="6371829"/>
            <a:ext cx="7288376" cy="4319984"/>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707886"/>
          </a:xfrm>
          <a:prstGeom prst="rect">
            <a:avLst/>
          </a:prstGeom>
          <a:noFill/>
        </p:spPr>
        <p:txBody>
          <a:bodyPr wrap="square" rtlCol="0">
            <a:spAutoFit/>
          </a:bodyPr>
          <a:lstStyle/>
          <a:p>
            <a:r>
              <a:rPr lang="en-US" sz="4000" b="1" dirty="0">
                <a:solidFill>
                  <a:srgbClr val="D83B27"/>
                </a:solidFill>
                <a:latin typeface="Barlow Condensed ExtraBold" pitchFamily="2" charset="77"/>
              </a:rPr>
              <a:t>APPLICATION PROCESS</a:t>
            </a:r>
          </a:p>
        </p:txBody>
      </p:sp>
      <p:sp>
        <p:nvSpPr>
          <p:cNvPr id="9" name="TextBox 8">
            <a:extLst>
              <a:ext uri="{FF2B5EF4-FFF2-40B4-BE49-F238E27FC236}">
                <a16:creationId xmlns:a16="http://schemas.microsoft.com/office/drawing/2014/main" id="{41350EB8-2C9B-8549-8EDE-3A65DAFF9D85}"/>
              </a:ext>
            </a:extLst>
          </p:cNvPr>
          <p:cNvSpPr txBox="1"/>
          <p:nvPr/>
        </p:nvSpPr>
        <p:spPr>
          <a:xfrm>
            <a:off x="702783" y="1601154"/>
            <a:ext cx="6154108" cy="7232749"/>
          </a:xfrm>
          <a:prstGeom prst="rect">
            <a:avLst/>
          </a:prstGeom>
          <a:noFill/>
        </p:spPr>
        <p:txBody>
          <a:bodyPr wrap="square" rtlCol="0">
            <a:spAutoFit/>
          </a:bodyPr>
          <a:lstStyle/>
          <a:p>
            <a:pPr algn="just"/>
            <a:r>
              <a:rPr lang="en-GB" sz="1600" dirty="0">
                <a:solidFill>
                  <a:schemeClr val="tx1">
                    <a:lumMod val="85000"/>
                    <a:lumOff val="15000"/>
                  </a:schemeClr>
                </a:solidFill>
                <a:latin typeface="Barlow Condensed" panose="00000506000000000000" pitchFamily="2" charset="0"/>
              </a:rPr>
              <a:t>Please see the accompanying </a:t>
            </a:r>
            <a:r>
              <a:rPr lang="en-GB" sz="1600" b="1" dirty="0">
                <a:solidFill>
                  <a:schemeClr val="tx1">
                    <a:lumMod val="85000"/>
                    <a:lumOff val="15000"/>
                  </a:schemeClr>
                </a:solidFill>
                <a:latin typeface="Barlow Condensed" panose="00000506000000000000" pitchFamily="2" charset="0"/>
              </a:rPr>
              <a:t>advert &amp; job description, full role profile &amp; person specification </a:t>
            </a:r>
            <a:r>
              <a:rPr lang="en-GB" sz="1600" dirty="0">
                <a:solidFill>
                  <a:schemeClr val="tx1">
                    <a:lumMod val="85000"/>
                    <a:lumOff val="15000"/>
                  </a:schemeClr>
                </a:solidFill>
                <a:latin typeface="Barlow Condensed" panose="00000506000000000000" pitchFamily="2" charset="0"/>
              </a:rPr>
              <a:t>and</a:t>
            </a:r>
            <a:r>
              <a:rPr lang="en-GB" sz="1600" b="1" dirty="0">
                <a:solidFill>
                  <a:schemeClr val="tx1">
                    <a:lumMod val="85000"/>
                    <a:lumOff val="15000"/>
                  </a:schemeClr>
                </a:solidFill>
                <a:latin typeface="Barlow Condensed" panose="00000506000000000000" pitchFamily="2" charset="0"/>
              </a:rPr>
              <a:t> supporting information</a:t>
            </a:r>
            <a:r>
              <a:rPr lang="en-GB" sz="1600" dirty="0">
                <a:solidFill>
                  <a:schemeClr val="tx1">
                    <a:lumMod val="85000"/>
                    <a:lumOff val="15000"/>
                  </a:schemeClr>
                </a:solidFill>
                <a:latin typeface="Barlow Condensed" panose="00000506000000000000" pitchFamily="2" charset="0"/>
              </a:rPr>
              <a:t>.  These should be used as a guide when completing the application form.  The application form can be made available in alternative formats and should this be required please contact us to advise of your requirements.</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application form by clicking </a:t>
            </a:r>
            <a:r>
              <a:rPr lang="en-GB" sz="1600" b="1" dirty="0">
                <a:solidFill>
                  <a:schemeClr val="tx1">
                    <a:lumMod val="85000"/>
                    <a:lumOff val="15000"/>
                  </a:schemeClr>
                </a:solidFill>
                <a:latin typeface="Barlow Condensed" panose="00000506000000000000" pitchFamily="2" charset="0"/>
                <a:hlinkClick r:id="rId3"/>
              </a:rPr>
              <a:t>here</a:t>
            </a:r>
            <a:r>
              <a:rPr lang="en-GB" sz="1600" b="1" dirty="0">
                <a:solidFill>
                  <a:schemeClr val="tx1">
                    <a:lumMod val="85000"/>
                    <a:lumOff val="15000"/>
                  </a:schemeClr>
                </a:solidFill>
                <a:latin typeface="Barlow Condensed" panose="00000506000000000000" pitchFamily="2" charset="0"/>
              </a:rPr>
              <a:t>.</a:t>
            </a:r>
          </a:p>
          <a:p>
            <a:pPr algn="just"/>
            <a:endParaRPr lang="en-GB" sz="1000" dirty="0">
              <a:solidFill>
                <a:schemeClr val="tx1">
                  <a:lumMod val="85000"/>
                  <a:lumOff val="15000"/>
                </a:schemeClr>
              </a:solidFill>
              <a:latin typeface="Barlow Condensed" panose="00000506000000000000" pitchFamily="2" charset="0"/>
            </a:endParaRPr>
          </a:p>
          <a:p>
            <a:pPr algn="just"/>
            <a:r>
              <a:rPr lang="en-GB" sz="1600" dirty="0">
                <a:solidFill>
                  <a:schemeClr val="tx1">
                    <a:lumMod val="85000"/>
                    <a:lumOff val="15000"/>
                  </a:schemeClr>
                </a:solidFill>
                <a:latin typeface="Barlow Condensed" panose="00000506000000000000" pitchFamily="2" charset="0"/>
              </a:rPr>
              <a:t>If shortlisted, you will be invited to interview for the role.  The exact format of the interview will be confirmed with notice of the interview and reasonable adjustments can be made to accommodate any needs you may have.  </a:t>
            </a: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have an understanding and commitment to </a:t>
            </a:r>
            <a:r>
              <a:rPr lang="en-GB" sz="1600" b="1" dirty="0">
                <a:solidFill>
                  <a:schemeClr val="tx1">
                    <a:lumMod val="85000"/>
                    <a:lumOff val="15000"/>
                  </a:schemeClr>
                </a:solidFill>
                <a:latin typeface="Barlow Condensed" panose="00000506000000000000" pitchFamily="2" charset="0"/>
              </a:rPr>
              <a:t>equality, diversity and inclusion </a:t>
            </a:r>
            <a:r>
              <a:rPr lang="en-GB" sz="1600" dirty="0">
                <a:solidFill>
                  <a:schemeClr val="tx1">
                    <a:lumMod val="85000"/>
                    <a:lumOff val="15000"/>
                  </a:schemeClr>
                </a:solidFill>
                <a:latin typeface="Barlow Condensed" panose="00000506000000000000" pitchFamily="2" charset="0"/>
              </a:rPr>
              <a:t>and would be grateful if you could complete an optional, anonymous equality monitoring form as part of your application.  By completing this questionnaire, you are helping us to plan for the future and ensure we recruit from a diverse pool of applicants that are appropriate and relevant to the community we serve.</a:t>
            </a:r>
          </a:p>
          <a:p>
            <a:pPr algn="just"/>
            <a:endParaRPr lang="en-GB" sz="1000" b="1" dirty="0">
              <a:solidFill>
                <a:schemeClr val="tx1">
                  <a:lumMod val="85000"/>
                  <a:lumOff val="15000"/>
                </a:schemeClr>
              </a:solidFill>
              <a:latin typeface="Barlow Condensed" panose="00000506000000000000" pitchFamily="2" charset="0"/>
            </a:endParaRPr>
          </a:p>
          <a:p>
            <a:pPr algn="just"/>
            <a:r>
              <a:rPr lang="en-GB" sz="1600" b="1" dirty="0">
                <a:solidFill>
                  <a:schemeClr val="tx1">
                    <a:lumMod val="85000"/>
                    <a:lumOff val="15000"/>
                  </a:schemeClr>
                </a:solidFill>
                <a:latin typeface="Barlow Condensed" panose="00000506000000000000" pitchFamily="2" charset="0"/>
              </a:rPr>
              <a:t>Please complete the equality monitoring form by clicking </a:t>
            </a:r>
            <a:r>
              <a:rPr lang="en-GB" sz="1600" b="1" u="sng" dirty="0">
                <a:solidFill>
                  <a:srgbClr val="D83B2D"/>
                </a:solidFill>
                <a:latin typeface="Barlow Condensed" panose="00000506000000000000" pitchFamily="2" charset="0"/>
                <a:hlinkClick r:id="rId4">
                  <a:extLst>
                    <a:ext uri="{A12FA001-AC4F-418D-AE19-62706E023703}">
                      <ahyp:hlinkClr xmlns:ahyp="http://schemas.microsoft.com/office/drawing/2018/hyperlinkcolor" val="tx"/>
                    </a:ext>
                  </a:extLst>
                </a:hlinkClick>
              </a:rPr>
              <a:t>here</a:t>
            </a:r>
            <a:r>
              <a:rPr lang="en-GB" sz="1600" b="1" dirty="0">
                <a:solidFill>
                  <a:schemeClr val="tx1">
                    <a:lumMod val="85000"/>
                    <a:lumOff val="15000"/>
                  </a:schemeClr>
                </a:solidFill>
                <a:latin typeface="Barlow Condensed" panose="00000506000000000000" pitchFamily="2" charset="0"/>
              </a:rPr>
              <a:t>.</a:t>
            </a:r>
            <a:endParaRPr lang="en-GB" sz="1600" dirty="0">
              <a:solidFill>
                <a:schemeClr val="tx1">
                  <a:lumMod val="85000"/>
                  <a:lumOff val="15000"/>
                </a:schemeClr>
              </a:solidFill>
              <a:latin typeface="Barlow Condensed" panose="00000506000000000000" pitchFamily="2" charset="0"/>
            </a:endParaRPr>
          </a:p>
          <a:p>
            <a:pPr algn="just"/>
            <a:r>
              <a:rPr lang="en-GB" sz="1000" dirty="0">
                <a:solidFill>
                  <a:schemeClr val="tx1">
                    <a:lumMod val="85000"/>
                    <a:lumOff val="15000"/>
                  </a:schemeClr>
                </a:solidFill>
                <a:latin typeface="Barlow Condensed" panose="00000506000000000000" pitchFamily="2" charset="0"/>
              </a:rPr>
              <a:t> </a:t>
            </a:r>
          </a:p>
          <a:p>
            <a:pPr algn="just"/>
            <a:r>
              <a:rPr lang="en-GB" sz="1600" dirty="0">
                <a:solidFill>
                  <a:schemeClr val="tx1">
                    <a:lumMod val="85000"/>
                    <a:lumOff val="15000"/>
                  </a:schemeClr>
                </a:solidFill>
                <a:latin typeface="Barlow Condensed" panose="00000506000000000000" pitchFamily="2" charset="0"/>
              </a:rPr>
              <a:t>Hampshire FA are committed to </a:t>
            </a:r>
            <a:r>
              <a:rPr lang="en-GB" sz="1600" b="1" dirty="0">
                <a:solidFill>
                  <a:schemeClr val="tx1">
                    <a:lumMod val="85000"/>
                    <a:lumOff val="15000"/>
                  </a:schemeClr>
                </a:solidFill>
                <a:latin typeface="Barlow Condensed" panose="00000506000000000000" pitchFamily="2" charset="0"/>
              </a:rPr>
              <a:t>safeguarding children and adults at risk</a:t>
            </a:r>
            <a:r>
              <a:rPr lang="en-GB" sz="1600" dirty="0">
                <a:solidFill>
                  <a:schemeClr val="tx1">
                    <a:lumMod val="85000"/>
                    <a:lumOff val="15000"/>
                  </a:schemeClr>
                </a:solidFill>
                <a:latin typeface="Barlow Condensed" panose="00000506000000000000" pitchFamily="2" charset="0"/>
              </a:rPr>
              <a:t>. Due to the nature of this role, the successful candidate will be required to undertake a Disclosure and Barring Service (DBS) check through the FA DBS process. The possession of a criminal record will not necessarily prevent an applicant from obtaining this post, as all cases are judged individually according to the nature of the role and information provided.</a:t>
            </a:r>
          </a:p>
          <a:p>
            <a:pPr algn="just"/>
            <a:r>
              <a:rPr lang="en-GB" sz="1000" dirty="0">
                <a:solidFill>
                  <a:schemeClr val="tx1">
                    <a:lumMod val="85000"/>
                    <a:lumOff val="15000"/>
                  </a:schemeClr>
                </a:solidFill>
                <a:latin typeface="Barlow Condensed" panose="00000506000000000000" pitchFamily="2" charset="0"/>
              </a:rPr>
              <a:t>  </a:t>
            </a:r>
          </a:p>
          <a:p>
            <a:pPr algn="just"/>
            <a:r>
              <a:rPr lang="en-GB" sz="2000" b="1" dirty="0">
                <a:solidFill>
                  <a:srgbClr val="D83B2D"/>
                </a:solidFill>
                <a:latin typeface="Barlow Condensed ExtraBold" panose="00000906000000000000" pitchFamily="2" charset="0"/>
              </a:rPr>
              <a:t>Key Dates:</a:t>
            </a:r>
            <a:endParaRPr lang="en-GB" sz="2000" dirty="0">
              <a:solidFill>
                <a:srgbClr val="D83B2D"/>
              </a:solidFill>
              <a:latin typeface="Barlow Condensed ExtraBold" panose="00000906000000000000" pitchFamily="2" charset="0"/>
            </a:endParaRPr>
          </a:p>
          <a:p>
            <a:pPr lvl="0" algn="just"/>
            <a:r>
              <a:rPr lang="en-GB" sz="1600" dirty="0">
                <a:solidFill>
                  <a:schemeClr val="tx1">
                    <a:lumMod val="85000"/>
                    <a:lumOff val="15000"/>
                  </a:schemeClr>
                </a:solidFill>
                <a:latin typeface="Barlow Condensed" panose="00000506000000000000" pitchFamily="2" charset="0"/>
              </a:rPr>
              <a:t>Application Closing date – </a:t>
            </a:r>
            <a:r>
              <a:rPr lang="en-GB" sz="1600" b="1" dirty="0">
                <a:solidFill>
                  <a:schemeClr val="tx1">
                    <a:lumMod val="85000"/>
                    <a:lumOff val="15000"/>
                  </a:schemeClr>
                </a:solidFill>
                <a:latin typeface="Barlow Condensed" panose="00000506000000000000" pitchFamily="2" charset="0"/>
              </a:rPr>
              <a:t>Monday 24</a:t>
            </a:r>
            <a:r>
              <a:rPr lang="en-GB" sz="1600" b="1" baseline="30000" dirty="0">
                <a:solidFill>
                  <a:schemeClr val="tx1">
                    <a:lumMod val="85000"/>
                    <a:lumOff val="15000"/>
                  </a:schemeClr>
                </a:solidFill>
                <a:latin typeface="Barlow Condensed" panose="00000506000000000000" pitchFamily="2" charset="0"/>
              </a:rPr>
              <a:t>th</a:t>
            </a:r>
            <a:r>
              <a:rPr lang="en-GB" sz="1600" b="1" dirty="0">
                <a:solidFill>
                  <a:schemeClr val="tx1">
                    <a:lumMod val="85000"/>
                    <a:lumOff val="15000"/>
                  </a:schemeClr>
                </a:solidFill>
                <a:latin typeface="Barlow Condensed" panose="00000506000000000000" pitchFamily="2" charset="0"/>
              </a:rPr>
              <a:t> October 2022</a:t>
            </a:r>
            <a:endParaRPr lang="en-GB" sz="1600" dirty="0">
              <a:solidFill>
                <a:schemeClr val="tx1">
                  <a:lumMod val="85000"/>
                  <a:lumOff val="15000"/>
                </a:schemeClr>
              </a:solidFill>
              <a:latin typeface="Barlow Condensed" panose="00000506000000000000" pitchFamily="2" charset="0"/>
            </a:endParaRPr>
          </a:p>
          <a:p>
            <a:pPr lvl="0" algn="just"/>
            <a:r>
              <a:rPr lang="en-GB" sz="1600" dirty="0">
                <a:solidFill>
                  <a:schemeClr val="tx1">
                    <a:lumMod val="85000"/>
                    <a:lumOff val="15000"/>
                  </a:schemeClr>
                </a:solidFill>
                <a:latin typeface="Barlow Condensed" panose="00000506000000000000" pitchFamily="2" charset="0"/>
              </a:rPr>
              <a:t>Interview date –</a:t>
            </a:r>
            <a:r>
              <a:rPr lang="en-GB" sz="1600" b="1" dirty="0">
                <a:solidFill>
                  <a:schemeClr val="tx1">
                    <a:lumMod val="85000"/>
                    <a:lumOff val="15000"/>
                  </a:schemeClr>
                </a:solidFill>
                <a:latin typeface="Barlow Condensed" panose="00000506000000000000" pitchFamily="2" charset="0"/>
              </a:rPr>
              <a:t>Monday 31</a:t>
            </a:r>
            <a:r>
              <a:rPr lang="en-GB" sz="1600" b="1" baseline="30000" dirty="0">
                <a:solidFill>
                  <a:schemeClr val="tx1">
                    <a:lumMod val="85000"/>
                    <a:lumOff val="15000"/>
                  </a:schemeClr>
                </a:solidFill>
                <a:latin typeface="Barlow Condensed" panose="00000506000000000000" pitchFamily="2" charset="0"/>
              </a:rPr>
              <a:t>st</a:t>
            </a:r>
            <a:r>
              <a:rPr lang="en-GB" sz="1600" b="1" dirty="0">
                <a:solidFill>
                  <a:schemeClr val="tx1">
                    <a:lumMod val="85000"/>
                    <a:lumOff val="15000"/>
                  </a:schemeClr>
                </a:solidFill>
                <a:latin typeface="Barlow Condensed" panose="00000506000000000000" pitchFamily="2" charset="0"/>
              </a:rPr>
              <a:t> October </a:t>
            </a:r>
            <a:endParaRPr lang="en-US" dirty="0">
              <a:solidFill>
                <a:schemeClr val="tx1">
                  <a:lumMod val="85000"/>
                  <a:lumOff val="15000"/>
                </a:schemeClr>
              </a:solidFill>
              <a:latin typeface="Barlow Condensed" panose="00000506000000000000" pitchFamily="2" charset="0"/>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5"/>
          <a:stretch>
            <a:fillRect/>
          </a:stretch>
        </p:blipFill>
        <p:spPr>
          <a:xfrm>
            <a:off x="3508539" y="9788823"/>
            <a:ext cx="542596" cy="772571"/>
          </a:xfrm>
          <a:prstGeom prst="rect">
            <a:avLst/>
          </a:prstGeom>
        </p:spPr>
      </p:pic>
      <p:sp>
        <p:nvSpPr>
          <p:cNvPr id="7" name="TextBox 6">
            <a:extLst>
              <a:ext uri="{FF2B5EF4-FFF2-40B4-BE49-F238E27FC236}">
                <a16:creationId xmlns:a16="http://schemas.microsoft.com/office/drawing/2014/main" id="{9994B3EB-5D07-43A8-96B4-C0D4A811780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Equal Game Ambassador | Hampshire FA</a:t>
            </a:r>
          </a:p>
        </p:txBody>
      </p:sp>
    </p:spTree>
    <p:extLst>
      <p:ext uri="{BB962C8B-B14F-4D97-AF65-F5344CB8AC3E}">
        <p14:creationId xmlns:p14="http://schemas.microsoft.com/office/powerpoint/2010/main" val="477155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3175" y="0"/>
            <a:ext cx="7556500" cy="10680700"/>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600524"/>
            <a:ext cx="5458097" cy="1323439"/>
          </a:xfrm>
          <a:prstGeom prst="rect">
            <a:avLst/>
          </a:prstGeom>
          <a:noFill/>
        </p:spPr>
        <p:txBody>
          <a:bodyPr wrap="square" rtlCol="0">
            <a:spAutoFit/>
          </a:bodyPr>
          <a:lstStyle/>
          <a:p>
            <a:r>
              <a:rPr lang="en-US" sz="4000" b="1" dirty="0">
                <a:solidFill>
                  <a:srgbClr val="D83B27"/>
                </a:solidFill>
                <a:latin typeface="Barlow Condensed ExtraBold" pitchFamily="2" charset="77"/>
              </a:rPr>
              <a:t>FULL ROLE PROFILE &amp; PERSON SPECIFICATION</a:t>
            </a:r>
          </a:p>
        </p:txBody>
      </p:sp>
      <p:sp>
        <p:nvSpPr>
          <p:cNvPr id="7" name="TextBox 6">
            <a:extLst>
              <a:ext uri="{FF2B5EF4-FFF2-40B4-BE49-F238E27FC236}">
                <a16:creationId xmlns:a16="http://schemas.microsoft.com/office/drawing/2014/main" id="{58EF9228-3091-4A4B-910D-1161843E804F}"/>
              </a:ext>
            </a:extLst>
          </p:cNvPr>
          <p:cNvSpPr txBox="1"/>
          <p:nvPr/>
        </p:nvSpPr>
        <p:spPr>
          <a:xfrm>
            <a:off x="498565" y="1831931"/>
            <a:ext cx="6562543" cy="461665"/>
          </a:xfrm>
          <a:prstGeom prst="rect">
            <a:avLst/>
          </a:prstGeom>
          <a:noFill/>
        </p:spPr>
        <p:txBody>
          <a:bodyPr wrap="square" rtlCol="0">
            <a:spAutoFit/>
          </a:bodyPr>
          <a:lstStyle/>
          <a:p>
            <a:r>
              <a:rPr lang="en-GB" sz="1200" dirty="0">
                <a:solidFill>
                  <a:schemeClr val="tx1">
                    <a:lumMod val="85000"/>
                    <a:lumOff val="15000"/>
                  </a:schemeClr>
                </a:solidFill>
                <a:latin typeface="Barlow" panose="00000500000000000000" pitchFamily="2" charset="0"/>
              </a:rPr>
              <a:t>Hampshire FA are an equal opportunities employer and actively encourage people from diverse backgrounds to apply for all roles. </a:t>
            </a:r>
          </a:p>
        </p:txBody>
      </p:sp>
      <p:graphicFrame>
        <p:nvGraphicFramePr>
          <p:cNvPr id="13" name="Table 12">
            <a:extLst>
              <a:ext uri="{FF2B5EF4-FFF2-40B4-BE49-F238E27FC236}">
                <a16:creationId xmlns:a16="http://schemas.microsoft.com/office/drawing/2014/main" id="{38C0575E-4292-F54E-8506-BB8E89FC4B26}"/>
              </a:ext>
            </a:extLst>
          </p:cNvPr>
          <p:cNvGraphicFramePr>
            <a:graphicFrameLocks noGrp="1"/>
          </p:cNvGraphicFramePr>
          <p:nvPr>
            <p:extLst>
              <p:ext uri="{D42A27DB-BD31-4B8C-83A1-F6EECF244321}">
                <p14:modId xmlns:p14="http://schemas.microsoft.com/office/powerpoint/2010/main" val="872661302"/>
              </p:ext>
            </p:extLst>
          </p:nvPr>
        </p:nvGraphicFramePr>
        <p:xfrm>
          <a:off x="538777" y="4308396"/>
          <a:ext cx="6480000" cy="188400"/>
        </p:xfrm>
        <a:graphic>
          <a:graphicData uri="http://schemas.openxmlformats.org/drawingml/2006/table">
            <a:tbl>
              <a:tblPr firstRow="1" firstCol="1" bandRow="1">
                <a:tableStyleId>{5C22544A-7EE6-4342-B048-85BDC9FD1C3A}</a:tableStyleId>
              </a:tblPr>
              <a:tblGrid>
                <a:gridCol w="6480000">
                  <a:extLst>
                    <a:ext uri="{9D8B030D-6E8A-4147-A177-3AD203B41FA5}">
                      <a16:colId xmlns:a16="http://schemas.microsoft.com/office/drawing/2014/main" val="3789212682"/>
                    </a:ext>
                  </a:extLst>
                </a:gridCol>
              </a:tblGrid>
              <a:tr h="180000">
                <a:tc>
                  <a:txBody>
                    <a:bodyPr/>
                    <a:lstStyle/>
                    <a:p>
                      <a:r>
                        <a:rPr lang="en-GB" sz="1000" dirty="0">
                          <a:solidFill>
                            <a:srgbClr val="D93A27"/>
                          </a:solidFill>
                          <a:effectLst/>
                          <a:latin typeface="Barlow Condensed" panose="00000506000000000000" pitchFamily="2" charset="0"/>
                        </a:rPr>
                        <a:t>Key Responsibilities:</a:t>
                      </a:r>
                      <a:endParaRPr lang="en-GB" sz="12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414972993"/>
                  </a:ext>
                </a:extLst>
              </a:tr>
            </a:tbl>
          </a:graphicData>
        </a:graphic>
      </p:graphicFrame>
      <p:graphicFrame>
        <p:nvGraphicFramePr>
          <p:cNvPr id="16" name="Table 15">
            <a:extLst>
              <a:ext uri="{FF2B5EF4-FFF2-40B4-BE49-F238E27FC236}">
                <a16:creationId xmlns:a16="http://schemas.microsoft.com/office/drawing/2014/main" id="{938DCAFC-7897-5D48-87BA-48826A7F482E}"/>
              </a:ext>
            </a:extLst>
          </p:cNvPr>
          <p:cNvGraphicFramePr>
            <a:graphicFrameLocks noGrp="1"/>
          </p:cNvGraphicFramePr>
          <p:nvPr>
            <p:extLst>
              <p:ext uri="{D42A27DB-BD31-4B8C-83A1-F6EECF244321}">
                <p14:modId xmlns:p14="http://schemas.microsoft.com/office/powerpoint/2010/main" val="278561385"/>
              </p:ext>
            </p:extLst>
          </p:nvPr>
        </p:nvGraphicFramePr>
        <p:xfrm>
          <a:off x="538776" y="2377638"/>
          <a:ext cx="6480000" cy="1786990"/>
        </p:xfrm>
        <a:graphic>
          <a:graphicData uri="http://schemas.openxmlformats.org/drawingml/2006/table">
            <a:tbl>
              <a:tblPr firstCol="1" bandRow="1">
                <a:tableStyleId>{5C22544A-7EE6-4342-B048-85BDC9FD1C3A}</a:tableStyleId>
              </a:tblPr>
              <a:tblGrid>
                <a:gridCol w="1080000">
                  <a:extLst>
                    <a:ext uri="{9D8B030D-6E8A-4147-A177-3AD203B41FA5}">
                      <a16:colId xmlns:a16="http://schemas.microsoft.com/office/drawing/2014/main" val="2874400563"/>
                    </a:ext>
                  </a:extLst>
                </a:gridCol>
                <a:gridCol w="5400000">
                  <a:extLst>
                    <a:ext uri="{9D8B030D-6E8A-4147-A177-3AD203B41FA5}">
                      <a16:colId xmlns:a16="http://schemas.microsoft.com/office/drawing/2014/main" val="2728352945"/>
                    </a:ext>
                  </a:extLst>
                </a:gridCol>
              </a:tblGrid>
              <a:tr h="180000">
                <a:tc>
                  <a:txBody>
                    <a:bodyPr/>
                    <a:lstStyle/>
                    <a:p>
                      <a:pPr>
                        <a:lnSpc>
                          <a:spcPct val="115000"/>
                        </a:lnSpc>
                      </a:pPr>
                      <a:r>
                        <a:rPr lang="en-GB" sz="1000" dirty="0">
                          <a:effectLst/>
                          <a:latin typeface="Barlow Condensed" panose="00000506000000000000" pitchFamily="2" charset="0"/>
                        </a:rPr>
                        <a:t>Job title</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Equal Game Ambassador </a:t>
                      </a:r>
                      <a:r>
                        <a:rPr lang="en-GB" sz="1000" i="1"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(x2)</a:t>
                      </a:r>
                    </a:p>
                  </a:txBody>
                  <a:tcPr marL="32659" marR="32659" marT="16329" marB="16329">
                    <a:solidFill>
                      <a:schemeClr val="accent1">
                        <a:lumMod val="20000"/>
                        <a:lumOff val="80000"/>
                      </a:schemeClr>
                    </a:solidFill>
                  </a:tcPr>
                </a:tc>
                <a:extLst>
                  <a:ext uri="{0D108BD9-81ED-4DB2-BD59-A6C34878D82A}">
                    <a16:rowId xmlns:a16="http://schemas.microsoft.com/office/drawing/2014/main" val="3758714030"/>
                  </a:ext>
                </a:extLst>
              </a:tr>
              <a:tr h="180000">
                <a:tc>
                  <a:txBody>
                    <a:bodyPr/>
                    <a:lstStyle/>
                    <a:p>
                      <a:pPr>
                        <a:lnSpc>
                          <a:spcPct val="115000"/>
                        </a:lnSpc>
                      </a:pPr>
                      <a:r>
                        <a:rPr lang="en-GB" sz="1000" dirty="0">
                          <a:effectLst/>
                          <a:latin typeface="Barlow Condensed" panose="00000506000000000000" pitchFamily="2" charset="0"/>
                        </a:rPr>
                        <a:t>Reports to</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Female Pathway Football Development Officer </a:t>
                      </a:r>
                    </a:p>
                  </a:txBody>
                  <a:tcPr marL="32659" marR="32659" marT="16329" marB="16329">
                    <a:solidFill>
                      <a:schemeClr val="accent1">
                        <a:lumMod val="20000"/>
                        <a:lumOff val="80000"/>
                      </a:schemeClr>
                    </a:solidFill>
                  </a:tcPr>
                </a:tc>
                <a:extLst>
                  <a:ext uri="{0D108BD9-81ED-4DB2-BD59-A6C34878D82A}">
                    <a16:rowId xmlns:a16="http://schemas.microsoft.com/office/drawing/2014/main" val="1645370015"/>
                  </a:ext>
                </a:extLst>
              </a:tr>
              <a:tr h="180000">
                <a:tc>
                  <a:txBody>
                    <a:bodyPr/>
                    <a:lstStyle/>
                    <a:p>
                      <a:pPr>
                        <a:lnSpc>
                          <a:spcPct val="115000"/>
                        </a:lnSpc>
                      </a:pPr>
                      <a:r>
                        <a:rPr lang="en-GB" sz="1000" dirty="0">
                          <a:effectLst/>
                          <a:latin typeface="Barlow Condensed" panose="00000506000000000000" pitchFamily="2" charset="0"/>
                        </a:rPr>
                        <a:t>Job purpose(s)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dk1"/>
                          </a:solidFill>
                          <a:effectLst/>
                          <a:latin typeface="Barlow Condensed" panose="00000506000000000000" pitchFamily="2" charset="0"/>
                          <a:ea typeface="+mn-ea"/>
                          <a:cs typeface="+mn-cs"/>
                        </a:rPr>
                        <a:t>Support grassroots football clubs to apply their learnings from the Equal Game Training and build their own Equal Game Action Plan; creating more accessible opportunities for women and girls. </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119198742"/>
                  </a:ext>
                </a:extLst>
              </a:tr>
              <a:tr h="180000">
                <a:tc>
                  <a:txBody>
                    <a:bodyPr/>
                    <a:lstStyle/>
                    <a:p>
                      <a:pPr>
                        <a:lnSpc>
                          <a:spcPct val="115000"/>
                        </a:lnSpc>
                      </a:pPr>
                      <a:r>
                        <a:rPr lang="en-GB" sz="1000" dirty="0">
                          <a:effectLst/>
                          <a:latin typeface="Barlow Condensed" panose="00000506000000000000" pitchFamily="2" charset="0"/>
                        </a:rPr>
                        <a:t>Location</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Winklebury Football Complex, Basingstoke, RG23 8BF </a:t>
                      </a:r>
                    </a:p>
                    <a:p>
                      <a:pPr>
                        <a:lnSpc>
                          <a:spcPct val="115000"/>
                        </a:lnSpc>
                      </a:pPr>
                      <a:r>
                        <a:rPr lang="en-GB" sz="900" b="0" i="0" u="none" strike="noStrike" dirty="0">
                          <a:solidFill>
                            <a:srgbClr val="000000"/>
                          </a:solidFill>
                          <a:effectLst/>
                          <a:latin typeface="Barlow Condensed" panose="00000506000000000000" pitchFamily="2" charset="0"/>
                        </a:rPr>
                        <a:t>(mix of office/remote working –including travel to Hampshire FA clubs )</a:t>
                      </a:r>
                      <a:endParaRPr lang="en-GB" sz="900" i="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29628" marR="29628" marT="14813" marB="14813">
                    <a:solidFill>
                      <a:schemeClr val="accent1">
                        <a:lumMod val="20000"/>
                        <a:lumOff val="80000"/>
                      </a:schemeClr>
                    </a:solidFill>
                  </a:tcPr>
                </a:tc>
                <a:extLst>
                  <a:ext uri="{0D108BD9-81ED-4DB2-BD59-A6C34878D82A}">
                    <a16:rowId xmlns:a16="http://schemas.microsoft.com/office/drawing/2014/main" val="2502144399"/>
                  </a:ext>
                </a:extLst>
              </a:tr>
              <a:tr h="180000">
                <a:tc>
                  <a:txBody>
                    <a:bodyPr/>
                    <a:lstStyle/>
                    <a:p>
                      <a:pPr>
                        <a:lnSpc>
                          <a:spcPct val="115000"/>
                        </a:lnSpc>
                      </a:pPr>
                      <a:r>
                        <a:rPr lang="en-GB" sz="1000" dirty="0">
                          <a:effectLst/>
                          <a:latin typeface="Barlow Condensed" panose="00000506000000000000" pitchFamily="2" charset="0"/>
                        </a:rPr>
                        <a:t>Working hours</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ea typeface="Times New Roman" panose="02020603050405020304" pitchFamily="18" charset="0"/>
                          <a:cs typeface="Arial" panose="020B0604020202020204" pitchFamily="34" charset="0"/>
                        </a:rPr>
                        <a:t>50 hours per contract.</a:t>
                      </a:r>
                    </a:p>
                    <a:p>
                      <a:pPr>
                        <a:lnSpc>
                          <a:spcPct val="115000"/>
                        </a:lnSpc>
                      </a:pPr>
                      <a:r>
                        <a:rPr lang="en-GB" sz="1000" dirty="0">
                          <a:effectLst/>
                          <a:latin typeface="Barlow Condensed" panose="00000506000000000000" pitchFamily="2" charset="0"/>
                          <a:ea typeface="Times New Roman" panose="02020603050405020304" pitchFamily="18" charset="0"/>
                          <a:cs typeface="Arial" panose="020B0604020202020204" pitchFamily="34" charset="0"/>
                        </a:rPr>
                        <a:t>Hours of work will vary and may include evenings and weekends</a:t>
                      </a:r>
                    </a:p>
                  </a:txBody>
                  <a:tcPr marL="68580" marR="68580" marT="0" marB="0">
                    <a:solidFill>
                      <a:schemeClr val="accent1">
                        <a:lumMod val="20000"/>
                        <a:lumOff val="80000"/>
                      </a:schemeClr>
                    </a:solidFill>
                  </a:tcPr>
                </a:tc>
                <a:extLst>
                  <a:ext uri="{0D108BD9-81ED-4DB2-BD59-A6C34878D82A}">
                    <a16:rowId xmlns:a16="http://schemas.microsoft.com/office/drawing/2014/main" val="2876565353"/>
                  </a:ext>
                </a:extLst>
              </a:tr>
              <a:tr h="180000">
                <a:tc>
                  <a:txBody>
                    <a:bodyPr/>
                    <a:lstStyle/>
                    <a:p>
                      <a:pPr>
                        <a:lnSpc>
                          <a:spcPct val="115000"/>
                        </a:lnSpc>
                      </a:pPr>
                      <a:r>
                        <a:rPr lang="en-GB" sz="1000" dirty="0">
                          <a:effectLst/>
                          <a:latin typeface="Barlow Condensed" panose="00000506000000000000" pitchFamily="2" charset="0"/>
                        </a:rPr>
                        <a:t>Contract type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Casual Worker</a:t>
                      </a:r>
                    </a:p>
                  </a:txBody>
                  <a:tcPr marL="29628" marR="29628" marT="14813" marB="14813">
                    <a:solidFill>
                      <a:schemeClr val="accent1">
                        <a:lumMod val="20000"/>
                        <a:lumOff val="80000"/>
                      </a:schemeClr>
                    </a:solidFill>
                  </a:tcPr>
                </a:tc>
                <a:extLst>
                  <a:ext uri="{0D108BD9-81ED-4DB2-BD59-A6C34878D82A}">
                    <a16:rowId xmlns:a16="http://schemas.microsoft.com/office/drawing/2014/main" val="188123902"/>
                  </a:ext>
                </a:extLst>
              </a:tr>
              <a:tr h="180000">
                <a:tc>
                  <a:txBody>
                    <a:bodyPr/>
                    <a:lstStyle/>
                    <a:p>
                      <a:pPr>
                        <a:lnSpc>
                          <a:spcPct val="115000"/>
                        </a:lnSpc>
                      </a:pPr>
                      <a:r>
                        <a:rPr lang="en-GB" sz="1000" dirty="0">
                          <a:effectLst/>
                          <a:latin typeface="Barlow Condensed" panose="00000506000000000000" pitchFamily="2" charset="0"/>
                        </a:rPr>
                        <a:t>Salary</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a:lnSpc>
                          <a:spcPct val="115000"/>
                        </a:lnSpc>
                      </a:pPr>
                      <a:r>
                        <a:rPr lang="en-GB" sz="1000" dirty="0">
                          <a:effectLst/>
                          <a:latin typeface="Barlow Condensed" panose="00000506000000000000" pitchFamily="2" charset="0"/>
                        </a:rPr>
                        <a:t>£25ph</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2659" marR="32659" marT="16329" marB="16329">
                    <a:solidFill>
                      <a:schemeClr val="accent1">
                        <a:lumMod val="20000"/>
                        <a:lumOff val="80000"/>
                      </a:schemeClr>
                    </a:solidFill>
                  </a:tcPr>
                </a:tc>
                <a:extLst>
                  <a:ext uri="{0D108BD9-81ED-4DB2-BD59-A6C34878D82A}">
                    <a16:rowId xmlns:a16="http://schemas.microsoft.com/office/drawing/2014/main" val="3165952431"/>
                  </a:ext>
                </a:extLst>
              </a:tr>
            </a:tbl>
          </a:graphicData>
        </a:graphic>
      </p:graphicFrame>
      <p:pic>
        <p:nvPicPr>
          <p:cNvPr id="9" name="Picture 8">
            <a:extLst>
              <a:ext uri="{FF2B5EF4-FFF2-40B4-BE49-F238E27FC236}">
                <a16:creationId xmlns:a16="http://schemas.microsoft.com/office/drawing/2014/main" id="{AC79687A-215A-4315-A0B9-3BF4B1D09C26}"/>
              </a:ext>
            </a:extLst>
          </p:cNvPr>
          <p:cNvPicPr>
            <a:picLocks noChangeAspect="1"/>
          </p:cNvPicPr>
          <p:nvPr/>
        </p:nvPicPr>
        <p:blipFill>
          <a:blip r:embed="rId3"/>
          <a:stretch>
            <a:fillRect/>
          </a:stretch>
        </p:blipFill>
        <p:spPr>
          <a:xfrm>
            <a:off x="3508539" y="9788823"/>
            <a:ext cx="542596" cy="772571"/>
          </a:xfrm>
          <a:prstGeom prst="rect">
            <a:avLst/>
          </a:prstGeom>
        </p:spPr>
      </p:pic>
      <p:sp>
        <p:nvSpPr>
          <p:cNvPr id="10" name="TextBox 9">
            <a:extLst>
              <a:ext uri="{FF2B5EF4-FFF2-40B4-BE49-F238E27FC236}">
                <a16:creationId xmlns:a16="http://schemas.microsoft.com/office/drawing/2014/main" id="{E383F1BA-0765-4A78-8D07-224AE10E0189}"/>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Equal Game Ambassador | Hampshire FA</a:t>
            </a:r>
          </a:p>
        </p:txBody>
      </p:sp>
      <p:graphicFrame>
        <p:nvGraphicFramePr>
          <p:cNvPr id="11" name="Table 10">
            <a:extLst>
              <a:ext uri="{FF2B5EF4-FFF2-40B4-BE49-F238E27FC236}">
                <a16:creationId xmlns:a16="http://schemas.microsoft.com/office/drawing/2014/main" id="{865193F0-AB3E-4743-879D-01F7A045C6CA}"/>
              </a:ext>
            </a:extLst>
          </p:cNvPr>
          <p:cNvGraphicFramePr>
            <a:graphicFrameLocks noGrp="1"/>
          </p:cNvGraphicFramePr>
          <p:nvPr>
            <p:extLst>
              <p:ext uri="{D42A27DB-BD31-4B8C-83A1-F6EECF244321}">
                <p14:modId xmlns:p14="http://schemas.microsoft.com/office/powerpoint/2010/main" val="257598087"/>
              </p:ext>
            </p:extLst>
          </p:nvPr>
        </p:nvGraphicFramePr>
        <p:xfrm>
          <a:off x="538776" y="4535180"/>
          <a:ext cx="6480000" cy="2198918"/>
        </p:xfrm>
        <a:graphic>
          <a:graphicData uri="http://schemas.openxmlformats.org/drawingml/2006/table">
            <a:tbl>
              <a:tblPr firstCol="1" bandRow="1">
                <a:tableStyleId>{5C22544A-7EE6-4342-B048-85BDC9FD1C3A}</a:tableStyleId>
              </a:tblPr>
              <a:tblGrid>
                <a:gridCol w="6480000">
                  <a:extLst>
                    <a:ext uri="{9D8B030D-6E8A-4147-A177-3AD203B41FA5}">
                      <a16:colId xmlns:a16="http://schemas.microsoft.com/office/drawing/2014/main" val="3114431175"/>
                    </a:ext>
                  </a:extLst>
                </a:gridCol>
              </a:tblGrid>
              <a:tr h="208549">
                <a:tc>
                  <a:txBody>
                    <a:bodyPr/>
                    <a:lstStyle/>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Attend the ‘Train the Trainer’ course on Tuesday 6th December @ Berks &amp; Bucks FA</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Work with County FA Leads to collaboratively deliver the local ‘Equal Game’ Training</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Work with England Football Accredited clubs following their completion of the ‘Equal Game Training’ to support in the creation of a bespoke female football game plan. This outlines new club-based opportunities for female players which may include new playing provisions, coaching development, volunteering roles, and creating safe environments.</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Support with engagement at every level of the club to maximise and sustain these opportunities for female players. </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Signpost and help clubs access relevant support including funding and coach development opportunities via the County FA, and FA Women &amp; Girls Coach Development network.  </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Support clubs to build and sustain relationships with relevant local partners such as charitable organisations, educational establishments, alongside other key partners to promote the new opportunities. </a:t>
                      </a:r>
                    </a:p>
                    <a:p>
                      <a:pPr marL="171450" lvl="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Collaborate with County FA staff, national FA staff, FA Women &amp; Girls Coach Mentors, FA Women &amp; Girls Community Champions, external partners, and wider members of the grassroots delivery team workforce. </a:t>
                      </a:r>
                    </a:p>
                    <a:p>
                      <a:pPr marL="171450" indent="-171450">
                        <a:buFont typeface="Arial" panose="020B0604020202020204" pitchFamily="34" charset="0"/>
                        <a:buChar char="•"/>
                      </a:pPr>
                      <a:r>
                        <a:rPr lang="en-GB" sz="1000" b="0" kern="1200" dirty="0">
                          <a:solidFill>
                            <a:schemeClr val="tx1"/>
                          </a:solidFill>
                          <a:effectLst/>
                          <a:latin typeface="Barlow Condensed" panose="00000506000000000000" pitchFamily="2" charset="0"/>
                          <a:ea typeface="+mn-ea"/>
                          <a:cs typeface="+mn-cs"/>
                        </a:rPr>
                        <a:t>Maintain records of the support being provided to grassroots clubs with the aim of providing clarity on work programmes, development opportunities and sharing of good practice.</a:t>
                      </a:r>
                      <a:endParaRPr lang="en-GB" sz="1000" b="0" dirty="0">
                        <a:solidFill>
                          <a:schemeClr val="tx1"/>
                        </a:solidFill>
                        <a:effectLst/>
                        <a:latin typeface="Barlow Condensed" panose="00000506000000000000" pitchFamily="2" charset="0"/>
                        <a:cs typeface="Arial" panose="020B0604020202020204" pitchFamily="34" charset="0"/>
                      </a:endParaRPr>
                    </a:p>
                  </a:txBody>
                  <a:tcPr marL="60096" marR="60096" marT="32659" marB="32659">
                    <a:solidFill>
                      <a:schemeClr val="accent1">
                        <a:lumMod val="20000"/>
                        <a:lumOff val="80000"/>
                      </a:schemeClr>
                    </a:solidFill>
                  </a:tcPr>
                </a:tc>
                <a:extLst>
                  <a:ext uri="{0D108BD9-81ED-4DB2-BD59-A6C34878D82A}">
                    <a16:rowId xmlns:a16="http://schemas.microsoft.com/office/drawing/2014/main" val="3259952263"/>
                  </a:ext>
                </a:extLst>
              </a:tr>
            </a:tbl>
          </a:graphicData>
        </a:graphic>
      </p:graphicFrame>
      <p:graphicFrame>
        <p:nvGraphicFramePr>
          <p:cNvPr id="12" name="Table 11">
            <a:extLst>
              <a:ext uri="{FF2B5EF4-FFF2-40B4-BE49-F238E27FC236}">
                <a16:creationId xmlns:a16="http://schemas.microsoft.com/office/drawing/2014/main" id="{02085522-0932-4EF5-A094-E7C7D56AFB83}"/>
              </a:ext>
            </a:extLst>
          </p:cNvPr>
          <p:cNvGraphicFramePr>
            <a:graphicFrameLocks noGrp="1"/>
          </p:cNvGraphicFramePr>
          <p:nvPr>
            <p:extLst>
              <p:ext uri="{D42A27DB-BD31-4B8C-83A1-F6EECF244321}">
                <p14:modId xmlns:p14="http://schemas.microsoft.com/office/powerpoint/2010/main" val="2453337691"/>
              </p:ext>
            </p:extLst>
          </p:nvPr>
        </p:nvGraphicFramePr>
        <p:xfrm>
          <a:off x="538777" y="6978230"/>
          <a:ext cx="6480001" cy="2626800"/>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2010844119"/>
                    </a:ext>
                  </a:extLst>
                </a:gridCol>
                <a:gridCol w="2604050">
                  <a:extLst>
                    <a:ext uri="{9D8B030D-6E8A-4147-A177-3AD203B41FA5}">
                      <a16:colId xmlns:a16="http://schemas.microsoft.com/office/drawing/2014/main" val="1713477686"/>
                    </a:ext>
                  </a:extLst>
                </a:gridCol>
                <a:gridCol w="2802710">
                  <a:extLst>
                    <a:ext uri="{9D8B030D-6E8A-4147-A177-3AD203B41FA5}">
                      <a16:colId xmlns:a16="http://schemas.microsoft.com/office/drawing/2014/main" val="3606109640"/>
                    </a:ext>
                  </a:extLst>
                </a:gridCol>
              </a:tblGrid>
              <a:tr h="180000">
                <a:tc>
                  <a:txBody>
                    <a:bodyPr/>
                    <a:lstStyle/>
                    <a:p>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Skills</a:t>
                      </a:r>
                      <a:endParaRPr lang="en-US" sz="1000" dirty="0">
                        <a:latin typeface="Barlow Condensed" panose="00000506000000000000" pitchFamily="2" charset="0"/>
                      </a:endParaRPr>
                    </a:p>
                  </a:txBody>
                  <a:tcPr marL="36000" marR="36000" marT="18000" marB="18000">
                    <a:noFill/>
                  </a:tcPr>
                </a:tc>
                <a:tc>
                  <a:txBody>
                    <a:bodyPr/>
                    <a:lstStyle/>
                    <a:p>
                      <a:pPr algn="ctr"/>
                      <a:r>
                        <a:rPr lang="en-GB" sz="1000" dirty="0">
                          <a:solidFill>
                            <a:srgbClr val="D93A27"/>
                          </a:solidFill>
                          <a:effectLst/>
                          <a:latin typeface="Barlow Condensed" panose="00000506000000000000" pitchFamily="2" charset="0"/>
                        </a:rPr>
                        <a:t>Knowledge/Experience</a:t>
                      </a:r>
                      <a:endParaRPr lang="en-US" sz="1000" dirty="0">
                        <a:latin typeface="Barlow Condensed" panose="00000506000000000000" pitchFamily="2" charset="0"/>
                      </a:endParaRPr>
                    </a:p>
                  </a:txBody>
                  <a:tcPr marL="36000" marR="36000" marT="18000" marB="18000">
                    <a:noFill/>
                  </a:tcPr>
                </a:tc>
                <a:extLst>
                  <a:ext uri="{0D108BD9-81ED-4DB2-BD59-A6C34878D82A}">
                    <a16:rowId xmlns:a16="http://schemas.microsoft.com/office/drawing/2014/main" val="2760434478"/>
                  </a:ext>
                </a:extLst>
              </a:tr>
              <a:tr h="517687">
                <a:tc>
                  <a:txBody>
                    <a:bodyPr/>
                    <a:lstStyle/>
                    <a:p>
                      <a:r>
                        <a:rPr lang="en-GB" sz="1000" dirty="0">
                          <a:effectLst/>
                          <a:latin typeface="Barlow Condensed" panose="00000506000000000000" pitchFamily="2" charset="0"/>
                        </a:rPr>
                        <a:t>Essential </a:t>
                      </a:r>
                    </a:p>
                    <a:p>
                      <a:r>
                        <a:rPr lang="en-GB" sz="1000" dirty="0">
                          <a:effectLst/>
                          <a:latin typeface="Barlow Condensed" panose="00000506000000000000" pitchFamily="2" charset="0"/>
                        </a:rPr>
                        <a:t>(Required to fulfil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Ability to build trust and develop effective working relationships within England Football Accredited Clubs.</a:t>
                      </a:r>
                    </a:p>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Ability to deliver practical support sessions to a range of club Volunteers.  </a:t>
                      </a:r>
                    </a:p>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Understanding of how an England Football Accredited Club operates.</a:t>
                      </a:r>
                    </a:p>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An advocate for female football with an understanding of the challenges and barriers that both players and volunteers can face.</a:t>
                      </a:r>
                    </a:p>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Commitment to attend additional training provided as part of this programme.  </a:t>
                      </a:r>
                    </a:p>
                    <a:p>
                      <a:pPr marL="171450" lvl="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Flexible in approach with willingness to work evenings and weekends, as well as travel across the County.</a:t>
                      </a:r>
                    </a:p>
                    <a:p>
                      <a:pPr marL="171450" indent="-171450">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IT proficient- confident with setting up and actively taking part in online meetings. </a:t>
                      </a:r>
                    </a:p>
                    <a:p>
                      <a:pPr marL="171450" lvl="0" indent="-171450" fontAlgn="base">
                        <a:buFont typeface="Arial" panose="020B0604020202020204" pitchFamily="34" charset="0"/>
                        <a:buChar char="•"/>
                      </a:pPr>
                      <a:endParaRPr lang="en-GB" sz="1000" kern="1200" dirty="0">
                        <a:solidFill>
                          <a:schemeClr val="dk1"/>
                        </a:solidFill>
                        <a:effectLst/>
                        <a:latin typeface="Barlow Condensed" panose="00000506000000000000" pitchFamily="2" charset="0"/>
                        <a:ea typeface="+mn-ea"/>
                        <a:cs typeface="+mn-cs"/>
                      </a:endParaRPr>
                    </a:p>
                  </a:txBody>
                  <a:tcPr marL="32659" marR="32659" marT="0" marB="0">
                    <a:solidFill>
                      <a:schemeClr val="accent1">
                        <a:lumMod val="20000"/>
                        <a:lumOff val="80000"/>
                      </a:schemeClr>
                    </a:solidFill>
                  </a:tcPr>
                </a:tc>
                <a:tc>
                  <a:txBody>
                    <a:bodyPr/>
                    <a:lstStyle/>
                    <a:p>
                      <a:pPr marL="171450" lvl="0" indent="-171450" fontAlgn="base">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Can demonstrate a history of success in developing female grassroots football opportunities and/or an experienced sports development professional.</a:t>
                      </a:r>
                    </a:p>
                    <a:p>
                      <a:pPr marL="171450" lvl="0" indent="-171450" fontAlgn="base">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Experience of facilitating and engaging with volunteers.</a:t>
                      </a:r>
                    </a:p>
                    <a:p>
                      <a:pPr marL="171450" lvl="0" indent="-171450" fontAlgn="base">
                        <a:buFont typeface="Arial" panose="020B0604020202020204" pitchFamily="34" charset="0"/>
                        <a:buChar char="•"/>
                      </a:pPr>
                      <a:r>
                        <a:rPr lang="en-GB" sz="1000" kern="1200" dirty="0">
                          <a:solidFill>
                            <a:schemeClr val="dk1"/>
                          </a:solidFill>
                          <a:effectLst/>
                          <a:latin typeface="Barlow Condensed" panose="00000506000000000000" pitchFamily="2" charset="0"/>
                          <a:ea typeface="+mn-ea"/>
                          <a:cs typeface="+mn-cs"/>
                        </a:rPr>
                        <a:t>Experience of engaging with external partners and stakeholders.</a:t>
                      </a:r>
                    </a:p>
                  </a:txBody>
                  <a:tcPr marL="32659" marR="32659" marT="0" marB="0">
                    <a:solidFill>
                      <a:schemeClr val="accent1">
                        <a:lumMod val="20000"/>
                        <a:lumOff val="80000"/>
                      </a:schemeClr>
                    </a:solidFill>
                  </a:tcPr>
                </a:tc>
                <a:extLst>
                  <a:ext uri="{0D108BD9-81ED-4DB2-BD59-A6C34878D82A}">
                    <a16:rowId xmlns:a16="http://schemas.microsoft.com/office/drawing/2014/main" val="2115743892"/>
                  </a:ext>
                </a:extLst>
              </a:tr>
            </a:tbl>
          </a:graphicData>
        </a:graphic>
      </p:graphicFrame>
    </p:spTree>
    <p:extLst>
      <p:ext uri="{BB962C8B-B14F-4D97-AF65-F5344CB8AC3E}">
        <p14:creationId xmlns:p14="http://schemas.microsoft.com/office/powerpoint/2010/main" val="35582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0FB5B6-46FF-DD46-9781-200E655228A7}"/>
              </a:ext>
            </a:extLst>
          </p:cNvPr>
          <p:cNvPicPr>
            <a:picLocks noChangeAspect="1"/>
          </p:cNvPicPr>
          <p:nvPr/>
        </p:nvPicPr>
        <p:blipFill>
          <a:blip r:embed="rId2"/>
          <a:stretch>
            <a:fillRect/>
          </a:stretch>
        </p:blipFill>
        <p:spPr>
          <a:xfrm>
            <a:off x="-52243" y="11113"/>
            <a:ext cx="7556500" cy="10680700"/>
          </a:xfrm>
          <a:prstGeom prst="rect">
            <a:avLst/>
          </a:prstGeom>
        </p:spPr>
      </p:pic>
      <p:pic>
        <p:nvPicPr>
          <p:cNvPr id="15" name="Picture 14">
            <a:extLst>
              <a:ext uri="{FF2B5EF4-FFF2-40B4-BE49-F238E27FC236}">
                <a16:creationId xmlns:a16="http://schemas.microsoft.com/office/drawing/2014/main" id="{A0C3E7A6-5C5B-3D41-9ACC-99B6196B4DF4}"/>
              </a:ext>
            </a:extLst>
          </p:cNvPr>
          <p:cNvPicPr>
            <a:picLocks noChangeAspect="1"/>
          </p:cNvPicPr>
          <p:nvPr/>
        </p:nvPicPr>
        <p:blipFill>
          <a:blip r:embed="rId3"/>
          <a:stretch>
            <a:fillRect/>
          </a:stretch>
        </p:blipFill>
        <p:spPr>
          <a:xfrm>
            <a:off x="3508539" y="9788823"/>
            <a:ext cx="542596" cy="772571"/>
          </a:xfrm>
          <a:prstGeom prst="rect">
            <a:avLst/>
          </a:prstGeom>
        </p:spPr>
      </p:pic>
      <p:graphicFrame>
        <p:nvGraphicFramePr>
          <p:cNvPr id="9" name="Table 8">
            <a:extLst>
              <a:ext uri="{FF2B5EF4-FFF2-40B4-BE49-F238E27FC236}">
                <a16:creationId xmlns:a16="http://schemas.microsoft.com/office/drawing/2014/main" id="{57827DA0-E134-6246-A319-207C146A21A5}"/>
              </a:ext>
            </a:extLst>
          </p:cNvPr>
          <p:cNvGraphicFramePr>
            <a:graphicFrameLocks noGrp="1"/>
          </p:cNvGraphicFramePr>
          <p:nvPr>
            <p:extLst>
              <p:ext uri="{D42A27DB-BD31-4B8C-83A1-F6EECF244321}">
                <p14:modId xmlns:p14="http://schemas.microsoft.com/office/powerpoint/2010/main" val="455679848"/>
              </p:ext>
            </p:extLst>
          </p:nvPr>
        </p:nvGraphicFramePr>
        <p:xfrm>
          <a:off x="538249" y="2238480"/>
          <a:ext cx="6480000" cy="2654400"/>
        </p:xfrm>
        <a:graphic>
          <a:graphicData uri="http://schemas.openxmlformats.org/drawingml/2006/table">
            <a:tbl>
              <a:tblPr firstRow="1" firstCol="1" bandRow="1">
                <a:tableStyleId>{5C22544A-7EE6-4342-B048-85BDC9FD1C3A}</a:tableStyleId>
              </a:tblPr>
              <a:tblGrid>
                <a:gridCol w="1080000">
                  <a:extLst>
                    <a:ext uri="{9D8B030D-6E8A-4147-A177-3AD203B41FA5}">
                      <a16:colId xmlns:a16="http://schemas.microsoft.com/office/drawing/2014/main" val="2526752469"/>
                    </a:ext>
                  </a:extLst>
                </a:gridCol>
                <a:gridCol w="5400000">
                  <a:extLst>
                    <a:ext uri="{9D8B030D-6E8A-4147-A177-3AD203B41FA5}">
                      <a16:colId xmlns:a16="http://schemas.microsoft.com/office/drawing/2014/main" val="3138428914"/>
                    </a:ext>
                  </a:extLst>
                </a:gridCol>
              </a:tblGrid>
              <a:tr h="147280">
                <a:tc>
                  <a:txBody>
                    <a:bodyPr/>
                    <a:lstStyle/>
                    <a:p>
                      <a:r>
                        <a:rPr lang="en-GB" sz="1000" dirty="0">
                          <a:solidFill>
                            <a:srgbClr val="D93A27"/>
                          </a:solidFill>
                          <a:effectLst/>
                          <a:latin typeface="Barlow Condensed" panose="00000506000000000000" pitchFamily="2" charset="0"/>
                        </a:rPr>
                        <a:t>HFA Values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tc>
                  <a:txBody>
                    <a:bodyPr/>
                    <a:lstStyle/>
                    <a:p>
                      <a:r>
                        <a:rPr lang="en-GB" sz="1000" dirty="0">
                          <a:solidFill>
                            <a:srgbClr val="D93A27"/>
                          </a:solidFill>
                          <a:effectLst/>
                          <a:latin typeface="Barlow Condensed" panose="00000506000000000000" pitchFamily="2" charset="0"/>
                        </a:rPr>
                        <a:t>Expected Behaviours</a:t>
                      </a:r>
                      <a:endParaRPr lang="en-GB" sz="1000" dirty="0">
                        <a:solidFill>
                          <a:srgbClr val="D93A27"/>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noFill/>
                  </a:tcPr>
                </a:tc>
                <a:extLst>
                  <a:ext uri="{0D108BD9-81ED-4DB2-BD59-A6C34878D82A}">
                    <a16:rowId xmlns:a16="http://schemas.microsoft.com/office/drawing/2014/main" val="185627841"/>
                  </a:ext>
                </a:extLst>
              </a:tr>
              <a:tr h="441841">
                <a:tc>
                  <a:txBody>
                    <a:bodyPr/>
                    <a:lstStyle/>
                    <a:p>
                      <a:r>
                        <a:rPr lang="en-GB" sz="1000" dirty="0">
                          <a:effectLst/>
                          <a:latin typeface="Barlow Condensed" panose="00000506000000000000" pitchFamily="2" charset="0"/>
                        </a:rPr>
                        <a:t>PROGRESSIVE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Identifies the need for, and actions change in direction, practice, policy or procedure.</a:t>
                      </a:r>
                    </a:p>
                    <a:p>
                      <a:pPr marL="342900" lvl="0" indent="-342900">
                        <a:buFont typeface="Symbol" pitchFamily="2" charset="2"/>
                        <a:buChar char=""/>
                      </a:pPr>
                      <a:r>
                        <a:rPr lang="en-GB" sz="1000" dirty="0">
                          <a:effectLst/>
                          <a:latin typeface="Barlow Condensed" panose="00000506000000000000" pitchFamily="2" charset="0"/>
                        </a:rPr>
                        <a:t>Questions the way things are done and takes informed risks.</a:t>
                      </a:r>
                    </a:p>
                    <a:p>
                      <a:pPr marL="342900" lvl="0" indent="-342900">
                        <a:buFont typeface="Symbol" pitchFamily="2" charset="2"/>
                        <a:buChar char=""/>
                      </a:pPr>
                      <a:r>
                        <a:rPr lang="en-GB" sz="1000" dirty="0">
                          <a:effectLst/>
                          <a:latin typeface="Barlow Condensed" panose="00000506000000000000" pitchFamily="2" charset="0"/>
                        </a:rPr>
                        <a:t>Continuously seeks to improve efficiency and performance.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073111784"/>
                  </a:ext>
                </a:extLst>
              </a:tr>
              <a:tr h="441841">
                <a:tc>
                  <a:txBody>
                    <a:bodyPr/>
                    <a:lstStyle/>
                    <a:p>
                      <a:r>
                        <a:rPr lang="en-GB" sz="1000" dirty="0">
                          <a:effectLst/>
                          <a:latin typeface="Barlow Condensed" panose="00000506000000000000" pitchFamily="2" charset="0"/>
                        </a:rPr>
                        <a:t>RESPECTFUL</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Maintains people’s self-esteem when interacting with them.</a:t>
                      </a:r>
                    </a:p>
                    <a:p>
                      <a:pPr marL="342900" lvl="0" indent="-342900">
                        <a:buFont typeface="Symbol" pitchFamily="2" charset="2"/>
                        <a:buChar char=""/>
                      </a:pPr>
                      <a:r>
                        <a:rPr lang="en-GB" sz="1000" dirty="0">
                          <a:effectLst/>
                          <a:latin typeface="Barlow Condensed" panose="00000506000000000000" pitchFamily="2" charset="0"/>
                        </a:rPr>
                        <a:t>Avoids pre-judgement when listening to suggestions from others.</a:t>
                      </a:r>
                    </a:p>
                    <a:p>
                      <a:pPr marL="342900" lvl="0" indent="-342900">
                        <a:buFont typeface="Symbol" pitchFamily="2" charset="2"/>
                        <a:buChar char=""/>
                      </a:pPr>
                      <a:r>
                        <a:rPr lang="en-GB" sz="1000" dirty="0">
                          <a:effectLst/>
                          <a:latin typeface="Barlow Condensed" panose="00000506000000000000" pitchFamily="2" charset="0"/>
                        </a:rPr>
                        <a:t>Seizes the opportunity to apply Hampshire FA standards at all times.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502224599"/>
                  </a:ext>
                </a:extLst>
              </a:tr>
              <a:tr h="441841">
                <a:tc>
                  <a:txBody>
                    <a:bodyPr/>
                    <a:lstStyle/>
                    <a:p>
                      <a:r>
                        <a:rPr lang="en-GB" sz="1000" dirty="0">
                          <a:effectLst/>
                          <a:latin typeface="Barlow Condensed" panose="00000506000000000000" pitchFamily="2" charset="0"/>
                        </a:rPr>
                        <a:t>INCLUSIVE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Openly collaborates with colleagues and partners in the game</a:t>
                      </a:r>
                    </a:p>
                    <a:p>
                      <a:pPr marL="342900" lvl="0" indent="-342900">
                        <a:buFont typeface="Symbol" pitchFamily="2" charset="2"/>
                        <a:buChar char=""/>
                      </a:pPr>
                      <a:r>
                        <a:rPr lang="en-GB" sz="1000" dirty="0">
                          <a:effectLst/>
                          <a:latin typeface="Barlow Condensed" panose="00000506000000000000" pitchFamily="2" charset="0"/>
                        </a:rPr>
                        <a:t>Provides equal opportunity to people of different backgrounds, experience and perspective</a:t>
                      </a:r>
                    </a:p>
                    <a:p>
                      <a:pPr marL="342900" lvl="0" indent="-342900">
                        <a:buFont typeface="Symbol" pitchFamily="2" charset="2"/>
                        <a:buChar char=""/>
                      </a:pPr>
                      <a:r>
                        <a:rPr lang="en-GB" sz="1000" dirty="0">
                          <a:effectLst/>
                          <a:latin typeface="Barlow Condensed" panose="00000506000000000000" pitchFamily="2" charset="0"/>
                        </a:rPr>
                        <a:t>Seeks out and embraces new ways of thinking and working.</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335053546"/>
                  </a:ext>
                </a:extLst>
              </a:tr>
              <a:tr h="441841">
                <a:tc>
                  <a:txBody>
                    <a:bodyPr/>
                    <a:lstStyle/>
                    <a:p>
                      <a:r>
                        <a:rPr lang="en-GB" sz="1000" dirty="0">
                          <a:effectLst/>
                          <a:latin typeface="Barlow Condensed" panose="00000506000000000000" pitchFamily="2" charset="0"/>
                        </a:rPr>
                        <a:t>DETERMINED</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Works relentlessly to overcome roadblocks or obstacles to achieve the goal.</a:t>
                      </a:r>
                    </a:p>
                    <a:p>
                      <a:pPr marL="342900" lvl="0" indent="-342900">
                        <a:buFont typeface="Symbol" pitchFamily="2" charset="2"/>
                        <a:buChar char=""/>
                      </a:pPr>
                      <a:r>
                        <a:rPr lang="en-GB" sz="1000" dirty="0">
                          <a:effectLst/>
                          <a:latin typeface="Barlow Condensed" panose="00000506000000000000" pitchFamily="2" charset="0"/>
                        </a:rPr>
                        <a:t>Remains focused on seeing agreed goals through to completion taking pride in their work.</a:t>
                      </a:r>
                    </a:p>
                    <a:p>
                      <a:pPr marL="342900" lvl="0" indent="-342900">
                        <a:buFont typeface="Symbol" pitchFamily="2" charset="2"/>
                        <a:buChar char=""/>
                      </a:pPr>
                      <a:r>
                        <a:rPr lang="en-GB" sz="1000" dirty="0">
                          <a:effectLst/>
                          <a:latin typeface="Barlow Condensed" panose="00000506000000000000" pitchFamily="2" charset="0"/>
                        </a:rPr>
                        <a:t>Maintains motivation for their team and themselves.</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1865184843"/>
                  </a:ext>
                </a:extLst>
              </a:tr>
              <a:tr h="441841">
                <a:tc>
                  <a:txBody>
                    <a:bodyPr/>
                    <a:lstStyle/>
                    <a:p>
                      <a:r>
                        <a:rPr lang="en-GB" sz="1000" dirty="0">
                          <a:effectLst/>
                          <a:latin typeface="Barlow Condensed" panose="00000506000000000000" pitchFamily="2" charset="0"/>
                        </a:rPr>
                        <a:t>EXCELLENT</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342900" lvl="0" indent="-342900">
                        <a:buFont typeface="Symbol" pitchFamily="2" charset="2"/>
                        <a:buChar char=""/>
                      </a:pPr>
                      <a:r>
                        <a:rPr lang="en-GB" sz="1000" dirty="0">
                          <a:effectLst/>
                          <a:latin typeface="Barlow Condensed" panose="00000506000000000000" pitchFamily="2" charset="0"/>
                        </a:rPr>
                        <a:t>Seeks to achieve the highest levels of performance at all times.</a:t>
                      </a:r>
                    </a:p>
                    <a:p>
                      <a:pPr marL="342900" lvl="0" indent="-342900">
                        <a:buFont typeface="Symbol" pitchFamily="2" charset="2"/>
                        <a:buChar char=""/>
                      </a:pPr>
                      <a:r>
                        <a:rPr lang="en-GB" sz="1000" dirty="0">
                          <a:effectLst/>
                          <a:latin typeface="Barlow Condensed" panose="00000506000000000000" pitchFamily="2" charset="0"/>
                        </a:rPr>
                        <a:t>Can be committed to achieve a standard that others consider impossible.</a:t>
                      </a:r>
                    </a:p>
                    <a:p>
                      <a:pPr marL="342900" lvl="0" indent="-342900">
                        <a:buFont typeface="Symbol" pitchFamily="2" charset="2"/>
                        <a:buChar char=""/>
                      </a:pPr>
                      <a:r>
                        <a:rPr lang="en-GB" sz="1000" dirty="0">
                          <a:effectLst/>
                          <a:latin typeface="Barlow Condensed" panose="00000506000000000000" pitchFamily="2" charset="0"/>
                        </a:rPr>
                        <a:t>Supports others to go further and achieve more.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chemeClr val="accent1">
                        <a:lumMod val="20000"/>
                        <a:lumOff val="80000"/>
                      </a:schemeClr>
                    </a:solidFill>
                  </a:tcPr>
                </a:tc>
                <a:extLst>
                  <a:ext uri="{0D108BD9-81ED-4DB2-BD59-A6C34878D82A}">
                    <a16:rowId xmlns:a16="http://schemas.microsoft.com/office/drawing/2014/main" val="4240589167"/>
                  </a:ext>
                </a:extLst>
              </a:tr>
            </a:tbl>
          </a:graphicData>
        </a:graphic>
      </p:graphicFrame>
      <p:graphicFrame>
        <p:nvGraphicFramePr>
          <p:cNvPr id="10" name="Table 9">
            <a:extLst>
              <a:ext uri="{FF2B5EF4-FFF2-40B4-BE49-F238E27FC236}">
                <a16:creationId xmlns:a16="http://schemas.microsoft.com/office/drawing/2014/main" id="{7E714699-2104-8E4D-BA9C-76F6828BA1B0}"/>
              </a:ext>
            </a:extLst>
          </p:cNvPr>
          <p:cNvGraphicFramePr>
            <a:graphicFrameLocks noGrp="1"/>
          </p:cNvGraphicFramePr>
          <p:nvPr>
            <p:extLst>
              <p:ext uri="{D42A27DB-BD31-4B8C-83A1-F6EECF244321}">
                <p14:modId xmlns:p14="http://schemas.microsoft.com/office/powerpoint/2010/main" val="3918085070"/>
              </p:ext>
            </p:extLst>
          </p:nvPr>
        </p:nvGraphicFramePr>
        <p:xfrm>
          <a:off x="538249" y="5136148"/>
          <a:ext cx="6480000" cy="315022"/>
        </p:xfrm>
        <a:graphic>
          <a:graphicData uri="http://schemas.openxmlformats.org/drawingml/2006/table">
            <a:tbl>
              <a:tblPr firstCol="1" bandRow="1">
                <a:tableStyleId>{5C22544A-7EE6-4342-B048-85BDC9FD1C3A}</a:tableStyleId>
              </a:tblPr>
              <a:tblGrid>
                <a:gridCol w="2161015">
                  <a:extLst>
                    <a:ext uri="{9D8B030D-6E8A-4147-A177-3AD203B41FA5}">
                      <a16:colId xmlns:a16="http://schemas.microsoft.com/office/drawing/2014/main" val="1950857860"/>
                    </a:ext>
                  </a:extLst>
                </a:gridCol>
                <a:gridCol w="4318985">
                  <a:extLst>
                    <a:ext uri="{9D8B030D-6E8A-4147-A177-3AD203B41FA5}">
                      <a16:colId xmlns:a16="http://schemas.microsoft.com/office/drawing/2014/main" val="2069302558"/>
                    </a:ext>
                  </a:extLst>
                </a:gridCol>
              </a:tblGrid>
              <a:tr h="126624">
                <a:tc>
                  <a:txBody>
                    <a:bodyPr/>
                    <a:lstStyle/>
                    <a:p>
                      <a:r>
                        <a:rPr lang="en-GB" sz="1000" dirty="0">
                          <a:effectLst/>
                          <a:latin typeface="Barlow Condensed" panose="00000506000000000000" pitchFamily="2" charset="0"/>
                        </a:rPr>
                        <a:t>Application Deadline: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Monday 24</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th </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October 2022</a:t>
                      </a:r>
                    </a:p>
                  </a:txBody>
                  <a:tcPr marL="60124" marR="60124" marT="0" marB="0">
                    <a:solidFill>
                      <a:schemeClr val="accent1">
                        <a:lumMod val="20000"/>
                        <a:lumOff val="80000"/>
                      </a:schemeClr>
                    </a:solidFill>
                  </a:tcPr>
                </a:tc>
                <a:extLst>
                  <a:ext uri="{0D108BD9-81ED-4DB2-BD59-A6C34878D82A}">
                    <a16:rowId xmlns:a16="http://schemas.microsoft.com/office/drawing/2014/main" val="2569511557"/>
                  </a:ext>
                </a:extLst>
              </a:tr>
              <a:tr h="162622">
                <a:tc>
                  <a:txBody>
                    <a:bodyPr/>
                    <a:lstStyle/>
                    <a:p>
                      <a:r>
                        <a:rPr lang="en-GB" sz="1000" dirty="0">
                          <a:effectLst/>
                          <a:latin typeface="Barlow Condensed" panose="00000506000000000000" pitchFamily="2" charset="0"/>
                        </a:rPr>
                        <a:t>Interviews to be held: </a:t>
                      </a:r>
                      <a:endParaRPr lang="en-GB" sz="12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66276" marR="66276" marT="0" marB="0">
                    <a:solidFill>
                      <a:srgbClr val="051E42"/>
                    </a:solidFill>
                  </a:tcPr>
                </a:tc>
                <a:tc>
                  <a:txBody>
                    <a:bodyPr/>
                    <a:lstStyle/>
                    <a:p>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Monday 31</a:t>
                      </a:r>
                      <a:r>
                        <a:rPr lang="en-GB" sz="1000" baseline="30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st</a:t>
                      </a:r>
                      <a:r>
                        <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rPr>
                        <a:t> October 2022</a:t>
                      </a:r>
                    </a:p>
                  </a:txBody>
                  <a:tcPr marL="60124" marR="60124" marT="0" marB="0">
                    <a:solidFill>
                      <a:schemeClr val="accent1">
                        <a:lumMod val="20000"/>
                        <a:lumOff val="80000"/>
                      </a:schemeClr>
                    </a:solidFill>
                  </a:tcPr>
                </a:tc>
                <a:extLst>
                  <a:ext uri="{0D108BD9-81ED-4DB2-BD59-A6C34878D82A}">
                    <a16:rowId xmlns:a16="http://schemas.microsoft.com/office/drawing/2014/main" val="1562671308"/>
                  </a:ext>
                </a:extLst>
              </a:tr>
            </a:tbl>
          </a:graphicData>
        </a:graphic>
      </p:graphicFrame>
      <p:sp>
        <p:nvSpPr>
          <p:cNvPr id="12" name="TextBox 11">
            <a:extLst>
              <a:ext uri="{FF2B5EF4-FFF2-40B4-BE49-F238E27FC236}">
                <a16:creationId xmlns:a16="http://schemas.microsoft.com/office/drawing/2014/main" id="{86CD1A5C-6E37-43A2-9173-19E7D8BFF735}"/>
              </a:ext>
            </a:extLst>
          </p:cNvPr>
          <p:cNvSpPr txBox="1"/>
          <p:nvPr/>
        </p:nvSpPr>
        <p:spPr>
          <a:xfrm>
            <a:off x="212356" y="238540"/>
            <a:ext cx="3281692" cy="246221"/>
          </a:xfrm>
          <a:prstGeom prst="rect">
            <a:avLst/>
          </a:prstGeom>
          <a:noFill/>
        </p:spPr>
        <p:txBody>
          <a:bodyPr wrap="square" rtlCol="0">
            <a:spAutoFit/>
          </a:bodyPr>
          <a:lstStyle/>
          <a:p>
            <a:r>
              <a:rPr lang="en-GB" sz="1000" dirty="0">
                <a:solidFill>
                  <a:srgbClr val="061E42"/>
                </a:solidFill>
                <a:latin typeface="Barlow Condensed Medium" pitchFamily="2" charset="77"/>
              </a:rPr>
              <a:t>Equal Game Ambassador </a:t>
            </a:r>
            <a:r>
              <a:rPr lang="en-US" sz="1000" dirty="0">
                <a:solidFill>
                  <a:srgbClr val="061E42"/>
                </a:solidFill>
                <a:latin typeface="Barlow Condensed Medium" pitchFamily="2" charset="77"/>
              </a:rPr>
              <a:t>| Hampshire FA</a:t>
            </a:r>
          </a:p>
        </p:txBody>
      </p:sp>
      <p:graphicFrame>
        <p:nvGraphicFramePr>
          <p:cNvPr id="5" name="Table 4">
            <a:extLst>
              <a:ext uri="{FF2B5EF4-FFF2-40B4-BE49-F238E27FC236}">
                <a16:creationId xmlns:a16="http://schemas.microsoft.com/office/drawing/2014/main" id="{783797B2-81DE-488F-8B96-8513C7A85971}"/>
              </a:ext>
            </a:extLst>
          </p:cNvPr>
          <p:cNvGraphicFramePr>
            <a:graphicFrameLocks noGrp="1"/>
          </p:cNvGraphicFramePr>
          <p:nvPr>
            <p:extLst>
              <p:ext uri="{D42A27DB-BD31-4B8C-83A1-F6EECF244321}">
                <p14:modId xmlns:p14="http://schemas.microsoft.com/office/powerpoint/2010/main" val="1257364661"/>
              </p:ext>
            </p:extLst>
          </p:nvPr>
        </p:nvGraphicFramePr>
        <p:xfrm>
          <a:off x="538249" y="1022234"/>
          <a:ext cx="6480001" cy="1001091"/>
        </p:xfrm>
        <a:graphic>
          <a:graphicData uri="http://schemas.openxmlformats.org/drawingml/2006/table">
            <a:tbl>
              <a:tblPr firstRow="1" firstCol="1" bandRow="1">
                <a:tableStyleId>{5C22544A-7EE6-4342-B048-85BDC9FD1C3A}</a:tableStyleId>
              </a:tblPr>
              <a:tblGrid>
                <a:gridCol w="1073241">
                  <a:extLst>
                    <a:ext uri="{9D8B030D-6E8A-4147-A177-3AD203B41FA5}">
                      <a16:colId xmlns:a16="http://schemas.microsoft.com/office/drawing/2014/main" val="4122200659"/>
                    </a:ext>
                  </a:extLst>
                </a:gridCol>
                <a:gridCol w="2604050">
                  <a:extLst>
                    <a:ext uri="{9D8B030D-6E8A-4147-A177-3AD203B41FA5}">
                      <a16:colId xmlns:a16="http://schemas.microsoft.com/office/drawing/2014/main" val="2555938959"/>
                    </a:ext>
                  </a:extLst>
                </a:gridCol>
                <a:gridCol w="2802710">
                  <a:extLst>
                    <a:ext uri="{9D8B030D-6E8A-4147-A177-3AD203B41FA5}">
                      <a16:colId xmlns:a16="http://schemas.microsoft.com/office/drawing/2014/main" val="2060696984"/>
                    </a:ext>
                  </a:extLst>
                </a:gridCol>
              </a:tblGrid>
              <a:tr h="1001091">
                <a:tc>
                  <a:txBody>
                    <a:bodyPr/>
                    <a:lstStyle/>
                    <a:p>
                      <a:r>
                        <a:rPr lang="en-GB" sz="1000" dirty="0">
                          <a:effectLst/>
                          <a:latin typeface="Barlow Condensed" panose="00000506000000000000" pitchFamily="2" charset="0"/>
                        </a:rPr>
                        <a:t>Non-Essential </a:t>
                      </a:r>
                    </a:p>
                    <a:p>
                      <a:r>
                        <a:rPr lang="en-GB" sz="1000" dirty="0">
                          <a:effectLst/>
                          <a:latin typeface="Barlow Condensed" panose="00000506000000000000" pitchFamily="2" charset="0"/>
                        </a:rPr>
                        <a:t>(Beneficial but can be accumulated once in the role)</a:t>
                      </a:r>
                      <a:endParaRPr lang="en-GB" sz="100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txBody>
                  <a:tcPr marL="36000" marR="36000" marT="18000" marB="18000">
                    <a:solidFill>
                      <a:srgbClr val="051E42"/>
                    </a:solidFill>
                  </a:tcPr>
                </a:tc>
                <a:tc>
                  <a:txBody>
                    <a:bodyPr/>
                    <a:lstStyle/>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Knowledge of The FA’s strategy for Women &amp; Girls Football; Inspiring Positive Change.  </a:t>
                      </a:r>
                    </a:p>
                    <a:p>
                      <a:pPr marL="17145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Knowledge of the England Football Accreditation Framework and the existing support and resources available to Accredited Clubs</a:t>
                      </a:r>
                      <a:endParaRPr lang="en-GB" sz="1000" b="0" dirty="0">
                        <a:solidFill>
                          <a:srgbClr val="000000"/>
                        </a:solidFill>
                        <a:effectLst/>
                        <a:latin typeface="Barlow Condensed" panose="00000506000000000000" pitchFamily="2" charset="0"/>
                        <a:ea typeface="Times New Roman" panose="02020603050405020304" pitchFamily="18" charset="0"/>
                        <a:cs typeface="Arial" panose="020B0604020202020204" pitchFamily="34" charset="0"/>
                      </a:endParaRPr>
                    </a:p>
                    <a:p>
                      <a:pPr marL="171450" lvl="0" indent="-171450">
                        <a:buFont typeface="Arial" panose="020B0604020202020204" pitchFamily="34" charset="0"/>
                        <a:buChar char="•"/>
                      </a:pPr>
                      <a:endParaRPr lang="en-GB" sz="1000" b="0" kern="1200" dirty="0">
                        <a:solidFill>
                          <a:schemeClr val="dk1"/>
                        </a:solidFill>
                        <a:effectLst/>
                        <a:latin typeface="Barlow Condensed" panose="00000506000000000000" pitchFamily="2" charset="0"/>
                        <a:ea typeface="+mn-ea"/>
                        <a:cs typeface="+mn-cs"/>
                      </a:endParaRPr>
                    </a:p>
                  </a:txBody>
                  <a:tcPr marL="32659" marR="32659" marT="16329" marB="16329">
                    <a:solidFill>
                      <a:schemeClr val="accent1">
                        <a:lumMod val="20000"/>
                        <a:lumOff val="80000"/>
                      </a:schemeClr>
                    </a:solidFill>
                  </a:tcPr>
                </a:tc>
                <a:tc>
                  <a:txBody>
                    <a:bodyPr/>
                    <a:lstStyle/>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volunteering within a grassroots football club as a Committee Member.</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mentoring others.</a:t>
                      </a:r>
                    </a:p>
                    <a:p>
                      <a:pPr marL="171450" lvl="0" indent="-171450">
                        <a:buFont typeface="Arial" panose="020B0604020202020204" pitchFamily="34" charset="0"/>
                        <a:buChar char="•"/>
                      </a:pPr>
                      <a:r>
                        <a:rPr lang="en-GB" sz="1000" b="0" kern="1200" dirty="0">
                          <a:solidFill>
                            <a:schemeClr val="dk1"/>
                          </a:solidFill>
                          <a:effectLst/>
                          <a:latin typeface="Barlow Condensed" panose="00000506000000000000" pitchFamily="2" charset="0"/>
                          <a:ea typeface="+mn-ea"/>
                          <a:cs typeface="+mn-cs"/>
                        </a:rPr>
                        <a:t>Experience of accessing external funding</a:t>
                      </a:r>
                    </a:p>
                  </a:txBody>
                  <a:tcPr marL="32659" marR="32659" marT="16329" marB="16329">
                    <a:solidFill>
                      <a:schemeClr val="accent1">
                        <a:lumMod val="20000"/>
                        <a:lumOff val="80000"/>
                      </a:schemeClr>
                    </a:solidFill>
                  </a:tcPr>
                </a:tc>
                <a:extLst>
                  <a:ext uri="{0D108BD9-81ED-4DB2-BD59-A6C34878D82A}">
                    <a16:rowId xmlns:a16="http://schemas.microsoft.com/office/drawing/2014/main" val="1309090621"/>
                  </a:ext>
                </a:extLst>
              </a:tr>
            </a:tbl>
          </a:graphicData>
        </a:graphic>
      </p:graphicFrame>
    </p:spTree>
    <p:extLst>
      <p:ext uri="{BB962C8B-B14F-4D97-AF65-F5344CB8AC3E}">
        <p14:creationId xmlns:p14="http://schemas.microsoft.com/office/powerpoint/2010/main" val="118730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35E51-F09A-A84F-9A0C-38F7AEF22E02}"/>
              </a:ext>
            </a:extLst>
          </p:cNvPr>
          <p:cNvPicPr>
            <a:picLocks noChangeAspect="1"/>
          </p:cNvPicPr>
          <p:nvPr/>
        </p:nvPicPr>
        <p:blipFill rotWithShape="1">
          <a:blip r:embed="rId2"/>
          <a:srcRect l="759" r="-801" b="79976"/>
          <a:stretch/>
        </p:blipFill>
        <p:spPr>
          <a:xfrm>
            <a:off x="-1" y="8608534"/>
            <a:ext cx="7559675" cy="2138697"/>
          </a:xfrm>
          <a:prstGeom prst="rect">
            <a:avLst/>
          </a:prstGeom>
        </p:spPr>
      </p:pic>
      <p:sp>
        <p:nvSpPr>
          <p:cNvPr id="6" name="TextBox 5">
            <a:extLst>
              <a:ext uri="{FF2B5EF4-FFF2-40B4-BE49-F238E27FC236}">
                <a16:creationId xmlns:a16="http://schemas.microsoft.com/office/drawing/2014/main" id="{F3900830-814F-F943-B528-9D24A4F2A6BC}"/>
              </a:ext>
            </a:extLst>
          </p:cNvPr>
          <p:cNvSpPr txBox="1"/>
          <p:nvPr/>
        </p:nvSpPr>
        <p:spPr>
          <a:xfrm>
            <a:off x="498566" y="902990"/>
            <a:ext cx="5458097" cy="1508105"/>
          </a:xfrm>
          <a:prstGeom prst="rect">
            <a:avLst/>
          </a:prstGeom>
          <a:noFill/>
        </p:spPr>
        <p:txBody>
          <a:bodyPr wrap="square" rtlCol="0">
            <a:spAutoFit/>
          </a:bodyPr>
          <a:lstStyle/>
          <a:p>
            <a:r>
              <a:rPr lang="en-US" sz="4000" b="1" dirty="0">
                <a:solidFill>
                  <a:srgbClr val="D83B27"/>
                </a:solidFill>
                <a:latin typeface="Barlow Condensed ExtraBold" pitchFamily="2" charset="77"/>
              </a:rPr>
              <a:t>SUPPORTING INFORMATION</a:t>
            </a:r>
          </a:p>
          <a:p>
            <a:r>
              <a:rPr lang="en-US" sz="1200" b="1" dirty="0">
                <a:solidFill>
                  <a:schemeClr val="tx1">
                    <a:lumMod val="85000"/>
                    <a:lumOff val="15000"/>
                  </a:schemeClr>
                </a:solidFill>
                <a:latin typeface="Barlow Condensed SemiBold" pitchFamily="2" charset="77"/>
              </a:rPr>
              <a:t>Hampshire FA Vision, Mission &amp; Values</a:t>
            </a:r>
          </a:p>
          <a:p>
            <a:endParaRPr lang="en-US" sz="4000" b="1" dirty="0">
              <a:solidFill>
                <a:srgbClr val="D83B27"/>
              </a:solidFill>
              <a:latin typeface="Barlow Condensed ExtraBold" pitchFamily="2" charset="77"/>
            </a:endParaRPr>
          </a:p>
        </p:txBody>
      </p:sp>
      <p:pic>
        <p:nvPicPr>
          <p:cNvPr id="11" name="Picture 10">
            <a:extLst>
              <a:ext uri="{FF2B5EF4-FFF2-40B4-BE49-F238E27FC236}">
                <a16:creationId xmlns:a16="http://schemas.microsoft.com/office/drawing/2014/main" id="{3715E22C-7A6C-404B-A3C9-952EFDAF9AED}"/>
              </a:ext>
            </a:extLst>
          </p:cNvPr>
          <p:cNvPicPr>
            <a:picLocks noChangeAspect="1"/>
          </p:cNvPicPr>
          <p:nvPr/>
        </p:nvPicPr>
        <p:blipFill>
          <a:blip r:embed="rId3"/>
          <a:stretch>
            <a:fillRect/>
          </a:stretch>
        </p:blipFill>
        <p:spPr>
          <a:xfrm>
            <a:off x="3508539" y="9788823"/>
            <a:ext cx="542596" cy="772571"/>
          </a:xfrm>
          <a:prstGeom prst="rect">
            <a:avLst/>
          </a:prstGeom>
        </p:spPr>
      </p:pic>
      <p:sp>
        <p:nvSpPr>
          <p:cNvPr id="36" name="Rectangle 35">
            <a:extLst>
              <a:ext uri="{FF2B5EF4-FFF2-40B4-BE49-F238E27FC236}">
                <a16:creationId xmlns:a16="http://schemas.microsoft.com/office/drawing/2014/main" id="{E9D7827D-7BDF-0E45-85B2-DFAB2C2ACEA4}"/>
              </a:ext>
            </a:extLst>
          </p:cNvPr>
          <p:cNvSpPr/>
          <p:nvPr/>
        </p:nvSpPr>
        <p:spPr>
          <a:xfrm>
            <a:off x="1735576" y="6246298"/>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Re-invigorate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Equality, Diversity &amp; Inclusion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through new IAG/local engagement structure &amp; governance standards.</a:t>
            </a:r>
          </a:p>
        </p:txBody>
      </p:sp>
      <p:sp>
        <p:nvSpPr>
          <p:cNvPr id="37" name="Oval 36">
            <a:extLst>
              <a:ext uri="{FF2B5EF4-FFF2-40B4-BE49-F238E27FC236}">
                <a16:creationId xmlns:a16="http://schemas.microsoft.com/office/drawing/2014/main" id="{2EBDA089-7509-B940-9D3C-C3D9D175865F}"/>
              </a:ext>
            </a:extLst>
          </p:cNvPr>
          <p:cNvSpPr>
            <a:spLocks noChangeAspect="1"/>
          </p:cNvSpPr>
          <p:nvPr/>
        </p:nvSpPr>
        <p:spPr>
          <a:xfrm rot="18900000">
            <a:off x="739457" y="2493449"/>
            <a:ext cx="900000" cy="900000"/>
          </a:xfrm>
          <a:prstGeom prst="ellipse">
            <a:avLst/>
          </a:prstGeom>
          <a:solidFill>
            <a:srgbClr val="D83B2D"/>
          </a:solidFill>
          <a:ln>
            <a:solidFill>
              <a:srgbClr val="D83B2D"/>
            </a:solidFill>
          </a:ln>
        </p:spPr>
        <p:style>
          <a:lnRef idx="3">
            <a:schemeClr val="lt1"/>
          </a:lnRef>
          <a:fillRef idx="1">
            <a:schemeClr val="accent1"/>
          </a:fillRef>
          <a:effectRef idx="1">
            <a:schemeClr val="accent1"/>
          </a:effectRef>
          <a:fontRef idx="minor">
            <a:schemeClr val="lt1"/>
          </a:fontRef>
        </p:style>
        <p:txBody>
          <a:bodyPr lIns="0" rIns="0" rtlCol="0" anchor="ctr"/>
          <a:lstStyle/>
          <a:p>
            <a:pPr algn="ctr"/>
            <a:r>
              <a:rPr lang="en-US" b="1" dirty="0">
                <a:latin typeface="Barlow Condensed" panose="00000506000000000000" pitchFamily="2" charset="0"/>
              </a:rPr>
              <a:t>Vision</a:t>
            </a:r>
          </a:p>
        </p:txBody>
      </p:sp>
      <p:sp>
        <p:nvSpPr>
          <p:cNvPr id="38" name="Round Diagonal Corner of Rectangle 15">
            <a:extLst>
              <a:ext uri="{FF2B5EF4-FFF2-40B4-BE49-F238E27FC236}">
                <a16:creationId xmlns:a16="http://schemas.microsoft.com/office/drawing/2014/main" id="{C5213AFE-79C8-0C40-A96A-0A7F95B0EBF6}"/>
              </a:ext>
            </a:extLst>
          </p:cNvPr>
          <p:cNvSpPr>
            <a:spLocks/>
          </p:cNvSpPr>
          <p:nvPr/>
        </p:nvSpPr>
        <p:spPr>
          <a:xfrm>
            <a:off x="722905" y="3435266"/>
            <a:ext cx="845376" cy="4608000"/>
          </a:xfrm>
          <a:prstGeom prst="round2DiagRect">
            <a:avLst/>
          </a:prstGeom>
          <a:solidFill>
            <a:schemeClr val="bg1"/>
          </a:solidFill>
          <a:ln>
            <a:solidFill>
              <a:srgbClr val="D83B2D"/>
            </a:solidFill>
          </a:ln>
        </p:spPr>
        <p:style>
          <a:lnRef idx="3">
            <a:schemeClr val="lt1"/>
          </a:lnRef>
          <a:fillRef idx="1">
            <a:schemeClr val="accent1"/>
          </a:fillRef>
          <a:effectRef idx="1">
            <a:schemeClr val="accent1"/>
          </a:effectRef>
          <a:fontRef idx="minor">
            <a:schemeClr val="lt1"/>
          </a:fontRef>
        </p:style>
        <p:txBody>
          <a:bodyPr vert="vert270" lIns="0" rIns="0" rtlCol="0" anchor="ctr"/>
          <a:lstStyle/>
          <a:p>
            <a:pPr algn="ctr"/>
            <a:r>
              <a:rPr lang="en-US" sz="3200" b="1" dirty="0">
                <a:solidFill>
                  <a:schemeClr val="tx1">
                    <a:lumMod val="85000"/>
                    <a:lumOff val="15000"/>
                  </a:schemeClr>
                </a:solidFill>
                <a:latin typeface="Barlow Condensed" panose="00000506000000000000" pitchFamily="2" charset="0"/>
              </a:rPr>
              <a:t>Mission</a:t>
            </a:r>
            <a:endParaRPr lang="en-US" b="1" dirty="0">
              <a:solidFill>
                <a:schemeClr val="tx1">
                  <a:lumMod val="85000"/>
                  <a:lumOff val="15000"/>
                </a:schemeClr>
              </a:solidFill>
              <a:latin typeface="Barlow Condensed" panose="00000506000000000000" pitchFamily="2" charset="0"/>
            </a:endParaRPr>
          </a:p>
        </p:txBody>
      </p:sp>
      <p:sp>
        <p:nvSpPr>
          <p:cNvPr id="39" name="Preparation 16">
            <a:extLst>
              <a:ext uri="{FF2B5EF4-FFF2-40B4-BE49-F238E27FC236}">
                <a16:creationId xmlns:a16="http://schemas.microsoft.com/office/drawing/2014/main" id="{19EC09DE-771B-7441-A52E-2A88BE77814A}"/>
              </a:ext>
            </a:extLst>
          </p:cNvPr>
          <p:cNvSpPr>
            <a:spLocks/>
          </p:cNvSpPr>
          <p:nvPr/>
        </p:nvSpPr>
        <p:spPr>
          <a:xfrm>
            <a:off x="739457" y="8113773"/>
            <a:ext cx="900000" cy="342000"/>
          </a:xfrm>
          <a:prstGeom prst="flowChartPreparation">
            <a:avLst/>
          </a:prstGeom>
          <a:solidFill>
            <a:srgbClr val="051D42"/>
          </a:solidFill>
          <a:ln>
            <a:solidFill>
              <a:srgbClr val="051D42"/>
            </a:solidFill>
          </a:ln>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1400" b="1" dirty="0">
                <a:latin typeface="Barlow Condensed" panose="00000506000000000000" pitchFamily="2" charset="0"/>
              </a:rPr>
              <a:t>Values</a:t>
            </a:r>
          </a:p>
        </p:txBody>
      </p:sp>
      <p:sp>
        <p:nvSpPr>
          <p:cNvPr id="40" name="Rectangle 39">
            <a:extLst>
              <a:ext uri="{FF2B5EF4-FFF2-40B4-BE49-F238E27FC236}">
                <a16:creationId xmlns:a16="http://schemas.microsoft.com/office/drawing/2014/main" id="{A6A25A76-2627-5D47-BF29-9C6E25DB8E65}"/>
              </a:ext>
            </a:extLst>
          </p:cNvPr>
          <p:cNvSpPr/>
          <p:nvPr/>
        </p:nvSpPr>
        <p:spPr>
          <a:xfrm>
            <a:off x="1735576" y="2493449"/>
            <a:ext cx="5072258" cy="900000"/>
          </a:xfrm>
          <a:prstGeom prst="rect">
            <a:avLst/>
          </a:prstGeom>
          <a:solidFill>
            <a:srgbClr val="D83B2D"/>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bg1"/>
                </a:solidFill>
                <a:latin typeface="Barlow Condensed" panose="00000506000000000000" pitchFamily="2" charset="0"/>
              </a:rPr>
              <a:t>Using the power of </a:t>
            </a:r>
            <a:r>
              <a:rPr lang="en-US" sz="2000" b="1" i="1" dirty="0">
                <a:solidFill>
                  <a:schemeClr val="tx1">
                    <a:lumMod val="85000"/>
                    <a:lumOff val="15000"/>
                  </a:schemeClr>
                </a:solidFill>
                <a:latin typeface="Barlow Condensed" panose="00000506000000000000" pitchFamily="2" charset="0"/>
              </a:rPr>
              <a:t>football</a:t>
            </a:r>
            <a:r>
              <a:rPr lang="en-US" sz="2000" i="1" dirty="0">
                <a:solidFill>
                  <a:schemeClr val="bg1"/>
                </a:solidFill>
                <a:latin typeface="Barlow Condensed" panose="00000506000000000000" pitchFamily="2" charset="0"/>
              </a:rPr>
              <a:t> to build a better future </a:t>
            </a:r>
            <a:r>
              <a:rPr lang="en-US" sz="2000" b="0" i="1" dirty="0">
                <a:solidFill>
                  <a:schemeClr val="bg1"/>
                </a:solidFill>
                <a:latin typeface="Barlow Condensed" panose="00000506000000000000" pitchFamily="2" charset="0"/>
              </a:rPr>
              <a:t>for all </a:t>
            </a:r>
            <a:r>
              <a:rPr lang="en-US" sz="2000" i="1" dirty="0">
                <a:solidFill>
                  <a:schemeClr val="bg1"/>
                </a:solidFill>
                <a:latin typeface="Barlow Condensed" panose="00000506000000000000" pitchFamily="2" charset="0"/>
              </a:rPr>
              <a:t>communities </a:t>
            </a:r>
            <a:r>
              <a:rPr lang="en-US" sz="2000" b="0" i="1" dirty="0">
                <a:solidFill>
                  <a:schemeClr val="bg1"/>
                </a:solidFill>
                <a:latin typeface="Barlow Condensed" panose="00000506000000000000" pitchFamily="2" charset="0"/>
              </a:rPr>
              <a:t>in</a:t>
            </a:r>
            <a:r>
              <a:rPr lang="en-US" sz="2000" i="1" dirty="0">
                <a:solidFill>
                  <a:schemeClr val="bg1"/>
                </a:solidFill>
                <a:latin typeface="Barlow Condensed" panose="00000506000000000000" pitchFamily="2" charset="0"/>
              </a:rPr>
              <a:t> </a:t>
            </a:r>
            <a:r>
              <a:rPr lang="en-US" sz="2000" b="1" i="1" dirty="0">
                <a:solidFill>
                  <a:schemeClr val="tx1">
                    <a:lumMod val="85000"/>
                    <a:lumOff val="15000"/>
                  </a:schemeClr>
                </a:solidFill>
                <a:latin typeface="Barlow Condensed" panose="00000506000000000000" pitchFamily="2" charset="0"/>
              </a:rPr>
              <a:t>Hampshire</a:t>
            </a:r>
            <a:r>
              <a:rPr lang="en-US" sz="2000" i="1" dirty="0">
                <a:solidFill>
                  <a:schemeClr val="bg1"/>
                </a:solidFill>
                <a:latin typeface="Barlow Condensed" panose="00000506000000000000" pitchFamily="2" charset="0"/>
              </a:rPr>
              <a:t>.</a:t>
            </a:r>
            <a:endParaRPr lang="en-GB" sz="2000" i="1" dirty="0">
              <a:latin typeface="Barlow Condensed" panose="00000506000000000000" pitchFamily="2" charset="0"/>
            </a:endParaRPr>
          </a:p>
        </p:txBody>
      </p:sp>
      <p:sp>
        <p:nvSpPr>
          <p:cNvPr id="41" name="Rectangle 40">
            <a:extLst>
              <a:ext uri="{FF2B5EF4-FFF2-40B4-BE49-F238E27FC236}">
                <a16:creationId xmlns:a16="http://schemas.microsoft.com/office/drawing/2014/main" id="{7ECBBC07-D47F-AE4F-846A-8C953140C409}"/>
              </a:ext>
            </a:extLst>
          </p:cNvPr>
          <p:cNvSpPr/>
          <p:nvPr/>
        </p:nvSpPr>
        <p:spPr>
          <a:xfrm>
            <a:off x="1735576" y="3449409"/>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chemeClr val="tx1">
                    <a:lumMod val="85000"/>
                    <a:lumOff val="15000"/>
                  </a:schemeClr>
                </a:solidFill>
                <a:latin typeface="Barlow Condensed" panose="00000506000000000000" pitchFamily="2" charset="0"/>
                <a:cs typeface="Arial" panose="020B0604020202020204" pitchFamily="34" charset="0"/>
              </a:rPr>
              <a:t>Set strong foundations for all of Hampshire football to </a:t>
            </a:r>
            <a:r>
              <a:rPr lang="en-GB" sz="1600" b="1" dirty="0">
                <a:solidFill>
                  <a:srgbClr val="D83B2D"/>
                </a:solidFill>
                <a:latin typeface="Barlow Condensed" panose="00000506000000000000" pitchFamily="2" charset="0"/>
                <a:cs typeface="Arial" panose="020B0604020202020204" pitchFamily="34" charset="0"/>
              </a:rPr>
              <a:t>Recover</a:t>
            </a:r>
            <a:r>
              <a:rPr lang="en-GB" sz="1600" dirty="0">
                <a:solidFill>
                  <a:schemeClr val="tx1"/>
                </a:solidFill>
                <a:latin typeface="Barlow Condensed" panose="00000506000000000000" pitchFamily="2" charset="0"/>
                <a:cs typeface="Arial" panose="020B0604020202020204" pitchFamily="34" charset="0"/>
              </a:rPr>
              <a:t> </a:t>
            </a:r>
            <a:r>
              <a:rPr lang="en-GB" sz="1600" dirty="0">
                <a:solidFill>
                  <a:schemeClr val="tx1">
                    <a:lumMod val="85000"/>
                    <a:lumOff val="15000"/>
                  </a:schemeClr>
                </a:solidFill>
                <a:latin typeface="Barlow Condensed" panose="00000506000000000000" pitchFamily="2" charset="0"/>
                <a:cs typeface="Arial" panose="020B0604020202020204" pitchFamily="34" charset="0"/>
              </a:rPr>
              <a:t>stronger by enabling &amp; supporting a bespoke Hampshire FA workforce.</a:t>
            </a:r>
          </a:p>
        </p:txBody>
      </p:sp>
      <p:sp>
        <p:nvSpPr>
          <p:cNvPr id="42" name="Rectangle 41">
            <a:extLst>
              <a:ext uri="{FF2B5EF4-FFF2-40B4-BE49-F238E27FC236}">
                <a16:creationId xmlns:a16="http://schemas.microsoft.com/office/drawing/2014/main" id="{4BCE181B-E7FC-5F46-A231-CA70540AD860}"/>
              </a:ext>
            </a:extLst>
          </p:cNvPr>
          <p:cNvSpPr/>
          <p:nvPr/>
        </p:nvSpPr>
        <p:spPr>
          <a:xfrm>
            <a:off x="1735576" y="4382403"/>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Deliver an expanding network of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Hub Sites</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connected with &amp; fully engaging  their local communities.</a:t>
            </a:r>
          </a:p>
        </p:txBody>
      </p:sp>
      <p:sp>
        <p:nvSpPr>
          <p:cNvPr id="43" name="Rectangle 42">
            <a:extLst>
              <a:ext uri="{FF2B5EF4-FFF2-40B4-BE49-F238E27FC236}">
                <a16:creationId xmlns:a16="http://schemas.microsoft.com/office/drawing/2014/main" id="{836B959F-CD3B-DB42-8BEF-FDA8BFFCC6FC}"/>
              </a:ext>
            </a:extLst>
          </p:cNvPr>
          <p:cNvSpPr/>
          <p:nvPr/>
        </p:nvSpPr>
        <p:spPr>
          <a:xfrm>
            <a:off x="1735576" y="5313304"/>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Put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Youth Engagement </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at the centre of all delivery &amp; ensure young people are heard, safeguarded &amp; empowered to influence the future.</a:t>
            </a:r>
          </a:p>
        </p:txBody>
      </p:sp>
      <p:sp>
        <p:nvSpPr>
          <p:cNvPr id="44" name="Rectangle 43">
            <a:extLst>
              <a:ext uri="{FF2B5EF4-FFF2-40B4-BE49-F238E27FC236}">
                <a16:creationId xmlns:a16="http://schemas.microsoft.com/office/drawing/2014/main" id="{D2E7B257-A979-874D-A629-6ABB4CB25F66}"/>
              </a:ext>
            </a:extLst>
          </p:cNvPr>
          <p:cNvSpPr/>
          <p:nvPr/>
        </p:nvSpPr>
        <p:spPr>
          <a:xfrm>
            <a:off x="1735576" y="7179292"/>
            <a:ext cx="5072258" cy="900000"/>
          </a:xfrm>
          <a:prstGeom prst="rect">
            <a:avLst/>
          </a:prstGeom>
          <a:solidFill>
            <a:schemeClr val="bg1">
              <a:alpha val="75000"/>
            </a:schemeClr>
          </a:solidFill>
          <a:ln>
            <a:solidFill>
              <a:srgbClr val="D83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Undertake a full business </a:t>
            </a:r>
            <a:r>
              <a:rPr kumimoji="0" lang="en-GB" sz="1600" b="1" i="0" u="none" strike="noStrike" kern="0" cap="none" spc="0" normalizeH="0" baseline="0" noProof="0" dirty="0">
                <a:ln>
                  <a:noFill/>
                </a:ln>
                <a:solidFill>
                  <a:srgbClr val="D83B2D"/>
                </a:solidFill>
                <a:effectLst/>
                <a:uLnTx/>
                <a:uFillTx/>
                <a:latin typeface="Barlow Condensed" panose="00000506000000000000" pitchFamily="2" charset="0"/>
                <a:cs typeface="Arial" panose="020B0604020202020204" pitchFamily="34" charset="0"/>
              </a:rPr>
              <a:t>Culture</a:t>
            </a:r>
            <a:r>
              <a:rPr kumimoji="0" lang="en-GB" sz="1600" i="0" u="none" strike="noStrike" kern="0" cap="none" spc="0" normalizeH="0" baseline="0" noProof="0" dirty="0">
                <a:ln>
                  <a:noFill/>
                </a:ln>
                <a:solidFill>
                  <a:schemeClr val="tx1">
                    <a:lumMod val="85000"/>
                    <a:lumOff val="15000"/>
                  </a:schemeClr>
                </a:solidFill>
                <a:effectLst/>
                <a:uLnTx/>
                <a:uFillTx/>
                <a:latin typeface="Barlow Condensed" panose="00000506000000000000" pitchFamily="2" charset="0"/>
                <a:cs typeface="Arial" panose="020B0604020202020204" pitchFamily="34" charset="0"/>
              </a:rPr>
              <a:t> review to embed inclusivity, safeguarding &amp; quality community service throughout all we do.</a:t>
            </a:r>
          </a:p>
        </p:txBody>
      </p:sp>
      <p:sp>
        <p:nvSpPr>
          <p:cNvPr id="45" name="Rectangle 44">
            <a:extLst>
              <a:ext uri="{FF2B5EF4-FFF2-40B4-BE49-F238E27FC236}">
                <a16:creationId xmlns:a16="http://schemas.microsoft.com/office/drawing/2014/main" id="{B57CB0F8-FFD1-734F-BC02-F6317C0934A8}"/>
              </a:ext>
            </a:extLst>
          </p:cNvPr>
          <p:cNvSpPr/>
          <p:nvPr/>
        </p:nvSpPr>
        <p:spPr>
          <a:xfrm>
            <a:off x="1735576" y="8112286"/>
            <a:ext cx="5072258" cy="343487"/>
          </a:xfrm>
          <a:prstGeom prst="rect">
            <a:avLst/>
          </a:prstGeom>
          <a:solidFill>
            <a:srgbClr val="051D42"/>
          </a:solidFill>
          <a:ln>
            <a:solidFill>
              <a:srgbClr val="051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Barlow Condensed" panose="00000506000000000000" pitchFamily="2" charset="0"/>
                <a:cs typeface="Arial" panose="020B0604020202020204" pitchFamily="34" charset="0"/>
              </a:rPr>
              <a:t>Progressive - Respect - Inclusion - Determined - Excellence</a:t>
            </a:r>
            <a:endParaRPr lang="en-GB" sz="1600" dirty="0">
              <a:latin typeface="Barlow Condensed" panose="00000506000000000000" pitchFamily="2" charset="0"/>
            </a:endParaRPr>
          </a:p>
        </p:txBody>
      </p:sp>
      <p:sp>
        <p:nvSpPr>
          <p:cNvPr id="16" name="TextBox 15">
            <a:extLst>
              <a:ext uri="{FF2B5EF4-FFF2-40B4-BE49-F238E27FC236}">
                <a16:creationId xmlns:a16="http://schemas.microsoft.com/office/drawing/2014/main" id="{0830A84D-88EC-4ACB-922C-3D9F874D5948}"/>
              </a:ext>
            </a:extLst>
          </p:cNvPr>
          <p:cNvSpPr txBox="1"/>
          <p:nvPr/>
        </p:nvSpPr>
        <p:spPr>
          <a:xfrm>
            <a:off x="212356" y="238540"/>
            <a:ext cx="3281692" cy="246221"/>
          </a:xfrm>
          <a:prstGeom prst="rect">
            <a:avLst/>
          </a:prstGeom>
          <a:noFill/>
        </p:spPr>
        <p:txBody>
          <a:bodyPr wrap="square" rtlCol="0">
            <a:spAutoFit/>
          </a:bodyPr>
          <a:lstStyle/>
          <a:p>
            <a:r>
              <a:rPr lang="en-US" sz="1000" dirty="0">
                <a:solidFill>
                  <a:srgbClr val="061E42"/>
                </a:solidFill>
                <a:latin typeface="Barlow Condensed Medium" pitchFamily="2" charset="77"/>
              </a:rPr>
              <a:t>Equal Game Ambassador | Hampshire FA</a:t>
            </a:r>
          </a:p>
        </p:txBody>
      </p:sp>
    </p:spTree>
    <p:extLst>
      <p:ext uri="{BB962C8B-B14F-4D97-AF65-F5344CB8AC3E}">
        <p14:creationId xmlns:p14="http://schemas.microsoft.com/office/powerpoint/2010/main" val="6338585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DA11DE99DB94B937A445CAA156CD5" ma:contentTypeVersion="13" ma:contentTypeDescription="Create a new document." ma:contentTypeScope="" ma:versionID="2783a3d9d826f3a44a16c90380899e48">
  <xsd:schema xmlns:xsd="http://www.w3.org/2001/XMLSchema" xmlns:xs="http://www.w3.org/2001/XMLSchema" xmlns:p="http://schemas.microsoft.com/office/2006/metadata/properties" xmlns:ns3="7e49a726-61f7-4a74-94b5-af448e2c077e" xmlns:ns4="722278ec-5f9d-441e-ac96-73e2be1ff118" targetNamespace="http://schemas.microsoft.com/office/2006/metadata/properties" ma:root="true" ma:fieldsID="737e4b7aa4f4103180d5914570a13a9d" ns3:_="" ns4:_="">
    <xsd:import namespace="7e49a726-61f7-4a74-94b5-af448e2c077e"/>
    <xsd:import namespace="722278ec-5f9d-441e-ac96-73e2be1ff1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49a726-61f7-4a74-94b5-af448e2c0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2278ec-5f9d-441e-ac96-73e2be1ff11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1AAABA-D6A2-43EF-B756-623FA9CF5B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49a726-61f7-4a74-94b5-af448e2c077e"/>
    <ds:schemaRef ds:uri="722278ec-5f9d-441e-ac96-73e2be1ff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62E8-9D9F-4677-A02D-6DA43093C618}">
  <ds:schemaRef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7e49a726-61f7-4a74-94b5-af448e2c077e"/>
    <ds:schemaRef ds:uri="http://www.w3.org/XML/1998/namespace"/>
    <ds:schemaRef ds:uri="http://schemas.microsoft.com/office/infopath/2007/PartnerControls"/>
    <ds:schemaRef ds:uri="722278ec-5f9d-441e-ac96-73e2be1ff118"/>
    <ds:schemaRef ds:uri="http://purl.org/dc/elements/1.1/"/>
  </ds:schemaRefs>
</ds:datastoreItem>
</file>

<file path=customXml/itemProps3.xml><?xml version="1.0" encoding="utf-8"?>
<ds:datastoreItem xmlns:ds="http://schemas.openxmlformats.org/officeDocument/2006/customXml" ds:itemID="{B0B23D16-AFCB-4837-BBFC-A1F62FD2CD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2607</TotalTime>
  <Words>1566</Words>
  <Application>Microsoft Office PowerPoint</Application>
  <PresentationFormat>Custom</PresentationFormat>
  <Paragraphs>153</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Barlow</vt:lpstr>
      <vt:lpstr>Barlow Condensed</vt:lpstr>
      <vt:lpstr>Barlow Condensed ExtraBold</vt:lpstr>
      <vt:lpstr>Barlow Condensed Medium</vt:lpstr>
      <vt:lpstr>Barlow Condensed SemiBold</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Allen</dc:creator>
  <cp:lastModifiedBy>Hannah Humphreys</cp:lastModifiedBy>
  <cp:revision>30</cp:revision>
  <cp:lastPrinted>2022-07-28T14:22:30Z</cp:lastPrinted>
  <dcterms:created xsi:type="dcterms:W3CDTF">2021-09-15T12:59:35Z</dcterms:created>
  <dcterms:modified xsi:type="dcterms:W3CDTF">2022-10-10T08:06:30Z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0x010100A2CDA11DE99DB94B937A445CAA156CD5</vt:lpwstr>
  </property>
</Properties>
</file>