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1" r:id="rId3"/>
    <p:sldId id="263" r:id="rId4"/>
    <p:sldId id="256" r:id="rId5"/>
    <p:sldId id="269" r:id="rId6"/>
    <p:sldId id="268" r:id="rId7"/>
    <p:sldId id="266"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Viveiros" initials="PV" lastIdx="43" clrIdx="0">
    <p:extLst>
      <p:ext uri="{19B8F6BF-5375-455C-9EA6-DF929625EA0E}">
        <p15:presenceInfo xmlns:p15="http://schemas.microsoft.com/office/powerpoint/2012/main" userId="S::Pedro.Viveiros@hampshirefa.com::cb5467d9-013a-44db-9ea7-c7065b842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53"/>
  </p:normalViewPr>
  <p:slideViewPr>
    <p:cSldViewPr snapToGrid="0" snapToObjects="1">
      <p:cViewPr>
        <p:scale>
          <a:sx n="80" d="100"/>
          <a:sy n="80" d="100"/>
        </p:scale>
        <p:origin x="2141" y="-816"/>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 Crook" userId="1d74d191-762c-4244-9e5b-ea3b62604e61" providerId="ADAL" clId="{D01196CC-F6A2-4B5D-BBEF-9640DA7C5AD6}"/>
    <pc:docChg chg="modSld">
      <pc:chgData name="Kel Crook" userId="1d74d191-762c-4244-9e5b-ea3b62604e61" providerId="ADAL" clId="{D01196CC-F6A2-4B5D-BBEF-9640DA7C5AD6}" dt="2023-04-27T08:38:17.065" v="70" actId="20577"/>
      <pc:docMkLst>
        <pc:docMk/>
      </pc:docMkLst>
      <pc:sldChg chg="modSp mod">
        <pc:chgData name="Kel Crook" userId="1d74d191-762c-4244-9e5b-ea3b62604e61" providerId="ADAL" clId="{D01196CC-F6A2-4B5D-BBEF-9640DA7C5AD6}" dt="2023-04-27T08:37:38.741" v="20" actId="20577"/>
        <pc:sldMkLst>
          <pc:docMk/>
          <pc:sldMk cId="528415005" sldId="256"/>
        </pc:sldMkLst>
        <pc:spChg chg="mod">
          <ac:chgData name="Kel Crook" userId="1d74d191-762c-4244-9e5b-ea3b62604e61" providerId="ADAL" clId="{D01196CC-F6A2-4B5D-BBEF-9640DA7C5AD6}" dt="2023-04-27T08:37:38.741" v="20" actId="20577"/>
          <ac:spMkLst>
            <pc:docMk/>
            <pc:sldMk cId="528415005" sldId="256"/>
            <ac:spMk id="5" creationId="{4F592256-7DB9-8D22-CABD-0DD497404FA2}"/>
          </ac:spMkLst>
        </pc:spChg>
      </pc:sldChg>
      <pc:sldChg chg="modSp mod">
        <pc:chgData name="Kel Crook" userId="1d74d191-762c-4244-9e5b-ea3b62604e61" providerId="ADAL" clId="{D01196CC-F6A2-4B5D-BBEF-9640DA7C5AD6}" dt="2023-04-27T08:38:17.065" v="70" actId="20577"/>
        <pc:sldMkLst>
          <pc:docMk/>
          <pc:sldMk cId="2279998583" sldId="268"/>
        </pc:sldMkLst>
        <pc:graphicFrameChg chg="modGraphic">
          <ac:chgData name="Kel Crook" userId="1d74d191-762c-4244-9e5b-ea3b62604e61" providerId="ADAL" clId="{D01196CC-F6A2-4B5D-BBEF-9640DA7C5AD6}" dt="2023-04-27T08:38:17.065" v="70" actId="20577"/>
          <ac:graphicFrameMkLst>
            <pc:docMk/>
            <pc:sldMk cId="2279998583" sldId="268"/>
            <ac:graphicFrameMk id="10" creationId="{7E714699-2104-8E4D-BA9C-76F6828BA1B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4/28/2023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Pedro.Viveiro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forms.office.com/r/Abk6YsWEKX" TargetMode="External"/><Relationship Id="rId4" Type="http://schemas.openxmlformats.org/officeDocument/2006/relationships/hyperlink" Target="https://forms.office.com/e/XWCGkanwk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forms.office.com/e/XWCGkanwkt"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264847"/>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dirty="0">
                <a:solidFill>
                  <a:schemeClr val="bg1"/>
                </a:solidFill>
                <a:latin typeface="Barlow Condensed Medium" pitchFamily="2" charset="77"/>
              </a:rPr>
              <a:t>ROYALS YOUTH LEAGUE COORDINATOR</a:t>
            </a:r>
          </a:p>
        </p:txBody>
      </p:sp>
      <p:sp>
        <p:nvSpPr>
          <p:cNvPr id="2" name="TextBox 1">
            <a:extLst>
              <a:ext uri="{FF2B5EF4-FFF2-40B4-BE49-F238E27FC236}">
                <a16:creationId xmlns:a16="http://schemas.microsoft.com/office/drawing/2014/main" id="{F3C75C09-12F1-1D77-7CE5-D809E997F7A3}"/>
              </a:ext>
            </a:extLst>
          </p:cNvPr>
          <p:cNvSpPr txBox="1"/>
          <p:nvPr/>
        </p:nvSpPr>
        <p:spPr>
          <a:xfrm>
            <a:off x="212356" y="238540"/>
            <a:ext cx="3281692" cy="246221"/>
          </a:xfrm>
          <a:prstGeom prst="rect">
            <a:avLst/>
          </a:prstGeom>
          <a:noFill/>
        </p:spPr>
        <p:txBody>
          <a:bodyPr wrap="square" rtlCol="0">
            <a:spAutoFit/>
          </a:bodyPr>
          <a:lstStyle/>
          <a:p>
            <a:r>
              <a:rPr lang="en-GB" sz="1000" dirty="0">
                <a:latin typeface="Barlow Condensed Medium" pitchFamily="2" charset="77"/>
              </a:rPr>
              <a:t>Royals Youth League Coordinator </a:t>
            </a:r>
            <a:r>
              <a:rPr lang="en-US" sz="1000" dirty="0">
                <a:latin typeface="Barlow Condensed Medium" pitchFamily="2" charset="77"/>
              </a:rPr>
              <a:t>| Hampshire FA</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524863"/>
            <a:chOff x="1059766" y="1885213"/>
            <a:chExt cx="5458097" cy="6524863"/>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524863"/>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Kel Crook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Kel.Crook</a:t>
              </a:r>
              <a:r>
                <a:rPr lang="en-GB" sz="2000" b="1" dirty="0">
                  <a:solidFill>
                    <a:srgbClr val="D83B2D"/>
                  </a:solidFill>
                  <a:latin typeface="Barlow Condensed SemiBold" pitchFamily="2" charset="77"/>
                  <a:hlinkClick r:id="rId4">
                    <a:extLst>
                      <a:ext uri="{A12FA001-AC4F-418D-AE19-62706E023703}">
                        <ahyp:hlinkClr xmlns:ahyp="http://schemas.microsoft.com/office/drawing/2018/hyperlinkcolor" val="tx"/>
                      </a:ext>
                    </a:extLst>
                  </a:hlinkClick>
                </a:rPr>
                <a:t>@HampshireFA.com</a:t>
              </a:r>
              <a:r>
                <a:rPr lang="en-GB" sz="2000" b="1" dirty="0">
                  <a:solidFill>
                    <a:srgbClr val="D83B2D"/>
                  </a:solidFill>
                  <a:latin typeface="Barlow Condensed SemiBold" pitchFamily="2" charset="77"/>
                </a:rPr>
                <a:t>  </a:t>
              </a:r>
            </a:p>
            <a:p>
              <a:pPr algn="just"/>
              <a:r>
                <a:rPr lang="en-GB" sz="2000" b="1" dirty="0">
                  <a:latin typeface="Barlow Condensed SemiBold" pitchFamily="2" charset="77"/>
                </a:rPr>
                <a:t>T:</a:t>
              </a:r>
              <a:r>
                <a:rPr lang="en-GB" sz="2000" b="1" dirty="0">
                  <a:solidFill>
                    <a:srgbClr val="DE3C3B"/>
                  </a:solidFill>
                  <a:latin typeface="Barlow Condensed SemiBold" pitchFamily="2" charset="77"/>
                </a:rPr>
                <a:t> 01256 853 009</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CF0C9FAE-A955-8981-A695-D41924D85495}"/>
              </a:ext>
            </a:extLst>
          </p:cNvPr>
          <p:cNvSpPr txBox="1"/>
          <p:nvPr/>
        </p:nvSpPr>
        <p:spPr>
          <a:xfrm>
            <a:off x="212356" y="238540"/>
            <a:ext cx="3281692" cy="246221"/>
          </a:xfrm>
          <a:prstGeom prst="rect">
            <a:avLst/>
          </a:prstGeom>
          <a:noFill/>
        </p:spPr>
        <p:txBody>
          <a:bodyPr wrap="square" rtlCol="0">
            <a:spAutoFit/>
          </a:bodyPr>
          <a:lstStyle/>
          <a:p>
            <a:r>
              <a:rPr lang="en-GB" sz="1000" dirty="0">
                <a:latin typeface="Barlow Condensed Medium" pitchFamily="2" charset="77"/>
              </a:rPr>
              <a:t>Royals Youth League Coordinator </a:t>
            </a:r>
            <a:r>
              <a:rPr lang="en-US" sz="1000" dirty="0">
                <a:latin typeface="Barlow Condensed Medium" pitchFamily="2" charset="77"/>
              </a:rPr>
              <a:t>|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2" name="TextBox 1">
            <a:extLst>
              <a:ext uri="{FF2B5EF4-FFF2-40B4-BE49-F238E27FC236}">
                <a16:creationId xmlns:a16="http://schemas.microsoft.com/office/drawing/2014/main" id="{4B2A76EB-BDB7-9C3D-9DEF-CBF43DA1116A}"/>
              </a:ext>
            </a:extLst>
          </p:cNvPr>
          <p:cNvSpPr txBox="1"/>
          <p:nvPr/>
        </p:nvSpPr>
        <p:spPr>
          <a:xfrm>
            <a:off x="702783" y="1601154"/>
            <a:ext cx="6154108" cy="7509748"/>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FF0000"/>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rgbClr val="FF0000"/>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5">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Tuesday 9</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May</a:t>
            </a:r>
          </a:p>
          <a:p>
            <a:pPr lvl="0" algn="just"/>
            <a:r>
              <a:rPr lang="en-GB" sz="1600" dirty="0">
                <a:solidFill>
                  <a:schemeClr val="tx1">
                    <a:lumMod val="85000"/>
                    <a:lumOff val="15000"/>
                  </a:schemeClr>
                </a:solidFill>
                <a:latin typeface="Barlow Condensed" panose="00000506000000000000" pitchFamily="2" charset="0"/>
              </a:rPr>
              <a:t>Interview Dates – </a:t>
            </a:r>
            <a:r>
              <a:rPr lang="en-GB" sz="1600" b="1" dirty="0">
                <a:solidFill>
                  <a:schemeClr val="tx1">
                    <a:lumMod val="85000"/>
                    <a:lumOff val="15000"/>
                  </a:schemeClr>
                </a:solidFill>
                <a:latin typeface="Barlow Condensed" panose="00000506000000000000" pitchFamily="2" charset="0"/>
              </a:rPr>
              <a:t> Thursday 11</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May &amp; Friday 12</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May (online)</a:t>
            </a:r>
            <a:endParaRPr lang="en-GB" sz="16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sp>
        <p:nvSpPr>
          <p:cNvPr id="4" name="TextBox 3">
            <a:extLst>
              <a:ext uri="{FF2B5EF4-FFF2-40B4-BE49-F238E27FC236}">
                <a16:creationId xmlns:a16="http://schemas.microsoft.com/office/drawing/2014/main" id="{F612A779-9B14-599B-1DB0-BC491ED81987}"/>
              </a:ext>
            </a:extLst>
          </p:cNvPr>
          <p:cNvSpPr txBox="1"/>
          <p:nvPr/>
        </p:nvSpPr>
        <p:spPr>
          <a:xfrm>
            <a:off x="212356" y="238540"/>
            <a:ext cx="3281692" cy="246221"/>
          </a:xfrm>
          <a:prstGeom prst="rect">
            <a:avLst/>
          </a:prstGeom>
          <a:noFill/>
        </p:spPr>
        <p:txBody>
          <a:bodyPr wrap="square" rtlCol="0">
            <a:spAutoFit/>
          </a:bodyPr>
          <a:lstStyle/>
          <a:p>
            <a:r>
              <a:rPr lang="en-GB" sz="1000" dirty="0">
                <a:latin typeface="Barlow Condensed Medium" pitchFamily="2" charset="77"/>
              </a:rPr>
              <a:t>Royals Youth League Coordinator </a:t>
            </a:r>
            <a:r>
              <a:rPr lang="en-US" sz="1000" dirty="0">
                <a:latin typeface="Barlow Condensed Medium" pitchFamily="2" charset="77"/>
              </a:rPr>
              <a:t>| Hampshire FA</a:t>
            </a:r>
          </a:p>
        </p:txBody>
      </p:sp>
    </p:spTree>
    <p:extLst>
      <p:ext uri="{BB962C8B-B14F-4D97-AF65-F5344CB8AC3E}">
        <p14:creationId xmlns:p14="http://schemas.microsoft.com/office/powerpoint/2010/main" val="47715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12228"/>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1799" y="631001"/>
            <a:ext cx="6617793" cy="1323439"/>
          </a:xfrm>
          <a:prstGeom prst="rect">
            <a:avLst/>
          </a:prstGeom>
          <a:noFill/>
        </p:spPr>
        <p:txBody>
          <a:bodyPr wrap="square" rtlCol="0">
            <a:spAutoFit/>
          </a:bodyPr>
          <a:lstStyle/>
          <a:p>
            <a:pPr algn="ctr"/>
            <a:r>
              <a:rPr lang="en-GB" sz="4000" b="1" dirty="0">
                <a:solidFill>
                  <a:schemeClr val="bg1"/>
                </a:solidFill>
                <a:latin typeface="Barlow Condensed SemiBold" pitchFamily="2" charset="77"/>
              </a:rPr>
              <a:t>Hampshire FA Royals Youth </a:t>
            </a:r>
            <a:r>
              <a:rPr lang="en-GB" sz="4000" b="1">
                <a:solidFill>
                  <a:schemeClr val="bg1"/>
                </a:solidFill>
                <a:latin typeface="Barlow Condensed SemiBold" pitchFamily="2" charset="77"/>
              </a:rPr>
              <a:t>League Coordinator</a:t>
            </a:r>
            <a:endParaRPr lang="en-US" sz="4000" b="1" dirty="0">
              <a:solidFill>
                <a:schemeClr val="bg1"/>
              </a:solidFill>
              <a:latin typeface="Barlow Condensed SemiBold" pitchFamily="2" charset="77"/>
            </a:endParaRPr>
          </a:p>
        </p:txBody>
      </p:sp>
      <p:sp>
        <p:nvSpPr>
          <p:cNvPr id="10" name="TextBox 9">
            <a:extLst>
              <a:ext uri="{FF2B5EF4-FFF2-40B4-BE49-F238E27FC236}">
                <a16:creationId xmlns:a16="http://schemas.microsoft.com/office/drawing/2014/main" id="{FA18AC56-5437-C543-ABAC-00E6BE4FFE03}"/>
              </a:ext>
            </a:extLst>
          </p:cNvPr>
          <p:cNvSpPr txBox="1"/>
          <p:nvPr/>
        </p:nvSpPr>
        <p:spPr>
          <a:xfrm>
            <a:off x="621233" y="2502911"/>
            <a:ext cx="6348087" cy="1846531"/>
          </a:xfrm>
          <a:prstGeom prst="rect">
            <a:avLst/>
          </a:prstGeom>
          <a:noFill/>
        </p:spPr>
        <p:txBody>
          <a:bodyPr wrap="square" rtlCol="0">
            <a:spAutoFit/>
          </a:bodyPr>
          <a:lstStyle/>
          <a:p>
            <a:pPr algn="just"/>
            <a:r>
              <a:rPr lang="en-US" b="1" dirty="0">
                <a:solidFill>
                  <a:srgbClr val="D83B27"/>
                </a:solidFill>
                <a:latin typeface="Barlow Condensed ExtraBold" panose="00000906000000000000" pitchFamily="2" charset="0"/>
              </a:rPr>
              <a:t>What is the role?</a:t>
            </a:r>
            <a:endParaRPr lang="en-US" i="1" dirty="0">
              <a:solidFill>
                <a:schemeClr val="bg1"/>
              </a:solidFill>
              <a:latin typeface="Barlow Condensed ExtraBold" panose="00000906000000000000" pitchFamily="2" charset="0"/>
            </a:endParaRPr>
          </a:p>
          <a:p>
            <a:pPr>
              <a:lnSpc>
                <a:spcPct val="107000"/>
              </a:lnSpc>
              <a:spcAft>
                <a:spcPts val="800"/>
              </a:spcAft>
            </a:pPr>
            <a:r>
              <a:rPr lang="en-GB" sz="12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The Hampshire FA Royals Youth League is a new midweek U14/15 youth league, inspired by The Kings League created by Pique in Spain. The league requires three individuals to support in coordinating the league fixtures, as well as </a:t>
            </a:r>
            <a:r>
              <a:rPr lang="en-GB" sz="1200" dirty="0">
                <a:solidFill>
                  <a:srgbClr val="FFFFFF"/>
                </a:solidFill>
                <a:latin typeface="Barlow Condensed" panose="00000506000000000000" pitchFamily="2" charset="0"/>
                <a:ea typeface="Calibri" panose="020F0502020204030204" pitchFamily="34" charset="0"/>
                <a:cs typeface="Times New Roman" panose="02020603050405020304" pitchFamily="18" charset="0"/>
              </a:rPr>
              <a:t>facilitating</a:t>
            </a:r>
            <a:r>
              <a:rPr lang="en-GB" sz="12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 the sessions and fixtures. </a:t>
            </a:r>
            <a:endParaRPr lang="en-GB" sz="1200" dirty="0">
              <a:effectLst/>
              <a:latin typeface="Barlow Condensed" panose="00000506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This is an exciting opportunity to build a new format of football in Hampshire and support the development of young players in an environment focused on fun. The league will initially run as open recreational sessions for individuals, developing into a recreational league for 12 weeks, with a target to </a:t>
            </a:r>
            <a:r>
              <a:rPr lang="en-GB" sz="1200" dirty="0">
                <a:solidFill>
                  <a:srgbClr val="FFFFFF"/>
                </a:solidFill>
                <a:latin typeface="Barlow Condensed" panose="00000506000000000000" pitchFamily="2" charset="0"/>
                <a:ea typeface="Calibri" panose="020F0502020204030204" pitchFamily="34" charset="0"/>
                <a:cs typeface="Times New Roman" panose="02020603050405020304" pitchFamily="18" charset="0"/>
              </a:rPr>
              <a:t>continue in</a:t>
            </a:r>
            <a:r>
              <a:rPr lang="en-GB" sz="1200" dirty="0">
                <a:solidFill>
                  <a:srgbClr val="FFFFFF"/>
                </a:solidFill>
                <a:effectLst/>
                <a:latin typeface="Barlow Condensed" panose="00000506000000000000" pitchFamily="2" charset="0"/>
                <a:ea typeface="Calibri" panose="020F0502020204030204" pitchFamily="34" charset="0"/>
                <a:cs typeface="Times New Roman" panose="02020603050405020304" pitchFamily="18" charset="0"/>
              </a:rPr>
              <a:t> the 23/24 season. The sessions will take place on Thursdays, 18:30-19:30pm.</a:t>
            </a:r>
            <a:endParaRPr lang="en-GB" sz="1200" dirty="0">
              <a:effectLst/>
              <a:latin typeface="Barlow Condensed" panose="00000506000000000000" pitchFamily="2" charset="0"/>
              <a:ea typeface="Calibri" panose="020F0502020204030204" pitchFamily="34" charset="0"/>
              <a:cs typeface="Times New Roman" panose="02020603050405020304" pitchFamily="18"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605469" y="2014956"/>
            <a:ext cx="6767769"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Salary:</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ExtraBold" panose="00000906000000000000" pitchFamily="2" charset="0"/>
              </a:rPr>
              <a:t>£20p/h</a:t>
            </a:r>
            <a:r>
              <a:rPr lang="en-US" sz="1600" b="1" dirty="0">
                <a:solidFill>
                  <a:srgbClr val="DE3D3B"/>
                </a:solidFill>
                <a:latin typeface="Barlow Condensed ExtraBold" panose="00000906000000000000" pitchFamily="2" charset="0"/>
              </a:rPr>
              <a:t>		</a:t>
            </a:r>
            <a:r>
              <a:rPr lang="en-US" sz="2000" b="1" dirty="0">
                <a:solidFill>
                  <a:srgbClr val="DE3D3B"/>
                </a:solidFill>
                <a:latin typeface="Barlow Condensed ExtraBold" panose="00000906000000000000" pitchFamily="2" charset="0"/>
              </a:rPr>
              <a:t>		Contract</a:t>
            </a:r>
            <a:r>
              <a:rPr lang="en-US" sz="2000" b="1" dirty="0">
                <a:solidFill>
                  <a:srgbClr val="D83B27"/>
                </a:solidFill>
                <a:latin typeface="Barlow Condensed ExtraBold" panose="00000906000000000000" pitchFamily="2" charset="0"/>
              </a:rPr>
              <a:t>:</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panose="00000506000000000000" pitchFamily="2" charset="0"/>
              </a:rPr>
              <a:t>18</a:t>
            </a:r>
            <a:r>
              <a:rPr lang="en-US" sz="1600" b="1" baseline="30000" dirty="0">
                <a:solidFill>
                  <a:schemeClr val="bg1"/>
                </a:solidFill>
                <a:latin typeface="Barlow Condensed" panose="00000506000000000000" pitchFamily="2" charset="0"/>
              </a:rPr>
              <a:t>th</a:t>
            </a:r>
            <a:r>
              <a:rPr lang="en-US" sz="1600" b="1" dirty="0">
                <a:solidFill>
                  <a:schemeClr val="bg1"/>
                </a:solidFill>
                <a:latin typeface="Barlow Condensed" panose="00000506000000000000" pitchFamily="2" charset="0"/>
              </a:rPr>
              <a:t> May to 3rd August 2023</a:t>
            </a:r>
          </a:p>
          <a:p>
            <a:r>
              <a:rPr lang="en-US" b="1" baseline="-25000" dirty="0">
                <a:solidFill>
                  <a:schemeClr val="bg1"/>
                </a:solidFill>
                <a:latin typeface="Barlow Condensed" panose="00000506000000000000" pitchFamily="2" charset="0"/>
              </a:rPr>
              <a:t>									 </a:t>
            </a:r>
            <a:endParaRPr lang="en-US" b="1" baseline="30000" dirty="0">
              <a:solidFill>
                <a:schemeClr val="bg1"/>
              </a:solidFill>
              <a:latin typeface="Barlow Condensed" panose="00000506000000000000" pitchFamily="2" charset="0"/>
            </a:endParaRPr>
          </a:p>
          <a:p>
            <a:endParaRPr lang="en-US" b="1"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590355" y="4300040"/>
            <a:ext cx="6782883" cy="1908215"/>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work as a team to coordinate the players, teams &amp; fixtures on the evening</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coordinate the leagues fixtures</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set up pitches &amp; manage equipment</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facilitate the players through matches</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take payments and track finance </a:t>
            </a:r>
          </a:p>
          <a:p>
            <a:pPr marL="342900" indent="-342900" algn="just">
              <a:buClr>
                <a:srgbClr val="B11C02"/>
              </a:buClr>
              <a:buFont typeface="Arial" panose="020B0604020202020204" pitchFamily="34" charset="0"/>
              <a:buChar char="•"/>
            </a:pPr>
            <a:endParaRPr lang="en-GB"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p:txBody>
      </p:sp>
      <p:sp>
        <p:nvSpPr>
          <p:cNvPr id="18" name="TextBox 17">
            <a:extLst>
              <a:ext uri="{FF2B5EF4-FFF2-40B4-BE49-F238E27FC236}">
                <a16:creationId xmlns:a16="http://schemas.microsoft.com/office/drawing/2014/main" id="{DA4549FD-D558-194A-8286-AD0E21539C64}"/>
              </a:ext>
            </a:extLst>
          </p:cNvPr>
          <p:cNvSpPr txBox="1"/>
          <p:nvPr/>
        </p:nvSpPr>
        <p:spPr>
          <a:xfrm>
            <a:off x="590031" y="5820314"/>
            <a:ext cx="6321328" cy="1261884"/>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FA DBS &amp; FA safeguarding children qualification</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FA First Aid in Football qualification</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Minimum coaching level: Introduction to coaching football or equivalent</a:t>
            </a: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p:txBody>
      </p:sp>
      <p:pic>
        <p:nvPicPr>
          <p:cNvPr id="2" name="Picture 1" descr="Qr code&#10;&#10;Description automatically generated">
            <a:extLst>
              <a:ext uri="{FF2B5EF4-FFF2-40B4-BE49-F238E27FC236}">
                <a16:creationId xmlns:a16="http://schemas.microsoft.com/office/drawing/2014/main" id="{ABA28EAC-CA62-FFEB-A216-D2FAA28017C3}"/>
              </a:ext>
            </a:extLst>
          </p:cNvPr>
          <p:cNvPicPr>
            <a:picLocks noChangeAspect="1"/>
          </p:cNvPicPr>
          <p:nvPr/>
        </p:nvPicPr>
        <p:blipFill rotWithShape="1">
          <a:blip r:embed="rId4"/>
          <a:srcRect l="27226" t="38236" r="26810" b="16024"/>
          <a:stretch/>
        </p:blipFill>
        <p:spPr>
          <a:xfrm>
            <a:off x="2971799" y="7762240"/>
            <a:ext cx="1245900" cy="1239851"/>
          </a:xfrm>
          <a:prstGeom prst="rect">
            <a:avLst/>
          </a:prstGeom>
        </p:spPr>
      </p:pic>
      <p:sp>
        <p:nvSpPr>
          <p:cNvPr id="5" name="Rectangle 4">
            <a:extLst>
              <a:ext uri="{FF2B5EF4-FFF2-40B4-BE49-F238E27FC236}">
                <a16:creationId xmlns:a16="http://schemas.microsoft.com/office/drawing/2014/main" id="{4F592256-7DB9-8D22-CABD-0DD497404FA2}"/>
              </a:ext>
            </a:extLst>
          </p:cNvPr>
          <p:cNvSpPr/>
          <p:nvPr/>
        </p:nvSpPr>
        <p:spPr>
          <a:xfrm>
            <a:off x="648316" y="6918390"/>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Tuesday 9</a:t>
            </a:r>
            <a:r>
              <a:rPr lang="en-GB" sz="2000" b="1" baseline="30000" dirty="0">
                <a:solidFill>
                  <a:srgbClr val="D93A27"/>
                </a:solidFill>
                <a:latin typeface="Barlow Condensed ExtraBold" panose="00000906000000000000" pitchFamily="2" charset="0"/>
              </a:rPr>
              <a:t>th</a:t>
            </a:r>
            <a:r>
              <a:rPr lang="en-GB" sz="2000" b="1" dirty="0">
                <a:solidFill>
                  <a:srgbClr val="D93A27"/>
                </a:solidFill>
                <a:latin typeface="Barlow Condensed ExtraBold" panose="00000906000000000000" pitchFamily="2" charset="0"/>
              </a:rPr>
              <a:t> May 2023</a:t>
            </a:r>
            <a:r>
              <a:rPr lang="en-US" sz="2000" b="1" dirty="0">
                <a:solidFill>
                  <a:srgbClr val="D93A27"/>
                </a:solidFill>
                <a:latin typeface="Barlow Condensed ExtraBold" panose="00000906000000000000" pitchFamily="2" charset="0"/>
              </a:rPr>
              <a:t>:</a:t>
            </a:r>
          </a:p>
          <a:p>
            <a:pPr algn="just">
              <a:buClr>
                <a:srgbClr val="B11C02"/>
              </a:buClr>
            </a:pPr>
            <a:r>
              <a:rPr lang="en-US" sz="1400" dirty="0">
                <a:solidFill>
                  <a:schemeClr val="bg1"/>
                </a:solidFill>
                <a:latin typeface="Barlow Condensed" panose="00000506000000000000" pitchFamily="2" charset="0"/>
              </a:rPr>
              <a:t>To apply, complete the online application form. Interview dates: 11</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&amp; 12</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May. </a:t>
            </a: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US" sz="1400" b="1" dirty="0">
                <a:solidFill>
                  <a:schemeClr val="bg1"/>
                </a:solidFill>
                <a:latin typeface="Barlow Condensed" panose="00000506000000000000" pitchFamily="2" charset="0"/>
                <a:hlinkClick r:id="rId5">
                  <a:extLst>
                    <a:ext uri="{A12FA001-AC4F-418D-AE19-62706E023703}">
                      <ahyp:hlinkClr xmlns:ahyp="http://schemas.microsoft.com/office/drawing/2018/hyperlinkcolor" val="tx"/>
                    </a:ext>
                  </a:extLst>
                </a:hlinkClick>
              </a:rPr>
              <a:t>https://forms.office.com/e/XWCGkanwkt</a:t>
            </a:r>
            <a:r>
              <a:rPr lang="en-US" sz="1400" b="1" dirty="0">
                <a:solidFill>
                  <a:schemeClr val="bg1"/>
                </a:solidFill>
                <a:latin typeface="Barlow Condensed" panose="00000506000000000000" pitchFamily="2" charset="0"/>
              </a:rPr>
              <a:t> </a:t>
            </a:r>
          </a:p>
        </p:txBody>
      </p:sp>
      <p:sp>
        <p:nvSpPr>
          <p:cNvPr id="7" name="TextBox 6">
            <a:extLst>
              <a:ext uri="{FF2B5EF4-FFF2-40B4-BE49-F238E27FC236}">
                <a16:creationId xmlns:a16="http://schemas.microsoft.com/office/drawing/2014/main" id="{0236AC48-90EA-936D-A7FD-64DCED6DFC9E}"/>
              </a:ext>
            </a:extLst>
          </p:cNvPr>
          <p:cNvSpPr txBox="1"/>
          <p:nvPr/>
        </p:nvSpPr>
        <p:spPr>
          <a:xfrm>
            <a:off x="212356" y="238540"/>
            <a:ext cx="3281692" cy="246221"/>
          </a:xfrm>
          <a:prstGeom prst="rect">
            <a:avLst/>
          </a:prstGeom>
          <a:noFill/>
        </p:spPr>
        <p:txBody>
          <a:bodyPr wrap="square" rtlCol="0">
            <a:spAutoFit/>
          </a:bodyPr>
          <a:lstStyle/>
          <a:p>
            <a:r>
              <a:rPr lang="en-GB" sz="1000" dirty="0">
                <a:solidFill>
                  <a:schemeClr val="bg1"/>
                </a:solidFill>
                <a:latin typeface="Barlow Condensed Medium" pitchFamily="2" charset="77"/>
              </a:rPr>
              <a:t>Royals Youth League Coordinator </a:t>
            </a:r>
            <a:r>
              <a:rPr lang="en-US" sz="1000" dirty="0">
                <a:solidFill>
                  <a:schemeClr val="bg1"/>
                </a:solidFill>
                <a:latin typeface="Barlow Condensed Medium" pitchFamily="2" charset="77"/>
              </a:rPr>
              <a:t>| Hampshire FA</a:t>
            </a:r>
          </a:p>
        </p:txBody>
      </p:sp>
      <p:pic>
        <p:nvPicPr>
          <p:cNvPr id="3" name="Picture 2">
            <a:extLst>
              <a:ext uri="{FF2B5EF4-FFF2-40B4-BE49-F238E27FC236}">
                <a16:creationId xmlns:a16="http://schemas.microsoft.com/office/drawing/2014/main" id="{32FBF6B0-CC00-F63A-E207-77FB3D3A1E61}"/>
              </a:ext>
            </a:extLst>
          </p:cNvPr>
          <p:cNvPicPr>
            <a:picLocks noChangeAspect="1"/>
          </p:cNvPicPr>
          <p:nvPr/>
        </p:nvPicPr>
        <p:blipFill rotWithShape="1">
          <a:blip r:embed="rId6">
            <a:extLst>
              <a:ext uri="{28A0092B-C50C-407E-A947-70E740481C1C}">
                <a14:useLocalDpi xmlns:a14="http://schemas.microsoft.com/office/drawing/2010/main" val="0"/>
              </a:ext>
            </a:extLst>
          </a:blip>
          <a:srcRect l="25704" t="36118" r="25438" b="14912"/>
          <a:stretch/>
        </p:blipFill>
        <p:spPr bwMode="auto">
          <a:xfrm>
            <a:off x="2911156" y="7751858"/>
            <a:ext cx="1363889" cy="13669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841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6" y="1954828"/>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275001828"/>
              </p:ext>
            </p:extLst>
          </p:nvPr>
        </p:nvGraphicFramePr>
        <p:xfrm>
          <a:off x="517609" y="5230598"/>
          <a:ext cx="6522334" cy="1986715"/>
        </p:xfrm>
        <a:graphic>
          <a:graphicData uri="http://schemas.openxmlformats.org/drawingml/2006/table">
            <a:tbl>
              <a:tblPr firstRow="1" firstCol="1" bandRow="1">
                <a:tableStyleId>{5C22544A-7EE6-4342-B048-85BDC9FD1C3A}</a:tableStyleId>
              </a:tblPr>
              <a:tblGrid>
                <a:gridCol w="1087056">
                  <a:extLst>
                    <a:ext uri="{9D8B030D-6E8A-4147-A177-3AD203B41FA5}">
                      <a16:colId xmlns:a16="http://schemas.microsoft.com/office/drawing/2014/main" val="3789212682"/>
                    </a:ext>
                  </a:extLst>
                </a:gridCol>
                <a:gridCol w="5435278">
                  <a:extLst>
                    <a:ext uri="{9D8B030D-6E8A-4147-A177-3AD203B41FA5}">
                      <a16:colId xmlns:a16="http://schemas.microsoft.com/office/drawing/2014/main" val="3439379865"/>
                    </a:ext>
                  </a:extLst>
                </a:gridCol>
              </a:tblGrid>
              <a:tr h="285997">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50292" marB="50292">
                    <a:noFill/>
                  </a:tcPr>
                </a:tc>
                <a:tc hMerge="1">
                  <a:txBody>
                    <a:bodyPr/>
                    <a:lstStyle/>
                    <a:p>
                      <a:endParaRPr lang="en-US"/>
                    </a:p>
                  </a:txBody>
                  <a:tcPr/>
                </a:tc>
                <a:extLst>
                  <a:ext uri="{0D108BD9-81ED-4DB2-BD59-A6C34878D82A}">
                    <a16:rowId xmlns:a16="http://schemas.microsoft.com/office/drawing/2014/main" val="414972993"/>
                  </a:ext>
                </a:extLst>
              </a:tr>
              <a:tr h="553784">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30" marB="16330">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txBody>
                  <a:tcPr marL="32659" marR="32659" marT="16330" marB="16330">
                    <a:solidFill>
                      <a:schemeClr val="accent1">
                        <a:lumMod val="20000"/>
                        <a:lumOff val="80000"/>
                      </a:schemeClr>
                    </a:solidFill>
                  </a:tcPr>
                </a:tc>
                <a:extLst>
                  <a:ext uri="{0D108BD9-81ED-4DB2-BD59-A6C34878D82A}">
                    <a16:rowId xmlns:a16="http://schemas.microsoft.com/office/drawing/2014/main" val="639403707"/>
                  </a:ext>
                </a:extLst>
              </a:tr>
              <a:tr h="568598">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Retain &amp; Grow Participation</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with the Male Pathway Football Development Officer to retain and grow participation in the Royals Youth league format.</a:t>
                      </a:r>
                    </a:p>
                  </a:txBody>
                  <a:tcPr marL="32659" marR="32659" marT="16330" marB="16330">
                    <a:solidFill>
                      <a:schemeClr val="accent1">
                        <a:lumMod val="20000"/>
                        <a:lumOff val="80000"/>
                      </a:schemeClr>
                    </a:solidFill>
                  </a:tcPr>
                </a:tc>
                <a:extLst>
                  <a:ext uri="{0D108BD9-81ED-4DB2-BD59-A6C34878D82A}">
                    <a16:rowId xmlns:a16="http://schemas.microsoft.com/office/drawing/2014/main" val="1258518264"/>
                  </a:ext>
                </a:extLst>
              </a:tr>
              <a:tr h="445396">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Stakeholder Engagement </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Deliver high quality, engaging service to ensure all participants enjoy football in a safe, fun environment.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Engage with players, coaches &amp; parents to build relationships with all league stakeholders. </a:t>
                      </a:r>
                    </a:p>
                  </a:txBody>
                  <a:tcPr marL="32659" marR="32659" marT="16330" marB="16330">
                    <a:solidFill>
                      <a:schemeClr val="accent1">
                        <a:lumMod val="20000"/>
                        <a:lumOff val="80000"/>
                      </a:schemeClr>
                    </a:solidFill>
                  </a:tcPr>
                </a:tc>
                <a:extLst>
                  <a:ext uri="{0D108BD9-81ED-4DB2-BD59-A6C34878D82A}">
                    <a16:rowId xmlns:a16="http://schemas.microsoft.com/office/drawing/2014/main" val="3837291081"/>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538690576"/>
              </p:ext>
            </p:extLst>
          </p:nvPr>
        </p:nvGraphicFramePr>
        <p:xfrm>
          <a:off x="538776" y="2772076"/>
          <a:ext cx="6480000" cy="2334748"/>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244081">
                <a:tc>
                  <a:txBody>
                    <a:bodyPr/>
                    <a:lstStyle/>
                    <a:p>
                      <a:pPr>
                        <a:lnSpc>
                          <a:spcPct val="115000"/>
                        </a:lnSpc>
                      </a:pPr>
                      <a:r>
                        <a:rPr lang="en-GB" sz="1000" dirty="0">
                          <a:effectLst/>
                          <a:latin typeface="Barlow Condensed" panose="00000506000000000000" pitchFamily="2" charset="0"/>
                        </a:rPr>
                        <a:t>Role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Hampshire FA Royals Youth League Coordinator</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244081">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Male Pathway Football Development Officer</a:t>
                      </a: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778362">
                <a:tc>
                  <a:txBody>
                    <a:bodyPr/>
                    <a:lstStyle/>
                    <a:p>
                      <a:pPr>
                        <a:lnSpc>
                          <a:spcPct val="115000"/>
                        </a:lnSpc>
                      </a:pPr>
                      <a:r>
                        <a:rPr lang="en-GB" sz="1000" dirty="0">
                          <a:effectLst/>
                          <a:latin typeface="Barlow Condensed" panose="00000506000000000000" pitchFamily="2" charset="0"/>
                        </a:rPr>
                        <a:t>Role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indent="-34290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work as a team to coordinate the players, teams &amp; fixtures on the evening</a:t>
                      </a:r>
                    </a:p>
                    <a:p>
                      <a:pPr marL="342900" indent="-34290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coordinate the leagues fixtures</a:t>
                      </a:r>
                    </a:p>
                    <a:p>
                      <a:pPr marL="342900" indent="-34290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set up pitches &amp; manage equipment</a:t>
                      </a:r>
                    </a:p>
                    <a:p>
                      <a:pPr marL="342900" indent="-34290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facilitate the players through matches</a:t>
                      </a:r>
                    </a:p>
                    <a:p>
                      <a:pPr marL="342900" indent="-34290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take payments and track finance </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437988">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Stoneham Lane Football Complex, Stoneham Lane, Eastleigh, SO16 2PA</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244081">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Part Time, one hour per week – Thursday 6:30 – 7:30pm</a:t>
                      </a: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244081">
                <a:tc>
                  <a:txBody>
                    <a:bodyPr/>
                    <a:lstStyle/>
                    <a:p>
                      <a:pPr>
                        <a:lnSpc>
                          <a:spcPct val="115000"/>
                        </a:lnSpc>
                      </a:pPr>
                      <a:r>
                        <a:rPr lang="en-GB" sz="1000" dirty="0">
                          <a:effectLst/>
                          <a:latin typeface="Barlow Condensed" panose="00000506000000000000" pitchFamily="2" charset="0"/>
                        </a:rPr>
                        <a:t>Role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from 18</a:t>
                      </a:r>
                      <a:r>
                        <a:rPr lang="en-GB" sz="1000" baseline="30000" dirty="0">
                          <a:effectLst/>
                          <a:latin typeface="Barlow Condensed" panose="00000506000000000000" pitchFamily="2" charset="0"/>
                        </a:rPr>
                        <a:t>th</a:t>
                      </a:r>
                      <a:r>
                        <a:rPr lang="en-GB" sz="1000" dirty="0">
                          <a:effectLst/>
                          <a:latin typeface="Barlow Condensed" panose="00000506000000000000" pitchFamily="2" charset="0"/>
                        </a:rPr>
                        <a:t> May 2023 – 3</a:t>
                      </a:r>
                      <a:r>
                        <a:rPr lang="en-GB" sz="1000" baseline="30000" dirty="0">
                          <a:effectLst/>
                          <a:latin typeface="Barlow Condensed" panose="00000506000000000000" pitchFamily="2" charset="0"/>
                        </a:rPr>
                        <a:t>rd</a:t>
                      </a:r>
                      <a:r>
                        <a:rPr lang="en-GB" sz="1000" dirty="0">
                          <a:effectLst/>
                          <a:latin typeface="Barlow Condensed" panose="00000506000000000000" pitchFamily="2" charset="0"/>
                        </a:rPr>
                        <a:t> August 2023  (Potential to continue in 2023/24 season, depending on league success)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5" name="Table 4">
            <a:extLst>
              <a:ext uri="{FF2B5EF4-FFF2-40B4-BE49-F238E27FC236}">
                <a16:creationId xmlns:a16="http://schemas.microsoft.com/office/drawing/2014/main" id="{E793EB7C-A714-5A77-DD56-4D3F7ECECBE7}"/>
              </a:ext>
            </a:extLst>
          </p:cNvPr>
          <p:cNvGraphicFramePr>
            <a:graphicFrameLocks noGrp="1"/>
          </p:cNvGraphicFramePr>
          <p:nvPr>
            <p:extLst>
              <p:ext uri="{D42A27DB-BD31-4B8C-83A1-F6EECF244321}">
                <p14:modId xmlns:p14="http://schemas.microsoft.com/office/powerpoint/2010/main" val="2159621830"/>
              </p:ext>
            </p:extLst>
          </p:nvPr>
        </p:nvGraphicFramePr>
        <p:xfrm>
          <a:off x="517609" y="7067464"/>
          <a:ext cx="6480000" cy="1210048"/>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7392979"/>
                    </a:ext>
                  </a:extLst>
                </a:gridCol>
                <a:gridCol w="5400000">
                  <a:extLst>
                    <a:ext uri="{9D8B030D-6E8A-4147-A177-3AD203B41FA5}">
                      <a16:colId xmlns:a16="http://schemas.microsoft.com/office/drawing/2014/main" val="2162731317"/>
                    </a:ext>
                  </a:extLst>
                </a:gridCol>
              </a:tblGrid>
              <a:tr h="382730">
                <a:tc>
                  <a:txBody>
                    <a:bodyPr/>
                    <a:lstStyle/>
                    <a:p>
                      <a:r>
                        <a:rPr lang="en-GB" sz="1000" dirty="0">
                          <a:effectLst/>
                          <a:latin typeface="Barlow Condensed" panose="00000506000000000000" pitchFamily="2" charset="0"/>
                        </a:rPr>
                        <a:t>People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Engage with players, parents and coaches to deliver a high quality product.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Male Pathway Football Development Officer to deliver high quality service</a:t>
                      </a:r>
                    </a:p>
                  </a:txBody>
                  <a:tcPr marL="60096" marR="60096" marT="32659" marB="32659">
                    <a:solidFill>
                      <a:schemeClr val="accent1">
                        <a:lumMod val="20000"/>
                        <a:lumOff val="80000"/>
                      </a:schemeClr>
                    </a:solidFill>
                  </a:tcPr>
                </a:tc>
                <a:extLst>
                  <a:ext uri="{0D108BD9-81ED-4DB2-BD59-A6C34878D82A}">
                    <a16:rowId xmlns:a16="http://schemas.microsoft.com/office/drawing/2014/main" val="2151282070"/>
                  </a:ext>
                </a:extLst>
              </a:tr>
              <a:tr h="441633">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dirty="0">
                          <a:effectLst/>
                          <a:latin typeface="Barlow Condensed" panose="00000506000000000000" pitchFamily="2" charset="0"/>
                        </a:rPr>
                        <a:t>Ensure that all participants and their families are aware of how/encouraged to report any safeguarding concerns they might have</a:t>
                      </a:r>
                    </a:p>
                  </a:txBody>
                  <a:tcPr marL="60096" marR="60096" marT="32659" marB="32659">
                    <a:solidFill>
                      <a:schemeClr val="accent1">
                        <a:lumMod val="20000"/>
                        <a:lumOff val="80000"/>
                      </a:schemeClr>
                    </a:solidFill>
                  </a:tcPr>
                </a:tc>
                <a:extLst>
                  <a:ext uri="{0D108BD9-81ED-4DB2-BD59-A6C34878D82A}">
                    <a16:rowId xmlns:a16="http://schemas.microsoft.com/office/drawing/2014/main" val="3998924323"/>
                  </a:ext>
                </a:extLst>
              </a:tr>
            </a:tbl>
          </a:graphicData>
        </a:graphic>
      </p:graphicFrame>
      <p:graphicFrame>
        <p:nvGraphicFramePr>
          <p:cNvPr id="2" name="Table 1">
            <a:extLst>
              <a:ext uri="{FF2B5EF4-FFF2-40B4-BE49-F238E27FC236}">
                <a16:creationId xmlns:a16="http://schemas.microsoft.com/office/drawing/2014/main" id="{94C2A84C-A762-5FCD-1093-D93FF9EE4D57}"/>
              </a:ext>
            </a:extLst>
          </p:cNvPr>
          <p:cNvGraphicFramePr>
            <a:graphicFrameLocks noGrp="1"/>
          </p:cNvGraphicFramePr>
          <p:nvPr>
            <p:extLst>
              <p:ext uri="{D42A27DB-BD31-4B8C-83A1-F6EECF244321}">
                <p14:modId xmlns:p14="http://schemas.microsoft.com/office/powerpoint/2010/main" val="2657819241"/>
              </p:ext>
            </p:extLst>
          </p:nvPr>
        </p:nvGraphicFramePr>
        <p:xfrm>
          <a:off x="517609" y="8270047"/>
          <a:ext cx="6480000" cy="555176"/>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36692">
                <a:tc>
                  <a:txBody>
                    <a:bodyPr/>
                    <a:lstStyle/>
                    <a:p>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recreational male football is inclusive, diverse and reflective of local communities </a:t>
                      </a:r>
                    </a:p>
                  </a:txBody>
                  <a:tcPr marL="60096" marR="60096" marT="32659" marB="32659">
                    <a:solidFill>
                      <a:schemeClr val="accent1">
                        <a:lumMod val="20000"/>
                        <a:lumOff val="80000"/>
                      </a:schemeClr>
                    </a:solidFill>
                  </a:tcPr>
                </a:tc>
                <a:extLst>
                  <a:ext uri="{0D108BD9-81ED-4DB2-BD59-A6C34878D82A}">
                    <a16:rowId xmlns:a16="http://schemas.microsoft.com/office/drawing/2014/main" val="3304210789"/>
                  </a:ext>
                </a:extLst>
              </a:tr>
              <a:tr h="208549">
                <a:tc>
                  <a:txBody>
                    <a:bodyPr/>
                    <a:lstStyle/>
                    <a:p>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Take payments and report finance sheet to Male Pathway Football Development Officer</a:t>
                      </a: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sp>
        <p:nvSpPr>
          <p:cNvPr id="4" name="TextBox 3">
            <a:extLst>
              <a:ext uri="{FF2B5EF4-FFF2-40B4-BE49-F238E27FC236}">
                <a16:creationId xmlns:a16="http://schemas.microsoft.com/office/drawing/2014/main" id="{0D0EF4F8-B224-0DB4-476E-07EA0EFE4A84}"/>
              </a:ext>
            </a:extLst>
          </p:cNvPr>
          <p:cNvSpPr txBox="1"/>
          <p:nvPr/>
        </p:nvSpPr>
        <p:spPr>
          <a:xfrm>
            <a:off x="212356" y="238540"/>
            <a:ext cx="3281692" cy="246221"/>
          </a:xfrm>
          <a:prstGeom prst="rect">
            <a:avLst/>
          </a:prstGeom>
          <a:noFill/>
        </p:spPr>
        <p:txBody>
          <a:bodyPr wrap="square" rtlCol="0">
            <a:spAutoFit/>
          </a:bodyPr>
          <a:lstStyle/>
          <a:p>
            <a:r>
              <a:rPr lang="en-GB" sz="1000" dirty="0">
                <a:latin typeface="Barlow Condensed Medium" pitchFamily="2" charset="77"/>
              </a:rPr>
              <a:t>Royals Youth League Coordinator </a:t>
            </a:r>
            <a:r>
              <a:rPr lang="en-US" sz="1000" dirty="0">
                <a:latin typeface="Barlow Condensed Medium" pitchFamily="2" charset="77"/>
              </a:rPr>
              <a:t>| Hampshire FA</a:t>
            </a:r>
          </a:p>
        </p:txBody>
      </p:sp>
    </p:spTree>
    <p:extLst>
      <p:ext uri="{BB962C8B-B14F-4D97-AF65-F5344CB8AC3E}">
        <p14:creationId xmlns:p14="http://schemas.microsoft.com/office/powerpoint/2010/main" val="25907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5556"/>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1852861817"/>
              </p:ext>
            </p:extLst>
          </p:nvPr>
        </p:nvGraphicFramePr>
        <p:xfrm>
          <a:off x="538247" y="3438073"/>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152241066"/>
              </p:ext>
            </p:extLst>
          </p:nvPr>
        </p:nvGraphicFramePr>
        <p:xfrm>
          <a:off x="538247" y="6454952"/>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Tuesday 9</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May 2023</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Thursday 11</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May &amp; Friday 12</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May (Online, Teams)</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1834333260"/>
              </p:ext>
            </p:extLst>
          </p:nvPr>
        </p:nvGraphicFramePr>
        <p:xfrm>
          <a:off x="538247" y="971703"/>
          <a:ext cx="6480001" cy="2103891"/>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736055">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skills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football delivery</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DBS Check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Safeguarding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Introduction to football badge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in grassroots coaching</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league delivery</a:t>
                      </a: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Taking and recording payments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2" name="TextBox 1">
            <a:extLst>
              <a:ext uri="{FF2B5EF4-FFF2-40B4-BE49-F238E27FC236}">
                <a16:creationId xmlns:a16="http://schemas.microsoft.com/office/drawing/2014/main" id="{CACCD2E9-AEDC-0282-2A72-6226C9D1DDDD}"/>
              </a:ext>
            </a:extLst>
          </p:cNvPr>
          <p:cNvSpPr txBox="1"/>
          <p:nvPr/>
        </p:nvSpPr>
        <p:spPr>
          <a:xfrm>
            <a:off x="212356" y="238540"/>
            <a:ext cx="3281692" cy="246221"/>
          </a:xfrm>
          <a:prstGeom prst="rect">
            <a:avLst/>
          </a:prstGeom>
          <a:noFill/>
        </p:spPr>
        <p:txBody>
          <a:bodyPr wrap="square" rtlCol="0">
            <a:spAutoFit/>
          </a:bodyPr>
          <a:lstStyle/>
          <a:p>
            <a:r>
              <a:rPr lang="en-GB" sz="1000" dirty="0">
                <a:latin typeface="Barlow Condensed Medium" pitchFamily="2" charset="77"/>
              </a:rPr>
              <a:t>Royals Youth League Coordinator </a:t>
            </a:r>
            <a:r>
              <a:rPr lang="en-US" sz="1000" dirty="0">
                <a:latin typeface="Barlow Condensed Medium" pitchFamily="2" charset="77"/>
              </a:rPr>
              <a:t>| Hampshire FA</a:t>
            </a:r>
          </a:p>
        </p:txBody>
      </p:sp>
    </p:spTree>
    <p:extLst>
      <p:ext uri="{BB962C8B-B14F-4D97-AF65-F5344CB8AC3E}">
        <p14:creationId xmlns:p14="http://schemas.microsoft.com/office/powerpoint/2010/main" val="227999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4" name="TextBox 3">
            <a:extLst>
              <a:ext uri="{FF2B5EF4-FFF2-40B4-BE49-F238E27FC236}">
                <a16:creationId xmlns:a16="http://schemas.microsoft.com/office/drawing/2014/main" id="{F7BDA896-5FA9-5261-EDA6-F6893CB2C614}"/>
              </a:ext>
            </a:extLst>
          </p:cNvPr>
          <p:cNvSpPr txBox="1"/>
          <p:nvPr/>
        </p:nvSpPr>
        <p:spPr>
          <a:xfrm>
            <a:off x="212356" y="238540"/>
            <a:ext cx="3281692" cy="246221"/>
          </a:xfrm>
          <a:prstGeom prst="rect">
            <a:avLst/>
          </a:prstGeom>
          <a:noFill/>
        </p:spPr>
        <p:txBody>
          <a:bodyPr wrap="square" rtlCol="0">
            <a:spAutoFit/>
          </a:bodyPr>
          <a:lstStyle/>
          <a:p>
            <a:r>
              <a:rPr lang="en-GB" sz="1000" dirty="0">
                <a:latin typeface="Barlow Condensed Medium" pitchFamily="2" charset="77"/>
              </a:rPr>
              <a:t>Royals Youth League Coordinator </a:t>
            </a:r>
            <a:r>
              <a:rPr lang="en-US" sz="1000" dirty="0">
                <a:latin typeface="Barlow Condensed Medium" pitchFamily="2" charset="77"/>
              </a:rPr>
              <a:t>|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5065</TotalTime>
  <Words>1484</Words>
  <Application>Microsoft Office PowerPoint</Application>
  <PresentationFormat>Custom</PresentationFormat>
  <Paragraphs>165</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Denis Brzozowski</cp:lastModifiedBy>
  <cp:revision>46</cp:revision>
  <cp:lastPrinted>2022-07-28T14:22:30Z</cp:lastPrinted>
  <dcterms:created xsi:type="dcterms:W3CDTF">2021-09-15T12:59:35Z</dcterms:created>
  <dcterms:modified xsi:type="dcterms:W3CDTF">2023-04-28T16:50:52Z</dcterms:modified>
</cp:coreProperties>
</file>