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theme/theme5.xml" ContentType="application/vnd.openxmlformats-officedocument.theme+xml"/>
  <Override PartName="/ppt/slideLayouts/slideLayout5.xml" ContentType="application/vnd.openxmlformats-officedocument.presentationml.slideLayout+xml"/>
  <Override PartName="/ppt/theme/theme6.xml" ContentType="application/vnd.openxmlformats-officedocument.theme+xml"/>
  <Override PartName="/ppt/slideLayouts/slideLayout6.xml" ContentType="application/vnd.openxmlformats-officedocument.presentationml.slideLayout+xml"/>
  <Override PartName="/ppt/theme/theme7.xml" ContentType="application/vnd.openxmlformats-officedocument.theme+xml"/>
  <Override PartName="/ppt/slideLayouts/slideLayout7.xml" ContentType="application/vnd.openxmlformats-officedocument.presentationml.slideLayout+xml"/>
  <Override PartName="/ppt/theme/theme8.xml" ContentType="application/vnd.openxmlformats-officedocument.theme+xml"/>
  <Override PartName="/ppt/slideLayouts/slideLayout8.xml" ContentType="application/vnd.openxmlformats-officedocument.presentationml.slideLayout+xml"/>
  <Override PartName="/ppt/theme/theme9.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ppt/slideLayouts/slideLayout10.xml" ContentType="application/vnd.openxmlformats-officedocument.presentationml.slideLayout+xml"/>
  <Override PartName="/ppt/theme/theme11.xml" ContentType="application/vnd.openxmlformats-officedocument.theme+xml"/>
  <Override PartName="/ppt/slideLayouts/slideLayout11.xml" ContentType="application/vnd.openxmlformats-officedocument.presentationml.slideLayout+xml"/>
  <Override PartName="/ppt/theme/theme12.xml" ContentType="application/vnd.openxmlformats-officedocument.theme+xml"/>
  <Override PartName="/ppt/slideLayouts/slideLayout12.xml" ContentType="application/vnd.openxmlformats-officedocument.presentationml.slideLayout+xml"/>
  <Override PartName="/ppt/theme/theme13.xml" ContentType="application/vnd.openxmlformats-officedocument.theme+xml"/>
  <Override PartName="/ppt/slideLayouts/slideLayout13.xml" ContentType="application/vnd.openxmlformats-officedocument.presentationml.slideLayout+xml"/>
  <Override PartName="/ppt/theme/theme14.xml" ContentType="application/vnd.openxmlformats-officedocument.theme+xml"/>
  <Override PartName="/ppt/slideLayouts/slideLayout14.xml" ContentType="application/vnd.openxmlformats-officedocument.presentationml.slideLayout+xml"/>
  <Override PartName="/ppt/theme/theme15.xml" ContentType="application/vnd.openxmlformats-officedocument.theme+xml"/>
  <Override PartName="/ppt/slideLayouts/slideLayout15.xml" ContentType="application/vnd.openxmlformats-officedocument.presentationml.slideLayout+xml"/>
  <Override PartName="/ppt/theme/theme16.xml" ContentType="application/vnd.openxmlformats-officedocument.theme+xml"/>
  <Override PartName="/ppt/slideLayouts/slideLayout16.xml" ContentType="application/vnd.openxmlformats-officedocument.presentationml.slideLayout+xml"/>
  <Override PartName="/ppt/theme/theme17.xml" ContentType="application/vnd.openxmlformats-officedocument.theme+xml"/>
  <Override PartName="/ppt/slideLayouts/slideLayout17.xml" ContentType="application/vnd.openxmlformats-officedocument.presentationml.slideLayout+xml"/>
  <Override PartName="/ppt/theme/theme18.xml" ContentType="application/vnd.openxmlformats-officedocument.theme+xml"/>
  <Override PartName="/ppt/slideLayouts/slideLayout18.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0" r:id="rId2"/>
    <p:sldMasterId id="2147483682" r:id="rId3"/>
    <p:sldMasterId id="2147483663" r:id="rId4"/>
    <p:sldMasterId id="2147483685" r:id="rId5"/>
    <p:sldMasterId id="2147483687" r:id="rId6"/>
    <p:sldMasterId id="2147483689" r:id="rId7"/>
    <p:sldMasterId id="2147483691" r:id="rId8"/>
    <p:sldMasterId id="2147483693" r:id="rId9"/>
    <p:sldMasterId id="2147483695" r:id="rId10"/>
    <p:sldMasterId id="2147483697" r:id="rId11"/>
    <p:sldMasterId id="2147483699" r:id="rId12"/>
    <p:sldMasterId id="2147483701" r:id="rId13"/>
    <p:sldMasterId id="2147483703" r:id="rId14"/>
    <p:sldMasterId id="2147483707" r:id="rId15"/>
    <p:sldMasterId id="2147483709" r:id="rId16"/>
    <p:sldMasterId id="2147483711" r:id="rId17"/>
    <p:sldMasterId id="2147483713" r:id="rId18"/>
    <p:sldMasterId id="2147483715" r:id="rId19"/>
  </p:sldMasterIdLst>
  <p:notesMasterIdLst>
    <p:notesMasterId r:id="rId40"/>
  </p:notesMasterIdLst>
  <p:handoutMasterIdLst>
    <p:handoutMasterId r:id="rId41"/>
  </p:handoutMasterIdLst>
  <p:sldIdLst>
    <p:sldId id="265" r:id="rId20"/>
    <p:sldId id="475" r:id="rId21"/>
    <p:sldId id="476" r:id="rId22"/>
    <p:sldId id="452" r:id="rId23"/>
    <p:sldId id="453" r:id="rId24"/>
    <p:sldId id="457" r:id="rId25"/>
    <p:sldId id="454" r:id="rId26"/>
    <p:sldId id="456" r:id="rId27"/>
    <p:sldId id="455" r:id="rId28"/>
    <p:sldId id="458" r:id="rId29"/>
    <p:sldId id="477" r:id="rId30"/>
    <p:sldId id="462" r:id="rId31"/>
    <p:sldId id="461" r:id="rId32"/>
    <p:sldId id="460" r:id="rId33"/>
    <p:sldId id="466" r:id="rId34"/>
    <p:sldId id="478" r:id="rId35"/>
    <p:sldId id="465" r:id="rId36"/>
    <p:sldId id="467" r:id="rId37"/>
    <p:sldId id="464" r:id="rId38"/>
    <p:sldId id="474" r:id="rId39"/>
  </p:sldIdLst>
  <p:sldSz cx="9144000" cy="5367338"/>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720"/>
    <a:srgbClr val="011E41"/>
    <a:srgbClr val="19226C"/>
    <a:srgbClr val="FFFFFF"/>
    <a:srgbClr val="E126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79" autoAdjust="0"/>
    <p:restoredTop sz="94660" autoAdjust="0"/>
  </p:normalViewPr>
  <p:slideViewPr>
    <p:cSldViewPr showGuides="1">
      <p:cViewPr>
        <p:scale>
          <a:sx n="90" d="100"/>
          <a:sy n="90" d="100"/>
        </p:scale>
        <p:origin x="-744" y="-174"/>
      </p:cViewPr>
      <p:guideLst>
        <p:guide orient="horz" pos="588"/>
        <p:guide orient="horz" pos="3306"/>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90" d="100"/>
          <a:sy n="90" d="100"/>
        </p:scale>
        <p:origin x="-2136" y="7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077" cy="4967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010" y="0"/>
            <a:ext cx="2945076" cy="496729"/>
          </a:xfrm>
          <a:prstGeom prst="rect">
            <a:avLst/>
          </a:prstGeom>
        </p:spPr>
        <p:txBody>
          <a:bodyPr vert="horz" lIns="91440" tIns="45720" rIns="91440" bIns="45720" rtlCol="0"/>
          <a:lstStyle>
            <a:lvl1pPr algn="r">
              <a:defRPr sz="1200"/>
            </a:lvl1pPr>
          </a:lstStyle>
          <a:p>
            <a:fld id="{494255CA-B986-47EC-A2E1-463A948A2C84}" type="datetimeFigureOut">
              <a:rPr lang="en-GB" smtClean="0"/>
              <a:t>14/06/2019</a:t>
            </a:fld>
            <a:endParaRPr lang="en-GB"/>
          </a:p>
        </p:txBody>
      </p:sp>
      <p:sp>
        <p:nvSpPr>
          <p:cNvPr id="4" name="Footer Placeholder 3"/>
          <p:cNvSpPr>
            <a:spLocks noGrp="1"/>
          </p:cNvSpPr>
          <p:nvPr>
            <p:ph type="ftr" sz="quarter" idx="2"/>
          </p:nvPr>
        </p:nvSpPr>
        <p:spPr>
          <a:xfrm>
            <a:off x="0" y="9428323"/>
            <a:ext cx="2945077" cy="4967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010" y="9428323"/>
            <a:ext cx="2945076" cy="496728"/>
          </a:xfrm>
          <a:prstGeom prst="rect">
            <a:avLst/>
          </a:prstGeom>
        </p:spPr>
        <p:txBody>
          <a:bodyPr vert="horz" lIns="91440" tIns="45720" rIns="91440" bIns="45720" rtlCol="0" anchor="b"/>
          <a:lstStyle>
            <a:lvl1pPr algn="r">
              <a:defRPr sz="1200"/>
            </a:lvl1pPr>
          </a:lstStyle>
          <a:p>
            <a:fld id="{7C143085-20D3-40F0-A5BE-199F0C6B75BF}" type="slidenum">
              <a:rPr lang="en-GB" smtClean="0"/>
              <a:t>‹#›</a:t>
            </a:fld>
            <a:endParaRPr lang="en-GB"/>
          </a:p>
        </p:txBody>
      </p:sp>
    </p:spTree>
    <p:extLst>
      <p:ext uri="{BB962C8B-B14F-4D97-AF65-F5344CB8AC3E}">
        <p14:creationId xmlns:p14="http://schemas.microsoft.com/office/powerpoint/2010/main" val="3569825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6332"/>
          </a:xfrm>
          <a:prstGeom prst="rect">
            <a:avLst/>
          </a:prstGeom>
        </p:spPr>
        <p:txBody>
          <a:bodyPr vert="horz" lIns="91440" tIns="45720" rIns="91440" bIns="45720" rtlCol="0"/>
          <a:lstStyle>
            <a:lvl1pPr algn="r">
              <a:defRPr sz="1200"/>
            </a:lvl1pPr>
          </a:lstStyle>
          <a:p>
            <a:fld id="{4503F03F-5E66-4628-9B59-C025EF44F523}" type="datetimeFigureOut">
              <a:rPr lang="en-GB" smtClean="0"/>
              <a:t>14/06/2019</a:t>
            </a:fld>
            <a:endParaRPr lang="en-GB"/>
          </a:p>
        </p:txBody>
      </p:sp>
      <p:sp>
        <p:nvSpPr>
          <p:cNvPr id="4" name="Slide Image Placeholder 3"/>
          <p:cNvSpPr>
            <a:spLocks noGrp="1" noRot="1" noChangeAspect="1"/>
          </p:cNvSpPr>
          <p:nvPr>
            <p:ph type="sldImg" idx="2"/>
          </p:nvPr>
        </p:nvSpPr>
        <p:spPr>
          <a:xfrm>
            <a:off x="227013" y="744538"/>
            <a:ext cx="634365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95BD2F2A-2882-4656-A447-6DA9691A1EB9}" type="slidenum">
              <a:rPr lang="en-GB" smtClean="0"/>
              <a:t>‹#›</a:t>
            </a:fld>
            <a:endParaRPr lang="en-GB"/>
          </a:p>
        </p:txBody>
      </p:sp>
    </p:spTree>
    <p:extLst>
      <p:ext uri="{BB962C8B-B14F-4D97-AF65-F5344CB8AC3E}">
        <p14:creationId xmlns:p14="http://schemas.microsoft.com/office/powerpoint/2010/main" val="2101107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5BD2F2A-2882-4656-A447-6DA9691A1EB9}" type="slidenum">
              <a:rPr lang="en-GB" smtClean="0"/>
              <a:t>1</a:t>
            </a:fld>
            <a:endParaRPr lang="en-GB"/>
          </a:p>
        </p:txBody>
      </p:sp>
    </p:spTree>
    <p:extLst>
      <p:ext uri="{BB962C8B-B14F-4D97-AF65-F5344CB8AC3E}">
        <p14:creationId xmlns:p14="http://schemas.microsoft.com/office/powerpoint/2010/main" val="1752484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page the individual applicant will see, on their All (Home) page, they will see the My CRC Tile now appear. This is where they need to click to begin the process.</a:t>
            </a:r>
            <a:endParaRPr lang="en-GB" dirty="0"/>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renewal is not due, they will see the message on screen, which is that they cannot start their CRC until X date. This is only permitted within 6 months of expiry, allowing those closing in on their expiry date, to reapply for their CRC.</a:t>
            </a:r>
            <a:endParaRPr lang="en-GB" dirty="0"/>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they can apply, as they are within 6 months. They will see a list of Clubs they have a role of Manager/Coach or Assistant Manager/Coach, or now the CRC applicant role.</a:t>
            </a:r>
          </a:p>
          <a:p>
            <a:endParaRPr lang="en-GB" dirty="0"/>
          </a:p>
          <a:p>
            <a:r>
              <a:rPr lang="en-GB" dirty="0" smtClean="0"/>
              <a:t>If multiple, the individual can select which Club, as one may be closer to home to have the verification completed, or they may spend more time working with one Club than another, this is their choice.</a:t>
            </a:r>
          </a:p>
          <a:p>
            <a:endParaRPr lang="en-GB" dirty="0"/>
          </a:p>
          <a:p>
            <a:r>
              <a:rPr lang="en-GB" dirty="0" smtClean="0"/>
              <a:t>Whichever Club they opt, must be the Club in which the verification is completed.</a:t>
            </a:r>
            <a:endParaRPr lang="en-GB" dirty="0"/>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selected, they will see the screen above, and their details are passed to GB Group (Online Disclosures) who will initiate an auto email to the individual. So it is really important we ensure their FAN details are correct before doing this.</a:t>
            </a:r>
            <a:endParaRPr lang="en-GB" dirty="0"/>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Your visibility will then change on the CRC Application page to show, Application Started, rather than Not Started.</a:t>
            </a:r>
            <a:endParaRPr lang="en-GB" dirty="0"/>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the individual has completed their part in GB Group, as they would have done previously, their documents will need to be verified and it will show “ID Verification Required”.</a:t>
            </a:r>
          </a:p>
          <a:p>
            <a:endParaRPr lang="en-GB" dirty="0"/>
          </a:p>
          <a:p>
            <a:r>
              <a:rPr lang="en-GB" dirty="0" smtClean="0"/>
              <a:t>This is the time for the CWO to complete the checks as normal in the application on GB Groups site.</a:t>
            </a:r>
            <a:endParaRPr lang="en-GB" dirty="0"/>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Very important if an individual is known as a different name, to that they were born with, their FAN may need to be updated by the County FA, to include the Preferred Name and Also Known As, which helps with matching the CRC Check to the individual.</a:t>
            </a:r>
            <a:endParaRPr lang="en-GB" dirty="0"/>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the disclosure is clear, it will automatically be awarded and assigned to the FAN if everything is in order, speeding up the process for both the Club and Individual.</a:t>
            </a:r>
          </a:p>
          <a:p>
            <a:endParaRPr lang="en-GB" dirty="0"/>
          </a:p>
          <a:p>
            <a:r>
              <a:rPr lang="en-GB" dirty="0" smtClean="0"/>
              <a:t>We will show the status in Portal for 30 days for clarity.</a:t>
            </a:r>
          </a:p>
          <a:p>
            <a:endParaRPr lang="en-GB" dirty="0"/>
          </a:p>
          <a:p>
            <a:r>
              <a:rPr lang="en-GB" dirty="0" smtClean="0"/>
              <a:t>Any other result will remain managed by GB Group, as is the current and normal process prior to WGS.</a:t>
            </a:r>
            <a:endParaRPr lang="en-GB" dirty="0"/>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Introduction of the Aims of this session and the key items which will be covered during the WebEx/Face to Face meeting with your Club Welfare Officers</a:t>
            </a:r>
            <a:endParaRPr lang="en-GB" dirty="0"/>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Reference new CRC Applications Tab which will now be live for Clubs, next to the Club Safeguarding Tab on the Safeguarding Tile in WGS</a:t>
            </a:r>
            <a:endParaRPr lang="en-GB" dirty="0"/>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clicking here, for the first time only, the Club must add their GB Group PIN for that Club.</a:t>
            </a:r>
          </a:p>
          <a:p>
            <a:endParaRPr lang="en-GB" dirty="0"/>
          </a:p>
          <a:p>
            <a:r>
              <a:rPr lang="en-GB" dirty="0" smtClean="0"/>
              <a:t>Make it clear again the message on the scenarios:- the </a:t>
            </a:r>
            <a:r>
              <a:rPr lang="en-GB" dirty="0"/>
              <a:t>three clubs with one pin, they all have 112233. Another scenario, three clubs with three different pins, 112233, 445566, 778899.</a:t>
            </a:r>
          </a:p>
          <a:p>
            <a:endParaRPr lang="en-GB" dirty="0" smtClean="0"/>
          </a:p>
          <a:p>
            <a:r>
              <a:rPr lang="en-GB" dirty="0" smtClean="0"/>
              <a:t>Key to make sure the PIN is that matching with GB Group</a:t>
            </a:r>
            <a:endParaRPr lang="en-GB" dirty="0"/>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the PIN is added it is locked down. So please be diligent when adding this, and if required, check prior to entry to ensure it is not locked down with an incorrect PIN.</a:t>
            </a:r>
            <a:endParaRPr lang="en-GB" dirty="0"/>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a screen to show that the CFA can see this on CRM against the Club, so can monitor this if required.</a:t>
            </a:r>
            <a:endParaRPr lang="en-GB" dirty="0"/>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adding anyone as a CRC Applicant, this is only for any NEW Individuals to the Club, where they do not have a current in date CRC.</a:t>
            </a:r>
          </a:p>
          <a:p>
            <a:endParaRPr lang="en-GB" dirty="0"/>
          </a:p>
          <a:p>
            <a:r>
              <a:rPr lang="en-GB" dirty="0" smtClean="0"/>
              <a:t>Any new Coaches who have the required qualifications should be added as normal in the Team Officials Tab, assigning them to the correct team and role.</a:t>
            </a:r>
          </a:p>
          <a:p>
            <a:endParaRPr lang="en-GB" dirty="0"/>
          </a:p>
          <a:p>
            <a:r>
              <a:rPr lang="en-GB" dirty="0" smtClean="0"/>
              <a:t>The reason we add anyone who does not meet the criteria here, is so we can track them and once the CRC is approved, they can then be assigned under the relevant team and role. This means rather than leaving them off WGS, we can look at the new Managers/Coaches from a Club view.</a:t>
            </a:r>
            <a:endParaRPr lang="en-GB" dirty="0"/>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searching for an individual, you will need their FAN or First/Last Name and DOB. Postcode is optional, and doesn’t need to be completed as a requirement initially.</a:t>
            </a:r>
          </a:p>
          <a:p>
            <a:endParaRPr lang="en-GB" dirty="0"/>
          </a:p>
          <a:p>
            <a:r>
              <a:rPr lang="en-GB" dirty="0" smtClean="0"/>
              <a:t>We would ask Clubs to be very diligent in their search, and if you know the individual has a FAN, but you cannot locate them, please speak to your CFA. This is in order to minimise the risk of Duplicate FANs and also ensure we have one person, with all of their qualifications etc on one FAN record.</a:t>
            </a:r>
            <a:endParaRPr lang="en-GB" dirty="0"/>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added, the view ill show you their status, and show the multiple individuals if there are more than one, on this screen.</a:t>
            </a:r>
            <a:endParaRPr lang="en-GB" dirty="0"/>
          </a:p>
        </p:txBody>
      </p:sp>
      <p:sp>
        <p:nvSpPr>
          <p:cNvPr id="4" name="Slide Number Placeholder 3"/>
          <p:cNvSpPr>
            <a:spLocks noGrp="1"/>
          </p:cNvSpPr>
          <p:nvPr>
            <p:ph type="sldNum" sz="quarter" idx="10"/>
          </p:nvPr>
        </p:nvSpPr>
        <p:spPr/>
        <p:txBody>
          <a:bodyPr/>
          <a:lstStyle/>
          <a:p>
            <a:fld id="{95BD2F2A-2882-4656-A447-6DA9691A1EB9}"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882182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sz="half" idx="10"/>
          </p:nvPr>
        </p:nvSpPr>
        <p:spPr>
          <a:xfrm>
            <a:off x="467544" y="379413"/>
            <a:ext cx="8208912" cy="864096"/>
          </a:xfrm>
          <a:prstGeom prst="rect">
            <a:avLst/>
          </a:prstGeom>
        </p:spPr>
        <p:txBody>
          <a:bodyPr/>
          <a:lstStyle>
            <a:lvl1pPr marL="0" indent="0" algn="ctr">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258864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4271288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2182320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4097422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1921069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108398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lvl2pPr>
            <a:lvl3pPr marL="0" indent="0">
              <a:buNone/>
              <a:defRPr sz="2400"/>
            </a:lvl3pPr>
            <a:lvl4pPr marL="0" indent="0">
              <a:buNone/>
              <a:defRPr sz="2000"/>
            </a:lvl4pPr>
            <a:lvl5pPr marL="0" indent="0">
              <a:buNone/>
              <a:defRPr sz="1800"/>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Content Placeholder 2"/>
          <p:cNvSpPr>
            <a:spLocks noGrp="1"/>
          </p:cNvSpPr>
          <p:nvPr>
            <p:ph sz="half" idx="10"/>
          </p:nvPr>
        </p:nvSpPr>
        <p:spPr>
          <a:xfrm>
            <a:off x="467544" y="379413"/>
            <a:ext cx="8208912" cy="864096"/>
          </a:xfrm>
          <a:prstGeom prst="rect">
            <a:avLst/>
          </a:prstGeom>
        </p:spPr>
        <p:txBody>
          <a:bodyPr/>
          <a:lstStyle>
            <a:lvl1pPr marL="0" indent="0">
              <a:buNone/>
              <a:defRPr sz="3200">
                <a:solidFill>
                  <a:srgbClr val="19226C"/>
                </a:solidFill>
                <a:latin typeface="FS Jack Medium"/>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4112803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43064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1653866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24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sz="half" idx="10"/>
          </p:nvPr>
        </p:nvSpPr>
        <p:spPr>
          <a:xfrm>
            <a:off x="467544" y="379413"/>
            <a:ext cx="8208912" cy="864096"/>
          </a:xfrm>
          <a:prstGeom prst="rect">
            <a:avLst/>
          </a:prstGeom>
        </p:spPr>
        <p:txBody>
          <a:bodyPr/>
          <a:lstStyle>
            <a:lvl1pPr marL="0" indent="0" algn="ctr">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1024633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1551724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265275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391646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446328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3986788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94961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smtClean="0"/>
              <a:t>Click to edit Master text styles</a:t>
            </a:r>
            <a:endParaRPr lang="en-US" dirty="0"/>
          </a:p>
        </p:txBody>
      </p:sp>
    </p:spTree>
    <p:extLst>
      <p:ext uri="{BB962C8B-B14F-4D97-AF65-F5344CB8AC3E}">
        <p14:creationId xmlns:p14="http://schemas.microsoft.com/office/powerpoint/2010/main" val="32956679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9.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1.xml"/><Relationship Id="rId1" Type="http://schemas.openxmlformats.org/officeDocument/2006/relationships/slideLayout" Target="../slideLayouts/slideLayout10.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12.xml"/><Relationship Id="rId1" Type="http://schemas.openxmlformats.org/officeDocument/2006/relationships/slideLayout" Target="../slideLayouts/slideLayout11.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13.xml"/><Relationship Id="rId1" Type="http://schemas.openxmlformats.org/officeDocument/2006/relationships/slideLayout" Target="../slideLayouts/slideLayout12.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14.xml"/><Relationship Id="rId1" Type="http://schemas.openxmlformats.org/officeDocument/2006/relationships/slideLayout" Target="../slideLayouts/slideLayout13.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theme" Target="../theme/theme15.xml"/><Relationship Id="rId1" Type="http://schemas.openxmlformats.org/officeDocument/2006/relationships/slideLayout" Target="../slideLayouts/slideLayout14.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theme" Target="../theme/theme16.xml"/><Relationship Id="rId1" Type="http://schemas.openxmlformats.org/officeDocument/2006/relationships/slideLayout" Target="../slideLayouts/slideLayout15.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17.xml"/><Relationship Id="rId1" Type="http://schemas.openxmlformats.org/officeDocument/2006/relationships/slideLayout" Target="../slideLayouts/slideLayout16.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18.xml"/><Relationship Id="rId1" Type="http://schemas.openxmlformats.org/officeDocument/2006/relationships/slideLayout" Target="../slideLayouts/slideLayout17.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19.xml"/><Relationship Id="rId1"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7.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 y="2858"/>
            <a:ext cx="9144000" cy="5364480"/>
          </a:xfrm>
          <a:prstGeom prst="rect">
            <a:avLst/>
          </a:prstGeom>
        </p:spPr>
      </p:pic>
    </p:spTree>
    <p:extLst>
      <p:ext uri="{BB962C8B-B14F-4D97-AF65-F5344CB8AC3E}">
        <p14:creationId xmlns:p14="http://schemas.microsoft.com/office/powerpoint/2010/main" val="3706103422"/>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1684999475"/>
      </p:ext>
    </p:extLst>
  </p:cSld>
  <p:clrMap bg1="lt1" tx1="dk1" bg2="lt2" tx2="dk2" accent1="accent1" accent2="accent2" accent3="accent3" accent4="accent4" accent5="accent5" accent6="accent6" hlink="hlink" folHlink="folHlink"/>
  <p:sldLayoutIdLst>
    <p:sldLayoutId id="2147483696"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lide-Template-2RGB-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175612043"/>
      </p:ext>
    </p:extLst>
  </p:cSld>
  <p:clrMap bg1="lt1" tx1="dk1" bg2="lt2" tx2="dk2" accent1="accent1" accent2="accent2" accent3="accent3" accent4="accent4" accent5="accent5" accent6="accent6" hlink="hlink" folHlink="folHlink"/>
  <p:sldLayoutIdLst>
    <p:sldLayoutId id="2147483698"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lide-Template-2RGB-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364480"/>
          </a:xfrm>
          <a:prstGeom prst="rect">
            <a:avLst/>
          </a:prstGeom>
        </p:spPr>
      </p:pic>
    </p:spTree>
    <p:extLst>
      <p:ext uri="{BB962C8B-B14F-4D97-AF65-F5344CB8AC3E}">
        <p14:creationId xmlns:p14="http://schemas.microsoft.com/office/powerpoint/2010/main" val="2097296047"/>
      </p:ext>
    </p:extLst>
  </p:cSld>
  <p:clrMap bg1="lt1" tx1="dk1" bg2="lt2" tx2="dk2" accent1="accent1" accent2="accent2" accent3="accent3" accent4="accent4" accent5="accent5" accent6="accent6" hlink="hlink" folHlink="folHlink"/>
  <p:sldLayoutIdLst>
    <p:sldLayoutId id="2147483700"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lide-Template-2RGB-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2176668243"/>
      </p:ext>
    </p:extLst>
  </p:cSld>
  <p:clrMap bg1="lt1" tx1="dk1" bg2="lt2" tx2="dk2" accent1="accent1" accent2="accent2" accent3="accent3" accent4="accent4" accent5="accent5" accent6="accent6" hlink="hlink" folHlink="folHlink"/>
  <p:sldLayoutIdLst>
    <p:sldLayoutId id="2147483702"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lide-Template-2RGB-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364480"/>
          </a:xfrm>
          <a:prstGeom prst="rect">
            <a:avLst/>
          </a:prstGeom>
        </p:spPr>
      </p:pic>
    </p:spTree>
    <p:extLst>
      <p:ext uri="{BB962C8B-B14F-4D97-AF65-F5344CB8AC3E}">
        <p14:creationId xmlns:p14="http://schemas.microsoft.com/office/powerpoint/2010/main" val="2520043952"/>
      </p:ext>
    </p:extLst>
  </p:cSld>
  <p:clrMap bg1="lt1" tx1="dk1" bg2="lt2" tx2="dk2" accent1="accent1" accent2="accent2" accent3="accent3" accent4="accent4" accent5="accent5" accent6="accent6" hlink="hlink" folHlink="folHlink"/>
  <p:sldLayoutIdLst>
    <p:sldLayoutId id="2147483704"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1371617841"/>
      </p:ext>
    </p:extLst>
  </p:cSld>
  <p:clrMap bg1="lt1" tx1="dk1" bg2="lt2" tx2="dk2" accent1="accent1" accent2="accent2" accent3="accent3" accent4="accent4" accent5="accent5" accent6="accent6" hlink="hlink" folHlink="folHlink"/>
  <p:sldLayoutIdLst>
    <p:sldLayoutId id="2147483708"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lide-Template-2RGB-blu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16000" cy="5406720"/>
          </a:xfrm>
          <a:prstGeom prst="rect">
            <a:avLst/>
          </a:prstGeom>
        </p:spPr>
      </p:pic>
    </p:spTree>
    <p:extLst>
      <p:ext uri="{BB962C8B-B14F-4D97-AF65-F5344CB8AC3E}">
        <p14:creationId xmlns:p14="http://schemas.microsoft.com/office/powerpoint/2010/main" val="3910292697"/>
      </p:ext>
    </p:extLst>
  </p:cSld>
  <p:clrMap bg1="lt1" tx1="dk1" bg2="lt2" tx2="dk2" accent1="accent1" accent2="accent2" accent3="accent3" accent4="accent4" accent5="accent5" accent6="accent6" hlink="hlink" folHlink="folHlink"/>
  <p:sldLayoutIdLst>
    <p:sldLayoutId id="2147483710"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crowley\AppData\Local\Microsoft\Windows\Temporary Internet Files\Content.Outlook\0K560US4\Slide-Template-2RGB-white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9"/>
            <a:ext cx="9144000" cy="536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708374"/>
      </p:ext>
    </p:extLst>
  </p:cSld>
  <p:clrMap bg1="lt1" tx1="dk1" bg2="lt2" tx2="dk2" accent1="accent1" accent2="accent2" accent3="accent3" accent4="accent4" accent5="accent5" accent6="accent6" hlink="hlink" folHlink="folHlink"/>
  <p:sldLayoutIdLst>
    <p:sldLayoutId id="2147483712"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crowley\AppData\Local\Microsoft\Windows\Temporary Internet Files\Content.Outlook\0K560US4\Slide-Template-2RGB-white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9"/>
            <a:ext cx="9144000" cy="536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93338"/>
      </p:ext>
    </p:extLst>
  </p:cSld>
  <p:clrMap bg1="lt1" tx1="dk1" bg2="lt2" tx2="dk2" accent1="accent1" accent2="accent2" accent3="accent3" accent4="accent4" accent5="accent5" accent6="accent6" hlink="hlink" folHlink="folHlink"/>
  <p:sldLayoutIdLst>
    <p:sldLayoutId id="2147483714"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Users\crowley\AppData\Local\Microsoft\Windows\Temporary Internet Files\Content.Outlook\0K560US4\Slide Template 2RGB-3-Recovere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9"/>
            <a:ext cx="9144000" cy="536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075516"/>
      </p:ext>
    </p:extLst>
  </p:cSld>
  <p:clrMap bg1="lt1" tx1="dk1" bg2="lt2" tx2="dk2" accent1="accent1" accent2="accent2" accent3="accent3" accent4="accent4" accent5="accent5" accent6="accent6" hlink="hlink" folHlink="folHlink"/>
  <p:sldLayoutIdLst>
    <p:sldLayoutId id="2147483716"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364480"/>
          </a:xfrm>
          <a:prstGeom prst="rect">
            <a:avLst/>
          </a:prstGeom>
        </p:spPr>
      </p:pic>
    </p:spTree>
    <p:extLst>
      <p:ext uri="{BB962C8B-B14F-4D97-AF65-F5344CB8AC3E}">
        <p14:creationId xmlns:p14="http://schemas.microsoft.com/office/powerpoint/2010/main" val="2331113329"/>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8872" cy="5367338"/>
          </a:xfrm>
          <a:prstGeom prst="rect">
            <a:avLst/>
          </a:prstGeom>
        </p:spPr>
      </p:pic>
    </p:spTree>
    <p:extLst>
      <p:ext uri="{BB962C8B-B14F-4D97-AF65-F5344CB8AC3E}">
        <p14:creationId xmlns:p14="http://schemas.microsoft.com/office/powerpoint/2010/main" val="1568115186"/>
      </p:ext>
    </p:extLst>
  </p:cSld>
  <p:clrMap bg1="lt1" tx1="dk1" bg2="lt2" tx2="dk2" accent1="accent1" accent2="accent2" accent3="accent3" accent4="accent4" accent5="accent5" accent6="accent6" hlink="hlink" folHlink="folHlink"/>
  <p:sldLayoutIdLst>
    <p:sldLayoutId id="214748368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364480"/>
          </a:xfrm>
          <a:prstGeom prst="rect">
            <a:avLst/>
          </a:prstGeom>
        </p:spPr>
      </p:pic>
    </p:spTree>
    <p:extLst>
      <p:ext uri="{BB962C8B-B14F-4D97-AF65-F5344CB8AC3E}">
        <p14:creationId xmlns:p14="http://schemas.microsoft.com/office/powerpoint/2010/main" val="2091570154"/>
      </p:ext>
    </p:extLst>
  </p:cSld>
  <p:clrMap bg1="lt1" tx1="dk1" bg2="lt2" tx2="dk2" accent1="accent1" accent2="accent2" accent3="accent3" accent4="accent4" accent5="accent5" accent6="accent6" hlink="hlink" folHlink="folHlink"/>
  <p:sldLayoutIdLst>
    <p:sldLayoutId id="2147483667"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lide-Template-2RGB-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364480"/>
          </a:xfrm>
          <a:prstGeom prst="rect">
            <a:avLst/>
          </a:prstGeom>
        </p:spPr>
      </p:pic>
    </p:spTree>
    <p:extLst>
      <p:ext uri="{BB962C8B-B14F-4D97-AF65-F5344CB8AC3E}">
        <p14:creationId xmlns:p14="http://schemas.microsoft.com/office/powerpoint/2010/main" val="1635296222"/>
      </p:ext>
    </p:extLst>
  </p:cSld>
  <p:clrMap bg1="lt1" tx1="dk1" bg2="lt2" tx2="dk2" accent1="accent1" accent2="accent2" accent3="accent3" accent4="accent4" accent5="accent5" accent6="accent6" hlink="hlink" folHlink="folHlink"/>
  <p:sldLayoutIdLst>
    <p:sldLayoutId id="2147483686"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lide-Template-2RGB-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365136819"/>
      </p:ext>
    </p:extLst>
  </p:cSld>
  <p:clrMap bg1="lt1" tx1="dk1" bg2="lt2" tx2="dk2" accent1="accent1" accent2="accent2" accent3="accent3" accent4="accent4" accent5="accent5" accent6="accent6" hlink="hlink" folHlink="folHlink"/>
  <p:sldLayoutIdLst>
    <p:sldLayoutId id="2147483688"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364480"/>
          </a:xfrm>
          <a:prstGeom prst="rect">
            <a:avLst/>
          </a:prstGeom>
        </p:spPr>
      </p:pic>
    </p:spTree>
    <p:extLst>
      <p:ext uri="{BB962C8B-B14F-4D97-AF65-F5344CB8AC3E}">
        <p14:creationId xmlns:p14="http://schemas.microsoft.com/office/powerpoint/2010/main" val="166082510"/>
      </p:ext>
    </p:extLst>
  </p:cSld>
  <p:clrMap bg1="lt1" tx1="dk1" bg2="lt2" tx2="dk2" accent1="accent1" accent2="accent2" accent3="accent3" accent4="accent4" accent5="accent5" accent6="accent6" hlink="hlink" folHlink="folHlink"/>
  <p:sldLayoutIdLst>
    <p:sldLayoutId id="2147483690"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Template-2RGB-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Tree>
    <p:extLst>
      <p:ext uri="{BB962C8B-B14F-4D97-AF65-F5344CB8AC3E}">
        <p14:creationId xmlns:p14="http://schemas.microsoft.com/office/powerpoint/2010/main" val="1251177046"/>
      </p:ext>
    </p:extLst>
  </p:cSld>
  <p:clrMap bg1="lt1" tx1="dk1" bg2="lt2" tx2="dk2" accent1="accent1" accent2="accent2" accent3="accent3" accent4="accent4" accent5="accent5" accent6="accent6" hlink="hlink" folHlink="folHlink"/>
  <p:sldLayoutIdLst>
    <p:sldLayoutId id="2147483692"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lide-Template-2RGB-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364480"/>
          </a:xfrm>
          <a:prstGeom prst="rect">
            <a:avLst/>
          </a:prstGeom>
        </p:spPr>
      </p:pic>
    </p:spTree>
    <p:extLst>
      <p:ext uri="{BB962C8B-B14F-4D97-AF65-F5344CB8AC3E}">
        <p14:creationId xmlns:p14="http://schemas.microsoft.com/office/powerpoint/2010/main" val="4259920734"/>
      </p:ext>
    </p:extLst>
  </p:cSld>
  <p:clrMap bg1="lt1" tx1="dk1" bg2="lt2" tx2="dk2" accent1="accent1" accent2="accent2" accent3="accent3" accent4="accent4" accent5="accent5" accent6="accent6" hlink="hlink" folHlink="folHlink"/>
  <p:sldLayoutIdLst>
    <p:sldLayoutId id="2147483694"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323528" y="163389"/>
            <a:ext cx="8208912" cy="864096"/>
          </a:xfrm>
          <a:prstGeom prst="rect">
            <a:avLst/>
          </a:prstGeom>
        </p:spPr>
        <p:txBody>
          <a:bodyPr/>
          <a:lstStyle/>
          <a:p>
            <a:pPr marL="0" indent="0" algn="ctr">
              <a:buNone/>
            </a:pPr>
            <a:r>
              <a:rPr lang="en-US" sz="3600" b="1" dirty="0" smtClean="0">
                <a:solidFill>
                  <a:schemeClr val="tx2">
                    <a:lumMod val="50000"/>
                  </a:schemeClr>
                </a:solidFill>
                <a:latin typeface="FS Jack" pitchFamily="50" charset="0"/>
              </a:rPr>
              <a:t>DBS (CRC) Integration</a:t>
            </a:r>
          </a:p>
        </p:txBody>
      </p:sp>
    </p:spTree>
    <p:extLst>
      <p:ext uri="{BB962C8B-B14F-4D97-AF65-F5344CB8AC3E}">
        <p14:creationId xmlns:p14="http://schemas.microsoft.com/office/powerpoint/2010/main" val="1490627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smtClean="0">
              <a:solidFill>
                <a:schemeClr val="tx2">
                  <a:lumMod val="50000"/>
                </a:schemeClr>
              </a:solidFill>
            </a:endParaRPr>
          </a:p>
          <a:p>
            <a:endParaRPr lang="en-US" sz="2000" dirty="0" smtClean="0">
              <a:solidFill>
                <a:schemeClr val="tx2">
                  <a:lumMod val="50000"/>
                </a:schemeClr>
              </a:solidFill>
            </a:endParaRPr>
          </a:p>
          <a:p>
            <a:endParaRPr lang="en-US" sz="2000" dirty="0" smtClean="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8208963" cy="863600"/>
          </a:xfrm>
          <a:prstGeom prst="rect">
            <a:avLst/>
          </a:prstGeom>
        </p:spPr>
        <p:txBody>
          <a:bodyPr/>
          <a:lstStyle/>
          <a:p>
            <a:r>
              <a:rPr lang="en-US" sz="2800" b="1" dirty="0" smtClean="0">
                <a:solidFill>
                  <a:schemeClr val="tx2">
                    <a:lumMod val="50000"/>
                  </a:schemeClr>
                </a:solidFill>
              </a:rPr>
              <a:t>Club Safeguarding page – Search for Individual</a:t>
            </a:r>
          </a:p>
          <a:p>
            <a:r>
              <a:rPr lang="en-US" sz="1600" dirty="0" smtClean="0">
                <a:solidFill>
                  <a:schemeClr val="tx2">
                    <a:lumMod val="50000"/>
                  </a:schemeClr>
                </a:solidFill>
              </a:rPr>
              <a:t>Add Official creates the role of Club-CRC Applicant. Club may have multiple people with this role.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30133"/>
            <a:ext cx="8097911" cy="1990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1291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a:spLocks noGrp="1"/>
          </p:cNvSpPr>
          <p:nvPr>
            <p:ph sz="half" idx="4294967295"/>
          </p:nvPr>
        </p:nvSpPr>
        <p:spPr>
          <a:xfrm>
            <a:off x="1691680" y="1675557"/>
            <a:ext cx="5329163" cy="863600"/>
          </a:xfrm>
          <a:prstGeom prst="rect">
            <a:avLst/>
          </a:prstGeom>
        </p:spPr>
        <p:txBody>
          <a:bodyPr/>
          <a:lstStyle/>
          <a:p>
            <a:pPr algn="ctr"/>
            <a:r>
              <a:rPr lang="en-US" sz="6000" b="1" dirty="0" smtClean="0">
                <a:solidFill>
                  <a:schemeClr val="tx2">
                    <a:lumMod val="50000"/>
                  </a:schemeClr>
                </a:solidFill>
              </a:rPr>
              <a:t>Applicant</a:t>
            </a:r>
            <a:endParaRPr lang="en-US" sz="6000" b="1" dirty="0">
              <a:solidFill>
                <a:schemeClr val="tx2">
                  <a:lumMod val="50000"/>
                </a:schemeClr>
              </a:solidFill>
            </a:endParaRPr>
          </a:p>
          <a:p>
            <a:endParaRPr lang="en-US" sz="2800" b="1" dirty="0" smtClean="0">
              <a:solidFill>
                <a:schemeClr val="tx2">
                  <a:lumMod val="50000"/>
                </a:schemeClr>
              </a:solidFill>
            </a:endParaRPr>
          </a:p>
          <a:p>
            <a:endParaRPr lang="en-US" sz="1600" dirty="0" smtClean="0">
              <a:solidFill>
                <a:schemeClr val="tx2">
                  <a:lumMod val="50000"/>
                </a:schemeClr>
              </a:solidFill>
            </a:endParaRPr>
          </a:p>
        </p:txBody>
      </p:sp>
    </p:spTree>
    <p:extLst>
      <p:ext uri="{BB962C8B-B14F-4D97-AF65-F5344CB8AC3E}">
        <p14:creationId xmlns:p14="http://schemas.microsoft.com/office/powerpoint/2010/main" val="3772557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smtClean="0">
              <a:solidFill>
                <a:schemeClr val="tx2">
                  <a:lumMod val="50000"/>
                </a:schemeClr>
              </a:solidFill>
            </a:endParaRPr>
          </a:p>
          <a:p>
            <a:endParaRPr lang="en-US" sz="2000" dirty="0" smtClean="0">
              <a:solidFill>
                <a:schemeClr val="tx2">
                  <a:lumMod val="50000"/>
                </a:schemeClr>
              </a:solidFill>
            </a:endParaRPr>
          </a:p>
          <a:p>
            <a:endParaRPr lang="en-US" sz="2000" dirty="0" smtClean="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8208963" cy="863600"/>
          </a:xfrm>
          <a:prstGeom prst="rect">
            <a:avLst/>
          </a:prstGeom>
        </p:spPr>
        <p:txBody>
          <a:bodyPr/>
          <a:lstStyle/>
          <a:p>
            <a:r>
              <a:rPr lang="en-US" sz="2800" b="1" dirty="0" smtClean="0">
                <a:solidFill>
                  <a:schemeClr val="tx2">
                    <a:lumMod val="50000"/>
                  </a:schemeClr>
                </a:solidFill>
              </a:rPr>
              <a:t>Individual – Login to Portal and has My CRC page</a:t>
            </a:r>
          </a:p>
          <a:p>
            <a:r>
              <a:rPr lang="en-US" sz="1600" dirty="0" smtClean="0">
                <a:solidFill>
                  <a:schemeClr val="tx2">
                    <a:lumMod val="50000"/>
                  </a:schemeClr>
                </a:solidFill>
              </a:rPr>
              <a:t>Page appears for Club-CRC Applicant, Club-Welfare Officer and all team officials requiring CRC</a:t>
            </a:r>
          </a:p>
        </p:txBody>
      </p:sp>
      <p:sp>
        <p:nvSpPr>
          <p:cNvPr id="2" name="AutoShape 4" descr="data:image/png;base64,iVBORw0KGgoAAAANSUhEUgAAAwQAAAIkCAYAAACgIOxgAAAgAElEQVR4Xu3XQQEAAAgCMelf2iA3GzD8sHMECBAgQIAAAQIECGQFlk0uOAECBAgQIECAAAECZxB4AgIECBAgQIAAAQJhAYMgXL7oBAgQIECAAAECBAwCP0CAAAECBAgQIEAgLGAQhMsXnQABAgQIECBAgIBB4AcIECBAgAABAgQIhAUMgnD5ohMgQIAAAQIECBAwCPwAAQIECBAgQIAAgbCAQRAuX3QCBAgQIECAAAECBoEfIECAAAECBAgQIBAWMAjC5YtOgAABAgQIECBAwCDwAwQIECBAgAABAgTCAgZBuHzRCRAgQIAAAQIECBgEfoAAAQIECBAgQIBAWMAgCJcvOgECBAgQIECAAAGDwA8QIECAAAECBAgQCAsYBOHyRSdAgAABAgQIECBgEPgBAgQIECBAgAABAmEBgyBcvugECBAgQIAAAQIEDAI/QIAAAQIECBAgQCAsYBCEyxedAAECBAgQIECAgEHgBwgQIECAAAECBAiEBQyCcPmiEyBAgAABAgQIEDAI/AABAgQIECBAgACBsIBBEC5fdAIECBAgQIAAAQIGgR8gQIAAAQIECBAgEBYwCMLli06AAAECBAgQIEDAIPADBAgQIECAAAECBMICBkG4fNEJECBAgAABAgQIGAR+gAABAgQIECBAgEBYwCAIly86AQIECBAgQIAAAYPADxAgQIAAAQIECBAICxgE4fJFJ0CAAAECBAgQIGAQ+AECBAgQIECAAAECYQGDIFy+6AQIECBAgAABAgQMAj9AgAABAgQIECBAICxgEITLF50AAQIECBAgQICAQeAHCBAgQIAAAQIECIQFDIJw+aITIECAAAECBAgQMAj8AAECBAgQIECAAIGwgEEQLl90AgQIECBAgAABAgaBHyBAgAABAgQIECAQFjAIwuWLToAAAQIECBAgQMAg8AMECBAgQIAAAQIEwgIGQbh80QkQIECAAAECBAgYBH6AAAECBAgQIECAQFjAIAiXLzoBAgQIECBAgAABg8APECBAgAABAgQIEAgLGATh8kUnQIAAAQIECBAgYBD4AQIECBAgQIAAAQJhAYMgXL7oBAgQIECAAAECBAwCP0CAAAECBAgQIEAgLGAQhMsXnQABAgQIECBAgIBB4AcIECBAgAABAgQIhAUMgnD5ohMgQIAAAQIECBAwCPwAAQIECBAgQIAAgbCAQRAuX3QCBAgQIECAAAECBoEfIECAAAECBAgQIBAWMAjC5YtOgAABAgQIECBAwCDwAwQIECBAgAABAgTCAgZBuHzRCRAgQIAAAQIECBgEfoAAAQIECBAgQIBAWMAgCJcvOgECBAgQIECAAAGDwA8QIECAAAECBAgQCAsYBOHyRSdAgAABAgQIECBgEPgBAgQIECBAgAABAmEBgyBcvugECBAgQIAAAQIEDAI/QIAAAQIECBAgQCAsYBCEyxedAAECBAgQIECAgEHgBwgQIECAAAECBAiEBQyCcPmiEyBAgAABAgQIEDAI/AABAgQIECBAgACBsIBBEC5fdAIECBAgQIAAAQIGgR8gQIAAAQIECBAgEBYwCMLli06AAAECBAgQIEDAIPADBAgQIECAAAECBMICBkG4fNEJECBAgAABAgQIGAR+gAABAgQIECBAgEBYwCAIly86AQIECBAgQIAAAYPADxAgQIAAAQIECBAICxgE4fJFJ0CAAAECBAgQIGAQ+AECBAgQIECAAAECYQGDIFy+6AQIECBAgAABAgQMAj9AgAABAgQIECBAICxgEITLF50AAQIECBAgQICAQeAHCBAgQIAAAQIECIQFDIJw+aITIECAAAECBAgQMAj8AAECBAgQIECAAIGwgEEQLl90AgQIECBAgAABAgaBHyBAgAABAgQIECAQFjAIwuWLToAAAQIECBAgQMAg8AMECBAgQIAAAQIEwgIGQbh80QkQIECAAAECBAgYBH6AAAECBAgQIECAQFjAIAiXLzoBAgQIECBAgAABg8APECBAgAABAgQIEAgLGATh8kUnQIAAAQIECBAgYBD4AQIECBAgQIAAAQJhAYMgXL7oBAgQIECAAAECBAwCP0CAAAECBAgQIEAgLGAQhMsXnQABAgQIECBAgIBB4AcIECBAgAABAgQIhAUMgnD5ohMgQIAAAQIECBAwCPwAAQIECBAgQIAAgbCAQRAuX3QCBAgQIECAAAECBoEfIECAAAECBAgQIBAWMAjC5YtOgAABAgQIECBAwCDwAwQIECBAgAABAgTCAgZBuHzRCRAgQIAAAQIECBgEfoAAAQIECBAgQIBAWMAgCJcvOgECBAgQIECAAAGDwA8QIECAAAECBAgQCAsYBOHyRSdAgAABAgQIECBgEPgBAgQIECBAgAABAmEBgyBcvugECBAgQIAAAQIEDAI/QIAAAQIECBAgQCAsYBCEyxedAAECBAgQIECAgEHgBwgQIECAAAECBAiEBQyCcPmiEyBAgAABAgQIEDAI/AABAgQIECBAgACBsIBBEC5fdAIECBAgQIAAAQIGgR8gQIAAAQIECBAgEBYwCMLli06AAAECBAgQIEDAIPADBAgQIECAAAECBMICBkG4fNEJECBAgAABAgQIGAR+gAABAgQIECBAgEBYwCAIly86AQIECBAgQIAAAYPADxAgQIAAAQIECBAICxgE4fJFJ0CAAAECBAgQIGAQ+AECBAgQIECAAAECYQGDIFy+6AQIECBAgAABAgQMAj9AgAABAgQIECBAICxgEITLF50AAQIECBAgQICAQeAHCBAgQIAAAQIECIQFDIJw+aITIECAAAECBAgQMAj8AAECBAgQIECAAIGwgEEQLl90AgQIECBAgAABAgaBHyBAgAABAgQIECAQFjAIwuWLToAAAQIECBAgQMAg8AMECBAgQIAAAQIEwgIGQbh80QkQIECAAAECBAgYBH6AAAECBAgQIECAQFjAIAiXLzoBAgQIECBAgAABg8APECBAgAABAgQIEAgLGATh8kUnQIAAAQIECBAgYBD4AQIECBAgQIAAAQJhAYMgXL7oBAgQIECAAAECBAwCP0CAAAECBAgQIEAgLGAQhMsXnQABAgQIECBAgIBB4AcIECBAgAABAgQIhAUMgnD5ohMgQIAAAQIECBAwCPwAAQIECBAgQIAAgbCAQRAuX3QCBAgQIECAAAECBoEfIECAAAECBAgQIBAWMAjC5YtOgAABAgQIECBAwCDwAwQIECBAgAABAgTCAgZBuHzRCRAgQIAAAQIECBgEfoAAAQIECBAgQIBAWMAgCJcvOgECBAgQIECAAAGDwA8QIECAAAECBAgQCAsYBOHyRSdAgAABAgQIECBgEPgBAgQIECBAgAABAmEBgyBcvugECBAgQIAAAQIEDAI/QIAAAQIECBAgQCAsYBCEyxedAAECBAgQIECAgEHgBwgQIECAAAECBAiEBQyCcPmiEyBAgAABAgQIEDAI/AABAgQIECBAgACBsIBBEC5fdAIECBAgQIAAAQIGgR8gQIAAAQIECBAgEBYwCMLli06AAAECBAgQIEDAIPADBAgQIECAAAECBMICBkG4fNEJECBAgAABAgQIGAR+gAABAgQIECBAgEBYwCAIly86AQIECBAgQIAAAYPADxAgQIAAAQIECBAICxgE4fJFJ0CAAAECBAgQIGAQ+AECBAgQIECAAAECYQGDIFy+6AQIECBAgAABAgQMAj9AgAABAgQIECBAICxgEITLF50AAQIECBAgQICAQeAHCBAgQIAAAQIECIQFDIJw+aITIECAAAECBAgQMAj8AAECBAgQIECAAIGwgEEQLl90AgQIECBAgAABAgaBHyBAgAABAgQIECAQFjAIwuWLToAAAQIECBAgQMAg8AMECBAgQIAAAQIEwgIGQbh80QkQIECAAAECBAgYBH6AAAECBAgQIECAQFjAIAiXLzoBAgQIECBAgAABg8APECBAgAABAgQIEAgLGATh8kUnQIAAAQIECBAgYBD4AQIECBAgQIAAAQJhAYMgXL7oBAgQIECAAAECBAwCP0CAAAECBAgQIEAgLGAQhMsXnQABAgQIECBAgIBB4AcIECBAgAABAgQIhAUMgnD5ohMgQIAAAQIECBAwCPwAAQIECBAgQIAAgbCAQRAuX3QCBAgQIECAAAECBoEfIECAAAECBAgQIBAWMAjC5YtOgAABAgQIECBAwCDwAwQIECBAgAABAgTCAgZBuHzRCRAgQIAAAQIECBgEfoAAAQIECBAgQIBAWMAgCJcvOgECBAgQIECAAAGDwA8QIECAAAECBAgQCAsYBOHyRSdAgAABAgQIECBgEPgBAgQIECBAgAABAmEBgyBcvugECBAgQIAAAQIEDAI/QIAAAQIECBAgQCAsYBCEyxedAAECBAgQIECAgEHgBwgQIECAAAECBAiEBQyCcPmiEyBAgAABAgQIEDAI/AABAgQIECBAgACBsIBBEC5fdAIECBAgQIAAAQIGgR8gQIAAAQIECBAgEBYwCMLli06AAAECBAgQIEDAIPADBAgQIECAAAECBMICBkG4fNEJECBAgAABAgQIGAR+gAABAgQIECBAgEBYwCAIly86AQIECBAgQIAAAYPADxAgQIAAAQIECBAICxgE4fJFJ0CAAAECBAgQIGAQ+AECBAgQIECAAAECYQGDIFy+6AQIECBAgAABAgQMAj9AgAABAgQIECBAICxgEITLF50AAQIECBAgQICAQeAHCBAgQIAAAQIECIQFDIJw+aITIECAAAECBAgQMAj8AAECBAgQIECAAIGwgEEQLl90AgQIECBAgAABAgaBHyBAgAABAgQIECAQFjAIwuWLToAAAQIECBAgQMAg8AMECBAgQIAAAQIEwgIGQbh80QkQIECAAAECBAgYBH6AAAECBAgQIECAQFjAIAiXLzoBAgQIECBAgAABg8APECBAgAABAgQIEAgLGATh8kUnQIAAAQIECBAgYBD4AQIECBAgQIAAAQJhAYMgXL7oBAgQIECAAAECBAwCP0CAAAECBAgQIEAgLGAQhMsXnQABAgQIECBAgIBB4AcIECBAgAABAgQIhAUMgnD5ohMgQIAAAQIECBAwCPwAAQIECBAgQIAAgbCAQRAuX3QCBAgQIECAAAECBoEfIECAAAECBAgQIBAWMAjC5YtOgAABAgQIECBAwCDwAwQIECBAgAABAgTCAgZBuHzRCRAgQIAAAQIECBgEfoAAAQIECBAgQIBAWMAgCJcvOgECBAgQIECAAAGDwA8QIECAAAECBAgQCAsYBOHyRSdAgAABAgQIECBgEPgBAgQIECBAgAABAmEBgyBcvugECBAgQIAAAQIEDAI/QIAAAQIECBAgQCAsYBCEyxedAAECBAgQIECAgEHgBwgQIECAAAECBAiEBQyCcPmiEyBAgAABAgQIEDAI/AABAgQIECBAgACBsIBBEC5fdAIECBAgQIAAAQIGgR8gQIAAAQIECBAgEBYwCMLli06AAAECBAgQIEDAIPADBAgQIECAAAECBMICBkG4fNEJECBAgAABAgQIGAR+gAABAgQIECBAgEBYwCAIly86AQIECBAgQIAAAYPADxAgQIAAAQIECBAICxgE4fJFJ0CAAAECBAgQIGAQ+AECBAgQIECAAAECYQGDIFy+6AQIECBAgAABAgQMAj9AgAABAgQIECBAICxgEITLF50AAQIECBAgQICAQeAHCBAgQIAAAQIECIQFDIJw+aITIECAAAECBAgQMAj8AAECBAgQIECAAIGwgEEQLl90AgQIECBAgAABAgaBHyBAgAABAgQIECAQFjAIwuWLToAAAQIECBAgQMAg8AMECBAgQIAAAQIEwgIGQbh80QkQIECAAAECBAgYBH6AAAECBAgQIECAQFjAIAiXLzoBAgQIECBAgAABg8APECBAgAABAgQIEAgLGATh8kUnQIAAAQIECBAgYBD4AQIECBAgQIAAAQJhAYMgXL7oBAgQIECAAAECBAwCP0CAAAECBAgQIEAgLGAQhMsXnQABAgQIECBAgIBB4AcIECBAgAABAgQIhAUMgnD5ohMgQIAAAQIECBAwCPwAAQIECBAgQIAAgbCAQRAuX3QCBAgQIECAAAECBoEfIECAAAECBAgQIBAWMAjC5YtOgAABAgQIECBAwCDwAwQIECBAgAABAgTCAgZBuHzRCRAgQIAAAQIECBgEfoAAAQIECBAgQIBAWMAgCJcvOgECBAgQIECAAAGDwA8QIECAAAECBAgQCAsYBOHyRSdAgAABAgQIECBgEPgBAgQIECBAgAABAmEBgyBcvugECBAgQIAAAQIEDAI/QIAAAQIECBAgQCAsYBCEyxedAAECBAgQIECAgEHgBwgQIECAAAECBAiEBQyCcPmiEyBAgAABAgQIEDAI/AABAgQIECBAgACBsIBBEC5fdAIECBAgQIAAAQIGgR8gQIAAAQIECBAgEBYwCMLli06AAAECBAgQIEDAIPADBAgQIECAAAECBMICBkG4fNEJECBAgAABAgQIGAR+gAABAgQIECBAgEBYwCAIly86AQIECBAgQIAAAYPADxAgQIAAAQIECBAICxgE4fJFJ0CAAAECBAgQIGAQ+AECBAgQIECAAAECYQGDIFy+6AQIECBAgAABAgQMAj9AgAABAgQIECBAICxgEITLF50AAQIECBAgQICAQeAHCBAgQIAAAQIECIQFDIJw+aITIECAAAECBAgQMAj8AAECBAgQIECAAIGwgEEQLl90AgQIECBAgAABAgaBHyBAgAABAgQIECAQFjAIwuWLToAAAQIECBAgQMAg8AMECBAgQIAAAQIEwgIGQbh80QkQIECAAAECBAgYBH6AAAECBAgQIECAQFjAIAiXLzoBAgQIECBAgAABg8APECBAgAABAgQIEAgLGATh8kUnQIAAAQIECBAgYBD4AQIECBAgQIAAAQJhAYMgXL7oBAgQIECAAAECBAwCP0CAAAECBAgQIEAgLGAQhMsXnQABAgQIECBAgIBB4AcIECBAgAABAgQIhAUMgnD5ohMgQIAAAQIECBAwCPwAAQIECBAgQIAAgbCAQRAuX3QCBAgQIECAAAECBoEfIECAAAECBAgQIBAWMAjC5YtOgAABAgQIECBAwCDwAwQIECBAgAABAgTCAgZBuHzRCRAgQIAAAQIECBgEfoAAAQIECBAgQIBAWMAgCJcvOgECBAgQIECAAAGDwA8QIECAAAECBAgQCAsYBOHyRSdAgAABAgQIECBgEPgBAgQIECBAgAABAmEBgyBcvugECBAgQIAAAQIEDAI/QIAAAQIECBAgQCAsYBCEyxedAAECBAgQIECAgEHgBwgQIECAAAECBAiEBQyCcPmiEyBAgAABAgQIEDAI/AABAgQIECBAgACBsIBBEC5fdAIECBAgQIAAAQIGgR8gQIAAAQIECBAgEBYwCMLli06AAAECBAgQIEDAIPADBAgQIECAAAECBMICBkG4fNEJECBAgAABAgQIGAR+gAABAgQIECBAgEBYwCAIly86AQIECBAgQIAAAYPADxAgQIAAAQIECBAICxgE4fJFJ0CAAAECBAgQIGAQ+AECBAgQIECAAAECYQGDIFy+6AQIECBAgAABAgQMAj9AgAABAgQIECBAICxgEITLF50AAQIECBAgQICAQeAHCBAgQIAAAQIECIQFDIJw+aITIECAAAECBAgQMAj8AAECBAgQIECAAIGwgEEQLl90AgQIECBAgAABAgaBHyBAgAABAgQIECAQFjAIwuWLToAAAQIECBAgQMAg8AMECBAgQIAAAQIEwgIGQbh80QkQIECAAAECBAgYBH6AAAECBAgQIECAQFjAIAiXLzoBAgQIECBAgAABg8APECBAgAABAgQIEAgLGATh8kUnQIAAAQIECBAgYBD4AQIECBAgQIAAAQJhAYMgXL7oBAgQIECAAAECBAwCP0CAAAECBAgQIEAgLGAQhMsXnQABAgQIECBAgIBB4AcIECBAgAABAgQIhAUMgnD5ohMgQIAAAQIECBAwCPwAAQIECBAgQIAAgbCAQRAuX3QCBAgQIECAAAECBoEfIECAAAECBAgQIBAWMAjC5YtOgAABAgQIECBAwCDwAwQIECBAgAABAgTCAgZBuHzRCRAgQIAAAQIECBgEfoAAAQIECBAgQIBAWMAgCJcvOgECBAgQIECAAAGDwA8QIECAAAECBAgQCAsYBOHyRSdAgAABAgQIECBgEPgBAgQIECBAgAABAmEBgyBcvugECBAgQIAAAQIEDAI/QIAAAQIECBAgQCAsYBCEyxedAAECBAgQIECAgEHgBwgQIECAAAECBAiEBQyCcPmiEyBAgAABAgQIEDAI/AABAgQIECBAgACBsIBBEC5fdAIECBAgQIAAAQIGgR8gQIAAAQIECBAgEBYwCMLli06AAAECBAgQIEDAIPADBAgQIECAAAECBMICBkG4fNEJECBAgAABAgQIGAR+gAABAgQIECBAgEBYwCAIly86AQIECBAgQIAAAYPADxAgQIAAAQIECBAICxgE4fJFJ0CAAAECBAgQIGAQ+AECBAgQIECAAAECYQGDIFy+6AQIECBAgAABAgQMAj9AgAABAgQIECBAICxgEITLF50AAQIECBAgQICAQeAHCBAgQIAAAQIECIQFDIJw+aITIECAAAECBAgQMAj8AAECBAgQIECAAIGwgEEQLl90AgQIECBAgAABAgaBHyBAgAABAgQIECAQFjAIwuWLToAAAQIECBAgQMAg8AMECBAgQIAAAQIEwgIGQbh80QkQIECAAAECBAgYBH6AAAECBAgQIECAQFjAIAiXLzoBAgQIECBAgAABg8APECBAgAABAgQIEAgLGATh8kUnQIAAAQIECBAgYBD4AQIECBAgQIAAAQJhAYMgXL7oBAgQIECAAAECBAwCP0CAAAECBAgQIEAgLGAQhMsXnQABAgQIECBAgIBB4AcIECBAgAABAgQIhAUMgnD5ohMgQIAAAQIECBAwCPwAAQIECBAgQIAAgbCAQRAuX3QCBAgQIECAAAECBoEfIECAAAECBAgQIBAWMAjC5YtOgAABAgQIECBAwCDwAwQIECBAgAABAgTCAgZBuHzRCRAgQIAAAQIECBgEfoAAAQIECBAgQIBAWMAgCJcvOgECBAgQIECAAAGDwA8QIECAAAECBAgQCAsYBOHyRSdAgAABAgQIECBgEPgBAgQIECBAgAABAmEBgyBcvugECBAgQIAAAQIEDAI/QIAAAQIECBAgQCAsYBCEyxedAAECBAgQIECAgEHgBwgQIECAAAECBAiEBQyCcPmiEyBAgAABAgQIEDAI/AABAgQIECBAgACBsIBBEC5fdAIECBAgQIAAAQIGgR8gQIAAAQIECBAgEBYwCMLli06AAAECBAgQIEDAIPADBAgQIECAAAECBMICBkG4fNEJECBAgAABAgQIGAR+gAABAgQIECBAgEBYwCAIly86AQIECBAgQIAAAYPADxAgQIAAAQIECBAICxgE4fJFJ0CAAAECBAgQIGAQ+AECBAgQIECAAAECYQGDIFy+6AQIECBAgAABAgQMAj9AgAABAgQIECBAICxgEITLF50AAQIECBAgQICAQeAHCBAgQIAAAQIECIQFDIJw+aITIECAAAECBAgQMAj8AAECBAgQIECAAIGwgEEQLl90AgQIECBAgAABAgaBHyBAgAABAgQIECAQFjAIwuWLToAAAQIECBAgQMAg8AMECBAgQIAAAQIEwgIGQbh80QkQIECAAAECBAgYBH6AAAECBAgQIECAQFjAIAiXLzoBAgQIECBAgAABg8APECBAgAABAgQIEAgLGATh8kUnQIAAAQIECBAgYBD4AQIECBAgQIAAAQJhAYMgXL7oBAgQIECAAAECBAwCP0CAAAECBAgQIEAgLGAQhMsXnQABAgQIECBAgIBB4AcIECBAgAABAgQIhAUMgnD5ohMgQIAAAQIECBAwCPwAAQIECBAgQIAAgbCAQRAuX3QCBAgQIECAAAECBoEfIECAAAECBAgQIBAWMAjC5YtOgAABAgQIECBAwCDwAwQIECBAgAABAgTCAgZBuHzRCRAgQIAAAQIECBgEfoAAAQIECBAgQIBAWMAgCJcvOgECBAgQIECAAAGDwA8QIECAAAECBAgQCAsYBOHyRSdAgAABAgQIECBgEPgBAgQIECBAgAABAmEBgyBcvugECBAgQIAAAQIEDAI/QIAAAQIECBAgQCAsYBCEyxedAAECBAgQIECAgEHgBwgQIECAAAECBAiEBQyCcPmiEyBAgAABAgQIEDAI/AABAgQIECBAgACBsIBBEC5fdAIECBAgQIAAAQIGgR8gQIAAAQIECBAgEBYwCMLli06AAAECBAgQIEDAIPADBAgQIECAAAECBMICBkG4fNEJECBAgAABAgQIGAR+gAABAgQIECBAgEBYwCAIly86AQIECBAgQIAAAYPADxAgQIAAAQIECBAICxgE4fJFJ0CAAAECBAgQIGAQ+AECBAgQIECAAAECYQGDIFy+6AQIECBAgAABAgQMAj9AgAABAgQIECBAICxgEITLF50AAQIECBAgQICAQeAHCBAgQIAAAQIECIQFDIJw+aITIECAAAECBAgQMAj8AAECBAgQIECAAIGwgEEQLl90AgQIECBAgAABAgaBHyBAgAABAgQIECAQFjAIwuWLToAAAQIECBAgQMAg8AMECBAgQIAAAQIEwgIGQbh80QkQIECAAAECBAgYBH6AAAECBAgQIECAQFjAIAiXLzoBAgQIECBAgAABg8APECBAgAABAgQIEAgLGATh8kUnQIAAAQIECBAgYBD4AQIECBAgQIAAAQJhAYMgXL7oBAgQIECAAAECBAwCP0CAAAECBAgQIEAgLGAQhMsXnQABAgQIEDjPlGYAAADfSURBVCBAgIBB4AcIECBAgAABAgQIhAUMgnD5ohMgQIAAAQIECBAwCPwAAQIECBAgQIAAgbCAQRAuX3QCBAgQIECAAAECBoEfIECAAAECBAgQIBAWMAjC5YtOgAABAgQIECBAwCDwAwQIECBAgAABAgTCAgZBuHzRCRAgQIAAAQIECBgEfoAAAQIECBAgQIBAWMAgCJcvOgECBAgQIECAAAGDwA8QIECAAAECBAgQCAsYBOHyRSdAgAABAgQIECBgEPgBAgQIECBAgAABAmEBgyBcvugECBAgQIAAAQIEHrKhAiUjXmTg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099493"/>
            <a:ext cx="5256584" cy="3731358"/>
          </a:xfrm>
          <a:prstGeom prst="rect">
            <a:avLst/>
          </a:prstGeom>
        </p:spPr>
      </p:pic>
    </p:spTree>
    <p:extLst>
      <p:ext uri="{BB962C8B-B14F-4D97-AF65-F5344CB8AC3E}">
        <p14:creationId xmlns:p14="http://schemas.microsoft.com/office/powerpoint/2010/main" val="306696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smtClean="0">
              <a:solidFill>
                <a:schemeClr val="tx2">
                  <a:lumMod val="50000"/>
                </a:schemeClr>
              </a:solidFill>
            </a:endParaRPr>
          </a:p>
          <a:p>
            <a:endParaRPr lang="en-US" sz="2000" dirty="0" smtClean="0">
              <a:solidFill>
                <a:schemeClr val="tx2">
                  <a:lumMod val="50000"/>
                </a:schemeClr>
              </a:solidFill>
            </a:endParaRPr>
          </a:p>
          <a:p>
            <a:endParaRPr lang="en-US" sz="2000" dirty="0" smtClean="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8208963" cy="863600"/>
          </a:xfrm>
          <a:prstGeom prst="rect">
            <a:avLst/>
          </a:prstGeom>
        </p:spPr>
        <p:txBody>
          <a:bodyPr/>
          <a:lstStyle/>
          <a:p>
            <a:r>
              <a:rPr lang="en-US" sz="2800" b="1" dirty="0" smtClean="0">
                <a:solidFill>
                  <a:schemeClr val="tx2">
                    <a:lumMod val="50000"/>
                  </a:schemeClr>
                </a:solidFill>
              </a:rPr>
              <a:t>Individual – My CRC (DBS Check)</a:t>
            </a:r>
          </a:p>
          <a:p>
            <a:r>
              <a:rPr lang="en-US" sz="1600" dirty="0" smtClean="0">
                <a:solidFill>
                  <a:schemeClr val="tx2">
                    <a:lumMod val="50000"/>
                  </a:schemeClr>
                </a:solidFill>
              </a:rPr>
              <a:t>Renewal is only allowed within six months of CRC expiry (FA configuration)</a:t>
            </a:r>
          </a:p>
        </p:txBody>
      </p:sp>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1171501"/>
            <a:ext cx="6696744" cy="3036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2286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smtClean="0">
              <a:solidFill>
                <a:schemeClr val="tx2">
                  <a:lumMod val="50000"/>
                </a:schemeClr>
              </a:solidFill>
            </a:endParaRPr>
          </a:p>
          <a:p>
            <a:endParaRPr lang="en-US" sz="2000" dirty="0" smtClean="0">
              <a:solidFill>
                <a:schemeClr val="tx2">
                  <a:lumMod val="50000"/>
                </a:schemeClr>
              </a:solidFill>
            </a:endParaRPr>
          </a:p>
          <a:p>
            <a:endParaRPr lang="en-US" sz="2000" dirty="0" smtClean="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0" y="22232"/>
            <a:ext cx="8208963" cy="863600"/>
          </a:xfrm>
          <a:prstGeom prst="rect">
            <a:avLst/>
          </a:prstGeom>
        </p:spPr>
        <p:txBody>
          <a:bodyPr/>
          <a:lstStyle/>
          <a:p>
            <a:r>
              <a:rPr lang="en-US" sz="2800" b="1" dirty="0" smtClean="0">
                <a:solidFill>
                  <a:schemeClr val="tx2">
                    <a:lumMod val="50000"/>
                  </a:schemeClr>
                </a:solidFill>
              </a:rPr>
              <a:t>Individual – My CRC (DBS Check</a:t>
            </a:r>
            <a:r>
              <a:rPr lang="en-US" sz="2800" b="1" smtClean="0">
                <a:solidFill>
                  <a:schemeClr val="tx2">
                    <a:lumMod val="50000"/>
                  </a:schemeClr>
                </a:solidFill>
              </a:rPr>
              <a:t>) initiation</a:t>
            </a:r>
            <a:endParaRPr lang="en-US" sz="2800" b="1" dirty="0" smtClean="0">
              <a:solidFill>
                <a:schemeClr val="tx2">
                  <a:lumMod val="50000"/>
                </a:schemeClr>
              </a:solidFill>
            </a:endParaRPr>
          </a:p>
          <a:p>
            <a:r>
              <a:rPr lang="en-US" sz="1600" dirty="0" smtClean="0">
                <a:solidFill>
                  <a:schemeClr val="tx2">
                    <a:lumMod val="50000"/>
                  </a:schemeClr>
                </a:solidFill>
              </a:rPr>
              <a:t>Individual may be associated to more than one club. To start a CRC check, individual clicks Select</a:t>
            </a:r>
          </a:p>
        </p:txBody>
      </p:sp>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243509"/>
            <a:ext cx="6458524"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8563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smtClean="0">
              <a:solidFill>
                <a:schemeClr val="tx2">
                  <a:lumMod val="50000"/>
                </a:schemeClr>
              </a:solidFill>
            </a:endParaRPr>
          </a:p>
          <a:p>
            <a:endParaRPr lang="en-US" sz="2000" dirty="0" smtClean="0">
              <a:solidFill>
                <a:schemeClr val="tx2">
                  <a:lumMod val="50000"/>
                </a:schemeClr>
              </a:solidFill>
            </a:endParaRPr>
          </a:p>
          <a:p>
            <a:endParaRPr lang="en-US" sz="2000" dirty="0" smtClean="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8713539" cy="863600"/>
          </a:xfrm>
          <a:prstGeom prst="rect">
            <a:avLst/>
          </a:prstGeom>
        </p:spPr>
        <p:txBody>
          <a:bodyPr/>
          <a:lstStyle/>
          <a:p>
            <a:r>
              <a:rPr lang="en-US" sz="2800" b="1" dirty="0" smtClean="0">
                <a:solidFill>
                  <a:schemeClr val="tx2">
                    <a:lumMod val="50000"/>
                  </a:schemeClr>
                </a:solidFill>
              </a:rPr>
              <a:t>Individual – My CRC (DBS Check) - Initiation</a:t>
            </a:r>
          </a:p>
          <a:p>
            <a:r>
              <a:rPr lang="en-US" sz="1600" dirty="0" smtClean="0">
                <a:solidFill>
                  <a:schemeClr val="tx2">
                    <a:lumMod val="50000"/>
                  </a:schemeClr>
                </a:solidFill>
              </a:rPr>
              <a:t>Initiation sends message to GB Group, including Club PIN, individual FAN, name, date of birth and email address. CRC Renewal is shown as “Application Started”</a:t>
            </a:r>
          </a:p>
          <a:p>
            <a:endParaRPr lang="en-US" sz="1600" dirty="0" smtClean="0">
              <a:solidFill>
                <a:schemeClr val="tx2">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243510"/>
            <a:ext cx="6408712" cy="3682798"/>
          </a:xfrm>
          <a:prstGeom prst="rect">
            <a:avLst/>
          </a:prstGeom>
        </p:spPr>
      </p:pic>
    </p:spTree>
    <p:extLst>
      <p:ext uri="{BB962C8B-B14F-4D97-AF65-F5344CB8AC3E}">
        <p14:creationId xmlns:p14="http://schemas.microsoft.com/office/powerpoint/2010/main" val="4125445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a:spLocks noGrp="1"/>
          </p:cNvSpPr>
          <p:nvPr>
            <p:ph sz="half" idx="4294967295"/>
          </p:nvPr>
        </p:nvSpPr>
        <p:spPr>
          <a:xfrm>
            <a:off x="1691680" y="1675557"/>
            <a:ext cx="5329163" cy="863600"/>
          </a:xfrm>
          <a:prstGeom prst="rect">
            <a:avLst/>
          </a:prstGeom>
        </p:spPr>
        <p:txBody>
          <a:bodyPr/>
          <a:lstStyle/>
          <a:p>
            <a:pPr algn="ctr"/>
            <a:r>
              <a:rPr lang="en-US" sz="6000" b="1" dirty="0" smtClean="0">
                <a:solidFill>
                  <a:schemeClr val="tx2">
                    <a:lumMod val="50000"/>
                  </a:schemeClr>
                </a:solidFill>
              </a:rPr>
              <a:t>Club</a:t>
            </a:r>
            <a:endParaRPr lang="en-US" sz="6000" b="1" dirty="0">
              <a:solidFill>
                <a:schemeClr val="tx2">
                  <a:lumMod val="50000"/>
                </a:schemeClr>
              </a:solidFill>
            </a:endParaRPr>
          </a:p>
          <a:p>
            <a:endParaRPr lang="en-US" sz="2800" b="1" dirty="0" smtClean="0">
              <a:solidFill>
                <a:schemeClr val="tx2">
                  <a:lumMod val="50000"/>
                </a:schemeClr>
              </a:solidFill>
            </a:endParaRPr>
          </a:p>
          <a:p>
            <a:endParaRPr lang="en-US" sz="1600" dirty="0" smtClean="0">
              <a:solidFill>
                <a:schemeClr val="tx2">
                  <a:lumMod val="50000"/>
                </a:schemeClr>
              </a:solidFill>
            </a:endParaRPr>
          </a:p>
        </p:txBody>
      </p:sp>
    </p:spTree>
    <p:extLst>
      <p:ext uri="{BB962C8B-B14F-4D97-AF65-F5344CB8AC3E}">
        <p14:creationId xmlns:p14="http://schemas.microsoft.com/office/powerpoint/2010/main" val="1579635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smtClean="0">
              <a:solidFill>
                <a:schemeClr val="tx2">
                  <a:lumMod val="50000"/>
                </a:schemeClr>
              </a:solidFill>
            </a:endParaRPr>
          </a:p>
          <a:p>
            <a:endParaRPr lang="en-US" sz="2000" dirty="0" smtClean="0">
              <a:solidFill>
                <a:schemeClr val="tx2">
                  <a:lumMod val="50000"/>
                </a:schemeClr>
              </a:solidFill>
            </a:endParaRPr>
          </a:p>
          <a:p>
            <a:endParaRPr lang="en-US" sz="2000" dirty="0" smtClean="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8208963" cy="863600"/>
          </a:xfrm>
          <a:prstGeom prst="rect">
            <a:avLst/>
          </a:prstGeom>
        </p:spPr>
        <p:txBody>
          <a:bodyPr/>
          <a:lstStyle/>
          <a:p>
            <a:r>
              <a:rPr lang="en-US" sz="2800" b="1" dirty="0" smtClean="0">
                <a:solidFill>
                  <a:schemeClr val="tx2">
                    <a:lumMod val="50000"/>
                  </a:schemeClr>
                </a:solidFill>
              </a:rPr>
              <a:t>Club Safeguarding page – Visibility of Individual</a:t>
            </a:r>
          </a:p>
          <a:p>
            <a:r>
              <a:rPr lang="en-US" sz="1600" dirty="0" smtClean="0">
                <a:solidFill>
                  <a:schemeClr val="tx2">
                    <a:lumMod val="50000"/>
                  </a:schemeClr>
                </a:solidFill>
              </a:rPr>
              <a:t>Club can also see that the individual has started the CRC process in WGS</a:t>
            </a:r>
          </a:p>
          <a:p>
            <a:endParaRPr lang="en-US" sz="1600" dirty="0" smtClean="0">
              <a:solidFill>
                <a:schemeClr val="tx2">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914977"/>
            <a:ext cx="6317841" cy="3784915"/>
          </a:xfrm>
          <a:prstGeom prst="rect">
            <a:avLst/>
          </a:prstGeom>
        </p:spPr>
      </p:pic>
    </p:spTree>
    <p:extLst>
      <p:ext uri="{BB962C8B-B14F-4D97-AF65-F5344CB8AC3E}">
        <p14:creationId xmlns:p14="http://schemas.microsoft.com/office/powerpoint/2010/main" val="2391279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smtClean="0">
              <a:solidFill>
                <a:schemeClr val="tx2">
                  <a:lumMod val="50000"/>
                </a:schemeClr>
              </a:solidFill>
            </a:endParaRPr>
          </a:p>
          <a:p>
            <a:endParaRPr lang="en-US" sz="2000" dirty="0" smtClean="0">
              <a:solidFill>
                <a:schemeClr val="tx2">
                  <a:lumMod val="50000"/>
                </a:schemeClr>
              </a:solidFill>
            </a:endParaRPr>
          </a:p>
          <a:p>
            <a:endParaRPr lang="en-US" sz="2000" dirty="0" smtClean="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8208963" cy="863600"/>
          </a:xfrm>
          <a:prstGeom prst="rect">
            <a:avLst/>
          </a:prstGeom>
        </p:spPr>
        <p:txBody>
          <a:bodyPr/>
          <a:lstStyle/>
          <a:p>
            <a:r>
              <a:rPr lang="en-US" sz="2800" b="1" dirty="0" smtClean="0">
                <a:solidFill>
                  <a:schemeClr val="tx2">
                    <a:lumMod val="50000"/>
                  </a:schemeClr>
                </a:solidFill>
              </a:rPr>
              <a:t>CRC In Progress – Status changes in Portal</a:t>
            </a:r>
          </a:p>
          <a:p>
            <a:endParaRPr lang="en-US" sz="1600" dirty="0" smtClean="0">
              <a:solidFill>
                <a:schemeClr val="tx2">
                  <a:lumMod val="50000"/>
                </a:schemeClr>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811461"/>
            <a:ext cx="6263035" cy="4097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062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smtClean="0">
              <a:solidFill>
                <a:schemeClr val="tx2">
                  <a:lumMod val="50000"/>
                </a:schemeClr>
              </a:solidFill>
            </a:endParaRPr>
          </a:p>
          <a:p>
            <a:endParaRPr lang="en-US" sz="2000" dirty="0" smtClean="0">
              <a:solidFill>
                <a:schemeClr val="tx2">
                  <a:lumMod val="50000"/>
                </a:schemeClr>
              </a:solidFill>
            </a:endParaRPr>
          </a:p>
          <a:p>
            <a:endParaRPr lang="en-US" sz="2000" dirty="0" smtClean="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8208963" cy="863600"/>
          </a:xfrm>
          <a:prstGeom prst="rect">
            <a:avLst/>
          </a:prstGeom>
        </p:spPr>
        <p:txBody>
          <a:bodyPr/>
          <a:lstStyle/>
          <a:p>
            <a:r>
              <a:rPr lang="en-US" sz="2800" b="1" dirty="0" smtClean="0">
                <a:solidFill>
                  <a:schemeClr val="tx2">
                    <a:lumMod val="50000"/>
                  </a:schemeClr>
                </a:solidFill>
              </a:rPr>
              <a:t>Auto-awarding – Known As name fields in CRM</a:t>
            </a:r>
          </a:p>
          <a:p>
            <a:endParaRPr lang="en-US" sz="1600" dirty="0" smtClean="0">
              <a:solidFill>
                <a:schemeClr val="tx2">
                  <a:lumMod val="50000"/>
                </a:schemeClr>
              </a:solidFill>
            </a:endParaRPr>
          </a:p>
        </p:txBody>
      </p:sp>
      <p:sp>
        <p:nvSpPr>
          <p:cNvPr id="2" name="Rectangle 1"/>
          <p:cNvSpPr/>
          <p:nvPr/>
        </p:nvSpPr>
        <p:spPr>
          <a:xfrm>
            <a:off x="611560" y="667445"/>
            <a:ext cx="7992888" cy="800219"/>
          </a:xfrm>
          <a:prstGeom prst="rect">
            <a:avLst/>
          </a:prstGeom>
        </p:spPr>
        <p:txBody>
          <a:bodyPr wrap="square">
            <a:spAutoFit/>
          </a:bodyPr>
          <a:lstStyle/>
          <a:p>
            <a:pPr>
              <a:spcAft>
                <a:spcPts val="1200"/>
              </a:spcAft>
            </a:pPr>
            <a:r>
              <a:rPr lang="en-GB" dirty="0" smtClean="0"/>
              <a:t>First Name and Last Name may need to be added to Also Known As fields in CRM</a:t>
            </a:r>
          </a:p>
          <a:p>
            <a:pPr marL="342900" indent="-342900">
              <a:buFont typeface="Arial" panose="020B0604020202020204" pitchFamily="34" charset="0"/>
              <a:buChar char="•"/>
            </a:pP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603549"/>
            <a:ext cx="6696744" cy="2332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2614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a:spLocks noGrp="1"/>
          </p:cNvSpPr>
          <p:nvPr>
            <p:ph sz="half" idx="4294967295"/>
          </p:nvPr>
        </p:nvSpPr>
        <p:spPr>
          <a:xfrm>
            <a:off x="34925" y="19373"/>
            <a:ext cx="9109075" cy="863600"/>
          </a:xfrm>
          <a:prstGeom prst="rect">
            <a:avLst/>
          </a:prstGeom>
        </p:spPr>
        <p:txBody>
          <a:bodyPr/>
          <a:lstStyle/>
          <a:p>
            <a:r>
              <a:rPr lang="en-US" sz="2800" b="1" dirty="0" smtClean="0">
                <a:solidFill>
                  <a:schemeClr val="tx2">
                    <a:lumMod val="50000"/>
                  </a:schemeClr>
                </a:solidFill>
              </a:rPr>
              <a:t>DBS  Criminal Records Check (CRC) Integration </a:t>
            </a:r>
            <a:endParaRPr lang="en-US" sz="2800" b="1" dirty="0">
              <a:solidFill>
                <a:schemeClr val="tx2">
                  <a:lumMod val="50000"/>
                </a:schemeClr>
              </a:solidFill>
            </a:endParaRPr>
          </a:p>
          <a:p>
            <a:endParaRPr lang="en-US" sz="2800" b="1" dirty="0" smtClean="0">
              <a:solidFill>
                <a:schemeClr val="tx2">
                  <a:lumMod val="50000"/>
                </a:schemeClr>
              </a:solidFill>
            </a:endParaRPr>
          </a:p>
          <a:p>
            <a:r>
              <a:rPr lang="en-US" sz="2800" b="1" dirty="0" smtClean="0">
                <a:solidFill>
                  <a:schemeClr val="tx2">
                    <a:lumMod val="50000"/>
                  </a:schemeClr>
                </a:solidFill>
              </a:rPr>
              <a:t>Benefits….</a:t>
            </a:r>
          </a:p>
          <a:p>
            <a:endParaRPr lang="en-US" sz="1600" dirty="0" smtClean="0">
              <a:solidFill>
                <a:schemeClr val="tx2">
                  <a:lumMod val="50000"/>
                </a:schemeClr>
              </a:solidFill>
            </a:endParaRPr>
          </a:p>
        </p:txBody>
      </p:sp>
      <p:sp>
        <p:nvSpPr>
          <p:cNvPr id="2" name="Rectangle 1"/>
          <p:cNvSpPr/>
          <p:nvPr/>
        </p:nvSpPr>
        <p:spPr>
          <a:xfrm>
            <a:off x="611560" y="1819573"/>
            <a:ext cx="6984776" cy="2831544"/>
          </a:xfrm>
          <a:prstGeom prst="rect">
            <a:avLst/>
          </a:prstGeom>
        </p:spPr>
        <p:txBody>
          <a:bodyPr wrap="square">
            <a:spAutoFit/>
          </a:bodyPr>
          <a:lstStyle/>
          <a:p>
            <a:pPr marL="342900" indent="-342900">
              <a:spcAft>
                <a:spcPts val="1200"/>
              </a:spcAft>
              <a:buFont typeface="Arial" panose="020B0604020202020204" pitchFamily="34" charset="0"/>
              <a:buChar char="•"/>
            </a:pPr>
            <a:r>
              <a:rPr lang="en-GB" sz="2400" dirty="0" smtClean="0"/>
              <a:t>Fluid process, no confusion with GB home page</a:t>
            </a:r>
          </a:p>
          <a:p>
            <a:pPr marL="342900" indent="-342900">
              <a:spcAft>
                <a:spcPts val="1200"/>
              </a:spcAft>
              <a:buFont typeface="Arial" panose="020B0604020202020204" pitchFamily="34" charset="0"/>
              <a:buChar char="•"/>
            </a:pPr>
            <a:r>
              <a:rPr lang="en-GB" sz="2400" dirty="0" smtClean="0"/>
              <a:t>Minimise duplicate FANs</a:t>
            </a:r>
          </a:p>
          <a:p>
            <a:pPr marL="342900" indent="-342900">
              <a:spcAft>
                <a:spcPts val="1200"/>
              </a:spcAft>
              <a:buFont typeface="Arial" panose="020B0604020202020204" pitchFamily="34" charset="0"/>
              <a:buChar char="•"/>
            </a:pPr>
            <a:r>
              <a:rPr lang="en-GB" sz="2400" dirty="0" smtClean="0"/>
              <a:t>DBS’ accepted quicker, automatic update</a:t>
            </a:r>
          </a:p>
          <a:p>
            <a:pPr marL="342900" indent="-342900">
              <a:spcAft>
                <a:spcPts val="1200"/>
              </a:spcAft>
              <a:buFont typeface="Arial" panose="020B0604020202020204" pitchFamily="34" charset="0"/>
              <a:buChar char="•"/>
            </a:pPr>
            <a:r>
              <a:rPr lang="en-GB" sz="2400" dirty="0" smtClean="0"/>
              <a:t>See in WGS whether individuals have submitted their DBS, easy to track</a:t>
            </a:r>
          </a:p>
          <a:p>
            <a:pPr marL="342900" indent="-342900">
              <a:spcAft>
                <a:spcPts val="1200"/>
              </a:spcAft>
              <a:buFont typeface="Arial" panose="020B0604020202020204" pitchFamily="34" charset="0"/>
              <a:buChar char="•"/>
            </a:pPr>
            <a:endParaRPr lang="en-GB" dirty="0"/>
          </a:p>
        </p:txBody>
      </p:sp>
    </p:spTree>
    <p:extLst>
      <p:ext uri="{BB962C8B-B14F-4D97-AF65-F5344CB8AC3E}">
        <p14:creationId xmlns:p14="http://schemas.microsoft.com/office/powerpoint/2010/main" val="3251528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smtClean="0">
              <a:solidFill>
                <a:schemeClr val="tx2">
                  <a:lumMod val="50000"/>
                </a:schemeClr>
              </a:solidFill>
            </a:endParaRPr>
          </a:p>
          <a:p>
            <a:endParaRPr lang="en-US" sz="2000" dirty="0" smtClean="0">
              <a:solidFill>
                <a:schemeClr val="tx2">
                  <a:lumMod val="50000"/>
                </a:schemeClr>
              </a:solidFill>
            </a:endParaRPr>
          </a:p>
          <a:p>
            <a:endParaRPr lang="en-US" sz="2000" dirty="0" smtClean="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8208963" cy="863600"/>
          </a:xfrm>
          <a:prstGeom prst="rect">
            <a:avLst/>
          </a:prstGeom>
        </p:spPr>
        <p:txBody>
          <a:bodyPr/>
          <a:lstStyle/>
          <a:p>
            <a:r>
              <a:rPr lang="en-US" sz="2800" b="1" dirty="0" smtClean="0">
                <a:solidFill>
                  <a:schemeClr val="tx2">
                    <a:lumMod val="50000"/>
                  </a:schemeClr>
                </a:solidFill>
              </a:rPr>
              <a:t>DBS (CRC) Check – CRC Award/Update</a:t>
            </a:r>
          </a:p>
          <a:p>
            <a:endParaRPr lang="en-US" sz="1600" dirty="0" smtClean="0">
              <a:solidFill>
                <a:schemeClr val="tx2">
                  <a:lumMod val="50000"/>
                </a:schemeClr>
              </a:solidFill>
            </a:endParaRPr>
          </a:p>
        </p:txBody>
      </p:sp>
      <p:sp>
        <p:nvSpPr>
          <p:cNvPr id="2" name="Rectangle 1"/>
          <p:cNvSpPr/>
          <p:nvPr/>
        </p:nvSpPr>
        <p:spPr>
          <a:xfrm>
            <a:off x="899592" y="667445"/>
            <a:ext cx="7200800" cy="1938992"/>
          </a:xfrm>
          <a:prstGeom prst="rect">
            <a:avLst/>
          </a:prstGeom>
        </p:spPr>
        <p:txBody>
          <a:bodyPr wrap="square">
            <a:spAutoFit/>
          </a:bodyPr>
          <a:lstStyle/>
          <a:p>
            <a:pPr marL="342900" indent="-342900">
              <a:spcAft>
                <a:spcPts val="600"/>
              </a:spcAft>
              <a:buFont typeface="Arial" panose="020B0604020202020204" pitchFamily="34" charset="0"/>
              <a:buChar char="•"/>
            </a:pPr>
            <a:r>
              <a:rPr lang="en-GB" dirty="0" smtClean="0"/>
              <a:t>Disclosure Complete – Clear – CRC is automatically awarded</a:t>
            </a:r>
          </a:p>
          <a:p>
            <a:pPr marL="342900" indent="-342900">
              <a:spcAft>
                <a:spcPts val="600"/>
              </a:spcAft>
              <a:buFont typeface="Arial" panose="020B0604020202020204" pitchFamily="34" charset="0"/>
              <a:buChar char="•"/>
            </a:pPr>
            <a:r>
              <a:rPr lang="en-GB" dirty="0" smtClean="0"/>
              <a:t>Status continues to be shown in Portal for 30 days</a:t>
            </a:r>
          </a:p>
          <a:p>
            <a:pPr marL="342900" indent="-342900">
              <a:spcAft>
                <a:spcPts val="1200"/>
              </a:spcAft>
              <a:buFont typeface="Arial" panose="020B0604020202020204" pitchFamily="34" charset="0"/>
              <a:buChar char="•"/>
            </a:pPr>
            <a:r>
              <a:rPr lang="en-GB" dirty="0" smtClean="0"/>
              <a:t>All other results still managed by GB Group</a:t>
            </a:r>
          </a:p>
          <a:p>
            <a:pPr>
              <a:spcAft>
                <a:spcPts val="1200"/>
              </a:spcAft>
            </a:pPr>
            <a:endParaRPr lang="en-GB" dirty="0" smtClean="0"/>
          </a:p>
          <a:p>
            <a:pPr marL="342900" indent="-342900">
              <a:buFont typeface="Arial" panose="020B0604020202020204" pitchFamily="34" charset="0"/>
              <a:buChar char="•"/>
            </a:pP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944" y="1819573"/>
            <a:ext cx="6295922"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4070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a:spLocks noGrp="1"/>
          </p:cNvSpPr>
          <p:nvPr>
            <p:ph sz="half" idx="4294967295"/>
          </p:nvPr>
        </p:nvSpPr>
        <p:spPr>
          <a:xfrm>
            <a:off x="1691680" y="1675557"/>
            <a:ext cx="5329163" cy="863600"/>
          </a:xfrm>
          <a:prstGeom prst="rect">
            <a:avLst/>
          </a:prstGeom>
        </p:spPr>
        <p:txBody>
          <a:bodyPr/>
          <a:lstStyle/>
          <a:p>
            <a:pPr algn="ctr"/>
            <a:r>
              <a:rPr lang="en-US" sz="6000" b="1" dirty="0" smtClean="0">
                <a:solidFill>
                  <a:schemeClr val="tx2">
                    <a:lumMod val="50000"/>
                  </a:schemeClr>
                </a:solidFill>
              </a:rPr>
              <a:t>Club</a:t>
            </a:r>
            <a:endParaRPr lang="en-US" sz="6000" b="1" dirty="0">
              <a:solidFill>
                <a:schemeClr val="tx2">
                  <a:lumMod val="50000"/>
                </a:schemeClr>
              </a:solidFill>
            </a:endParaRPr>
          </a:p>
          <a:p>
            <a:endParaRPr lang="en-US" sz="2800" b="1" dirty="0" smtClean="0">
              <a:solidFill>
                <a:schemeClr val="tx2">
                  <a:lumMod val="50000"/>
                </a:schemeClr>
              </a:solidFill>
            </a:endParaRPr>
          </a:p>
          <a:p>
            <a:endParaRPr lang="en-US" sz="1600" dirty="0" smtClean="0">
              <a:solidFill>
                <a:schemeClr val="tx2">
                  <a:lumMod val="50000"/>
                </a:schemeClr>
              </a:solidFill>
            </a:endParaRPr>
          </a:p>
        </p:txBody>
      </p:sp>
    </p:spTree>
    <p:extLst>
      <p:ext uri="{BB962C8B-B14F-4D97-AF65-F5344CB8AC3E}">
        <p14:creationId xmlns:p14="http://schemas.microsoft.com/office/powerpoint/2010/main" val="2665886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smtClean="0">
              <a:solidFill>
                <a:schemeClr val="tx2">
                  <a:lumMod val="50000"/>
                </a:schemeClr>
              </a:solidFill>
            </a:endParaRPr>
          </a:p>
          <a:p>
            <a:endParaRPr lang="en-US" sz="2000" dirty="0" smtClean="0">
              <a:solidFill>
                <a:schemeClr val="tx2">
                  <a:lumMod val="50000"/>
                </a:schemeClr>
              </a:solidFill>
            </a:endParaRPr>
          </a:p>
          <a:p>
            <a:endParaRPr lang="en-US" sz="2000" dirty="0" smtClean="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9001571" cy="863600"/>
          </a:xfrm>
          <a:prstGeom prst="rect">
            <a:avLst/>
          </a:prstGeom>
        </p:spPr>
        <p:txBody>
          <a:bodyPr/>
          <a:lstStyle/>
          <a:p>
            <a:r>
              <a:rPr lang="en-US" sz="2800" b="1" dirty="0" smtClean="0">
                <a:solidFill>
                  <a:schemeClr val="tx2">
                    <a:lumMod val="50000"/>
                  </a:schemeClr>
                </a:solidFill>
              </a:rPr>
              <a:t>Club Safeguarding page – tab for DBS (CRC) Applications</a:t>
            </a:r>
          </a:p>
          <a:p>
            <a:r>
              <a:rPr lang="en-US" sz="1600" dirty="0" smtClean="0">
                <a:solidFill>
                  <a:schemeClr val="tx2">
                    <a:lumMod val="50000"/>
                  </a:schemeClr>
                </a:solidFill>
              </a:rPr>
              <a:t>Tab appears when CFA is tagged as processing CRC’s in WGS</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883469"/>
            <a:ext cx="6624736" cy="3878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561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a:spLocks noGrp="1"/>
          </p:cNvSpPr>
          <p:nvPr>
            <p:ph sz="half" idx="4294967295"/>
          </p:nvPr>
        </p:nvSpPr>
        <p:spPr>
          <a:xfrm>
            <a:off x="34925" y="19373"/>
            <a:ext cx="8208963" cy="863600"/>
          </a:xfrm>
          <a:prstGeom prst="rect">
            <a:avLst/>
          </a:prstGeom>
        </p:spPr>
        <p:txBody>
          <a:bodyPr/>
          <a:lstStyle/>
          <a:p>
            <a:r>
              <a:rPr lang="en-US" sz="2800" b="1" dirty="0" smtClean="0">
                <a:solidFill>
                  <a:schemeClr val="tx2">
                    <a:lumMod val="50000"/>
                  </a:schemeClr>
                </a:solidFill>
              </a:rPr>
              <a:t>Club Safeguarding page – GB Group PIN</a:t>
            </a:r>
          </a:p>
          <a:p>
            <a:r>
              <a:rPr lang="en-US" sz="2000" dirty="0" smtClean="0">
                <a:solidFill>
                  <a:schemeClr val="tx2">
                    <a:lumMod val="50000"/>
                  </a:schemeClr>
                </a:solidFill>
              </a:rPr>
              <a:t>One off process – club stores PIN (then locked)</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7" y="1399680"/>
            <a:ext cx="6336703" cy="2868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4126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smtClean="0">
              <a:solidFill>
                <a:schemeClr val="tx2">
                  <a:lumMod val="50000"/>
                </a:schemeClr>
              </a:solidFill>
            </a:endParaRPr>
          </a:p>
          <a:p>
            <a:endParaRPr lang="en-US" sz="2000" dirty="0" smtClean="0">
              <a:solidFill>
                <a:schemeClr val="tx2">
                  <a:lumMod val="50000"/>
                </a:schemeClr>
              </a:solidFill>
            </a:endParaRPr>
          </a:p>
          <a:p>
            <a:endParaRPr lang="en-US" sz="2000" dirty="0" smtClean="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9001571" cy="863600"/>
          </a:xfrm>
          <a:prstGeom prst="rect">
            <a:avLst/>
          </a:prstGeom>
        </p:spPr>
        <p:txBody>
          <a:bodyPr/>
          <a:lstStyle/>
          <a:p>
            <a:r>
              <a:rPr lang="en-US" sz="2800" b="1" dirty="0" smtClean="0">
                <a:solidFill>
                  <a:schemeClr val="tx2">
                    <a:lumMod val="50000"/>
                  </a:schemeClr>
                </a:solidFill>
              </a:rPr>
              <a:t>Club Safeguarding page – tab for DBS (CRC) Applications</a:t>
            </a:r>
          </a:p>
          <a:p>
            <a:r>
              <a:rPr lang="en-US" sz="1600" dirty="0" smtClean="0">
                <a:solidFill>
                  <a:schemeClr val="tx2">
                    <a:lumMod val="50000"/>
                  </a:schemeClr>
                </a:solidFill>
              </a:rPr>
              <a:t>Once entered, the GB Group </a:t>
            </a:r>
            <a:r>
              <a:rPr lang="en-US" sz="1600" dirty="0" err="1" smtClean="0">
                <a:solidFill>
                  <a:schemeClr val="tx2">
                    <a:lumMod val="50000"/>
                  </a:schemeClr>
                </a:solidFill>
              </a:rPr>
              <a:t>Organisation</a:t>
            </a:r>
            <a:r>
              <a:rPr lang="en-US" sz="1600" dirty="0" smtClean="0">
                <a:solidFill>
                  <a:schemeClr val="tx2">
                    <a:lumMod val="50000"/>
                  </a:schemeClr>
                </a:solidFill>
              </a:rPr>
              <a:t> PIN field is locked in Portal</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731" y="1099493"/>
            <a:ext cx="6480721" cy="3525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0872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smtClean="0">
              <a:solidFill>
                <a:schemeClr val="tx2">
                  <a:lumMod val="50000"/>
                </a:schemeClr>
              </a:solidFill>
            </a:endParaRPr>
          </a:p>
          <a:p>
            <a:endParaRPr lang="en-US" sz="2000" dirty="0" smtClean="0">
              <a:solidFill>
                <a:schemeClr val="tx2">
                  <a:lumMod val="50000"/>
                </a:schemeClr>
              </a:solidFill>
            </a:endParaRPr>
          </a:p>
          <a:p>
            <a:endParaRPr lang="en-US" sz="2000" dirty="0" smtClean="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8208963" cy="863600"/>
          </a:xfrm>
          <a:prstGeom prst="rect">
            <a:avLst/>
          </a:prstGeom>
        </p:spPr>
        <p:txBody>
          <a:bodyPr/>
          <a:lstStyle/>
          <a:p>
            <a:r>
              <a:rPr lang="en-US" sz="2800" b="1" dirty="0" smtClean="0">
                <a:solidFill>
                  <a:schemeClr val="tx2">
                    <a:lumMod val="50000"/>
                  </a:schemeClr>
                </a:solidFill>
              </a:rPr>
              <a:t>GB Group Account Identifier</a:t>
            </a:r>
          </a:p>
          <a:p>
            <a:r>
              <a:rPr lang="en-US" sz="1600" dirty="0" smtClean="0">
                <a:solidFill>
                  <a:schemeClr val="tx2">
                    <a:lumMod val="50000"/>
                  </a:schemeClr>
                </a:solidFill>
              </a:rPr>
              <a:t>Field is visible in CRM, and can be edited/corrected by County FA to allow for corrections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74" y="1341105"/>
            <a:ext cx="768667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9594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smtClean="0">
              <a:solidFill>
                <a:schemeClr val="tx2">
                  <a:lumMod val="50000"/>
                </a:schemeClr>
              </a:solidFill>
            </a:endParaRPr>
          </a:p>
          <a:p>
            <a:endParaRPr lang="en-US" sz="2000" dirty="0" smtClean="0">
              <a:solidFill>
                <a:schemeClr val="tx2">
                  <a:lumMod val="50000"/>
                </a:schemeClr>
              </a:solidFill>
            </a:endParaRPr>
          </a:p>
          <a:p>
            <a:endParaRPr lang="en-US" sz="2000" dirty="0" smtClean="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8208963" cy="863600"/>
          </a:xfrm>
          <a:prstGeom prst="rect">
            <a:avLst/>
          </a:prstGeom>
        </p:spPr>
        <p:txBody>
          <a:bodyPr/>
          <a:lstStyle/>
          <a:p>
            <a:r>
              <a:rPr lang="en-US" sz="2800" b="1" dirty="0" smtClean="0">
                <a:solidFill>
                  <a:schemeClr val="tx2">
                    <a:lumMod val="50000"/>
                  </a:schemeClr>
                </a:solidFill>
              </a:rPr>
              <a:t>Club Safeguarding page – Add New Official</a:t>
            </a:r>
          </a:p>
          <a:p>
            <a:r>
              <a:rPr lang="en-US" sz="1600" dirty="0" smtClean="0">
                <a:solidFill>
                  <a:schemeClr val="tx2">
                    <a:lumMod val="50000"/>
                  </a:schemeClr>
                </a:solidFill>
              </a:rPr>
              <a:t>Clicking on the Add New Official expands to allow a club to search for an individual</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074717"/>
            <a:ext cx="6552728" cy="3755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878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7544" y="1230189"/>
            <a:ext cx="7488832" cy="3541712"/>
          </a:xfrm>
        </p:spPr>
        <p:txBody>
          <a:bodyPr/>
          <a:lstStyle/>
          <a:p>
            <a:endParaRPr lang="en-US" sz="2000" b="1" dirty="0" smtClean="0">
              <a:solidFill>
                <a:schemeClr val="tx2">
                  <a:lumMod val="50000"/>
                </a:schemeClr>
              </a:solidFill>
            </a:endParaRPr>
          </a:p>
          <a:p>
            <a:endParaRPr lang="en-US" sz="2000" dirty="0" smtClean="0">
              <a:solidFill>
                <a:schemeClr val="tx2">
                  <a:lumMod val="50000"/>
                </a:schemeClr>
              </a:solidFill>
            </a:endParaRPr>
          </a:p>
          <a:p>
            <a:endParaRPr lang="en-US" sz="2000" dirty="0" smtClean="0">
              <a:solidFill>
                <a:schemeClr val="tx2">
                  <a:lumMod val="50000"/>
                </a:schemeClr>
              </a:solidFill>
            </a:endParaRPr>
          </a:p>
          <a:p>
            <a:endParaRPr lang="en-US" sz="2000" dirty="0">
              <a:solidFill>
                <a:schemeClr val="tx2">
                  <a:lumMod val="50000"/>
                </a:schemeClr>
              </a:solidFill>
            </a:endParaRPr>
          </a:p>
          <a:p>
            <a:pPr marL="457200" indent="-457200">
              <a:buFont typeface="Arial" pitchFamily="34" charset="0"/>
              <a:buChar char="•"/>
            </a:pPr>
            <a:endParaRPr lang="en-US" sz="2000" dirty="0"/>
          </a:p>
          <a:p>
            <a:endParaRPr lang="en-US" sz="2000" dirty="0"/>
          </a:p>
        </p:txBody>
      </p:sp>
      <p:sp>
        <p:nvSpPr>
          <p:cNvPr id="4" name="Content Placeholder 6"/>
          <p:cNvSpPr>
            <a:spLocks noGrp="1"/>
          </p:cNvSpPr>
          <p:nvPr>
            <p:ph sz="half" idx="4294967295"/>
          </p:nvPr>
        </p:nvSpPr>
        <p:spPr>
          <a:xfrm>
            <a:off x="34925" y="19373"/>
            <a:ext cx="8208963" cy="863600"/>
          </a:xfrm>
          <a:prstGeom prst="rect">
            <a:avLst/>
          </a:prstGeom>
        </p:spPr>
        <p:txBody>
          <a:bodyPr/>
          <a:lstStyle/>
          <a:p>
            <a:r>
              <a:rPr lang="en-US" sz="2800" b="1" dirty="0" smtClean="0">
                <a:solidFill>
                  <a:schemeClr val="tx2">
                    <a:lumMod val="50000"/>
                  </a:schemeClr>
                </a:solidFill>
              </a:rPr>
              <a:t>Club Safeguarding page – Search for Individual</a:t>
            </a:r>
          </a:p>
          <a:p>
            <a:r>
              <a:rPr lang="en-US" sz="1600" dirty="0" smtClean="0">
                <a:solidFill>
                  <a:schemeClr val="tx2">
                    <a:lumMod val="50000"/>
                  </a:schemeClr>
                </a:solidFill>
              </a:rPr>
              <a:t>Search returns individual (or more options to search) – same functionality as Player Registration</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43509"/>
            <a:ext cx="6852022" cy="24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245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For All Primary Colours">
      <a:dk1>
        <a:srgbClr val="011E41"/>
      </a:dk1>
      <a:lt1>
        <a:srgbClr val="FFFFFF"/>
      </a:lt1>
      <a:dk2>
        <a:srgbClr val="E1261C"/>
      </a:dk2>
      <a:lt2>
        <a:srgbClr val="00172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77310</TotalTime>
  <Words>1280</Words>
  <Application>Microsoft Office PowerPoint</Application>
  <PresentationFormat>Custom</PresentationFormat>
  <Paragraphs>151</Paragraphs>
  <Slides>20</Slides>
  <Notes>17</Notes>
  <HiddenSlides>0</HiddenSlides>
  <MMClips>0</MMClips>
  <ScaleCrop>false</ScaleCrop>
  <HeadingPairs>
    <vt:vector size="4" baseType="variant">
      <vt:variant>
        <vt:lpstr>Theme</vt:lpstr>
      </vt:variant>
      <vt:variant>
        <vt:i4>19</vt:i4>
      </vt:variant>
      <vt:variant>
        <vt:lpstr>Slide Titles</vt:lpstr>
      </vt:variant>
      <vt:variant>
        <vt:i4>20</vt:i4>
      </vt:variant>
    </vt:vector>
  </HeadingPairs>
  <TitlesOfParts>
    <vt:vector size="39" baseType="lpstr">
      <vt:lpstr>Custom Design</vt:lpstr>
      <vt:lpstr>8_Custom Design</vt:lpstr>
      <vt:lpstr>9_Custom Design</vt:lpstr>
      <vt:lpstr>1_Custom Design</vt:lpstr>
      <vt:lpstr>2_Custom Design</vt:lpstr>
      <vt:lpstr>3_Custom Design</vt:lpstr>
      <vt:lpstr>4_Custom Design</vt:lpstr>
      <vt:lpstr>5_Custom Design</vt:lpstr>
      <vt:lpstr>6_Custom Design</vt:lpstr>
      <vt:lpstr>7_Custom Design</vt:lpstr>
      <vt:lpstr>10_Custom Design</vt:lpstr>
      <vt:lpstr>11_Custom Design</vt:lpstr>
      <vt:lpstr>12_Custom Design</vt:lpstr>
      <vt:lpstr>13_Custom Design</vt:lpstr>
      <vt:lpstr>15_Custom Design</vt:lpstr>
      <vt:lpstr>16_Custom Design</vt:lpstr>
      <vt:lpstr>17_Custom Design</vt:lpstr>
      <vt:lpstr>18_Custom Design</vt:lpstr>
      <vt:lpstr>19_Custom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FA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Du Plessis</dc:creator>
  <cp:lastModifiedBy>Ian Binks</cp:lastModifiedBy>
  <cp:revision>341</cp:revision>
  <cp:lastPrinted>2019-04-18T10:58:25Z</cp:lastPrinted>
  <dcterms:created xsi:type="dcterms:W3CDTF">2015-10-20T15:21:24Z</dcterms:created>
  <dcterms:modified xsi:type="dcterms:W3CDTF">2019-06-14T10:04:27Z</dcterms:modified>
</cp:coreProperties>
</file>