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sldIdLst>
    <p:sldId id="742" r:id="rId2"/>
    <p:sldId id="743" r:id="rId3"/>
    <p:sldId id="744" r:id="rId4"/>
    <p:sldId id="5996" r:id="rId5"/>
    <p:sldId id="7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909"/>
    <a:srgbClr val="E59797"/>
    <a:srgbClr val="C35855"/>
    <a:srgbClr val="F06565"/>
    <a:srgbClr val="FF6565"/>
    <a:srgbClr val="F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15" autoAdjust="0"/>
    <p:restoredTop sz="94660"/>
  </p:normalViewPr>
  <p:slideViewPr>
    <p:cSldViewPr>
      <p:cViewPr varScale="1">
        <p:scale>
          <a:sx n="72" d="100"/>
          <a:sy n="72" d="100"/>
        </p:scale>
        <p:origin x="112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3FD91FD-8D9F-4D68-8AF0-48C1F7FC2F31}" type="datetimeFigureOut">
              <a:rPr lang="en-US"/>
              <a:pPr>
                <a:defRPr/>
              </a:pPr>
              <a:t>4/19/2022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2C9B994-257C-43E3-B095-7121609CA5B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2160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00" y="381000"/>
            <a:ext cx="8402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3000"/>
            <a:ext cx="7086600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8CC04221-CD30-4FDC-922B-EC3A28E4B736}" type="datetime1">
              <a:rPr lang="en-US"/>
              <a:pPr/>
              <a:t>4/19/2022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800" b="1" kern="1200">
          <a:solidFill>
            <a:srgbClr val="003B8A"/>
          </a:solidFill>
          <a:latin typeface="Arial"/>
          <a:ea typeface="ＭＳ Ｐゴシック" pitchFamily="-65" charset="-128"/>
          <a:cs typeface="ＭＳ Ｐゴシック" pitchFamily="-65" charset="-128"/>
        </a:defRPr>
      </a:lvl1pPr>
      <a:lvl2pPr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3B8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3B8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3B8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3B8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75D"/>
          </a:solidFill>
          <a:latin typeface="Calibri" pitchFamily="-65" charset="0"/>
          <a:ea typeface="ＭＳ Ｐゴシック" pitchFamily="-65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75D"/>
          </a:solidFill>
          <a:latin typeface="Calibri" pitchFamily="-65" charset="0"/>
          <a:ea typeface="ＭＳ Ｐゴシック" pitchFamily="-65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75D"/>
          </a:solidFill>
          <a:latin typeface="Calibri" pitchFamily="-65" charset="0"/>
          <a:ea typeface="ＭＳ Ｐゴシック" pitchFamily="-65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75D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ED1C24"/>
        </a:buClr>
        <a:buFont typeface="Arial" pitchFamily="34" charset="0"/>
        <a:buChar char="•"/>
        <a:defRPr sz="2000" kern="1200">
          <a:solidFill>
            <a:srgbClr val="003B8A"/>
          </a:solidFill>
          <a:latin typeface="Arial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ED1C24"/>
        </a:buClr>
        <a:buFont typeface="Arial" pitchFamily="34" charset="0"/>
        <a:buChar char="•"/>
        <a:defRPr sz="2800" kern="1200">
          <a:solidFill>
            <a:srgbClr val="003B8A"/>
          </a:solidFill>
          <a:latin typeface="Arial"/>
          <a:ea typeface="ＭＳ Ｐゴシック" pitchFamily="-65" charset="-128"/>
          <a:cs typeface="ＭＳ Ｐゴシック" charset="0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ED1C24"/>
        </a:buClr>
        <a:buFont typeface="Arial" pitchFamily="34" charset="0"/>
        <a:buChar char="•"/>
        <a:defRPr sz="1600" kern="1200">
          <a:solidFill>
            <a:srgbClr val="003B8A"/>
          </a:solidFill>
          <a:latin typeface="Arial"/>
          <a:ea typeface="ＭＳ Ｐゴシック" pitchFamily="-65" charset="-128"/>
          <a:cs typeface="ＭＳ Ｐゴシック" charset="0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ED1C24"/>
        </a:buClr>
        <a:buFont typeface="Arial" pitchFamily="34" charset="0"/>
        <a:buChar char="•"/>
        <a:defRPr sz="1400" kern="1200">
          <a:solidFill>
            <a:srgbClr val="003B8A"/>
          </a:solidFill>
          <a:latin typeface="Arial"/>
          <a:ea typeface="ＭＳ Ｐゴシック" pitchFamily="-65" charset="-128"/>
          <a:cs typeface="ＭＳ Ｐゴシック" charset="0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ED1C24"/>
        </a:buClr>
        <a:buFont typeface="Arial" pitchFamily="34" charset="0"/>
        <a:buChar char="•"/>
        <a:defRPr sz="1400" kern="1200">
          <a:solidFill>
            <a:srgbClr val="003B8A"/>
          </a:solidFill>
          <a:latin typeface="Arial"/>
          <a:ea typeface="ＭＳ Ｐゴシック" pitchFamily="-65" charset="-128"/>
          <a:cs typeface="ＭＳ Ｐゴシック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ssrootstechnology.freshdesk.com/support/solutions/folders/48000673300" TargetMode="External"/><Relationship Id="rId2" Type="http://schemas.openxmlformats.org/officeDocument/2006/relationships/hyperlink" Target="mailto:safeguarding@hampshirefa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rassrootstechnology.thefa.com/support/home" TargetMode="External"/><Relationship Id="rId2" Type="http://schemas.openxmlformats.org/officeDocument/2006/relationships/hyperlink" Target="mailto:safeguarding@hampshirefa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F11F4-D24F-4AE7-9026-4A14A6F8A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DBS Checks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FA709-27ED-4854-A1AE-4763E7798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System now fully operational – Face to Face ID verification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DBS checks that expired between 01/03/20 and 31/09/20 were automatically extended by 1 year.</a:t>
            </a:r>
          </a:p>
          <a:p>
            <a:pPr marL="0" indent="0">
              <a:buNone/>
            </a:pPr>
            <a:r>
              <a:rPr lang="en-GB" dirty="0"/>
              <a:t>As a result of further lockdown, DBS checks that expire between 01/10/20 and 31/05/21 were extended by 1 year</a:t>
            </a:r>
          </a:p>
          <a:p>
            <a:pPr marL="0" indent="0">
              <a:buNone/>
            </a:pPr>
            <a:r>
              <a:rPr lang="en-GB" b="1" dirty="0"/>
              <a:t>BUT </a:t>
            </a:r>
          </a:p>
          <a:p>
            <a:pPr marL="0" indent="0">
              <a:buNone/>
            </a:pPr>
            <a:r>
              <a:rPr lang="en-GB" dirty="0"/>
              <a:t>DBS checks that were extended during the first lockdown will not be extended a second time, so will need to be renewed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0233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1D037-7194-45A4-9E2A-EE636C7F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Who needs a DBS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89CB1-F1E1-462B-B08B-87D694DEC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875" y="1175048"/>
            <a:ext cx="8229600" cy="5682952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Volunteers over the age of 16 who are involved in regulated activity. These roles could be managing, training, coaching, supervising.  They include giving advice or guidance on well-being, caring for children or driving a vehicle solely for children on behalf of a club or organisation.</a:t>
            </a:r>
          </a:p>
          <a:p>
            <a:r>
              <a:rPr lang="en-GB" sz="1800" dirty="0"/>
              <a:t>ANY Football Coach working with Under 18 players (this includes coaches in open-age football with 16/17 year old players) – this includes ALL coaches, whether they have assistant in the title or not</a:t>
            </a:r>
          </a:p>
          <a:p>
            <a:r>
              <a:rPr lang="en-GB" sz="1800" dirty="0"/>
              <a:t>Football Team Manager working with Under 18 players (this includes those working in open-age football with 16/17 year old players)</a:t>
            </a:r>
          </a:p>
          <a:p>
            <a:r>
              <a:rPr lang="en-GB" sz="1800" dirty="0"/>
              <a:t>Club Welfare Officer</a:t>
            </a:r>
          </a:p>
          <a:p>
            <a:r>
              <a:rPr lang="en-GB" sz="1800" dirty="0"/>
              <a:t>Under 18 Chaperone e.g. for tours with overnight stays for Under 18s</a:t>
            </a:r>
          </a:p>
          <a:p>
            <a:r>
              <a:rPr lang="en-GB" sz="1800" dirty="0"/>
              <a:t>Regular Club Driver only for children </a:t>
            </a:r>
            <a:r>
              <a:rPr lang="en-GB" sz="1800" i="1" dirty="0"/>
              <a:t>(not private arrangement between parents)</a:t>
            </a:r>
            <a:endParaRPr lang="en-GB" sz="1800" dirty="0"/>
          </a:p>
          <a:p>
            <a:r>
              <a:rPr lang="en-GB" sz="1800" dirty="0"/>
              <a:t>First aider/medic working with Under 18s</a:t>
            </a:r>
          </a:p>
          <a:p>
            <a:r>
              <a:rPr lang="en-GB" sz="1800" dirty="0"/>
              <a:t>Referees (youth football)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18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CB386-3879-43D4-B7F0-89D36DB6D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DBS 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F6F4-636F-4ECB-8BE1-8A5E2CF5D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4567"/>
            <a:ext cx="8229600" cy="476886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From the end of October, all club DBS checks will be started via the Whole Game System – if you have not yet started processing DBS checks in this way, please contact </a:t>
            </a:r>
            <a:r>
              <a:rPr lang="en-GB" dirty="0">
                <a:hlinkClick r:id="rId2"/>
              </a:rPr>
              <a:t>safeguarding@hampshirefa.com</a:t>
            </a:r>
            <a:r>
              <a:rPr lang="en-GB" dirty="0"/>
              <a:t> for support.</a:t>
            </a:r>
          </a:p>
          <a:p>
            <a:r>
              <a:rPr lang="en-GB" dirty="0"/>
              <a:t>Add volunteer as a DBS applicant</a:t>
            </a:r>
          </a:p>
          <a:p>
            <a:r>
              <a:rPr lang="en-GB" dirty="0"/>
              <a:t>DBS applicant then logs into the Whole Game System – My DBS tab – click green select button next to the club name.  They should then receive an email to start the process</a:t>
            </a:r>
          </a:p>
          <a:p>
            <a:r>
              <a:rPr lang="en-GB" dirty="0"/>
              <a:t>Club verifier receives notification to verify ID – log into First Advantage website to complete club phase             of the application process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u="sng" dirty="0">
                <a:hlinkClick r:id="rId3" tooltip="https://grassrootstechnology.freshdesk.com/support/solutions/folders/48000673300"/>
              </a:rPr>
              <a:t>DBS Guidance - Knowledge Base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885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C9420-838F-45A6-B005-4D3E4813F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external phase of the DBS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D43DC-DCA6-400C-A39E-B8BDB4E82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48950"/>
            <a:ext cx="8229600" cy="3079813"/>
          </a:xfrm>
        </p:spPr>
        <p:txBody>
          <a:bodyPr/>
          <a:lstStyle/>
          <a:p>
            <a:r>
              <a:rPr lang="en-GB" sz="2000" dirty="0"/>
              <a:t>Once the application is verified it is processed by the DBS Service via First Advantage</a:t>
            </a:r>
          </a:p>
          <a:p>
            <a:r>
              <a:rPr lang="en-GB" sz="2000" dirty="0"/>
              <a:t>Checks go through a 5 stage process: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1800" dirty="0"/>
              <a:t>Application Form received and validated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1800" dirty="0"/>
              <a:t>Police National Computer searched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1800" dirty="0"/>
              <a:t>DBS Children, DBS Adults and List 99 searched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1800" dirty="0"/>
              <a:t>Records held by the Police Search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1800" dirty="0"/>
              <a:t>Certificate Printed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30855A-86FD-4E25-9507-2F7C8E992CA1}"/>
              </a:ext>
            </a:extLst>
          </p:cNvPr>
          <p:cNvSpPr txBox="1"/>
          <p:nvPr/>
        </p:nvSpPr>
        <p:spPr>
          <a:xfrm>
            <a:off x="457200" y="3717032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At Stage 5, the First Advantage site will show the application as green</a:t>
            </a:r>
          </a:p>
          <a:p>
            <a:pPr algn="ctr"/>
            <a:r>
              <a:rPr lang="en-GB" sz="2000" b="1" dirty="0">
                <a:solidFill>
                  <a:schemeClr val="accent1"/>
                </a:solidFill>
              </a:rPr>
              <a:t>BUT</a:t>
            </a:r>
            <a:r>
              <a:rPr lang="en-GB" sz="2000" dirty="0">
                <a:solidFill>
                  <a:schemeClr val="accent1"/>
                </a:solidFill>
              </a:rPr>
              <a:t> THIS IS NOT THE END OF THE FA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</a:rPr>
              <a:t>If there is no content – certificate automatically accepted on WGS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</a:rPr>
              <a:t>If there is content, disclosures team will request certificate from applicant</a:t>
            </a:r>
          </a:p>
          <a:p>
            <a:endParaRPr lang="en-GB" sz="2000" dirty="0">
              <a:solidFill>
                <a:schemeClr val="accent1"/>
              </a:solidFill>
            </a:endParaRPr>
          </a:p>
          <a:p>
            <a:pPr algn="ctr"/>
            <a:r>
              <a:rPr lang="en-GB" sz="2000" b="1" dirty="0">
                <a:solidFill>
                  <a:schemeClr val="accent1"/>
                </a:solidFill>
              </a:rPr>
              <a:t>THE DBS IS ONLY FA ACCEPTED WHEN IT IS </a:t>
            </a:r>
          </a:p>
          <a:p>
            <a:pPr algn="ctr"/>
            <a:r>
              <a:rPr lang="en-GB" sz="2000" b="1" dirty="0">
                <a:solidFill>
                  <a:schemeClr val="accent1"/>
                </a:solidFill>
              </a:rPr>
              <a:t>GREEN ON THE WHOLE GAME SYSTEM </a:t>
            </a:r>
          </a:p>
        </p:txBody>
      </p:sp>
    </p:spTree>
    <p:extLst>
      <p:ext uri="{BB962C8B-B14F-4D97-AF65-F5344CB8AC3E}">
        <p14:creationId xmlns:p14="http://schemas.microsoft.com/office/powerpoint/2010/main" val="384256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15161-9C6F-4D1F-8BA7-DE56BAAD0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Whole Game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503FB-7B9E-47D4-98F9-8F649F5EC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47" y="899457"/>
            <a:ext cx="7086600" cy="49831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Crucial tool for Safeguarding – only those aligned to the club on the Whole Game System AND with in-date FA accepted DBS checks should be running training and match day sessions</a:t>
            </a:r>
          </a:p>
          <a:p>
            <a:r>
              <a:rPr lang="en-GB" dirty="0"/>
              <a:t>Is your club’s WGS accurate and up to date? How do you know?</a:t>
            </a:r>
          </a:p>
          <a:p>
            <a:r>
              <a:rPr lang="en-GB" dirty="0"/>
              <a:t>Is each FAN account in the correct, legal name? – individuals can update their own records or refer to </a:t>
            </a:r>
            <a:r>
              <a:rPr lang="en-GB" dirty="0">
                <a:hlinkClick r:id="rId2"/>
              </a:rPr>
              <a:t>safeguarding@hampshirefa.com</a:t>
            </a:r>
            <a:r>
              <a:rPr lang="en-GB" dirty="0"/>
              <a:t> </a:t>
            </a:r>
          </a:p>
          <a:p>
            <a:r>
              <a:rPr lang="en-GB" dirty="0"/>
              <a:t>Are there multiple FAN accounts?</a:t>
            </a:r>
          </a:p>
          <a:p>
            <a:r>
              <a:rPr lang="en-GB" dirty="0"/>
              <a:t>Is the coach aligned to the correct team?</a:t>
            </a:r>
          </a:p>
          <a:p>
            <a:pPr marL="0" indent="0">
              <a:buNone/>
            </a:pPr>
            <a:r>
              <a:rPr lang="en-GB" b="1" dirty="0"/>
              <a:t>REMEMBER</a:t>
            </a:r>
            <a:r>
              <a:rPr lang="en-GB" dirty="0"/>
              <a:t> the WGS contains personal data – who has access to this in your club? Is it used for business reasons only?</a:t>
            </a:r>
          </a:p>
          <a:p>
            <a:pPr marL="0" indent="0">
              <a:buNone/>
            </a:pPr>
            <a:r>
              <a:rPr lang="en-GB" dirty="0"/>
              <a:t>See </a:t>
            </a:r>
            <a:r>
              <a:rPr lang="en-GB" dirty="0">
                <a:hlinkClick r:id="rId3"/>
              </a:rPr>
              <a:t>https://grassrootstechnology.thefa.com/support/home</a:t>
            </a:r>
            <a:r>
              <a:rPr lang="en-GB" dirty="0"/>
              <a:t> for FAQ and support with Whole Game, Player Registration, etc</a:t>
            </a:r>
          </a:p>
        </p:txBody>
      </p:sp>
    </p:spTree>
    <p:extLst>
      <p:ext uri="{BB962C8B-B14F-4D97-AF65-F5344CB8AC3E}">
        <p14:creationId xmlns:p14="http://schemas.microsoft.com/office/powerpoint/2010/main" val="3026163102"/>
      </p:ext>
    </p:extLst>
  </p:cSld>
  <p:clrMapOvr>
    <a:masterClrMapping/>
  </p:clrMapOvr>
</p:sld>
</file>

<file path=ppt/theme/theme1.xml><?xml version="1.0" encoding="utf-8"?>
<a:theme xmlns:a="http://schemas.openxmlformats.org/drawingml/2006/main" name="1_FA Group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3B8A"/>
      </a:accent1>
      <a:accent2>
        <a:srgbClr val="ED1C2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4934</TotalTime>
  <Words>598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1_FA Group</vt:lpstr>
      <vt:lpstr>DBS Checks</vt:lpstr>
      <vt:lpstr>Who needs a DBS check</vt:lpstr>
      <vt:lpstr>DBS application process</vt:lpstr>
      <vt:lpstr>The external phase of the DBS check</vt:lpstr>
      <vt:lpstr>Whole Game System</vt:lpstr>
    </vt:vector>
  </TitlesOfParts>
  <Company>The Football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Djudah</dc:creator>
  <cp:lastModifiedBy>Melanie Gill</cp:lastModifiedBy>
  <cp:revision>788</cp:revision>
  <dcterms:created xsi:type="dcterms:W3CDTF">2010-02-19T09:52:10Z</dcterms:created>
  <dcterms:modified xsi:type="dcterms:W3CDTF">2022-04-19T12:20:14Z</dcterms:modified>
</cp:coreProperties>
</file>