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4" r:id="rId2"/>
    <p:sldId id="261" r:id="rId3"/>
    <p:sldId id="263" r:id="rId4"/>
    <p:sldId id="256" r:id="rId5"/>
    <p:sldId id="269" r:id="rId6"/>
    <p:sldId id="268" r:id="rId7"/>
    <p:sldId id="266"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83B2D"/>
    <a:srgbClr val="E56463"/>
    <a:srgbClr val="051D42"/>
    <a:srgbClr val="D93A27"/>
    <a:srgbClr val="051E42"/>
    <a:srgbClr val="061E42"/>
    <a:srgbClr val="CC2000"/>
    <a:srgbClr val="B11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53EA8-8E5E-4873-A13F-C9A6797BB103}" v="5" dt="2023-03-29T14:22:18.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87"/>
    <p:restoredTop sz="94653"/>
  </p:normalViewPr>
  <p:slideViewPr>
    <p:cSldViewPr snapToGrid="0" snapToObjects="1">
      <p:cViewPr>
        <p:scale>
          <a:sx n="100" d="100"/>
          <a:sy n="100" d="100"/>
        </p:scale>
        <p:origin x="412" y="-1956"/>
      </p:cViewPr>
      <p:guideLst>
        <p:guide orient="horz" pos="588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Viveiros" userId="cb5467d9-013a-44db-9ea7-c7065b842548" providerId="ADAL" clId="{65B53EA8-8E5E-4873-A13F-C9A6797BB103}"/>
    <pc:docChg chg="undo custSel modSld">
      <pc:chgData name="Pedro Viveiros" userId="cb5467d9-013a-44db-9ea7-c7065b842548" providerId="ADAL" clId="{65B53EA8-8E5E-4873-A13F-C9A6797BB103}" dt="2023-03-29T14:23:09.531" v="40" actId="6549"/>
      <pc:docMkLst>
        <pc:docMk/>
      </pc:docMkLst>
      <pc:sldChg chg="modSp mod">
        <pc:chgData name="Pedro Viveiros" userId="cb5467d9-013a-44db-9ea7-c7065b842548" providerId="ADAL" clId="{65B53EA8-8E5E-4873-A13F-C9A6797BB103}" dt="2023-03-29T13:19:10.366" v="21" actId="20577"/>
        <pc:sldMkLst>
          <pc:docMk/>
          <pc:sldMk cId="3718154387" sldId="264"/>
        </pc:sldMkLst>
        <pc:spChg chg="mod">
          <ac:chgData name="Pedro Viveiros" userId="cb5467d9-013a-44db-9ea7-c7065b842548" providerId="ADAL" clId="{65B53EA8-8E5E-4873-A13F-C9A6797BB103}" dt="2023-03-29T13:19:10.366" v="21" actId="20577"/>
          <ac:spMkLst>
            <pc:docMk/>
            <pc:sldMk cId="3718154387" sldId="264"/>
            <ac:spMk id="9" creationId="{3522F0A4-4FB9-0645-B528-4FFF6BE699E9}"/>
          </ac:spMkLst>
        </pc:spChg>
      </pc:sldChg>
      <pc:sldChg chg="modSp mod">
        <pc:chgData name="Pedro Viveiros" userId="cb5467d9-013a-44db-9ea7-c7065b842548" providerId="ADAL" clId="{65B53EA8-8E5E-4873-A13F-C9A6797BB103}" dt="2023-03-29T14:23:09.531" v="40" actId="6549"/>
        <pc:sldMkLst>
          <pc:docMk/>
          <pc:sldMk cId="2590725125" sldId="269"/>
        </pc:sldMkLst>
        <pc:graphicFrameChg chg="mod modGraphic">
          <ac:chgData name="Pedro Viveiros" userId="cb5467d9-013a-44db-9ea7-c7065b842548" providerId="ADAL" clId="{65B53EA8-8E5E-4873-A13F-C9A6797BB103}" dt="2023-03-29T14:23:09.531" v="40" actId="6549"/>
          <ac:graphicFrameMkLst>
            <pc:docMk/>
            <pc:sldMk cId="2590725125" sldId="269"/>
            <ac:graphicFrameMk id="16" creationId="{938DCAFC-7897-5D48-87BA-48826A7F482E}"/>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38E1DD-B747-7544-A8F7-A75915D7BDA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38E1DD-B747-7544-A8F7-A75915D7BDA9}"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38E1DD-B747-7544-A8F7-A75915D7BDA9}"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3/29/2023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Pedro.Viveiros@HampshireF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forms.office.com/r/Abk6YsWEKX" TargetMode="External"/><Relationship Id="rId4" Type="http://schemas.openxmlformats.org/officeDocument/2006/relationships/hyperlink" Target="https://forms.office.com/e/N64NE7BWL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https://forms.office.com/e/N64NE7BWLZ"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418292"/>
            <a:ext cx="6724650"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INTERNSHIP 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Pathway Football Development Intern</a:t>
            </a:r>
            <a:r>
              <a:rPr lang="en-US" sz="1000" dirty="0">
                <a:solidFill>
                  <a:srgbClr val="061E42"/>
                </a:solidFill>
                <a:latin typeface="Barlow Condensed Medium" pitchFamily="2" charset="77"/>
              </a:rPr>
              <a:t> | Hampshire FA</a:t>
            </a:r>
          </a:p>
        </p:txBody>
      </p:sp>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GB" sz="2000" dirty="0">
                <a:solidFill>
                  <a:schemeClr val="bg1"/>
                </a:solidFill>
                <a:latin typeface="Barlow Condensed Medium" pitchFamily="2" charset="77"/>
              </a:rPr>
              <a:t>Female Pathway Football Development Intern</a:t>
            </a:r>
            <a:endParaRPr lang="en-US" sz="2000" dirty="0">
              <a:solidFill>
                <a:schemeClr val="bg1"/>
              </a:solidFill>
              <a:latin typeface="Barlow Condensed Medium" pitchFamily="2" charset="77"/>
            </a:endParaRP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44AD7E-8C47-8F4B-BE97-FF255D1B9031}"/>
              </a:ext>
            </a:extLst>
          </p:cNvPr>
          <p:cNvSpPr/>
          <p:nvPr/>
        </p:nvSpPr>
        <p:spPr>
          <a:xfrm>
            <a:off x="-324" y="6511157"/>
            <a:ext cx="7559675" cy="2782605"/>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E1B2C57-D03A-3044-9C8E-BE8923AC1CB0}"/>
              </a:ext>
            </a:extLst>
          </p:cNvPr>
          <p:cNvPicPr>
            <a:picLocks noChangeAspect="1"/>
          </p:cNvPicPr>
          <p:nvPr/>
        </p:nvPicPr>
        <p:blipFill rotWithShape="1">
          <a:blip r:embed="rId2"/>
          <a:srcRect r="4974"/>
          <a:stretch/>
        </p:blipFill>
        <p:spPr>
          <a:xfrm>
            <a:off x="0" y="11113"/>
            <a:ext cx="7558089"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WHAT IS IN THIS PACK?</a:t>
            </a:r>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3"/>
          <a:stretch>
            <a:fillRect/>
          </a:stretch>
        </p:blipFill>
        <p:spPr>
          <a:xfrm>
            <a:off x="3508539" y="9788823"/>
            <a:ext cx="542596" cy="772571"/>
          </a:xfrm>
          <a:prstGeom prst="rect">
            <a:avLst/>
          </a:prstGeom>
        </p:spPr>
      </p:pic>
      <p:grpSp>
        <p:nvGrpSpPr>
          <p:cNvPr id="5" name="Group 4">
            <a:extLst>
              <a:ext uri="{FF2B5EF4-FFF2-40B4-BE49-F238E27FC236}">
                <a16:creationId xmlns:a16="http://schemas.microsoft.com/office/drawing/2014/main" id="{0B2EE779-7A27-99D9-15DB-D4F8EA847723}"/>
              </a:ext>
            </a:extLst>
          </p:cNvPr>
          <p:cNvGrpSpPr/>
          <p:nvPr/>
        </p:nvGrpSpPr>
        <p:grpSpPr>
          <a:xfrm>
            <a:off x="1059766" y="1885213"/>
            <a:ext cx="5458097" cy="6832640"/>
            <a:chOff x="1059766" y="1885213"/>
            <a:chExt cx="5458097" cy="6832640"/>
          </a:xfrm>
        </p:grpSpPr>
        <p:sp>
          <p:nvSpPr>
            <p:cNvPr id="14" name="TextBox 13">
              <a:extLst>
                <a:ext uri="{FF2B5EF4-FFF2-40B4-BE49-F238E27FC236}">
                  <a16:creationId xmlns:a16="http://schemas.microsoft.com/office/drawing/2014/main" id="{FC372218-32A5-5319-32F1-BFEA00B2D64E}"/>
                </a:ext>
              </a:extLst>
            </p:cNvPr>
            <p:cNvSpPr txBox="1"/>
            <p:nvPr/>
          </p:nvSpPr>
          <p:spPr>
            <a:xfrm>
              <a:off x="1059766" y="1885213"/>
              <a:ext cx="5458097" cy="6832640"/>
            </a:xfrm>
            <a:prstGeom prst="rect">
              <a:avLst/>
            </a:prstGeom>
            <a:noFill/>
          </p:spPr>
          <p:txBody>
            <a:bodyPr wrap="square" rtlCol="0">
              <a:spAutoFit/>
            </a:bodyPr>
            <a:lstStyle/>
            <a:p>
              <a:pPr algn="just"/>
              <a:r>
                <a:rPr lang="en-US" sz="4400" b="1" dirty="0">
                  <a:solidFill>
                    <a:srgbClr val="D83B27"/>
                  </a:solidFill>
                  <a:latin typeface="Barlow Condensed SemiBold" pitchFamily="2" charset="77"/>
                </a:rPr>
                <a:t>1</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Job Advert &amp; Description</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2 </a:t>
              </a:r>
              <a:r>
                <a:rPr lang="en-US" sz="2000" b="1" dirty="0">
                  <a:solidFill>
                    <a:schemeClr val="tx1">
                      <a:lumMod val="85000"/>
                      <a:lumOff val="15000"/>
                    </a:schemeClr>
                  </a:solidFill>
                  <a:latin typeface="Barlow Condensed SemiBold" pitchFamily="2" charset="77"/>
                </a:rPr>
                <a:t>Application Process</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3</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Full Role Profile &amp; Person Specification</a:t>
              </a:r>
            </a:p>
            <a:p>
              <a:pPr algn="just"/>
              <a:endParaRPr lang="en-US" sz="1400" b="1" dirty="0">
                <a:solidFill>
                  <a:schemeClr val="tx1">
                    <a:lumMod val="85000"/>
                    <a:lumOff val="15000"/>
                  </a:schemeClr>
                </a:solidFill>
                <a:latin typeface="Barlow Condensed SemiBold" pitchFamily="2" charset="77"/>
              </a:endParaRPr>
            </a:p>
            <a:p>
              <a:pPr algn="just"/>
              <a:r>
                <a:rPr lang="en-US" sz="4400" b="1" dirty="0">
                  <a:solidFill>
                    <a:srgbClr val="DE3D3B"/>
                  </a:solidFill>
                  <a:latin typeface="Barlow Condensed SemiBold" pitchFamily="2" charset="77"/>
                </a:rPr>
                <a:t>4 </a:t>
              </a:r>
              <a:r>
                <a:rPr lang="en-US" sz="2000" b="1" dirty="0">
                  <a:solidFill>
                    <a:schemeClr val="tx1">
                      <a:lumMod val="85000"/>
                      <a:lumOff val="15000"/>
                    </a:schemeClr>
                  </a:solidFill>
                  <a:latin typeface="Barlow Condensed SemiBold" pitchFamily="2" charset="77"/>
                </a:rPr>
                <a:t>Supporting Information</a:t>
              </a:r>
            </a:p>
            <a:p>
              <a:pPr marL="800100" lvl="1" indent="-342900" algn="just">
                <a:buFont typeface="Arial" panose="020B0604020202020204" pitchFamily="34" charset="0"/>
                <a:buChar char="•"/>
              </a:pPr>
              <a:r>
                <a:rPr lang="en-US" sz="2000" b="1" dirty="0">
                  <a:solidFill>
                    <a:schemeClr val="tx1">
                      <a:lumMod val="85000"/>
                      <a:lumOff val="15000"/>
                    </a:schemeClr>
                  </a:solidFill>
                  <a:latin typeface="Barlow Condensed SemiBold" pitchFamily="2" charset="77"/>
                </a:rPr>
                <a:t>Hampshire FA Vision, Mission &amp; Values</a:t>
              </a:r>
            </a:p>
            <a:p>
              <a:pPr lvl="1" algn="just"/>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algn="just"/>
              <a:endParaRPr lang="en-US" sz="2000" b="1" dirty="0">
                <a:solidFill>
                  <a:schemeClr val="tx1">
                    <a:lumMod val="85000"/>
                    <a:lumOff val="15000"/>
                  </a:schemeClr>
                </a:solidFill>
                <a:latin typeface="Barlow Condensed SemiBold" pitchFamily="2" charset="77"/>
              </a:endParaRPr>
            </a:p>
            <a:p>
              <a:pPr algn="just"/>
              <a:r>
                <a:rPr lang="en-US" sz="2000" b="1" dirty="0">
                  <a:solidFill>
                    <a:schemeClr val="tx1">
                      <a:lumMod val="85000"/>
                      <a:lumOff val="15000"/>
                    </a:schemeClr>
                  </a:solidFill>
                  <a:latin typeface="Barlow Condensed SemiBold" pitchFamily="2" charset="77"/>
                </a:rPr>
                <a:t>If you would like to discuss the role further or have any questions on the content of this pack, please contact </a:t>
              </a:r>
              <a:r>
                <a:rPr lang="en-GB" sz="2000" b="1" dirty="0">
                  <a:solidFill>
                    <a:srgbClr val="D83B2D"/>
                  </a:solidFill>
                  <a:latin typeface="Barlow Condensed SemiBold" pitchFamily="2" charset="77"/>
                </a:rPr>
                <a:t>Hannah.Humphreys@HampshireFA.com </a:t>
              </a:r>
              <a:r>
                <a:rPr lang="en-GB" sz="2000" b="1" dirty="0">
                  <a:solidFill>
                    <a:schemeClr val="tx1">
                      <a:lumMod val="85000"/>
                      <a:lumOff val="15000"/>
                    </a:schemeClr>
                  </a:solidFill>
                  <a:latin typeface="Barlow Condensed SemiBold" pitchFamily="2" charset="77"/>
                </a:rPr>
                <a:t>us</a:t>
              </a:r>
              <a:r>
                <a:rPr lang="en-US" sz="2000" b="1" dirty="0">
                  <a:solidFill>
                    <a:schemeClr val="tx1">
                      <a:lumMod val="85000"/>
                      <a:lumOff val="15000"/>
                    </a:schemeClr>
                  </a:solidFill>
                  <a:latin typeface="Barlow Condensed SemiBold" pitchFamily="2" charset="77"/>
                </a:rPr>
                <a:t>ing the details below:</a:t>
              </a:r>
            </a:p>
            <a:p>
              <a:pPr algn="just"/>
              <a:endParaRPr lang="en-GB" sz="2000" b="1" dirty="0">
                <a:solidFill>
                  <a:srgbClr val="DE3C3B"/>
                </a:solidFill>
                <a:latin typeface="Barlow Condensed SemiBold" pitchFamily="2" charset="77"/>
              </a:endParaRPr>
            </a:p>
            <a:p>
              <a:pPr algn="just"/>
              <a:r>
                <a:rPr lang="en-GB" sz="2000" b="1" dirty="0">
                  <a:latin typeface="Barlow Condensed SemiBold" pitchFamily="2" charset="77"/>
                </a:rPr>
                <a:t>E: </a:t>
              </a:r>
              <a:r>
                <a:rPr lang="en-GB" sz="2000" b="1" dirty="0">
                  <a:solidFill>
                    <a:srgbClr val="D83B2D"/>
                  </a:solidFill>
                  <a:latin typeface="Barlow Condensed SemiBold" pitchFamily="2" charset="77"/>
                </a:rPr>
                <a:t>Hannah.Humphreys</a:t>
              </a:r>
              <a:r>
                <a:rPr lang="en-GB" sz="2000" b="1" dirty="0">
                  <a:solidFill>
                    <a:srgbClr val="D83B2D"/>
                  </a:solidFill>
                  <a:latin typeface="Barlow Condensed SemiBold" pitchFamily="2" charset="77"/>
                  <a:hlinkClick r:id="rId4">
                    <a:extLst>
                      <a:ext uri="{A12FA001-AC4F-418D-AE19-62706E023703}">
                        <ahyp:hlinkClr xmlns:ahyp="http://schemas.microsoft.com/office/drawing/2018/hyperlinkcolor" val="tx"/>
                      </a:ext>
                    </a:extLst>
                  </a:hlinkClick>
                </a:rPr>
                <a:t>@HampshireFA.com</a:t>
              </a:r>
              <a:r>
                <a:rPr lang="en-GB" sz="2000" b="1" dirty="0">
                  <a:solidFill>
                    <a:srgbClr val="D83B2D"/>
                  </a:solidFill>
                  <a:latin typeface="Barlow Condensed SemiBold" pitchFamily="2" charset="77"/>
                </a:rPr>
                <a:t>  </a:t>
              </a:r>
            </a:p>
            <a:p>
              <a:pPr algn="just"/>
              <a:r>
                <a:rPr lang="en-GB" sz="2000" b="1" dirty="0">
                  <a:latin typeface="Barlow Condensed SemiBold" pitchFamily="2" charset="77"/>
                </a:rPr>
                <a:t>T:</a:t>
              </a:r>
              <a:r>
                <a:rPr lang="en-GB" sz="2000" b="1" dirty="0">
                  <a:solidFill>
                    <a:srgbClr val="DE3C3B"/>
                  </a:solidFill>
                  <a:latin typeface="Barlow Condensed SemiBold" pitchFamily="2" charset="77"/>
                </a:rPr>
                <a:t> 01256 853 013</a:t>
              </a:r>
            </a:p>
          </p:txBody>
        </p:sp>
        <p:cxnSp>
          <p:nvCxnSpPr>
            <p:cNvPr id="15" name="Straight Connector 14">
              <a:extLst>
                <a:ext uri="{FF2B5EF4-FFF2-40B4-BE49-F238E27FC236}">
                  <a16:creationId xmlns:a16="http://schemas.microsoft.com/office/drawing/2014/main" id="{C2D0EECF-E7CF-9C37-95B9-F788B6B4FA80}"/>
                </a:ext>
              </a:extLst>
            </p:cNvPr>
            <p:cNvCxnSpPr>
              <a:cxnSpLocks/>
            </p:cNvCxnSpPr>
            <p:nvPr/>
          </p:nvCxnSpPr>
          <p:spPr>
            <a:xfrm>
              <a:off x="2573710" y="6051164"/>
              <a:ext cx="2412253" cy="0"/>
            </a:xfrm>
            <a:prstGeom prst="line">
              <a:avLst/>
            </a:prstGeom>
            <a:ln w="28575">
              <a:solidFill>
                <a:srgbClr val="051D42"/>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5CA8412B-4848-59A1-2579-5ADF4070DEDC}"/>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Pathway Football Development Intern </a:t>
            </a:r>
            <a:r>
              <a:rPr lang="en-US" sz="1000" dirty="0">
                <a:solidFill>
                  <a:srgbClr val="061E42"/>
                </a:solidFill>
                <a:latin typeface="Barlow Condensed Medium" pitchFamily="2" charset="77"/>
              </a:rPr>
              <a:t>| Hampshire FA</a:t>
            </a:r>
          </a:p>
        </p:txBody>
      </p:sp>
    </p:spTree>
    <p:extLst>
      <p:ext uri="{BB962C8B-B14F-4D97-AF65-F5344CB8AC3E}">
        <p14:creationId xmlns:p14="http://schemas.microsoft.com/office/powerpoint/2010/main" val="169505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APPLICATION PROCESS</a:t>
            </a: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7" name="TextBox 6">
            <a:extLst>
              <a:ext uri="{FF2B5EF4-FFF2-40B4-BE49-F238E27FC236}">
                <a16:creationId xmlns:a16="http://schemas.microsoft.com/office/drawing/2014/main" id="{9994B3EB-5D07-43A8-96B4-C0D4A8117808}"/>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Pathway Football Development Intern </a:t>
            </a:r>
            <a:r>
              <a:rPr lang="en-US" sz="1000" dirty="0">
                <a:solidFill>
                  <a:srgbClr val="061E42"/>
                </a:solidFill>
                <a:latin typeface="Barlow Condensed Medium" pitchFamily="2" charset="77"/>
              </a:rPr>
              <a:t>| Hampshire FA</a:t>
            </a:r>
          </a:p>
        </p:txBody>
      </p:sp>
      <p:sp>
        <p:nvSpPr>
          <p:cNvPr id="2" name="TextBox 1">
            <a:extLst>
              <a:ext uri="{FF2B5EF4-FFF2-40B4-BE49-F238E27FC236}">
                <a16:creationId xmlns:a16="http://schemas.microsoft.com/office/drawing/2014/main" id="{4B2A76EB-BDB7-9C3D-9DEF-CBF43DA1116A}"/>
              </a:ext>
            </a:extLst>
          </p:cNvPr>
          <p:cNvSpPr txBox="1"/>
          <p:nvPr/>
        </p:nvSpPr>
        <p:spPr>
          <a:xfrm>
            <a:off x="702783" y="1601154"/>
            <a:ext cx="6154108" cy="7571303"/>
          </a:xfrm>
          <a:prstGeom prst="rect">
            <a:avLst/>
          </a:prstGeom>
          <a:noFill/>
        </p:spPr>
        <p:txBody>
          <a:bodyPr wrap="square" rtlCol="0">
            <a:spAutoFit/>
          </a:bodyPr>
          <a:lstStyle/>
          <a:p>
            <a:pPr algn="just"/>
            <a:r>
              <a:rPr lang="en-GB" sz="1600" dirty="0">
                <a:solidFill>
                  <a:schemeClr val="tx1">
                    <a:lumMod val="85000"/>
                    <a:lumOff val="15000"/>
                  </a:schemeClr>
                </a:solidFill>
                <a:latin typeface="Barlow Condensed" panose="00000506000000000000" pitchFamily="2" charset="0"/>
              </a:rPr>
              <a:t>Please see the accompanying </a:t>
            </a:r>
            <a:r>
              <a:rPr lang="en-GB" sz="1600" b="1" dirty="0">
                <a:solidFill>
                  <a:schemeClr val="tx1">
                    <a:lumMod val="85000"/>
                    <a:lumOff val="15000"/>
                  </a:schemeClr>
                </a:solidFill>
                <a:latin typeface="Barlow Condensed" panose="00000506000000000000" pitchFamily="2" charset="0"/>
              </a:rPr>
              <a:t>advert &amp; job description, full role profile &amp; person specification </a:t>
            </a:r>
            <a:r>
              <a:rPr lang="en-GB" sz="1600" dirty="0">
                <a:solidFill>
                  <a:schemeClr val="tx1">
                    <a:lumMod val="85000"/>
                    <a:lumOff val="15000"/>
                  </a:schemeClr>
                </a:solidFill>
                <a:latin typeface="Barlow Condensed" panose="00000506000000000000" pitchFamily="2" charset="0"/>
              </a:rPr>
              <a:t>and</a:t>
            </a:r>
            <a:r>
              <a:rPr lang="en-GB" sz="1600" b="1" dirty="0">
                <a:solidFill>
                  <a:schemeClr val="tx1">
                    <a:lumMod val="85000"/>
                    <a:lumOff val="15000"/>
                  </a:schemeClr>
                </a:solidFill>
                <a:latin typeface="Barlow Condensed" panose="00000506000000000000" pitchFamily="2" charset="0"/>
              </a:rPr>
              <a:t> supporting information</a:t>
            </a:r>
            <a:r>
              <a:rPr lang="en-GB" sz="1600" dirty="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application form by clicking </a:t>
            </a:r>
            <a:r>
              <a:rPr lang="en-GB" sz="1600" b="1" dirty="0">
                <a:solidFill>
                  <a:srgbClr val="FF0000"/>
                </a:solidFill>
                <a:latin typeface="Barlow Condensed" panose="00000506000000000000" pitchFamily="2" charset="0"/>
                <a:hlinkClick r:id="rId4">
                  <a:extLst>
                    <a:ext uri="{A12FA001-AC4F-418D-AE19-62706E023703}">
                      <ahyp:hlinkClr xmlns:ahyp="http://schemas.microsoft.com/office/drawing/2018/hyperlinkcolor" val="tx"/>
                    </a:ext>
                  </a:extLst>
                </a:hlinkClick>
              </a:rPr>
              <a:t>here</a:t>
            </a:r>
            <a:r>
              <a:rPr lang="en-GB" sz="1600" b="1" dirty="0">
                <a:solidFill>
                  <a:srgbClr val="FF0000"/>
                </a:solidFill>
                <a:latin typeface="Barlow Condensed" panose="00000506000000000000" pitchFamily="2" charset="0"/>
              </a:rPr>
              <a:t>.</a:t>
            </a:r>
          </a:p>
          <a:p>
            <a:pPr algn="just"/>
            <a:endParaRPr lang="en-GB" sz="1000" dirty="0">
              <a:solidFill>
                <a:schemeClr val="tx1">
                  <a:lumMod val="85000"/>
                  <a:lumOff val="15000"/>
                </a:schemeClr>
              </a:solidFill>
              <a:latin typeface="Barlow Condensed" panose="00000506000000000000" pitchFamily="2" charset="0"/>
            </a:endParaRPr>
          </a:p>
          <a:p>
            <a:pPr algn="just"/>
            <a:r>
              <a:rPr lang="en-GB" sz="1600" dirty="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have an understanding and commitment to </a:t>
            </a:r>
            <a:r>
              <a:rPr lang="en-GB" sz="1600" b="1" dirty="0">
                <a:solidFill>
                  <a:schemeClr val="tx1">
                    <a:lumMod val="85000"/>
                    <a:lumOff val="15000"/>
                  </a:schemeClr>
                </a:solidFill>
                <a:latin typeface="Barlow Condensed" panose="00000506000000000000" pitchFamily="2" charset="0"/>
              </a:rPr>
              <a:t>equality, diversity and inclusion </a:t>
            </a:r>
            <a:r>
              <a:rPr lang="en-GB" sz="1600" dirty="0">
                <a:solidFill>
                  <a:schemeClr val="tx1">
                    <a:lumMod val="85000"/>
                    <a:lumOff val="15000"/>
                  </a:schemeClr>
                </a:solidFill>
                <a:latin typeface="Barlow Condensed" panose="00000506000000000000" pitchFamily="2" charset="0"/>
              </a:rPr>
              <a:t>and would be grateful if you could complete an optional,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equality monitoring form by clicking </a:t>
            </a:r>
            <a:r>
              <a:rPr lang="en-GB" sz="1600" b="1" u="sng" dirty="0">
                <a:solidFill>
                  <a:srgbClr val="D83B2D"/>
                </a:solidFill>
                <a:latin typeface="Barlow Condensed" panose="00000506000000000000" pitchFamily="2" charset="0"/>
                <a:hlinkClick r:id="rId5">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endParaRPr lang="en-GB" sz="1600" dirty="0">
              <a:solidFill>
                <a:schemeClr val="tx1">
                  <a:lumMod val="85000"/>
                  <a:lumOff val="15000"/>
                </a:schemeClr>
              </a:solidFill>
              <a:latin typeface="Barlow Condensed" panose="00000506000000000000" pitchFamily="2" charset="0"/>
            </a:endParaRP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are committed to </a:t>
            </a:r>
            <a:r>
              <a:rPr lang="en-GB" sz="1600" b="1" dirty="0">
                <a:solidFill>
                  <a:schemeClr val="tx1">
                    <a:lumMod val="85000"/>
                    <a:lumOff val="15000"/>
                  </a:schemeClr>
                </a:solidFill>
                <a:latin typeface="Barlow Condensed" panose="00000506000000000000" pitchFamily="2" charset="0"/>
              </a:rPr>
              <a:t>safeguarding children and adults at risk</a:t>
            </a:r>
            <a:r>
              <a:rPr lang="en-GB" sz="1600" dirty="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dirty="0">
                <a:solidFill>
                  <a:schemeClr val="tx1">
                    <a:lumMod val="85000"/>
                    <a:lumOff val="15000"/>
                  </a:schemeClr>
                </a:solidFill>
                <a:latin typeface="Barlow Condensed" panose="00000506000000000000" pitchFamily="2" charset="0"/>
              </a:rPr>
              <a:t>  </a:t>
            </a:r>
          </a:p>
          <a:p>
            <a:pPr algn="just"/>
            <a:r>
              <a:rPr lang="en-GB" sz="2000" b="1" dirty="0">
                <a:solidFill>
                  <a:srgbClr val="D83B2D"/>
                </a:solidFill>
                <a:latin typeface="Barlow Condensed ExtraBold" panose="00000906000000000000" pitchFamily="2" charset="0"/>
              </a:rPr>
              <a:t>Key Dates:</a:t>
            </a:r>
            <a:endParaRPr lang="en-GB" sz="2000" dirty="0">
              <a:solidFill>
                <a:srgbClr val="D83B2D"/>
              </a:solidFill>
              <a:latin typeface="Barlow Condensed ExtraBold" panose="00000906000000000000" pitchFamily="2" charset="0"/>
            </a:endParaRPr>
          </a:p>
          <a:p>
            <a:pPr lvl="0" algn="just"/>
            <a:r>
              <a:rPr lang="en-GB" sz="1600" dirty="0">
                <a:solidFill>
                  <a:schemeClr val="tx1">
                    <a:lumMod val="85000"/>
                    <a:lumOff val="15000"/>
                  </a:schemeClr>
                </a:solidFill>
                <a:latin typeface="Barlow Condensed" panose="00000506000000000000" pitchFamily="2" charset="0"/>
              </a:rPr>
              <a:t>Application Closing date – </a:t>
            </a:r>
            <a:r>
              <a:rPr lang="en-GB" sz="1600" b="1" dirty="0">
                <a:solidFill>
                  <a:schemeClr val="tx1">
                    <a:lumMod val="85000"/>
                    <a:lumOff val="15000"/>
                  </a:schemeClr>
                </a:solidFill>
                <a:latin typeface="Barlow Condensed" panose="00000506000000000000" pitchFamily="2" charset="0"/>
              </a:rPr>
              <a:t>Friday 28</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April</a:t>
            </a:r>
            <a:endParaRPr lang="en-GB" sz="1600" dirty="0">
              <a:solidFill>
                <a:schemeClr val="tx1">
                  <a:lumMod val="85000"/>
                  <a:lumOff val="15000"/>
                </a:schemeClr>
              </a:solidFill>
              <a:latin typeface="Barlow Condensed" panose="00000506000000000000" pitchFamily="2" charset="0"/>
            </a:endParaRPr>
          </a:p>
          <a:p>
            <a:pPr lvl="0" algn="just"/>
            <a:r>
              <a:rPr lang="en-GB" sz="1600" dirty="0">
                <a:solidFill>
                  <a:schemeClr val="tx1">
                    <a:lumMod val="85000"/>
                    <a:lumOff val="15000"/>
                  </a:schemeClr>
                </a:solidFill>
                <a:latin typeface="Barlow Condensed" panose="00000506000000000000" pitchFamily="2" charset="0"/>
              </a:rPr>
              <a:t>Interview date –</a:t>
            </a:r>
            <a:r>
              <a:rPr lang="en-GB" sz="1600" b="1" dirty="0">
                <a:solidFill>
                  <a:schemeClr val="tx1">
                    <a:lumMod val="85000"/>
                    <a:lumOff val="15000"/>
                  </a:schemeClr>
                </a:solidFill>
                <a:latin typeface="Barlow Condensed" panose="00000506000000000000" pitchFamily="2" charset="0"/>
              </a:rPr>
              <a:t> 15</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17</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or 23</a:t>
            </a:r>
            <a:r>
              <a:rPr lang="en-GB" sz="1600" b="1" baseline="30000" dirty="0">
                <a:solidFill>
                  <a:schemeClr val="tx1">
                    <a:lumMod val="85000"/>
                    <a:lumOff val="15000"/>
                  </a:schemeClr>
                </a:solidFill>
                <a:latin typeface="Barlow Condensed" panose="00000506000000000000" pitchFamily="2" charset="0"/>
              </a:rPr>
              <a:t>rd</a:t>
            </a:r>
            <a:r>
              <a:rPr lang="en-GB" sz="1600" b="1" dirty="0">
                <a:solidFill>
                  <a:schemeClr val="tx1">
                    <a:lumMod val="85000"/>
                    <a:lumOff val="15000"/>
                  </a:schemeClr>
                </a:solidFill>
                <a:latin typeface="Barlow Condensed" panose="00000506000000000000" pitchFamily="2" charset="0"/>
              </a:rPr>
              <a:t> May</a:t>
            </a:r>
            <a:r>
              <a:rPr lang="en-GB" sz="2000" b="1" dirty="0">
                <a:solidFill>
                  <a:schemeClr val="tx1">
                    <a:lumMod val="85000"/>
                    <a:lumOff val="15000"/>
                  </a:schemeClr>
                </a:solidFill>
                <a:latin typeface="Barlow Condensed" panose="00000506000000000000" pitchFamily="2" charset="0"/>
              </a:rPr>
              <a:t> </a:t>
            </a:r>
            <a:r>
              <a:rPr lang="en-GB" sz="1050" b="1" dirty="0">
                <a:solidFill>
                  <a:schemeClr val="tx1">
                    <a:lumMod val="85000"/>
                    <a:lumOff val="15000"/>
                  </a:schemeClr>
                </a:solidFill>
                <a:latin typeface="Barlow Condensed" panose="00000506000000000000" pitchFamily="2" charset="0"/>
              </a:rPr>
              <a:t>(in person @ </a:t>
            </a:r>
            <a:r>
              <a:rPr lang="en-GB" sz="1050" b="1" dirty="0" err="1">
                <a:solidFill>
                  <a:schemeClr val="tx1">
                    <a:lumMod val="85000"/>
                    <a:lumOff val="15000"/>
                  </a:schemeClr>
                </a:solidFill>
                <a:latin typeface="Barlow Condensed" panose="00000506000000000000" pitchFamily="2" charset="0"/>
              </a:rPr>
              <a:t>Winklebury</a:t>
            </a:r>
            <a:r>
              <a:rPr lang="en-GB" sz="1050" b="1" dirty="0">
                <a:solidFill>
                  <a:schemeClr val="tx1">
                    <a:lumMod val="85000"/>
                    <a:lumOff val="15000"/>
                  </a:schemeClr>
                </a:solidFill>
                <a:latin typeface="Barlow Condensed" panose="00000506000000000000" pitchFamily="2" charset="0"/>
              </a:rPr>
              <a:t> Football Complex, RG23 8BF)</a:t>
            </a:r>
            <a:endParaRPr lang="en-GB" sz="1050" dirty="0">
              <a:solidFill>
                <a:schemeClr val="tx1">
                  <a:lumMod val="85000"/>
                  <a:lumOff val="15000"/>
                </a:schemeClr>
              </a:solidFill>
              <a:latin typeface="Barlow Condensed" panose="00000506000000000000" pitchFamily="2" charset="0"/>
            </a:endParaRPr>
          </a:p>
          <a:p>
            <a:pPr algn="just">
              <a:buClr>
                <a:srgbClr val="DE3D3B"/>
              </a:buClr>
            </a:pPr>
            <a:endParaRPr lang="en-US" dirty="0">
              <a:solidFill>
                <a:schemeClr val="tx1">
                  <a:lumMod val="85000"/>
                  <a:lumOff val="15000"/>
                </a:schemeClr>
              </a:solidFill>
              <a:latin typeface="Barlow Condensed" panose="00000506000000000000" pitchFamily="2" charset="0"/>
            </a:endParaRPr>
          </a:p>
        </p:txBody>
      </p:sp>
    </p:spTree>
    <p:extLst>
      <p:ext uri="{BB962C8B-B14F-4D97-AF65-F5344CB8AC3E}">
        <p14:creationId xmlns:p14="http://schemas.microsoft.com/office/powerpoint/2010/main" val="47715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324" y="-6115"/>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22F0A4-4FB9-0645-B528-4FFF6BE699E9}"/>
              </a:ext>
            </a:extLst>
          </p:cNvPr>
          <p:cNvSpPr txBox="1"/>
          <p:nvPr/>
        </p:nvSpPr>
        <p:spPr>
          <a:xfrm>
            <a:off x="444338" y="777242"/>
            <a:ext cx="6617793" cy="1323439"/>
          </a:xfrm>
          <a:prstGeom prst="rect">
            <a:avLst/>
          </a:prstGeom>
          <a:noFill/>
        </p:spPr>
        <p:txBody>
          <a:bodyPr wrap="square" rtlCol="0">
            <a:spAutoFit/>
          </a:bodyPr>
          <a:lstStyle/>
          <a:p>
            <a:pPr algn="ctr"/>
            <a:r>
              <a:rPr lang="en-GB" sz="4000" b="1" dirty="0">
                <a:solidFill>
                  <a:schemeClr val="bg1"/>
                </a:solidFill>
                <a:latin typeface="Barlow Condensed SemiBold" pitchFamily="2" charset="77"/>
              </a:rPr>
              <a:t>Female Pathway Football Development Intern</a:t>
            </a:r>
            <a:endParaRPr lang="en-US" sz="4000" b="1" dirty="0">
              <a:solidFill>
                <a:schemeClr val="bg1"/>
              </a:solidFill>
              <a:latin typeface="Barlow Condensed SemiBold" pitchFamily="2" charset="77"/>
            </a:endParaRPr>
          </a:p>
        </p:txBody>
      </p:sp>
      <p:sp>
        <p:nvSpPr>
          <p:cNvPr id="10" name="TextBox 9">
            <a:extLst>
              <a:ext uri="{FF2B5EF4-FFF2-40B4-BE49-F238E27FC236}">
                <a16:creationId xmlns:a16="http://schemas.microsoft.com/office/drawing/2014/main" id="{FA18AC56-5437-C543-ABAC-00E6BE4FFE03}"/>
              </a:ext>
            </a:extLst>
          </p:cNvPr>
          <p:cNvSpPr txBox="1"/>
          <p:nvPr/>
        </p:nvSpPr>
        <p:spPr>
          <a:xfrm>
            <a:off x="618848" y="2806091"/>
            <a:ext cx="6348087" cy="1046440"/>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is the role?</a:t>
            </a:r>
            <a:endParaRPr lang="en-US" sz="2000" i="1" dirty="0">
              <a:solidFill>
                <a:schemeClr val="bg1"/>
              </a:solidFill>
              <a:latin typeface="Barlow Condensed ExtraBold" panose="00000906000000000000" pitchFamily="2" charset="0"/>
            </a:endParaRPr>
          </a:p>
          <a:p>
            <a:pPr algn="just"/>
            <a:r>
              <a:rPr lang="en-GB" sz="1400" dirty="0">
                <a:solidFill>
                  <a:schemeClr val="bg1"/>
                </a:solidFill>
                <a:latin typeface="Barlow Condensed" panose="00000506000000000000" pitchFamily="2" charset="0"/>
              </a:rPr>
              <a:t>We are looking for someone to support the development of female football in Hampshire; retaining and growing participation across youth and adult mainstream and disability football, whilst maximising the impact of the Lionesses’ recent success at UEFA Women’s Euro 2022!</a:t>
            </a:r>
            <a:endParaRPr lang="en-US" sz="1400" dirty="0">
              <a:solidFill>
                <a:schemeClr val="bg1"/>
              </a:solidFill>
              <a:latin typeface="Barlow Condensed" panose="00000506000000000000" pitchFamily="2" charset="0"/>
            </a:endParaRP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3730" y="9838175"/>
            <a:ext cx="571569" cy="813824"/>
          </a:xfrm>
          <a:prstGeom prst="rect">
            <a:avLst/>
          </a:prstGeom>
        </p:spPr>
      </p:pic>
      <p:sp>
        <p:nvSpPr>
          <p:cNvPr id="17" name="TextBox 16">
            <a:extLst>
              <a:ext uri="{FF2B5EF4-FFF2-40B4-BE49-F238E27FC236}">
                <a16:creationId xmlns:a16="http://schemas.microsoft.com/office/drawing/2014/main" id="{05CEFB03-65C9-D446-96CC-B0A4E1D62E67}"/>
              </a:ext>
            </a:extLst>
          </p:cNvPr>
          <p:cNvSpPr txBox="1"/>
          <p:nvPr/>
        </p:nvSpPr>
        <p:spPr>
          <a:xfrm>
            <a:off x="618848" y="3913015"/>
            <a:ext cx="6348087" cy="1477328"/>
          </a:xfrm>
          <a:prstGeom prst="rect">
            <a:avLst/>
          </a:prstGeom>
          <a:noFill/>
        </p:spPr>
        <p:txBody>
          <a:bodyPr wrap="square" rtlCol="0">
            <a:spAutoFit/>
          </a:bodyPr>
          <a:lstStyle/>
          <a:p>
            <a:r>
              <a:rPr lang="en-US" sz="2000" b="1" dirty="0">
                <a:solidFill>
                  <a:srgbClr val="D83B27"/>
                </a:solidFill>
                <a:latin typeface="Barlow Condensed ExtraBold" panose="00000906000000000000" pitchFamily="2" charset="0"/>
              </a:rPr>
              <a:t>What will you do?</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support the development of female participation from youth to open aged football</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support leagues and clubs to improve female and female disability football provision</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support and retain existing FA Programme providers (Weetabix Wildcats and Squad Girls Football)</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ensure female football in Hampshire is safe, fun and inclusive</a:t>
            </a:r>
          </a:p>
        </p:txBody>
      </p:sp>
      <p:sp>
        <p:nvSpPr>
          <p:cNvPr id="18" name="TextBox 17">
            <a:extLst>
              <a:ext uri="{FF2B5EF4-FFF2-40B4-BE49-F238E27FC236}">
                <a16:creationId xmlns:a16="http://schemas.microsoft.com/office/drawing/2014/main" id="{DA4549FD-D558-194A-8286-AD0E21539C64}"/>
              </a:ext>
            </a:extLst>
          </p:cNvPr>
          <p:cNvSpPr txBox="1"/>
          <p:nvPr/>
        </p:nvSpPr>
        <p:spPr>
          <a:xfrm>
            <a:off x="618777" y="5491061"/>
            <a:ext cx="6321328" cy="1261884"/>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do you need?</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ability to build and maintain working relationships </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ability to work independently and as part of a team </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ability to work around challenges by developing new solutions </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determination to fail </a:t>
            </a:r>
            <a:r>
              <a:rPr lang="en-GB" sz="1400" dirty="0">
                <a:solidFill>
                  <a:schemeClr val="bg1"/>
                </a:solidFill>
                <a:latin typeface="Barlow Condensed" panose="00000506000000000000" pitchFamily="2" charset="0"/>
              </a:rPr>
              <a:t>forwards</a:t>
            </a:r>
            <a:r>
              <a:rPr lang="en-US" sz="1400" dirty="0">
                <a:solidFill>
                  <a:schemeClr val="bg1"/>
                </a:solidFill>
                <a:latin typeface="Barlow Condensed" panose="00000506000000000000" pitchFamily="2" charset="0"/>
              </a:rPr>
              <a:t> - try &gt; fail &gt; learn &gt; repeat</a:t>
            </a:r>
          </a:p>
        </p:txBody>
      </p:sp>
      <p:sp>
        <p:nvSpPr>
          <p:cNvPr id="13" name="TextBox 12">
            <a:extLst>
              <a:ext uri="{FF2B5EF4-FFF2-40B4-BE49-F238E27FC236}">
                <a16:creationId xmlns:a16="http://schemas.microsoft.com/office/drawing/2014/main" id="{E084C774-99BB-4C01-910E-E649AFA0F88B}"/>
              </a:ext>
            </a:extLst>
          </p:cNvPr>
          <p:cNvSpPr txBox="1"/>
          <p:nvPr/>
        </p:nvSpPr>
        <p:spPr>
          <a:xfrm>
            <a:off x="212356" y="238540"/>
            <a:ext cx="3281692" cy="246221"/>
          </a:xfrm>
          <a:prstGeom prst="rect">
            <a:avLst/>
          </a:prstGeom>
          <a:noFill/>
        </p:spPr>
        <p:txBody>
          <a:bodyPr wrap="square" rtlCol="0">
            <a:spAutoFit/>
          </a:bodyPr>
          <a:lstStyle/>
          <a:p>
            <a:r>
              <a:rPr lang="en-GB" sz="1000" dirty="0">
                <a:solidFill>
                  <a:schemeClr val="bg1"/>
                </a:solidFill>
                <a:latin typeface="Barlow Condensed Medium" pitchFamily="2" charset="77"/>
              </a:rPr>
              <a:t>Female Football Pathway Development Intern</a:t>
            </a:r>
            <a:r>
              <a:rPr lang="en-US" sz="1000" dirty="0">
                <a:solidFill>
                  <a:schemeClr val="bg1"/>
                </a:solidFill>
                <a:latin typeface="Barlow Condensed Medium" pitchFamily="2" charset="77"/>
              </a:rPr>
              <a:t> | Hampshire FA</a:t>
            </a:r>
          </a:p>
        </p:txBody>
      </p:sp>
      <p:pic>
        <p:nvPicPr>
          <p:cNvPr id="5" name="Picture 4" descr="Qr code&#10;&#10;Description automatically generated">
            <a:extLst>
              <a:ext uri="{FF2B5EF4-FFF2-40B4-BE49-F238E27FC236}">
                <a16:creationId xmlns:a16="http://schemas.microsoft.com/office/drawing/2014/main" id="{D3E1B808-DD52-A8D7-9C77-52831D04CA87}"/>
              </a:ext>
            </a:extLst>
          </p:cNvPr>
          <p:cNvPicPr>
            <a:picLocks noChangeAspect="1"/>
          </p:cNvPicPr>
          <p:nvPr/>
        </p:nvPicPr>
        <p:blipFill rotWithShape="1">
          <a:blip r:embed="rId4"/>
          <a:srcRect l="27226" t="38236" r="26810" b="16024"/>
          <a:stretch/>
        </p:blipFill>
        <p:spPr>
          <a:xfrm>
            <a:off x="2973790" y="7975342"/>
            <a:ext cx="1245900" cy="1239851"/>
          </a:xfrm>
          <a:prstGeom prst="rect">
            <a:avLst/>
          </a:prstGeom>
        </p:spPr>
      </p:pic>
      <p:sp>
        <p:nvSpPr>
          <p:cNvPr id="8" name="Rectangle 7">
            <a:extLst>
              <a:ext uri="{FF2B5EF4-FFF2-40B4-BE49-F238E27FC236}">
                <a16:creationId xmlns:a16="http://schemas.microsoft.com/office/drawing/2014/main" id="{D764BDA8-70C7-9099-91BE-358E2330B939}"/>
              </a:ext>
            </a:extLst>
          </p:cNvPr>
          <p:cNvSpPr/>
          <p:nvPr/>
        </p:nvSpPr>
        <p:spPr>
          <a:xfrm>
            <a:off x="621233" y="6846122"/>
            <a:ext cx="6348087" cy="2769989"/>
          </a:xfrm>
          <a:prstGeom prst="rect">
            <a:avLst/>
          </a:prstGeom>
          <a:noFill/>
        </p:spPr>
        <p:txBody>
          <a:bodyPr wrap="square" numCol="1">
            <a:spAutoFit/>
          </a:bodyPr>
          <a:lstStyle/>
          <a:p>
            <a:pPr>
              <a:buClr>
                <a:srgbClr val="B11C02"/>
              </a:buClr>
            </a:pPr>
            <a:r>
              <a:rPr lang="en-US" sz="2000" b="1" dirty="0">
                <a:solidFill>
                  <a:srgbClr val="D93A27"/>
                </a:solidFill>
                <a:latin typeface="Barlow Condensed ExtraBold" panose="00000906000000000000" pitchFamily="2" charset="0"/>
              </a:rPr>
              <a:t>Applications by </a:t>
            </a:r>
            <a:r>
              <a:rPr lang="en-GB" sz="2000" b="1" dirty="0">
                <a:solidFill>
                  <a:srgbClr val="D93A27"/>
                </a:solidFill>
                <a:latin typeface="Barlow Condensed ExtraBold" panose="00000906000000000000" pitchFamily="2" charset="0"/>
              </a:rPr>
              <a:t>Friday 28th April 2023</a:t>
            </a:r>
            <a:r>
              <a:rPr lang="en-US" sz="2000" b="1" dirty="0">
                <a:solidFill>
                  <a:srgbClr val="D93A27"/>
                </a:solidFill>
                <a:latin typeface="Barlow Condensed ExtraBold" panose="00000906000000000000" pitchFamily="2" charset="0"/>
              </a:rPr>
              <a:t>:</a:t>
            </a:r>
          </a:p>
          <a:p>
            <a:pPr algn="just">
              <a:buClr>
                <a:srgbClr val="B11C02"/>
              </a:buClr>
            </a:pPr>
            <a:r>
              <a:rPr lang="en-US" sz="1400" dirty="0">
                <a:solidFill>
                  <a:schemeClr val="bg1"/>
                </a:solidFill>
                <a:latin typeface="Barlow Condensed" panose="00000506000000000000" pitchFamily="2" charset="0"/>
              </a:rPr>
              <a:t>To apply, complete the online application form. Interview dates: 15</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17</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or 23</a:t>
            </a:r>
            <a:r>
              <a:rPr lang="en-US" sz="1400" baseline="30000" dirty="0">
                <a:solidFill>
                  <a:schemeClr val="bg1"/>
                </a:solidFill>
                <a:latin typeface="Barlow Condensed" panose="00000506000000000000" pitchFamily="2" charset="0"/>
              </a:rPr>
              <a:t>rd</a:t>
            </a:r>
            <a:r>
              <a:rPr lang="en-US" sz="1400" dirty="0">
                <a:solidFill>
                  <a:schemeClr val="bg1"/>
                </a:solidFill>
                <a:latin typeface="Barlow Condensed" panose="00000506000000000000" pitchFamily="2" charset="0"/>
              </a:rPr>
              <a:t> May 2023.</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Access the form by scanning this QR code with a smartphone:</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GB"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Or via :</a:t>
            </a:r>
            <a:r>
              <a:rPr lang="en-GB" sz="1400" dirty="0">
                <a:solidFill>
                  <a:schemeClr val="bg1"/>
                </a:solidFill>
                <a:latin typeface="Barlow Condensed" panose="00000506000000000000" pitchFamily="2" charset="0"/>
              </a:rPr>
              <a:t> 			</a:t>
            </a:r>
            <a:r>
              <a:rPr lang="en-US" sz="1400" b="1" dirty="0">
                <a:solidFill>
                  <a:schemeClr val="bg1"/>
                </a:solidFill>
                <a:latin typeface="Barlow Condensed" panose="00000506000000000000" pitchFamily="2" charset="0"/>
                <a:hlinkClick r:id="rId5">
                  <a:extLst>
                    <a:ext uri="{A12FA001-AC4F-418D-AE19-62706E023703}">
                      <ahyp:hlinkClr xmlns:ahyp="http://schemas.microsoft.com/office/drawing/2018/hyperlinkcolor" val="tx"/>
                    </a:ext>
                  </a:extLst>
                </a:hlinkClick>
              </a:rPr>
              <a:t>https://forms.office.com/e/N64NE7BWLZ</a:t>
            </a:r>
            <a:r>
              <a:rPr lang="en-US" sz="1400" b="1" dirty="0">
                <a:solidFill>
                  <a:schemeClr val="bg1"/>
                </a:solidFill>
                <a:latin typeface="Barlow Condensed" panose="00000506000000000000" pitchFamily="2" charset="0"/>
              </a:rPr>
              <a:t>  </a:t>
            </a:r>
          </a:p>
        </p:txBody>
      </p:sp>
      <p:sp>
        <p:nvSpPr>
          <p:cNvPr id="2" name="TextBox 1">
            <a:extLst>
              <a:ext uri="{FF2B5EF4-FFF2-40B4-BE49-F238E27FC236}">
                <a16:creationId xmlns:a16="http://schemas.microsoft.com/office/drawing/2014/main" id="{3AB3650C-9710-116C-7747-B2D755848590}"/>
              </a:ext>
            </a:extLst>
          </p:cNvPr>
          <p:cNvSpPr txBox="1"/>
          <p:nvPr/>
        </p:nvSpPr>
        <p:spPr>
          <a:xfrm>
            <a:off x="605469" y="2193858"/>
            <a:ext cx="6348087" cy="720000"/>
          </a:xfrm>
          <a:prstGeom prst="rect">
            <a:avLst/>
          </a:prstGeom>
          <a:noFill/>
        </p:spPr>
        <p:txBody>
          <a:bodyPr wrap="square" tIns="0" bIns="0" rtlCol="0">
            <a:noAutofit/>
          </a:bodyPr>
          <a:lstStyle/>
          <a:p>
            <a:r>
              <a:rPr lang="en-US" sz="2000" b="1" dirty="0">
                <a:solidFill>
                  <a:srgbClr val="D83B27"/>
                </a:solidFill>
                <a:latin typeface="Barlow Condensed ExtraBold" panose="00000906000000000000" pitchFamily="2" charset="0"/>
              </a:rPr>
              <a:t>Renumeration:</a:t>
            </a:r>
            <a:r>
              <a:rPr lang="en-US" sz="2000" b="1" dirty="0">
                <a:solidFill>
                  <a:srgbClr val="DE3D3B"/>
                </a:solidFill>
                <a:latin typeface="Barlow Condensed ExtraBold" panose="00000906000000000000" pitchFamily="2" charset="0"/>
              </a:rPr>
              <a:t> </a:t>
            </a:r>
            <a:r>
              <a:rPr lang="en-US" sz="1600" b="1" dirty="0">
                <a:solidFill>
                  <a:schemeClr val="bg1"/>
                </a:solidFill>
                <a:latin typeface="Barlow Condensed ExtraBold" panose="00000906000000000000" pitchFamily="2" charset="0"/>
              </a:rPr>
              <a:t>Unpaid</a:t>
            </a:r>
            <a:r>
              <a:rPr lang="en-US" sz="1600" b="1" dirty="0">
                <a:solidFill>
                  <a:srgbClr val="DE3D3B"/>
                </a:solidFill>
                <a:latin typeface="Barlow Condensed ExtraBold" panose="00000906000000000000" pitchFamily="2" charset="0"/>
              </a:rPr>
              <a:t>		</a:t>
            </a:r>
            <a:r>
              <a:rPr lang="en-US" sz="2000" b="1" dirty="0">
                <a:solidFill>
                  <a:srgbClr val="DE3D3B"/>
                </a:solidFill>
                <a:latin typeface="Barlow Condensed ExtraBold" panose="00000906000000000000" pitchFamily="2" charset="0"/>
              </a:rPr>
              <a:t>	Placement</a:t>
            </a:r>
            <a:r>
              <a:rPr lang="en-US" sz="2000" b="1" dirty="0">
                <a:solidFill>
                  <a:srgbClr val="D83B27"/>
                </a:solidFill>
                <a:latin typeface="Barlow Condensed ExtraBold" panose="00000906000000000000" pitchFamily="2" charset="0"/>
              </a:rPr>
              <a:t>:</a:t>
            </a:r>
            <a:r>
              <a:rPr lang="en-US" sz="2000" b="1" dirty="0">
                <a:solidFill>
                  <a:srgbClr val="DE3D3B"/>
                </a:solidFill>
                <a:latin typeface="Barlow Condensed ExtraBold" panose="00000906000000000000" pitchFamily="2" charset="0"/>
              </a:rPr>
              <a:t> </a:t>
            </a:r>
            <a:r>
              <a:rPr lang="en-US" sz="1600" b="1" dirty="0">
                <a:solidFill>
                  <a:schemeClr val="bg1"/>
                </a:solidFill>
                <a:latin typeface="Barlow Condensed" panose="00000506000000000000" pitchFamily="2" charset="0"/>
              </a:rPr>
              <a:t>FT Sept ‘23 to Sept ‘24</a:t>
            </a:r>
          </a:p>
          <a:p>
            <a:r>
              <a:rPr lang="en-US" sz="1000" b="1" i="1" dirty="0">
                <a:solidFill>
                  <a:schemeClr val="bg1"/>
                </a:solidFill>
                <a:latin typeface="Barlow Condensed" panose="00000506000000000000" pitchFamily="2" charset="0"/>
              </a:rPr>
              <a:t>(£100 monthly contribution for travel expenses)</a:t>
            </a:r>
          </a:p>
          <a:p>
            <a:r>
              <a:rPr lang="en-US" b="1" baseline="-25000" dirty="0">
                <a:solidFill>
                  <a:schemeClr val="bg1"/>
                </a:solidFill>
                <a:latin typeface="Barlow Condensed" panose="00000506000000000000" pitchFamily="2" charset="0"/>
              </a:rPr>
              <a:t>									 </a:t>
            </a:r>
            <a:endParaRPr lang="en-US" b="1" baseline="30000" dirty="0">
              <a:solidFill>
                <a:schemeClr val="bg1"/>
              </a:solidFill>
              <a:latin typeface="Barlow Condensed" panose="00000506000000000000" pitchFamily="2" charset="0"/>
            </a:endParaRPr>
          </a:p>
          <a:p>
            <a:endParaRPr lang="en-US" b="1" dirty="0">
              <a:solidFill>
                <a:schemeClr val="bg1"/>
              </a:solidFill>
              <a:latin typeface="Barlow Condensed" panose="00000506000000000000" pitchFamily="2" charset="0"/>
            </a:endParaRPr>
          </a:p>
        </p:txBody>
      </p:sp>
    </p:spTree>
    <p:extLst>
      <p:ext uri="{BB962C8B-B14F-4D97-AF65-F5344CB8AC3E}">
        <p14:creationId xmlns:p14="http://schemas.microsoft.com/office/powerpoint/2010/main" val="52841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1323439"/>
          </a:xfrm>
          <a:prstGeom prst="rect">
            <a:avLst/>
          </a:prstGeom>
          <a:noFill/>
        </p:spPr>
        <p:txBody>
          <a:bodyPr wrap="square" rtlCol="0">
            <a:spAutoFit/>
          </a:bodyPr>
          <a:lstStyle/>
          <a:p>
            <a:r>
              <a:rPr lang="en-US" sz="4000" b="1" dirty="0">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6" y="1954828"/>
            <a:ext cx="6562543" cy="461665"/>
          </a:xfrm>
          <a:prstGeom prst="rect">
            <a:avLst/>
          </a:prstGeom>
          <a:noFill/>
        </p:spPr>
        <p:txBody>
          <a:bodyPr wrap="square" rtlCol="0">
            <a:spAutoFit/>
          </a:bodyPr>
          <a:lstStyle/>
          <a:p>
            <a:r>
              <a:rPr lang="en-GB" sz="1200" dirty="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2273245497"/>
              </p:ext>
            </p:extLst>
          </p:nvPr>
        </p:nvGraphicFramePr>
        <p:xfrm>
          <a:off x="581109" y="4806838"/>
          <a:ext cx="6480000" cy="256215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3789212682"/>
                    </a:ext>
                  </a:extLst>
                </a:gridCol>
                <a:gridCol w="5400000">
                  <a:extLst>
                    <a:ext uri="{9D8B030D-6E8A-4147-A177-3AD203B41FA5}">
                      <a16:colId xmlns:a16="http://schemas.microsoft.com/office/drawing/2014/main" val="3439379865"/>
                    </a:ext>
                  </a:extLst>
                </a:gridCol>
              </a:tblGrid>
              <a:tr h="283738">
                <a:tc gridSpan="2">
                  <a:txBody>
                    <a:bodyPr/>
                    <a:lstStyle/>
                    <a:p>
                      <a:r>
                        <a:rPr lang="en-GB" sz="1000" dirty="0">
                          <a:solidFill>
                            <a:srgbClr val="D93A27"/>
                          </a:solidFill>
                          <a:effectLst/>
                          <a:latin typeface="Barlow Condensed" panose="00000506000000000000" pitchFamily="2" charset="0"/>
                        </a:rPr>
                        <a:t>Roles &amp; Responsibilities:</a:t>
                      </a:r>
                      <a:endParaRPr lang="en-GB" sz="12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50292" marB="50292">
                    <a:noFill/>
                  </a:tcPr>
                </a:tc>
                <a:tc hMerge="1">
                  <a:txBody>
                    <a:bodyPr/>
                    <a:lstStyle/>
                    <a:p>
                      <a:endParaRPr lang="en-US"/>
                    </a:p>
                  </a:txBody>
                  <a:tcPr/>
                </a:tc>
                <a:extLst>
                  <a:ext uri="{0D108BD9-81ED-4DB2-BD59-A6C34878D82A}">
                    <a16:rowId xmlns:a16="http://schemas.microsoft.com/office/drawing/2014/main" val="414972993"/>
                  </a:ext>
                </a:extLst>
              </a:tr>
              <a:tr h="549409">
                <a:tc>
                  <a:txBody>
                    <a:bodyPr/>
                    <a:lstStyle/>
                    <a:p>
                      <a:r>
                        <a:rPr lang="en-GB" sz="1000" dirty="0">
                          <a:effectLst/>
                          <a:latin typeface="Barlow Condensed" panose="00000506000000000000" pitchFamily="2" charset="0"/>
                        </a:rPr>
                        <a:t>Representing Hampshire FA</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30" marB="16330">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Actively deliver against Company Values and Behaviours and the Customer Charter</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Actively support the challenging of all forms of discrimination in football</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Utilise hub sites as a resource to deliver programmes and further Hampshire FA’s reputation as a facility provider</a:t>
                      </a:r>
                    </a:p>
                  </a:txBody>
                  <a:tcPr marL="32659" marR="32659" marT="16330" marB="16330">
                    <a:solidFill>
                      <a:schemeClr val="accent1">
                        <a:lumMod val="20000"/>
                        <a:lumOff val="80000"/>
                      </a:schemeClr>
                    </a:solidFill>
                  </a:tcPr>
                </a:tc>
                <a:extLst>
                  <a:ext uri="{0D108BD9-81ED-4DB2-BD59-A6C34878D82A}">
                    <a16:rowId xmlns:a16="http://schemas.microsoft.com/office/drawing/2014/main" val="639403707"/>
                  </a:ext>
                </a:extLst>
              </a:tr>
              <a:tr h="659962">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Retain Participation</a:t>
                      </a:r>
                    </a:p>
                  </a:txBody>
                  <a:tcPr marL="32659" marR="32659" marT="16330" marB="1633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Facilitate the movement of players from mini-soccer to youth football and youth football to adult football</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retention of existing FA participation programmes (Wildcats, Squad and Just Play)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the Delivery Team with England Football League &amp; Club Accreditation programme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Utilise the feedback from under-18s and adults at risk to enhance the experience, fun and safety in grassroots football</a:t>
                      </a:r>
                    </a:p>
                  </a:txBody>
                  <a:tcPr marL="32659" marR="32659" marT="16330" marB="16330">
                    <a:solidFill>
                      <a:schemeClr val="accent1">
                        <a:lumMod val="20000"/>
                        <a:lumOff val="80000"/>
                      </a:schemeClr>
                    </a:solidFill>
                  </a:tcPr>
                </a:tc>
                <a:extLst>
                  <a:ext uri="{0D108BD9-81ED-4DB2-BD59-A6C34878D82A}">
                    <a16:rowId xmlns:a16="http://schemas.microsoft.com/office/drawing/2014/main" val="1258518264"/>
                  </a:ext>
                </a:extLst>
              </a:tr>
              <a:tr h="685800">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Grow Participation</a:t>
                      </a:r>
                    </a:p>
                  </a:txBody>
                  <a:tcPr marL="32659" marR="32659" marT="16330" marB="1633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Use national and local data, research and customer insight to increase participation in female grassroots football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Facilitate the development of other formats of football (e.g. Walking Football/ Futsal) that reflect changing participant behaviour and expectations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Complete an analysis of female football to map participation and identify gaps in provision </a:t>
                      </a:r>
                    </a:p>
                  </a:txBody>
                  <a:tcPr marL="32659" marR="32659" marT="16330" marB="16330">
                    <a:solidFill>
                      <a:schemeClr val="accent1">
                        <a:lumMod val="20000"/>
                        <a:lumOff val="80000"/>
                      </a:schemeClr>
                    </a:solidFill>
                  </a:tcPr>
                </a:tc>
                <a:extLst>
                  <a:ext uri="{0D108BD9-81ED-4DB2-BD59-A6C34878D82A}">
                    <a16:rowId xmlns:a16="http://schemas.microsoft.com/office/drawing/2014/main" val="3098258675"/>
                  </a:ext>
                </a:extLst>
              </a:tr>
              <a:tr h="383241">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Stakeholder Engagement </a:t>
                      </a:r>
                    </a:p>
                  </a:txBody>
                  <a:tcPr marL="32659" marR="32659" marT="16330" marB="1633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Provide support to local leagues &amp; clubs with development and sustainability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Attend the Female Pathway Focus Group meetings</a:t>
                      </a:r>
                    </a:p>
                  </a:txBody>
                  <a:tcPr marL="32659" marR="32659" marT="16330" marB="16330">
                    <a:solidFill>
                      <a:schemeClr val="accent1">
                        <a:lumMod val="20000"/>
                        <a:lumOff val="80000"/>
                      </a:schemeClr>
                    </a:solidFill>
                  </a:tcPr>
                </a:tc>
                <a:extLst>
                  <a:ext uri="{0D108BD9-81ED-4DB2-BD59-A6C34878D82A}">
                    <a16:rowId xmlns:a16="http://schemas.microsoft.com/office/drawing/2014/main" val="3837291081"/>
                  </a:ext>
                </a:extLst>
              </a:tr>
            </a:tbl>
          </a:graphicData>
        </a:graphic>
      </p:graphicFrame>
      <p:graphicFrame>
        <p:nvGraphicFramePr>
          <p:cNvPr id="16" name="Table 15">
            <a:extLst>
              <a:ext uri="{FF2B5EF4-FFF2-40B4-BE49-F238E27FC236}">
                <a16:creationId xmlns:a16="http://schemas.microsoft.com/office/drawing/2014/main" id="{938DCAFC-7897-5D48-87BA-48826A7F482E}"/>
              </a:ext>
            </a:extLst>
          </p:cNvPr>
          <p:cNvGraphicFramePr>
            <a:graphicFrameLocks noGrp="1"/>
          </p:cNvGraphicFramePr>
          <p:nvPr>
            <p:extLst>
              <p:ext uri="{D42A27DB-BD31-4B8C-83A1-F6EECF244321}">
                <p14:modId xmlns:p14="http://schemas.microsoft.com/office/powerpoint/2010/main" val="3351947166"/>
              </p:ext>
            </p:extLst>
          </p:nvPr>
        </p:nvGraphicFramePr>
        <p:xfrm>
          <a:off x="581109" y="2524487"/>
          <a:ext cx="6480000" cy="2274763"/>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874400563"/>
                    </a:ext>
                  </a:extLst>
                </a:gridCol>
                <a:gridCol w="5400000">
                  <a:extLst>
                    <a:ext uri="{9D8B030D-6E8A-4147-A177-3AD203B41FA5}">
                      <a16:colId xmlns:a16="http://schemas.microsoft.com/office/drawing/2014/main" val="2728352945"/>
                    </a:ext>
                  </a:extLst>
                </a:gridCol>
              </a:tblGrid>
              <a:tr h="244081">
                <a:tc>
                  <a:txBody>
                    <a:bodyPr/>
                    <a:lstStyle/>
                    <a:p>
                      <a:pPr>
                        <a:lnSpc>
                          <a:spcPct val="115000"/>
                        </a:lnSpc>
                      </a:pPr>
                      <a:r>
                        <a:rPr lang="en-GB" sz="1000" dirty="0">
                          <a:effectLst/>
                          <a:latin typeface="Barlow Condensed" panose="00000506000000000000" pitchFamily="2" charset="0"/>
                        </a:rPr>
                        <a:t>Role title</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Female Pathway Football Development Intern</a:t>
                      </a:r>
                    </a:p>
                  </a:txBody>
                  <a:tcPr marL="32659" marR="32659" marT="16329" marB="16329">
                    <a:solidFill>
                      <a:schemeClr val="accent1">
                        <a:lumMod val="20000"/>
                        <a:lumOff val="80000"/>
                      </a:schemeClr>
                    </a:solidFill>
                  </a:tcPr>
                </a:tc>
                <a:extLst>
                  <a:ext uri="{0D108BD9-81ED-4DB2-BD59-A6C34878D82A}">
                    <a16:rowId xmlns:a16="http://schemas.microsoft.com/office/drawing/2014/main" val="3758714030"/>
                  </a:ext>
                </a:extLst>
              </a:tr>
              <a:tr h="244081">
                <a:tc>
                  <a:txBody>
                    <a:bodyPr/>
                    <a:lstStyle/>
                    <a:p>
                      <a:pPr>
                        <a:lnSpc>
                          <a:spcPct val="115000"/>
                        </a:lnSpc>
                      </a:pPr>
                      <a:r>
                        <a:rPr lang="en-GB" sz="1000" dirty="0">
                          <a:effectLst/>
                          <a:latin typeface="Barlow Condensed" panose="00000506000000000000" pitchFamily="2" charset="0"/>
                        </a:rPr>
                        <a:t>Reports to</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Female Pathway Football Development Officer</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1645370015"/>
                  </a:ext>
                </a:extLst>
              </a:tr>
              <a:tr h="680531">
                <a:tc>
                  <a:txBody>
                    <a:bodyPr/>
                    <a:lstStyle/>
                    <a:p>
                      <a:pPr>
                        <a:lnSpc>
                          <a:spcPct val="115000"/>
                        </a:lnSpc>
                      </a:pPr>
                      <a:r>
                        <a:rPr lang="en-GB" sz="1000" dirty="0">
                          <a:effectLst/>
                          <a:latin typeface="Barlow Condensed" panose="00000506000000000000" pitchFamily="2" charset="0"/>
                        </a:rPr>
                        <a:t>Role purpose(s)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7800" indent="-177800" algn="just">
                        <a:buClr>
                          <a:srgbClr val="051E42"/>
                        </a:buClr>
                        <a:buFont typeface="Arial" panose="020B0604020202020204" pitchFamily="34" charset="0"/>
                        <a:buChar char="•"/>
                      </a:pPr>
                      <a:r>
                        <a:rPr lang="en-US" sz="1000" dirty="0">
                          <a:solidFill>
                            <a:schemeClr val="tx1"/>
                          </a:solidFill>
                          <a:latin typeface="Barlow Condensed" panose="00000506000000000000" pitchFamily="2" charset="0"/>
                        </a:rPr>
                        <a:t>To support the development of female participation from youth to open aged football</a:t>
                      </a:r>
                    </a:p>
                    <a:p>
                      <a:pPr marL="177800" indent="-177800" algn="just">
                        <a:buClr>
                          <a:srgbClr val="051E42"/>
                        </a:buClr>
                        <a:buFont typeface="Arial" panose="020B0604020202020204" pitchFamily="34" charset="0"/>
                        <a:buChar char="•"/>
                      </a:pPr>
                      <a:r>
                        <a:rPr lang="en-US" sz="1000" dirty="0">
                          <a:solidFill>
                            <a:schemeClr val="tx1"/>
                          </a:solidFill>
                          <a:latin typeface="Barlow Condensed" panose="00000506000000000000" pitchFamily="2" charset="0"/>
                        </a:rPr>
                        <a:t>To support leagues and clubs to improve female and female disability football provision</a:t>
                      </a:r>
                    </a:p>
                    <a:p>
                      <a:pPr marL="177800" indent="-177800" algn="just">
                        <a:buClr>
                          <a:srgbClr val="051E42"/>
                        </a:buClr>
                        <a:buFont typeface="Arial" panose="020B0604020202020204" pitchFamily="34" charset="0"/>
                        <a:buChar char="•"/>
                      </a:pPr>
                      <a:r>
                        <a:rPr lang="en-US" sz="1000" dirty="0">
                          <a:solidFill>
                            <a:schemeClr val="tx1"/>
                          </a:solidFill>
                          <a:latin typeface="Barlow Condensed" panose="00000506000000000000" pitchFamily="2" charset="0"/>
                        </a:rPr>
                        <a:t>To support and retain existing FA Programme providers (Weetabix Wildcats and Squad Girls Football)</a:t>
                      </a:r>
                    </a:p>
                    <a:p>
                      <a:pPr marL="177800" indent="-177800" algn="just">
                        <a:buClr>
                          <a:srgbClr val="051E42"/>
                        </a:buClr>
                        <a:buFont typeface="Arial" panose="020B0604020202020204" pitchFamily="34" charset="0"/>
                        <a:buChar char="•"/>
                      </a:pPr>
                      <a:r>
                        <a:rPr lang="en-US" sz="1000" dirty="0">
                          <a:solidFill>
                            <a:schemeClr val="tx1"/>
                          </a:solidFill>
                          <a:latin typeface="Barlow Condensed" panose="00000506000000000000" pitchFamily="2" charset="0"/>
                        </a:rPr>
                        <a:t>To support the continuation of the Euro 2022 Legacy Programme for Southampton </a:t>
                      </a:r>
                    </a:p>
                    <a:p>
                      <a:pPr marL="177800" indent="-177800" algn="just">
                        <a:buClr>
                          <a:srgbClr val="051E42"/>
                        </a:buClr>
                        <a:buFont typeface="Arial" panose="020B0604020202020204" pitchFamily="34" charset="0"/>
                        <a:buChar char="•"/>
                      </a:pPr>
                      <a:r>
                        <a:rPr lang="en-US" sz="1000" dirty="0">
                          <a:solidFill>
                            <a:schemeClr val="tx1"/>
                          </a:solidFill>
                          <a:latin typeface="Barlow Condensed" panose="00000506000000000000" pitchFamily="2" charset="0"/>
                        </a:rPr>
                        <a:t>To ensure female football in Hampshire is safe, fun and inclusive</a:t>
                      </a:r>
                    </a:p>
                  </a:txBody>
                  <a:tcPr marL="32659" marR="32659" marT="16329" marB="16329">
                    <a:solidFill>
                      <a:schemeClr val="accent1">
                        <a:lumMod val="20000"/>
                        <a:lumOff val="80000"/>
                      </a:schemeClr>
                    </a:solidFill>
                  </a:tcPr>
                </a:tc>
                <a:extLst>
                  <a:ext uri="{0D108BD9-81ED-4DB2-BD59-A6C34878D82A}">
                    <a16:rowId xmlns:a16="http://schemas.microsoft.com/office/drawing/2014/main" val="3119198742"/>
                  </a:ext>
                </a:extLst>
              </a:tr>
              <a:tr h="437988">
                <a:tc>
                  <a:txBody>
                    <a:bodyPr/>
                    <a:lstStyle/>
                    <a:p>
                      <a:pPr>
                        <a:lnSpc>
                          <a:spcPct val="115000"/>
                        </a:lnSpc>
                      </a:pPr>
                      <a:r>
                        <a:rPr lang="en-GB" sz="1000" dirty="0">
                          <a:effectLst/>
                          <a:latin typeface="Barlow Condensed" panose="00000506000000000000" pitchFamily="2" charset="0"/>
                        </a:rPr>
                        <a:t>Location</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Winklebury Football Complex, Basingstoke, RG23 8BF </a:t>
                      </a:r>
                    </a:p>
                    <a:p>
                      <a:pPr marL="0" marR="0" lvl="0" indent="0" algn="l" defTabSz="755934" rtl="0" eaLnBrk="1" fontAlgn="auto" latinLnBrk="0" hangingPunct="1">
                        <a:lnSpc>
                          <a:spcPct val="115000"/>
                        </a:lnSpc>
                        <a:spcBef>
                          <a:spcPts val="0"/>
                        </a:spcBef>
                        <a:spcAft>
                          <a:spcPts val="0"/>
                        </a:spcAft>
                        <a:buClrTx/>
                        <a:buSzTx/>
                        <a:buFontTx/>
                        <a:buNone/>
                        <a:tabLst/>
                        <a:defRPr/>
                      </a:pPr>
                      <a:r>
                        <a:rPr lang="en-GB" sz="900" b="0" i="0" u="none" strike="noStrike" dirty="0">
                          <a:solidFill>
                            <a:srgbClr val="000000"/>
                          </a:solidFill>
                          <a:effectLst/>
                          <a:latin typeface="Barlow Condensed" panose="00000506000000000000" pitchFamily="2" charset="0"/>
                        </a:rPr>
                        <a:t>Hybrid Working Policy currently in operation providing a mix of office days/remote working </a:t>
                      </a:r>
                      <a:r>
                        <a:rPr lang="en-GB" sz="900" b="0" i="0" u="none" strike="noStrike"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(requirement to work in the </a:t>
                      </a:r>
                      <a:r>
                        <a:rPr lang="en-GB" sz="900" b="0" i="0" u="none" strike="noStrike" dirty="0">
                          <a:solidFill>
                            <a:srgbClr val="000000"/>
                          </a:solidFill>
                          <a:effectLst/>
                          <a:latin typeface="Barlow Condensed" panose="00000506000000000000" pitchFamily="2" charset="0"/>
                        </a:rPr>
                        <a:t>office two days per week, including a Thursday)</a:t>
                      </a:r>
                      <a:endParaRPr lang="en-GB" sz="900" i="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502144399"/>
                  </a:ext>
                </a:extLst>
              </a:tr>
              <a:tr h="244081">
                <a:tc>
                  <a:txBody>
                    <a:bodyPr/>
                    <a:lstStyle/>
                    <a:p>
                      <a:pPr>
                        <a:lnSpc>
                          <a:spcPct val="115000"/>
                        </a:lnSpc>
                      </a:pPr>
                      <a:r>
                        <a:rPr lang="en-GB" sz="1000" dirty="0">
                          <a:effectLst/>
                          <a:latin typeface="Barlow Condensed" panose="00000506000000000000" pitchFamily="2" charset="0"/>
                        </a:rPr>
                        <a:t>Working hours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Full time - 38.75 hours a week with occasional evening/weekend work </a:t>
                      </a:r>
                      <a:r>
                        <a:rPr lang="en-GB" sz="1000">
                          <a:effectLst/>
                          <a:latin typeface="Barlow Condensed" panose="00000506000000000000" pitchFamily="2" charset="0"/>
                        </a:rPr>
                        <a:t>required (</a:t>
                      </a:r>
                      <a:r>
                        <a:rPr lang="en-GB" sz="1000" dirty="0">
                          <a:effectLst/>
                          <a:latin typeface="Barlow Condensed" panose="00000506000000000000" pitchFamily="2" charset="0"/>
                        </a:rPr>
                        <a:t>flexible options available e.g. job share) </a:t>
                      </a:r>
                      <a:endParaRPr lang="en-GB" sz="1000" baseline="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876565353"/>
                  </a:ext>
                </a:extLst>
              </a:tr>
              <a:tr h="244081">
                <a:tc>
                  <a:txBody>
                    <a:bodyPr/>
                    <a:lstStyle/>
                    <a:p>
                      <a:pPr>
                        <a:lnSpc>
                          <a:spcPct val="115000"/>
                        </a:lnSpc>
                      </a:pPr>
                      <a:r>
                        <a:rPr lang="en-GB" sz="1000" dirty="0">
                          <a:effectLst/>
                          <a:latin typeface="Barlow Condensed" panose="00000506000000000000" pitchFamily="2" charset="0"/>
                        </a:rPr>
                        <a:t>Placement type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Fixed term placement from 4</a:t>
                      </a:r>
                      <a:r>
                        <a:rPr lang="en-GB" sz="1000" baseline="30000" dirty="0">
                          <a:effectLst/>
                          <a:latin typeface="Barlow Condensed" panose="00000506000000000000" pitchFamily="2" charset="0"/>
                        </a:rPr>
                        <a:t>th</a:t>
                      </a:r>
                      <a:r>
                        <a:rPr lang="en-GB" sz="1000" dirty="0">
                          <a:effectLst/>
                          <a:latin typeface="Barlow Condensed" panose="00000506000000000000" pitchFamily="2" charset="0"/>
                        </a:rPr>
                        <a:t> September 2023 – 1</a:t>
                      </a:r>
                      <a:r>
                        <a:rPr lang="en-GB" sz="1000" baseline="30000" dirty="0">
                          <a:effectLst/>
                          <a:latin typeface="Barlow Condensed" panose="00000506000000000000" pitchFamily="2" charset="0"/>
                        </a:rPr>
                        <a:t>st</a:t>
                      </a:r>
                      <a:r>
                        <a:rPr lang="en-GB" sz="1000" dirty="0">
                          <a:effectLst/>
                          <a:latin typeface="Barlow Condensed" panose="00000506000000000000" pitchFamily="2" charset="0"/>
                        </a:rPr>
                        <a:t> September 2024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188123902"/>
                  </a:ext>
                </a:extLst>
              </a:tr>
            </a:tbl>
          </a:graphicData>
        </a:graphic>
      </p:graphicFrame>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3"/>
          <a:stretch>
            <a:fillRect/>
          </a:stretch>
        </p:blipFill>
        <p:spPr>
          <a:xfrm>
            <a:off x="3508539" y="9788823"/>
            <a:ext cx="542596" cy="772571"/>
          </a:xfrm>
          <a:prstGeom prst="rect">
            <a:avLst/>
          </a:prstGeom>
        </p:spPr>
      </p:pic>
      <p:sp>
        <p:nvSpPr>
          <p:cNvPr id="4" name="TextBox 3">
            <a:extLst>
              <a:ext uri="{FF2B5EF4-FFF2-40B4-BE49-F238E27FC236}">
                <a16:creationId xmlns:a16="http://schemas.microsoft.com/office/drawing/2014/main" id="{9AD6F4AD-FB0E-F76A-EA33-DD15DEFE59BD}"/>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Pathway Football Development Intern </a:t>
            </a:r>
            <a:r>
              <a:rPr lang="en-US" sz="1000" dirty="0">
                <a:solidFill>
                  <a:srgbClr val="061E42"/>
                </a:solidFill>
                <a:latin typeface="Barlow Condensed Medium" pitchFamily="2" charset="77"/>
              </a:rPr>
              <a:t>| Hampshire FA</a:t>
            </a:r>
          </a:p>
        </p:txBody>
      </p:sp>
      <p:graphicFrame>
        <p:nvGraphicFramePr>
          <p:cNvPr id="2" name="Table 1">
            <a:extLst>
              <a:ext uri="{FF2B5EF4-FFF2-40B4-BE49-F238E27FC236}">
                <a16:creationId xmlns:a16="http://schemas.microsoft.com/office/drawing/2014/main" id="{24AFDF94-4F86-6A8C-F070-5092E337E883}"/>
              </a:ext>
            </a:extLst>
          </p:cNvPr>
          <p:cNvGraphicFramePr>
            <a:graphicFrameLocks noGrp="1"/>
          </p:cNvGraphicFramePr>
          <p:nvPr>
            <p:extLst>
              <p:ext uri="{D42A27DB-BD31-4B8C-83A1-F6EECF244321}">
                <p14:modId xmlns:p14="http://schemas.microsoft.com/office/powerpoint/2010/main" val="2230470921"/>
              </p:ext>
            </p:extLst>
          </p:nvPr>
        </p:nvGraphicFramePr>
        <p:xfrm>
          <a:off x="581109" y="7859791"/>
          <a:ext cx="6480000" cy="1950284"/>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3114431175"/>
                    </a:ext>
                  </a:extLst>
                </a:gridCol>
                <a:gridCol w="5400000">
                  <a:extLst>
                    <a:ext uri="{9D8B030D-6E8A-4147-A177-3AD203B41FA5}">
                      <a16:colId xmlns:a16="http://schemas.microsoft.com/office/drawing/2014/main" val="3186097347"/>
                    </a:ext>
                  </a:extLst>
                </a:gridCol>
              </a:tblGrid>
              <a:tr h="382730">
                <a:tc>
                  <a:txBody>
                    <a:bodyPr/>
                    <a:lstStyle/>
                    <a:p>
                      <a:r>
                        <a:rPr lang="en-GB" sz="1000" dirty="0">
                          <a:effectLst/>
                          <a:latin typeface="Barlow Condensed" panose="00000506000000000000" pitchFamily="2" charset="0"/>
                        </a:rPr>
                        <a:t>People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Work with Female Pathway Football Development Officer and wider Delivery Team across the county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Engage with local clubs, leagues and organisations to support football across the county</a:t>
                      </a:r>
                    </a:p>
                  </a:txBody>
                  <a:tcPr marL="60096" marR="60096" marT="32659" marB="32659">
                    <a:solidFill>
                      <a:schemeClr val="accent1">
                        <a:lumMod val="20000"/>
                        <a:lumOff val="80000"/>
                      </a:schemeClr>
                    </a:solidFill>
                  </a:tcPr>
                </a:tc>
                <a:extLst>
                  <a:ext uri="{0D108BD9-81ED-4DB2-BD59-A6C34878D82A}">
                    <a16:rowId xmlns:a16="http://schemas.microsoft.com/office/drawing/2014/main" val="2002585150"/>
                  </a:ext>
                </a:extLst>
              </a:tr>
              <a:tr h="451323">
                <a:tc>
                  <a:txBody>
                    <a:bodyPr/>
                    <a:lstStyle/>
                    <a:p>
                      <a:r>
                        <a:rPr lang="en-GB" sz="1000" dirty="0">
                          <a:effectLst/>
                          <a:latin typeface="Barlow Condensed" panose="00000506000000000000" pitchFamily="2" charset="0"/>
                        </a:rPr>
                        <a:t>Safeguarding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Support maintenance of FA safeguarding 365 operating standards and ensure that the safeguarding of young and vulnerable people is prioritised at all times</a:t>
                      </a:r>
                    </a:p>
                    <a:p>
                      <a:pPr marL="171450" lvl="0" indent="-171450">
                        <a:buFont typeface="Arial" panose="020B0604020202020204" pitchFamily="34" charset="0"/>
                        <a:buChar char="•"/>
                      </a:pPr>
                      <a:r>
                        <a:rPr lang="en-GB" sz="1000" dirty="0">
                          <a:effectLst/>
                          <a:latin typeface="Barlow Condensed" panose="00000506000000000000" pitchFamily="2" charset="0"/>
                        </a:rPr>
                        <a:t>Carry out appropriate Safeguarding Risk Assessments for any activities delivered</a:t>
                      </a:r>
                    </a:p>
                    <a:p>
                      <a:pPr marL="171450" lvl="0" indent="-171450">
                        <a:buFont typeface="Arial" panose="020B0604020202020204" pitchFamily="34" charset="0"/>
                        <a:buChar char="•"/>
                      </a:pPr>
                      <a:r>
                        <a:rPr lang="en-GB" sz="1000" dirty="0">
                          <a:effectLst/>
                          <a:latin typeface="Barlow Condensed" panose="00000506000000000000" pitchFamily="2" charset="0"/>
                        </a:rPr>
                        <a:t>Ensure that all participants and their families are aware of how/encouraged to report any safeguarding concerns they might have</a:t>
                      </a:r>
                    </a:p>
                  </a:txBody>
                  <a:tcPr marL="60096" marR="60096" marT="32659" marB="32659">
                    <a:solidFill>
                      <a:schemeClr val="accent1">
                        <a:lumMod val="20000"/>
                        <a:lumOff val="80000"/>
                      </a:schemeClr>
                    </a:solidFill>
                  </a:tcPr>
                </a:tc>
                <a:extLst>
                  <a:ext uri="{0D108BD9-81ED-4DB2-BD59-A6C34878D82A}">
                    <a16:rowId xmlns:a16="http://schemas.microsoft.com/office/drawing/2014/main" val="1536880907"/>
                  </a:ext>
                </a:extLst>
              </a:tr>
              <a:tr h="336692">
                <a:tc>
                  <a:txBody>
                    <a:bodyPr/>
                    <a:lstStyle/>
                    <a:p>
                      <a:r>
                        <a:rPr lang="en-GB" sz="1000" dirty="0">
                          <a:effectLst/>
                          <a:latin typeface="Barlow Condensed" panose="00000506000000000000" pitchFamily="2" charset="0"/>
                        </a:rPr>
                        <a:t>Equality, Diversity &amp; Inclusion</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Ensure that female football is inclusive, diverse and reflective of local communities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Use national and local data, research and customer insight to diversify participation in female football</a:t>
                      </a:r>
                    </a:p>
                  </a:txBody>
                  <a:tcPr marL="60096" marR="60096" marT="32659" marB="32659">
                    <a:solidFill>
                      <a:schemeClr val="accent1">
                        <a:lumMod val="20000"/>
                        <a:lumOff val="80000"/>
                      </a:schemeClr>
                    </a:solidFill>
                  </a:tcPr>
                </a:tc>
                <a:extLst>
                  <a:ext uri="{0D108BD9-81ED-4DB2-BD59-A6C34878D82A}">
                    <a16:rowId xmlns:a16="http://schemas.microsoft.com/office/drawing/2014/main" val="3304210789"/>
                  </a:ext>
                </a:extLst>
              </a:tr>
              <a:tr h="208549">
                <a:tc>
                  <a:txBody>
                    <a:bodyPr/>
                    <a:lstStyle/>
                    <a:p>
                      <a:r>
                        <a:rPr lang="en-GB" sz="1000" dirty="0">
                          <a:effectLst/>
                          <a:latin typeface="Barlow Condensed" panose="00000506000000000000" pitchFamily="2" charset="0"/>
                        </a:rPr>
                        <a:t>Finance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Barlow Condensed" panose="00000506000000000000" pitchFamily="2" charset="0"/>
                        </a:rPr>
                        <a:t>Manage budget for area of Business Strategy and adhere to Hampshire FA finance protocols, processing payments and invoices as required</a:t>
                      </a:r>
                    </a:p>
                  </a:txBody>
                  <a:tcPr marL="60096" marR="60096" marT="32659" marB="32659">
                    <a:solidFill>
                      <a:schemeClr val="accent1">
                        <a:lumMod val="20000"/>
                        <a:lumOff val="80000"/>
                      </a:schemeClr>
                    </a:solidFill>
                  </a:tcPr>
                </a:tc>
                <a:extLst>
                  <a:ext uri="{0D108BD9-81ED-4DB2-BD59-A6C34878D82A}">
                    <a16:rowId xmlns:a16="http://schemas.microsoft.com/office/drawing/2014/main" val="3259952263"/>
                  </a:ext>
                </a:extLst>
              </a:tr>
            </a:tbl>
          </a:graphicData>
        </a:graphic>
      </p:graphicFrame>
      <p:graphicFrame>
        <p:nvGraphicFramePr>
          <p:cNvPr id="8" name="Table 7">
            <a:extLst>
              <a:ext uri="{FF2B5EF4-FFF2-40B4-BE49-F238E27FC236}">
                <a16:creationId xmlns:a16="http://schemas.microsoft.com/office/drawing/2014/main" id="{D49A31F9-2F32-2041-F8D9-D6A6BBAB8CBE}"/>
              </a:ext>
            </a:extLst>
          </p:cNvPr>
          <p:cNvGraphicFramePr>
            <a:graphicFrameLocks noGrp="1"/>
          </p:cNvGraphicFramePr>
          <p:nvPr>
            <p:extLst>
              <p:ext uri="{D42A27DB-BD31-4B8C-83A1-F6EECF244321}">
                <p14:modId xmlns:p14="http://schemas.microsoft.com/office/powerpoint/2010/main" val="3911143598"/>
              </p:ext>
            </p:extLst>
          </p:nvPr>
        </p:nvGraphicFramePr>
        <p:xfrm>
          <a:off x="581109" y="7368988"/>
          <a:ext cx="6480000" cy="522518"/>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3114431175"/>
                    </a:ext>
                  </a:extLst>
                </a:gridCol>
                <a:gridCol w="5400000">
                  <a:extLst>
                    <a:ext uri="{9D8B030D-6E8A-4147-A177-3AD203B41FA5}">
                      <a16:colId xmlns:a16="http://schemas.microsoft.com/office/drawing/2014/main" val="3186097347"/>
                    </a:ext>
                  </a:extLst>
                </a:gridCol>
              </a:tblGrid>
              <a:tr h="382730">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Equal Access for Girls In Leagues, Clubs and Schools</a:t>
                      </a: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Strategically work with clubs to support their development of female player pathways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Maintain relationships with Barclays School Sport Partnerships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Work with the facility team to ensure Local Football Facility Plans include female football priorities</a:t>
                      </a:r>
                    </a:p>
                  </a:txBody>
                  <a:tcPr marL="60096" marR="60096" marT="32659" marB="32659">
                    <a:solidFill>
                      <a:schemeClr val="accent1">
                        <a:lumMod val="20000"/>
                        <a:lumOff val="80000"/>
                      </a:schemeClr>
                    </a:solidFill>
                  </a:tcPr>
                </a:tc>
                <a:extLst>
                  <a:ext uri="{0D108BD9-81ED-4DB2-BD59-A6C34878D82A}">
                    <a16:rowId xmlns:a16="http://schemas.microsoft.com/office/drawing/2014/main" val="2002585150"/>
                  </a:ext>
                </a:extLst>
              </a:tr>
            </a:tbl>
          </a:graphicData>
        </a:graphic>
      </p:graphicFrame>
    </p:spTree>
    <p:extLst>
      <p:ext uri="{BB962C8B-B14F-4D97-AF65-F5344CB8AC3E}">
        <p14:creationId xmlns:p14="http://schemas.microsoft.com/office/powerpoint/2010/main" val="259072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5556"/>
            <a:ext cx="7556500" cy="10680700"/>
          </a:xfrm>
          <a:prstGeom prst="rect">
            <a:avLst/>
          </a:prstGeom>
        </p:spPr>
      </p:pic>
      <p:pic>
        <p:nvPicPr>
          <p:cNvPr id="15" name="Picture 14">
            <a:extLst>
              <a:ext uri="{FF2B5EF4-FFF2-40B4-BE49-F238E27FC236}">
                <a16:creationId xmlns:a16="http://schemas.microsoft.com/office/drawing/2014/main" id="{A0C3E7A6-5C5B-3D41-9ACC-99B6196B4DF4}"/>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9" name="Table 8">
            <a:extLst>
              <a:ext uri="{FF2B5EF4-FFF2-40B4-BE49-F238E27FC236}">
                <a16:creationId xmlns:a16="http://schemas.microsoft.com/office/drawing/2014/main" id="{57827DA0-E134-6246-A319-207C146A21A5}"/>
              </a:ext>
            </a:extLst>
          </p:cNvPr>
          <p:cNvGraphicFramePr>
            <a:graphicFrameLocks noGrp="1"/>
          </p:cNvGraphicFramePr>
          <p:nvPr>
            <p:extLst>
              <p:ext uri="{D42A27DB-BD31-4B8C-83A1-F6EECF244321}">
                <p14:modId xmlns:p14="http://schemas.microsoft.com/office/powerpoint/2010/main" val="1405545647"/>
              </p:ext>
            </p:extLst>
          </p:nvPr>
        </p:nvGraphicFramePr>
        <p:xfrm>
          <a:off x="538248" y="3160760"/>
          <a:ext cx="6480000" cy="26544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2526752469"/>
                    </a:ext>
                  </a:extLst>
                </a:gridCol>
                <a:gridCol w="5400000">
                  <a:extLst>
                    <a:ext uri="{9D8B030D-6E8A-4147-A177-3AD203B41FA5}">
                      <a16:colId xmlns:a16="http://schemas.microsoft.com/office/drawing/2014/main" val="3138428914"/>
                    </a:ext>
                  </a:extLst>
                </a:gridCol>
              </a:tblGrid>
              <a:tr h="147280">
                <a:tc>
                  <a:txBody>
                    <a:bodyPr/>
                    <a:lstStyle/>
                    <a:p>
                      <a:r>
                        <a:rPr lang="en-GB" sz="1000" dirty="0">
                          <a:solidFill>
                            <a:srgbClr val="D93A27"/>
                          </a:solidFill>
                          <a:effectLst/>
                          <a:latin typeface="Barlow Condensed" panose="00000506000000000000" pitchFamily="2" charset="0"/>
                        </a:rPr>
                        <a:t>HFA Values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r>
                        <a:rPr lang="en-GB" sz="1000" dirty="0">
                          <a:solidFill>
                            <a:srgbClr val="D93A27"/>
                          </a:solidFill>
                          <a:effectLst/>
                          <a:latin typeface="Barlow Condensed" panose="00000506000000000000" pitchFamily="2" charset="0"/>
                        </a:rPr>
                        <a:t>Expected Behaviours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185627841"/>
                  </a:ext>
                </a:extLst>
              </a:tr>
              <a:tr h="441841">
                <a:tc>
                  <a:txBody>
                    <a:bodyPr/>
                    <a:lstStyle/>
                    <a:p>
                      <a:r>
                        <a:rPr lang="en-GB" sz="1000" dirty="0">
                          <a:effectLst/>
                          <a:latin typeface="Barlow Condensed" panose="00000506000000000000" pitchFamily="2" charset="0"/>
                        </a:rPr>
                        <a:t>PROGRESSIVE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Identifies the need for, and actions change in direction, practice, policy or procedure.</a:t>
                      </a:r>
                    </a:p>
                    <a:p>
                      <a:pPr marL="342900" lvl="0" indent="-342900">
                        <a:buFont typeface="Symbol" pitchFamily="2" charset="2"/>
                        <a:buChar char=""/>
                      </a:pPr>
                      <a:r>
                        <a:rPr lang="en-GB" sz="1000" dirty="0">
                          <a:effectLst/>
                          <a:latin typeface="Barlow Condensed" panose="00000506000000000000" pitchFamily="2" charset="0"/>
                        </a:rPr>
                        <a:t>Questions the way things are done and takes informed risks.</a:t>
                      </a:r>
                    </a:p>
                    <a:p>
                      <a:pPr marL="342900" lvl="0" indent="-342900">
                        <a:buFont typeface="Symbol" pitchFamily="2" charset="2"/>
                        <a:buChar char=""/>
                      </a:pPr>
                      <a:r>
                        <a:rPr lang="en-GB" sz="1000" dirty="0">
                          <a:effectLst/>
                          <a:latin typeface="Barlow Condensed" panose="00000506000000000000" pitchFamily="2" charset="0"/>
                        </a:rPr>
                        <a:t>Continuously seeks to improve efficiency and performance.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073111784"/>
                  </a:ext>
                </a:extLst>
              </a:tr>
              <a:tr h="441841">
                <a:tc>
                  <a:txBody>
                    <a:bodyPr/>
                    <a:lstStyle/>
                    <a:p>
                      <a:r>
                        <a:rPr lang="en-GB" sz="1000" dirty="0">
                          <a:effectLst/>
                          <a:latin typeface="Barlow Condensed" panose="00000506000000000000" pitchFamily="2" charset="0"/>
                        </a:rPr>
                        <a:t>RESPECTFUL</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Maintains people’s self-esteem when interacting with them.</a:t>
                      </a:r>
                    </a:p>
                    <a:p>
                      <a:pPr marL="342900" lvl="0" indent="-342900">
                        <a:buFont typeface="Symbol" pitchFamily="2" charset="2"/>
                        <a:buChar char=""/>
                      </a:pPr>
                      <a:r>
                        <a:rPr lang="en-GB" sz="1000" dirty="0">
                          <a:effectLst/>
                          <a:latin typeface="Barlow Condensed" panose="00000506000000000000" pitchFamily="2" charset="0"/>
                        </a:rPr>
                        <a:t>Avoids pre-judgement when listening to suggestions from others.</a:t>
                      </a:r>
                    </a:p>
                    <a:p>
                      <a:pPr marL="342900" lvl="0" indent="-342900">
                        <a:buFont typeface="Symbol" pitchFamily="2" charset="2"/>
                        <a:buChar char=""/>
                      </a:pPr>
                      <a:r>
                        <a:rPr lang="en-GB" sz="1000" dirty="0">
                          <a:effectLst/>
                          <a:latin typeface="Barlow Condensed" panose="00000506000000000000" pitchFamily="2" charset="0"/>
                        </a:rPr>
                        <a:t>Seizes the opportunity to apply Hampshire FA standards at all times.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502224599"/>
                  </a:ext>
                </a:extLst>
              </a:tr>
              <a:tr h="441841">
                <a:tc>
                  <a:txBody>
                    <a:bodyPr/>
                    <a:lstStyle/>
                    <a:p>
                      <a:r>
                        <a:rPr lang="en-GB" sz="1000" dirty="0">
                          <a:effectLst/>
                          <a:latin typeface="Barlow Condensed" panose="00000506000000000000" pitchFamily="2" charset="0"/>
                        </a:rPr>
                        <a:t>INCLUSIVE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Openly collaborates with colleagues and partners in the game</a:t>
                      </a:r>
                    </a:p>
                    <a:p>
                      <a:pPr marL="342900" lvl="0" indent="-342900">
                        <a:buFont typeface="Symbol" pitchFamily="2" charset="2"/>
                        <a:buChar char=""/>
                      </a:pPr>
                      <a:r>
                        <a:rPr lang="en-GB" sz="1000" dirty="0">
                          <a:effectLst/>
                          <a:latin typeface="Barlow Condensed" panose="00000506000000000000" pitchFamily="2" charset="0"/>
                        </a:rPr>
                        <a:t>Provides equal opportunity to people of different backgrounds, experience and perspective</a:t>
                      </a:r>
                    </a:p>
                    <a:p>
                      <a:pPr marL="342900" lvl="0" indent="-342900">
                        <a:buFont typeface="Symbol" pitchFamily="2" charset="2"/>
                        <a:buChar char=""/>
                      </a:pPr>
                      <a:r>
                        <a:rPr lang="en-GB" sz="1000" dirty="0">
                          <a:effectLst/>
                          <a:latin typeface="Barlow Condensed" panose="00000506000000000000" pitchFamily="2" charset="0"/>
                        </a:rPr>
                        <a:t>Seeks out and embraces new ways of thinking and working.</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335053546"/>
                  </a:ext>
                </a:extLst>
              </a:tr>
              <a:tr h="441841">
                <a:tc>
                  <a:txBody>
                    <a:bodyPr/>
                    <a:lstStyle/>
                    <a:p>
                      <a:r>
                        <a:rPr lang="en-GB" sz="1000" dirty="0">
                          <a:effectLst/>
                          <a:latin typeface="Barlow Condensed" panose="00000506000000000000" pitchFamily="2" charset="0"/>
                        </a:rPr>
                        <a:t>DETERMINED</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Works relentlessly to overcome roadblocks or obstacles to achieve the goal.</a:t>
                      </a:r>
                    </a:p>
                    <a:p>
                      <a:pPr marL="342900" lvl="0" indent="-342900">
                        <a:buFont typeface="Symbol" pitchFamily="2" charset="2"/>
                        <a:buChar char=""/>
                      </a:pPr>
                      <a:r>
                        <a:rPr lang="en-GB" sz="1000" dirty="0">
                          <a:effectLst/>
                          <a:latin typeface="Barlow Condensed" panose="00000506000000000000" pitchFamily="2" charset="0"/>
                        </a:rPr>
                        <a:t>Remains focused on seeing agreed goals through to completion taking pride in their work.</a:t>
                      </a:r>
                    </a:p>
                    <a:p>
                      <a:pPr marL="342900" lvl="0" indent="-342900">
                        <a:buFont typeface="Symbol" pitchFamily="2" charset="2"/>
                        <a:buChar char=""/>
                      </a:pPr>
                      <a:r>
                        <a:rPr lang="en-GB" sz="1000" dirty="0">
                          <a:effectLst/>
                          <a:latin typeface="Barlow Condensed" panose="00000506000000000000" pitchFamily="2" charset="0"/>
                        </a:rPr>
                        <a:t>Maintains motivation for their team and themselves.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865184843"/>
                  </a:ext>
                </a:extLst>
              </a:tr>
              <a:tr h="441841">
                <a:tc>
                  <a:txBody>
                    <a:bodyPr/>
                    <a:lstStyle/>
                    <a:p>
                      <a:r>
                        <a:rPr lang="en-GB" sz="1000" dirty="0">
                          <a:effectLst/>
                          <a:latin typeface="Barlow Condensed" panose="00000506000000000000" pitchFamily="2" charset="0"/>
                        </a:rPr>
                        <a:t>EXCELLENT</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Seeks to achieve the highest levels of performance at all times.</a:t>
                      </a:r>
                    </a:p>
                    <a:p>
                      <a:pPr marL="342900" lvl="0" indent="-342900">
                        <a:buFont typeface="Symbol" pitchFamily="2" charset="2"/>
                        <a:buChar char=""/>
                      </a:pPr>
                      <a:r>
                        <a:rPr lang="en-GB" sz="1000" dirty="0">
                          <a:effectLst/>
                          <a:latin typeface="Barlow Condensed" panose="00000506000000000000" pitchFamily="2" charset="0"/>
                        </a:rPr>
                        <a:t>Can be committed to achieve a standard that others consider impossible.</a:t>
                      </a:r>
                    </a:p>
                    <a:p>
                      <a:pPr marL="342900" lvl="0" indent="-342900">
                        <a:buFont typeface="Symbol" pitchFamily="2" charset="2"/>
                        <a:buChar char=""/>
                      </a:pPr>
                      <a:r>
                        <a:rPr lang="en-GB" sz="1000" dirty="0">
                          <a:effectLst/>
                          <a:latin typeface="Barlow Condensed" panose="00000506000000000000" pitchFamily="2" charset="0"/>
                        </a:rPr>
                        <a:t>Supports others to go further and achieve more.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240589167"/>
                  </a:ext>
                </a:extLst>
              </a:tr>
            </a:tbl>
          </a:graphicData>
        </a:graphic>
      </p:graphicFrame>
      <p:graphicFrame>
        <p:nvGraphicFramePr>
          <p:cNvPr id="11" name="Table 10">
            <a:extLst>
              <a:ext uri="{FF2B5EF4-FFF2-40B4-BE49-F238E27FC236}">
                <a16:creationId xmlns:a16="http://schemas.microsoft.com/office/drawing/2014/main" id="{CE8A469C-5688-E44A-88A5-EFEC7F5A3944}"/>
              </a:ext>
            </a:extLst>
          </p:cNvPr>
          <p:cNvGraphicFramePr>
            <a:graphicFrameLocks noGrp="1"/>
          </p:cNvGraphicFramePr>
          <p:nvPr>
            <p:extLst>
              <p:ext uri="{D42A27DB-BD31-4B8C-83A1-F6EECF244321}">
                <p14:modId xmlns:p14="http://schemas.microsoft.com/office/powerpoint/2010/main" val="3388472365"/>
              </p:ext>
            </p:extLst>
          </p:nvPr>
        </p:nvGraphicFramePr>
        <p:xfrm>
          <a:off x="538247" y="530200"/>
          <a:ext cx="6480001" cy="2507058"/>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2010844119"/>
                    </a:ext>
                  </a:extLst>
                </a:gridCol>
                <a:gridCol w="2604050">
                  <a:extLst>
                    <a:ext uri="{9D8B030D-6E8A-4147-A177-3AD203B41FA5}">
                      <a16:colId xmlns:a16="http://schemas.microsoft.com/office/drawing/2014/main" val="1713477686"/>
                    </a:ext>
                  </a:extLst>
                </a:gridCol>
                <a:gridCol w="2802710">
                  <a:extLst>
                    <a:ext uri="{9D8B030D-6E8A-4147-A177-3AD203B41FA5}">
                      <a16:colId xmlns:a16="http://schemas.microsoft.com/office/drawing/2014/main" val="3606109640"/>
                    </a:ext>
                  </a:extLst>
                </a:gridCol>
              </a:tblGrid>
              <a:tr h="180000">
                <a:tc>
                  <a:txBody>
                    <a:bodyPr/>
                    <a:lstStyle/>
                    <a:p>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Skills</a:t>
                      </a:r>
                      <a:endParaRPr lang="en-US" sz="1000" dirty="0">
                        <a:latin typeface="Barlow Condensed" panose="00000506000000000000" pitchFamily="2"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Knowledge/Experience</a:t>
                      </a:r>
                      <a:endParaRPr lang="en-US" sz="1000" dirty="0">
                        <a:latin typeface="Barlow Condensed" panose="00000506000000000000" pitchFamily="2" charset="0"/>
                      </a:endParaRPr>
                    </a:p>
                  </a:txBody>
                  <a:tcPr marL="36000" marR="36000" marT="18000" marB="18000">
                    <a:noFill/>
                  </a:tcPr>
                </a:tc>
                <a:extLst>
                  <a:ext uri="{0D108BD9-81ED-4DB2-BD59-A6C34878D82A}">
                    <a16:rowId xmlns:a16="http://schemas.microsoft.com/office/drawing/2014/main" val="2760434478"/>
                  </a:ext>
                </a:extLst>
              </a:tr>
              <a:tr h="736055">
                <a:tc>
                  <a:txBody>
                    <a:bodyPr/>
                    <a:lstStyle/>
                    <a:p>
                      <a:r>
                        <a:rPr lang="en-GB" sz="1000" dirty="0">
                          <a:effectLst/>
                          <a:latin typeface="Barlow Condensed" panose="00000506000000000000" pitchFamily="2" charset="0"/>
                        </a:rPr>
                        <a:t>Essential </a:t>
                      </a:r>
                    </a:p>
                    <a:p>
                      <a:r>
                        <a:rPr lang="en-GB" sz="1000" dirty="0">
                          <a:effectLst/>
                          <a:latin typeface="Barlow Condensed" panose="00000506000000000000" pitchFamily="2" charset="0"/>
                        </a:rPr>
                        <a:t>(Required to fulfil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plan, set and achieve objectives to deadlines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IT skills, including the use of Microsoft Office applications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independently and as part of a team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Time management and prioritisation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Problem-solving and decision-making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Communication and presentation skills</a:t>
                      </a:r>
                    </a:p>
                  </a:txBody>
                  <a:tcPr marL="32659" marR="32659" marT="0" marB="0">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Passionate about female football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Basic understanding of sport/ football development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University placement student</a:t>
                      </a: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0" marB="0">
                    <a:solidFill>
                      <a:schemeClr val="accent1">
                        <a:lumMod val="20000"/>
                        <a:lumOff val="80000"/>
                      </a:schemeClr>
                    </a:solidFill>
                  </a:tcPr>
                </a:tc>
                <a:extLst>
                  <a:ext uri="{0D108BD9-81ED-4DB2-BD59-A6C34878D82A}">
                    <a16:rowId xmlns:a16="http://schemas.microsoft.com/office/drawing/2014/main" val="2115743892"/>
                  </a:ext>
                </a:extLst>
              </a:tr>
              <a:tr h="1001091">
                <a:tc>
                  <a:txBody>
                    <a:bodyPr/>
                    <a:lstStyle/>
                    <a:p>
                      <a:r>
                        <a:rPr lang="en-GB" sz="1000" dirty="0">
                          <a:effectLst/>
                          <a:latin typeface="Barlow Condensed" panose="00000506000000000000" pitchFamily="2" charset="0"/>
                        </a:rPr>
                        <a:t>Non-Essential </a:t>
                      </a:r>
                    </a:p>
                    <a:p>
                      <a:r>
                        <a:rPr lang="en-GB" sz="1000" dirty="0">
                          <a:effectLst/>
                          <a:latin typeface="Barlow Condensed" panose="00000506000000000000" pitchFamily="2" charset="0"/>
                        </a:rPr>
                        <a:t>(Beneficial but can be accumulated once in the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creating, delivering and maintaining pathways which support the growth, transition and retention of players.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Budget management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use data to monitor and evaluate programmes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strategically with partner organisations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league &amp; tournament delivery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Understanding of Football provision in Hampshire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472527997"/>
                  </a:ext>
                </a:extLst>
              </a:tr>
            </a:tbl>
          </a:graphicData>
        </a:graphic>
      </p:graphicFrame>
      <p:sp>
        <p:nvSpPr>
          <p:cNvPr id="2" name="TextBox 1">
            <a:extLst>
              <a:ext uri="{FF2B5EF4-FFF2-40B4-BE49-F238E27FC236}">
                <a16:creationId xmlns:a16="http://schemas.microsoft.com/office/drawing/2014/main" id="{80960EAB-5B46-72B7-49F2-47503955554A}"/>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Pathway Football Development Intern </a:t>
            </a:r>
            <a:r>
              <a:rPr lang="en-US" sz="1000" dirty="0">
                <a:solidFill>
                  <a:srgbClr val="061E42"/>
                </a:solidFill>
                <a:latin typeface="Barlow Condensed Medium" pitchFamily="2" charset="77"/>
              </a:rPr>
              <a:t>| Hampshire FA</a:t>
            </a:r>
          </a:p>
        </p:txBody>
      </p:sp>
      <p:graphicFrame>
        <p:nvGraphicFramePr>
          <p:cNvPr id="4" name="Table 3">
            <a:extLst>
              <a:ext uri="{FF2B5EF4-FFF2-40B4-BE49-F238E27FC236}">
                <a16:creationId xmlns:a16="http://schemas.microsoft.com/office/drawing/2014/main" id="{19C86F99-D478-71B8-E771-40718A341F86}"/>
              </a:ext>
            </a:extLst>
          </p:cNvPr>
          <p:cNvGraphicFramePr>
            <a:graphicFrameLocks noGrp="1"/>
          </p:cNvGraphicFramePr>
          <p:nvPr>
            <p:extLst>
              <p:ext uri="{D42A27DB-BD31-4B8C-83A1-F6EECF244321}">
                <p14:modId xmlns:p14="http://schemas.microsoft.com/office/powerpoint/2010/main" val="4217002778"/>
              </p:ext>
            </p:extLst>
          </p:nvPr>
        </p:nvGraphicFramePr>
        <p:xfrm>
          <a:off x="538247" y="6012218"/>
          <a:ext cx="6480000" cy="315022"/>
        </p:xfrm>
        <a:graphic>
          <a:graphicData uri="http://schemas.openxmlformats.org/drawingml/2006/table">
            <a:tbl>
              <a:tblPr firstCol="1" bandRow="1">
                <a:tableStyleId>{5C22544A-7EE6-4342-B048-85BDC9FD1C3A}</a:tableStyleId>
              </a:tblPr>
              <a:tblGrid>
                <a:gridCol w="2161015">
                  <a:extLst>
                    <a:ext uri="{9D8B030D-6E8A-4147-A177-3AD203B41FA5}">
                      <a16:colId xmlns:a16="http://schemas.microsoft.com/office/drawing/2014/main" val="1950857860"/>
                    </a:ext>
                  </a:extLst>
                </a:gridCol>
                <a:gridCol w="4318985">
                  <a:extLst>
                    <a:ext uri="{9D8B030D-6E8A-4147-A177-3AD203B41FA5}">
                      <a16:colId xmlns:a16="http://schemas.microsoft.com/office/drawing/2014/main" val="2069302558"/>
                    </a:ext>
                  </a:extLst>
                </a:gridCol>
              </a:tblGrid>
              <a:tr h="126624">
                <a:tc>
                  <a:txBody>
                    <a:bodyPr/>
                    <a:lstStyle/>
                    <a:p>
                      <a:r>
                        <a:rPr lang="en-GB" sz="1000" dirty="0">
                          <a:effectLst/>
                          <a:latin typeface="Barlow Condensed" panose="00000506000000000000" pitchFamily="2" charset="0"/>
                        </a:rPr>
                        <a:t>Application Deadline: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Friday 28</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April 2023</a:t>
                      </a:r>
                    </a:p>
                  </a:txBody>
                  <a:tcPr marL="60124" marR="60124" marT="0" marB="0">
                    <a:solidFill>
                      <a:schemeClr val="accent1">
                        <a:lumMod val="20000"/>
                        <a:lumOff val="80000"/>
                      </a:schemeClr>
                    </a:solidFill>
                  </a:tcPr>
                </a:tc>
                <a:extLst>
                  <a:ext uri="{0D108BD9-81ED-4DB2-BD59-A6C34878D82A}">
                    <a16:rowId xmlns:a16="http://schemas.microsoft.com/office/drawing/2014/main" val="2569511557"/>
                  </a:ext>
                </a:extLst>
              </a:tr>
              <a:tr h="162622">
                <a:tc>
                  <a:txBody>
                    <a:bodyPr/>
                    <a:lstStyle/>
                    <a:p>
                      <a:r>
                        <a:rPr lang="en-GB" sz="1000" dirty="0">
                          <a:effectLst/>
                          <a:latin typeface="Barlow Condensed" panose="00000506000000000000" pitchFamily="2" charset="0"/>
                        </a:rPr>
                        <a:t>Interviews to be held: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15</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17</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or 23</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rd</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May (in Person @ </a:t>
                      </a:r>
                      <a:r>
                        <a:rPr lang="en-GB" sz="1000" dirty="0" err="1">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Winklebury</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Football Complex, RG23 8BF)</a:t>
                      </a:r>
                    </a:p>
                  </a:txBody>
                  <a:tcPr marL="60124" marR="60124" marT="0" marB="0">
                    <a:solidFill>
                      <a:schemeClr val="accent1">
                        <a:lumMod val="20000"/>
                        <a:lumOff val="80000"/>
                      </a:schemeClr>
                    </a:solidFill>
                  </a:tcPr>
                </a:tc>
                <a:extLst>
                  <a:ext uri="{0D108BD9-81ED-4DB2-BD59-A6C34878D82A}">
                    <a16:rowId xmlns:a16="http://schemas.microsoft.com/office/drawing/2014/main" val="1562671308"/>
                  </a:ext>
                </a:extLst>
              </a:tr>
            </a:tbl>
          </a:graphicData>
        </a:graphic>
      </p:graphicFrame>
    </p:spTree>
    <p:extLst>
      <p:ext uri="{BB962C8B-B14F-4D97-AF65-F5344CB8AC3E}">
        <p14:creationId xmlns:p14="http://schemas.microsoft.com/office/powerpoint/2010/main" val="227999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759" r="-801" b="79976"/>
          <a:stretch/>
        </p:blipFill>
        <p:spPr>
          <a:xfrm>
            <a:off x="-1" y="8608534"/>
            <a:ext cx="7559675" cy="2138697"/>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1508105"/>
          </a:xfrm>
          <a:prstGeom prst="rect">
            <a:avLst/>
          </a:prstGeom>
          <a:noFill/>
        </p:spPr>
        <p:txBody>
          <a:bodyPr wrap="square" rtlCol="0">
            <a:spAutoFit/>
          </a:bodyPr>
          <a:lstStyle/>
          <a:p>
            <a:r>
              <a:rPr lang="en-US" sz="4000" b="1" dirty="0">
                <a:solidFill>
                  <a:srgbClr val="D83B27"/>
                </a:solidFill>
                <a:latin typeface="Barlow Condensed ExtraBold" pitchFamily="2" charset="77"/>
              </a:rPr>
              <a:t>SUPPORTING INFORMATION</a:t>
            </a:r>
          </a:p>
          <a:p>
            <a:r>
              <a:rPr lang="en-US" sz="1200" b="1" dirty="0">
                <a:solidFill>
                  <a:schemeClr val="tx1">
                    <a:lumMod val="85000"/>
                    <a:lumOff val="15000"/>
                  </a:schemeClr>
                </a:solidFill>
                <a:latin typeface="Barlow Condensed SemiBold" pitchFamily="2" charset="77"/>
              </a:rPr>
              <a:t>Hampshire FA Vision, Mission &amp; Values</a:t>
            </a:r>
          </a:p>
          <a:p>
            <a:endParaRPr lang="en-US" sz="4000" b="1" dirty="0">
              <a:solidFill>
                <a:srgbClr val="D83B27"/>
              </a:solidFill>
              <a:latin typeface="Barlow Condensed ExtraBold" pitchFamily="2" charset="77"/>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36" name="Rectangle 35">
            <a:extLst>
              <a:ext uri="{FF2B5EF4-FFF2-40B4-BE49-F238E27FC236}">
                <a16:creationId xmlns:a16="http://schemas.microsoft.com/office/drawing/2014/main" id="{E9D7827D-7BDF-0E45-85B2-DFAB2C2ACEA4}"/>
              </a:ext>
            </a:extLst>
          </p:cNvPr>
          <p:cNvSpPr/>
          <p:nvPr/>
        </p:nvSpPr>
        <p:spPr>
          <a:xfrm>
            <a:off x="1735576" y="6246298"/>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Re-invigorate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Equality, Diversity &amp; Inclusion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through new IAG/local engagement structure &amp; governance standards.</a:t>
            </a:r>
          </a:p>
        </p:txBody>
      </p:sp>
      <p:sp>
        <p:nvSpPr>
          <p:cNvPr id="37" name="Oval 36">
            <a:extLst>
              <a:ext uri="{FF2B5EF4-FFF2-40B4-BE49-F238E27FC236}">
                <a16:creationId xmlns:a16="http://schemas.microsoft.com/office/drawing/2014/main" id="{2EBDA089-7509-B940-9D3C-C3D9D175865F}"/>
              </a:ext>
            </a:extLst>
          </p:cNvPr>
          <p:cNvSpPr>
            <a:spLocks noChangeAspect="1"/>
          </p:cNvSpPr>
          <p:nvPr/>
        </p:nvSpPr>
        <p:spPr>
          <a:xfrm rot="18900000">
            <a:off x="739457" y="2493449"/>
            <a:ext cx="900000" cy="900000"/>
          </a:xfrm>
          <a:prstGeom prst="ellipse">
            <a:avLst/>
          </a:prstGeom>
          <a:solidFill>
            <a:srgbClr val="D83B2D"/>
          </a:solidFill>
          <a:ln>
            <a:solidFill>
              <a:srgbClr val="D83B2D"/>
            </a:solidFill>
          </a:ln>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b="1" dirty="0">
                <a:latin typeface="Barlow Condensed" panose="00000506000000000000" pitchFamily="2" charset="0"/>
              </a:rPr>
              <a:t>Vision</a:t>
            </a:r>
          </a:p>
        </p:txBody>
      </p:sp>
      <p:sp>
        <p:nvSpPr>
          <p:cNvPr id="38" name="Round Diagonal Corner of Rectangle 15">
            <a:extLst>
              <a:ext uri="{FF2B5EF4-FFF2-40B4-BE49-F238E27FC236}">
                <a16:creationId xmlns:a16="http://schemas.microsoft.com/office/drawing/2014/main" id="{C5213AFE-79C8-0C40-A96A-0A7F95B0EBF6}"/>
              </a:ext>
            </a:extLst>
          </p:cNvPr>
          <p:cNvSpPr>
            <a:spLocks/>
          </p:cNvSpPr>
          <p:nvPr/>
        </p:nvSpPr>
        <p:spPr>
          <a:xfrm>
            <a:off x="722905" y="3435266"/>
            <a:ext cx="845376" cy="4608000"/>
          </a:xfrm>
          <a:prstGeom prst="round2DiagRect">
            <a:avLst/>
          </a:prstGeom>
          <a:solidFill>
            <a:schemeClr val="bg1"/>
          </a:solidFill>
          <a:ln>
            <a:solidFill>
              <a:srgbClr val="D83B2D"/>
            </a:solidFill>
          </a:ln>
        </p:spPr>
        <p:style>
          <a:lnRef idx="3">
            <a:schemeClr val="lt1"/>
          </a:lnRef>
          <a:fillRef idx="1">
            <a:schemeClr val="accent1"/>
          </a:fillRef>
          <a:effectRef idx="1">
            <a:schemeClr val="accent1"/>
          </a:effectRef>
          <a:fontRef idx="minor">
            <a:schemeClr val="lt1"/>
          </a:fontRef>
        </p:style>
        <p:txBody>
          <a:bodyPr vert="vert270" lIns="0" rIns="0" rtlCol="0" anchor="ctr"/>
          <a:lstStyle/>
          <a:p>
            <a:pPr algn="ctr"/>
            <a:r>
              <a:rPr lang="en-US" sz="3200" b="1" dirty="0">
                <a:solidFill>
                  <a:schemeClr val="tx1">
                    <a:lumMod val="85000"/>
                    <a:lumOff val="15000"/>
                  </a:schemeClr>
                </a:solidFill>
                <a:latin typeface="Barlow Condensed" panose="00000506000000000000" pitchFamily="2" charset="0"/>
              </a:rPr>
              <a:t>Mission</a:t>
            </a:r>
            <a:endParaRPr lang="en-US" b="1" dirty="0">
              <a:solidFill>
                <a:schemeClr val="tx1">
                  <a:lumMod val="85000"/>
                  <a:lumOff val="15000"/>
                </a:schemeClr>
              </a:solidFill>
              <a:latin typeface="Barlow Condensed" panose="00000506000000000000" pitchFamily="2" charset="0"/>
            </a:endParaRPr>
          </a:p>
        </p:txBody>
      </p:sp>
      <p:sp>
        <p:nvSpPr>
          <p:cNvPr id="39" name="Preparation 16">
            <a:extLst>
              <a:ext uri="{FF2B5EF4-FFF2-40B4-BE49-F238E27FC236}">
                <a16:creationId xmlns:a16="http://schemas.microsoft.com/office/drawing/2014/main" id="{19EC09DE-771B-7441-A52E-2A88BE77814A}"/>
              </a:ext>
            </a:extLst>
          </p:cNvPr>
          <p:cNvSpPr>
            <a:spLocks/>
          </p:cNvSpPr>
          <p:nvPr/>
        </p:nvSpPr>
        <p:spPr>
          <a:xfrm>
            <a:off x="739457" y="8113773"/>
            <a:ext cx="900000" cy="342000"/>
          </a:xfrm>
          <a:prstGeom prst="flowChartPreparation">
            <a:avLst/>
          </a:prstGeom>
          <a:solidFill>
            <a:srgbClr val="051D42"/>
          </a:solidFill>
          <a:ln>
            <a:solidFill>
              <a:srgbClr val="051D42"/>
            </a:solid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400" b="1" dirty="0">
                <a:latin typeface="Barlow Condensed" panose="00000506000000000000" pitchFamily="2" charset="0"/>
              </a:rPr>
              <a:t>Values</a:t>
            </a:r>
          </a:p>
        </p:txBody>
      </p:sp>
      <p:sp>
        <p:nvSpPr>
          <p:cNvPr id="40" name="Rectangle 39">
            <a:extLst>
              <a:ext uri="{FF2B5EF4-FFF2-40B4-BE49-F238E27FC236}">
                <a16:creationId xmlns:a16="http://schemas.microsoft.com/office/drawing/2014/main" id="{A6A25A76-2627-5D47-BF29-9C6E25DB8E65}"/>
              </a:ext>
            </a:extLst>
          </p:cNvPr>
          <p:cNvSpPr/>
          <p:nvPr/>
        </p:nvSpPr>
        <p:spPr>
          <a:xfrm>
            <a:off x="1735576" y="2493449"/>
            <a:ext cx="5072258" cy="900000"/>
          </a:xfrm>
          <a:prstGeom prst="rect">
            <a:avLst/>
          </a:prstGeom>
          <a:solidFill>
            <a:srgbClr val="D83B2D"/>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Barlow Condensed" panose="00000506000000000000" pitchFamily="2" charset="0"/>
              </a:rPr>
              <a:t>Using the power of </a:t>
            </a:r>
            <a:r>
              <a:rPr lang="en-US" sz="2000" b="1" i="1" dirty="0">
                <a:solidFill>
                  <a:schemeClr val="tx1">
                    <a:lumMod val="85000"/>
                    <a:lumOff val="15000"/>
                  </a:schemeClr>
                </a:solidFill>
                <a:latin typeface="Barlow Condensed" panose="00000506000000000000" pitchFamily="2" charset="0"/>
              </a:rPr>
              <a:t>football</a:t>
            </a:r>
            <a:r>
              <a:rPr lang="en-US" sz="2000" i="1" dirty="0">
                <a:solidFill>
                  <a:schemeClr val="bg1"/>
                </a:solidFill>
                <a:latin typeface="Barlow Condensed" panose="00000506000000000000" pitchFamily="2" charset="0"/>
              </a:rPr>
              <a:t> to build a better future </a:t>
            </a:r>
            <a:r>
              <a:rPr lang="en-US" sz="2000" b="0" i="1" dirty="0">
                <a:solidFill>
                  <a:schemeClr val="bg1"/>
                </a:solidFill>
                <a:latin typeface="Barlow Condensed" panose="00000506000000000000" pitchFamily="2" charset="0"/>
              </a:rPr>
              <a:t>for all </a:t>
            </a:r>
            <a:r>
              <a:rPr lang="en-US" sz="2000" i="1" dirty="0">
                <a:solidFill>
                  <a:schemeClr val="bg1"/>
                </a:solidFill>
                <a:latin typeface="Barlow Condensed" panose="00000506000000000000" pitchFamily="2" charset="0"/>
              </a:rPr>
              <a:t>communities </a:t>
            </a:r>
            <a:r>
              <a:rPr lang="en-US" sz="2000" b="0" i="1" dirty="0">
                <a:solidFill>
                  <a:schemeClr val="bg1"/>
                </a:solidFill>
                <a:latin typeface="Barlow Condensed" panose="00000506000000000000" pitchFamily="2" charset="0"/>
              </a:rPr>
              <a:t>in</a:t>
            </a:r>
            <a:r>
              <a:rPr lang="en-US" sz="2000" i="1" dirty="0">
                <a:solidFill>
                  <a:schemeClr val="bg1"/>
                </a:solidFill>
                <a:latin typeface="Barlow Condensed" panose="00000506000000000000" pitchFamily="2" charset="0"/>
              </a:rPr>
              <a:t> </a:t>
            </a:r>
            <a:r>
              <a:rPr lang="en-US" sz="2000" b="1" i="1" dirty="0">
                <a:solidFill>
                  <a:schemeClr val="tx1">
                    <a:lumMod val="85000"/>
                    <a:lumOff val="15000"/>
                  </a:schemeClr>
                </a:solidFill>
                <a:latin typeface="Barlow Condensed" panose="00000506000000000000" pitchFamily="2" charset="0"/>
              </a:rPr>
              <a:t>Hampshire</a:t>
            </a:r>
            <a:r>
              <a:rPr lang="en-US" sz="2000" i="1" dirty="0">
                <a:solidFill>
                  <a:schemeClr val="bg1"/>
                </a:solidFill>
                <a:latin typeface="Barlow Condensed" panose="00000506000000000000" pitchFamily="2" charset="0"/>
              </a:rPr>
              <a:t>.</a:t>
            </a:r>
            <a:endParaRPr lang="en-GB" sz="2000" i="1" dirty="0">
              <a:latin typeface="Barlow Condensed" panose="00000506000000000000" pitchFamily="2" charset="0"/>
            </a:endParaRPr>
          </a:p>
        </p:txBody>
      </p:sp>
      <p:sp>
        <p:nvSpPr>
          <p:cNvPr id="41" name="Rectangle 40">
            <a:extLst>
              <a:ext uri="{FF2B5EF4-FFF2-40B4-BE49-F238E27FC236}">
                <a16:creationId xmlns:a16="http://schemas.microsoft.com/office/drawing/2014/main" id="{7ECBBC07-D47F-AE4F-846A-8C953140C409}"/>
              </a:ext>
            </a:extLst>
          </p:cNvPr>
          <p:cNvSpPr/>
          <p:nvPr/>
        </p:nvSpPr>
        <p:spPr>
          <a:xfrm>
            <a:off x="1735576" y="3449409"/>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lumMod val="85000"/>
                    <a:lumOff val="15000"/>
                  </a:schemeClr>
                </a:solidFill>
                <a:latin typeface="Barlow Condensed" panose="00000506000000000000" pitchFamily="2" charset="0"/>
                <a:cs typeface="Arial" panose="020B0604020202020204" pitchFamily="34" charset="0"/>
              </a:rPr>
              <a:t>Set strong foundations for all of Hampshire football to </a:t>
            </a:r>
            <a:r>
              <a:rPr lang="en-GB" sz="1600" b="1" dirty="0">
                <a:solidFill>
                  <a:srgbClr val="D83B2D"/>
                </a:solidFill>
                <a:latin typeface="Barlow Condensed" panose="00000506000000000000" pitchFamily="2" charset="0"/>
                <a:cs typeface="Arial" panose="020B0604020202020204" pitchFamily="34" charset="0"/>
              </a:rPr>
              <a:t>Recover</a:t>
            </a:r>
            <a:r>
              <a:rPr lang="en-GB" sz="1600" dirty="0">
                <a:solidFill>
                  <a:schemeClr val="tx1"/>
                </a:solidFill>
                <a:latin typeface="Barlow Condensed" panose="00000506000000000000" pitchFamily="2" charset="0"/>
                <a:cs typeface="Arial" panose="020B0604020202020204" pitchFamily="34" charset="0"/>
              </a:rPr>
              <a:t> </a:t>
            </a:r>
            <a:r>
              <a:rPr lang="en-GB" sz="1600" dirty="0">
                <a:solidFill>
                  <a:schemeClr val="tx1">
                    <a:lumMod val="85000"/>
                    <a:lumOff val="15000"/>
                  </a:schemeClr>
                </a:solidFill>
                <a:latin typeface="Barlow Condensed" panose="00000506000000000000" pitchFamily="2" charset="0"/>
                <a:cs typeface="Arial" panose="020B0604020202020204" pitchFamily="34" charset="0"/>
              </a:rPr>
              <a:t>stronger by enabling &amp; supporting a bespoke Hampshire FA workforce.</a:t>
            </a:r>
          </a:p>
        </p:txBody>
      </p:sp>
      <p:sp>
        <p:nvSpPr>
          <p:cNvPr id="42" name="Rectangle 41">
            <a:extLst>
              <a:ext uri="{FF2B5EF4-FFF2-40B4-BE49-F238E27FC236}">
                <a16:creationId xmlns:a16="http://schemas.microsoft.com/office/drawing/2014/main" id="{4BCE181B-E7FC-5F46-A231-CA70540AD860}"/>
              </a:ext>
            </a:extLst>
          </p:cNvPr>
          <p:cNvSpPr/>
          <p:nvPr/>
        </p:nvSpPr>
        <p:spPr>
          <a:xfrm>
            <a:off x="1735576" y="4382403"/>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Deliver an expanding network of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Hub Sites</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connected with &amp; fully engaging  their local communities.</a:t>
            </a:r>
          </a:p>
        </p:txBody>
      </p:sp>
      <p:sp>
        <p:nvSpPr>
          <p:cNvPr id="43" name="Rectangle 42">
            <a:extLst>
              <a:ext uri="{FF2B5EF4-FFF2-40B4-BE49-F238E27FC236}">
                <a16:creationId xmlns:a16="http://schemas.microsoft.com/office/drawing/2014/main" id="{836B959F-CD3B-DB42-8BEF-FDA8BFFCC6FC}"/>
              </a:ext>
            </a:extLst>
          </p:cNvPr>
          <p:cNvSpPr/>
          <p:nvPr/>
        </p:nvSpPr>
        <p:spPr>
          <a:xfrm>
            <a:off x="1735576" y="5313304"/>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Put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Youth Engagement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at the centre of all delivery &amp; ensure young people are heard, safeguarded &amp; empowered to influence the future.</a:t>
            </a:r>
          </a:p>
        </p:txBody>
      </p:sp>
      <p:sp>
        <p:nvSpPr>
          <p:cNvPr id="44" name="Rectangle 43">
            <a:extLst>
              <a:ext uri="{FF2B5EF4-FFF2-40B4-BE49-F238E27FC236}">
                <a16:creationId xmlns:a16="http://schemas.microsoft.com/office/drawing/2014/main" id="{D2E7B257-A979-874D-A629-6ABB4CB25F66}"/>
              </a:ext>
            </a:extLst>
          </p:cNvPr>
          <p:cNvSpPr/>
          <p:nvPr/>
        </p:nvSpPr>
        <p:spPr>
          <a:xfrm>
            <a:off x="1735576" y="7179292"/>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Undertake a full business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Culture</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review to embed inclusivity, safeguarding &amp; quality community service throughout all we do.</a:t>
            </a:r>
          </a:p>
        </p:txBody>
      </p:sp>
      <p:sp>
        <p:nvSpPr>
          <p:cNvPr id="45" name="Rectangle 44">
            <a:extLst>
              <a:ext uri="{FF2B5EF4-FFF2-40B4-BE49-F238E27FC236}">
                <a16:creationId xmlns:a16="http://schemas.microsoft.com/office/drawing/2014/main" id="{B57CB0F8-FFD1-734F-BC02-F6317C0934A8}"/>
              </a:ext>
            </a:extLst>
          </p:cNvPr>
          <p:cNvSpPr/>
          <p:nvPr/>
        </p:nvSpPr>
        <p:spPr>
          <a:xfrm>
            <a:off x="1735576" y="8112286"/>
            <a:ext cx="5072258" cy="343487"/>
          </a:xfrm>
          <a:prstGeom prst="rect">
            <a:avLst/>
          </a:prstGeom>
          <a:solidFill>
            <a:srgbClr val="051D42"/>
          </a:solidFill>
          <a:ln>
            <a:solidFill>
              <a:srgbClr val="05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Barlow Condensed" panose="00000506000000000000" pitchFamily="2" charset="0"/>
                <a:cs typeface="Arial" panose="020B0604020202020204" pitchFamily="34" charset="0"/>
              </a:rPr>
              <a:t>Progressive - Respect - Inclusion - Determined - Excellence</a:t>
            </a:r>
            <a:endParaRPr lang="en-GB" sz="1600" dirty="0">
              <a:latin typeface="Barlow Condensed" panose="00000506000000000000" pitchFamily="2" charset="0"/>
            </a:endParaRPr>
          </a:p>
        </p:txBody>
      </p:sp>
      <p:sp>
        <p:nvSpPr>
          <p:cNvPr id="16" name="TextBox 15">
            <a:extLst>
              <a:ext uri="{FF2B5EF4-FFF2-40B4-BE49-F238E27FC236}">
                <a16:creationId xmlns:a16="http://schemas.microsoft.com/office/drawing/2014/main" id="{0830A84D-88EC-4ACB-922C-3D9F874D5948}"/>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Recreational Football Development Officer</a:t>
            </a:r>
            <a:r>
              <a:rPr lang="en-US" sz="1000" dirty="0">
                <a:solidFill>
                  <a:srgbClr val="061E42"/>
                </a:solidFill>
                <a:latin typeface="Barlow Condensed Medium" pitchFamily="2" charset="77"/>
              </a:rPr>
              <a:t> | Hampshire FA</a:t>
            </a:r>
          </a:p>
        </p:txBody>
      </p:sp>
    </p:spTree>
    <p:extLst>
      <p:ext uri="{BB962C8B-B14F-4D97-AF65-F5344CB8AC3E}">
        <p14:creationId xmlns:p14="http://schemas.microsoft.com/office/powerpoint/2010/main" val="633858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2551</TotalTime>
  <Words>1730</Words>
  <Application>Microsoft Office PowerPoint</Application>
  <PresentationFormat>Custom</PresentationFormat>
  <Paragraphs>180</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Barlow</vt:lpstr>
      <vt:lpstr>Barlow Condensed</vt:lpstr>
      <vt:lpstr>Barlow Condensed ExtraBold</vt:lpstr>
      <vt:lpstr>Barlow Condensed Medium</vt:lpstr>
      <vt:lpstr>Barlow Condensed SemiBold</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Pedro Viveiros</cp:lastModifiedBy>
  <cp:revision>30</cp:revision>
  <cp:lastPrinted>2022-07-28T14:22:30Z</cp:lastPrinted>
  <dcterms:created xsi:type="dcterms:W3CDTF">2021-09-15T12:59:35Z</dcterms:created>
  <dcterms:modified xsi:type="dcterms:W3CDTF">2023-03-29T14:23:11Z</dcterms:modified>
</cp:coreProperties>
</file>