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4" r:id="rId2"/>
    <p:sldId id="261" r:id="rId3"/>
    <p:sldId id="256" r:id="rId4"/>
    <p:sldId id="263" r:id="rId5"/>
    <p:sldId id="262" r:id="rId6"/>
    <p:sldId id="265" r:id="rId7"/>
    <p:sldId id="266" r:id="rId8"/>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85"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83B2D"/>
    <a:srgbClr val="E56463"/>
    <a:srgbClr val="051D42"/>
    <a:srgbClr val="D93A27"/>
    <a:srgbClr val="051E42"/>
    <a:srgbClr val="061E42"/>
    <a:srgbClr val="CC2000"/>
    <a:srgbClr val="B11C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AB2011-0B94-429C-9708-586D8A70E268}" v="35" dt="2022-09-20T14:48:32.1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87"/>
    <p:restoredTop sz="94653"/>
  </p:normalViewPr>
  <p:slideViewPr>
    <p:cSldViewPr snapToGrid="0" snapToObjects="1">
      <p:cViewPr>
        <p:scale>
          <a:sx n="125" d="100"/>
          <a:sy n="125" d="100"/>
        </p:scale>
        <p:origin x="-112" y="-4900"/>
      </p:cViewPr>
      <p:guideLst>
        <p:guide orient="horz" pos="5885"/>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dro Viveiros" userId="cb5467d9-013a-44db-9ea7-c7065b842548" providerId="ADAL" clId="{EFAB2011-0B94-429C-9708-586D8A70E268}"/>
    <pc:docChg chg="undo redo custSel modSld">
      <pc:chgData name="Pedro Viveiros" userId="cb5467d9-013a-44db-9ea7-c7065b842548" providerId="ADAL" clId="{EFAB2011-0B94-429C-9708-586D8A70E268}" dt="2022-09-20T15:00:53.816" v="3160" actId="404"/>
      <pc:docMkLst>
        <pc:docMk/>
      </pc:docMkLst>
      <pc:sldChg chg="addSp delSp modSp mod">
        <pc:chgData name="Pedro Viveiros" userId="cb5467d9-013a-44db-9ea7-c7065b842548" providerId="ADAL" clId="{EFAB2011-0B94-429C-9708-586D8A70E268}" dt="2022-09-20T14:58:37.928" v="3050" actId="20577"/>
        <pc:sldMkLst>
          <pc:docMk/>
          <pc:sldMk cId="528415005" sldId="256"/>
        </pc:sldMkLst>
        <pc:spChg chg="del mod">
          <ac:chgData name="Pedro Viveiros" userId="cb5467d9-013a-44db-9ea7-c7065b842548" providerId="ADAL" clId="{EFAB2011-0B94-429C-9708-586D8A70E268}" dt="2022-09-14T16:49:55.979" v="43" actId="478"/>
          <ac:spMkLst>
            <pc:docMk/>
            <pc:sldMk cId="528415005" sldId="256"/>
            <ac:spMk id="2" creationId="{FCC3F70D-BC97-BF65-3622-611E7639E832}"/>
          </ac:spMkLst>
        </pc:spChg>
        <pc:spChg chg="mod">
          <ac:chgData name="Pedro Viveiros" userId="cb5467d9-013a-44db-9ea7-c7065b842548" providerId="ADAL" clId="{EFAB2011-0B94-429C-9708-586D8A70E268}" dt="2022-09-14T16:54:53.181" v="148" actId="20577"/>
          <ac:spMkLst>
            <pc:docMk/>
            <pc:sldMk cId="528415005" sldId="256"/>
            <ac:spMk id="9" creationId="{3522F0A4-4FB9-0645-B528-4FFF6BE699E9}"/>
          </ac:spMkLst>
        </pc:spChg>
        <pc:spChg chg="mod">
          <ac:chgData name="Pedro Viveiros" userId="cb5467d9-013a-44db-9ea7-c7065b842548" providerId="ADAL" clId="{EFAB2011-0B94-429C-9708-586D8A70E268}" dt="2022-09-15T10:56:03.794" v="508" actId="20577"/>
          <ac:spMkLst>
            <pc:docMk/>
            <pc:sldMk cId="528415005" sldId="256"/>
            <ac:spMk id="10" creationId="{FA18AC56-5437-C543-ABAC-00E6BE4FFE03}"/>
          </ac:spMkLst>
        </pc:spChg>
        <pc:spChg chg="mod">
          <ac:chgData name="Pedro Viveiros" userId="cb5467d9-013a-44db-9ea7-c7065b842548" providerId="ADAL" clId="{EFAB2011-0B94-429C-9708-586D8A70E268}" dt="2022-09-15T12:22:47.606" v="1303" actId="20577"/>
          <ac:spMkLst>
            <pc:docMk/>
            <pc:sldMk cId="528415005" sldId="256"/>
            <ac:spMk id="12" creationId="{701250EB-7DF6-F445-BD16-DDD9C7FBB75C}"/>
          </ac:spMkLst>
        </pc:spChg>
        <pc:spChg chg="add mod">
          <ac:chgData name="Pedro Viveiros" userId="cb5467d9-013a-44db-9ea7-c7065b842548" providerId="ADAL" clId="{EFAB2011-0B94-429C-9708-586D8A70E268}" dt="2022-09-14T16:50:08.099" v="45" actId="207"/>
          <ac:spMkLst>
            <pc:docMk/>
            <pc:sldMk cId="528415005" sldId="256"/>
            <ac:spMk id="13" creationId="{E084C774-99BB-4C01-910E-E649AFA0F88B}"/>
          </ac:spMkLst>
        </pc:spChg>
        <pc:spChg chg="mod">
          <ac:chgData name="Pedro Viveiros" userId="cb5467d9-013a-44db-9ea7-c7065b842548" providerId="ADAL" clId="{EFAB2011-0B94-429C-9708-586D8A70E268}" dt="2022-09-15T11:10:46.832" v="924" actId="20577"/>
          <ac:spMkLst>
            <pc:docMk/>
            <pc:sldMk cId="528415005" sldId="256"/>
            <ac:spMk id="17" creationId="{05CEFB03-65C9-D446-96CC-B0A4E1D62E67}"/>
          </ac:spMkLst>
        </pc:spChg>
        <pc:spChg chg="mod">
          <ac:chgData name="Pedro Viveiros" userId="cb5467d9-013a-44db-9ea7-c7065b842548" providerId="ADAL" clId="{EFAB2011-0B94-429C-9708-586D8A70E268}" dt="2022-09-15T12:12:58.763" v="1161" actId="20577"/>
          <ac:spMkLst>
            <pc:docMk/>
            <pc:sldMk cId="528415005" sldId="256"/>
            <ac:spMk id="18" creationId="{DA4549FD-D558-194A-8286-AD0E21539C64}"/>
          </ac:spMkLst>
        </pc:spChg>
        <pc:spChg chg="mod">
          <ac:chgData name="Pedro Viveiros" userId="cb5467d9-013a-44db-9ea7-c7065b842548" providerId="ADAL" clId="{EFAB2011-0B94-429C-9708-586D8A70E268}" dt="2022-09-20T14:58:37.928" v="3050" actId="20577"/>
          <ac:spMkLst>
            <pc:docMk/>
            <pc:sldMk cId="528415005" sldId="256"/>
            <ac:spMk id="20" creationId="{0512EBD2-9059-284E-87EB-30EE301A442D}"/>
          </ac:spMkLst>
        </pc:spChg>
        <pc:picChg chg="add mod">
          <ac:chgData name="Pedro Viveiros" userId="cb5467d9-013a-44db-9ea7-c7065b842548" providerId="ADAL" clId="{EFAB2011-0B94-429C-9708-586D8A70E268}" dt="2022-09-16T10:54:44.816" v="2613" actId="1035"/>
          <ac:picMkLst>
            <pc:docMk/>
            <pc:sldMk cId="528415005" sldId="256"/>
            <ac:picMk id="3" creationId="{42D11AC1-334A-487E-B84B-BE6C5C7ADF84}"/>
          </ac:picMkLst>
        </pc:picChg>
        <pc:picChg chg="del mod">
          <ac:chgData name="Pedro Viveiros" userId="cb5467d9-013a-44db-9ea7-c7065b842548" providerId="ADAL" clId="{EFAB2011-0B94-429C-9708-586D8A70E268}" dt="2022-09-16T10:54:20.851" v="2605" actId="478"/>
          <ac:picMkLst>
            <pc:docMk/>
            <pc:sldMk cId="528415005" sldId="256"/>
            <ac:picMk id="5" creationId="{41995A2F-23F9-4B94-9700-4D2362A83489}"/>
          </ac:picMkLst>
        </pc:picChg>
      </pc:sldChg>
      <pc:sldChg chg="addSp delSp modSp mod">
        <pc:chgData name="Pedro Viveiros" userId="cb5467d9-013a-44db-9ea7-c7065b842548" providerId="ADAL" clId="{EFAB2011-0B94-429C-9708-586D8A70E268}" dt="2022-09-15T15:08:53.240" v="2582" actId="207"/>
        <pc:sldMkLst>
          <pc:docMk/>
          <pc:sldMk cId="1695054006" sldId="261"/>
        </pc:sldMkLst>
        <pc:spChg chg="del">
          <ac:chgData name="Pedro Viveiros" userId="cb5467d9-013a-44db-9ea7-c7065b842548" providerId="ADAL" clId="{EFAB2011-0B94-429C-9708-586D8A70E268}" dt="2022-09-14T16:49:46.364" v="40" actId="478"/>
          <ac:spMkLst>
            <pc:docMk/>
            <pc:sldMk cId="1695054006" sldId="261"/>
            <ac:spMk id="2" creationId="{2411F6A7-2779-8DFC-AEAB-8E6FBD55B4D2}"/>
          </ac:spMkLst>
        </pc:spChg>
        <pc:spChg chg="add mod">
          <ac:chgData name="Pedro Viveiros" userId="cb5467d9-013a-44db-9ea7-c7065b842548" providerId="ADAL" clId="{EFAB2011-0B94-429C-9708-586D8A70E268}" dt="2022-09-14T16:49:47.216" v="41"/>
          <ac:spMkLst>
            <pc:docMk/>
            <pc:sldMk cId="1695054006" sldId="261"/>
            <ac:spMk id="10" creationId="{EFABB85A-3EEC-4DB9-A212-C2D04DA4A9E4}"/>
          </ac:spMkLst>
        </pc:spChg>
        <pc:spChg chg="mod">
          <ac:chgData name="Pedro Viveiros" userId="cb5467d9-013a-44db-9ea7-c7065b842548" providerId="ADAL" clId="{EFAB2011-0B94-429C-9708-586D8A70E268}" dt="2022-09-15T15:08:53.240" v="2582" actId="207"/>
          <ac:spMkLst>
            <pc:docMk/>
            <pc:sldMk cId="1695054006" sldId="261"/>
            <ac:spMk id="14" creationId="{FC372218-32A5-5319-32F1-BFEA00B2D64E}"/>
          </ac:spMkLst>
        </pc:spChg>
      </pc:sldChg>
      <pc:sldChg chg="addSp delSp modSp mod">
        <pc:chgData name="Pedro Viveiros" userId="cb5467d9-013a-44db-9ea7-c7065b842548" providerId="ADAL" clId="{EFAB2011-0B94-429C-9708-586D8A70E268}" dt="2022-09-20T14:49:08.557" v="2866" actId="1076"/>
        <pc:sldMkLst>
          <pc:docMk/>
          <pc:sldMk cId="3558253440" sldId="262"/>
        </pc:sldMkLst>
        <pc:spChg chg="del">
          <ac:chgData name="Pedro Viveiros" userId="cb5467d9-013a-44db-9ea7-c7065b842548" providerId="ADAL" clId="{EFAB2011-0B94-429C-9708-586D8A70E268}" dt="2022-09-14T16:50:21.013" v="48" actId="478"/>
          <ac:spMkLst>
            <pc:docMk/>
            <pc:sldMk cId="3558253440" sldId="262"/>
            <ac:spMk id="2" creationId="{2CB10F03-7DD6-C970-67F1-075E4F3AB309}"/>
          </ac:spMkLst>
        </pc:spChg>
        <pc:spChg chg="add mod">
          <ac:chgData name="Pedro Viveiros" userId="cb5467d9-013a-44db-9ea7-c7065b842548" providerId="ADAL" clId="{EFAB2011-0B94-429C-9708-586D8A70E268}" dt="2022-09-14T16:50:21.774" v="49"/>
          <ac:spMkLst>
            <pc:docMk/>
            <pc:sldMk cId="3558253440" sldId="262"/>
            <ac:spMk id="10" creationId="{E383F1BA-0765-4A78-8D07-224AE10E0189}"/>
          </ac:spMkLst>
        </pc:spChg>
        <pc:graphicFrameChg chg="mod modGraphic">
          <ac:chgData name="Pedro Viveiros" userId="cb5467d9-013a-44db-9ea7-c7065b842548" providerId="ADAL" clId="{EFAB2011-0B94-429C-9708-586D8A70E268}" dt="2022-09-15T15:06:31.832" v="2572" actId="20577"/>
          <ac:graphicFrameMkLst>
            <pc:docMk/>
            <pc:sldMk cId="3558253440" sldId="262"/>
            <ac:graphicFrameMk id="13" creationId="{38C0575E-4292-F54E-8506-BB8E89FC4B26}"/>
          </ac:graphicFrameMkLst>
        </pc:graphicFrameChg>
        <pc:graphicFrameChg chg="mod modGraphic">
          <ac:chgData name="Pedro Viveiros" userId="cb5467d9-013a-44db-9ea7-c7065b842548" providerId="ADAL" clId="{EFAB2011-0B94-429C-9708-586D8A70E268}" dt="2022-09-20T14:49:08.557" v="2866" actId="1076"/>
          <ac:graphicFrameMkLst>
            <pc:docMk/>
            <pc:sldMk cId="3558253440" sldId="262"/>
            <ac:graphicFrameMk id="16" creationId="{938DCAFC-7897-5D48-87BA-48826A7F482E}"/>
          </ac:graphicFrameMkLst>
        </pc:graphicFrameChg>
      </pc:sldChg>
      <pc:sldChg chg="addSp delSp modSp mod">
        <pc:chgData name="Pedro Viveiros" userId="cb5467d9-013a-44db-9ea7-c7065b842548" providerId="ADAL" clId="{EFAB2011-0B94-429C-9708-586D8A70E268}" dt="2022-09-20T15:00:53.816" v="3160" actId="404"/>
        <pc:sldMkLst>
          <pc:docMk/>
          <pc:sldMk cId="477155704" sldId="263"/>
        </pc:sldMkLst>
        <pc:spChg chg="del">
          <ac:chgData name="Pedro Viveiros" userId="cb5467d9-013a-44db-9ea7-c7065b842548" providerId="ADAL" clId="{EFAB2011-0B94-429C-9708-586D8A70E268}" dt="2022-09-14T16:50:15.146" v="46" actId="478"/>
          <ac:spMkLst>
            <pc:docMk/>
            <pc:sldMk cId="477155704" sldId="263"/>
            <ac:spMk id="2" creationId="{C7F1C155-D85C-2E3E-B504-BF20FF834C5B}"/>
          </ac:spMkLst>
        </pc:spChg>
        <pc:spChg chg="add mod">
          <ac:chgData name="Pedro Viveiros" userId="cb5467d9-013a-44db-9ea7-c7065b842548" providerId="ADAL" clId="{EFAB2011-0B94-429C-9708-586D8A70E268}" dt="2022-09-14T16:50:15.923" v="47"/>
          <ac:spMkLst>
            <pc:docMk/>
            <pc:sldMk cId="477155704" sldId="263"/>
            <ac:spMk id="7" creationId="{9994B3EB-5D07-43A8-96B4-C0D4A8117808}"/>
          </ac:spMkLst>
        </pc:spChg>
        <pc:spChg chg="mod">
          <ac:chgData name="Pedro Viveiros" userId="cb5467d9-013a-44db-9ea7-c7065b842548" providerId="ADAL" clId="{EFAB2011-0B94-429C-9708-586D8A70E268}" dt="2022-09-20T15:00:53.816" v="3160" actId="404"/>
          <ac:spMkLst>
            <pc:docMk/>
            <pc:sldMk cId="477155704" sldId="263"/>
            <ac:spMk id="9" creationId="{41350EB8-2C9B-8549-8EDE-3A65DAFF9D85}"/>
          </ac:spMkLst>
        </pc:spChg>
      </pc:sldChg>
      <pc:sldChg chg="modSp mod">
        <pc:chgData name="Pedro Viveiros" userId="cb5467d9-013a-44db-9ea7-c7065b842548" providerId="ADAL" clId="{EFAB2011-0B94-429C-9708-586D8A70E268}" dt="2022-09-14T16:49:25.036" v="39" actId="14100"/>
        <pc:sldMkLst>
          <pc:docMk/>
          <pc:sldMk cId="3718154387" sldId="264"/>
        </pc:sldMkLst>
        <pc:spChg chg="mod">
          <ac:chgData name="Pedro Viveiros" userId="cb5467d9-013a-44db-9ea7-c7065b842548" providerId="ADAL" clId="{EFAB2011-0B94-429C-9708-586D8A70E268}" dt="2022-09-14T16:49:04.992" v="18" actId="20577"/>
          <ac:spMkLst>
            <pc:docMk/>
            <pc:sldMk cId="3718154387" sldId="264"/>
            <ac:spMk id="6" creationId="{F8A0CB14-186A-FB42-BCEE-3C0DB0B63686}"/>
          </ac:spMkLst>
        </pc:spChg>
        <pc:spChg chg="mod">
          <ac:chgData name="Pedro Viveiros" userId="cb5467d9-013a-44db-9ea7-c7065b842548" providerId="ADAL" clId="{EFAB2011-0B94-429C-9708-586D8A70E268}" dt="2022-09-14T16:49:25.036" v="39" actId="14100"/>
          <ac:spMkLst>
            <pc:docMk/>
            <pc:sldMk cId="3718154387" sldId="264"/>
            <ac:spMk id="13" creationId="{AD0C895A-0A8C-8441-9E98-96F1D60BDEDB}"/>
          </ac:spMkLst>
        </pc:spChg>
      </pc:sldChg>
      <pc:sldChg chg="addSp delSp modSp mod">
        <pc:chgData name="Pedro Viveiros" userId="cb5467d9-013a-44db-9ea7-c7065b842548" providerId="ADAL" clId="{EFAB2011-0B94-429C-9708-586D8A70E268}" dt="2022-09-20T14:59:59.250" v="3081" actId="20577"/>
        <pc:sldMkLst>
          <pc:docMk/>
          <pc:sldMk cId="1187306088" sldId="265"/>
        </pc:sldMkLst>
        <pc:spChg chg="del">
          <ac:chgData name="Pedro Viveiros" userId="cb5467d9-013a-44db-9ea7-c7065b842548" providerId="ADAL" clId="{EFAB2011-0B94-429C-9708-586D8A70E268}" dt="2022-09-14T16:50:36.383" v="53" actId="478"/>
          <ac:spMkLst>
            <pc:docMk/>
            <pc:sldMk cId="1187306088" sldId="265"/>
            <ac:spMk id="2" creationId="{BCEDA483-9253-FB7D-4789-7145DF382CB8}"/>
          </ac:spMkLst>
        </pc:spChg>
        <pc:spChg chg="add mod">
          <ac:chgData name="Pedro Viveiros" userId="cb5467d9-013a-44db-9ea7-c7065b842548" providerId="ADAL" clId="{EFAB2011-0B94-429C-9708-586D8A70E268}" dt="2022-09-14T16:50:36.834" v="54"/>
          <ac:spMkLst>
            <pc:docMk/>
            <pc:sldMk cId="1187306088" sldId="265"/>
            <ac:spMk id="12" creationId="{86CD1A5C-6E37-43A2-9173-19E7D8BFF735}"/>
          </ac:spMkLst>
        </pc:spChg>
        <pc:graphicFrameChg chg="modGraphic">
          <ac:chgData name="Pedro Viveiros" userId="cb5467d9-013a-44db-9ea7-c7065b842548" providerId="ADAL" clId="{EFAB2011-0B94-429C-9708-586D8A70E268}" dt="2022-09-15T15:06:18.182" v="2541" actId="2711"/>
          <ac:graphicFrameMkLst>
            <pc:docMk/>
            <pc:sldMk cId="1187306088" sldId="265"/>
            <ac:graphicFrameMk id="4" creationId="{840FDECF-7264-8441-BDB6-960EE747B8B2}"/>
          </ac:graphicFrameMkLst>
        </pc:graphicFrameChg>
        <pc:graphicFrameChg chg="modGraphic">
          <ac:chgData name="Pedro Viveiros" userId="cb5467d9-013a-44db-9ea7-c7065b842548" providerId="ADAL" clId="{EFAB2011-0B94-429C-9708-586D8A70E268}" dt="2022-09-20T14:59:59.250" v="3081" actId="20577"/>
          <ac:graphicFrameMkLst>
            <pc:docMk/>
            <pc:sldMk cId="1187306088" sldId="265"/>
            <ac:graphicFrameMk id="10" creationId="{7E714699-2104-8E4D-BA9C-76F6828BA1B0}"/>
          </ac:graphicFrameMkLst>
        </pc:graphicFrameChg>
        <pc:graphicFrameChg chg="modGraphic">
          <ac:chgData name="Pedro Viveiros" userId="cb5467d9-013a-44db-9ea7-c7065b842548" providerId="ADAL" clId="{EFAB2011-0B94-429C-9708-586D8A70E268}" dt="2022-09-15T13:37:21.387" v="1677" actId="20577"/>
          <ac:graphicFrameMkLst>
            <pc:docMk/>
            <pc:sldMk cId="1187306088" sldId="265"/>
            <ac:graphicFrameMk id="11" creationId="{CE8A469C-5688-E44A-88A5-EFEC7F5A3944}"/>
          </ac:graphicFrameMkLst>
        </pc:graphicFrameChg>
      </pc:sldChg>
      <pc:sldChg chg="addSp delSp modSp mod">
        <pc:chgData name="Pedro Viveiros" userId="cb5467d9-013a-44db-9ea7-c7065b842548" providerId="ADAL" clId="{EFAB2011-0B94-429C-9708-586D8A70E268}" dt="2022-09-14T16:50:29.697" v="52"/>
        <pc:sldMkLst>
          <pc:docMk/>
          <pc:sldMk cId="633858502" sldId="266"/>
        </pc:sldMkLst>
        <pc:spChg chg="del mod">
          <ac:chgData name="Pedro Viveiros" userId="cb5467d9-013a-44db-9ea7-c7065b842548" providerId="ADAL" clId="{EFAB2011-0B94-429C-9708-586D8A70E268}" dt="2022-09-14T16:50:28.963" v="51" actId="478"/>
          <ac:spMkLst>
            <pc:docMk/>
            <pc:sldMk cId="633858502" sldId="266"/>
            <ac:spMk id="2" creationId="{04B48D4F-A069-89B0-6F0B-55F3AC5BB21C}"/>
          </ac:spMkLst>
        </pc:spChg>
        <pc:spChg chg="add mod">
          <ac:chgData name="Pedro Viveiros" userId="cb5467d9-013a-44db-9ea7-c7065b842548" providerId="ADAL" clId="{EFAB2011-0B94-429C-9708-586D8A70E268}" dt="2022-09-14T16:50:29.697" v="52"/>
          <ac:spMkLst>
            <pc:docMk/>
            <pc:sldMk cId="633858502" sldId="266"/>
            <ac:spMk id="16" creationId="{0830A84D-88EC-4ACB-922C-3D9F874D594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874525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15329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103896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76828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38E1DD-B747-7544-A8F7-A75915D7BDA9}"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35707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A38E1DD-B747-7544-A8F7-A75915D7BDA9}"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422673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A38E1DD-B747-7544-A8F7-A75915D7BDA9}" type="datetimeFigureOut">
              <a:rPr lang="en-US" smtClean="0"/>
              <a:t>9/20/2022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50105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A38E1DD-B747-7544-A8F7-A75915D7BDA9}" type="datetimeFigureOut">
              <a:rPr lang="en-US" smtClean="0"/>
              <a:t>9/20/2022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93054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8E1DD-B747-7544-A8F7-A75915D7BDA9}" type="datetimeFigureOut">
              <a:rPr lang="en-US" smtClean="0"/>
              <a:t>9/20/2022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110371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AA38E1DD-B747-7544-A8F7-A75915D7BDA9}"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82144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AA38E1DD-B747-7544-A8F7-A75915D7BDA9}"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73807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AA38E1DD-B747-7544-A8F7-A75915D7BDA9}" type="datetimeFigureOut">
              <a:rPr lang="en-US" smtClean="0"/>
              <a:t>9/20/2022</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18600A2-EABF-0841-9E55-1C359A7B5D50}" type="slidenum">
              <a:rPr lang="en-US" smtClean="0"/>
              <a:t>‹#›</a:t>
            </a:fld>
            <a:endParaRPr lang="en-US"/>
          </a:p>
        </p:txBody>
      </p:sp>
    </p:spTree>
    <p:extLst>
      <p:ext uri="{BB962C8B-B14F-4D97-AF65-F5344CB8AC3E}">
        <p14:creationId xmlns:p14="http://schemas.microsoft.com/office/powerpoint/2010/main" val="2656626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mailto:Pedro.Viveiros@HampshireFA.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forms.office.com/r/iCaXGaBiyx"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forms.office.com/r/iCaXGaBiyx"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forms.office.com/r/Abk6YsWEK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10F1EC-C59D-6D42-AE8A-BCA27A1E998C}"/>
              </a:ext>
            </a:extLst>
          </p:cNvPr>
          <p:cNvPicPr>
            <a:picLocks noChangeAspect="1"/>
          </p:cNvPicPr>
          <p:nvPr/>
        </p:nvPicPr>
        <p:blipFill>
          <a:blip r:embed="rId2"/>
          <a:stretch>
            <a:fillRect/>
          </a:stretch>
        </p:blipFill>
        <p:spPr>
          <a:xfrm>
            <a:off x="0" y="11113"/>
            <a:ext cx="7556500" cy="10680700"/>
          </a:xfrm>
          <a:prstGeom prst="rect">
            <a:avLst/>
          </a:prstGeom>
        </p:spPr>
      </p:pic>
      <p:sp>
        <p:nvSpPr>
          <p:cNvPr id="9" name="TextBox 8">
            <a:extLst>
              <a:ext uri="{FF2B5EF4-FFF2-40B4-BE49-F238E27FC236}">
                <a16:creationId xmlns:a16="http://schemas.microsoft.com/office/drawing/2014/main" id="{3522F0A4-4FB9-0645-B528-4FFF6BE699E9}"/>
              </a:ext>
            </a:extLst>
          </p:cNvPr>
          <p:cNvSpPr txBox="1"/>
          <p:nvPr/>
        </p:nvSpPr>
        <p:spPr>
          <a:xfrm>
            <a:off x="415924" y="4418292"/>
            <a:ext cx="6724650" cy="707886"/>
          </a:xfrm>
          <a:prstGeom prst="rect">
            <a:avLst/>
          </a:prstGeom>
          <a:noFill/>
        </p:spPr>
        <p:txBody>
          <a:bodyPr wrap="square" rtlCol="0">
            <a:spAutoFit/>
          </a:bodyPr>
          <a:lstStyle/>
          <a:p>
            <a:pPr algn="ctr"/>
            <a:r>
              <a:rPr lang="en-US" sz="4000" b="1" dirty="0">
                <a:solidFill>
                  <a:schemeClr val="bg1"/>
                </a:solidFill>
                <a:latin typeface="Barlow Condensed SemiBold" pitchFamily="2" charset="77"/>
              </a:rPr>
              <a:t>EMPLOYMENT APPLICATION PACK:</a:t>
            </a:r>
          </a:p>
        </p:txBody>
      </p:sp>
      <p:pic>
        <p:nvPicPr>
          <p:cNvPr id="11" name="Picture 10">
            <a:extLst>
              <a:ext uri="{FF2B5EF4-FFF2-40B4-BE49-F238E27FC236}">
                <a16:creationId xmlns:a16="http://schemas.microsoft.com/office/drawing/2014/main" id="{DA970D13-F72A-E644-85AA-303FF58BC72C}"/>
              </a:ext>
            </a:extLst>
          </p:cNvPr>
          <p:cNvPicPr>
            <a:picLocks noChangeAspect="1"/>
          </p:cNvPicPr>
          <p:nvPr/>
        </p:nvPicPr>
        <p:blipFill>
          <a:blip r:embed="rId3"/>
          <a:stretch>
            <a:fillRect/>
          </a:stretch>
        </p:blipFill>
        <p:spPr>
          <a:xfrm>
            <a:off x="3494048" y="9404777"/>
            <a:ext cx="571569" cy="813824"/>
          </a:xfrm>
          <a:prstGeom prst="rect">
            <a:avLst/>
          </a:prstGeom>
        </p:spPr>
      </p:pic>
      <p:sp>
        <p:nvSpPr>
          <p:cNvPr id="13" name="TextBox 12">
            <a:extLst>
              <a:ext uri="{FF2B5EF4-FFF2-40B4-BE49-F238E27FC236}">
                <a16:creationId xmlns:a16="http://schemas.microsoft.com/office/drawing/2014/main" id="{AD0C895A-0A8C-8441-9E98-96F1D60BDEDB}"/>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Female Recreational Football Development Officer</a:t>
            </a:r>
            <a:r>
              <a:rPr lang="en-US" sz="1000" dirty="0">
                <a:solidFill>
                  <a:srgbClr val="061E42"/>
                </a:solidFill>
                <a:latin typeface="Barlow Condensed Medium" pitchFamily="2" charset="77"/>
              </a:rPr>
              <a:t> | Hampshire FA</a:t>
            </a:r>
          </a:p>
        </p:txBody>
      </p:sp>
      <p:sp>
        <p:nvSpPr>
          <p:cNvPr id="6" name="TextBox 5">
            <a:extLst>
              <a:ext uri="{FF2B5EF4-FFF2-40B4-BE49-F238E27FC236}">
                <a16:creationId xmlns:a16="http://schemas.microsoft.com/office/drawing/2014/main" id="{F8A0CB14-186A-FB42-BCEE-3C0DB0B63686}"/>
              </a:ext>
            </a:extLst>
          </p:cNvPr>
          <p:cNvSpPr txBox="1"/>
          <p:nvPr/>
        </p:nvSpPr>
        <p:spPr>
          <a:xfrm>
            <a:off x="1097065" y="4976523"/>
            <a:ext cx="5362369" cy="400110"/>
          </a:xfrm>
          <a:prstGeom prst="rect">
            <a:avLst/>
          </a:prstGeom>
          <a:noFill/>
        </p:spPr>
        <p:txBody>
          <a:bodyPr wrap="square" rtlCol="0">
            <a:spAutoFit/>
          </a:bodyPr>
          <a:lstStyle/>
          <a:p>
            <a:pPr algn="ctr"/>
            <a:r>
              <a:rPr lang="en-GB" sz="2000" dirty="0">
                <a:solidFill>
                  <a:schemeClr val="bg1"/>
                </a:solidFill>
                <a:latin typeface="Barlow Condensed Medium" pitchFamily="2" charset="77"/>
              </a:rPr>
              <a:t>Female Recreational Football Development Officer</a:t>
            </a:r>
            <a:endParaRPr lang="en-US" sz="2000" dirty="0">
              <a:solidFill>
                <a:schemeClr val="bg1"/>
              </a:solidFill>
              <a:latin typeface="Barlow Condensed Medium" pitchFamily="2" charset="77"/>
            </a:endParaRPr>
          </a:p>
        </p:txBody>
      </p:sp>
    </p:spTree>
    <p:extLst>
      <p:ext uri="{BB962C8B-B14F-4D97-AF65-F5344CB8AC3E}">
        <p14:creationId xmlns:p14="http://schemas.microsoft.com/office/powerpoint/2010/main" val="371815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44AD7E-8C47-8F4B-BE97-FF255D1B9031}"/>
              </a:ext>
            </a:extLst>
          </p:cNvPr>
          <p:cNvSpPr/>
          <p:nvPr/>
        </p:nvSpPr>
        <p:spPr>
          <a:xfrm>
            <a:off x="-324" y="6511157"/>
            <a:ext cx="7559675" cy="2782605"/>
          </a:xfrm>
          <a:prstGeom prst="rect">
            <a:avLst/>
          </a:prstGeom>
          <a:solidFill>
            <a:srgbClr val="061E42">
              <a:alpha val="901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E1B2C57-D03A-3044-9C8E-BE8923AC1CB0}"/>
              </a:ext>
            </a:extLst>
          </p:cNvPr>
          <p:cNvPicPr>
            <a:picLocks noChangeAspect="1"/>
          </p:cNvPicPr>
          <p:nvPr/>
        </p:nvPicPr>
        <p:blipFill rotWithShape="1">
          <a:blip r:embed="rId2"/>
          <a:srcRect r="4974"/>
          <a:stretch/>
        </p:blipFill>
        <p:spPr>
          <a:xfrm>
            <a:off x="0" y="11113"/>
            <a:ext cx="7558089" cy="10680700"/>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707886"/>
          </a:xfrm>
          <a:prstGeom prst="rect">
            <a:avLst/>
          </a:prstGeom>
          <a:noFill/>
        </p:spPr>
        <p:txBody>
          <a:bodyPr wrap="square" rtlCol="0">
            <a:spAutoFit/>
          </a:bodyPr>
          <a:lstStyle/>
          <a:p>
            <a:r>
              <a:rPr lang="en-US" sz="4000" b="1" dirty="0">
                <a:solidFill>
                  <a:srgbClr val="D83B27"/>
                </a:solidFill>
                <a:latin typeface="Barlow Condensed ExtraBold" pitchFamily="2" charset="77"/>
              </a:rPr>
              <a:t>WHAT IS IN THIS PACK?</a:t>
            </a:r>
          </a:p>
        </p:txBody>
      </p:sp>
      <p:pic>
        <p:nvPicPr>
          <p:cNvPr id="9" name="Picture 8">
            <a:extLst>
              <a:ext uri="{FF2B5EF4-FFF2-40B4-BE49-F238E27FC236}">
                <a16:creationId xmlns:a16="http://schemas.microsoft.com/office/drawing/2014/main" id="{10338E73-F90E-BF47-9E58-7B67E412F65F}"/>
              </a:ext>
            </a:extLst>
          </p:cNvPr>
          <p:cNvPicPr>
            <a:picLocks noChangeAspect="1"/>
          </p:cNvPicPr>
          <p:nvPr/>
        </p:nvPicPr>
        <p:blipFill>
          <a:blip r:embed="rId3"/>
          <a:stretch>
            <a:fillRect/>
          </a:stretch>
        </p:blipFill>
        <p:spPr>
          <a:xfrm>
            <a:off x="3508539" y="9788823"/>
            <a:ext cx="542596" cy="772571"/>
          </a:xfrm>
          <a:prstGeom prst="rect">
            <a:avLst/>
          </a:prstGeom>
        </p:spPr>
      </p:pic>
      <p:grpSp>
        <p:nvGrpSpPr>
          <p:cNvPr id="5" name="Group 4">
            <a:extLst>
              <a:ext uri="{FF2B5EF4-FFF2-40B4-BE49-F238E27FC236}">
                <a16:creationId xmlns:a16="http://schemas.microsoft.com/office/drawing/2014/main" id="{0B2EE779-7A27-99D9-15DB-D4F8EA847723}"/>
              </a:ext>
            </a:extLst>
          </p:cNvPr>
          <p:cNvGrpSpPr/>
          <p:nvPr/>
        </p:nvGrpSpPr>
        <p:grpSpPr>
          <a:xfrm>
            <a:off x="1059766" y="1885213"/>
            <a:ext cx="5458097" cy="6524863"/>
            <a:chOff x="1059766" y="1885213"/>
            <a:chExt cx="5458097" cy="6524863"/>
          </a:xfrm>
        </p:grpSpPr>
        <p:sp>
          <p:nvSpPr>
            <p:cNvPr id="14" name="TextBox 13">
              <a:extLst>
                <a:ext uri="{FF2B5EF4-FFF2-40B4-BE49-F238E27FC236}">
                  <a16:creationId xmlns:a16="http://schemas.microsoft.com/office/drawing/2014/main" id="{FC372218-32A5-5319-32F1-BFEA00B2D64E}"/>
                </a:ext>
              </a:extLst>
            </p:cNvPr>
            <p:cNvSpPr txBox="1"/>
            <p:nvPr/>
          </p:nvSpPr>
          <p:spPr>
            <a:xfrm>
              <a:off x="1059766" y="1885213"/>
              <a:ext cx="5458097" cy="6524863"/>
            </a:xfrm>
            <a:prstGeom prst="rect">
              <a:avLst/>
            </a:prstGeom>
            <a:noFill/>
          </p:spPr>
          <p:txBody>
            <a:bodyPr wrap="square" rtlCol="0">
              <a:spAutoFit/>
            </a:bodyPr>
            <a:lstStyle/>
            <a:p>
              <a:pPr algn="just"/>
              <a:r>
                <a:rPr lang="en-US" sz="4400" b="1" dirty="0">
                  <a:solidFill>
                    <a:srgbClr val="D83B27"/>
                  </a:solidFill>
                  <a:latin typeface="Barlow Condensed SemiBold" pitchFamily="2" charset="77"/>
                </a:rPr>
                <a:t>1</a:t>
              </a:r>
              <a:r>
                <a:rPr lang="en-US" sz="4400" b="1" dirty="0">
                  <a:solidFill>
                    <a:srgbClr val="DE3D3B"/>
                  </a:solidFill>
                  <a:latin typeface="Barlow Condensed SemiBold" pitchFamily="2" charset="77"/>
                </a:rPr>
                <a:t> </a:t>
              </a:r>
              <a:r>
                <a:rPr lang="en-US" sz="2000" b="1" dirty="0">
                  <a:solidFill>
                    <a:schemeClr val="tx1">
                      <a:lumMod val="85000"/>
                      <a:lumOff val="15000"/>
                    </a:schemeClr>
                  </a:solidFill>
                  <a:latin typeface="Barlow Condensed SemiBold" pitchFamily="2" charset="77"/>
                </a:rPr>
                <a:t>Job Advert &amp; Description</a:t>
              </a:r>
            </a:p>
            <a:p>
              <a:pPr algn="just"/>
              <a:endParaRPr lang="en-US" sz="1400" b="1" dirty="0">
                <a:solidFill>
                  <a:srgbClr val="DE3D3B"/>
                </a:solidFill>
                <a:latin typeface="Barlow Condensed SemiBold" pitchFamily="2" charset="77"/>
              </a:endParaRPr>
            </a:p>
            <a:p>
              <a:pPr algn="just"/>
              <a:r>
                <a:rPr lang="en-US" sz="4400" b="1" dirty="0">
                  <a:solidFill>
                    <a:srgbClr val="D83B27"/>
                  </a:solidFill>
                  <a:latin typeface="Barlow Condensed SemiBold" pitchFamily="2" charset="77"/>
                </a:rPr>
                <a:t>2 </a:t>
              </a:r>
              <a:r>
                <a:rPr lang="en-US" sz="2000" b="1" dirty="0">
                  <a:solidFill>
                    <a:schemeClr val="tx1">
                      <a:lumMod val="85000"/>
                      <a:lumOff val="15000"/>
                    </a:schemeClr>
                  </a:solidFill>
                  <a:latin typeface="Barlow Condensed SemiBold" pitchFamily="2" charset="77"/>
                </a:rPr>
                <a:t>Application Process</a:t>
              </a:r>
            </a:p>
            <a:p>
              <a:pPr algn="just"/>
              <a:endParaRPr lang="en-US" sz="1400" b="1" dirty="0">
                <a:solidFill>
                  <a:srgbClr val="DE3D3B"/>
                </a:solidFill>
                <a:latin typeface="Barlow Condensed SemiBold" pitchFamily="2" charset="77"/>
              </a:endParaRPr>
            </a:p>
            <a:p>
              <a:pPr algn="just"/>
              <a:r>
                <a:rPr lang="en-US" sz="4400" b="1" dirty="0">
                  <a:solidFill>
                    <a:srgbClr val="D83B27"/>
                  </a:solidFill>
                  <a:latin typeface="Barlow Condensed SemiBold" pitchFamily="2" charset="77"/>
                </a:rPr>
                <a:t>3</a:t>
              </a:r>
              <a:r>
                <a:rPr lang="en-US" sz="4400" b="1" dirty="0">
                  <a:solidFill>
                    <a:srgbClr val="DE3D3B"/>
                  </a:solidFill>
                  <a:latin typeface="Barlow Condensed SemiBold" pitchFamily="2" charset="77"/>
                </a:rPr>
                <a:t> </a:t>
              </a:r>
              <a:r>
                <a:rPr lang="en-US" sz="2000" b="1" dirty="0">
                  <a:solidFill>
                    <a:schemeClr val="tx1">
                      <a:lumMod val="85000"/>
                      <a:lumOff val="15000"/>
                    </a:schemeClr>
                  </a:solidFill>
                  <a:latin typeface="Barlow Condensed SemiBold" pitchFamily="2" charset="77"/>
                </a:rPr>
                <a:t>Full Role Profile &amp; Person Specification</a:t>
              </a:r>
            </a:p>
            <a:p>
              <a:pPr algn="just"/>
              <a:endParaRPr lang="en-US" sz="1400" b="1" dirty="0">
                <a:solidFill>
                  <a:schemeClr val="tx1">
                    <a:lumMod val="85000"/>
                    <a:lumOff val="15000"/>
                  </a:schemeClr>
                </a:solidFill>
                <a:latin typeface="Barlow Condensed SemiBold" pitchFamily="2" charset="77"/>
              </a:endParaRPr>
            </a:p>
            <a:p>
              <a:pPr algn="just"/>
              <a:r>
                <a:rPr lang="en-US" sz="4400" b="1" dirty="0">
                  <a:solidFill>
                    <a:srgbClr val="DE3D3B"/>
                  </a:solidFill>
                  <a:latin typeface="Barlow Condensed SemiBold" pitchFamily="2" charset="77"/>
                </a:rPr>
                <a:t>4 </a:t>
              </a:r>
              <a:r>
                <a:rPr lang="en-US" sz="2000" b="1" dirty="0">
                  <a:solidFill>
                    <a:schemeClr val="tx1">
                      <a:lumMod val="85000"/>
                      <a:lumOff val="15000"/>
                    </a:schemeClr>
                  </a:solidFill>
                  <a:latin typeface="Barlow Condensed SemiBold" pitchFamily="2" charset="77"/>
                </a:rPr>
                <a:t>Supporting Information</a:t>
              </a:r>
            </a:p>
            <a:p>
              <a:pPr marL="800100" lvl="1" indent="-342900" algn="just">
                <a:buFont typeface="Arial" panose="020B0604020202020204" pitchFamily="34" charset="0"/>
                <a:buChar char="•"/>
              </a:pPr>
              <a:r>
                <a:rPr lang="en-US" sz="2000" b="1" dirty="0">
                  <a:solidFill>
                    <a:schemeClr val="tx1">
                      <a:lumMod val="85000"/>
                      <a:lumOff val="15000"/>
                    </a:schemeClr>
                  </a:solidFill>
                  <a:latin typeface="Barlow Condensed SemiBold" pitchFamily="2" charset="77"/>
                </a:rPr>
                <a:t>Hampshire FA Vision, Mission &amp; Values</a:t>
              </a:r>
            </a:p>
            <a:p>
              <a:pPr lvl="1" algn="just"/>
              <a:endParaRPr lang="en-US" sz="2000" b="1" dirty="0">
                <a:solidFill>
                  <a:schemeClr val="tx1">
                    <a:lumMod val="85000"/>
                    <a:lumOff val="15000"/>
                  </a:schemeClr>
                </a:solidFill>
                <a:latin typeface="Barlow Condensed SemiBold" pitchFamily="2" charset="77"/>
              </a:endParaRPr>
            </a:p>
            <a:p>
              <a:pPr lvl="1" algn="just"/>
              <a:endParaRPr lang="en-US" sz="2000" b="1" dirty="0">
                <a:solidFill>
                  <a:schemeClr val="tx1">
                    <a:lumMod val="85000"/>
                    <a:lumOff val="15000"/>
                  </a:schemeClr>
                </a:solidFill>
                <a:latin typeface="Barlow Condensed SemiBold" pitchFamily="2" charset="77"/>
              </a:endParaRPr>
            </a:p>
            <a:p>
              <a:pPr algn="just"/>
              <a:endParaRPr lang="en-US" sz="2000" b="1" dirty="0">
                <a:solidFill>
                  <a:schemeClr val="tx1">
                    <a:lumMod val="85000"/>
                    <a:lumOff val="15000"/>
                  </a:schemeClr>
                </a:solidFill>
                <a:latin typeface="Barlow Condensed SemiBold" pitchFamily="2" charset="77"/>
              </a:endParaRPr>
            </a:p>
            <a:p>
              <a:pPr algn="just"/>
              <a:r>
                <a:rPr lang="en-US" sz="2000" b="1" dirty="0">
                  <a:solidFill>
                    <a:schemeClr val="tx1">
                      <a:lumMod val="85000"/>
                      <a:lumOff val="15000"/>
                    </a:schemeClr>
                  </a:solidFill>
                  <a:latin typeface="Barlow Condensed SemiBold" pitchFamily="2" charset="77"/>
                </a:rPr>
                <a:t>If you would like to discuss the role further or have any questions on the content of this pack, please contact </a:t>
              </a:r>
              <a:r>
                <a:rPr lang="en-GB" sz="2000" b="1" dirty="0">
                  <a:solidFill>
                    <a:srgbClr val="D83B2D"/>
                  </a:solidFill>
                  <a:latin typeface="Barlow Condensed SemiBold" pitchFamily="2" charset="77"/>
                </a:rPr>
                <a:t>Pedro Viveiros </a:t>
              </a:r>
              <a:r>
                <a:rPr lang="en-GB" sz="2000" b="1" dirty="0">
                  <a:solidFill>
                    <a:schemeClr val="tx1">
                      <a:lumMod val="85000"/>
                      <a:lumOff val="15000"/>
                    </a:schemeClr>
                  </a:solidFill>
                  <a:latin typeface="Barlow Condensed SemiBold" pitchFamily="2" charset="77"/>
                </a:rPr>
                <a:t>us</a:t>
              </a:r>
              <a:r>
                <a:rPr lang="en-US" sz="2000" b="1" dirty="0">
                  <a:solidFill>
                    <a:schemeClr val="tx1">
                      <a:lumMod val="85000"/>
                      <a:lumOff val="15000"/>
                    </a:schemeClr>
                  </a:solidFill>
                  <a:latin typeface="Barlow Condensed SemiBold" pitchFamily="2" charset="77"/>
                </a:rPr>
                <a:t>ing the details below:</a:t>
              </a:r>
            </a:p>
            <a:p>
              <a:pPr algn="just"/>
              <a:endParaRPr lang="en-GB" sz="2000" b="1" dirty="0">
                <a:solidFill>
                  <a:srgbClr val="DE3C3B"/>
                </a:solidFill>
                <a:latin typeface="Barlow Condensed SemiBold" pitchFamily="2" charset="77"/>
              </a:endParaRPr>
            </a:p>
            <a:p>
              <a:pPr algn="just"/>
              <a:r>
                <a:rPr lang="en-GB" sz="2000" b="1" dirty="0">
                  <a:latin typeface="Barlow Condensed SemiBold" pitchFamily="2" charset="77"/>
                </a:rPr>
                <a:t>E: </a:t>
              </a:r>
              <a:r>
                <a:rPr lang="en-GB" sz="2000" b="1" dirty="0">
                  <a:solidFill>
                    <a:srgbClr val="D83B2D"/>
                  </a:solidFill>
                  <a:latin typeface="Barlow Condensed SemiBold" pitchFamily="2" charset="77"/>
                  <a:hlinkClick r:id="rId4">
                    <a:extLst>
                      <a:ext uri="{A12FA001-AC4F-418D-AE19-62706E023703}">
                        <ahyp:hlinkClr xmlns:ahyp="http://schemas.microsoft.com/office/drawing/2018/hyperlinkcolor" val="tx"/>
                      </a:ext>
                    </a:extLst>
                  </a:hlinkClick>
                </a:rPr>
                <a:t>Pedro.Viveiros@HampshireFA.com</a:t>
              </a:r>
              <a:r>
                <a:rPr lang="en-GB" sz="2000" b="1" dirty="0">
                  <a:solidFill>
                    <a:srgbClr val="D83B2D"/>
                  </a:solidFill>
                  <a:latin typeface="Barlow Condensed SemiBold" pitchFamily="2" charset="77"/>
                </a:rPr>
                <a:t>  </a:t>
              </a:r>
            </a:p>
            <a:p>
              <a:pPr algn="just"/>
              <a:r>
                <a:rPr lang="en-GB" sz="2000" b="1" dirty="0">
                  <a:latin typeface="Barlow Condensed SemiBold" pitchFamily="2" charset="77"/>
                </a:rPr>
                <a:t>T:</a:t>
              </a:r>
              <a:r>
                <a:rPr lang="en-GB" sz="2000" b="1" dirty="0">
                  <a:solidFill>
                    <a:srgbClr val="DE3C3B"/>
                  </a:solidFill>
                  <a:latin typeface="Barlow Condensed SemiBold" pitchFamily="2" charset="77"/>
                </a:rPr>
                <a:t> 01256 853 015</a:t>
              </a:r>
            </a:p>
          </p:txBody>
        </p:sp>
        <p:cxnSp>
          <p:nvCxnSpPr>
            <p:cNvPr id="15" name="Straight Connector 14">
              <a:extLst>
                <a:ext uri="{FF2B5EF4-FFF2-40B4-BE49-F238E27FC236}">
                  <a16:creationId xmlns:a16="http://schemas.microsoft.com/office/drawing/2014/main" id="{C2D0EECF-E7CF-9C37-95B9-F788B6B4FA80}"/>
                </a:ext>
              </a:extLst>
            </p:cNvPr>
            <p:cNvCxnSpPr>
              <a:cxnSpLocks/>
            </p:cNvCxnSpPr>
            <p:nvPr/>
          </p:nvCxnSpPr>
          <p:spPr>
            <a:xfrm>
              <a:off x="2573710" y="6051164"/>
              <a:ext cx="2412253" cy="0"/>
            </a:xfrm>
            <a:prstGeom prst="line">
              <a:avLst/>
            </a:prstGeom>
            <a:ln w="28575">
              <a:solidFill>
                <a:srgbClr val="051D42"/>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EFABB85A-3EEC-4DB9-A212-C2D04DA4A9E4}"/>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Female Recreational Football Development Officer</a:t>
            </a:r>
            <a:r>
              <a:rPr lang="en-US" sz="1000" dirty="0">
                <a:solidFill>
                  <a:srgbClr val="061E42"/>
                </a:solidFill>
                <a:latin typeface="Barlow Condensed Medium" pitchFamily="2" charset="77"/>
              </a:rPr>
              <a:t> | Hampshire FA</a:t>
            </a:r>
          </a:p>
        </p:txBody>
      </p:sp>
    </p:spTree>
    <p:extLst>
      <p:ext uri="{BB962C8B-B14F-4D97-AF65-F5344CB8AC3E}">
        <p14:creationId xmlns:p14="http://schemas.microsoft.com/office/powerpoint/2010/main" val="1695054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een, blue, colorful&#10;&#10;Description automatically generated">
            <a:extLst>
              <a:ext uri="{FF2B5EF4-FFF2-40B4-BE49-F238E27FC236}">
                <a16:creationId xmlns:a16="http://schemas.microsoft.com/office/drawing/2014/main" id="{38228904-8969-8840-A83E-0618E823A28E}"/>
              </a:ext>
            </a:extLst>
          </p:cNvPr>
          <p:cNvPicPr>
            <a:picLocks noChangeAspect="1"/>
          </p:cNvPicPr>
          <p:nvPr/>
        </p:nvPicPr>
        <p:blipFill rotWithShape="1">
          <a:blip r:embed="rId2"/>
          <a:srcRect l="1" t="1063" r="47598" b="-113"/>
          <a:stretch/>
        </p:blipFill>
        <p:spPr>
          <a:xfrm>
            <a:off x="-1" y="-1"/>
            <a:ext cx="7559675" cy="10704042"/>
          </a:xfrm>
          <a:prstGeom prst="rect">
            <a:avLst/>
          </a:prstGeom>
        </p:spPr>
      </p:pic>
      <p:sp>
        <p:nvSpPr>
          <p:cNvPr id="6" name="Rectangle 5">
            <a:extLst>
              <a:ext uri="{FF2B5EF4-FFF2-40B4-BE49-F238E27FC236}">
                <a16:creationId xmlns:a16="http://schemas.microsoft.com/office/drawing/2014/main" id="{D27D0476-62F8-F045-9561-738637897342}"/>
              </a:ext>
            </a:extLst>
          </p:cNvPr>
          <p:cNvSpPr/>
          <p:nvPr/>
        </p:nvSpPr>
        <p:spPr>
          <a:xfrm>
            <a:off x="-324" y="-6115"/>
            <a:ext cx="7559675" cy="10704041"/>
          </a:xfrm>
          <a:prstGeom prst="rect">
            <a:avLst/>
          </a:prstGeom>
          <a:solidFill>
            <a:srgbClr val="061E42">
              <a:alpha val="901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522F0A4-4FB9-0645-B528-4FFF6BE699E9}"/>
              </a:ext>
            </a:extLst>
          </p:cNvPr>
          <p:cNvSpPr txBox="1"/>
          <p:nvPr/>
        </p:nvSpPr>
        <p:spPr>
          <a:xfrm>
            <a:off x="444338" y="777242"/>
            <a:ext cx="6617793" cy="1323439"/>
          </a:xfrm>
          <a:prstGeom prst="rect">
            <a:avLst/>
          </a:prstGeom>
          <a:noFill/>
        </p:spPr>
        <p:txBody>
          <a:bodyPr wrap="square" rtlCol="0">
            <a:spAutoFit/>
          </a:bodyPr>
          <a:lstStyle/>
          <a:p>
            <a:pPr algn="ctr"/>
            <a:r>
              <a:rPr lang="en-GB" sz="4000" b="1" dirty="0">
                <a:solidFill>
                  <a:schemeClr val="bg1"/>
                </a:solidFill>
                <a:latin typeface="Barlow Condensed SemiBold" pitchFamily="2" charset="77"/>
              </a:rPr>
              <a:t>Female Recreational Football Development Officer</a:t>
            </a:r>
            <a:endParaRPr lang="en-US" sz="4000" b="1" dirty="0">
              <a:solidFill>
                <a:schemeClr val="bg1"/>
              </a:solidFill>
              <a:latin typeface="Barlow Condensed SemiBold" pitchFamily="2" charset="77"/>
            </a:endParaRPr>
          </a:p>
        </p:txBody>
      </p:sp>
      <p:sp>
        <p:nvSpPr>
          <p:cNvPr id="10" name="TextBox 9">
            <a:extLst>
              <a:ext uri="{FF2B5EF4-FFF2-40B4-BE49-F238E27FC236}">
                <a16:creationId xmlns:a16="http://schemas.microsoft.com/office/drawing/2014/main" id="{FA18AC56-5437-C543-ABAC-00E6BE4FFE03}"/>
              </a:ext>
            </a:extLst>
          </p:cNvPr>
          <p:cNvSpPr txBox="1"/>
          <p:nvPr/>
        </p:nvSpPr>
        <p:spPr>
          <a:xfrm>
            <a:off x="605469" y="2630102"/>
            <a:ext cx="6348087" cy="1261884"/>
          </a:xfrm>
          <a:prstGeom prst="rect">
            <a:avLst/>
          </a:prstGeom>
          <a:noFill/>
        </p:spPr>
        <p:txBody>
          <a:bodyPr wrap="square" rtlCol="0">
            <a:spAutoFit/>
          </a:bodyPr>
          <a:lstStyle/>
          <a:p>
            <a:pPr algn="just"/>
            <a:r>
              <a:rPr lang="en-US" sz="2000" b="1" dirty="0">
                <a:solidFill>
                  <a:srgbClr val="D83B27"/>
                </a:solidFill>
                <a:latin typeface="Barlow Condensed ExtraBold" panose="00000906000000000000" pitchFamily="2" charset="0"/>
              </a:rPr>
              <a:t>What is the role?</a:t>
            </a:r>
            <a:endParaRPr lang="en-US" sz="2000" i="1" dirty="0">
              <a:solidFill>
                <a:schemeClr val="bg1"/>
              </a:solidFill>
              <a:latin typeface="Barlow Condensed ExtraBold" panose="00000906000000000000" pitchFamily="2" charset="0"/>
            </a:endParaRPr>
          </a:p>
          <a:p>
            <a:pPr algn="just"/>
            <a:r>
              <a:rPr lang="en-GB" sz="1400" dirty="0">
                <a:solidFill>
                  <a:schemeClr val="bg1"/>
                </a:solidFill>
                <a:latin typeface="Barlow Condensed" panose="00000506000000000000" pitchFamily="2" charset="0"/>
              </a:rPr>
              <a:t>We are looking for someone to drive the development of all 16+ female recreational football in Hampshire. The successful candidate will look to retain existing participation in Southampton and grow new opportunities wider, throughout Hampshire, maximising the impact of the Lionesses’ recent success at UEFA Women’s Euro 2022!</a:t>
            </a:r>
            <a:endParaRPr lang="en-US" sz="1400" dirty="0">
              <a:solidFill>
                <a:schemeClr val="bg1"/>
              </a:solidFill>
              <a:latin typeface="Barlow Condensed" panose="00000506000000000000" pitchFamily="2" charset="0"/>
            </a:endParaRPr>
          </a:p>
        </p:txBody>
      </p:sp>
      <p:pic>
        <p:nvPicPr>
          <p:cNvPr id="11" name="Picture 10" descr="A picture containing shape&#10;&#10;Description automatically generated">
            <a:extLst>
              <a:ext uri="{FF2B5EF4-FFF2-40B4-BE49-F238E27FC236}">
                <a16:creationId xmlns:a16="http://schemas.microsoft.com/office/drawing/2014/main" id="{DA970D13-F72A-E644-85AA-303FF58BC72C}"/>
              </a:ext>
            </a:extLst>
          </p:cNvPr>
          <p:cNvPicPr>
            <a:picLocks noChangeAspect="1"/>
          </p:cNvPicPr>
          <p:nvPr/>
        </p:nvPicPr>
        <p:blipFill>
          <a:blip r:embed="rId3"/>
          <a:stretch>
            <a:fillRect/>
          </a:stretch>
        </p:blipFill>
        <p:spPr>
          <a:xfrm>
            <a:off x="3493730" y="9838175"/>
            <a:ext cx="571569" cy="813824"/>
          </a:xfrm>
          <a:prstGeom prst="rect">
            <a:avLst/>
          </a:prstGeom>
        </p:spPr>
      </p:pic>
      <p:sp>
        <p:nvSpPr>
          <p:cNvPr id="12" name="TextBox 11">
            <a:extLst>
              <a:ext uri="{FF2B5EF4-FFF2-40B4-BE49-F238E27FC236}">
                <a16:creationId xmlns:a16="http://schemas.microsoft.com/office/drawing/2014/main" id="{701250EB-7DF6-F445-BD16-DDD9C7FBB75C}"/>
              </a:ext>
            </a:extLst>
          </p:cNvPr>
          <p:cNvSpPr txBox="1"/>
          <p:nvPr/>
        </p:nvSpPr>
        <p:spPr>
          <a:xfrm>
            <a:off x="605469" y="2157924"/>
            <a:ext cx="6348087" cy="720000"/>
          </a:xfrm>
          <a:prstGeom prst="rect">
            <a:avLst/>
          </a:prstGeom>
          <a:noFill/>
        </p:spPr>
        <p:txBody>
          <a:bodyPr wrap="square" tIns="0" bIns="0" rtlCol="0">
            <a:noAutofit/>
          </a:bodyPr>
          <a:lstStyle/>
          <a:p>
            <a:r>
              <a:rPr lang="en-US" sz="2000" b="1" dirty="0">
                <a:solidFill>
                  <a:srgbClr val="D83B27"/>
                </a:solidFill>
                <a:latin typeface="Barlow Condensed ExtraBold" panose="00000906000000000000" pitchFamily="2" charset="0"/>
              </a:rPr>
              <a:t>Salary:</a:t>
            </a:r>
            <a:r>
              <a:rPr lang="en-US" sz="2000" b="1" dirty="0">
                <a:solidFill>
                  <a:srgbClr val="DE3D3B"/>
                </a:solidFill>
                <a:latin typeface="Barlow Condensed ExtraBold" panose="00000906000000000000" pitchFamily="2" charset="0"/>
              </a:rPr>
              <a:t> </a:t>
            </a:r>
            <a:r>
              <a:rPr lang="en-US" b="1" dirty="0">
                <a:solidFill>
                  <a:schemeClr val="bg1"/>
                </a:solidFill>
                <a:latin typeface="Barlow Condensed" panose="00000506000000000000" pitchFamily="2" charset="0"/>
              </a:rPr>
              <a:t>£</a:t>
            </a:r>
            <a:r>
              <a:rPr lang="en-GB" b="1" dirty="0">
                <a:solidFill>
                  <a:schemeClr val="bg1"/>
                </a:solidFill>
                <a:latin typeface="Barlow Condensed" panose="00000506000000000000" pitchFamily="2" charset="0"/>
              </a:rPr>
              <a:t>26</a:t>
            </a:r>
            <a:r>
              <a:rPr lang="en-US" b="1" dirty="0">
                <a:solidFill>
                  <a:schemeClr val="bg1"/>
                </a:solidFill>
                <a:latin typeface="Barlow Condensed" panose="00000506000000000000" pitchFamily="2" charset="0"/>
              </a:rPr>
              <a:t>,000 per annum 	</a:t>
            </a:r>
            <a:r>
              <a:rPr lang="en-US" sz="2000" b="1" dirty="0">
                <a:solidFill>
                  <a:srgbClr val="D83B27"/>
                </a:solidFill>
                <a:latin typeface="Barlow Condensed ExtraBold" panose="00000906000000000000" pitchFamily="2" charset="0"/>
              </a:rPr>
              <a:t>Contract:</a:t>
            </a:r>
            <a:r>
              <a:rPr lang="en-US" sz="2000" b="1" dirty="0">
                <a:solidFill>
                  <a:srgbClr val="DE3D3B"/>
                </a:solidFill>
                <a:latin typeface="Barlow Condensed ExtraBold" panose="00000906000000000000" pitchFamily="2" charset="0"/>
              </a:rPr>
              <a:t> </a:t>
            </a:r>
            <a:r>
              <a:rPr lang="en-US" b="1" dirty="0">
                <a:solidFill>
                  <a:schemeClr val="bg1"/>
                </a:solidFill>
                <a:latin typeface="Barlow Condensed" panose="00000506000000000000" pitchFamily="2" charset="0"/>
              </a:rPr>
              <a:t>FT Oct 2022-Jul 2025 </a:t>
            </a:r>
          </a:p>
          <a:p>
            <a:r>
              <a:rPr lang="en-US" b="1" baseline="-25000" dirty="0">
                <a:solidFill>
                  <a:schemeClr val="bg1"/>
                </a:solidFill>
                <a:latin typeface="Barlow Condensed" panose="00000506000000000000" pitchFamily="2" charset="0"/>
              </a:rPr>
              <a:t>									 </a:t>
            </a:r>
            <a:r>
              <a:rPr lang="en-US" b="1" baseline="30000" dirty="0">
                <a:solidFill>
                  <a:schemeClr val="bg1"/>
                </a:solidFill>
                <a:latin typeface="Barlow Condensed" panose="00000506000000000000" pitchFamily="2" charset="0"/>
              </a:rPr>
              <a:t>(subject to renewal)</a:t>
            </a:r>
          </a:p>
          <a:p>
            <a:endParaRPr lang="en-US" b="1" dirty="0">
              <a:solidFill>
                <a:schemeClr val="bg1"/>
              </a:solidFill>
              <a:latin typeface="Barlow Condensed" panose="00000506000000000000" pitchFamily="2" charset="0"/>
            </a:endParaRPr>
          </a:p>
        </p:txBody>
      </p:sp>
      <p:sp>
        <p:nvSpPr>
          <p:cNvPr id="17" name="TextBox 16">
            <a:extLst>
              <a:ext uri="{FF2B5EF4-FFF2-40B4-BE49-F238E27FC236}">
                <a16:creationId xmlns:a16="http://schemas.microsoft.com/office/drawing/2014/main" id="{05CEFB03-65C9-D446-96CC-B0A4E1D62E67}"/>
              </a:ext>
            </a:extLst>
          </p:cNvPr>
          <p:cNvSpPr txBox="1"/>
          <p:nvPr/>
        </p:nvSpPr>
        <p:spPr>
          <a:xfrm>
            <a:off x="605469" y="3828337"/>
            <a:ext cx="6348087" cy="1477328"/>
          </a:xfrm>
          <a:prstGeom prst="rect">
            <a:avLst/>
          </a:prstGeom>
          <a:noFill/>
        </p:spPr>
        <p:txBody>
          <a:bodyPr wrap="square" rtlCol="0">
            <a:spAutoFit/>
          </a:bodyPr>
          <a:lstStyle/>
          <a:p>
            <a:r>
              <a:rPr lang="en-US" sz="2000" b="1" dirty="0">
                <a:solidFill>
                  <a:srgbClr val="D83B27"/>
                </a:solidFill>
                <a:latin typeface="Barlow Condensed ExtraBold" panose="00000906000000000000" pitchFamily="2" charset="0"/>
              </a:rPr>
              <a:t>What will you do?</a:t>
            </a:r>
            <a:endParaRPr lang="en-US" sz="2000" i="1" dirty="0">
              <a:solidFill>
                <a:schemeClr val="bg1"/>
              </a:solidFill>
              <a:latin typeface="Barlow Condensed ExtraBold" panose="00000906000000000000" pitchFamily="2" charset="0"/>
            </a:endParaRP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You will </a:t>
            </a:r>
            <a:r>
              <a:rPr lang="en-GB" sz="1400" dirty="0">
                <a:solidFill>
                  <a:schemeClr val="bg1"/>
                </a:solidFill>
                <a:latin typeface="Barlow Condensed" panose="00000506000000000000" pitchFamily="2" charset="0"/>
              </a:rPr>
              <a:t>lead the Southampton Host City Legacy Plan for the UEFA Womens Championship 2022 </a:t>
            </a:r>
            <a:endParaRPr lang="en-US" sz="1400" dirty="0">
              <a:solidFill>
                <a:schemeClr val="bg1"/>
              </a:solidFill>
              <a:latin typeface="Barlow Condensed" panose="00000506000000000000" pitchFamily="2" charset="0"/>
            </a:endParaRP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You will retain existing female recreational participation within the Southampton boundaries</a:t>
            </a: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You will upscale the provision in Southampton and replicate this in other areas of the county</a:t>
            </a: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You will maximise the legacy impact of UEFA Women’s Euro 2022</a:t>
            </a: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You will ensure recreational </a:t>
            </a:r>
            <a:r>
              <a:rPr lang="en-GB" sz="1400" dirty="0">
                <a:solidFill>
                  <a:schemeClr val="bg1"/>
                </a:solidFill>
                <a:latin typeface="Barlow Condensed" panose="00000506000000000000" pitchFamily="2" charset="0"/>
              </a:rPr>
              <a:t>fe</a:t>
            </a:r>
            <a:r>
              <a:rPr lang="en-US" sz="1400" dirty="0">
                <a:solidFill>
                  <a:schemeClr val="bg1"/>
                </a:solidFill>
                <a:latin typeface="Barlow Condensed" panose="00000506000000000000" pitchFamily="2" charset="0"/>
              </a:rPr>
              <a:t>male football in Hampshire is safe, fun and inclusive</a:t>
            </a:r>
          </a:p>
        </p:txBody>
      </p:sp>
      <p:sp>
        <p:nvSpPr>
          <p:cNvPr id="18" name="TextBox 17">
            <a:extLst>
              <a:ext uri="{FF2B5EF4-FFF2-40B4-BE49-F238E27FC236}">
                <a16:creationId xmlns:a16="http://schemas.microsoft.com/office/drawing/2014/main" id="{DA4549FD-D558-194A-8286-AD0E21539C64}"/>
              </a:ext>
            </a:extLst>
          </p:cNvPr>
          <p:cNvSpPr txBox="1"/>
          <p:nvPr/>
        </p:nvSpPr>
        <p:spPr>
          <a:xfrm>
            <a:off x="632228" y="5311349"/>
            <a:ext cx="6321328" cy="1261884"/>
          </a:xfrm>
          <a:prstGeom prst="rect">
            <a:avLst/>
          </a:prstGeom>
          <a:noFill/>
        </p:spPr>
        <p:txBody>
          <a:bodyPr wrap="square" rtlCol="0">
            <a:spAutoFit/>
          </a:bodyPr>
          <a:lstStyle/>
          <a:p>
            <a:pPr algn="just"/>
            <a:r>
              <a:rPr lang="en-US" sz="2000" b="1" dirty="0">
                <a:solidFill>
                  <a:srgbClr val="D83B27"/>
                </a:solidFill>
                <a:latin typeface="Barlow Condensed ExtraBold" panose="00000906000000000000" pitchFamily="2" charset="0"/>
              </a:rPr>
              <a:t>What do you need?</a:t>
            </a:r>
            <a:endParaRPr lang="en-US" sz="2000" i="1" dirty="0">
              <a:solidFill>
                <a:schemeClr val="bg1"/>
              </a:solidFill>
              <a:latin typeface="Barlow Condensed ExtraBold" panose="00000906000000000000" pitchFamily="2" charset="0"/>
            </a:endParaRP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The ability to work collaboratively with a wide range of stakeholders</a:t>
            </a: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The ability to engage women in physical activity  </a:t>
            </a: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The ability to connect and work within local communities </a:t>
            </a:r>
          </a:p>
          <a:p>
            <a:pPr marL="342900" indent="-342900" algn="just">
              <a:buClr>
                <a:srgbClr val="B11C02"/>
              </a:buClr>
              <a:buFont typeface="Arial" panose="020B0604020202020204" pitchFamily="34" charset="0"/>
              <a:buChar char="•"/>
            </a:pPr>
            <a:r>
              <a:rPr lang="en-US" sz="1400" dirty="0">
                <a:solidFill>
                  <a:schemeClr val="bg1"/>
                </a:solidFill>
                <a:latin typeface="Barlow Condensed" panose="00000506000000000000" pitchFamily="2" charset="0"/>
              </a:rPr>
              <a:t>The determination to fail </a:t>
            </a:r>
            <a:r>
              <a:rPr lang="en-GB" sz="1400" dirty="0">
                <a:solidFill>
                  <a:schemeClr val="bg1"/>
                </a:solidFill>
                <a:latin typeface="Barlow Condensed" panose="00000506000000000000" pitchFamily="2" charset="0"/>
              </a:rPr>
              <a:t>forwards</a:t>
            </a:r>
            <a:r>
              <a:rPr lang="en-US" sz="1400" dirty="0">
                <a:solidFill>
                  <a:schemeClr val="bg1"/>
                </a:solidFill>
                <a:latin typeface="Barlow Condensed" panose="00000506000000000000" pitchFamily="2" charset="0"/>
              </a:rPr>
              <a:t> - try &gt; fail &gt; learn &gt; repeat</a:t>
            </a:r>
          </a:p>
        </p:txBody>
      </p:sp>
      <p:sp>
        <p:nvSpPr>
          <p:cNvPr id="20" name="Rectangle 19">
            <a:extLst>
              <a:ext uri="{FF2B5EF4-FFF2-40B4-BE49-F238E27FC236}">
                <a16:creationId xmlns:a16="http://schemas.microsoft.com/office/drawing/2014/main" id="{0512EBD2-9059-284E-87EB-30EE301A442D}"/>
              </a:ext>
            </a:extLst>
          </p:cNvPr>
          <p:cNvSpPr/>
          <p:nvPr/>
        </p:nvSpPr>
        <p:spPr>
          <a:xfrm>
            <a:off x="621233" y="6651283"/>
            <a:ext cx="6348087" cy="2769989"/>
          </a:xfrm>
          <a:prstGeom prst="rect">
            <a:avLst/>
          </a:prstGeom>
          <a:noFill/>
        </p:spPr>
        <p:txBody>
          <a:bodyPr wrap="square" numCol="1">
            <a:spAutoFit/>
          </a:bodyPr>
          <a:lstStyle/>
          <a:p>
            <a:pPr>
              <a:buClr>
                <a:srgbClr val="B11C02"/>
              </a:buClr>
            </a:pPr>
            <a:r>
              <a:rPr lang="en-US" sz="2000" b="1" dirty="0">
                <a:solidFill>
                  <a:srgbClr val="D93A27"/>
                </a:solidFill>
                <a:latin typeface="Barlow Condensed ExtraBold" panose="00000906000000000000" pitchFamily="2" charset="0"/>
              </a:rPr>
              <a:t>Applications by </a:t>
            </a:r>
            <a:r>
              <a:rPr lang="en-GB" sz="2000" b="1" dirty="0">
                <a:solidFill>
                  <a:srgbClr val="D93A27"/>
                </a:solidFill>
                <a:latin typeface="Barlow Condensed ExtraBold" panose="00000906000000000000" pitchFamily="2" charset="0"/>
              </a:rPr>
              <a:t>Tuesday 4</a:t>
            </a:r>
            <a:r>
              <a:rPr lang="en-GB" sz="2000" b="1" baseline="30000" dirty="0">
                <a:solidFill>
                  <a:srgbClr val="D93A27"/>
                </a:solidFill>
                <a:latin typeface="Barlow Condensed ExtraBold" panose="00000906000000000000" pitchFamily="2" charset="0"/>
              </a:rPr>
              <a:t>th</a:t>
            </a:r>
            <a:r>
              <a:rPr lang="en-GB" sz="2000" b="1" dirty="0">
                <a:solidFill>
                  <a:srgbClr val="D93A27"/>
                </a:solidFill>
                <a:latin typeface="Barlow Condensed ExtraBold" panose="00000906000000000000" pitchFamily="2" charset="0"/>
              </a:rPr>
              <a:t> October </a:t>
            </a:r>
            <a:r>
              <a:rPr lang="en-US" sz="2000" b="1" dirty="0">
                <a:solidFill>
                  <a:srgbClr val="D93A27"/>
                </a:solidFill>
                <a:latin typeface="Barlow Condensed ExtraBold" panose="00000906000000000000" pitchFamily="2" charset="0"/>
              </a:rPr>
              <a:t>2022:</a:t>
            </a:r>
          </a:p>
          <a:p>
            <a:pPr algn="just">
              <a:buClr>
                <a:srgbClr val="B11C02"/>
              </a:buClr>
            </a:pPr>
            <a:r>
              <a:rPr lang="en-US" sz="1400" dirty="0">
                <a:solidFill>
                  <a:schemeClr val="bg1"/>
                </a:solidFill>
                <a:latin typeface="Barlow Condensed" panose="00000506000000000000" pitchFamily="2" charset="0"/>
              </a:rPr>
              <a:t>To apply, complete the online application form. Interviews will take place Monday 17</a:t>
            </a:r>
            <a:r>
              <a:rPr lang="en-US" sz="1400" baseline="30000" dirty="0">
                <a:solidFill>
                  <a:schemeClr val="bg1"/>
                </a:solidFill>
                <a:latin typeface="Barlow Condensed" panose="00000506000000000000" pitchFamily="2" charset="0"/>
              </a:rPr>
              <a:t>th</a:t>
            </a:r>
            <a:r>
              <a:rPr lang="en-US" sz="1400" dirty="0">
                <a:solidFill>
                  <a:schemeClr val="bg1"/>
                </a:solidFill>
                <a:latin typeface="Barlow Condensed" panose="00000506000000000000" pitchFamily="2" charset="0"/>
              </a:rPr>
              <a:t> October. </a:t>
            </a: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r>
              <a:rPr lang="en-US" sz="1400" dirty="0">
                <a:solidFill>
                  <a:schemeClr val="bg1"/>
                </a:solidFill>
                <a:latin typeface="Barlow Condensed" panose="00000506000000000000" pitchFamily="2" charset="0"/>
              </a:rPr>
              <a:t>Access the form by scanning this QR code with a smartphone:</a:t>
            </a: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r>
              <a:rPr lang="en-US" sz="1400" dirty="0">
                <a:solidFill>
                  <a:schemeClr val="bg1"/>
                </a:solidFill>
                <a:latin typeface="Barlow Condensed" panose="00000506000000000000" pitchFamily="2" charset="0"/>
              </a:rPr>
              <a:t> </a:t>
            </a: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GB" sz="1400" dirty="0">
              <a:solidFill>
                <a:schemeClr val="bg1"/>
              </a:solidFill>
              <a:latin typeface="Barlow Condensed" panose="00000506000000000000" pitchFamily="2" charset="0"/>
            </a:endParaRPr>
          </a:p>
          <a:p>
            <a:pPr algn="just">
              <a:buClr>
                <a:srgbClr val="B11C02"/>
              </a:buClr>
            </a:pPr>
            <a:r>
              <a:rPr lang="en-US" sz="1400" dirty="0">
                <a:solidFill>
                  <a:schemeClr val="bg1"/>
                </a:solidFill>
                <a:latin typeface="Barlow Condensed" panose="00000506000000000000" pitchFamily="2" charset="0"/>
              </a:rPr>
              <a:t>Or via :</a:t>
            </a:r>
            <a:r>
              <a:rPr lang="en-GB" sz="1400" dirty="0">
                <a:solidFill>
                  <a:schemeClr val="bg1"/>
                </a:solidFill>
                <a:latin typeface="Barlow Condensed" panose="00000506000000000000" pitchFamily="2" charset="0"/>
              </a:rPr>
              <a:t> 				</a:t>
            </a:r>
            <a:r>
              <a:rPr lang="en-US" sz="1400" b="1" dirty="0">
                <a:solidFill>
                  <a:srgbClr val="FFFFFF"/>
                </a:solidFill>
                <a:latin typeface="Barlow Condensed" panose="00000506000000000000" pitchFamily="2" charset="0"/>
                <a:hlinkClick r:id="rId4">
                  <a:extLst>
                    <a:ext uri="{A12FA001-AC4F-418D-AE19-62706E023703}">
                      <ahyp:hlinkClr xmlns:ahyp="http://schemas.microsoft.com/office/drawing/2018/hyperlinkcolor" val="tx"/>
                    </a:ext>
                  </a:extLst>
                </a:hlinkClick>
              </a:rPr>
              <a:t>https://forms.office.com/r/iCaXGaBiyx</a:t>
            </a:r>
            <a:endParaRPr lang="en-US" sz="1400" b="1" dirty="0">
              <a:solidFill>
                <a:srgbClr val="FFFFFF"/>
              </a:solidFill>
              <a:latin typeface="Barlow Condensed" panose="00000506000000000000" pitchFamily="2" charset="0"/>
            </a:endParaRPr>
          </a:p>
        </p:txBody>
      </p:sp>
      <p:sp>
        <p:nvSpPr>
          <p:cNvPr id="13" name="TextBox 12">
            <a:extLst>
              <a:ext uri="{FF2B5EF4-FFF2-40B4-BE49-F238E27FC236}">
                <a16:creationId xmlns:a16="http://schemas.microsoft.com/office/drawing/2014/main" id="{E084C774-99BB-4C01-910E-E649AFA0F88B}"/>
              </a:ext>
            </a:extLst>
          </p:cNvPr>
          <p:cNvSpPr txBox="1"/>
          <p:nvPr/>
        </p:nvSpPr>
        <p:spPr>
          <a:xfrm>
            <a:off x="212356" y="238540"/>
            <a:ext cx="3281692" cy="246221"/>
          </a:xfrm>
          <a:prstGeom prst="rect">
            <a:avLst/>
          </a:prstGeom>
          <a:noFill/>
        </p:spPr>
        <p:txBody>
          <a:bodyPr wrap="square" rtlCol="0">
            <a:spAutoFit/>
          </a:bodyPr>
          <a:lstStyle/>
          <a:p>
            <a:r>
              <a:rPr lang="en-GB" sz="1000" dirty="0">
                <a:solidFill>
                  <a:schemeClr val="bg1"/>
                </a:solidFill>
                <a:latin typeface="Barlow Condensed Medium" pitchFamily="2" charset="77"/>
              </a:rPr>
              <a:t>Female Recreational Football Development Officer</a:t>
            </a:r>
            <a:r>
              <a:rPr lang="en-US" sz="1000" dirty="0">
                <a:solidFill>
                  <a:schemeClr val="bg1"/>
                </a:solidFill>
                <a:latin typeface="Barlow Condensed Medium" pitchFamily="2" charset="77"/>
              </a:rPr>
              <a:t> | Hampshire FA</a:t>
            </a:r>
          </a:p>
        </p:txBody>
      </p:sp>
      <p:pic>
        <p:nvPicPr>
          <p:cNvPr id="3" name="Picture 2" descr="Qr code&#10;&#10;Description automatically generated">
            <a:extLst>
              <a:ext uri="{FF2B5EF4-FFF2-40B4-BE49-F238E27FC236}">
                <a16:creationId xmlns:a16="http://schemas.microsoft.com/office/drawing/2014/main" id="{42D11AC1-334A-487E-B84B-BE6C5C7ADF84}"/>
              </a:ext>
            </a:extLst>
          </p:cNvPr>
          <p:cNvPicPr>
            <a:picLocks noChangeAspect="1"/>
          </p:cNvPicPr>
          <p:nvPr/>
        </p:nvPicPr>
        <p:blipFill>
          <a:blip r:embed="rId5"/>
          <a:stretch>
            <a:fillRect/>
          </a:stretch>
        </p:blipFill>
        <p:spPr>
          <a:xfrm>
            <a:off x="3115009" y="7747362"/>
            <a:ext cx="1272373" cy="1272373"/>
          </a:xfrm>
          <a:prstGeom prst="rect">
            <a:avLst/>
          </a:prstGeom>
        </p:spPr>
      </p:pic>
    </p:spTree>
    <p:extLst>
      <p:ext uri="{BB962C8B-B14F-4D97-AF65-F5344CB8AC3E}">
        <p14:creationId xmlns:p14="http://schemas.microsoft.com/office/powerpoint/2010/main" val="528415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35E51-F09A-A84F-9A0C-38F7AEF22E02}"/>
              </a:ext>
            </a:extLst>
          </p:cNvPr>
          <p:cNvPicPr>
            <a:picLocks noChangeAspect="1"/>
          </p:cNvPicPr>
          <p:nvPr/>
        </p:nvPicPr>
        <p:blipFill rotWithShape="1">
          <a:blip r:embed="rId2"/>
          <a:srcRect l="4349" r="-801" b="59554"/>
          <a:stretch/>
        </p:blipFill>
        <p:spPr>
          <a:xfrm>
            <a:off x="0" y="6371829"/>
            <a:ext cx="7288376" cy="4319984"/>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707886"/>
          </a:xfrm>
          <a:prstGeom prst="rect">
            <a:avLst/>
          </a:prstGeom>
          <a:noFill/>
        </p:spPr>
        <p:txBody>
          <a:bodyPr wrap="square" rtlCol="0">
            <a:spAutoFit/>
          </a:bodyPr>
          <a:lstStyle/>
          <a:p>
            <a:r>
              <a:rPr lang="en-US" sz="4000" b="1" dirty="0">
                <a:solidFill>
                  <a:srgbClr val="D83B27"/>
                </a:solidFill>
                <a:latin typeface="Barlow Condensed ExtraBold" pitchFamily="2" charset="77"/>
              </a:rPr>
              <a:t>APPLICATION PROCESS</a:t>
            </a:r>
          </a:p>
        </p:txBody>
      </p:sp>
      <p:sp>
        <p:nvSpPr>
          <p:cNvPr id="9" name="TextBox 8">
            <a:extLst>
              <a:ext uri="{FF2B5EF4-FFF2-40B4-BE49-F238E27FC236}">
                <a16:creationId xmlns:a16="http://schemas.microsoft.com/office/drawing/2014/main" id="{41350EB8-2C9B-8549-8EDE-3A65DAFF9D85}"/>
              </a:ext>
            </a:extLst>
          </p:cNvPr>
          <p:cNvSpPr txBox="1"/>
          <p:nvPr/>
        </p:nvSpPr>
        <p:spPr>
          <a:xfrm>
            <a:off x="702783" y="1601154"/>
            <a:ext cx="6154108" cy="7755969"/>
          </a:xfrm>
          <a:prstGeom prst="rect">
            <a:avLst/>
          </a:prstGeom>
          <a:noFill/>
        </p:spPr>
        <p:txBody>
          <a:bodyPr wrap="square" rtlCol="0">
            <a:spAutoFit/>
          </a:bodyPr>
          <a:lstStyle/>
          <a:p>
            <a:pPr algn="just"/>
            <a:r>
              <a:rPr lang="en-GB" sz="1600" dirty="0">
                <a:solidFill>
                  <a:schemeClr val="tx1">
                    <a:lumMod val="85000"/>
                    <a:lumOff val="15000"/>
                  </a:schemeClr>
                </a:solidFill>
                <a:latin typeface="Barlow Condensed" panose="00000506000000000000" pitchFamily="2" charset="0"/>
              </a:rPr>
              <a:t>Please see the accompanying </a:t>
            </a:r>
            <a:r>
              <a:rPr lang="en-GB" sz="1600" b="1" dirty="0">
                <a:solidFill>
                  <a:schemeClr val="tx1">
                    <a:lumMod val="85000"/>
                    <a:lumOff val="15000"/>
                  </a:schemeClr>
                </a:solidFill>
                <a:latin typeface="Barlow Condensed" panose="00000506000000000000" pitchFamily="2" charset="0"/>
              </a:rPr>
              <a:t>advert &amp; job description, full role profile &amp; person specification </a:t>
            </a:r>
            <a:r>
              <a:rPr lang="en-GB" sz="1600" dirty="0">
                <a:solidFill>
                  <a:schemeClr val="tx1">
                    <a:lumMod val="85000"/>
                    <a:lumOff val="15000"/>
                  </a:schemeClr>
                </a:solidFill>
                <a:latin typeface="Barlow Condensed" panose="00000506000000000000" pitchFamily="2" charset="0"/>
              </a:rPr>
              <a:t>and</a:t>
            </a:r>
            <a:r>
              <a:rPr lang="en-GB" sz="1600" b="1" dirty="0">
                <a:solidFill>
                  <a:schemeClr val="tx1">
                    <a:lumMod val="85000"/>
                    <a:lumOff val="15000"/>
                  </a:schemeClr>
                </a:solidFill>
                <a:latin typeface="Barlow Condensed" panose="00000506000000000000" pitchFamily="2" charset="0"/>
              </a:rPr>
              <a:t> supporting information</a:t>
            </a:r>
            <a:r>
              <a:rPr lang="en-GB" sz="1600" dirty="0">
                <a:solidFill>
                  <a:schemeClr val="tx1">
                    <a:lumMod val="85000"/>
                    <a:lumOff val="15000"/>
                  </a:schemeClr>
                </a:solidFill>
                <a:latin typeface="Barlow Condensed" panose="00000506000000000000" pitchFamily="2" charset="0"/>
              </a:rPr>
              <a:t>.  These should be used as a guide when completing the application form.  The application form can be made available in alternative formats and should this be required please contact us to advise of your requirements.</a:t>
            </a:r>
          </a:p>
          <a:p>
            <a:pPr algn="just"/>
            <a:endParaRPr lang="en-GB" sz="1000" b="1" dirty="0">
              <a:solidFill>
                <a:schemeClr val="tx1">
                  <a:lumMod val="85000"/>
                  <a:lumOff val="15000"/>
                </a:schemeClr>
              </a:solidFill>
              <a:latin typeface="Barlow Condensed" panose="00000506000000000000" pitchFamily="2" charset="0"/>
            </a:endParaRPr>
          </a:p>
          <a:p>
            <a:pPr algn="just"/>
            <a:r>
              <a:rPr lang="en-GB" sz="1600" b="1" dirty="0">
                <a:solidFill>
                  <a:schemeClr val="tx1">
                    <a:lumMod val="85000"/>
                    <a:lumOff val="15000"/>
                  </a:schemeClr>
                </a:solidFill>
                <a:latin typeface="Barlow Condensed" panose="00000506000000000000" pitchFamily="2" charset="0"/>
              </a:rPr>
              <a:t>Please complete the application form by clicking </a:t>
            </a:r>
            <a:r>
              <a:rPr lang="en-GB" sz="1600" b="1" dirty="0">
                <a:solidFill>
                  <a:srgbClr val="D83B2D"/>
                </a:solidFill>
                <a:latin typeface="Barlow Condensed" panose="00000506000000000000" pitchFamily="2" charset="0"/>
                <a:hlinkClick r:id="rId3">
                  <a:extLst>
                    <a:ext uri="{A12FA001-AC4F-418D-AE19-62706E023703}">
                      <ahyp:hlinkClr xmlns:ahyp="http://schemas.microsoft.com/office/drawing/2018/hyperlinkcolor" val="tx"/>
                    </a:ext>
                  </a:extLst>
                </a:hlinkClick>
              </a:rPr>
              <a:t>here</a:t>
            </a:r>
            <a:r>
              <a:rPr lang="en-GB" sz="1600" b="1" dirty="0">
                <a:solidFill>
                  <a:schemeClr val="tx1">
                    <a:lumMod val="85000"/>
                    <a:lumOff val="15000"/>
                  </a:schemeClr>
                </a:solidFill>
                <a:latin typeface="Barlow Condensed" panose="00000506000000000000" pitchFamily="2" charset="0"/>
              </a:rPr>
              <a:t>.</a:t>
            </a:r>
          </a:p>
          <a:p>
            <a:pPr algn="just"/>
            <a:endParaRPr lang="en-GB" sz="1000" dirty="0">
              <a:solidFill>
                <a:schemeClr val="tx1">
                  <a:lumMod val="85000"/>
                  <a:lumOff val="15000"/>
                </a:schemeClr>
              </a:solidFill>
              <a:latin typeface="Barlow Condensed" panose="00000506000000000000" pitchFamily="2" charset="0"/>
            </a:endParaRPr>
          </a:p>
          <a:p>
            <a:pPr algn="just"/>
            <a:r>
              <a:rPr lang="en-GB" sz="1600" dirty="0">
                <a:solidFill>
                  <a:schemeClr val="tx1">
                    <a:lumMod val="85000"/>
                    <a:lumOff val="15000"/>
                  </a:schemeClr>
                </a:solidFill>
                <a:latin typeface="Barlow Condensed" panose="00000506000000000000" pitchFamily="2" charset="0"/>
              </a:rPr>
              <a:t>If shortlisted, you will be invited to interview for the role.  The exact format of the interview will be confirmed with notice of the interview and reasonable adjustments can be made to accommodate any needs you may have.  </a:t>
            </a:r>
          </a:p>
          <a:p>
            <a:pPr algn="just"/>
            <a:r>
              <a:rPr lang="en-GB" sz="1000" dirty="0">
                <a:solidFill>
                  <a:schemeClr val="tx1">
                    <a:lumMod val="85000"/>
                    <a:lumOff val="15000"/>
                  </a:schemeClr>
                </a:solidFill>
                <a:latin typeface="Barlow Condensed" panose="00000506000000000000" pitchFamily="2" charset="0"/>
              </a:rPr>
              <a:t> </a:t>
            </a:r>
          </a:p>
          <a:p>
            <a:pPr algn="just"/>
            <a:r>
              <a:rPr lang="en-GB" sz="1600" dirty="0">
                <a:solidFill>
                  <a:schemeClr val="tx1">
                    <a:lumMod val="85000"/>
                    <a:lumOff val="15000"/>
                  </a:schemeClr>
                </a:solidFill>
                <a:latin typeface="Barlow Condensed" panose="00000506000000000000" pitchFamily="2" charset="0"/>
              </a:rPr>
              <a:t>Hampshire FA have an understanding and commitment to </a:t>
            </a:r>
            <a:r>
              <a:rPr lang="en-GB" sz="1600" b="1" dirty="0">
                <a:solidFill>
                  <a:schemeClr val="tx1">
                    <a:lumMod val="85000"/>
                    <a:lumOff val="15000"/>
                  </a:schemeClr>
                </a:solidFill>
                <a:latin typeface="Barlow Condensed" panose="00000506000000000000" pitchFamily="2" charset="0"/>
              </a:rPr>
              <a:t>equality, diversity and inclusion </a:t>
            </a:r>
            <a:r>
              <a:rPr lang="en-GB" sz="1600" dirty="0">
                <a:solidFill>
                  <a:schemeClr val="tx1">
                    <a:lumMod val="85000"/>
                    <a:lumOff val="15000"/>
                  </a:schemeClr>
                </a:solidFill>
                <a:latin typeface="Barlow Condensed" panose="00000506000000000000" pitchFamily="2" charset="0"/>
              </a:rPr>
              <a:t>and would be grateful if you could complete an optional, anonymous equality monitoring form as part of your application.  By completing this questionnaire, you are helping us to plan for the future and ensure we recruit from a diverse pool of applicants that are appropriate and relevant to the community we serve.</a:t>
            </a:r>
          </a:p>
          <a:p>
            <a:pPr algn="just"/>
            <a:endParaRPr lang="en-GB" sz="1000" b="1" dirty="0">
              <a:solidFill>
                <a:schemeClr val="tx1">
                  <a:lumMod val="85000"/>
                  <a:lumOff val="15000"/>
                </a:schemeClr>
              </a:solidFill>
              <a:latin typeface="Barlow Condensed" panose="00000506000000000000" pitchFamily="2" charset="0"/>
            </a:endParaRPr>
          </a:p>
          <a:p>
            <a:pPr algn="just"/>
            <a:r>
              <a:rPr lang="en-GB" sz="1600" b="1" dirty="0">
                <a:solidFill>
                  <a:schemeClr val="tx1">
                    <a:lumMod val="85000"/>
                    <a:lumOff val="15000"/>
                  </a:schemeClr>
                </a:solidFill>
                <a:latin typeface="Barlow Condensed" panose="00000506000000000000" pitchFamily="2" charset="0"/>
              </a:rPr>
              <a:t>Please complete the equality monitoring form by clicking </a:t>
            </a:r>
            <a:r>
              <a:rPr lang="en-GB" sz="1600" b="1" u="sng" dirty="0">
                <a:solidFill>
                  <a:srgbClr val="D83B2D"/>
                </a:solidFill>
                <a:latin typeface="Barlow Condensed" panose="00000506000000000000" pitchFamily="2" charset="0"/>
                <a:hlinkClick r:id="rId4">
                  <a:extLst>
                    <a:ext uri="{A12FA001-AC4F-418D-AE19-62706E023703}">
                      <ahyp:hlinkClr xmlns:ahyp="http://schemas.microsoft.com/office/drawing/2018/hyperlinkcolor" val="tx"/>
                    </a:ext>
                  </a:extLst>
                </a:hlinkClick>
              </a:rPr>
              <a:t>here</a:t>
            </a:r>
            <a:r>
              <a:rPr lang="en-GB" sz="1600" b="1" dirty="0">
                <a:solidFill>
                  <a:schemeClr val="tx1">
                    <a:lumMod val="85000"/>
                    <a:lumOff val="15000"/>
                  </a:schemeClr>
                </a:solidFill>
                <a:latin typeface="Barlow Condensed" panose="00000506000000000000" pitchFamily="2" charset="0"/>
              </a:rPr>
              <a:t>.</a:t>
            </a:r>
            <a:endParaRPr lang="en-GB" sz="1600" dirty="0">
              <a:solidFill>
                <a:schemeClr val="tx1">
                  <a:lumMod val="85000"/>
                  <a:lumOff val="15000"/>
                </a:schemeClr>
              </a:solidFill>
              <a:latin typeface="Barlow Condensed" panose="00000506000000000000" pitchFamily="2" charset="0"/>
            </a:endParaRPr>
          </a:p>
          <a:p>
            <a:pPr algn="just"/>
            <a:r>
              <a:rPr lang="en-GB" sz="1000" dirty="0">
                <a:solidFill>
                  <a:schemeClr val="tx1">
                    <a:lumMod val="85000"/>
                    <a:lumOff val="15000"/>
                  </a:schemeClr>
                </a:solidFill>
                <a:latin typeface="Barlow Condensed" panose="00000506000000000000" pitchFamily="2" charset="0"/>
              </a:rPr>
              <a:t> </a:t>
            </a:r>
          </a:p>
          <a:p>
            <a:pPr algn="just"/>
            <a:r>
              <a:rPr lang="en-GB" sz="1600" dirty="0">
                <a:solidFill>
                  <a:schemeClr val="tx1">
                    <a:lumMod val="85000"/>
                    <a:lumOff val="15000"/>
                  </a:schemeClr>
                </a:solidFill>
                <a:latin typeface="Barlow Condensed" panose="00000506000000000000" pitchFamily="2" charset="0"/>
              </a:rPr>
              <a:t>Hampshire FA are committed to </a:t>
            </a:r>
            <a:r>
              <a:rPr lang="en-GB" sz="1600" b="1" dirty="0">
                <a:solidFill>
                  <a:schemeClr val="tx1">
                    <a:lumMod val="85000"/>
                    <a:lumOff val="15000"/>
                  </a:schemeClr>
                </a:solidFill>
                <a:latin typeface="Barlow Condensed" panose="00000506000000000000" pitchFamily="2" charset="0"/>
              </a:rPr>
              <a:t>safeguarding children and adults at risk</a:t>
            </a:r>
            <a:r>
              <a:rPr lang="en-GB" sz="1600" dirty="0">
                <a:solidFill>
                  <a:schemeClr val="tx1">
                    <a:lumMod val="85000"/>
                    <a:lumOff val="15000"/>
                  </a:schemeClr>
                </a:solidFill>
                <a:latin typeface="Barlow Condensed" panose="00000506000000000000" pitchFamily="2" charset="0"/>
              </a:rPr>
              <a:t>. Due to the nature of this role, the successful candidate will be required to undertake a Disclosure and Barring Service (DBS) check through the FA DBS process. The possession of a criminal record will not necessarily prevent an applicant from obtaining this post, as all cases are judged individually according to the nature of the role and information provided.</a:t>
            </a:r>
          </a:p>
          <a:p>
            <a:pPr algn="just"/>
            <a:r>
              <a:rPr lang="en-GB" sz="1000" dirty="0">
                <a:solidFill>
                  <a:schemeClr val="tx1">
                    <a:lumMod val="85000"/>
                    <a:lumOff val="15000"/>
                  </a:schemeClr>
                </a:solidFill>
                <a:latin typeface="Barlow Condensed" panose="00000506000000000000" pitchFamily="2" charset="0"/>
              </a:rPr>
              <a:t>  </a:t>
            </a:r>
          </a:p>
          <a:p>
            <a:pPr algn="just"/>
            <a:r>
              <a:rPr lang="en-GB" sz="2000" b="1" dirty="0">
                <a:solidFill>
                  <a:srgbClr val="D83B2D"/>
                </a:solidFill>
                <a:latin typeface="Barlow Condensed ExtraBold" panose="00000906000000000000" pitchFamily="2" charset="0"/>
              </a:rPr>
              <a:t>Key Dates:</a:t>
            </a:r>
            <a:endParaRPr lang="en-GB" sz="2000" dirty="0">
              <a:solidFill>
                <a:srgbClr val="D83B2D"/>
              </a:solidFill>
              <a:latin typeface="Barlow Condensed ExtraBold" panose="00000906000000000000" pitchFamily="2" charset="0"/>
            </a:endParaRPr>
          </a:p>
          <a:p>
            <a:pPr lvl="0" algn="just"/>
            <a:r>
              <a:rPr lang="en-GB" sz="1600" dirty="0">
                <a:solidFill>
                  <a:schemeClr val="tx1">
                    <a:lumMod val="85000"/>
                    <a:lumOff val="15000"/>
                  </a:schemeClr>
                </a:solidFill>
                <a:latin typeface="Barlow Condensed" panose="00000506000000000000" pitchFamily="2" charset="0"/>
              </a:rPr>
              <a:t>Application Closing date – </a:t>
            </a:r>
            <a:r>
              <a:rPr lang="en-GB" sz="1600" b="1" dirty="0">
                <a:solidFill>
                  <a:schemeClr val="tx1">
                    <a:lumMod val="85000"/>
                    <a:lumOff val="15000"/>
                  </a:schemeClr>
                </a:solidFill>
                <a:latin typeface="Barlow Condensed" panose="00000506000000000000" pitchFamily="2" charset="0"/>
              </a:rPr>
              <a:t>Tuesday 4</a:t>
            </a:r>
            <a:r>
              <a:rPr lang="en-GB" sz="1600" b="1" baseline="30000" dirty="0">
                <a:solidFill>
                  <a:schemeClr val="tx1">
                    <a:lumMod val="85000"/>
                    <a:lumOff val="15000"/>
                  </a:schemeClr>
                </a:solidFill>
                <a:latin typeface="Barlow Condensed" panose="00000506000000000000" pitchFamily="2" charset="0"/>
              </a:rPr>
              <a:t>th</a:t>
            </a:r>
            <a:r>
              <a:rPr lang="en-GB" sz="1600" b="1" dirty="0">
                <a:solidFill>
                  <a:schemeClr val="tx1">
                    <a:lumMod val="85000"/>
                    <a:lumOff val="15000"/>
                  </a:schemeClr>
                </a:solidFill>
                <a:latin typeface="Barlow Condensed" panose="00000506000000000000" pitchFamily="2" charset="0"/>
              </a:rPr>
              <a:t> October 2022</a:t>
            </a:r>
            <a:endParaRPr lang="en-GB" sz="1600" dirty="0">
              <a:solidFill>
                <a:schemeClr val="tx1">
                  <a:lumMod val="85000"/>
                  <a:lumOff val="15000"/>
                </a:schemeClr>
              </a:solidFill>
              <a:latin typeface="Barlow Condensed" panose="00000506000000000000" pitchFamily="2" charset="0"/>
            </a:endParaRPr>
          </a:p>
          <a:p>
            <a:pPr lvl="0" algn="just"/>
            <a:r>
              <a:rPr lang="en-GB" sz="1600" dirty="0">
                <a:solidFill>
                  <a:schemeClr val="tx1">
                    <a:lumMod val="85000"/>
                    <a:lumOff val="15000"/>
                  </a:schemeClr>
                </a:solidFill>
                <a:latin typeface="Barlow Condensed" panose="00000506000000000000" pitchFamily="2" charset="0"/>
              </a:rPr>
              <a:t>Interview date –</a:t>
            </a:r>
            <a:r>
              <a:rPr lang="en-GB" sz="1600" b="1" dirty="0">
                <a:solidFill>
                  <a:schemeClr val="tx1">
                    <a:lumMod val="85000"/>
                    <a:lumOff val="15000"/>
                  </a:schemeClr>
                </a:solidFill>
                <a:latin typeface="Barlow Condensed" panose="00000506000000000000" pitchFamily="2" charset="0"/>
              </a:rPr>
              <a:t> Monday 17</a:t>
            </a:r>
            <a:r>
              <a:rPr lang="en-GB" sz="1600" b="1" baseline="30000" dirty="0">
                <a:solidFill>
                  <a:schemeClr val="tx1">
                    <a:lumMod val="85000"/>
                    <a:lumOff val="15000"/>
                  </a:schemeClr>
                </a:solidFill>
                <a:latin typeface="Barlow Condensed" panose="00000506000000000000" pitchFamily="2" charset="0"/>
              </a:rPr>
              <a:t>th</a:t>
            </a:r>
            <a:r>
              <a:rPr lang="en-GB" sz="1600" b="1" dirty="0">
                <a:solidFill>
                  <a:schemeClr val="tx1">
                    <a:lumMod val="85000"/>
                    <a:lumOff val="15000"/>
                  </a:schemeClr>
                </a:solidFill>
                <a:latin typeface="Barlow Condensed" panose="00000506000000000000" pitchFamily="2" charset="0"/>
              </a:rPr>
              <a:t> October 2022 </a:t>
            </a:r>
            <a:r>
              <a:rPr lang="en-GB" sz="1000" b="1" dirty="0">
                <a:solidFill>
                  <a:schemeClr val="tx1">
                    <a:lumMod val="85000"/>
                    <a:lumOff val="15000"/>
                  </a:schemeClr>
                </a:solidFill>
                <a:latin typeface="Barlow Condensed" panose="00000506000000000000" pitchFamily="2" charset="0"/>
              </a:rPr>
              <a:t>(in person @ Winklebury Football Complex, RG23 8BF)</a:t>
            </a:r>
            <a:endParaRPr lang="en-GB" sz="1000" dirty="0">
              <a:solidFill>
                <a:schemeClr val="tx1">
                  <a:lumMod val="85000"/>
                  <a:lumOff val="15000"/>
                </a:schemeClr>
              </a:solidFill>
              <a:latin typeface="Barlow Condensed" panose="00000506000000000000" pitchFamily="2" charset="0"/>
            </a:endParaRPr>
          </a:p>
          <a:p>
            <a:pPr algn="just">
              <a:buClr>
                <a:srgbClr val="DE3D3B"/>
              </a:buClr>
            </a:pPr>
            <a:endParaRPr lang="en-US" dirty="0">
              <a:solidFill>
                <a:schemeClr val="tx1">
                  <a:lumMod val="85000"/>
                  <a:lumOff val="15000"/>
                </a:schemeClr>
              </a:solidFill>
              <a:latin typeface="Barlow Condensed" panose="00000506000000000000" pitchFamily="2" charset="0"/>
            </a:endParaRPr>
          </a:p>
        </p:txBody>
      </p:sp>
      <p:pic>
        <p:nvPicPr>
          <p:cNvPr id="11" name="Picture 10">
            <a:extLst>
              <a:ext uri="{FF2B5EF4-FFF2-40B4-BE49-F238E27FC236}">
                <a16:creationId xmlns:a16="http://schemas.microsoft.com/office/drawing/2014/main" id="{3715E22C-7A6C-404B-A3C9-952EFDAF9AED}"/>
              </a:ext>
            </a:extLst>
          </p:cNvPr>
          <p:cNvPicPr>
            <a:picLocks noChangeAspect="1"/>
          </p:cNvPicPr>
          <p:nvPr/>
        </p:nvPicPr>
        <p:blipFill>
          <a:blip r:embed="rId5"/>
          <a:stretch>
            <a:fillRect/>
          </a:stretch>
        </p:blipFill>
        <p:spPr>
          <a:xfrm>
            <a:off x="3508539" y="9788823"/>
            <a:ext cx="542596" cy="772571"/>
          </a:xfrm>
          <a:prstGeom prst="rect">
            <a:avLst/>
          </a:prstGeom>
        </p:spPr>
      </p:pic>
      <p:sp>
        <p:nvSpPr>
          <p:cNvPr id="7" name="TextBox 6">
            <a:extLst>
              <a:ext uri="{FF2B5EF4-FFF2-40B4-BE49-F238E27FC236}">
                <a16:creationId xmlns:a16="http://schemas.microsoft.com/office/drawing/2014/main" id="{9994B3EB-5D07-43A8-96B4-C0D4A8117808}"/>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Female Recreational Football Development Officer</a:t>
            </a:r>
            <a:r>
              <a:rPr lang="en-US" sz="1000" dirty="0">
                <a:solidFill>
                  <a:srgbClr val="061E42"/>
                </a:solidFill>
                <a:latin typeface="Barlow Condensed Medium" pitchFamily="2" charset="77"/>
              </a:rPr>
              <a:t> | Hampshire FA</a:t>
            </a:r>
          </a:p>
        </p:txBody>
      </p:sp>
    </p:spTree>
    <p:extLst>
      <p:ext uri="{BB962C8B-B14F-4D97-AF65-F5344CB8AC3E}">
        <p14:creationId xmlns:p14="http://schemas.microsoft.com/office/powerpoint/2010/main" val="477155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FB5B6-46FF-DD46-9781-200E655228A7}"/>
              </a:ext>
            </a:extLst>
          </p:cNvPr>
          <p:cNvPicPr>
            <a:picLocks noChangeAspect="1"/>
          </p:cNvPicPr>
          <p:nvPr/>
        </p:nvPicPr>
        <p:blipFill>
          <a:blip r:embed="rId2"/>
          <a:stretch>
            <a:fillRect/>
          </a:stretch>
        </p:blipFill>
        <p:spPr>
          <a:xfrm>
            <a:off x="3175" y="0"/>
            <a:ext cx="7556500" cy="10680700"/>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600524"/>
            <a:ext cx="5458097" cy="1323439"/>
          </a:xfrm>
          <a:prstGeom prst="rect">
            <a:avLst/>
          </a:prstGeom>
          <a:noFill/>
        </p:spPr>
        <p:txBody>
          <a:bodyPr wrap="square" rtlCol="0">
            <a:spAutoFit/>
          </a:bodyPr>
          <a:lstStyle/>
          <a:p>
            <a:r>
              <a:rPr lang="en-US" sz="4000" b="1" dirty="0">
                <a:solidFill>
                  <a:srgbClr val="D83B27"/>
                </a:solidFill>
                <a:latin typeface="Barlow Condensed ExtraBold" pitchFamily="2" charset="77"/>
              </a:rPr>
              <a:t>FULL ROLE PROFILE &amp; PERSON SPECIFICATION</a:t>
            </a:r>
          </a:p>
        </p:txBody>
      </p:sp>
      <p:sp>
        <p:nvSpPr>
          <p:cNvPr id="7" name="TextBox 6">
            <a:extLst>
              <a:ext uri="{FF2B5EF4-FFF2-40B4-BE49-F238E27FC236}">
                <a16:creationId xmlns:a16="http://schemas.microsoft.com/office/drawing/2014/main" id="{58EF9228-3091-4A4B-910D-1161843E804F}"/>
              </a:ext>
            </a:extLst>
          </p:cNvPr>
          <p:cNvSpPr txBox="1"/>
          <p:nvPr/>
        </p:nvSpPr>
        <p:spPr>
          <a:xfrm>
            <a:off x="498565" y="1831931"/>
            <a:ext cx="6562543" cy="461665"/>
          </a:xfrm>
          <a:prstGeom prst="rect">
            <a:avLst/>
          </a:prstGeom>
          <a:noFill/>
        </p:spPr>
        <p:txBody>
          <a:bodyPr wrap="square" rtlCol="0">
            <a:spAutoFit/>
          </a:bodyPr>
          <a:lstStyle/>
          <a:p>
            <a:r>
              <a:rPr lang="en-GB" sz="1200" dirty="0">
                <a:solidFill>
                  <a:schemeClr val="tx1">
                    <a:lumMod val="85000"/>
                    <a:lumOff val="15000"/>
                  </a:schemeClr>
                </a:solidFill>
                <a:latin typeface="Barlow" panose="00000500000000000000" pitchFamily="2" charset="0"/>
              </a:rPr>
              <a:t>Hampshire FA are an equal opportunities employer and actively encourage people from diverse backgrounds to apply for all roles. </a:t>
            </a:r>
          </a:p>
        </p:txBody>
      </p:sp>
      <p:graphicFrame>
        <p:nvGraphicFramePr>
          <p:cNvPr id="13" name="Table 12">
            <a:extLst>
              <a:ext uri="{FF2B5EF4-FFF2-40B4-BE49-F238E27FC236}">
                <a16:creationId xmlns:a16="http://schemas.microsoft.com/office/drawing/2014/main" id="{38C0575E-4292-F54E-8506-BB8E89FC4B26}"/>
              </a:ext>
            </a:extLst>
          </p:cNvPr>
          <p:cNvGraphicFramePr>
            <a:graphicFrameLocks noGrp="1"/>
          </p:cNvGraphicFramePr>
          <p:nvPr>
            <p:extLst>
              <p:ext uri="{D42A27DB-BD31-4B8C-83A1-F6EECF244321}">
                <p14:modId xmlns:p14="http://schemas.microsoft.com/office/powerpoint/2010/main" val="3737296378"/>
              </p:ext>
            </p:extLst>
          </p:nvPr>
        </p:nvGraphicFramePr>
        <p:xfrm>
          <a:off x="538776" y="4813703"/>
          <a:ext cx="6480000" cy="4923690"/>
        </p:xfrm>
        <a:graphic>
          <a:graphicData uri="http://schemas.openxmlformats.org/drawingml/2006/table">
            <a:tbl>
              <a:tblPr firstRow="1" firstCol="1" bandRow="1">
                <a:tableStyleId>{5C22544A-7EE6-4342-B048-85BDC9FD1C3A}</a:tableStyleId>
              </a:tblPr>
              <a:tblGrid>
                <a:gridCol w="1080000">
                  <a:extLst>
                    <a:ext uri="{9D8B030D-6E8A-4147-A177-3AD203B41FA5}">
                      <a16:colId xmlns:a16="http://schemas.microsoft.com/office/drawing/2014/main" val="3789212682"/>
                    </a:ext>
                  </a:extLst>
                </a:gridCol>
                <a:gridCol w="5400000">
                  <a:extLst>
                    <a:ext uri="{9D8B030D-6E8A-4147-A177-3AD203B41FA5}">
                      <a16:colId xmlns:a16="http://schemas.microsoft.com/office/drawing/2014/main" val="3439379865"/>
                    </a:ext>
                  </a:extLst>
                </a:gridCol>
              </a:tblGrid>
              <a:tr h="180000">
                <a:tc gridSpan="2">
                  <a:txBody>
                    <a:bodyPr/>
                    <a:lstStyle/>
                    <a:p>
                      <a:r>
                        <a:rPr lang="en-GB" sz="1000" dirty="0">
                          <a:solidFill>
                            <a:srgbClr val="D93A27"/>
                          </a:solidFill>
                          <a:effectLst/>
                          <a:latin typeface="Barlow Condensed" panose="00000506000000000000" pitchFamily="2" charset="0"/>
                        </a:rPr>
                        <a:t>Roles &amp; Responsibilities:</a:t>
                      </a:r>
                      <a:endParaRPr lang="en-GB" sz="12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hMerge="1">
                  <a:txBody>
                    <a:bodyPr/>
                    <a:lstStyle/>
                    <a:p>
                      <a:endParaRPr lang="en-US"/>
                    </a:p>
                  </a:txBody>
                  <a:tcPr/>
                </a:tc>
                <a:extLst>
                  <a:ext uri="{0D108BD9-81ED-4DB2-BD59-A6C34878D82A}">
                    <a16:rowId xmlns:a16="http://schemas.microsoft.com/office/drawing/2014/main" val="414972993"/>
                  </a:ext>
                </a:extLst>
              </a:tr>
              <a:tr h="294422">
                <a:tc>
                  <a:txBody>
                    <a:bodyPr/>
                    <a:lstStyle/>
                    <a:p>
                      <a:r>
                        <a:rPr lang="en-GB" sz="1000" dirty="0">
                          <a:effectLst/>
                          <a:latin typeface="Barlow Condensed" panose="00000506000000000000" pitchFamily="2" charset="0"/>
                        </a:rPr>
                        <a:t>Representing Hampshire FA</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rgbClr val="051E42"/>
                    </a:solidFill>
                  </a:tcPr>
                </a:tc>
                <a:tc>
                  <a:txBody>
                    <a:bodyPr/>
                    <a:lstStyle/>
                    <a:p>
                      <a:pPr marL="171450" lvl="0" indent="-171450">
                        <a:buFont typeface="Arial" panose="020B0604020202020204" pitchFamily="34" charset="0"/>
                        <a:buChar char="•"/>
                      </a:pPr>
                      <a:r>
                        <a:rPr lang="en-GB" sz="1000" dirty="0">
                          <a:effectLst/>
                          <a:latin typeface="Barlow Condensed" panose="00000506000000000000" pitchFamily="2" charset="0"/>
                        </a:rPr>
                        <a:t>Actively deliver against Company Values and Behaviours and the Customer Charter</a:t>
                      </a:r>
                    </a:p>
                    <a:p>
                      <a:pPr marL="171450" lvl="0" indent="-171450">
                        <a:buFont typeface="Arial" panose="020B0604020202020204" pitchFamily="34" charset="0"/>
                        <a:buChar cha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Actively support the challenging of all forms of discrimination in football</a:t>
                      </a:r>
                    </a:p>
                    <a:p>
                      <a:pPr marL="171450" lvl="0" indent="-171450">
                        <a:buFont typeface="Arial" panose="020B0604020202020204" pitchFamily="34" charset="0"/>
                        <a:buChar cha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Utilise hub sites as a resource to deliver programmes and further Hampshire FA’s reputation as a facility provider</a:t>
                      </a:r>
                    </a:p>
                    <a:p>
                      <a:pPr marL="171450" lvl="0" indent="-171450">
                        <a:buFont typeface="Arial" panose="020B0604020202020204" pitchFamily="34" charset="0"/>
                        <a:buChar cha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Support delivery of set objectives through Hampshire FA Female Focus Group</a:t>
                      </a:r>
                    </a:p>
                  </a:txBody>
                  <a:tcPr marL="32659" marR="32659" marT="16329" marB="16329">
                    <a:solidFill>
                      <a:schemeClr val="accent1">
                        <a:lumMod val="20000"/>
                        <a:lumOff val="80000"/>
                      </a:schemeClr>
                    </a:solidFill>
                  </a:tcPr>
                </a:tc>
                <a:extLst>
                  <a:ext uri="{0D108BD9-81ED-4DB2-BD59-A6C34878D82A}">
                    <a16:rowId xmlns:a16="http://schemas.microsoft.com/office/drawing/2014/main" val="639403707"/>
                  </a:ext>
                </a:extLst>
              </a:tr>
              <a:tr h="667656">
                <a:tc>
                  <a:txBody>
                    <a:bodyPr/>
                    <a:lstStyle/>
                    <a:p>
                      <a:r>
                        <a:rPr lang="en-GB" sz="1000" dirty="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Retain Participation</a:t>
                      </a:r>
                    </a:p>
                  </a:txBody>
                  <a:tcPr marL="32659" marR="32659" marT="16329" marB="1632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Lead the existing programme of female recreational football within Southampton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Facilitate the movement of female players from recreational football into competitive football where appropriate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Lead the retention of existing Find Your Feet Programme (including Recreational League provision and Futsal)</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Support retention of existing FA participation programmes (Squad &amp; Just Play)</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Utilise the feedback from under-18s and adults at risk to enhance the experience, fun and safety in grassroots football </a:t>
                      </a:r>
                    </a:p>
                  </a:txBody>
                  <a:tcPr marL="32659" marR="32659" marT="16329" marB="16329">
                    <a:solidFill>
                      <a:schemeClr val="accent1">
                        <a:lumMod val="20000"/>
                        <a:lumOff val="80000"/>
                      </a:schemeClr>
                    </a:solidFill>
                  </a:tcPr>
                </a:tc>
                <a:extLst>
                  <a:ext uri="{0D108BD9-81ED-4DB2-BD59-A6C34878D82A}">
                    <a16:rowId xmlns:a16="http://schemas.microsoft.com/office/drawing/2014/main" val="1258518264"/>
                  </a:ext>
                </a:extLst>
              </a:tr>
              <a:tr h="831848">
                <a:tc>
                  <a:txBody>
                    <a:bodyPr/>
                    <a:lstStyle/>
                    <a:p>
                      <a:r>
                        <a:rPr lang="en-GB" sz="1000" dirty="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Grow Participation</a:t>
                      </a:r>
                    </a:p>
                  </a:txBody>
                  <a:tcPr marL="32659" marR="32659" marT="16329" marB="1632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Use national and local data, research and customer insight to increase participation in female recreational football</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Replicate existing recreational provision in Southampton to other areas of the county which have cold spots in participation</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Expand the Hampshire FA Play On League franchise to provide recreational football for open aged female players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Provide or facilitate the development of other formats of football (e.g. walking football and futsal) that reflect changing participant behaviour and expectations</a:t>
                      </a:r>
                    </a:p>
                    <a:p>
                      <a:pPr marL="171450" lvl="0" indent="-171450">
                        <a:buFont typeface="Arial" panose="020B0604020202020204" pitchFamily="34" charset="0"/>
                        <a:buChar cha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Complete an annual analysis of female recreational football to map participation and identify gaps in provision</a:t>
                      </a:r>
                    </a:p>
                    <a:p>
                      <a:pPr marL="171450" lvl="0" indent="-171450">
                        <a:buFont typeface="Arial" panose="020B0604020202020204" pitchFamily="34" charset="0"/>
                        <a:buChar cha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Develop new playing opportunities for players with disabilities (utilising FA programmes inc. Just Play)</a:t>
                      </a:r>
                    </a:p>
                  </a:txBody>
                  <a:tcPr marL="32659" marR="32659" marT="16329" marB="16329">
                    <a:solidFill>
                      <a:schemeClr val="accent1">
                        <a:lumMod val="20000"/>
                        <a:lumOff val="80000"/>
                      </a:schemeClr>
                    </a:solidFill>
                  </a:tcPr>
                </a:tc>
                <a:extLst>
                  <a:ext uri="{0D108BD9-81ED-4DB2-BD59-A6C34878D82A}">
                    <a16:rowId xmlns:a16="http://schemas.microsoft.com/office/drawing/2014/main" val="3098258675"/>
                  </a:ext>
                </a:extLst>
              </a:tr>
              <a:tr h="588844">
                <a:tc>
                  <a:txBody>
                    <a:bodyPr/>
                    <a:lstStyle/>
                    <a:p>
                      <a:r>
                        <a:rPr lang="en-GB" sz="1000" dirty="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Equal Access for Girls in Leagues, Clubs &amp; Schools</a:t>
                      </a:r>
                    </a:p>
                  </a:txBody>
                  <a:tcPr marL="32659" marR="32659" marT="16329" marB="1632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Work closely with Female Pathway FDO to aid local clubs and leagues to create strong foundations for inclusive participation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Align recreational provision with clubs who require creating new teams to meet England Football Accreditation (EFA)</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Work with Facility Development Team to ensure ensure Local Football Facility Plans include female football priorities</a:t>
                      </a:r>
                    </a:p>
                  </a:txBody>
                  <a:tcPr marL="32659" marR="32659" marT="16329" marB="16329">
                    <a:solidFill>
                      <a:schemeClr val="accent1">
                        <a:lumMod val="20000"/>
                        <a:lumOff val="80000"/>
                      </a:schemeClr>
                    </a:solidFill>
                  </a:tcPr>
                </a:tc>
                <a:extLst>
                  <a:ext uri="{0D108BD9-81ED-4DB2-BD59-A6C34878D82A}">
                    <a16:rowId xmlns:a16="http://schemas.microsoft.com/office/drawing/2014/main" val="270044679"/>
                  </a:ext>
                </a:extLst>
              </a:tr>
              <a:tr h="548018">
                <a:tc>
                  <a:txBody>
                    <a:bodyPr/>
                    <a:lstStyle/>
                    <a:p>
                      <a:r>
                        <a:rPr lang="en-GB" sz="1000" dirty="0">
                          <a:solidFill>
                            <a:schemeClr val="bg1"/>
                          </a:solidFill>
                          <a:effectLst/>
                          <a:latin typeface="Barlow Condensed" panose="00000506000000000000" pitchFamily="2" charset="0"/>
                          <a:ea typeface="Times New Roman" panose="02020603050405020304" pitchFamily="18" charset="0"/>
                          <a:cs typeface="Arial" panose="020B0604020202020204" pitchFamily="34" charset="0"/>
                        </a:rPr>
                        <a:t>Stakeholder Engagement </a:t>
                      </a:r>
                    </a:p>
                  </a:txBody>
                  <a:tcPr marL="32659" marR="32659" marT="16329" marB="1632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Work closely with key stakeholders to ensure local synergy and strategic alignment</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Promote activities by utilising the resources of Sport England’s This Girl Can campaign</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Utilise key national partners to support the plans, including but not limited to, Amnesty International UK, AOC Sport, BUCS, Cerebral Palsy Sport and The Wheelchair Football Association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Provide The FA with quarterly monitoring and evaluation reports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Provide regular updates to the Women’s Euro 2022 Host City Legacy Group on progress against plans for adult recreational football activities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Lead the Southampton Legacy Project sub-group, ‘Women’s Recreational Football’, providing progress updates and performance reporting against Women’s Recreational Football Programme KPIs</a:t>
                      </a:r>
                    </a:p>
                  </a:txBody>
                  <a:tcPr marL="32659" marR="32659" marT="16329" marB="16329">
                    <a:solidFill>
                      <a:schemeClr val="accent1">
                        <a:lumMod val="20000"/>
                        <a:lumOff val="80000"/>
                      </a:schemeClr>
                    </a:solidFill>
                  </a:tcPr>
                </a:tc>
                <a:extLst>
                  <a:ext uri="{0D108BD9-81ED-4DB2-BD59-A6C34878D82A}">
                    <a16:rowId xmlns:a16="http://schemas.microsoft.com/office/drawing/2014/main" val="3837291081"/>
                  </a:ext>
                </a:extLst>
              </a:tr>
            </a:tbl>
          </a:graphicData>
        </a:graphic>
      </p:graphicFrame>
      <p:graphicFrame>
        <p:nvGraphicFramePr>
          <p:cNvPr id="16" name="Table 15">
            <a:extLst>
              <a:ext uri="{FF2B5EF4-FFF2-40B4-BE49-F238E27FC236}">
                <a16:creationId xmlns:a16="http://schemas.microsoft.com/office/drawing/2014/main" id="{938DCAFC-7897-5D48-87BA-48826A7F482E}"/>
              </a:ext>
            </a:extLst>
          </p:cNvPr>
          <p:cNvGraphicFramePr>
            <a:graphicFrameLocks noGrp="1"/>
          </p:cNvGraphicFramePr>
          <p:nvPr>
            <p:extLst>
              <p:ext uri="{D42A27DB-BD31-4B8C-83A1-F6EECF244321}">
                <p14:modId xmlns:p14="http://schemas.microsoft.com/office/powerpoint/2010/main" val="3953886996"/>
              </p:ext>
            </p:extLst>
          </p:nvPr>
        </p:nvGraphicFramePr>
        <p:xfrm>
          <a:off x="538776" y="2577384"/>
          <a:ext cx="6480000" cy="1952530"/>
        </p:xfrm>
        <a:graphic>
          <a:graphicData uri="http://schemas.openxmlformats.org/drawingml/2006/table">
            <a:tbl>
              <a:tblPr firstCol="1" bandRow="1">
                <a:tableStyleId>{5C22544A-7EE6-4342-B048-85BDC9FD1C3A}</a:tableStyleId>
              </a:tblPr>
              <a:tblGrid>
                <a:gridCol w="1080000">
                  <a:extLst>
                    <a:ext uri="{9D8B030D-6E8A-4147-A177-3AD203B41FA5}">
                      <a16:colId xmlns:a16="http://schemas.microsoft.com/office/drawing/2014/main" val="2874400563"/>
                    </a:ext>
                  </a:extLst>
                </a:gridCol>
                <a:gridCol w="5400000">
                  <a:extLst>
                    <a:ext uri="{9D8B030D-6E8A-4147-A177-3AD203B41FA5}">
                      <a16:colId xmlns:a16="http://schemas.microsoft.com/office/drawing/2014/main" val="2728352945"/>
                    </a:ext>
                  </a:extLst>
                </a:gridCol>
              </a:tblGrid>
              <a:tr h="180000">
                <a:tc>
                  <a:txBody>
                    <a:bodyPr/>
                    <a:lstStyle/>
                    <a:p>
                      <a:pPr>
                        <a:lnSpc>
                          <a:spcPct val="115000"/>
                        </a:lnSpc>
                      </a:pPr>
                      <a:r>
                        <a:rPr lang="en-GB" sz="1000" dirty="0">
                          <a:effectLst/>
                          <a:latin typeface="Barlow Condensed" panose="00000506000000000000" pitchFamily="2" charset="0"/>
                        </a:rPr>
                        <a:t>Job title</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Female Recreational Football Development Officer</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3758714030"/>
                  </a:ext>
                </a:extLst>
              </a:tr>
              <a:tr h="180000">
                <a:tc>
                  <a:txBody>
                    <a:bodyPr/>
                    <a:lstStyle/>
                    <a:p>
                      <a:pPr>
                        <a:lnSpc>
                          <a:spcPct val="115000"/>
                        </a:lnSpc>
                      </a:pPr>
                      <a:r>
                        <a:rPr lang="en-GB" sz="1000" dirty="0">
                          <a:effectLst/>
                          <a:latin typeface="Barlow Condensed" panose="00000506000000000000" pitchFamily="2" charset="0"/>
                        </a:rPr>
                        <a:t>Reports to</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Participation Development Manager</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1645370015"/>
                  </a:ext>
                </a:extLst>
              </a:tr>
              <a:tr h="180000">
                <a:tc>
                  <a:txBody>
                    <a:bodyPr/>
                    <a:lstStyle/>
                    <a:p>
                      <a:pPr>
                        <a:lnSpc>
                          <a:spcPct val="115000"/>
                        </a:lnSpc>
                      </a:pPr>
                      <a:r>
                        <a:rPr lang="en-GB" sz="1000" dirty="0">
                          <a:effectLst/>
                          <a:latin typeface="Barlow Condensed" panose="00000506000000000000" pitchFamily="2" charset="0"/>
                        </a:rPr>
                        <a:t>Job purpose(s)</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marR="0" lvl="0" indent="-171450" algn="just"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To lead on the development of adult women’s recreational football in Hampshire </a:t>
                      </a:r>
                    </a:p>
                    <a:p>
                      <a:pPr marL="171450" marR="0" lvl="0" indent="-171450" algn="just"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To lead the continuation of the UEFA Women’s EURO 2022 Legacy programme for Southampton</a:t>
                      </a:r>
                    </a:p>
                    <a:p>
                      <a:pPr marL="171450" marR="0" lvl="0" indent="-171450" algn="just"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To support delivery of The FA Grassroots Football, Inspiring Positive Change and Hampshire FA Business strategies</a:t>
                      </a:r>
                    </a:p>
                    <a:p>
                      <a:pPr marL="171450" marR="0" lvl="0" indent="-171450" algn="just"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To contribute to the effective implementation of The FA’s Safeguarding 365 Operating Standard for County FAs</a:t>
                      </a:r>
                    </a:p>
                  </a:txBody>
                  <a:tcPr marL="32659" marR="32659" marT="16329" marB="16329">
                    <a:solidFill>
                      <a:schemeClr val="accent1">
                        <a:lumMod val="20000"/>
                        <a:lumOff val="80000"/>
                      </a:schemeClr>
                    </a:solidFill>
                  </a:tcPr>
                </a:tc>
                <a:extLst>
                  <a:ext uri="{0D108BD9-81ED-4DB2-BD59-A6C34878D82A}">
                    <a16:rowId xmlns:a16="http://schemas.microsoft.com/office/drawing/2014/main" val="3119198742"/>
                  </a:ext>
                </a:extLst>
              </a:tr>
              <a:tr h="180000">
                <a:tc>
                  <a:txBody>
                    <a:bodyPr/>
                    <a:lstStyle/>
                    <a:p>
                      <a:pPr>
                        <a:lnSpc>
                          <a:spcPct val="115000"/>
                        </a:lnSpc>
                      </a:pPr>
                      <a:r>
                        <a:rPr lang="en-GB" sz="1000" dirty="0">
                          <a:effectLst/>
                          <a:latin typeface="Barlow Condensed" panose="00000506000000000000" pitchFamily="2" charset="0"/>
                        </a:rPr>
                        <a:t>Location</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Winklebury Football Complex, Basingstoke, RG23 8BF </a:t>
                      </a:r>
                    </a:p>
                    <a:p>
                      <a:pPr>
                        <a:lnSpc>
                          <a:spcPct val="115000"/>
                        </a:lnSpc>
                      </a:pPr>
                      <a:r>
                        <a:rPr lang="en-GB" sz="900" b="0" i="0" u="none" strike="noStrike" dirty="0">
                          <a:solidFill>
                            <a:srgbClr val="000000"/>
                          </a:solidFill>
                          <a:effectLst/>
                          <a:latin typeface="Barlow Condensed" panose="00000506000000000000" pitchFamily="2" charset="0"/>
                        </a:rPr>
                        <a:t>(Hybrid Working Policy currently in operation providing mix of office/remote working - subject to ongoing review)</a:t>
                      </a:r>
                      <a:endParaRPr lang="en-GB" sz="900" i="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29628" marR="29628" marT="14813" marB="14813">
                    <a:solidFill>
                      <a:schemeClr val="accent1">
                        <a:lumMod val="20000"/>
                        <a:lumOff val="80000"/>
                      </a:schemeClr>
                    </a:solidFill>
                  </a:tcPr>
                </a:tc>
                <a:extLst>
                  <a:ext uri="{0D108BD9-81ED-4DB2-BD59-A6C34878D82A}">
                    <a16:rowId xmlns:a16="http://schemas.microsoft.com/office/drawing/2014/main" val="2502144399"/>
                  </a:ext>
                </a:extLst>
              </a:tr>
              <a:tr h="180000">
                <a:tc>
                  <a:txBody>
                    <a:bodyPr/>
                    <a:lstStyle/>
                    <a:p>
                      <a:pPr>
                        <a:lnSpc>
                          <a:spcPct val="115000"/>
                        </a:lnSpc>
                      </a:pPr>
                      <a:r>
                        <a:rPr lang="en-GB" sz="1000" dirty="0">
                          <a:effectLst/>
                          <a:latin typeface="Barlow Condensed" panose="00000506000000000000" pitchFamily="2" charset="0"/>
                        </a:rPr>
                        <a:t>Working hours</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38.75 hours a week, occasional evening/weekend work required  </a:t>
                      </a:r>
                      <a:r>
                        <a:rPr lang="en-GB" sz="900" baseline="0" dirty="0">
                          <a:effectLst/>
                          <a:latin typeface="Barlow Condensed" panose="00000506000000000000" pitchFamily="2" charset="0"/>
                        </a:rPr>
                        <a:t>(Flexible options available - job share, part-time)</a:t>
                      </a:r>
                      <a:endParaRPr lang="en-GB" sz="1000" baseline="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29628" marR="29628" marT="14813" marB="14813">
                    <a:solidFill>
                      <a:schemeClr val="accent1">
                        <a:lumMod val="20000"/>
                        <a:lumOff val="80000"/>
                      </a:schemeClr>
                    </a:solidFill>
                  </a:tcPr>
                </a:tc>
                <a:extLst>
                  <a:ext uri="{0D108BD9-81ED-4DB2-BD59-A6C34878D82A}">
                    <a16:rowId xmlns:a16="http://schemas.microsoft.com/office/drawing/2014/main" val="2876565353"/>
                  </a:ext>
                </a:extLst>
              </a:tr>
              <a:tr h="180000">
                <a:tc>
                  <a:txBody>
                    <a:bodyPr/>
                    <a:lstStyle/>
                    <a:p>
                      <a:pPr>
                        <a:lnSpc>
                          <a:spcPct val="115000"/>
                        </a:lnSpc>
                      </a:pPr>
                      <a:r>
                        <a:rPr lang="en-GB" sz="1000" dirty="0">
                          <a:effectLst/>
                          <a:latin typeface="Barlow Condensed" panose="00000506000000000000" pitchFamily="2" charset="0"/>
                        </a:rPr>
                        <a:t>Contract type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Fixed term contract from Oct 2022 – 31</a:t>
                      </a:r>
                      <a:r>
                        <a:rPr lang="en-GB" sz="1000" baseline="30000" dirty="0">
                          <a:effectLst/>
                          <a:latin typeface="Barlow Condensed" panose="00000506000000000000" pitchFamily="2" charset="0"/>
                        </a:rPr>
                        <a:t>st</a:t>
                      </a:r>
                      <a:r>
                        <a:rPr lang="en-GB" sz="1000" dirty="0">
                          <a:effectLst/>
                          <a:latin typeface="Barlow Condensed" panose="00000506000000000000" pitchFamily="2" charset="0"/>
                        </a:rPr>
                        <a:t> July 2025  </a:t>
                      </a:r>
                      <a:r>
                        <a:rPr lang="en-GB" sz="900" dirty="0">
                          <a:effectLst/>
                          <a:latin typeface="Barlow Condensed" panose="00000506000000000000" pitchFamily="2" charset="0"/>
                        </a:rPr>
                        <a:t>(Further extension subject to funding renewal)</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29628" marR="29628" marT="14813" marB="14813">
                    <a:solidFill>
                      <a:schemeClr val="accent1">
                        <a:lumMod val="20000"/>
                        <a:lumOff val="80000"/>
                      </a:schemeClr>
                    </a:solidFill>
                  </a:tcPr>
                </a:tc>
                <a:extLst>
                  <a:ext uri="{0D108BD9-81ED-4DB2-BD59-A6C34878D82A}">
                    <a16:rowId xmlns:a16="http://schemas.microsoft.com/office/drawing/2014/main" val="188123902"/>
                  </a:ext>
                </a:extLst>
              </a:tr>
              <a:tr h="180000">
                <a:tc>
                  <a:txBody>
                    <a:bodyPr/>
                    <a:lstStyle/>
                    <a:p>
                      <a:pPr>
                        <a:lnSpc>
                          <a:spcPct val="115000"/>
                        </a:lnSpc>
                      </a:pPr>
                      <a:r>
                        <a:rPr lang="en-GB" sz="1000" dirty="0">
                          <a:effectLst/>
                          <a:latin typeface="Barlow Condensed" panose="00000506000000000000" pitchFamily="2" charset="0"/>
                        </a:rPr>
                        <a:t>Salary</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£26,000 per annum</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3165952431"/>
                  </a:ext>
                </a:extLst>
              </a:tr>
            </a:tbl>
          </a:graphicData>
        </a:graphic>
      </p:graphicFrame>
      <p:pic>
        <p:nvPicPr>
          <p:cNvPr id="9" name="Picture 8">
            <a:extLst>
              <a:ext uri="{FF2B5EF4-FFF2-40B4-BE49-F238E27FC236}">
                <a16:creationId xmlns:a16="http://schemas.microsoft.com/office/drawing/2014/main" id="{AC79687A-215A-4315-A0B9-3BF4B1D09C26}"/>
              </a:ext>
            </a:extLst>
          </p:cNvPr>
          <p:cNvPicPr>
            <a:picLocks noChangeAspect="1"/>
          </p:cNvPicPr>
          <p:nvPr/>
        </p:nvPicPr>
        <p:blipFill>
          <a:blip r:embed="rId3"/>
          <a:stretch>
            <a:fillRect/>
          </a:stretch>
        </p:blipFill>
        <p:spPr>
          <a:xfrm>
            <a:off x="3508539" y="9788823"/>
            <a:ext cx="542596" cy="772571"/>
          </a:xfrm>
          <a:prstGeom prst="rect">
            <a:avLst/>
          </a:prstGeom>
        </p:spPr>
      </p:pic>
      <p:sp>
        <p:nvSpPr>
          <p:cNvPr id="10" name="TextBox 9">
            <a:extLst>
              <a:ext uri="{FF2B5EF4-FFF2-40B4-BE49-F238E27FC236}">
                <a16:creationId xmlns:a16="http://schemas.microsoft.com/office/drawing/2014/main" id="{E383F1BA-0765-4A78-8D07-224AE10E0189}"/>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Female Recreational Football Development Officer</a:t>
            </a:r>
            <a:r>
              <a:rPr lang="en-US" sz="1000" dirty="0">
                <a:solidFill>
                  <a:srgbClr val="061E42"/>
                </a:solidFill>
                <a:latin typeface="Barlow Condensed Medium" pitchFamily="2" charset="77"/>
              </a:rPr>
              <a:t> | Hampshire FA</a:t>
            </a:r>
          </a:p>
        </p:txBody>
      </p:sp>
    </p:spTree>
    <p:extLst>
      <p:ext uri="{BB962C8B-B14F-4D97-AF65-F5344CB8AC3E}">
        <p14:creationId xmlns:p14="http://schemas.microsoft.com/office/powerpoint/2010/main" val="355825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FB5B6-46FF-DD46-9781-200E655228A7}"/>
              </a:ext>
            </a:extLst>
          </p:cNvPr>
          <p:cNvPicPr>
            <a:picLocks noChangeAspect="1"/>
          </p:cNvPicPr>
          <p:nvPr/>
        </p:nvPicPr>
        <p:blipFill>
          <a:blip r:embed="rId2"/>
          <a:stretch>
            <a:fillRect/>
          </a:stretch>
        </p:blipFill>
        <p:spPr>
          <a:xfrm>
            <a:off x="3175" y="11113"/>
            <a:ext cx="7556500" cy="10680700"/>
          </a:xfrm>
          <a:prstGeom prst="rect">
            <a:avLst/>
          </a:prstGeom>
        </p:spPr>
      </p:pic>
      <p:pic>
        <p:nvPicPr>
          <p:cNvPr id="15" name="Picture 14">
            <a:extLst>
              <a:ext uri="{FF2B5EF4-FFF2-40B4-BE49-F238E27FC236}">
                <a16:creationId xmlns:a16="http://schemas.microsoft.com/office/drawing/2014/main" id="{A0C3E7A6-5C5B-3D41-9ACC-99B6196B4DF4}"/>
              </a:ext>
            </a:extLst>
          </p:cNvPr>
          <p:cNvPicPr>
            <a:picLocks noChangeAspect="1"/>
          </p:cNvPicPr>
          <p:nvPr/>
        </p:nvPicPr>
        <p:blipFill>
          <a:blip r:embed="rId3"/>
          <a:stretch>
            <a:fillRect/>
          </a:stretch>
        </p:blipFill>
        <p:spPr>
          <a:xfrm>
            <a:off x="3508539" y="9788823"/>
            <a:ext cx="542596" cy="772571"/>
          </a:xfrm>
          <a:prstGeom prst="rect">
            <a:avLst/>
          </a:prstGeom>
        </p:spPr>
      </p:pic>
      <p:graphicFrame>
        <p:nvGraphicFramePr>
          <p:cNvPr id="4" name="Table 3">
            <a:extLst>
              <a:ext uri="{FF2B5EF4-FFF2-40B4-BE49-F238E27FC236}">
                <a16:creationId xmlns:a16="http://schemas.microsoft.com/office/drawing/2014/main" id="{840FDECF-7264-8441-BDB6-960EE747B8B2}"/>
              </a:ext>
            </a:extLst>
          </p:cNvPr>
          <p:cNvGraphicFramePr>
            <a:graphicFrameLocks noGrp="1"/>
          </p:cNvGraphicFramePr>
          <p:nvPr>
            <p:extLst>
              <p:ext uri="{D42A27DB-BD31-4B8C-83A1-F6EECF244321}">
                <p14:modId xmlns:p14="http://schemas.microsoft.com/office/powerpoint/2010/main" val="2358555532"/>
              </p:ext>
            </p:extLst>
          </p:nvPr>
        </p:nvGraphicFramePr>
        <p:xfrm>
          <a:off x="538249" y="627535"/>
          <a:ext cx="6480000" cy="2407484"/>
        </p:xfrm>
        <a:graphic>
          <a:graphicData uri="http://schemas.openxmlformats.org/drawingml/2006/table">
            <a:tbl>
              <a:tblPr firstCol="1" bandRow="1">
                <a:tableStyleId>{5C22544A-7EE6-4342-B048-85BDC9FD1C3A}</a:tableStyleId>
              </a:tblPr>
              <a:tblGrid>
                <a:gridCol w="1080000">
                  <a:extLst>
                    <a:ext uri="{9D8B030D-6E8A-4147-A177-3AD203B41FA5}">
                      <a16:colId xmlns:a16="http://schemas.microsoft.com/office/drawing/2014/main" val="3114431175"/>
                    </a:ext>
                  </a:extLst>
                </a:gridCol>
                <a:gridCol w="5400000">
                  <a:extLst>
                    <a:ext uri="{9D8B030D-6E8A-4147-A177-3AD203B41FA5}">
                      <a16:colId xmlns:a16="http://schemas.microsoft.com/office/drawing/2014/main" val="3186097347"/>
                    </a:ext>
                  </a:extLst>
                </a:gridCol>
              </a:tblGrid>
              <a:tr h="382730">
                <a:tc>
                  <a:txBody>
                    <a:bodyPr/>
                    <a:lstStyle/>
                    <a:p>
                      <a:r>
                        <a:rPr lang="en-GB" sz="1000" dirty="0">
                          <a:effectLst/>
                          <a:latin typeface="Barlow Condensed" panose="00000506000000000000" pitchFamily="2" charset="0"/>
                        </a:rPr>
                        <a:t>People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Work with the Coaching &amp; Workforce Football Development Officer to recruit, retain and develop female coaches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Work with the Referee Development Team to recruit, retain and develop female match officials</a:t>
                      </a:r>
                    </a:p>
                  </a:txBody>
                  <a:tcPr marL="60096" marR="60096" marT="32659" marB="32659">
                    <a:solidFill>
                      <a:schemeClr val="accent1">
                        <a:lumMod val="20000"/>
                        <a:lumOff val="80000"/>
                      </a:schemeClr>
                    </a:solidFill>
                  </a:tcPr>
                </a:tc>
                <a:extLst>
                  <a:ext uri="{0D108BD9-81ED-4DB2-BD59-A6C34878D82A}">
                    <a16:rowId xmlns:a16="http://schemas.microsoft.com/office/drawing/2014/main" val="2002585150"/>
                  </a:ext>
                </a:extLst>
              </a:tr>
              <a:tr h="441633">
                <a:tc>
                  <a:txBody>
                    <a:bodyPr/>
                    <a:lstStyle/>
                    <a:p>
                      <a:r>
                        <a:rPr lang="en-GB" sz="1000" dirty="0">
                          <a:effectLst/>
                          <a:latin typeface="Barlow Condensed" panose="00000506000000000000" pitchFamily="2" charset="0"/>
                        </a:rPr>
                        <a:t>Safeguarding </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lvl="0" indent="-171450">
                        <a:buFont typeface="Arial" panose="020B0604020202020204" pitchFamily="34" charset="0"/>
                        <a:buChar char="•"/>
                      </a:pPr>
                      <a:r>
                        <a:rPr lang="en-GB" sz="1000" dirty="0">
                          <a:effectLst/>
                          <a:latin typeface="Barlow Condensed" panose="00000506000000000000" pitchFamily="2" charset="0"/>
                        </a:rPr>
                        <a:t>Support maintenance of FA safeguarding 365 operating standards and ensure that the safeguarding of young and vulnerable people is prioritised at all times</a:t>
                      </a:r>
                    </a:p>
                    <a:p>
                      <a:pPr marL="171450" lvl="0" indent="-171450">
                        <a:buFont typeface="Arial" panose="020B0604020202020204" pitchFamily="34" charset="0"/>
                        <a:buChar char="•"/>
                      </a:pPr>
                      <a:r>
                        <a:rPr lang="en-GB" sz="1000" dirty="0">
                          <a:effectLst/>
                          <a:latin typeface="Barlow Condensed" panose="00000506000000000000" pitchFamily="2" charset="0"/>
                        </a:rPr>
                        <a:t>Carry out appropriate Safeguarding Risk Assessments for any activities delivered</a:t>
                      </a:r>
                    </a:p>
                    <a:p>
                      <a:pPr marL="171450" lvl="0" indent="-171450">
                        <a:buFont typeface="Arial" panose="020B0604020202020204" pitchFamily="34" charset="0"/>
                        <a:buChar char="•"/>
                      </a:pPr>
                      <a:r>
                        <a:rPr lang="en-GB" sz="1000" dirty="0">
                          <a:effectLst/>
                          <a:latin typeface="Barlow Condensed" panose="00000506000000000000" pitchFamily="2" charset="0"/>
                        </a:rPr>
                        <a:t>Ensure that all participants and their families are aware of how/encouraged to report any safeguarding concerns they might have</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Listen to and consult with under-18s on their experiences of grassroots football as part of the Hampshire FA youth engagement strategy </a:t>
                      </a:r>
                    </a:p>
                  </a:txBody>
                  <a:tcPr marL="60096" marR="60096" marT="32659" marB="32659">
                    <a:solidFill>
                      <a:schemeClr val="accent1">
                        <a:lumMod val="20000"/>
                        <a:lumOff val="80000"/>
                      </a:schemeClr>
                    </a:solidFill>
                  </a:tcPr>
                </a:tc>
                <a:extLst>
                  <a:ext uri="{0D108BD9-81ED-4DB2-BD59-A6C34878D82A}">
                    <a16:rowId xmlns:a16="http://schemas.microsoft.com/office/drawing/2014/main" val="1536880907"/>
                  </a:ext>
                </a:extLst>
              </a:tr>
              <a:tr h="336692">
                <a:tc>
                  <a:txBody>
                    <a:bodyPr/>
                    <a:lstStyle/>
                    <a:p>
                      <a:r>
                        <a:rPr lang="en-GB" sz="1000" dirty="0">
                          <a:effectLst/>
                          <a:latin typeface="Barlow Condensed" panose="00000506000000000000" pitchFamily="2" charset="0"/>
                        </a:rPr>
                        <a:t>Equality, Diversity &amp; Inclusion</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Ensure that recreational female football is inclusive, diverse and reflective of local communities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Use national and local data, research and customer insight to diversify participation in female recreational football</a:t>
                      </a:r>
                    </a:p>
                  </a:txBody>
                  <a:tcPr marL="60096" marR="60096" marT="32659" marB="32659">
                    <a:solidFill>
                      <a:schemeClr val="accent1">
                        <a:lumMod val="20000"/>
                        <a:lumOff val="80000"/>
                      </a:schemeClr>
                    </a:solidFill>
                  </a:tcPr>
                </a:tc>
                <a:extLst>
                  <a:ext uri="{0D108BD9-81ED-4DB2-BD59-A6C34878D82A}">
                    <a16:rowId xmlns:a16="http://schemas.microsoft.com/office/drawing/2014/main" val="3304210789"/>
                  </a:ext>
                </a:extLst>
              </a:tr>
              <a:tr h="208549">
                <a:tc>
                  <a:txBody>
                    <a:bodyPr/>
                    <a:lstStyle/>
                    <a:p>
                      <a:r>
                        <a:rPr lang="en-GB" sz="1000" dirty="0">
                          <a:effectLst/>
                          <a:latin typeface="Barlow Condensed" panose="00000506000000000000" pitchFamily="2" charset="0"/>
                        </a:rPr>
                        <a:t>Finance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0096" marR="60096" marT="32659" marB="32659">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effectLst/>
                          <a:latin typeface="Barlow Condensed" panose="00000506000000000000" pitchFamily="2" charset="0"/>
                        </a:rPr>
                        <a:t>Manage budget for area of Business Strategy and adhere to Hampshire FA finance protocols, processing payments and invoices as required</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Calibri" panose="020F0502020204030204" pitchFamily="34" charset="0"/>
                          <a:cs typeface="Arial" panose="020B0604020202020204" pitchFamily="34" charset="0"/>
                        </a:rPr>
                        <a:t>Identify funding that will be of benefit to grassroots football and provide appropriate advice and support to applicants </a:t>
                      </a:r>
                    </a:p>
                  </a:txBody>
                  <a:tcPr marL="60096" marR="60096" marT="32659" marB="32659">
                    <a:solidFill>
                      <a:schemeClr val="accent1">
                        <a:lumMod val="20000"/>
                        <a:lumOff val="80000"/>
                      </a:schemeClr>
                    </a:solidFill>
                  </a:tcPr>
                </a:tc>
                <a:extLst>
                  <a:ext uri="{0D108BD9-81ED-4DB2-BD59-A6C34878D82A}">
                    <a16:rowId xmlns:a16="http://schemas.microsoft.com/office/drawing/2014/main" val="3259952263"/>
                  </a:ext>
                </a:extLst>
              </a:tr>
            </a:tbl>
          </a:graphicData>
        </a:graphic>
      </p:graphicFrame>
      <p:graphicFrame>
        <p:nvGraphicFramePr>
          <p:cNvPr id="9" name="Table 8">
            <a:extLst>
              <a:ext uri="{FF2B5EF4-FFF2-40B4-BE49-F238E27FC236}">
                <a16:creationId xmlns:a16="http://schemas.microsoft.com/office/drawing/2014/main" id="{57827DA0-E134-6246-A319-207C146A21A5}"/>
              </a:ext>
            </a:extLst>
          </p:cNvPr>
          <p:cNvGraphicFramePr>
            <a:graphicFrameLocks noGrp="1"/>
          </p:cNvGraphicFramePr>
          <p:nvPr>
            <p:extLst>
              <p:ext uri="{D42A27DB-BD31-4B8C-83A1-F6EECF244321}">
                <p14:modId xmlns:p14="http://schemas.microsoft.com/office/powerpoint/2010/main" val="4099223894"/>
              </p:ext>
            </p:extLst>
          </p:nvPr>
        </p:nvGraphicFramePr>
        <p:xfrm>
          <a:off x="538249" y="6665007"/>
          <a:ext cx="6480000" cy="2654400"/>
        </p:xfrm>
        <a:graphic>
          <a:graphicData uri="http://schemas.openxmlformats.org/drawingml/2006/table">
            <a:tbl>
              <a:tblPr firstRow="1" firstCol="1" bandRow="1">
                <a:tableStyleId>{5C22544A-7EE6-4342-B048-85BDC9FD1C3A}</a:tableStyleId>
              </a:tblPr>
              <a:tblGrid>
                <a:gridCol w="1080000">
                  <a:extLst>
                    <a:ext uri="{9D8B030D-6E8A-4147-A177-3AD203B41FA5}">
                      <a16:colId xmlns:a16="http://schemas.microsoft.com/office/drawing/2014/main" val="2526752469"/>
                    </a:ext>
                  </a:extLst>
                </a:gridCol>
                <a:gridCol w="5400000">
                  <a:extLst>
                    <a:ext uri="{9D8B030D-6E8A-4147-A177-3AD203B41FA5}">
                      <a16:colId xmlns:a16="http://schemas.microsoft.com/office/drawing/2014/main" val="3138428914"/>
                    </a:ext>
                  </a:extLst>
                </a:gridCol>
              </a:tblGrid>
              <a:tr h="147280">
                <a:tc>
                  <a:txBody>
                    <a:bodyPr/>
                    <a:lstStyle/>
                    <a:p>
                      <a:r>
                        <a:rPr lang="en-GB" sz="1000" dirty="0">
                          <a:solidFill>
                            <a:srgbClr val="D93A27"/>
                          </a:solidFill>
                          <a:effectLst/>
                          <a:latin typeface="Barlow Condensed" panose="00000506000000000000" pitchFamily="2" charset="0"/>
                        </a:rPr>
                        <a:t>HFA Values</a:t>
                      </a:r>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a:txBody>
                    <a:bodyPr/>
                    <a:lstStyle/>
                    <a:p>
                      <a:r>
                        <a:rPr lang="en-GB" sz="1000" dirty="0">
                          <a:solidFill>
                            <a:srgbClr val="D93A27"/>
                          </a:solidFill>
                          <a:effectLst/>
                          <a:latin typeface="Barlow Condensed" panose="00000506000000000000" pitchFamily="2" charset="0"/>
                        </a:rPr>
                        <a:t>Expected Behaviours</a:t>
                      </a:r>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extLst>
                  <a:ext uri="{0D108BD9-81ED-4DB2-BD59-A6C34878D82A}">
                    <a16:rowId xmlns:a16="http://schemas.microsoft.com/office/drawing/2014/main" val="185627841"/>
                  </a:ext>
                </a:extLst>
              </a:tr>
              <a:tr h="441841">
                <a:tc>
                  <a:txBody>
                    <a:bodyPr/>
                    <a:lstStyle/>
                    <a:p>
                      <a:r>
                        <a:rPr lang="en-GB" sz="1000" dirty="0">
                          <a:effectLst/>
                          <a:latin typeface="Barlow Condensed" panose="00000506000000000000" pitchFamily="2" charset="0"/>
                        </a:rPr>
                        <a:t>PROGRESSIVE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Identifies the need for, and actions change in direction, practice, policy or procedure.</a:t>
                      </a:r>
                    </a:p>
                    <a:p>
                      <a:pPr marL="342900" lvl="0" indent="-342900">
                        <a:buFont typeface="Symbol" pitchFamily="2" charset="2"/>
                        <a:buChar char=""/>
                      </a:pPr>
                      <a:r>
                        <a:rPr lang="en-GB" sz="1000" dirty="0">
                          <a:effectLst/>
                          <a:latin typeface="Barlow Condensed" panose="00000506000000000000" pitchFamily="2" charset="0"/>
                        </a:rPr>
                        <a:t>Questions the way things are done and takes informed risks.</a:t>
                      </a:r>
                    </a:p>
                    <a:p>
                      <a:pPr marL="342900" lvl="0" indent="-342900">
                        <a:buFont typeface="Symbol" pitchFamily="2" charset="2"/>
                        <a:buChar char=""/>
                      </a:pPr>
                      <a:r>
                        <a:rPr lang="en-GB" sz="1000" dirty="0">
                          <a:effectLst/>
                          <a:latin typeface="Barlow Condensed" panose="00000506000000000000" pitchFamily="2" charset="0"/>
                        </a:rPr>
                        <a:t>Continuously seeks to improve efficiency and performance.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4073111784"/>
                  </a:ext>
                </a:extLst>
              </a:tr>
              <a:tr h="441841">
                <a:tc>
                  <a:txBody>
                    <a:bodyPr/>
                    <a:lstStyle/>
                    <a:p>
                      <a:r>
                        <a:rPr lang="en-GB" sz="1000" dirty="0">
                          <a:effectLst/>
                          <a:latin typeface="Barlow Condensed" panose="00000506000000000000" pitchFamily="2" charset="0"/>
                        </a:rPr>
                        <a:t>RESPECTFUL</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Maintains people’s self-esteem when interacting with them.</a:t>
                      </a:r>
                    </a:p>
                    <a:p>
                      <a:pPr marL="342900" lvl="0" indent="-342900">
                        <a:buFont typeface="Symbol" pitchFamily="2" charset="2"/>
                        <a:buChar char=""/>
                      </a:pPr>
                      <a:r>
                        <a:rPr lang="en-GB" sz="1000" dirty="0">
                          <a:effectLst/>
                          <a:latin typeface="Barlow Condensed" panose="00000506000000000000" pitchFamily="2" charset="0"/>
                        </a:rPr>
                        <a:t>Avoids pre-judgement when listening to suggestions from others.</a:t>
                      </a:r>
                    </a:p>
                    <a:p>
                      <a:pPr marL="342900" lvl="0" indent="-342900">
                        <a:buFont typeface="Symbol" pitchFamily="2" charset="2"/>
                        <a:buChar char=""/>
                      </a:pPr>
                      <a:r>
                        <a:rPr lang="en-GB" sz="1000" dirty="0">
                          <a:effectLst/>
                          <a:latin typeface="Barlow Condensed" panose="00000506000000000000" pitchFamily="2" charset="0"/>
                        </a:rPr>
                        <a:t>Seizes the opportunity to apply Hampshire FA standards at all times.</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502224599"/>
                  </a:ext>
                </a:extLst>
              </a:tr>
              <a:tr h="441841">
                <a:tc>
                  <a:txBody>
                    <a:bodyPr/>
                    <a:lstStyle/>
                    <a:p>
                      <a:r>
                        <a:rPr lang="en-GB" sz="1000" dirty="0">
                          <a:effectLst/>
                          <a:latin typeface="Barlow Condensed" panose="00000506000000000000" pitchFamily="2" charset="0"/>
                        </a:rPr>
                        <a:t>INCLUSIVE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Openly collaborates with colleagues and partners in the game</a:t>
                      </a:r>
                    </a:p>
                    <a:p>
                      <a:pPr marL="342900" lvl="0" indent="-342900">
                        <a:buFont typeface="Symbol" pitchFamily="2" charset="2"/>
                        <a:buChar char=""/>
                      </a:pPr>
                      <a:r>
                        <a:rPr lang="en-GB" sz="1000" dirty="0">
                          <a:effectLst/>
                          <a:latin typeface="Barlow Condensed" panose="00000506000000000000" pitchFamily="2" charset="0"/>
                        </a:rPr>
                        <a:t>Provides equal opportunity to people of different backgrounds, experience and perspective</a:t>
                      </a:r>
                    </a:p>
                    <a:p>
                      <a:pPr marL="342900" lvl="0" indent="-342900">
                        <a:buFont typeface="Symbol" pitchFamily="2" charset="2"/>
                        <a:buChar char=""/>
                      </a:pPr>
                      <a:r>
                        <a:rPr lang="en-GB" sz="1000" dirty="0">
                          <a:effectLst/>
                          <a:latin typeface="Barlow Condensed" panose="00000506000000000000" pitchFamily="2" charset="0"/>
                        </a:rPr>
                        <a:t>Seeks out and embraces new ways of thinking and working.</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335053546"/>
                  </a:ext>
                </a:extLst>
              </a:tr>
              <a:tr h="441841">
                <a:tc>
                  <a:txBody>
                    <a:bodyPr/>
                    <a:lstStyle/>
                    <a:p>
                      <a:r>
                        <a:rPr lang="en-GB" sz="1000" dirty="0">
                          <a:effectLst/>
                          <a:latin typeface="Barlow Condensed" panose="00000506000000000000" pitchFamily="2" charset="0"/>
                        </a:rPr>
                        <a:t>DETERMINED</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Works relentlessly to overcome roadblocks or obstacles to achieve the goal.</a:t>
                      </a:r>
                    </a:p>
                    <a:p>
                      <a:pPr marL="342900" lvl="0" indent="-342900">
                        <a:buFont typeface="Symbol" pitchFamily="2" charset="2"/>
                        <a:buChar char=""/>
                      </a:pPr>
                      <a:r>
                        <a:rPr lang="en-GB" sz="1000" dirty="0">
                          <a:effectLst/>
                          <a:latin typeface="Barlow Condensed" panose="00000506000000000000" pitchFamily="2" charset="0"/>
                        </a:rPr>
                        <a:t>Remains focused on seeing agreed goals through to completion taking pride in their work.</a:t>
                      </a:r>
                    </a:p>
                    <a:p>
                      <a:pPr marL="342900" lvl="0" indent="-342900">
                        <a:buFont typeface="Symbol" pitchFamily="2" charset="2"/>
                        <a:buChar char=""/>
                      </a:pPr>
                      <a:r>
                        <a:rPr lang="en-GB" sz="1000" dirty="0">
                          <a:effectLst/>
                          <a:latin typeface="Barlow Condensed" panose="00000506000000000000" pitchFamily="2" charset="0"/>
                        </a:rPr>
                        <a:t>Maintains motivation for their team and themselves.</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865184843"/>
                  </a:ext>
                </a:extLst>
              </a:tr>
              <a:tr h="441841">
                <a:tc>
                  <a:txBody>
                    <a:bodyPr/>
                    <a:lstStyle/>
                    <a:p>
                      <a:r>
                        <a:rPr lang="en-GB" sz="1000" dirty="0">
                          <a:effectLst/>
                          <a:latin typeface="Barlow Condensed" panose="00000506000000000000" pitchFamily="2" charset="0"/>
                        </a:rPr>
                        <a:t>EXCELLENT</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Seeks to achieve the highest levels of performance at all times.</a:t>
                      </a:r>
                    </a:p>
                    <a:p>
                      <a:pPr marL="342900" lvl="0" indent="-342900">
                        <a:buFont typeface="Symbol" pitchFamily="2" charset="2"/>
                        <a:buChar char=""/>
                      </a:pPr>
                      <a:r>
                        <a:rPr lang="en-GB" sz="1000" dirty="0">
                          <a:effectLst/>
                          <a:latin typeface="Barlow Condensed" panose="00000506000000000000" pitchFamily="2" charset="0"/>
                        </a:rPr>
                        <a:t>Can be committed to achieve a standard that others consider impossible.</a:t>
                      </a:r>
                    </a:p>
                    <a:p>
                      <a:pPr marL="342900" lvl="0" indent="-342900">
                        <a:buFont typeface="Symbol" pitchFamily="2" charset="2"/>
                        <a:buChar char=""/>
                      </a:pPr>
                      <a:r>
                        <a:rPr lang="en-GB" sz="1000" dirty="0">
                          <a:effectLst/>
                          <a:latin typeface="Barlow Condensed" panose="00000506000000000000" pitchFamily="2" charset="0"/>
                        </a:rPr>
                        <a:t>Supports others to go further and achieve more.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4240589167"/>
                  </a:ext>
                </a:extLst>
              </a:tr>
            </a:tbl>
          </a:graphicData>
        </a:graphic>
      </p:graphicFrame>
      <p:graphicFrame>
        <p:nvGraphicFramePr>
          <p:cNvPr id="10" name="Table 9">
            <a:extLst>
              <a:ext uri="{FF2B5EF4-FFF2-40B4-BE49-F238E27FC236}">
                <a16:creationId xmlns:a16="http://schemas.microsoft.com/office/drawing/2014/main" id="{7E714699-2104-8E4D-BA9C-76F6828BA1B0}"/>
              </a:ext>
            </a:extLst>
          </p:cNvPr>
          <p:cNvGraphicFramePr>
            <a:graphicFrameLocks noGrp="1"/>
          </p:cNvGraphicFramePr>
          <p:nvPr>
            <p:extLst>
              <p:ext uri="{D42A27DB-BD31-4B8C-83A1-F6EECF244321}">
                <p14:modId xmlns:p14="http://schemas.microsoft.com/office/powerpoint/2010/main" val="2480482950"/>
              </p:ext>
            </p:extLst>
          </p:nvPr>
        </p:nvGraphicFramePr>
        <p:xfrm>
          <a:off x="538249" y="9431262"/>
          <a:ext cx="6480000" cy="315022"/>
        </p:xfrm>
        <a:graphic>
          <a:graphicData uri="http://schemas.openxmlformats.org/drawingml/2006/table">
            <a:tbl>
              <a:tblPr firstCol="1" bandRow="1">
                <a:tableStyleId>{5C22544A-7EE6-4342-B048-85BDC9FD1C3A}</a:tableStyleId>
              </a:tblPr>
              <a:tblGrid>
                <a:gridCol w="2161015">
                  <a:extLst>
                    <a:ext uri="{9D8B030D-6E8A-4147-A177-3AD203B41FA5}">
                      <a16:colId xmlns:a16="http://schemas.microsoft.com/office/drawing/2014/main" val="1950857860"/>
                    </a:ext>
                  </a:extLst>
                </a:gridCol>
                <a:gridCol w="4318985">
                  <a:extLst>
                    <a:ext uri="{9D8B030D-6E8A-4147-A177-3AD203B41FA5}">
                      <a16:colId xmlns:a16="http://schemas.microsoft.com/office/drawing/2014/main" val="2069302558"/>
                    </a:ext>
                  </a:extLst>
                </a:gridCol>
              </a:tblGrid>
              <a:tr h="126624">
                <a:tc>
                  <a:txBody>
                    <a:bodyPr/>
                    <a:lstStyle/>
                    <a:p>
                      <a:r>
                        <a:rPr lang="en-GB" sz="1000" dirty="0">
                          <a:effectLst/>
                          <a:latin typeface="Barlow Condensed" panose="00000506000000000000" pitchFamily="2" charset="0"/>
                        </a:rPr>
                        <a:t>Application Deadline: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6276" marR="66276" marT="0" marB="0">
                    <a:solidFill>
                      <a:srgbClr val="051E42"/>
                    </a:solidFill>
                  </a:tcPr>
                </a:tc>
                <a:tc>
                  <a:txBody>
                    <a:bodyPr/>
                    <a:lstStyle/>
                    <a:p>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Tuesday 4</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th </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October 2022</a:t>
                      </a:r>
                    </a:p>
                  </a:txBody>
                  <a:tcPr marL="60124" marR="60124" marT="0" marB="0">
                    <a:solidFill>
                      <a:schemeClr val="accent1">
                        <a:lumMod val="20000"/>
                        <a:lumOff val="80000"/>
                      </a:schemeClr>
                    </a:solidFill>
                  </a:tcPr>
                </a:tc>
                <a:extLst>
                  <a:ext uri="{0D108BD9-81ED-4DB2-BD59-A6C34878D82A}">
                    <a16:rowId xmlns:a16="http://schemas.microsoft.com/office/drawing/2014/main" val="2569511557"/>
                  </a:ext>
                </a:extLst>
              </a:tr>
              <a:tr h="162622">
                <a:tc>
                  <a:txBody>
                    <a:bodyPr/>
                    <a:lstStyle/>
                    <a:p>
                      <a:r>
                        <a:rPr lang="en-GB" sz="1000" dirty="0">
                          <a:effectLst/>
                          <a:latin typeface="Barlow Condensed" panose="00000506000000000000" pitchFamily="2" charset="0"/>
                        </a:rPr>
                        <a:t>Interviews to be held: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6276" marR="66276" marT="0" marB="0">
                    <a:solidFill>
                      <a:srgbClr val="051E42"/>
                    </a:solidFill>
                  </a:tcPr>
                </a:tc>
                <a:tc>
                  <a:txBody>
                    <a:bodyPr/>
                    <a:lstStyle/>
                    <a:p>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Monday 17</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th</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October 2022 (in Person @ Winklebury Football Complex, RG23 8BF)</a:t>
                      </a:r>
                    </a:p>
                  </a:txBody>
                  <a:tcPr marL="60124" marR="60124" marT="0" marB="0">
                    <a:solidFill>
                      <a:schemeClr val="accent1">
                        <a:lumMod val="20000"/>
                        <a:lumOff val="80000"/>
                      </a:schemeClr>
                    </a:solidFill>
                  </a:tcPr>
                </a:tc>
                <a:extLst>
                  <a:ext uri="{0D108BD9-81ED-4DB2-BD59-A6C34878D82A}">
                    <a16:rowId xmlns:a16="http://schemas.microsoft.com/office/drawing/2014/main" val="1562671308"/>
                  </a:ext>
                </a:extLst>
              </a:tr>
            </a:tbl>
          </a:graphicData>
        </a:graphic>
      </p:graphicFrame>
      <p:graphicFrame>
        <p:nvGraphicFramePr>
          <p:cNvPr id="11" name="Table 10">
            <a:extLst>
              <a:ext uri="{FF2B5EF4-FFF2-40B4-BE49-F238E27FC236}">
                <a16:creationId xmlns:a16="http://schemas.microsoft.com/office/drawing/2014/main" id="{CE8A469C-5688-E44A-88A5-EFEC7F5A3944}"/>
              </a:ext>
            </a:extLst>
          </p:cNvPr>
          <p:cNvGraphicFramePr>
            <a:graphicFrameLocks noGrp="1"/>
          </p:cNvGraphicFramePr>
          <p:nvPr>
            <p:extLst>
              <p:ext uri="{D42A27DB-BD31-4B8C-83A1-F6EECF244321}">
                <p14:modId xmlns:p14="http://schemas.microsoft.com/office/powerpoint/2010/main" val="1172654202"/>
              </p:ext>
            </p:extLst>
          </p:nvPr>
        </p:nvGraphicFramePr>
        <p:xfrm>
          <a:off x="538248" y="3231122"/>
          <a:ext cx="6480001" cy="3421458"/>
        </p:xfrm>
        <a:graphic>
          <a:graphicData uri="http://schemas.openxmlformats.org/drawingml/2006/table">
            <a:tbl>
              <a:tblPr firstRow="1" firstCol="1" bandRow="1">
                <a:tableStyleId>{5C22544A-7EE6-4342-B048-85BDC9FD1C3A}</a:tableStyleId>
              </a:tblPr>
              <a:tblGrid>
                <a:gridCol w="1073241">
                  <a:extLst>
                    <a:ext uri="{9D8B030D-6E8A-4147-A177-3AD203B41FA5}">
                      <a16:colId xmlns:a16="http://schemas.microsoft.com/office/drawing/2014/main" val="2010844119"/>
                    </a:ext>
                  </a:extLst>
                </a:gridCol>
                <a:gridCol w="2604050">
                  <a:extLst>
                    <a:ext uri="{9D8B030D-6E8A-4147-A177-3AD203B41FA5}">
                      <a16:colId xmlns:a16="http://schemas.microsoft.com/office/drawing/2014/main" val="1713477686"/>
                    </a:ext>
                  </a:extLst>
                </a:gridCol>
                <a:gridCol w="2802710">
                  <a:extLst>
                    <a:ext uri="{9D8B030D-6E8A-4147-A177-3AD203B41FA5}">
                      <a16:colId xmlns:a16="http://schemas.microsoft.com/office/drawing/2014/main" val="3606109640"/>
                    </a:ext>
                  </a:extLst>
                </a:gridCol>
              </a:tblGrid>
              <a:tr h="180000">
                <a:tc>
                  <a:txBody>
                    <a:bodyPr/>
                    <a:lstStyle/>
                    <a:p>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a:txBody>
                    <a:bodyPr/>
                    <a:lstStyle/>
                    <a:p>
                      <a:pPr algn="ctr"/>
                      <a:r>
                        <a:rPr lang="en-GB" sz="1000" dirty="0">
                          <a:solidFill>
                            <a:srgbClr val="D93A27"/>
                          </a:solidFill>
                          <a:effectLst/>
                          <a:latin typeface="Barlow Condensed" panose="00000506000000000000" pitchFamily="2" charset="0"/>
                        </a:rPr>
                        <a:t>Skills</a:t>
                      </a:r>
                      <a:endParaRPr lang="en-US" sz="1000" dirty="0">
                        <a:latin typeface="Barlow Condensed" panose="00000506000000000000" pitchFamily="2" charset="0"/>
                      </a:endParaRPr>
                    </a:p>
                  </a:txBody>
                  <a:tcPr marL="36000" marR="36000" marT="18000" marB="18000">
                    <a:noFill/>
                  </a:tcPr>
                </a:tc>
                <a:tc>
                  <a:txBody>
                    <a:bodyPr/>
                    <a:lstStyle/>
                    <a:p>
                      <a:pPr algn="ctr"/>
                      <a:r>
                        <a:rPr lang="en-GB" sz="1000" dirty="0">
                          <a:solidFill>
                            <a:srgbClr val="D93A27"/>
                          </a:solidFill>
                          <a:effectLst/>
                          <a:latin typeface="Barlow Condensed" panose="00000506000000000000" pitchFamily="2" charset="0"/>
                        </a:rPr>
                        <a:t>Knowledge/Experience</a:t>
                      </a:r>
                      <a:endParaRPr lang="en-US" sz="1000" dirty="0">
                        <a:latin typeface="Barlow Condensed" panose="00000506000000000000" pitchFamily="2" charset="0"/>
                      </a:endParaRPr>
                    </a:p>
                  </a:txBody>
                  <a:tcPr marL="36000" marR="36000" marT="18000" marB="18000">
                    <a:noFill/>
                  </a:tcPr>
                </a:tc>
                <a:extLst>
                  <a:ext uri="{0D108BD9-81ED-4DB2-BD59-A6C34878D82A}">
                    <a16:rowId xmlns:a16="http://schemas.microsoft.com/office/drawing/2014/main" val="2760434478"/>
                  </a:ext>
                </a:extLst>
              </a:tr>
              <a:tr h="736055">
                <a:tc>
                  <a:txBody>
                    <a:bodyPr/>
                    <a:lstStyle/>
                    <a:p>
                      <a:r>
                        <a:rPr lang="en-GB" sz="1000" dirty="0">
                          <a:effectLst/>
                          <a:latin typeface="Barlow Condensed" panose="00000506000000000000" pitchFamily="2" charset="0"/>
                        </a:rPr>
                        <a:t>Essential </a:t>
                      </a:r>
                    </a:p>
                    <a:p>
                      <a:r>
                        <a:rPr lang="en-GB" sz="1000" dirty="0">
                          <a:effectLst/>
                          <a:latin typeface="Barlow Condensed" panose="00000506000000000000" pitchFamily="2" charset="0"/>
                        </a:rPr>
                        <a:t>(Required to fulfil role)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work strategically with partner organisations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plan, set and achieve objectives to deadlines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IT skills, including the use of Microsoft Office applications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work independently and as part of a team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Time management and prioritisation</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Problem-solving and decision-making</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Communication and presentation skills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Ability to use data to monitor and evaluate programmes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Influencing skills to champion change</a:t>
                      </a:r>
                    </a:p>
                  </a:txBody>
                  <a:tcPr marL="32659" marR="32659" marT="0" marB="0">
                    <a:solidFill>
                      <a:schemeClr val="accent1">
                        <a:lumMod val="20000"/>
                        <a:lumOff val="80000"/>
                      </a:schemeClr>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Passionate about Women &amp; Girls football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Knowledge and understanding of barriers faced by females in sports participation</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Educated to A Level or equivalent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Practical experience of sports/football development/delivery</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Demonstrate a working knowledge of inclusion, equality, anti-discrimination and safeguarding</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Developing networks and relationships with a variety of stakeholders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Provision of excellent customer service</a:t>
                      </a:r>
                    </a:p>
                  </a:txBody>
                  <a:tcPr marL="32659" marR="32659" marT="0" marB="0">
                    <a:solidFill>
                      <a:schemeClr val="accent1">
                        <a:lumMod val="20000"/>
                        <a:lumOff val="80000"/>
                      </a:schemeClr>
                    </a:solidFill>
                  </a:tcPr>
                </a:tc>
                <a:extLst>
                  <a:ext uri="{0D108BD9-81ED-4DB2-BD59-A6C34878D82A}">
                    <a16:rowId xmlns:a16="http://schemas.microsoft.com/office/drawing/2014/main" val="2115743892"/>
                  </a:ext>
                </a:extLst>
              </a:tr>
              <a:tr h="1001091">
                <a:tc>
                  <a:txBody>
                    <a:bodyPr/>
                    <a:lstStyle/>
                    <a:p>
                      <a:r>
                        <a:rPr lang="en-GB" sz="1000" dirty="0">
                          <a:effectLst/>
                          <a:latin typeface="Barlow Condensed" panose="00000506000000000000" pitchFamily="2" charset="0"/>
                        </a:rPr>
                        <a:t>Non-Essential </a:t>
                      </a:r>
                    </a:p>
                    <a:p>
                      <a:r>
                        <a:rPr lang="en-GB" sz="1000" dirty="0">
                          <a:effectLst/>
                          <a:latin typeface="Barlow Condensed" panose="00000506000000000000" pitchFamily="2" charset="0"/>
                        </a:rPr>
                        <a:t>(Beneficial but can be accumulated once in the role)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Skilled in creating, delivering and maintaining pathways which support the growth, transition and retention of players.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Capability to create multiple reports, budgets and plans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Budget management </a:t>
                      </a:r>
                    </a:p>
                  </a:txBody>
                  <a:tcPr marL="32659" marR="32659" marT="16329" marB="16329">
                    <a:solidFill>
                      <a:schemeClr val="accent1">
                        <a:lumMod val="20000"/>
                        <a:lumOff val="80000"/>
                      </a:schemeClr>
                    </a:solidFill>
                  </a:tcPr>
                </a:tc>
                <a:tc>
                  <a:txBody>
                    <a:bodyPr/>
                    <a:lstStyle/>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Two years’ sports development experience </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Knowledge of the structure and partner organisations within football, nationally and within Hampshire</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Knowledge of The FA’s Grassroots Football and Inspiring Positive Change strategies</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Experience of project management</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Knowledge of The FA coaching qualification framework</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Experience of utilising mapping programmes to support strategic and logistical planning</a:t>
                      </a:r>
                    </a:p>
                    <a:p>
                      <a:pPr marL="171450" marR="0" lvl="0" indent="-1714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Knowledge and understanding of working with volunteers </a:t>
                      </a:r>
                    </a:p>
                  </a:txBody>
                  <a:tcPr marL="32659" marR="32659" marT="16329" marB="16329">
                    <a:solidFill>
                      <a:schemeClr val="accent1">
                        <a:lumMod val="20000"/>
                        <a:lumOff val="80000"/>
                      </a:schemeClr>
                    </a:solidFill>
                  </a:tcPr>
                </a:tc>
                <a:extLst>
                  <a:ext uri="{0D108BD9-81ED-4DB2-BD59-A6C34878D82A}">
                    <a16:rowId xmlns:a16="http://schemas.microsoft.com/office/drawing/2014/main" val="472527997"/>
                  </a:ext>
                </a:extLst>
              </a:tr>
            </a:tbl>
          </a:graphicData>
        </a:graphic>
      </p:graphicFrame>
      <p:sp>
        <p:nvSpPr>
          <p:cNvPr id="12" name="TextBox 11">
            <a:extLst>
              <a:ext uri="{FF2B5EF4-FFF2-40B4-BE49-F238E27FC236}">
                <a16:creationId xmlns:a16="http://schemas.microsoft.com/office/drawing/2014/main" id="{86CD1A5C-6E37-43A2-9173-19E7D8BFF735}"/>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Female Recreational Football Development Officer</a:t>
            </a:r>
            <a:r>
              <a:rPr lang="en-US" sz="1000" dirty="0">
                <a:solidFill>
                  <a:srgbClr val="061E42"/>
                </a:solidFill>
                <a:latin typeface="Barlow Condensed Medium" pitchFamily="2" charset="77"/>
              </a:rPr>
              <a:t> | Hampshire FA</a:t>
            </a:r>
          </a:p>
        </p:txBody>
      </p:sp>
    </p:spTree>
    <p:extLst>
      <p:ext uri="{BB962C8B-B14F-4D97-AF65-F5344CB8AC3E}">
        <p14:creationId xmlns:p14="http://schemas.microsoft.com/office/powerpoint/2010/main" val="118730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35E51-F09A-A84F-9A0C-38F7AEF22E02}"/>
              </a:ext>
            </a:extLst>
          </p:cNvPr>
          <p:cNvPicPr>
            <a:picLocks noChangeAspect="1"/>
          </p:cNvPicPr>
          <p:nvPr/>
        </p:nvPicPr>
        <p:blipFill rotWithShape="1">
          <a:blip r:embed="rId2"/>
          <a:srcRect l="759" r="-801" b="79976"/>
          <a:stretch/>
        </p:blipFill>
        <p:spPr>
          <a:xfrm>
            <a:off x="-1" y="8608534"/>
            <a:ext cx="7559675" cy="2138697"/>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1508105"/>
          </a:xfrm>
          <a:prstGeom prst="rect">
            <a:avLst/>
          </a:prstGeom>
          <a:noFill/>
        </p:spPr>
        <p:txBody>
          <a:bodyPr wrap="square" rtlCol="0">
            <a:spAutoFit/>
          </a:bodyPr>
          <a:lstStyle/>
          <a:p>
            <a:r>
              <a:rPr lang="en-US" sz="4000" b="1" dirty="0">
                <a:solidFill>
                  <a:srgbClr val="D83B27"/>
                </a:solidFill>
                <a:latin typeface="Barlow Condensed ExtraBold" pitchFamily="2" charset="77"/>
              </a:rPr>
              <a:t>SUPPORTING INFORMATION</a:t>
            </a:r>
          </a:p>
          <a:p>
            <a:r>
              <a:rPr lang="en-US" sz="1200" b="1" dirty="0">
                <a:solidFill>
                  <a:schemeClr val="tx1">
                    <a:lumMod val="85000"/>
                    <a:lumOff val="15000"/>
                  </a:schemeClr>
                </a:solidFill>
                <a:latin typeface="Barlow Condensed SemiBold" pitchFamily="2" charset="77"/>
              </a:rPr>
              <a:t>Hampshire FA Vision, Mission &amp; Values</a:t>
            </a:r>
          </a:p>
          <a:p>
            <a:endParaRPr lang="en-US" sz="4000" b="1" dirty="0">
              <a:solidFill>
                <a:srgbClr val="D83B27"/>
              </a:solidFill>
              <a:latin typeface="Barlow Condensed ExtraBold" pitchFamily="2" charset="77"/>
            </a:endParaRPr>
          </a:p>
        </p:txBody>
      </p:sp>
      <p:pic>
        <p:nvPicPr>
          <p:cNvPr id="11" name="Picture 10">
            <a:extLst>
              <a:ext uri="{FF2B5EF4-FFF2-40B4-BE49-F238E27FC236}">
                <a16:creationId xmlns:a16="http://schemas.microsoft.com/office/drawing/2014/main" id="{3715E22C-7A6C-404B-A3C9-952EFDAF9AED}"/>
              </a:ext>
            </a:extLst>
          </p:cNvPr>
          <p:cNvPicPr>
            <a:picLocks noChangeAspect="1"/>
          </p:cNvPicPr>
          <p:nvPr/>
        </p:nvPicPr>
        <p:blipFill>
          <a:blip r:embed="rId3"/>
          <a:stretch>
            <a:fillRect/>
          </a:stretch>
        </p:blipFill>
        <p:spPr>
          <a:xfrm>
            <a:off x="3508539" y="9788823"/>
            <a:ext cx="542596" cy="772571"/>
          </a:xfrm>
          <a:prstGeom prst="rect">
            <a:avLst/>
          </a:prstGeom>
        </p:spPr>
      </p:pic>
      <p:sp>
        <p:nvSpPr>
          <p:cNvPr id="36" name="Rectangle 35">
            <a:extLst>
              <a:ext uri="{FF2B5EF4-FFF2-40B4-BE49-F238E27FC236}">
                <a16:creationId xmlns:a16="http://schemas.microsoft.com/office/drawing/2014/main" id="{E9D7827D-7BDF-0E45-85B2-DFAB2C2ACEA4}"/>
              </a:ext>
            </a:extLst>
          </p:cNvPr>
          <p:cNvSpPr/>
          <p:nvPr/>
        </p:nvSpPr>
        <p:spPr>
          <a:xfrm>
            <a:off x="1735576" y="6246298"/>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Re-invigorate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Equality, Diversity &amp; Inclusion </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through new IAG/local engagement structure &amp; governance standards.</a:t>
            </a:r>
          </a:p>
        </p:txBody>
      </p:sp>
      <p:sp>
        <p:nvSpPr>
          <p:cNvPr id="37" name="Oval 36">
            <a:extLst>
              <a:ext uri="{FF2B5EF4-FFF2-40B4-BE49-F238E27FC236}">
                <a16:creationId xmlns:a16="http://schemas.microsoft.com/office/drawing/2014/main" id="{2EBDA089-7509-B940-9D3C-C3D9D175865F}"/>
              </a:ext>
            </a:extLst>
          </p:cNvPr>
          <p:cNvSpPr>
            <a:spLocks noChangeAspect="1"/>
          </p:cNvSpPr>
          <p:nvPr/>
        </p:nvSpPr>
        <p:spPr>
          <a:xfrm rot="18900000">
            <a:off x="739457" y="2493449"/>
            <a:ext cx="900000" cy="900000"/>
          </a:xfrm>
          <a:prstGeom prst="ellipse">
            <a:avLst/>
          </a:prstGeom>
          <a:solidFill>
            <a:srgbClr val="D83B2D"/>
          </a:solidFill>
          <a:ln>
            <a:solidFill>
              <a:srgbClr val="D83B2D"/>
            </a:solidFill>
          </a:ln>
        </p:spPr>
        <p:style>
          <a:lnRef idx="3">
            <a:schemeClr val="lt1"/>
          </a:lnRef>
          <a:fillRef idx="1">
            <a:schemeClr val="accent1"/>
          </a:fillRef>
          <a:effectRef idx="1">
            <a:schemeClr val="accent1"/>
          </a:effectRef>
          <a:fontRef idx="minor">
            <a:schemeClr val="lt1"/>
          </a:fontRef>
        </p:style>
        <p:txBody>
          <a:bodyPr lIns="0" rIns="0" rtlCol="0" anchor="ctr"/>
          <a:lstStyle/>
          <a:p>
            <a:pPr algn="ctr"/>
            <a:r>
              <a:rPr lang="en-US" b="1" dirty="0">
                <a:latin typeface="Barlow Condensed" panose="00000506000000000000" pitchFamily="2" charset="0"/>
              </a:rPr>
              <a:t>Vision</a:t>
            </a:r>
          </a:p>
        </p:txBody>
      </p:sp>
      <p:sp>
        <p:nvSpPr>
          <p:cNvPr id="38" name="Round Diagonal Corner of Rectangle 15">
            <a:extLst>
              <a:ext uri="{FF2B5EF4-FFF2-40B4-BE49-F238E27FC236}">
                <a16:creationId xmlns:a16="http://schemas.microsoft.com/office/drawing/2014/main" id="{C5213AFE-79C8-0C40-A96A-0A7F95B0EBF6}"/>
              </a:ext>
            </a:extLst>
          </p:cNvPr>
          <p:cNvSpPr>
            <a:spLocks/>
          </p:cNvSpPr>
          <p:nvPr/>
        </p:nvSpPr>
        <p:spPr>
          <a:xfrm>
            <a:off x="722905" y="3435266"/>
            <a:ext cx="845376" cy="4608000"/>
          </a:xfrm>
          <a:prstGeom prst="round2DiagRect">
            <a:avLst/>
          </a:prstGeom>
          <a:solidFill>
            <a:schemeClr val="bg1"/>
          </a:solidFill>
          <a:ln>
            <a:solidFill>
              <a:srgbClr val="D83B2D"/>
            </a:solidFill>
          </a:ln>
        </p:spPr>
        <p:style>
          <a:lnRef idx="3">
            <a:schemeClr val="lt1"/>
          </a:lnRef>
          <a:fillRef idx="1">
            <a:schemeClr val="accent1"/>
          </a:fillRef>
          <a:effectRef idx="1">
            <a:schemeClr val="accent1"/>
          </a:effectRef>
          <a:fontRef idx="minor">
            <a:schemeClr val="lt1"/>
          </a:fontRef>
        </p:style>
        <p:txBody>
          <a:bodyPr vert="vert270" lIns="0" rIns="0" rtlCol="0" anchor="ctr"/>
          <a:lstStyle/>
          <a:p>
            <a:pPr algn="ctr"/>
            <a:r>
              <a:rPr lang="en-US" sz="3200" b="1" dirty="0">
                <a:solidFill>
                  <a:schemeClr val="tx1">
                    <a:lumMod val="85000"/>
                    <a:lumOff val="15000"/>
                  </a:schemeClr>
                </a:solidFill>
                <a:latin typeface="Barlow Condensed" panose="00000506000000000000" pitchFamily="2" charset="0"/>
              </a:rPr>
              <a:t>Mission</a:t>
            </a:r>
            <a:endParaRPr lang="en-US" b="1" dirty="0">
              <a:solidFill>
                <a:schemeClr val="tx1">
                  <a:lumMod val="85000"/>
                  <a:lumOff val="15000"/>
                </a:schemeClr>
              </a:solidFill>
              <a:latin typeface="Barlow Condensed" panose="00000506000000000000" pitchFamily="2" charset="0"/>
            </a:endParaRPr>
          </a:p>
        </p:txBody>
      </p:sp>
      <p:sp>
        <p:nvSpPr>
          <p:cNvPr id="39" name="Preparation 16">
            <a:extLst>
              <a:ext uri="{FF2B5EF4-FFF2-40B4-BE49-F238E27FC236}">
                <a16:creationId xmlns:a16="http://schemas.microsoft.com/office/drawing/2014/main" id="{19EC09DE-771B-7441-A52E-2A88BE77814A}"/>
              </a:ext>
            </a:extLst>
          </p:cNvPr>
          <p:cNvSpPr>
            <a:spLocks/>
          </p:cNvSpPr>
          <p:nvPr/>
        </p:nvSpPr>
        <p:spPr>
          <a:xfrm>
            <a:off x="739457" y="8113773"/>
            <a:ext cx="900000" cy="342000"/>
          </a:xfrm>
          <a:prstGeom prst="flowChartPreparation">
            <a:avLst/>
          </a:prstGeom>
          <a:solidFill>
            <a:srgbClr val="051D42"/>
          </a:solidFill>
          <a:ln>
            <a:solidFill>
              <a:srgbClr val="051D42"/>
            </a:solid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400" b="1" dirty="0">
                <a:latin typeface="Barlow Condensed" panose="00000506000000000000" pitchFamily="2" charset="0"/>
              </a:rPr>
              <a:t>Values</a:t>
            </a:r>
          </a:p>
        </p:txBody>
      </p:sp>
      <p:sp>
        <p:nvSpPr>
          <p:cNvPr id="40" name="Rectangle 39">
            <a:extLst>
              <a:ext uri="{FF2B5EF4-FFF2-40B4-BE49-F238E27FC236}">
                <a16:creationId xmlns:a16="http://schemas.microsoft.com/office/drawing/2014/main" id="{A6A25A76-2627-5D47-BF29-9C6E25DB8E65}"/>
              </a:ext>
            </a:extLst>
          </p:cNvPr>
          <p:cNvSpPr/>
          <p:nvPr/>
        </p:nvSpPr>
        <p:spPr>
          <a:xfrm>
            <a:off x="1735576" y="2493449"/>
            <a:ext cx="5072258" cy="900000"/>
          </a:xfrm>
          <a:prstGeom prst="rect">
            <a:avLst/>
          </a:prstGeom>
          <a:solidFill>
            <a:srgbClr val="D83B2D"/>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bg1"/>
                </a:solidFill>
                <a:latin typeface="Barlow Condensed" panose="00000506000000000000" pitchFamily="2" charset="0"/>
              </a:rPr>
              <a:t>Using the power of </a:t>
            </a:r>
            <a:r>
              <a:rPr lang="en-US" sz="2000" b="1" i="1" dirty="0">
                <a:solidFill>
                  <a:schemeClr val="tx1">
                    <a:lumMod val="85000"/>
                    <a:lumOff val="15000"/>
                  </a:schemeClr>
                </a:solidFill>
                <a:latin typeface="Barlow Condensed" panose="00000506000000000000" pitchFamily="2" charset="0"/>
              </a:rPr>
              <a:t>football</a:t>
            </a:r>
            <a:r>
              <a:rPr lang="en-US" sz="2000" i="1" dirty="0">
                <a:solidFill>
                  <a:schemeClr val="bg1"/>
                </a:solidFill>
                <a:latin typeface="Barlow Condensed" panose="00000506000000000000" pitchFamily="2" charset="0"/>
              </a:rPr>
              <a:t> to build a better future </a:t>
            </a:r>
            <a:r>
              <a:rPr lang="en-US" sz="2000" b="0" i="1" dirty="0">
                <a:solidFill>
                  <a:schemeClr val="bg1"/>
                </a:solidFill>
                <a:latin typeface="Barlow Condensed" panose="00000506000000000000" pitchFamily="2" charset="0"/>
              </a:rPr>
              <a:t>for all </a:t>
            </a:r>
            <a:r>
              <a:rPr lang="en-US" sz="2000" i="1" dirty="0">
                <a:solidFill>
                  <a:schemeClr val="bg1"/>
                </a:solidFill>
                <a:latin typeface="Barlow Condensed" panose="00000506000000000000" pitchFamily="2" charset="0"/>
              </a:rPr>
              <a:t>communities </a:t>
            </a:r>
            <a:r>
              <a:rPr lang="en-US" sz="2000" b="0" i="1" dirty="0">
                <a:solidFill>
                  <a:schemeClr val="bg1"/>
                </a:solidFill>
                <a:latin typeface="Barlow Condensed" panose="00000506000000000000" pitchFamily="2" charset="0"/>
              </a:rPr>
              <a:t>in</a:t>
            </a:r>
            <a:r>
              <a:rPr lang="en-US" sz="2000" i="1" dirty="0">
                <a:solidFill>
                  <a:schemeClr val="bg1"/>
                </a:solidFill>
                <a:latin typeface="Barlow Condensed" panose="00000506000000000000" pitchFamily="2" charset="0"/>
              </a:rPr>
              <a:t> </a:t>
            </a:r>
            <a:r>
              <a:rPr lang="en-US" sz="2000" b="1" i="1" dirty="0">
                <a:solidFill>
                  <a:schemeClr val="tx1">
                    <a:lumMod val="85000"/>
                    <a:lumOff val="15000"/>
                  </a:schemeClr>
                </a:solidFill>
                <a:latin typeface="Barlow Condensed" panose="00000506000000000000" pitchFamily="2" charset="0"/>
              </a:rPr>
              <a:t>Hampshire</a:t>
            </a:r>
            <a:r>
              <a:rPr lang="en-US" sz="2000" i="1" dirty="0">
                <a:solidFill>
                  <a:schemeClr val="bg1"/>
                </a:solidFill>
                <a:latin typeface="Barlow Condensed" panose="00000506000000000000" pitchFamily="2" charset="0"/>
              </a:rPr>
              <a:t>.</a:t>
            </a:r>
            <a:endParaRPr lang="en-GB" sz="2000" i="1" dirty="0">
              <a:latin typeface="Barlow Condensed" panose="00000506000000000000" pitchFamily="2" charset="0"/>
            </a:endParaRPr>
          </a:p>
        </p:txBody>
      </p:sp>
      <p:sp>
        <p:nvSpPr>
          <p:cNvPr id="41" name="Rectangle 40">
            <a:extLst>
              <a:ext uri="{FF2B5EF4-FFF2-40B4-BE49-F238E27FC236}">
                <a16:creationId xmlns:a16="http://schemas.microsoft.com/office/drawing/2014/main" id="{7ECBBC07-D47F-AE4F-846A-8C953140C409}"/>
              </a:ext>
            </a:extLst>
          </p:cNvPr>
          <p:cNvSpPr/>
          <p:nvPr/>
        </p:nvSpPr>
        <p:spPr>
          <a:xfrm>
            <a:off x="1735576" y="3449409"/>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chemeClr val="tx1">
                    <a:lumMod val="85000"/>
                    <a:lumOff val="15000"/>
                  </a:schemeClr>
                </a:solidFill>
                <a:latin typeface="Barlow Condensed" panose="00000506000000000000" pitchFamily="2" charset="0"/>
                <a:cs typeface="Arial" panose="020B0604020202020204" pitchFamily="34" charset="0"/>
              </a:rPr>
              <a:t>Set strong foundations for all of Hampshire football to </a:t>
            </a:r>
            <a:r>
              <a:rPr lang="en-GB" sz="1600" b="1" dirty="0">
                <a:solidFill>
                  <a:srgbClr val="D83B2D"/>
                </a:solidFill>
                <a:latin typeface="Barlow Condensed" panose="00000506000000000000" pitchFamily="2" charset="0"/>
                <a:cs typeface="Arial" panose="020B0604020202020204" pitchFamily="34" charset="0"/>
              </a:rPr>
              <a:t>Recover</a:t>
            </a:r>
            <a:r>
              <a:rPr lang="en-GB" sz="1600" dirty="0">
                <a:solidFill>
                  <a:schemeClr val="tx1"/>
                </a:solidFill>
                <a:latin typeface="Barlow Condensed" panose="00000506000000000000" pitchFamily="2" charset="0"/>
                <a:cs typeface="Arial" panose="020B0604020202020204" pitchFamily="34" charset="0"/>
              </a:rPr>
              <a:t> </a:t>
            </a:r>
            <a:r>
              <a:rPr lang="en-GB" sz="1600" dirty="0">
                <a:solidFill>
                  <a:schemeClr val="tx1">
                    <a:lumMod val="85000"/>
                    <a:lumOff val="15000"/>
                  </a:schemeClr>
                </a:solidFill>
                <a:latin typeface="Barlow Condensed" panose="00000506000000000000" pitchFamily="2" charset="0"/>
                <a:cs typeface="Arial" panose="020B0604020202020204" pitchFamily="34" charset="0"/>
              </a:rPr>
              <a:t>stronger by enabling &amp; supporting a bespoke Hampshire FA workforce.</a:t>
            </a:r>
          </a:p>
        </p:txBody>
      </p:sp>
      <p:sp>
        <p:nvSpPr>
          <p:cNvPr id="42" name="Rectangle 41">
            <a:extLst>
              <a:ext uri="{FF2B5EF4-FFF2-40B4-BE49-F238E27FC236}">
                <a16:creationId xmlns:a16="http://schemas.microsoft.com/office/drawing/2014/main" id="{4BCE181B-E7FC-5F46-A231-CA70540AD860}"/>
              </a:ext>
            </a:extLst>
          </p:cNvPr>
          <p:cNvSpPr/>
          <p:nvPr/>
        </p:nvSpPr>
        <p:spPr>
          <a:xfrm>
            <a:off x="1735576" y="4382403"/>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Deliver an expanding network of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Hub Sites</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 connected with &amp; fully engaging  their local communities.</a:t>
            </a:r>
          </a:p>
        </p:txBody>
      </p:sp>
      <p:sp>
        <p:nvSpPr>
          <p:cNvPr id="43" name="Rectangle 42">
            <a:extLst>
              <a:ext uri="{FF2B5EF4-FFF2-40B4-BE49-F238E27FC236}">
                <a16:creationId xmlns:a16="http://schemas.microsoft.com/office/drawing/2014/main" id="{836B959F-CD3B-DB42-8BEF-FDA8BFFCC6FC}"/>
              </a:ext>
            </a:extLst>
          </p:cNvPr>
          <p:cNvSpPr/>
          <p:nvPr/>
        </p:nvSpPr>
        <p:spPr>
          <a:xfrm>
            <a:off x="1735576" y="5313304"/>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Put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Youth Engagement </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at the centre of all delivery &amp; ensure young people are heard, safeguarded &amp; empowered to influence the future.</a:t>
            </a:r>
          </a:p>
        </p:txBody>
      </p:sp>
      <p:sp>
        <p:nvSpPr>
          <p:cNvPr id="44" name="Rectangle 43">
            <a:extLst>
              <a:ext uri="{FF2B5EF4-FFF2-40B4-BE49-F238E27FC236}">
                <a16:creationId xmlns:a16="http://schemas.microsoft.com/office/drawing/2014/main" id="{D2E7B257-A979-874D-A629-6ABB4CB25F66}"/>
              </a:ext>
            </a:extLst>
          </p:cNvPr>
          <p:cNvSpPr/>
          <p:nvPr/>
        </p:nvSpPr>
        <p:spPr>
          <a:xfrm>
            <a:off x="1735576" y="7179292"/>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Undertake a full business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Culture</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 review to embed inclusivity, safeguarding &amp; quality community service throughout all we do.</a:t>
            </a:r>
          </a:p>
        </p:txBody>
      </p:sp>
      <p:sp>
        <p:nvSpPr>
          <p:cNvPr id="45" name="Rectangle 44">
            <a:extLst>
              <a:ext uri="{FF2B5EF4-FFF2-40B4-BE49-F238E27FC236}">
                <a16:creationId xmlns:a16="http://schemas.microsoft.com/office/drawing/2014/main" id="{B57CB0F8-FFD1-734F-BC02-F6317C0934A8}"/>
              </a:ext>
            </a:extLst>
          </p:cNvPr>
          <p:cNvSpPr/>
          <p:nvPr/>
        </p:nvSpPr>
        <p:spPr>
          <a:xfrm>
            <a:off x="1735576" y="8112286"/>
            <a:ext cx="5072258" cy="343487"/>
          </a:xfrm>
          <a:prstGeom prst="rect">
            <a:avLst/>
          </a:prstGeom>
          <a:solidFill>
            <a:srgbClr val="051D42"/>
          </a:solidFill>
          <a:ln>
            <a:solidFill>
              <a:srgbClr val="05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Barlow Condensed" panose="00000506000000000000" pitchFamily="2" charset="0"/>
                <a:cs typeface="Arial" panose="020B0604020202020204" pitchFamily="34" charset="0"/>
              </a:rPr>
              <a:t>Progressive - Respect - Inclusion - Determined - Excellence</a:t>
            </a:r>
            <a:endParaRPr lang="en-GB" sz="1600" dirty="0">
              <a:latin typeface="Barlow Condensed" panose="00000506000000000000" pitchFamily="2" charset="0"/>
            </a:endParaRPr>
          </a:p>
        </p:txBody>
      </p:sp>
      <p:sp>
        <p:nvSpPr>
          <p:cNvPr id="16" name="TextBox 15">
            <a:extLst>
              <a:ext uri="{FF2B5EF4-FFF2-40B4-BE49-F238E27FC236}">
                <a16:creationId xmlns:a16="http://schemas.microsoft.com/office/drawing/2014/main" id="{0830A84D-88EC-4ACB-922C-3D9F874D5948}"/>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Female Recreational Football Development Officer</a:t>
            </a:r>
            <a:r>
              <a:rPr lang="en-US" sz="1000" dirty="0">
                <a:solidFill>
                  <a:srgbClr val="061E42"/>
                </a:solidFill>
                <a:latin typeface="Barlow Condensed Medium" pitchFamily="2" charset="77"/>
              </a:rPr>
              <a:t> | Hampshire FA</a:t>
            </a:r>
          </a:p>
        </p:txBody>
      </p:sp>
    </p:spTree>
    <p:extLst>
      <p:ext uri="{BB962C8B-B14F-4D97-AF65-F5344CB8AC3E}">
        <p14:creationId xmlns:p14="http://schemas.microsoft.com/office/powerpoint/2010/main" val="6338585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2431</TotalTime>
  <Words>2062</Words>
  <Application>Microsoft Office PowerPoint</Application>
  <PresentationFormat>Custom</PresentationFormat>
  <Paragraphs>203</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Barlow</vt:lpstr>
      <vt:lpstr>Barlow Condensed</vt:lpstr>
      <vt:lpstr>Barlow Condensed ExtraBold</vt:lpstr>
      <vt:lpstr>Barlow Condensed Medium</vt:lpstr>
      <vt:lpstr>Barlow Condensed SemiBold</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Allen</dc:creator>
  <cp:lastModifiedBy>Pedro Viveiros</cp:lastModifiedBy>
  <cp:revision>27</cp:revision>
  <cp:lastPrinted>2022-07-28T14:22:30Z</cp:lastPrinted>
  <dcterms:created xsi:type="dcterms:W3CDTF">2021-09-15T12:59:35Z</dcterms:created>
  <dcterms:modified xsi:type="dcterms:W3CDTF">2022-09-20T15:00:55Z</dcterms:modified>
</cp:coreProperties>
</file>