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sldIdLst>
    <p:sldId id="328" r:id="rId5"/>
    <p:sldId id="329" r:id="rId6"/>
    <p:sldId id="311" r:id="rId7"/>
    <p:sldId id="321" r:id="rId8"/>
    <p:sldId id="322" r:id="rId9"/>
    <p:sldId id="327" r:id="rId10"/>
    <p:sldId id="324" r:id="rId11"/>
    <p:sldId id="326" r:id="rId12"/>
    <p:sldId id="32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9FD098-28B3-49DD-97C5-A398038260AA}" v="85" dt="2022-07-13T11:06:35.308"/>
    <p1510:client id="{F5EB1007-282B-49D6-A2D5-9A752A501095}" v="7" dt="2022-07-20T12:36:40.0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879" autoAdjust="0"/>
  </p:normalViewPr>
  <p:slideViewPr>
    <p:cSldViewPr snapToGrid="0">
      <p:cViewPr varScale="1">
        <p:scale>
          <a:sx n="60" d="100"/>
          <a:sy n="60" d="100"/>
        </p:scale>
        <p:origin x="8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E25863-4EC3-465E-AB3D-1F560D2BAED0}" type="datetimeFigureOut">
              <a:rPr lang="en-GB" smtClean="0"/>
              <a:t>20/07/2022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67443-8586-40C0-A3C7-9D8D35DF0E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969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Consider an arrival task/question to set things off positively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67443-8586-40C0-A3C7-9D8D35DF0EF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564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Consider using more images/graphics than text. Easier to digest and brings content to life.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67443-8586-40C0-A3C7-9D8D35DF0EF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021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Keep it short &amp; sweet- Try to use imagery highlighting club identity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67443-8586-40C0-A3C7-9D8D35DF0EF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908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Be clear, keep it simple and brief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Adapt as you see fit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Share examples to bring content to life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Try to include perspective from a few members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67443-8586-40C0-A3C7-9D8D35DF0EF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426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Opportunities to break out into discussions in small groups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67443-8586-40C0-A3C7-9D8D35DF0EF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502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An opportunity to share some of the videos mentioned in slide 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Gathering information from the players, or having some players there could also help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67443-8586-40C0-A3C7-9D8D35DF0EF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037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Could include key contact details- CWO should be included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67443-8586-40C0-A3C7-9D8D35DF0EF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464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C66A4-74E3-40A5-9D07-C0338944369C}" type="datetimeFigureOut">
              <a:rPr lang="en-GB" smtClean="0"/>
              <a:t>20/07/2022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B38B-C704-4F3B-B531-9E4EDCC5F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661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C66A4-74E3-40A5-9D07-C0338944369C}" type="datetimeFigureOut">
              <a:rPr lang="en-GB" smtClean="0"/>
              <a:t>20/07/2022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B38B-C704-4F3B-B531-9E4EDCC5F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929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C66A4-74E3-40A5-9D07-C0338944369C}" type="datetimeFigureOut">
              <a:rPr lang="en-GB" smtClean="0"/>
              <a:t>20/07/2022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B38B-C704-4F3B-B531-9E4EDCC5F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612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C66A4-74E3-40A5-9D07-C0338944369C}" type="datetimeFigureOut">
              <a:rPr lang="en-GB" smtClean="0"/>
              <a:t>20/07/2022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B38B-C704-4F3B-B531-9E4EDCC5F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715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C66A4-74E3-40A5-9D07-C0338944369C}" type="datetimeFigureOut">
              <a:rPr lang="en-GB" smtClean="0"/>
              <a:t>20/07/2022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B38B-C704-4F3B-B531-9E4EDCC5F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63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C66A4-74E3-40A5-9D07-C0338944369C}" type="datetimeFigureOut">
              <a:rPr lang="en-GB" smtClean="0"/>
              <a:t>20/07/2022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B38B-C704-4F3B-B531-9E4EDCC5F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731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C66A4-74E3-40A5-9D07-C0338944369C}" type="datetimeFigureOut">
              <a:rPr lang="en-GB" smtClean="0"/>
              <a:t>20/07/2022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B38B-C704-4F3B-B531-9E4EDCC5F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455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C66A4-74E3-40A5-9D07-C0338944369C}" type="datetimeFigureOut">
              <a:rPr lang="en-GB" smtClean="0"/>
              <a:t>20/07/2022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B38B-C704-4F3B-B531-9E4EDCC5F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889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C66A4-74E3-40A5-9D07-C0338944369C}" type="datetimeFigureOut">
              <a:rPr lang="en-GB" smtClean="0"/>
              <a:t>20/07/2022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B38B-C704-4F3B-B531-9E4EDCC5F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509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C66A4-74E3-40A5-9D07-C0338944369C}" type="datetimeFigureOut">
              <a:rPr lang="en-GB" smtClean="0"/>
              <a:t>20/07/2022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B38B-C704-4F3B-B531-9E4EDCC5F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573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C66A4-74E3-40A5-9D07-C0338944369C}" type="datetimeFigureOut">
              <a:rPr lang="en-GB" smtClean="0"/>
              <a:t>20/07/2022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B38B-C704-4F3B-B531-9E4EDCC5F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153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C66A4-74E3-40A5-9D07-C0338944369C}" type="datetimeFigureOut">
              <a:rPr lang="en-GB" smtClean="0"/>
              <a:t>20/07/2022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2B38B-C704-4F3B-B531-9E4EDCC5F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650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T8W4HM-RSA" TargetMode="External"/><Relationship Id="rId2" Type="http://schemas.openxmlformats.org/officeDocument/2006/relationships/hyperlink" Target="https://www.thefa.com/news/2017/aug/14/grassroots-fa-youth-football-guide-14081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imeo.com/channels/fal2videos/page:7" TargetMode="External"/><Relationship Id="rId5" Type="http://schemas.openxmlformats.org/officeDocument/2006/relationships/hyperlink" Target="https://thebootroom.thefa.com/bootroom-search-results?keyword=parents" TargetMode="External"/><Relationship Id="rId4" Type="http://schemas.openxmlformats.org/officeDocument/2006/relationships/hyperlink" Target="https://thebootroom.thefa.com/resources/coaching/how-parents-can-help-to-develop-skilful-player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DD21D39-B1FE-4F3B-A1DB-E0A8C3DDD0F6}"/>
              </a:ext>
            </a:extLst>
          </p:cNvPr>
          <p:cNvSpPr txBox="1"/>
          <p:nvPr/>
        </p:nvSpPr>
        <p:spPr>
          <a:xfrm>
            <a:off x="424870" y="322701"/>
            <a:ext cx="11215750" cy="615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3200" b="1" u="sng" dirty="0">
                <a:solidFill>
                  <a:schemeClr val="bg1"/>
                </a:solidFill>
                <a:latin typeface="FS Dillon Medium" panose="02000606030000020004" pitchFamily="50" charset="0"/>
              </a:rPr>
              <a:t>Considerations pre-workshop </a:t>
            </a:r>
          </a:p>
          <a:p>
            <a:pPr marL="0" indent="0">
              <a:buNone/>
            </a:pPr>
            <a:endParaRPr lang="en-GB" b="1" dirty="0">
              <a:solidFill>
                <a:schemeClr val="bg1"/>
              </a:solidFill>
              <a:latin typeface="FS Dillon Medium" panose="02000606030000020004" pitchFamily="50" charset="0"/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chemeClr val="bg1"/>
                </a:solidFill>
                <a:latin typeface="FS Dillon Medium" panose="02000606030000020004" pitchFamily="50" charset="0"/>
              </a:rPr>
              <a:t>Digital survey for players- With the aim of bringing key messages to life in </a:t>
            </a:r>
            <a:r>
              <a:rPr lang="en-GB" sz="2400" b="1" u="sng" dirty="0">
                <a:solidFill>
                  <a:schemeClr val="bg1"/>
                </a:solidFill>
                <a:latin typeface="FS Dillon Medium" panose="02000606030000020004" pitchFamily="50" charset="0"/>
              </a:rPr>
              <a:t>your </a:t>
            </a:r>
            <a:r>
              <a:rPr lang="en-GB" sz="2400" b="1" dirty="0">
                <a:solidFill>
                  <a:schemeClr val="bg1"/>
                </a:solidFill>
                <a:latin typeface="FS Dillon Medium" panose="02000606030000020004" pitchFamily="50" charset="0"/>
              </a:rPr>
              <a:t>club:</a:t>
            </a:r>
          </a:p>
          <a:p>
            <a:pPr marL="0" indent="0">
              <a:buNone/>
            </a:pPr>
            <a:endParaRPr lang="en-GB" sz="1400" b="1" dirty="0">
              <a:solidFill>
                <a:schemeClr val="bg1"/>
              </a:solidFill>
              <a:latin typeface="FS Dillon Medium" panose="02000606030000020004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FS Dillon Medium" panose="02000606030000020004" pitchFamily="50" charset="0"/>
              </a:rPr>
              <a:t>Try to gather a cross-section of 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FS Dillon Medium" panose="02000606030000020004" pitchFamily="50" charset="0"/>
              </a:rPr>
              <a:t>Must be anonymous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FS Dillon Medium" panose="02000606030000020004" pitchFamily="50" charset="0"/>
              </a:rPr>
              <a:t>Use an online platform, such as Microsoft Forms, Survey Monkey or </a:t>
            </a:r>
            <a:r>
              <a:rPr lang="en-GB" sz="2400" dirty="0" err="1">
                <a:solidFill>
                  <a:schemeClr val="bg1"/>
                </a:solidFill>
                <a:latin typeface="FS Dillon Medium" panose="02000606030000020004" pitchFamily="50" charset="0"/>
              </a:rPr>
              <a:t>Spond</a:t>
            </a:r>
            <a:r>
              <a:rPr lang="en-GB" sz="2400" dirty="0">
                <a:solidFill>
                  <a:schemeClr val="bg1"/>
                </a:solidFill>
                <a:latin typeface="FS Dillon Medium" panose="02000606030000020004" pitchFamily="50" charset="0"/>
              </a:rPr>
              <a:t>- Quick &amp; easy to gather responses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FS Dillon Medium" panose="02000606030000020004" pitchFamily="50" charset="0"/>
            </a:endParaRPr>
          </a:p>
          <a:p>
            <a:r>
              <a:rPr lang="en-GB" sz="2400" b="1" dirty="0">
                <a:solidFill>
                  <a:schemeClr val="bg1"/>
                </a:solidFill>
                <a:latin typeface="FS Dillon Medium" panose="02000606030000020004" pitchFamily="50" charset="0"/>
              </a:rPr>
              <a:t>Questions you could include:</a:t>
            </a:r>
          </a:p>
          <a:p>
            <a:endParaRPr lang="en-GB" sz="1400" b="1" dirty="0">
              <a:solidFill>
                <a:schemeClr val="bg1"/>
              </a:solidFill>
              <a:latin typeface="FS Dillon Medium" panose="02000606030000020004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FS Dillon Medium" panose="02000606030000020004" pitchFamily="50" charset="0"/>
              </a:rPr>
              <a:t>Why do you play football?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FS Dillon Medium" panose="02000606030000020004" pitchFamily="50" charset="0"/>
              </a:rPr>
              <a:t>What do you enjoy most about matchdays?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FS Dillon Medium" panose="02000606030000020004" pitchFamily="50" charset="0"/>
              </a:rPr>
              <a:t>Is there anything you don’t like about matchdays?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FS Dillon Medium" panose="02000606030000020004" pitchFamily="50" charset="0"/>
              </a:rPr>
              <a:t>How can the adults help you feel positive when playing the game?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FS Dillon Medium" panose="02000606030000020004" pitchFamily="50" charset="0"/>
              </a:rPr>
              <a:t>What could they do that might upset you, or be unhelpful?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FS Jack" panose="020005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077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DD21D39-B1FE-4F3B-A1DB-E0A8C3DDD0F6}"/>
              </a:ext>
            </a:extLst>
          </p:cNvPr>
          <p:cNvSpPr txBox="1"/>
          <p:nvPr/>
        </p:nvSpPr>
        <p:spPr>
          <a:xfrm>
            <a:off x="424870" y="322701"/>
            <a:ext cx="11215750" cy="5724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S Dillon Medium" panose="02000606030000020004" pitchFamily="50" charset="0"/>
              </a:rPr>
              <a:t>Considerations &amp; Resources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S Dillon Medium" panose="02000606030000020004" pitchFamily="50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S Dillon Medium" panose="02000606030000020004" pitchFamily="50" charset="0"/>
              </a:rPr>
              <a:t>Have you encouraged your parents/carers to complete the online ‘Safeguarding Awareness for Parents &amp; Carers’?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400" dirty="0">
              <a:solidFill>
                <a:prstClr val="white"/>
              </a:solidFill>
              <a:latin typeface="FS Dillon Medium" panose="02000606030000020004" pitchFamily="50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400" dirty="0">
                <a:solidFill>
                  <a:prstClr val="white"/>
                </a:solidFill>
                <a:latin typeface="FS Dillon Medium" panose="02000606030000020004" pitchFamily="50" charset="0"/>
              </a:rPr>
              <a:t>Have you seen The FA’s Respect Code of Conduct for Spectators?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400" dirty="0">
                <a:solidFill>
                  <a:prstClr val="white"/>
                </a:solidFill>
                <a:latin typeface="FS Dillon Medium" panose="02000606030000020004" pitchFamily="50" charset="0"/>
              </a:rPr>
              <a:t>Have you considered how to implement this in your club?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400" dirty="0">
              <a:solidFill>
                <a:prstClr val="white"/>
              </a:solidFill>
              <a:latin typeface="FS Dillon Medium" panose="02000606030000020004" pitchFamily="50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400" dirty="0">
                <a:solidFill>
                  <a:prstClr val="white"/>
                </a:solidFill>
                <a:latin typeface="FS Dillon Medium" panose="02000606030000020004" pitchFamily="50" charset="0"/>
              </a:rPr>
              <a:t>Useful links/content to include (could be used before, during or after workshop):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000" dirty="0">
              <a:solidFill>
                <a:prstClr val="white"/>
              </a:solidFill>
              <a:latin typeface="FS Dillon Medium" panose="02000606030000020004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chemeClr val="bg1"/>
                </a:solidFill>
                <a:latin typeface="FS Dillon Medium" panose="02000606030000020004" pitchFamily="50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 Grassroots Guide</a:t>
            </a:r>
            <a:r>
              <a:rPr lang="en-GB" sz="2400" dirty="0">
                <a:solidFill>
                  <a:schemeClr val="bg1"/>
                </a:solidFill>
                <a:latin typeface="FS Dillon Medium" panose="02000606030000020004" pitchFamily="50" charset="0"/>
              </a:rPr>
              <a:t> – Downloadable resource (includes mobile version) </a:t>
            </a:r>
            <a:endParaRPr lang="en-GB" sz="2400" dirty="0">
              <a:solidFill>
                <a:schemeClr val="bg1"/>
              </a:solidFill>
              <a:latin typeface="FS Dillon Medium" panose="02000606030000020004" pitchFamily="50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 err="1">
                <a:solidFill>
                  <a:schemeClr val="bg1"/>
                </a:solidFill>
                <a:latin typeface="FS Dillon Medium" panose="02000606030000020004" pitchFamily="50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Costessey</a:t>
            </a:r>
            <a:r>
              <a:rPr lang="en-GB" sz="2400" dirty="0">
                <a:solidFill>
                  <a:schemeClr val="bg1"/>
                </a:solidFill>
                <a:latin typeface="FS Dillon Medium" panose="02000606030000020004" pitchFamily="50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Sports - We Only Do Positive!</a:t>
            </a:r>
            <a:endParaRPr lang="en-GB" sz="2400" dirty="0">
              <a:solidFill>
                <a:schemeClr val="bg1"/>
              </a:solidFill>
              <a:latin typeface="FS Dillon Medium" panose="02000606030000020004" pitchFamily="50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 err="1">
                <a:solidFill>
                  <a:schemeClr val="bg1"/>
                </a:solidFill>
                <a:latin typeface="FS Dillon Medium" panose="02000606030000020004" pitchFamily="50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Costessey</a:t>
            </a:r>
            <a:r>
              <a:rPr lang="en-GB" sz="2400" dirty="0">
                <a:solidFill>
                  <a:schemeClr val="bg1"/>
                </a:solidFill>
                <a:latin typeface="FS Dillon Medium" panose="02000606030000020004" pitchFamily="50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Sports Club - Play Your Role</a:t>
            </a:r>
            <a:endParaRPr lang="en-GB" sz="2400" dirty="0">
              <a:solidFill>
                <a:schemeClr val="bg1"/>
              </a:solidFill>
              <a:latin typeface="FS Dillon Medium" panose="02000606030000020004" pitchFamily="50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solidFill>
                  <a:schemeClr val="bg1"/>
                </a:solidFill>
                <a:latin typeface="FS Dillon Medium" panose="02000606030000020004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parents can help develop skilful players</a:t>
            </a:r>
            <a:endParaRPr lang="en-GB" sz="2400" dirty="0">
              <a:solidFill>
                <a:schemeClr val="bg1"/>
              </a:solidFill>
              <a:latin typeface="FS Dillon Medium" panose="02000606030000020004" pitchFamily="50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solidFill>
                  <a:schemeClr val="bg1"/>
                </a:solidFill>
                <a:latin typeface="FS Dillon Medium" panose="02000606030000020004" pitchFamily="50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Boot Room- Search 'parents', then select resources</a:t>
            </a:r>
            <a:endParaRPr lang="en-GB" sz="2400" dirty="0">
              <a:solidFill>
                <a:schemeClr val="bg1"/>
              </a:solidFill>
              <a:latin typeface="FS Dillon Medium" panose="02000606030000020004" pitchFamily="50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solidFill>
                  <a:schemeClr val="bg1"/>
                </a:solidFill>
                <a:latin typeface="FS Dillon Medium" panose="02000606030000020004" pitchFamily="50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Some old FA Level 2 videos</a:t>
            </a:r>
            <a:r>
              <a:rPr lang="en-GB" sz="2400" dirty="0">
                <a:solidFill>
                  <a:schemeClr val="bg1"/>
                </a:solidFill>
                <a:latin typeface="FS Dillon Medium" panose="02000606030000020004" pitchFamily="50" charset="0"/>
              </a:rPr>
              <a:t>- Includes player interviews</a:t>
            </a:r>
          </a:p>
        </p:txBody>
      </p:sp>
    </p:spTree>
    <p:extLst>
      <p:ext uri="{BB962C8B-B14F-4D97-AF65-F5344CB8AC3E}">
        <p14:creationId xmlns:p14="http://schemas.microsoft.com/office/powerpoint/2010/main" val="3018959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040F0C8-E594-4369-82CD-D558CAA78EFD}"/>
              </a:ext>
            </a:extLst>
          </p:cNvPr>
          <p:cNvSpPr/>
          <p:nvPr/>
        </p:nvSpPr>
        <p:spPr>
          <a:xfrm>
            <a:off x="0" y="5951703"/>
            <a:ext cx="12192000" cy="720079"/>
          </a:xfrm>
          <a:prstGeom prst="rect">
            <a:avLst/>
          </a:prstGeom>
          <a:solidFill>
            <a:srgbClr val="354777"/>
          </a:solidFill>
          <a:ln>
            <a:solidFill>
              <a:srgbClr val="354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BA3E58-6CB8-4720-95AA-B0E79836FAB6}"/>
              </a:ext>
            </a:extLst>
          </p:cNvPr>
          <p:cNvSpPr txBox="1"/>
          <p:nvPr/>
        </p:nvSpPr>
        <p:spPr>
          <a:xfrm>
            <a:off x="876917" y="6070655"/>
            <a:ext cx="2541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FS Dillon Medium" panose="02000606030000020004" pitchFamily="50" charset="0"/>
              </a:rPr>
              <a:t>@EssexCountyFA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9F68F7-292C-4422-9709-2BB1445D6C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528"/>
          <a:stretch/>
        </p:blipFill>
        <p:spPr>
          <a:xfrm>
            <a:off x="497768" y="5831431"/>
            <a:ext cx="537707" cy="98239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68D8229-74FB-40E7-842F-9DE1B1C59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2738" y="442842"/>
            <a:ext cx="9466521" cy="21479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000" b="1" dirty="0">
                <a:solidFill>
                  <a:srgbClr val="003399"/>
                </a:solidFill>
                <a:latin typeface="FS Dillon Medium" panose="02000606030000020004" pitchFamily="50" charset="0"/>
              </a:rPr>
              <a:t>#PlayYourPart</a:t>
            </a:r>
          </a:p>
          <a:p>
            <a:pPr marL="0" indent="0" algn="ctr">
              <a:buNone/>
            </a:pPr>
            <a:r>
              <a:rPr lang="en-GB" sz="5400" b="1" dirty="0">
                <a:solidFill>
                  <a:srgbClr val="003399"/>
                </a:solidFill>
                <a:latin typeface="FS Dillon Medium" panose="02000606030000020004" pitchFamily="50" charset="0"/>
              </a:rPr>
              <a:t>SPECTATORS</a:t>
            </a:r>
          </a:p>
          <a:p>
            <a:pPr marL="0" indent="0">
              <a:buNone/>
            </a:pPr>
            <a:endParaRPr lang="en-GB" sz="2800" dirty="0">
              <a:solidFill>
                <a:srgbClr val="003399"/>
              </a:solidFill>
              <a:latin typeface="FS Jack" panose="02000503000000020004" pitchFamily="50" charset="0"/>
            </a:endParaRPr>
          </a:p>
          <a:p>
            <a:pPr marL="0" indent="0">
              <a:buNone/>
            </a:pPr>
            <a:endParaRPr lang="en-GB" sz="2800" dirty="0">
              <a:solidFill>
                <a:srgbClr val="003399"/>
              </a:solidFill>
              <a:latin typeface="FS Jack" panose="02000503000000020004" pitchFamily="5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6B90A3-FE3D-455A-A1FD-0B8FDB9C2468}"/>
              </a:ext>
            </a:extLst>
          </p:cNvPr>
          <p:cNvSpPr txBox="1"/>
          <p:nvPr/>
        </p:nvSpPr>
        <p:spPr>
          <a:xfrm>
            <a:off x="5965367" y="2969319"/>
            <a:ext cx="2060028" cy="2031325"/>
          </a:xfrm>
          <a:prstGeom prst="rect">
            <a:avLst/>
          </a:prstGeom>
          <a:noFill/>
          <a:ln w="28575">
            <a:solidFill>
              <a:srgbClr val="00206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>
                <a:latin typeface="FS Dillon Medium" panose="02000606030000020004" pitchFamily="50" charset="0"/>
              </a:rPr>
              <a:t>INSERT CLUB LOGO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F7ED66-5C4A-4185-8D67-53765ECFF7C4}"/>
              </a:ext>
            </a:extLst>
          </p:cNvPr>
          <p:cNvSpPr txBox="1"/>
          <p:nvPr/>
        </p:nvSpPr>
        <p:spPr>
          <a:xfrm>
            <a:off x="7567449" y="6080909"/>
            <a:ext cx="4355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FS Dillon Medium" panose="02000606030000020004" pitchFamily="50" charset="0"/>
              </a:rPr>
              <a:t>*Add own social media info*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B33DE9F0-B6ED-4D33-8D27-AC33E92A65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512" y="2917125"/>
            <a:ext cx="1708459" cy="203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500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F54019-9BCC-4862-93F5-5074CD79A0E6}"/>
              </a:ext>
            </a:extLst>
          </p:cNvPr>
          <p:cNvSpPr/>
          <p:nvPr/>
        </p:nvSpPr>
        <p:spPr>
          <a:xfrm>
            <a:off x="0" y="5951703"/>
            <a:ext cx="12192000" cy="720079"/>
          </a:xfrm>
          <a:prstGeom prst="rect">
            <a:avLst/>
          </a:prstGeom>
          <a:solidFill>
            <a:srgbClr val="354777"/>
          </a:solidFill>
          <a:ln>
            <a:solidFill>
              <a:srgbClr val="354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104CDD-3B2A-4FEC-9859-E706AAFB6FD8}"/>
              </a:ext>
            </a:extLst>
          </p:cNvPr>
          <p:cNvSpPr txBox="1"/>
          <p:nvPr/>
        </p:nvSpPr>
        <p:spPr>
          <a:xfrm>
            <a:off x="424870" y="322701"/>
            <a:ext cx="11215750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3200" b="1" u="sng" dirty="0">
                <a:solidFill>
                  <a:srgbClr val="003399"/>
                </a:solidFill>
                <a:latin typeface="FS Dillon Medium" panose="02000606030000020004" pitchFamily="50" charset="0"/>
              </a:rPr>
              <a:t>WHO WE ARE</a:t>
            </a:r>
          </a:p>
          <a:p>
            <a:pPr marL="0" indent="0">
              <a:buNone/>
            </a:pPr>
            <a:endParaRPr lang="en-GB" b="1" dirty="0">
              <a:solidFill>
                <a:srgbClr val="FF0000"/>
              </a:solidFill>
              <a:latin typeface="FS Jack" panose="02000503000000020004" pitchFamily="50" charset="0"/>
            </a:endParaRPr>
          </a:p>
          <a:p>
            <a:pPr marL="0" indent="0">
              <a:buNone/>
            </a:pPr>
            <a:endParaRPr lang="en-GB" sz="2400" b="1" dirty="0">
              <a:solidFill>
                <a:srgbClr val="FF0000"/>
              </a:solidFill>
              <a:latin typeface="FS Jack" panose="02000503000000020004" pitchFamily="50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3399"/>
                </a:solidFill>
                <a:latin typeface="FS Dillon Medium" panose="02000606030000020004" pitchFamily="50" charset="0"/>
              </a:rPr>
              <a:t>Introduce club officials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3399"/>
                </a:solidFill>
                <a:latin typeface="FS Dillon Medium" panose="02000606030000020004" pitchFamily="50" charset="0"/>
              </a:rPr>
              <a:t>Highlight vision, mission, values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3399"/>
                </a:solidFill>
                <a:latin typeface="FS Dillon Medium" panose="02000606030000020004" pitchFamily="50" charset="0"/>
              </a:rPr>
              <a:t>Consider using headline figures (number of children/players that you support &amp; number of volunteers)</a:t>
            </a:r>
          </a:p>
          <a:p>
            <a:pPr marL="0" indent="0">
              <a:buNone/>
            </a:pPr>
            <a:endParaRPr lang="en-GB" sz="2400" b="1" dirty="0">
              <a:solidFill>
                <a:srgbClr val="003399"/>
              </a:solidFill>
              <a:latin typeface="FS Jack" panose="02000503000000020004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4D956A-4EC8-42E5-9E40-E8DA90F862A2}"/>
              </a:ext>
            </a:extLst>
          </p:cNvPr>
          <p:cNvSpPr txBox="1"/>
          <p:nvPr/>
        </p:nvSpPr>
        <p:spPr>
          <a:xfrm>
            <a:off x="7567449" y="6080909"/>
            <a:ext cx="4355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>
                <a:solidFill>
                  <a:schemeClr val="bg1"/>
                </a:solidFill>
                <a:latin typeface="FS Dillon Medium" panose="02000606030000020004" pitchFamily="50" charset="0"/>
              </a:rPr>
              <a:t>*Add own social media info*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72B6ED-EF0D-4E2D-9A21-1997B51BF3A1}"/>
              </a:ext>
            </a:extLst>
          </p:cNvPr>
          <p:cNvSpPr txBox="1"/>
          <p:nvPr/>
        </p:nvSpPr>
        <p:spPr>
          <a:xfrm>
            <a:off x="876917" y="6070655"/>
            <a:ext cx="2541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FS Dillon Medium" panose="02000606030000020004" pitchFamily="50" charset="0"/>
              </a:rPr>
              <a:t>@EssexCountyFA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B6C2A8-D724-481C-893D-4A509BD3BB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528"/>
          <a:stretch/>
        </p:blipFill>
        <p:spPr>
          <a:xfrm>
            <a:off x="497768" y="5831431"/>
            <a:ext cx="537707" cy="98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231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F54019-9BCC-4862-93F5-5074CD79A0E6}"/>
              </a:ext>
            </a:extLst>
          </p:cNvPr>
          <p:cNvSpPr/>
          <p:nvPr/>
        </p:nvSpPr>
        <p:spPr>
          <a:xfrm>
            <a:off x="0" y="5951703"/>
            <a:ext cx="12192000" cy="720079"/>
          </a:xfrm>
          <a:prstGeom prst="rect">
            <a:avLst/>
          </a:prstGeom>
          <a:solidFill>
            <a:srgbClr val="354777"/>
          </a:solidFill>
          <a:ln>
            <a:solidFill>
              <a:srgbClr val="354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104CDD-3B2A-4FEC-9859-E706AAFB6FD8}"/>
              </a:ext>
            </a:extLst>
          </p:cNvPr>
          <p:cNvSpPr txBox="1"/>
          <p:nvPr/>
        </p:nvSpPr>
        <p:spPr>
          <a:xfrm>
            <a:off x="424870" y="322701"/>
            <a:ext cx="11557580" cy="4478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3200" b="1" u="sng" dirty="0">
                <a:solidFill>
                  <a:srgbClr val="003399"/>
                </a:solidFill>
                <a:latin typeface="FS Dillon Medium" panose="02000606030000020004" pitchFamily="50" charset="0"/>
              </a:rPr>
              <a:t>WHY ARE WE HERE TODAY?</a:t>
            </a:r>
          </a:p>
          <a:p>
            <a:pPr marL="0" indent="0">
              <a:buNone/>
            </a:pPr>
            <a:endParaRPr lang="en-GB" sz="2400" b="1" dirty="0">
              <a:solidFill>
                <a:srgbClr val="003399"/>
              </a:solidFill>
              <a:latin typeface="FS Jack" panose="02000503000000020004" pitchFamily="50" charset="0"/>
            </a:endParaRPr>
          </a:p>
          <a:p>
            <a:pPr marL="0" indent="0">
              <a:buNone/>
            </a:pPr>
            <a:endParaRPr lang="en-GB" sz="2400" b="1" dirty="0">
              <a:solidFill>
                <a:srgbClr val="003399"/>
              </a:solidFill>
              <a:latin typeface="FS Jack" panose="02000503000000020004" pitchFamily="50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3399"/>
                </a:solidFill>
                <a:latin typeface="FS Dillon Medium" panose="02000606030000020004" pitchFamily="50" charset="0"/>
              </a:rPr>
              <a:t>To share what you can expect from our club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3399"/>
                </a:solidFill>
                <a:latin typeface="FS Dillon Medium" panose="02000606030000020004" pitchFamily="50" charset="0"/>
              </a:rPr>
              <a:t>To share our expectations of spectators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3399"/>
                </a:solidFill>
                <a:latin typeface="FS Dillon Medium" panose="02000606030000020004" pitchFamily="50" charset="0"/>
              </a:rPr>
              <a:t>Opportunities to connect &amp; ask questions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3399"/>
                </a:solidFill>
                <a:latin typeface="FS Dillon Medium" panose="02000606030000020004" pitchFamily="50" charset="0"/>
              </a:rPr>
              <a:t>Signpost to useful resources &amp; learning </a:t>
            </a:r>
          </a:p>
          <a:p>
            <a:pPr>
              <a:lnSpc>
                <a:spcPct val="150000"/>
              </a:lnSpc>
            </a:pPr>
            <a:endParaRPr lang="en-GB" sz="2800" dirty="0">
              <a:solidFill>
                <a:srgbClr val="003399"/>
              </a:solidFill>
              <a:latin typeface="FS Dillon Medium" panose="02000606030000020004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FAEE97-AB16-4C0F-84D6-03DB3069D9B6}"/>
              </a:ext>
            </a:extLst>
          </p:cNvPr>
          <p:cNvSpPr txBox="1"/>
          <p:nvPr/>
        </p:nvSpPr>
        <p:spPr>
          <a:xfrm>
            <a:off x="7068620" y="1832554"/>
            <a:ext cx="4109663" cy="2308324"/>
          </a:xfrm>
          <a:prstGeom prst="rect">
            <a:avLst/>
          </a:prstGeom>
          <a:noFill/>
          <a:ln w="28575">
            <a:solidFill>
              <a:srgbClr val="00206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endParaRPr lang="en-GB"/>
          </a:p>
          <a:p>
            <a:pPr algn="ctr"/>
            <a:endParaRPr lang="en-GB"/>
          </a:p>
          <a:p>
            <a:pPr algn="ctr"/>
            <a:endParaRPr lang="en-GB"/>
          </a:p>
          <a:p>
            <a:pPr algn="ctr"/>
            <a:r>
              <a:rPr lang="en-GB">
                <a:latin typeface="FS Dillon Medium" panose="02000606030000020004" pitchFamily="50" charset="0"/>
              </a:rPr>
              <a:t>INSERT CLUB IMAGE </a:t>
            </a:r>
          </a:p>
          <a:p>
            <a:pPr algn="ctr"/>
            <a:r>
              <a:rPr lang="en-GB">
                <a:latin typeface="FS Dillon Medium" panose="02000606030000020004" pitchFamily="50" charset="0"/>
              </a:rPr>
              <a:t>(</a:t>
            </a:r>
            <a:r>
              <a:rPr lang="en-GB" err="1">
                <a:latin typeface="FS Dillon Medium" panose="02000606030000020004" pitchFamily="50" charset="0"/>
              </a:rPr>
              <a:t>eg</a:t>
            </a:r>
            <a:r>
              <a:rPr lang="en-GB">
                <a:latin typeface="FS Dillon Medium" panose="02000606030000020004" pitchFamily="50" charset="0"/>
              </a:rPr>
              <a:t>-children playing)</a:t>
            </a:r>
          </a:p>
          <a:p>
            <a:pPr algn="ctr"/>
            <a:endParaRPr lang="en-GB"/>
          </a:p>
          <a:p>
            <a:pPr algn="ctr"/>
            <a:endParaRPr lang="en-GB"/>
          </a:p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506BD0-87FF-46D0-A19A-E15CFAC679FF}"/>
              </a:ext>
            </a:extLst>
          </p:cNvPr>
          <p:cNvSpPr txBox="1"/>
          <p:nvPr/>
        </p:nvSpPr>
        <p:spPr>
          <a:xfrm>
            <a:off x="7567449" y="6080909"/>
            <a:ext cx="4355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>
                <a:solidFill>
                  <a:schemeClr val="bg1"/>
                </a:solidFill>
                <a:latin typeface="FS Dillon Medium" panose="02000606030000020004" pitchFamily="50" charset="0"/>
              </a:rPr>
              <a:t>*Add own social media info*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D01C6A-6891-47AD-BBD7-9B6AB840D024}"/>
              </a:ext>
            </a:extLst>
          </p:cNvPr>
          <p:cNvSpPr txBox="1"/>
          <p:nvPr/>
        </p:nvSpPr>
        <p:spPr>
          <a:xfrm>
            <a:off x="876917" y="6070655"/>
            <a:ext cx="2541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FS Dillon Medium" panose="02000606030000020004" pitchFamily="50" charset="0"/>
              </a:rPr>
              <a:t>@EssexCountyFA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39B8518-1266-4838-8F2A-874D66AB63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528"/>
          <a:stretch/>
        </p:blipFill>
        <p:spPr>
          <a:xfrm>
            <a:off x="497768" y="5831431"/>
            <a:ext cx="537707" cy="98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518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1086BD-8D77-463A-A793-9B8D8CB88052}"/>
              </a:ext>
            </a:extLst>
          </p:cNvPr>
          <p:cNvSpPr/>
          <p:nvPr/>
        </p:nvSpPr>
        <p:spPr>
          <a:xfrm>
            <a:off x="0" y="5951703"/>
            <a:ext cx="12192000" cy="720079"/>
          </a:xfrm>
          <a:prstGeom prst="rect">
            <a:avLst/>
          </a:prstGeom>
          <a:solidFill>
            <a:srgbClr val="354777"/>
          </a:solidFill>
          <a:ln>
            <a:solidFill>
              <a:srgbClr val="354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5C1601-4017-4AF5-A6D1-1AFB50F8EDEC}"/>
              </a:ext>
            </a:extLst>
          </p:cNvPr>
          <p:cNvSpPr txBox="1"/>
          <p:nvPr/>
        </p:nvSpPr>
        <p:spPr>
          <a:xfrm>
            <a:off x="7567449" y="6080909"/>
            <a:ext cx="4355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FS Dillon Medium" panose="02000606030000020004" pitchFamily="50" charset="0"/>
              </a:rPr>
              <a:t>*Add own social media info*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DDF8DE-F9CF-4A07-85F2-CDA46B8A2429}"/>
              </a:ext>
            </a:extLst>
          </p:cNvPr>
          <p:cNvSpPr txBox="1"/>
          <p:nvPr/>
        </p:nvSpPr>
        <p:spPr>
          <a:xfrm>
            <a:off x="424870" y="322701"/>
            <a:ext cx="9749144" cy="597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3200" b="1" u="sng" dirty="0">
                <a:solidFill>
                  <a:srgbClr val="003399"/>
                </a:solidFill>
                <a:latin typeface="FS Dillon Medium" panose="02000606030000020004" pitchFamily="50" charset="0"/>
              </a:rPr>
              <a:t>WHAT WE WILL DO</a:t>
            </a:r>
          </a:p>
          <a:p>
            <a:pPr marL="0" indent="0">
              <a:buNone/>
            </a:pPr>
            <a:endParaRPr lang="en-GB" b="1" dirty="0">
              <a:solidFill>
                <a:srgbClr val="FF0000"/>
              </a:solidFill>
              <a:latin typeface="FS Dillon Medium" panose="02000606030000020004" pitchFamily="50" charset="0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3399"/>
                </a:solidFill>
                <a:latin typeface="FS Dillon Medium" panose="02000606030000020004" pitchFamily="50" charset="0"/>
              </a:rPr>
              <a:t>Provide a safe, fun &amp; engaging environment for everyone 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3399"/>
                </a:solidFill>
                <a:latin typeface="FS Dillon Medium" panose="02000606030000020004" pitchFamily="50" charset="0"/>
              </a:rPr>
              <a:t>Set the standard and ensure that our club’s values are upheld 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3399"/>
                </a:solidFill>
                <a:latin typeface="FS Dillon Medium" panose="02000606030000020004" pitchFamily="50" charset="0"/>
              </a:rPr>
              <a:t>Clear communication- Players, parents, spectators, referees 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3399"/>
                </a:solidFill>
                <a:latin typeface="FS Dillon Medium" panose="02000606030000020004" pitchFamily="50" charset="0"/>
              </a:rPr>
              <a:t>Ensure that all players have the opportunity to reach their potential 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3399"/>
              </a:solidFill>
              <a:latin typeface="FS Dillon Medium" panose="02000606030000020004" pitchFamily="50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3399"/>
              </a:solidFill>
              <a:latin typeface="FS Dillon Medium" panose="02000606030000020004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3399"/>
              </a:solidFill>
              <a:latin typeface="FS Dillon Medium" panose="02000606030000020004" pitchFamily="50" charset="0"/>
            </a:endParaRPr>
          </a:p>
          <a:p>
            <a:pPr marL="0" indent="0">
              <a:buNone/>
            </a:pPr>
            <a:endParaRPr lang="en-GB" b="1" dirty="0">
              <a:solidFill>
                <a:srgbClr val="FF0000"/>
              </a:solidFill>
              <a:latin typeface="FS Dillon Medium" panose="02000606030000020004" pitchFamily="50" charset="0"/>
            </a:endParaRPr>
          </a:p>
          <a:p>
            <a:pPr marL="0" indent="0">
              <a:buNone/>
            </a:pPr>
            <a:endParaRPr lang="en-GB" b="1" dirty="0">
              <a:solidFill>
                <a:srgbClr val="FF0000"/>
              </a:solidFill>
              <a:latin typeface="FS Dillon Medium" panose="02000606030000020004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A03527-FC9D-48CD-8781-66F8341965EE}"/>
              </a:ext>
            </a:extLst>
          </p:cNvPr>
          <p:cNvSpPr txBox="1"/>
          <p:nvPr/>
        </p:nvSpPr>
        <p:spPr>
          <a:xfrm>
            <a:off x="876917" y="6070655"/>
            <a:ext cx="2541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FS Dillon Medium" panose="02000606030000020004" pitchFamily="50" charset="0"/>
              </a:rPr>
              <a:t>@EssexCountyFA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E44991-182E-46F0-8043-98DE4147F8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528"/>
          <a:stretch/>
        </p:blipFill>
        <p:spPr>
          <a:xfrm>
            <a:off x="497768" y="5831431"/>
            <a:ext cx="537707" cy="98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688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F54019-9BCC-4862-93F5-5074CD79A0E6}"/>
              </a:ext>
            </a:extLst>
          </p:cNvPr>
          <p:cNvSpPr/>
          <p:nvPr/>
        </p:nvSpPr>
        <p:spPr>
          <a:xfrm>
            <a:off x="0" y="5951703"/>
            <a:ext cx="12192000" cy="720079"/>
          </a:xfrm>
          <a:prstGeom prst="rect">
            <a:avLst/>
          </a:prstGeom>
          <a:solidFill>
            <a:srgbClr val="354777"/>
          </a:solidFill>
          <a:ln>
            <a:solidFill>
              <a:srgbClr val="354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104CDD-3B2A-4FEC-9859-E706AAFB6FD8}"/>
              </a:ext>
            </a:extLst>
          </p:cNvPr>
          <p:cNvSpPr txBox="1"/>
          <p:nvPr/>
        </p:nvSpPr>
        <p:spPr>
          <a:xfrm>
            <a:off x="766621" y="519559"/>
            <a:ext cx="2902224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3200" b="1" dirty="0">
                <a:solidFill>
                  <a:srgbClr val="003399"/>
                </a:solidFill>
                <a:latin typeface="FS Dillon Medium" panose="02000606030000020004" pitchFamily="50" charset="0"/>
              </a:rPr>
              <a:t>PLAY YOUR PART </a:t>
            </a:r>
          </a:p>
          <a:p>
            <a:pPr marL="0" indent="0" algn="ctr">
              <a:buNone/>
            </a:pPr>
            <a:endParaRPr lang="en-GB" sz="2400" dirty="0">
              <a:solidFill>
                <a:srgbClr val="003399"/>
              </a:solidFill>
              <a:latin typeface="FS Dillon Medium" panose="02000606030000020004" pitchFamily="50" charset="0"/>
            </a:endParaRPr>
          </a:p>
          <a:p>
            <a:pPr marL="0" indent="0" algn="ctr">
              <a:buNone/>
            </a:pPr>
            <a:r>
              <a:rPr lang="en-GB" sz="2400" dirty="0">
                <a:solidFill>
                  <a:srgbClr val="003399"/>
                </a:solidFill>
                <a:latin typeface="FS Dillon Medium" panose="02000606030000020004" pitchFamily="50" charset="0"/>
              </a:rPr>
              <a:t>As a spectator, you can play your part to ensure that everyone has a positive experience on and off the pitch.</a:t>
            </a:r>
          </a:p>
          <a:p>
            <a:pPr marL="0" indent="0" algn="ctr">
              <a:buNone/>
            </a:pPr>
            <a:endParaRPr lang="en-GB" sz="2400" dirty="0">
              <a:solidFill>
                <a:srgbClr val="003399"/>
              </a:solidFill>
              <a:latin typeface="FS Dillon Medium" panose="02000606030000020004" pitchFamily="50" charset="0"/>
            </a:endParaRPr>
          </a:p>
          <a:p>
            <a:pPr marL="0" indent="0" algn="ctr">
              <a:buNone/>
            </a:pPr>
            <a:r>
              <a:rPr lang="en-GB" sz="2400" dirty="0">
                <a:solidFill>
                  <a:srgbClr val="003399"/>
                </a:solidFill>
                <a:latin typeface="FS Dillon Medium" panose="02000606030000020004" pitchFamily="50" charset="0"/>
              </a:rPr>
              <a:t>Consider your interactions with the players, coaches and match officials.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358DA1-3CA1-497D-981D-D20BE77787D0}"/>
              </a:ext>
            </a:extLst>
          </p:cNvPr>
          <p:cNvSpPr txBox="1"/>
          <p:nvPr/>
        </p:nvSpPr>
        <p:spPr>
          <a:xfrm>
            <a:off x="7567449" y="6080909"/>
            <a:ext cx="4355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FS Dillon Medium" panose="02000606030000020004" pitchFamily="50" charset="0"/>
              </a:rPr>
              <a:t>*Add own social media info*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69F287-D7F8-4F22-BAD4-862A21E1CB13}"/>
              </a:ext>
            </a:extLst>
          </p:cNvPr>
          <p:cNvSpPr txBox="1"/>
          <p:nvPr/>
        </p:nvSpPr>
        <p:spPr>
          <a:xfrm>
            <a:off x="876917" y="6070655"/>
            <a:ext cx="2541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FS Dillon Medium" panose="02000606030000020004" pitchFamily="50" charset="0"/>
              </a:rPr>
              <a:t>@EssexCountyFA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15F031-5AEB-429B-B144-6E4126ABF3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528"/>
          <a:stretch/>
        </p:blipFill>
        <p:spPr>
          <a:xfrm>
            <a:off x="497768" y="5831431"/>
            <a:ext cx="537707" cy="982392"/>
          </a:xfrm>
          <a:prstGeom prst="rect">
            <a:avLst/>
          </a:prstGeom>
        </p:spPr>
      </p:pic>
      <p:pic>
        <p:nvPicPr>
          <p:cNvPr id="2" name="Picture 5" descr="Diagram, text, timeline&#10;&#10;Description automatically generated">
            <a:extLst>
              <a:ext uri="{FF2B5EF4-FFF2-40B4-BE49-F238E27FC236}">
                <a16:creationId xmlns:a16="http://schemas.microsoft.com/office/drawing/2014/main" id="{5102C9E7-7A23-6FF6-BF1C-9F887940A7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3834" y="456840"/>
            <a:ext cx="6351916" cy="513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123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E5C154-67DA-4BA0-B4F6-702C757BBFA7}"/>
              </a:ext>
            </a:extLst>
          </p:cNvPr>
          <p:cNvSpPr/>
          <p:nvPr/>
        </p:nvSpPr>
        <p:spPr>
          <a:xfrm>
            <a:off x="0" y="5951703"/>
            <a:ext cx="12192000" cy="720079"/>
          </a:xfrm>
          <a:prstGeom prst="rect">
            <a:avLst/>
          </a:prstGeom>
          <a:solidFill>
            <a:srgbClr val="354777"/>
          </a:solidFill>
          <a:ln>
            <a:solidFill>
              <a:srgbClr val="354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3D0E74-3E87-4F94-84CB-5258D1B78494}"/>
              </a:ext>
            </a:extLst>
          </p:cNvPr>
          <p:cNvSpPr txBox="1"/>
          <p:nvPr/>
        </p:nvSpPr>
        <p:spPr>
          <a:xfrm>
            <a:off x="7567449" y="6080909"/>
            <a:ext cx="4355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>
                <a:solidFill>
                  <a:schemeClr val="bg1"/>
                </a:solidFill>
                <a:latin typeface="FS Dillon Medium" panose="02000606030000020004" pitchFamily="50" charset="0"/>
              </a:rPr>
              <a:t>*Add own social media info*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F2F0CF6-28E6-4868-A2EF-A80879AFF216}"/>
              </a:ext>
            </a:extLst>
          </p:cNvPr>
          <p:cNvSpPr/>
          <p:nvPr/>
        </p:nvSpPr>
        <p:spPr>
          <a:xfrm>
            <a:off x="474139" y="454352"/>
            <a:ext cx="1102804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u="sng" dirty="0">
                <a:solidFill>
                  <a:srgbClr val="003399"/>
                </a:solidFill>
                <a:latin typeface="FS Dillon Medium" panose="02000606030000020004" pitchFamily="50" charset="0"/>
              </a:rPr>
              <a:t>THE PLAYERS</a:t>
            </a:r>
          </a:p>
          <a:p>
            <a:endParaRPr lang="en-GB" b="1" dirty="0">
              <a:solidFill>
                <a:srgbClr val="92D050"/>
              </a:solidFill>
              <a:latin typeface="FS Dillon Medium" panose="02000606030000020004" pitchFamily="50" charset="0"/>
            </a:endParaRPr>
          </a:p>
          <a:p>
            <a:endParaRPr lang="en-GB" b="1" dirty="0">
              <a:solidFill>
                <a:srgbClr val="92D050"/>
              </a:solidFill>
              <a:latin typeface="FS Dillon Medium" panose="02000606030000020004" pitchFamily="50" charset="0"/>
            </a:endParaRPr>
          </a:p>
          <a:p>
            <a:r>
              <a:rPr lang="en-GB" sz="2800" b="1" dirty="0">
                <a:solidFill>
                  <a:srgbClr val="003399"/>
                </a:solidFill>
                <a:latin typeface="FS Dillon Medium" panose="02000606030000020004" pitchFamily="50" charset="0"/>
              </a:rPr>
              <a:t>What does negative behaviour look like from spectators? </a:t>
            </a:r>
          </a:p>
          <a:p>
            <a:endParaRPr lang="en-GB" sz="2800" b="1" dirty="0">
              <a:solidFill>
                <a:srgbClr val="003399"/>
              </a:solidFill>
              <a:latin typeface="FS Dillon Medium" panose="02000606030000020004" pitchFamily="50" charset="0"/>
            </a:endParaRPr>
          </a:p>
          <a:p>
            <a:endParaRPr lang="en-GB" sz="2800" b="1" dirty="0">
              <a:solidFill>
                <a:srgbClr val="003399"/>
              </a:solidFill>
              <a:latin typeface="FS Dillon Medium" panose="02000606030000020004" pitchFamily="50" charset="0"/>
            </a:endParaRPr>
          </a:p>
          <a:p>
            <a:r>
              <a:rPr lang="en-GB" sz="2800" b="1" dirty="0">
                <a:solidFill>
                  <a:srgbClr val="003399"/>
                </a:solidFill>
                <a:latin typeface="FS Dillon Medium" panose="02000606030000020004" pitchFamily="50" charset="0"/>
              </a:rPr>
              <a:t>How does this impact the players?</a:t>
            </a:r>
          </a:p>
          <a:p>
            <a:endParaRPr lang="en-GB" sz="2800" b="1" dirty="0">
              <a:solidFill>
                <a:srgbClr val="003399"/>
              </a:solidFill>
              <a:latin typeface="FS Dillon Medium" panose="02000606030000020004" pitchFamily="50" charset="0"/>
            </a:endParaRPr>
          </a:p>
          <a:p>
            <a:endParaRPr lang="en-GB" sz="2800" b="1" dirty="0">
              <a:solidFill>
                <a:srgbClr val="003399"/>
              </a:solidFill>
              <a:latin typeface="FS Dillon Medium" panose="02000606030000020004" pitchFamily="50" charset="0"/>
            </a:endParaRPr>
          </a:p>
          <a:p>
            <a:r>
              <a:rPr lang="en-GB" sz="2800" b="1" dirty="0">
                <a:solidFill>
                  <a:srgbClr val="003399"/>
                </a:solidFill>
                <a:latin typeface="FS Dillon Medium" panose="02000606030000020004" pitchFamily="50" charset="0"/>
              </a:rPr>
              <a:t>How can we ensure that matchdays are safe, fun and engaging?</a:t>
            </a:r>
          </a:p>
          <a:p>
            <a:endParaRPr lang="en-GB" b="1" dirty="0">
              <a:solidFill>
                <a:srgbClr val="92D050"/>
              </a:solidFill>
              <a:latin typeface="FS Dillon Medium" panose="02000606030000020004" pitchFamily="50" charset="0"/>
            </a:endParaRPr>
          </a:p>
          <a:p>
            <a:endParaRPr lang="en-GB" b="1" dirty="0">
              <a:solidFill>
                <a:srgbClr val="92D050"/>
              </a:solidFill>
              <a:latin typeface="FS Dillon Medium" panose="02000606030000020004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333B2E-C27D-4EFD-BBCA-A2D37DDE9CBC}"/>
              </a:ext>
            </a:extLst>
          </p:cNvPr>
          <p:cNvSpPr txBox="1"/>
          <p:nvPr/>
        </p:nvSpPr>
        <p:spPr>
          <a:xfrm>
            <a:off x="876917" y="6070655"/>
            <a:ext cx="2541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FS Dillon Medium" panose="02000606030000020004" pitchFamily="50" charset="0"/>
              </a:rPr>
              <a:t>@EssexCountyFA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D163CF-61E7-4C17-8CCD-3C05176B1E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528"/>
          <a:stretch/>
        </p:blipFill>
        <p:spPr>
          <a:xfrm>
            <a:off x="497768" y="5831431"/>
            <a:ext cx="537707" cy="98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56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E5C154-67DA-4BA0-B4F6-702C757BBFA7}"/>
              </a:ext>
            </a:extLst>
          </p:cNvPr>
          <p:cNvSpPr/>
          <p:nvPr/>
        </p:nvSpPr>
        <p:spPr>
          <a:xfrm>
            <a:off x="0" y="5951703"/>
            <a:ext cx="12192000" cy="720079"/>
          </a:xfrm>
          <a:prstGeom prst="rect">
            <a:avLst/>
          </a:prstGeom>
          <a:solidFill>
            <a:srgbClr val="354777"/>
          </a:solidFill>
          <a:ln>
            <a:solidFill>
              <a:srgbClr val="354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A91BAE-D446-4C9C-A3AB-6248C3281FBA}"/>
              </a:ext>
            </a:extLst>
          </p:cNvPr>
          <p:cNvSpPr txBox="1"/>
          <p:nvPr/>
        </p:nvSpPr>
        <p:spPr>
          <a:xfrm>
            <a:off x="4564380" y="2104924"/>
            <a:ext cx="30632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4000" b="1" dirty="0">
                <a:solidFill>
                  <a:srgbClr val="003399"/>
                </a:solidFill>
                <a:latin typeface="FS Dillon Medium" panose="02000606030000020004" pitchFamily="50" charset="0"/>
              </a:rPr>
              <a:t>Thank you!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274C81-962D-47D1-8D82-5EC77FF0159A}"/>
              </a:ext>
            </a:extLst>
          </p:cNvPr>
          <p:cNvSpPr txBox="1"/>
          <p:nvPr/>
        </p:nvSpPr>
        <p:spPr>
          <a:xfrm>
            <a:off x="7567449" y="6080909"/>
            <a:ext cx="4355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>
                <a:solidFill>
                  <a:schemeClr val="bg1"/>
                </a:solidFill>
                <a:latin typeface="FS Dillon Medium" panose="02000606030000020004" pitchFamily="50" charset="0"/>
              </a:rPr>
              <a:t>*Add own social media info*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462DE2-5FAA-4979-B7B6-38A46A60EAB6}"/>
              </a:ext>
            </a:extLst>
          </p:cNvPr>
          <p:cNvSpPr txBox="1"/>
          <p:nvPr/>
        </p:nvSpPr>
        <p:spPr>
          <a:xfrm>
            <a:off x="876917" y="6070655"/>
            <a:ext cx="2541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FS Dillon Medium" panose="02000606030000020004" pitchFamily="50" charset="0"/>
              </a:rPr>
              <a:t>@EssexCountyFA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7D325E-1504-4212-A39E-AF5F5745E3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528"/>
          <a:stretch/>
        </p:blipFill>
        <p:spPr>
          <a:xfrm>
            <a:off x="497768" y="5831431"/>
            <a:ext cx="537707" cy="98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67364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E62A16D795FF4E957C1081012775D4" ma:contentTypeVersion="12" ma:contentTypeDescription="Create a new document." ma:contentTypeScope="" ma:versionID="4786a3db110b5599c105d850a035f199">
  <xsd:schema xmlns:xsd="http://www.w3.org/2001/XMLSchema" xmlns:xs="http://www.w3.org/2001/XMLSchema" xmlns:p="http://schemas.microsoft.com/office/2006/metadata/properties" xmlns:ns2="a0da29ab-e876-4e00-bacb-b68a9051aa4c" xmlns:ns3="9014ea8e-c7fc-4c4b-9c77-099eddc71b65" targetNamespace="http://schemas.microsoft.com/office/2006/metadata/properties" ma:root="true" ma:fieldsID="6b7d8dbcfd479e211b0cb818e140148d" ns2:_="" ns3:_="">
    <xsd:import namespace="a0da29ab-e876-4e00-bacb-b68a9051aa4c"/>
    <xsd:import namespace="9014ea8e-c7fc-4c4b-9c77-099eddc71b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da29ab-e876-4e00-bacb-b68a9051aa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04d4ec47-8037-4ebe-ad01-e6ba2150e6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14ea8e-c7fc-4c4b-9c77-099eddc71b65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ac8acc58-8e0a-4819-a14d-4d333394497a}" ma:internalName="TaxCatchAll" ma:showField="CatchAllData" ma:web="9014ea8e-c7fc-4c4b-9c77-099eddc71b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0da29ab-e876-4e00-bacb-b68a9051aa4c">
      <Terms xmlns="http://schemas.microsoft.com/office/infopath/2007/PartnerControls"/>
    </lcf76f155ced4ddcb4097134ff3c332f>
    <TaxCatchAll xmlns="9014ea8e-c7fc-4c4b-9c77-099eddc71b6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AC34EBC-590E-4582-95F5-607874C89C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da29ab-e876-4e00-bacb-b68a9051aa4c"/>
    <ds:schemaRef ds:uri="9014ea8e-c7fc-4c4b-9c77-099eddc71b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0D6F418-D19A-4B48-8014-E1E81A28EC1D}">
  <ds:schemaRefs>
    <ds:schemaRef ds:uri="ec13f2ff-d3f6-4e4a-981e-28de5316bdc4"/>
    <ds:schemaRef ds:uri="f412957e-9720-445d-b04b-3868fdc1665b"/>
    <ds:schemaRef ds:uri="http://schemas.microsoft.com/office/2006/metadata/properties"/>
    <ds:schemaRef ds:uri="http://schemas.microsoft.com/office/infopath/2007/PartnerControls"/>
    <ds:schemaRef ds:uri="a0da29ab-e876-4e00-bacb-b68a9051aa4c"/>
    <ds:schemaRef ds:uri="9014ea8e-c7fc-4c4b-9c77-099eddc71b65"/>
  </ds:schemaRefs>
</ds:datastoreItem>
</file>

<file path=customXml/itemProps3.xml><?xml version="1.0" encoding="utf-8"?>
<ds:datastoreItem xmlns:ds="http://schemas.openxmlformats.org/officeDocument/2006/customXml" ds:itemID="{8C006D93-2DD8-4019-BF9F-7496EA01DD4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592</Words>
  <Application>Microsoft Office PowerPoint</Application>
  <PresentationFormat>Widescreen</PresentationFormat>
  <Paragraphs>113</Paragraphs>
  <Slides>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Crowl</dc:creator>
  <cp:lastModifiedBy>Andrew Crowl</cp:lastModifiedBy>
  <cp:revision>7</cp:revision>
  <dcterms:created xsi:type="dcterms:W3CDTF">2022-01-24T15:39:48Z</dcterms:created>
  <dcterms:modified xsi:type="dcterms:W3CDTF">2022-07-20T12:38:11Z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0x010100D0BA5585461ACA4CA9FD1A65AAE4C4ED</vt:lpwstr>
  </property>
  <property fmtid="{D5CDD505-2E9C-101B-9397-08002B2CF9AE}" pid="3" name="MediaServiceImageTags">
    <vt:lpwstr/>
  </property>
</Properties>
</file>