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59" r:id="rId8"/>
    <p:sldId id="260" r:id="rId9"/>
    <p:sldId id="261" r:id="rId10"/>
    <p:sldId id="262" r:id="rId11"/>
    <p:sldId id="264" r:id="rId12"/>
    <p:sldId id="265" r:id="rId13"/>
    <p:sldId id="266"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1" Type="http://schemas.openxmlformats.org/officeDocument/2006/relationships/hyperlink" Target="http://www.durhamfa.com/"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www.durhamfa.com/more/funding" TargetMode="External"/><Relationship Id="rId1" Type="http://schemas.openxmlformats.org/officeDocument/2006/relationships/hyperlink" Target="http://www.durhamfa.com/" TargetMode="External"/></Relationships>
</file>

<file path=ppt/diagrams/_rels/data4.xml.rels><?xml version="1.0" encoding="UTF-8" standalone="yes"?>
<Relationships xmlns="http://schemas.openxmlformats.org/package/2006/relationships"><Relationship Id="rId2" Type="http://schemas.openxmlformats.org/officeDocument/2006/relationships/hyperlink" Target="http://www.durhamfa.com/coaches/fa-courses" TargetMode="External"/><Relationship Id="rId1" Type="http://schemas.openxmlformats.org/officeDocument/2006/relationships/hyperlink" Target="http://www.durhamfa.com/safeguarding-and-welfar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durhamfa.com/"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www.durhamfa.com/more/funding" TargetMode="External"/><Relationship Id="rId1" Type="http://schemas.openxmlformats.org/officeDocument/2006/relationships/hyperlink" Target="http://www.durhamfa.com/"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www.durhamfa.com/coaches/fa-courses" TargetMode="External"/><Relationship Id="rId1" Type="http://schemas.openxmlformats.org/officeDocument/2006/relationships/hyperlink" Target="http://www.durhamfa.com/safeguarding-and-welfare" TargetMode="Externa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33AEE7-6DE0-4763-8145-D3BDD14BDF2E}" type="doc">
      <dgm:prSet loTypeId="urn:microsoft.com/office/officeart/2005/8/layout/chevron2" loCatId="list" qsTypeId="urn:microsoft.com/office/officeart/2005/8/quickstyle/simple5" qsCatId="simple" csTypeId="urn:microsoft.com/office/officeart/2005/8/colors/accent4_2" csCatId="accent4" phldr="1"/>
      <dgm:spPr/>
      <dgm:t>
        <a:bodyPr/>
        <a:lstStyle/>
        <a:p>
          <a:endParaRPr lang="en-GB"/>
        </a:p>
      </dgm:t>
    </dgm:pt>
    <dgm:pt modelId="{ABA98758-CFD1-4BFD-88F1-9ABDF4159067}">
      <dgm:prSet phldrT="[Text]"/>
      <dgm:spPr>
        <a:solidFill>
          <a:schemeClr val="accent4">
            <a:lumMod val="50000"/>
          </a:schemeClr>
        </a:solidFill>
      </dgm:spPr>
      <dgm:t>
        <a:bodyPr/>
        <a:lstStyle/>
        <a:p>
          <a:r>
            <a:rPr lang="en-GB" dirty="0"/>
            <a:t>Players</a:t>
          </a:r>
        </a:p>
      </dgm:t>
    </dgm:pt>
    <dgm:pt modelId="{C77FB4B0-72B8-4D69-BE74-360FF641C058}" type="parTrans" cxnId="{CF1FA68A-5116-4251-9451-974D2D90A176}">
      <dgm:prSet/>
      <dgm:spPr/>
      <dgm:t>
        <a:bodyPr/>
        <a:lstStyle/>
        <a:p>
          <a:endParaRPr lang="en-GB"/>
        </a:p>
      </dgm:t>
    </dgm:pt>
    <dgm:pt modelId="{81E94942-2E78-4676-9D2E-96731CD9700D}" type="sibTrans" cxnId="{CF1FA68A-5116-4251-9451-974D2D90A176}">
      <dgm:prSet/>
      <dgm:spPr/>
      <dgm:t>
        <a:bodyPr/>
        <a:lstStyle/>
        <a:p>
          <a:endParaRPr lang="en-GB"/>
        </a:p>
      </dgm:t>
    </dgm:pt>
    <dgm:pt modelId="{49FE90AA-6EF7-43A4-8447-4257DAAA0A7B}">
      <dgm:prSet phldrT="[Text]" custT="1"/>
      <dgm:spPr/>
      <dgm:t>
        <a:bodyPr/>
        <a:lstStyle/>
        <a:p>
          <a:r>
            <a:rPr lang="en-GB" sz="1000" dirty="0"/>
            <a:t>Do you have enough </a:t>
          </a:r>
          <a:r>
            <a:rPr lang="en-GB" sz="1000" b="1" dirty="0"/>
            <a:t>players</a:t>
          </a:r>
          <a:r>
            <a:rPr lang="en-GB" sz="1000" dirty="0"/>
            <a:t> to start a team? Do you have a Club Name? The name you select should be unique to the individual club; The Durham County FA will not permit a club to use the same or similar name as another club that is already affiliated as this may lead to confusion. </a:t>
          </a:r>
        </a:p>
      </dgm:t>
    </dgm:pt>
    <dgm:pt modelId="{729F1BCA-5A80-4F0D-9831-0C77B8556913}" type="parTrans" cxnId="{4F8E445F-5E36-470D-9CA6-6FF01691D02F}">
      <dgm:prSet/>
      <dgm:spPr/>
      <dgm:t>
        <a:bodyPr/>
        <a:lstStyle/>
        <a:p>
          <a:endParaRPr lang="en-GB"/>
        </a:p>
      </dgm:t>
    </dgm:pt>
    <dgm:pt modelId="{C9EE9456-79D8-4D4C-A27E-B4F09C98B5FF}" type="sibTrans" cxnId="{4F8E445F-5E36-470D-9CA6-6FF01691D02F}">
      <dgm:prSet/>
      <dgm:spPr/>
      <dgm:t>
        <a:bodyPr/>
        <a:lstStyle/>
        <a:p>
          <a:endParaRPr lang="en-GB"/>
        </a:p>
      </dgm:t>
    </dgm:pt>
    <dgm:pt modelId="{F7AB91F0-0622-4C4D-8296-4A3BB77D79B9}">
      <dgm:prSet phldrT="[Text]"/>
      <dgm:spPr>
        <a:solidFill>
          <a:schemeClr val="accent4">
            <a:lumMod val="50000"/>
          </a:schemeClr>
        </a:solidFill>
      </dgm:spPr>
      <dgm:t>
        <a:bodyPr/>
        <a:lstStyle/>
        <a:p>
          <a:r>
            <a:rPr lang="en-GB" dirty="0"/>
            <a:t>Volunteers</a:t>
          </a:r>
        </a:p>
      </dgm:t>
    </dgm:pt>
    <dgm:pt modelId="{1019BEDF-82D4-478B-A7B9-C38720B968C4}" type="parTrans" cxnId="{1F4C17CD-C935-4120-978A-4C24310E2D69}">
      <dgm:prSet/>
      <dgm:spPr/>
      <dgm:t>
        <a:bodyPr/>
        <a:lstStyle/>
        <a:p>
          <a:endParaRPr lang="en-GB"/>
        </a:p>
      </dgm:t>
    </dgm:pt>
    <dgm:pt modelId="{553BD70A-D367-411C-8953-F79827903258}" type="sibTrans" cxnId="{1F4C17CD-C935-4120-978A-4C24310E2D69}">
      <dgm:prSet/>
      <dgm:spPr/>
      <dgm:t>
        <a:bodyPr/>
        <a:lstStyle/>
        <a:p>
          <a:endParaRPr lang="en-GB"/>
        </a:p>
      </dgm:t>
    </dgm:pt>
    <dgm:pt modelId="{93D449FC-542E-424C-8260-F18F8205AEB5}">
      <dgm:prSet phldrT="[Text]" custT="1"/>
      <dgm:spPr/>
      <dgm:t>
        <a:bodyPr/>
        <a:lstStyle/>
        <a:p>
          <a:r>
            <a:rPr lang="en-GB" sz="1000" dirty="0"/>
            <a:t>Do you have enough </a:t>
          </a:r>
          <a:r>
            <a:rPr lang="en-GB" sz="1000" b="1" dirty="0"/>
            <a:t>volunteers</a:t>
          </a:r>
          <a:r>
            <a:rPr lang="en-GB" sz="1000" dirty="0"/>
            <a:t> to cover club organisation and administration? For a committee you will need a minimum of a Chairman, Secretary, and Treasurer. If a Youth Club (U18’s and below) then a Welfare Officer must also be in place. </a:t>
          </a:r>
        </a:p>
      </dgm:t>
    </dgm:pt>
    <dgm:pt modelId="{68DB8E9F-5BC5-414F-9191-C9743BC37098}" type="parTrans" cxnId="{EA896B33-A692-4811-BDDC-006F1452933E}">
      <dgm:prSet/>
      <dgm:spPr/>
      <dgm:t>
        <a:bodyPr/>
        <a:lstStyle/>
        <a:p>
          <a:endParaRPr lang="en-GB"/>
        </a:p>
      </dgm:t>
    </dgm:pt>
    <dgm:pt modelId="{205EB2F1-0375-4808-8E03-51EC66F42D79}" type="sibTrans" cxnId="{EA896B33-A692-4811-BDDC-006F1452933E}">
      <dgm:prSet/>
      <dgm:spPr/>
      <dgm:t>
        <a:bodyPr/>
        <a:lstStyle/>
        <a:p>
          <a:endParaRPr lang="en-GB"/>
        </a:p>
      </dgm:t>
    </dgm:pt>
    <dgm:pt modelId="{E10F8915-34F8-4B4C-8AC0-5523B8F8CF8A}">
      <dgm:prSet phldrT="[Text]"/>
      <dgm:spPr>
        <a:solidFill>
          <a:schemeClr val="accent4">
            <a:lumMod val="50000"/>
          </a:schemeClr>
        </a:solidFill>
      </dgm:spPr>
      <dgm:t>
        <a:bodyPr/>
        <a:lstStyle/>
        <a:p>
          <a:r>
            <a:rPr lang="en-GB" dirty="0"/>
            <a:t>Bank Account</a:t>
          </a:r>
        </a:p>
      </dgm:t>
    </dgm:pt>
    <dgm:pt modelId="{AAD4F7CE-0CE1-4391-A3D2-48F989B572BC}" type="parTrans" cxnId="{F00AF142-585E-4221-A6CE-F44DC2B4E2CF}">
      <dgm:prSet/>
      <dgm:spPr/>
      <dgm:t>
        <a:bodyPr/>
        <a:lstStyle/>
        <a:p>
          <a:endParaRPr lang="en-GB"/>
        </a:p>
      </dgm:t>
    </dgm:pt>
    <dgm:pt modelId="{F6DB4DBA-FFB9-404E-9138-52808631F3E3}" type="sibTrans" cxnId="{F00AF142-585E-4221-A6CE-F44DC2B4E2CF}">
      <dgm:prSet/>
      <dgm:spPr/>
      <dgm:t>
        <a:bodyPr/>
        <a:lstStyle/>
        <a:p>
          <a:endParaRPr lang="en-GB"/>
        </a:p>
      </dgm:t>
    </dgm:pt>
    <dgm:pt modelId="{35EAF616-99A4-4532-9C5F-95EE5F8CF14B}">
      <dgm:prSet phldrT="[Text]" custT="1"/>
      <dgm:spPr/>
      <dgm:t>
        <a:bodyPr/>
        <a:lstStyle/>
        <a:p>
          <a:r>
            <a:rPr lang="en-GB" sz="1000" dirty="0"/>
            <a:t>This will need to be in the clubs name and have a minimum of two signatories one of which must be the treasurer of the club.</a:t>
          </a:r>
        </a:p>
      </dgm:t>
    </dgm:pt>
    <dgm:pt modelId="{26802210-7F45-46BD-8743-9BE5D3D45391}" type="parTrans" cxnId="{6F31009D-F50D-472D-8E30-E7357F79EBD4}">
      <dgm:prSet/>
      <dgm:spPr/>
      <dgm:t>
        <a:bodyPr/>
        <a:lstStyle/>
        <a:p>
          <a:endParaRPr lang="en-GB"/>
        </a:p>
      </dgm:t>
    </dgm:pt>
    <dgm:pt modelId="{EF377B68-4B85-45C6-8AA7-0C3116B3A0B8}" type="sibTrans" cxnId="{6F31009D-F50D-472D-8E30-E7357F79EBD4}">
      <dgm:prSet/>
      <dgm:spPr/>
      <dgm:t>
        <a:bodyPr/>
        <a:lstStyle/>
        <a:p>
          <a:endParaRPr lang="en-GB"/>
        </a:p>
      </dgm:t>
    </dgm:pt>
    <dgm:pt modelId="{EFC7D252-E4A3-4E0C-8003-57F3CA20AA51}">
      <dgm:prSet phldrT="[Text]" custT="1"/>
      <dgm:spPr/>
      <dgm:t>
        <a:bodyPr/>
        <a:lstStyle/>
        <a:p>
          <a:r>
            <a:rPr lang="en-GB" sz="1000" dirty="0"/>
            <a:t>Visit DCFA website </a:t>
          </a:r>
          <a:r>
            <a:rPr lang="en-GB" sz="1000" i="1" dirty="0">
              <a:hlinkClick xmlns:r="http://schemas.openxmlformats.org/officeDocument/2006/relationships" r:id="rId1"/>
            </a:rPr>
            <a:t>www.DurhamFA.com</a:t>
          </a:r>
          <a:r>
            <a:rPr lang="en-GB" sz="1000" dirty="0"/>
            <a:t> for information on Club Rules, Codes of Conduct and Safeguarding/Welfare – use the downloads available to you.</a:t>
          </a:r>
        </a:p>
      </dgm:t>
    </dgm:pt>
    <dgm:pt modelId="{FD7EDD33-6D06-4BFE-8AE5-14A13EF18BB1}" type="parTrans" cxnId="{CD8A960F-E615-4B4F-88E8-2C725F640888}">
      <dgm:prSet/>
      <dgm:spPr/>
      <dgm:t>
        <a:bodyPr/>
        <a:lstStyle/>
        <a:p>
          <a:endParaRPr lang="en-GB"/>
        </a:p>
      </dgm:t>
    </dgm:pt>
    <dgm:pt modelId="{43FEA17A-278D-4AAB-A359-776EF4B08938}" type="sibTrans" cxnId="{CD8A960F-E615-4B4F-88E8-2C725F640888}">
      <dgm:prSet/>
      <dgm:spPr/>
      <dgm:t>
        <a:bodyPr/>
        <a:lstStyle/>
        <a:p>
          <a:endParaRPr lang="en-GB"/>
        </a:p>
      </dgm:t>
    </dgm:pt>
    <dgm:pt modelId="{EEB1C17D-4C81-4167-82F4-72A7E87B66F8}">
      <dgm:prSet phldrT="[Text]" custT="1"/>
      <dgm:spPr/>
      <dgm:t>
        <a:bodyPr/>
        <a:lstStyle/>
        <a:p>
          <a:r>
            <a:rPr lang="en-GB" sz="1000" dirty="0"/>
            <a:t>All volunteers who have direct access to youth players must have an in date valid FA DBS Check.</a:t>
          </a:r>
        </a:p>
      </dgm:t>
    </dgm:pt>
    <dgm:pt modelId="{364F6966-2762-4228-949C-3C238899DC4C}" type="parTrans" cxnId="{B6B609CC-4662-43F2-AC70-56732191008F}">
      <dgm:prSet/>
      <dgm:spPr/>
      <dgm:t>
        <a:bodyPr/>
        <a:lstStyle/>
        <a:p>
          <a:endParaRPr lang="en-GB"/>
        </a:p>
      </dgm:t>
    </dgm:pt>
    <dgm:pt modelId="{5F91D8A1-28F2-462A-89DA-54FAA04D8864}" type="sibTrans" cxnId="{B6B609CC-4662-43F2-AC70-56732191008F}">
      <dgm:prSet/>
      <dgm:spPr/>
      <dgm:t>
        <a:bodyPr/>
        <a:lstStyle/>
        <a:p>
          <a:endParaRPr lang="en-GB"/>
        </a:p>
      </dgm:t>
    </dgm:pt>
    <dgm:pt modelId="{B8D17E16-7A2A-4417-A571-51649B999D76}" type="pres">
      <dgm:prSet presAssocID="{8633AEE7-6DE0-4763-8145-D3BDD14BDF2E}" presName="linearFlow" presStyleCnt="0">
        <dgm:presLayoutVars>
          <dgm:dir/>
          <dgm:animLvl val="lvl"/>
          <dgm:resizeHandles val="exact"/>
        </dgm:presLayoutVars>
      </dgm:prSet>
      <dgm:spPr/>
    </dgm:pt>
    <dgm:pt modelId="{0EBF48F4-1B3F-429B-9D26-CA51A7B17BA7}" type="pres">
      <dgm:prSet presAssocID="{ABA98758-CFD1-4BFD-88F1-9ABDF4159067}" presName="composite" presStyleCnt="0"/>
      <dgm:spPr/>
    </dgm:pt>
    <dgm:pt modelId="{12494C41-6A09-4611-967E-2FE50B488B0E}" type="pres">
      <dgm:prSet presAssocID="{ABA98758-CFD1-4BFD-88F1-9ABDF4159067}" presName="parentText" presStyleLbl="alignNode1" presStyleIdx="0" presStyleCnt="3">
        <dgm:presLayoutVars>
          <dgm:chMax val="1"/>
          <dgm:bulletEnabled val="1"/>
        </dgm:presLayoutVars>
      </dgm:prSet>
      <dgm:spPr/>
    </dgm:pt>
    <dgm:pt modelId="{6E318401-0235-4B11-92AC-5BB1A3853C1B}" type="pres">
      <dgm:prSet presAssocID="{ABA98758-CFD1-4BFD-88F1-9ABDF4159067}" presName="descendantText" presStyleLbl="alignAcc1" presStyleIdx="0" presStyleCnt="3">
        <dgm:presLayoutVars>
          <dgm:bulletEnabled val="1"/>
        </dgm:presLayoutVars>
      </dgm:prSet>
      <dgm:spPr/>
    </dgm:pt>
    <dgm:pt modelId="{8764C5BF-7128-4F27-B076-E29FC4256C52}" type="pres">
      <dgm:prSet presAssocID="{81E94942-2E78-4676-9D2E-96731CD9700D}" presName="sp" presStyleCnt="0"/>
      <dgm:spPr/>
    </dgm:pt>
    <dgm:pt modelId="{4D486B6A-1675-45B0-83DB-D30D783F919C}" type="pres">
      <dgm:prSet presAssocID="{F7AB91F0-0622-4C4D-8296-4A3BB77D79B9}" presName="composite" presStyleCnt="0"/>
      <dgm:spPr/>
    </dgm:pt>
    <dgm:pt modelId="{BB561C28-A1AE-4C19-9EED-FB69954B70E2}" type="pres">
      <dgm:prSet presAssocID="{F7AB91F0-0622-4C4D-8296-4A3BB77D79B9}" presName="parentText" presStyleLbl="alignNode1" presStyleIdx="1" presStyleCnt="3">
        <dgm:presLayoutVars>
          <dgm:chMax val="1"/>
          <dgm:bulletEnabled val="1"/>
        </dgm:presLayoutVars>
      </dgm:prSet>
      <dgm:spPr/>
    </dgm:pt>
    <dgm:pt modelId="{D16F3242-CD73-4153-B699-4C87BC01CD7F}" type="pres">
      <dgm:prSet presAssocID="{F7AB91F0-0622-4C4D-8296-4A3BB77D79B9}" presName="descendantText" presStyleLbl="alignAcc1" presStyleIdx="1" presStyleCnt="3" custScaleY="109179">
        <dgm:presLayoutVars>
          <dgm:bulletEnabled val="1"/>
        </dgm:presLayoutVars>
      </dgm:prSet>
      <dgm:spPr/>
    </dgm:pt>
    <dgm:pt modelId="{F4029F02-626E-4608-92A8-A55AC8681EB4}" type="pres">
      <dgm:prSet presAssocID="{553BD70A-D367-411C-8953-F79827903258}" presName="sp" presStyleCnt="0"/>
      <dgm:spPr/>
    </dgm:pt>
    <dgm:pt modelId="{1C74B5EC-DA29-4129-A621-F8E1A7DBD0D7}" type="pres">
      <dgm:prSet presAssocID="{E10F8915-34F8-4B4C-8AC0-5523B8F8CF8A}" presName="composite" presStyleCnt="0"/>
      <dgm:spPr/>
    </dgm:pt>
    <dgm:pt modelId="{EFE64BA8-7113-4499-8FA1-9EF033683FB0}" type="pres">
      <dgm:prSet presAssocID="{E10F8915-34F8-4B4C-8AC0-5523B8F8CF8A}" presName="parentText" presStyleLbl="alignNode1" presStyleIdx="2" presStyleCnt="3">
        <dgm:presLayoutVars>
          <dgm:chMax val="1"/>
          <dgm:bulletEnabled val="1"/>
        </dgm:presLayoutVars>
      </dgm:prSet>
      <dgm:spPr/>
    </dgm:pt>
    <dgm:pt modelId="{CE102F53-6222-49B7-9862-C2AA9CB58B96}" type="pres">
      <dgm:prSet presAssocID="{E10F8915-34F8-4B4C-8AC0-5523B8F8CF8A}" presName="descendantText" presStyleLbl="alignAcc1" presStyleIdx="2" presStyleCnt="3">
        <dgm:presLayoutVars>
          <dgm:bulletEnabled val="1"/>
        </dgm:presLayoutVars>
      </dgm:prSet>
      <dgm:spPr/>
    </dgm:pt>
  </dgm:ptLst>
  <dgm:cxnLst>
    <dgm:cxn modelId="{78EFC801-2CFA-48FB-9F17-6CF6E8A426F3}" type="presOf" srcId="{EEB1C17D-4C81-4167-82F4-72A7E87B66F8}" destId="{D16F3242-CD73-4153-B699-4C87BC01CD7F}" srcOrd="0" destOrd="2" presId="urn:microsoft.com/office/officeart/2005/8/layout/chevron2"/>
    <dgm:cxn modelId="{8F4DDD09-6A43-4BF1-B889-DD07B88AAFA6}" type="presOf" srcId="{93D449FC-542E-424C-8260-F18F8205AEB5}" destId="{D16F3242-CD73-4153-B699-4C87BC01CD7F}" srcOrd="0" destOrd="0" presId="urn:microsoft.com/office/officeart/2005/8/layout/chevron2"/>
    <dgm:cxn modelId="{CD8A960F-E615-4B4F-88E8-2C725F640888}" srcId="{F7AB91F0-0622-4C4D-8296-4A3BB77D79B9}" destId="{EFC7D252-E4A3-4E0C-8003-57F3CA20AA51}" srcOrd="1" destOrd="0" parTransId="{FD7EDD33-6D06-4BFE-8AE5-14A13EF18BB1}" sibTransId="{43FEA17A-278D-4AAB-A359-776EF4B08938}"/>
    <dgm:cxn modelId="{79BB2025-9F1C-4C51-900A-EA035E8CE00A}" type="presOf" srcId="{35EAF616-99A4-4532-9C5F-95EE5F8CF14B}" destId="{CE102F53-6222-49B7-9862-C2AA9CB58B96}" srcOrd="0" destOrd="0" presId="urn:microsoft.com/office/officeart/2005/8/layout/chevron2"/>
    <dgm:cxn modelId="{9A26342B-7098-4D12-94B1-DE00F5ACA720}" type="presOf" srcId="{49FE90AA-6EF7-43A4-8447-4257DAAA0A7B}" destId="{6E318401-0235-4B11-92AC-5BB1A3853C1B}" srcOrd="0" destOrd="0" presId="urn:microsoft.com/office/officeart/2005/8/layout/chevron2"/>
    <dgm:cxn modelId="{EA896B33-A692-4811-BDDC-006F1452933E}" srcId="{F7AB91F0-0622-4C4D-8296-4A3BB77D79B9}" destId="{93D449FC-542E-424C-8260-F18F8205AEB5}" srcOrd="0" destOrd="0" parTransId="{68DB8E9F-5BC5-414F-9191-C9743BC37098}" sibTransId="{205EB2F1-0375-4808-8E03-51EC66F42D79}"/>
    <dgm:cxn modelId="{3CE95F5C-DF8B-4253-BC35-627476235C72}" type="presOf" srcId="{E10F8915-34F8-4B4C-8AC0-5523B8F8CF8A}" destId="{EFE64BA8-7113-4499-8FA1-9EF033683FB0}" srcOrd="0" destOrd="0" presId="urn:microsoft.com/office/officeart/2005/8/layout/chevron2"/>
    <dgm:cxn modelId="{4F8E445F-5E36-470D-9CA6-6FF01691D02F}" srcId="{ABA98758-CFD1-4BFD-88F1-9ABDF4159067}" destId="{49FE90AA-6EF7-43A4-8447-4257DAAA0A7B}" srcOrd="0" destOrd="0" parTransId="{729F1BCA-5A80-4F0D-9831-0C77B8556913}" sibTransId="{C9EE9456-79D8-4D4C-A27E-B4F09C98B5FF}"/>
    <dgm:cxn modelId="{F00AF142-585E-4221-A6CE-F44DC2B4E2CF}" srcId="{8633AEE7-6DE0-4763-8145-D3BDD14BDF2E}" destId="{E10F8915-34F8-4B4C-8AC0-5523B8F8CF8A}" srcOrd="2" destOrd="0" parTransId="{AAD4F7CE-0CE1-4391-A3D2-48F989B572BC}" sibTransId="{F6DB4DBA-FFB9-404E-9138-52808631F3E3}"/>
    <dgm:cxn modelId="{B1C50949-9498-4959-BF1E-AC00385473A3}" type="presOf" srcId="{F7AB91F0-0622-4C4D-8296-4A3BB77D79B9}" destId="{BB561C28-A1AE-4C19-9EED-FB69954B70E2}" srcOrd="0" destOrd="0" presId="urn:microsoft.com/office/officeart/2005/8/layout/chevron2"/>
    <dgm:cxn modelId="{CF1FA68A-5116-4251-9451-974D2D90A176}" srcId="{8633AEE7-6DE0-4763-8145-D3BDD14BDF2E}" destId="{ABA98758-CFD1-4BFD-88F1-9ABDF4159067}" srcOrd="0" destOrd="0" parTransId="{C77FB4B0-72B8-4D69-BE74-360FF641C058}" sibTransId="{81E94942-2E78-4676-9D2E-96731CD9700D}"/>
    <dgm:cxn modelId="{6F31009D-F50D-472D-8E30-E7357F79EBD4}" srcId="{E10F8915-34F8-4B4C-8AC0-5523B8F8CF8A}" destId="{35EAF616-99A4-4532-9C5F-95EE5F8CF14B}" srcOrd="0" destOrd="0" parTransId="{26802210-7F45-46BD-8743-9BE5D3D45391}" sibTransId="{EF377B68-4B85-45C6-8AA7-0C3116B3A0B8}"/>
    <dgm:cxn modelId="{7848B1A2-1C7B-4522-B048-65D71EB8782A}" type="presOf" srcId="{ABA98758-CFD1-4BFD-88F1-9ABDF4159067}" destId="{12494C41-6A09-4611-967E-2FE50B488B0E}" srcOrd="0" destOrd="0" presId="urn:microsoft.com/office/officeart/2005/8/layout/chevron2"/>
    <dgm:cxn modelId="{B6B609CC-4662-43F2-AC70-56732191008F}" srcId="{F7AB91F0-0622-4C4D-8296-4A3BB77D79B9}" destId="{EEB1C17D-4C81-4167-82F4-72A7E87B66F8}" srcOrd="2" destOrd="0" parTransId="{364F6966-2762-4228-949C-3C238899DC4C}" sibTransId="{5F91D8A1-28F2-462A-89DA-54FAA04D8864}"/>
    <dgm:cxn modelId="{1F4C17CD-C935-4120-978A-4C24310E2D69}" srcId="{8633AEE7-6DE0-4763-8145-D3BDD14BDF2E}" destId="{F7AB91F0-0622-4C4D-8296-4A3BB77D79B9}" srcOrd="1" destOrd="0" parTransId="{1019BEDF-82D4-478B-A7B9-C38720B968C4}" sibTransId="{553BD70A-D367-411C-8953-F79827903258}"/>
    <dgm:cxn modelId="{9271EAED-5254-4BBB-9C86-55085C1392D9}" type="presOf" srcId="{8633AEE7-6DE0-4763-8145-D3BDD14BDF2E}" destId="{B8D17E16-7A2A-4417-A571-51649B999D76}" srcOrd="0" destOrd="0" presId="urn:microsoft.com/office/officeart/2005/8/layout/chevron2"/>
    <dgm:cxn modelId="{E9E0CFFB-BA7B-4415-8D84-7924CBE54C6C}" type="presOf" srcId="{EFC7D252-E4A3-4E0C-8003-57F3CA20AA51}" destId="{D16F3242-CD73-4153-B699-4C87BC01CD7F}" srcOrd="0" destOrd="1" presId="urn:microsoft.com/office/officeart/2005/8/layout/chevron2"/>
    <dgm:cxn modelId="{0E2D5582-1817-4329-9253-86ACF33C4CF3}" type="presParOf" srcId="{B8D17E16-7A2A-4417-A571-51649B999D76}" destId="{0EBF48F4-1B3F-429B-9D26-CA51A7B17BA7}" srcOrd="0" destOrd="0" presId="urn:microsoft.com/office/officeart/2005/8/layout/chevron2"/>
    <dgm:cxn modelId="{D7BDD76A-4E75-4708-BF7E-D402E50E7020}" type="presParOf" srcId="{0EBF48F4-1B3F-429B-9D26-CA51A7B17BA7}" destId="{12494C41-6A09-4611-967E-2FE50B488B0E}" srcOrd="0" destOrd="0" presId="urn:microsoft.com/office/officeart/2005/8/layout/chevron2"/>
    <dgm:cxn modelId="{E30BADB7-4CFF-4A12-AE9E-D46158B38F07}" type="presParOf" srcId="{0EBF48F4-1B3F-429B-9D26-CA51A7B17BA7}" destId="{6E318401-0235-4B11-92AC-5BB1A3853C1B}" srcOrd="1" destOrd="0" presId="urn:microsoft.com/office/officeart/2005/8/layout/chevron2"/>
    <dgm:cxn modelId="{08CD7FE6-1EFC-4474-B617-C633832E8B2F}" type="presParOf" srcId="{B8D17E16-7A2A-4417-A571-51649B999D76}" destId="{8764C5BF-7128-4F27-B076-E29FC4256C52}" srcOrd="1" destOrd="0" presId="urn:microsoft.com/office/officeart/2005/8/layout/chevron2"/>
    <dgm:cxn modelId="{24662CC5-EEA8-41E4-B9B6-F2DFA8705EAD}" type="presParOf" srcId="{B8D17E16-7A2A-4417-A571-51649B999D76}" destId="{4D486B6A-1675-45B0-83DB-D30D783F919C}" srcOrd="2" destOrd="0" presId="urn:microsoft.com/office/officeart/2005/8/layout/chevron2"/>
    <dgm:cxn modelId="{2E95A109-A890-41FF-A58C-015198065FDE}" type="presParOf" srcId="{4D486B6A-1675-45B0-83DB-D30D783F919C}" destId="{BB561C28-A1AE-4C19-9EED-FB69954B70E2}" srcOrd="0" destOrd="0" presId="urn:microsoft.com/office/officeart/2005/8/layout/chevron2"/>
    <dgm:cxn modelId="{33E81040-07C4-4600-92F9-BE729F02E143}" type="presParOf" srcId="{4D486B6A-1675-45B0-83DB-D30D783F919C}" destId="{D16F3242-CD73-4153-B699-4C87BC01CD7F}" srcOrd="1" destOrd="0" presId="urn:microsoft.com/office/officeart/2005/8/layout/chevron2"/>
    <dgm:cxn modelId="{3529479D-3456-4850-B172-8DAAB1EA8103}" type="presParOf" srcId="{B8D17E16-7A2A-4417-A571-51649B999D76}" destId="{F4029F02-626E-4608-92A8-A55AC8681EB4}" srcOrd="3" destOrd="0" presId="urn:microsoft.com/office/officeart/2005/8/layout/chevron2"/>
    <dgm:cxn modelId="{529071DC-D53B-4DBE-879F-306E470DBB9A}" type="presParOf" srcId="{B8D17E16-7A2A-4417-A571-51649B999D76}" destId="{1C74B5EC-DA29-4129-A621-F8E1A7DBD0D7}" srcOrd="4" destOrd="0" presId="urn:microsoft.com/office/officeart/2005/8/layout/chevron2"/>
    <dgm:cxn modelId="{B5F54DDA-25B0-4644-9FBA-95551DF24BC2}" type="presParOf" srcId="{1C74B5EC-DA29-4129-A621-F8E1A7DBD0D7}" destId="{EFE64BA8-7113-4499-8FA1-9EF033683FB0}" srcOrd="0" destOrd="0" presId="urn:microsoft.com/office/officeart/2005/8/layout/chevron2"/>
    <dgm:cxn modelId="{5C8E5FC7-FDFF-4B29-96A2-F6C4766396F5}" type="presParOf" srcId="{1C74B5EC-DA29-4129-A621-F8E1A7DBD0D7}" destId="{CE102F53-6222-49B7-9862-C2AA9CB58B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33AEE7-6DE0-4763-8145-D3BDD14BDF2E}" type="doc">
      <dgm:prSet loTypeId="urn:microsoft.com/office/officeart/2005/8/layout/chevron2" loCatId="list" qsTypeId="urn:microsoft.com/office/officeart/2005/8/quickstyle/simple5" qsCatId="simple" csTypeId="urn:microsoft.com/office/officeart/2005/8/colors/accent4_2" csCatId="accent4" phldr="1"/>
      <dgm:spPr/>
      <dgm:t>
        <a:bodyPr/>
        <a:lstStyle/>
        <a:p>
          <a:endParaRPr lang="en-GB"/>
        </a:p>
      </dgm:t>
    </dgm:pt>
    <dgm:pt modelId="{ABA98758-CFD1-4BFD-88F1-9ABDF4159067}">
      <dgm:prSet phldrT="[Text]" custT="1"/>
      <dgm:spPr>
        <a:solidFill>
          <a:schemeClr val="accent4">
            <a:lumMod val="50000"/>
          </a:schemeClr>
        </a:solidFill>
      </dgm:spPr>
      <dgm:t>
        <a:bodyPr/>
        <a:lstStyle/>
        <a:p>
          <a:r>
            <a:rPr lang="en-GB" sz="1000" dirty="0"/>
            <a:t>Leagues</a:t>
          </a:r>
        </a:p>
      </dgm:t>
    </dgm:pt>
    <dgm:pt modelId="{C77FB4B0-72B8-4D69-BE74-360FF641C058}" type="parTrans" cxnId="{CF1FA68A-5116-4251-9451-974D2D90A176}">
      <dgm:prSet/>
      <dgm:spPr/>
      <dgm:t>
        <a:bodyPr/>
        <a:lstStyle/>
        <a:p>
          <a:endParaRPr lang="en-GB"/>
        </a:p>
      </dgm:t>
    </dgm:pt>
    <dgm:pt modelId="{81E94942-2E78-4676-9D2E-96731CD9700D}" type="sibTrans" cxnId="{CF1FA68A-5116-4251-9451-974D2D90A176}">
      <dgm:prSet/>
      <dgm:spPr/>
      <dgm:t>
        <a:bodyPr/>
        <a:lstStyle/>
        <a:p>
          <a:endParaRPr lang="en-GB"/>
        </a:p>
      </dgm:t>
    </dgm:pt>
    <dgm:pt modelId="{49FE90AA-6EF7-43A4-8447-4257DAAA0A7B}">
      <dgm:prSet phldrT="[Text]" custT="1"/>
      <dgm:spPr/>
      <dgm:t>
        <a:bodyPr/>
        <a:lstStyle/>
        <a:p>
          <a:r>
            <a:rPr lang="en-GB" sz="1000" dirty="0"/>
            <a:t>You will need to apply for a place in a league before you affiliate to a County FA. </a:t>
          </a:r>
        </a:p>
      </dgm:t>
    </dgm:pt>
    <dgm:pt modelId="{729F1BCA-5A80-4F0D-9831-0C77B8556913}" type="parTrans" cxnId="{4F8E445F-5E36-470D-9CA6-6FF01691D02F}">
      <dgm:prSet/>
      <dgm:spPr/>
      <dgm:t>
        <a:bodyPr/>
        <a:lstStyle/>
        <a:p>
          <a:endParaRPr lang="en-GB"/>
        </a:p>
      </dgm:t>
    </dgm:pt>
    <dgm:pt modelId="{C9EE9456-79D8-4D4C-A27E-B4F09C98B5FF}" type="sibTrans" cxnId="{4F8E445F-5E36-470D-9CA6-6FF01691D02F}">
      <dgm:prSet/>
      <dgm:spPr/>
      <dgm:t>
        <a:bodyPr/>
        <a:lstStyle/>
        <a:p>
          <a:endParaRPr lang="en-GB"/>
        </a:p>
      </dgm:t>
    </dgm:pt>
    <dgm:pt modelId="{F7AB91F0-0622-4C4D-8296-4A3BB77D79B9}">
      <dgm:prSet phldrT="[Text]" custT="1"/>
      <dgm:spPr>
        <a:solidFill>
          <a:schemeClr val="accent4">
            <a:lumMod val="50000"/>
          </a:schemeClr>
        </a:solidFill>
      </dgm:spPr>
      <dgm:t>
        <a:bodyPr/>
        <a:lstStyle/>
        <a:p>
          <a:r>
            <a:rPr lang="en-GB" sz="1000" dirty="0"/>
            <a:t>Costs</a:t>
          </a:r>
        </a:p>
      </dgm:t>
    </dgm:pt>
    <dgm:pt modelId="{1019BEDF-82D4-478B-A7B9-C38720B968C4}" type="parTrans" cxnId="{1F4C17CD-C935-4120-978A-4C24310E2D69}">
      <dgm:prSet/>
      <dgm:spPr/>
      <dgm:t>
        <a:bodyPr/>
        <a:lstStyle/>
        <a:p>
          <a:endParaRPr lang="en-GB"/>
        </a:p>
      </dgm:t>
    </dgm:pt>
    <dgm:pt modelId="{553BD70A-D367-411C-8953-F79827903258}" type="sibTrans" cxnId="{1F4C17CD-C935-4120-978A-4C24310E2D69}">
      <dgm:prSet/>
      <dgm:spPr/>
      <dgm:t>
        <a:bodyPr/>
        <a:lstStyle/>
        <a:p>
          <a:endParaRPr lang="en-GB"/>
        </a:p>
      </dgm:t>
    </dgm:pt>
    <dgm:pt modelId="{93D449FC-542E-424C-8260-F18F8205AEB5}">
      <dgm:prSet phldrT="[Text]" custT="1"/>
      <dgm:spPr/>
      <dgm:t>
        <a:bodyPr/>
        <a:lstStyle/>
        <a:p>
          <a:r>
            <a:rPr lang="en-GB" sz="1000" dirty="0"/>
            <a:t>Before you affiliate to the County FA, or league it is advisable that you create a list of costs that will help you budget for fees </a:t>
          </a:r>
          <a:r>
            <a:rPr lang="en-GB" sz="1000" dirty="0" err="1"/>
            <a:t>eg</a:t>
          </a:r>
          <a:r>
            <a:rPr lang="en-GB" sz="1000" dirty="0"/>
            <a:t> for affiliation and pitch hire</a:t>
          </a:r>
          <a:r>
            <a:rPr lang="en-GB" sz="1000" b="1" dirty="0"/>
            <a:t> </a:t>
          </a:r>
          <a:r>
            <a:rPr lang="en-GB" sz="1000" dirty="0"/>
            <a:t>that are paid out at the beginning of the season. The main income for clubs at the start is from subscriptions and membership fees. </a:t>
          </a:r>
        </a:p>
      </dgm:t>
    </dgm:pt>
    <dgm:pt modelId="{68DB8E9F-5BC5-414F-9191-C9743BC37098}" type="parTrans" cxnId="{EA896B33-A692-4811-BDDC-006F1452933E}">
      <dgm:prSet/>
      <dgm:spPr/>
      <dgm:t>
        <a:bodyPr/>
        <a:lstStyle/>
        <a:p>
          <a:endParaRPr lang="en-GB"/>
        </a:p>
      </dgm:t>
    </dgm:pt>
    <dgm:pt modelId="{205EB2F1-0375-4808-8E03-51EC66F42D79}" type="sibTrans" cxnId="{EA896B33-A692-4811-BDDC-006F1452933E}">
      <dgm:prSet/>
      <dgm:spPr/>
      <dgm:t>
        <a:bodyPr/>
        <a:lstStyle/>
        <a:p>
          <a:endParaRPr lang="en-GB"/>
        </a:p>
      </dgm:t>
    </dgm:pt>
    <dgm:pt modelId="{E10F8915-34F8-4B4C-8AC0-5523B8F8CF8A}">
      <dgm:prSet phldrT="[Text]" custT="1"/>
      <dgm:spPr>
        <a:solidFill>
          <a:schemeClr val="accent4">
            <a:lumMod val="50000"/>
          </a:schemeClr>
        </a:solidFill>
      </dgm:spPr>
      <dgm:t>
        <a:bodyPr/>
        <a:lstStyle/>
        <a:p>
          <a:r>
            <a:rPr lang="en-GB" sz="1000" dirty="0"/>
            <a:t>Facility</a:t>
          </a:r>
        </a:p>
      </dgm:t>
    </dgm:pt>
    <dgm:pt modelId="{AAD4F7CE-0CE1-4391-A3D2-48F989B572BC}" type="parTrans" cxnId="{F00AF142-585E-4221-A6CE-F44DC2B4E2CF}">
      <dgm:prSet/>
      <dgm:spPr/>
      <dgm:t>
        <a:bodyPr/>
        <a:lstStyle/>
        <a:p>
          <a:endParaRPr lang="en-GB"/>
        </a:p>
      </dgm:t>
    </dgm:pt>
    <dgm:pt modelId="{F6DB4DBA-FFB9-404E-9138-52808631F3E3}" type="sibTrans" cxnId="{F00AF142-585E-4221-A6CE-F44DC2B4E2CF}">
      <dgm:prSet/>
      <dgm:spPr/>
      <dgm:t>
        <a:bodyPr/>
        <a:lstStyle/>
        <a:p>
          <a:endParaRPr lang="en-GB"/>
        </a:p>
      </dgm:t>
    </dgm:pt>
    <dgm:pt modelId="{35EAF616-99A4-4532-9C5F-95EE5F8CF14B}">
      <dgm:prSet phldrT="[Text]" custT="1"/>
      <dgm:spPr/>
      <dgm:t>
        <a:bodyPr/>
        <a:lstStyle/>
        <a:p>
          <a:r>
            <a:rPr lang="en-GB" sz="1000" dirty="0"/>
            <a:t>Before applying to a league you may need to have a home ground, without this you may not be able to register in a league. This can be a local authority or school pitch, if you don’t have access to a privately owned one. </a:t>
          </a:r>
        </a:p>
      </dgm:t>
    </dgm:pt>
    <dgm:pt modelId="{26802210-7F45-46BD-8743-9BE5D3D45391}" type="parTrans" cxnId="{6F31009D-F50D-472D-8E30-E7357F79EBD4}">
      <dgm:prSet/>
      <dgm:spPr/>
      <dgm:t>
        <a:bodyPr/>
        <a:lstStyle/>
        <a:p>
          <a:endParaRPr lang="en-GB"/>
        </a:p>
      </dgm:t>
    </dgm:pt>
    <dgm:pt modelId="{EF377B68-4B85-45C6-8AA7-0C3116B3A0B8}" type="sibTrans" cxnId="{6F31009D-F50D-472D-8E30-E7357F79EBD4}">
      <dgm:prSet/>
      <dgm:spPr/>
      <dgm:t>
        <a:bodyPr/>
        <a:lstStyle/>
        <a:p>
          <a:endParaRPr lang="en-GB"/>
        </a:p>
      </dgm:t>
    </dgm:pt>
    <dgm:pt modelId="{B8D17E16-7A2A-4417-A571-51649B999D76}" type="pres">
      <dgm:prSet presAssocID="{8633AEE7-6DE0-4763-8145-D3BDD14BDF2E}" presName="linearFlow" presStyleCnt="0">
        <dgm:presLayoutVars>
          <dgm:dir/>
          <dgm:animLvl val="lvl"/>
          <dgm:resizeHandles val="exact"/>
        </dgm:presLayoutVars>
      </dgm:prSet>
      <dgm:spPr/>
    </dgm:pt>
    <dgm:pt modelId="{0EBF48F4-1B3F-429B-9D26-CA51A7B17BA7}" type="pres">
      <dgm:prSet presAssocID="{ABA98758-CFD1-4BFD-88F1-9ABDF4159067}" presName="composite" presStyleCnt="0"/>
      <dgm:spPr/>
    </dgm:pt>
    <dgm:pt modelId="{12494C41-6A09-4611-967E-2FE50B488B0E}" type="pres">
      <dgm:prSet presAssocID="{ABA98758-CFD1-4BFD-88F1-9ABDF4159067}" presName="parentText" presStyleLbl="alignNode1" presStyleIdx="0" presStyleCnt="3">
        <dgm:presLayoutVars>
          <dgm:chMax val="1"/>
          <dgm:bulletEnabled val="1"/>
        </dgm:presLayoutVars>
      </dgm:prSet>
      <dgm:spPr/>
    </dgm:pt>
    <dgm:pt modelId="{6E318401-0235-4B11-92AC-5BB1A3853C1B}" type="pres">
      <dgm:prSet presAssocID="{ABA98758-CFD1-4BFD-88F1-9ABDF4159067}" presName="descendantText" presStyleLbl="alignAcc1" presStyleIdx="0" presStyleCnt="3">
        <dgm:presLayoutVars>
          <dgm:bulletEnabled val="1"/>
        </dgm:presLayoutVars>
      </dgm:prSet>
      <dgm:spPr/>
    </dgm:pt>
    <dgm:pt modelId="{8764C5BF-7128-4F27-B076-E29FC4256C52}" type="pres">
      <dgm:prSet presAssocID="{81E94942-2E78-4676-9D2E-96731CD9700D}" presName="sp" presStyleCnt="0"/>
      <dgm:spPr/>
    </dgm:pt>
    <dgm:pt modelId="{4D486B6A-1675-45B0-83DB-D30D783F919C}" type="pres">
      <dgm:prSet presAssocID="{F7AB91F0-0622-4C4D-8296-4A3BB77D79B9}" presName="composite" presStyleCnt="0"/>
      <dgm:spPr/>
    </dgm:pt>
    <dgm:pt modelId="{BB561C28-A1AE-4C19-9EED-FB69954B70E2}" type="pres">
      <dgm:prSet presAssocID="{F7AB91F0-0622-4C4D-8296-4A3BB77D79B9}" presName="parentText" presStyleLbl="alignNode1" presStyleIdx="1" presStyleCnt="3">
        <dgm:presLayoutVars>
          <dgm:chMax val="1"/>
          <dgm:bulletEnabled val="1"/>
        </dgm:presLayoutVars>
      </dgm:prSet>
      <dgm:spPr/>
    </dgm:pt>
    <dgm:pt modelId="{D16F3242-CD73-4153-B699-4C87BC01CD7F}" type="pres">
      <dgm:prSet presAssocID="{F7AB91F0-0622-4C4D-8296-4A3BB77D79B9}" presName="descendantText" presStyleLbl="alignAcc1" presStyleIdx="1" presStyleCnt="3">
        <dgm:presLayoutVars>
          <dgm:bulletEnabled val="1"/>
        </dgm:presLayoutVars>
      </dgm:prSet>
      <dgm:spPr/>
    </dgm:pt>
    <dgm:pt modelId="{F4029F02-626E-4608-92A8-A55AC8681EB4}" type="pres">
      <dgm:prSet presAssocID="{553BD70A-D367-411C-8953-F79827903258}" presName="sp" presStyleCnt="0"/>
      <dgm:spPr/>
    </dgm:pt>
    <dgm:pt modelId="{1C74B5EC-DA29-4129-A621-F8E1A7DBD0D7}" type="pres">
      <dgm:prSet presAssocID="{E10F8915-34F8-4B4C-8AC0-5523B8F8CF8A}" presName="composite" presStyleCnt="0"/>
      <dgm:spPr/>
    </dgm:pt>
    <dgm:pt modelId="{EFE64BA8-7113-4499-8FA1-9EF033683FB0}" type="pres">
      <dgm:prSet presAssocID="{E10F8915-34F8-4B4C-8AC0-5523B8F8CF8A}" presName="parentText" presStyleLbl="alignNode1" presStyleIdx="2" presStyleCnt="3">
        <dgm:presLayoutVars>
          <dgm:chMax val="1"/>
          <dgm:bulletEnabled val="1"/>
        </dgm:presLayoutVars>
      </dgm:prSet>
      <dgm:spPr/>
    </dgm:pt>
    <dgm:pt modelId="{CE102F53-6222-49B7-9862-C2AA9CB58B96}" type="pres">
      <dgm:prSet presAssocID="{E10F8915-34F8-4B4C-8AC0-5523B8F8CF8A}" presName="descendantText" presStyleLbl="alignAcc1" presStyleIdx="2" presStyleCnt="3">
        <dgm:presLayoutVars>
          <dgm:bulletEnabled val="1"/>
        </dgm:presLayoutVars>
      </dgm:prSet>
      <dgm:spPr/>
    </dgm:pt>
  </dgm:ptLst>
  <dgm:cxnLst>
    <dgm:cxn modelId="{9B1A2C02-0533-4CAE-9878-BC048E73A230}" type="presOf" srcId="{49FE90AA-6EF7-43A4-8447-4257DAAA0A7B}" destId="{6E318401-0235-4B11-92AC-5BB1A3853C1B}" srcOrd="0" destOrd="0" presId="urn:microsoft.com/office/officeart/2005/8/layout/chevron2"/>
    <dgm:cxn modelId="{30641522-6959-4A1E-AB1D-CF35FCF4010C}" type="presOf" srcId="{35EAF616-99A4-4532-9C5F-95EE5F8CF14B}" destId="{CE102F53-6222-49B7-9862-C2AA9CB58B96}" srcOrd="0" destOrd="0" presId="urn:microsoft.com/office/officeart/2005/8/layout/chevron2"/>
    <dgm:cxn modelId="{EA896B33-A692-4811-BDDC-006F1452933E}" srcId="{F7AB91F0-0622-4C4D-8296-4A3BB77D79B9}" destId="{93D449FC-542E-424C-8260-F18F8205AEB5}" srcOrd="0" destOrd="0" parTransId="{68DB8E9F-5BC5-414F-9191-C9743BC37098}" sibTransId="{205EB2F1-0375-4808-8E03-51EC66F42D79}"/>
    <dgm:cxn modelId="{88DCC935-4DD6-488F-BD82-5534E4B7D449}" type="presOf" srcId="{8633AEE7-6DE0-4763-8145-D3BDD14BDF2E}" destId="{B8D17E16-7A2A-4417-A571-51649B999D76}" srcOrd="0" destOrd="0" presId="urn:microsoft.com/office/officeart/2005/8/layout/chevron2"/>
    <dgm:cxn modelId="{4F8E445F-5E36-470D-9CA6-6FF01691D02F}" srcId="{ABA98758-CFD1-4BFD-88F1-9ABDF4159067}" destId="{49FE90AA-6EF7-43A4-8447-4257DAAA0A7B}" srcOrd="0" destOrd="0" parTransId="{729F1BCA-5A80-4F0D-9831-0C77B8556913}" sibTransId="{C9EE9456-79D8-4D4C-A27E-B4F09C98B5FF}"/>
    <dgm:cxn modelId="{41389061-C7AB-42A1-86D9-DB5441A9D5F8}" type="presOf" srcId="{93D449FC-542E-424C-8260-F18F8205AEB5}" destId="{D16F3242-CD73-4153-B699-4C87BC01CD7F}" srcOrd="0" destOrd="0" presId="urn:microsoft.com/office/officeart/2005/8/layout/chevron2"/>
    <dgm:cxn modelId="{F00AF142-585E-4221-A6CE-F44DC2B4E2CF}" srcId="{8633AEE7-6DE0-4763-8145-D3BDD14BDF2E}" destId="{E10F8915-34F8-4B4C-8AC0-5523B8F8CF8A}" srcOrd="2" destOrd="0" parTransId="{AAD4F7CE-0CE1-4391-A3D2-48F989B572BC}" sibTransId="{F6DB4DBA-FFB9-404E-9138-52808631F3E3}"/>
    <dgm:cxn modelId="{E7DD2074-6876-43F1-B8BE-659D8A52F07C}" type="presOf" srcId="{ABA98758-CFD1-4BFD-88F1-9ABDF4159067}" destId="{12494C41-6A09-4611-967E-2FE50B488B0E}" srcOrd="0" destOrd="0" presId="urn:microsoft.com/office/officeart/2005/8/layout/chevron2"/>
    <dgm:cxn modelId="{CF1FA68A-5116-4251-9451-974D2D90A176}" srcId="{8633AEE7-6DE0-4763-8145-D3BDD14BDF2E}" destId="{ABA98758-CFD1-4BFD-88F1-9ABDF4159067}" srcOrd="0" destOrd="0" parTransId="{C77FB4B0-72B8-4D69-BE74-360FF641C058}" sibTransId="{81E94942-2E78-4676-9D2E-96731CD9700D}"/>
    <dgm:cxn modelId="{E13DA88B-4245-48ED-92F4-E02771AA5199}" type="presOf" srcId="{F7AB91F0-0622-4C4D-8296-4A3BB77D79B9}" destId="{BB561C28-A1AE-4C19-9EED-FB69954B70E2}" srcOrd="0" destOrd="0" presId="urn:microsoft.com/office/officeart/2005/8/layout/chevron2"/>
    <dgm:cxn modelId="{6F31009D-F50D-472D-8E30-E7357F79EBD4}" srcId="{E10F8915-34F8-4B4C-8AC0-5523B8F8CF8A}" destId="{35EAF616-99A4-4532-9C5F-95EE5F8CF14B}" srcOrd="0" destOrd="0" parTransId="{26802210-7F45-46BD-8743-9BE5D3D45391}" sibTransId="{EF377B68-4B85-45C6-8AA7-0C3116B3A0B8}"/>
    <dgm:cxn modelId="{55F528A7-8541-4169-A44A-98C3E0328EFC}" type="presOf" srcId="{E10F8915-34F8-4B4C-8AC0-5523B8F8CF8A}" destId="{EFE64BA8-7113-4499-8FA1-9EF033683FB0}" srcOrd="0" destOrd="0" presId="urn:microsoft.com/office/officeart/2005/8/layout/chevron2"/>
    <dgm:cxn modelId="{1F4C17CD-C935-4120-978A-4C24310E2D69}" srcId="{8633AEE7-6DE0-4763-8145-D3BDD14BDF2E}" destId="{F7AB91F0-0622-4C4D-8296-4A3BB77D79B9}" srcOrd="1" destOrd="0" parTransId="{1019BEDF-82D4-478B-A7B9-C38720B968C4}" sibTransId="{553BD70A-D367-411C-8953-F79827903258}"/>
    <dgm:cxn modelId="{DA1CFF89-D3B7-47FE-A02E-7A8D2886F160}" type="presParOf" srcId="{B8D17E16-7A2A-4417-A571-51649B999D76}" destId="{0EBF48F4-1B3F-429B-9D26-CA51A7B17BA7}" srcOrd="0" destOrd="0" presId="urn:microsoft.com/office/officeart/2005/8/layout/chevron2"/>
    <dgm:cxn modelId="{84EE5C1F-EDC7-4059-B551-E655EDF390C3}" type="presParOf" srcId="{0EBF48F4-1B3F-429B-9D26-CA51A7B17BA7}" destId="{12494C41-6A09-4611-967E-2FE50B488B0E}" srcOrd="0" destOrd="0" presId="urn:microsoft.com/office/officeart/2005/8/layout/chevron2"/>
    <dgm:cxn modelId="{221B2EB2-89A0-4660-BD2F-8D6F0B5BBCB6}" type="presParOf" srcId="{0EBF48F4-1B3F-429B-9D26-CA51A7B17BA7}" destId="{6E318401-0235-4B11-92AC-5BB1A3853C1B}" srcOrd="1" destOrd="0" presId="urn:microsoft.com/office/officeart/2005/8/layout/chevron2"/>
    <dgm:cxn modelId="{39007ACB-4E89-4A55-A6C6-A84A32E290E7}" type="presParOf" srcId="{B8D17E16-7A2A-4417-A571-51649B999D76}" destId="{8764C5BF-7128-4F27-B076-E29FC4256C52}" srcOrd="1" destOrd="0" presId="urn:microsoft.com/office/officeart/2005/8/layout/chevron2"/>
    <dgm:cxn modelId="{9DE06FC2-77D6-43E8-86E9-61670E6B9B01}" type="presParOf" srcId="{B8D17E16-7A2A-4417-A571-51649B999D76}" destId="{4D486B6A-1675-45B0-83DB-D30D783F919C}" srcOrd="2" destOrd="0" presId="urn:microsoft.com/office/officeart/2005/8/layout/chevron2"/>
    <dgm:cxn modelId="{9B55EF5E-114B-45A9-B4B2-4D5685C64A74}" type="presParOf" srcId="{4D486B6A-1675-45B0-83DB-D30D783F919C}" destId="{BB561C28-A1AE-4C19-9EED-FB69954B70E2}" srcOrd="0" destOrd="0" presId="urn:microsoft.com/office/officeart/2005/8/layout/chevron2"/>
    <dgm:cxn modelId="{0871629B-1D9B-4130-9DA4-70995F376A70}" type="presParOf" srcId="{4D486B6A-1675-45B0-83DB-D30D783F919C}" destId="{D16F3242-CD73-4153-B699-4C87BC01CD7F}" srcOrd="1" destOrd="0" presId="urn:microsoft.com/office/officeart/2005/8/layout/chevron2"/>
    <dgm:cxn modelId="{95CD6CCF-E9A4-45AE-BBB8-C07C72256668}" type="presParOf" srcId="{B8D17E16-7A2A-4417-A571-51649B999D76}" destId="{F4029F02-626E-4608-92A8-A55AC8681EB4}" srcOrd="3" destOrd="0" presId="urn:microsoft.com/office/officeart/2005/8/layout/chevron2"/>
    <dgm:cxn modelId="{07DD981D-D6CE-474A-8DF9-B85209782EB3}" type="presParOf" srcId="{B8D17E16-7A2A-4417-A571-51649B999D76}" destId="{1C74B5EC-DA29-4129-A621-F8E1A7DBD0D7}" srcOrd="4" destOrd="0" presId="urn:microsoft.com/office/officeart/2005/8/layout/chevron2"/>
    <dgm:cxn modelId="{2DB52C87-79C4-42F9-9083-A75C58553774}" type="presParOf" srcId="{1C74B5EC-DA29-4129-A621-F8E1A7DBD0D7}" destId="{EFE64BA8-7113-4499-8FA1-9EF033683FB0}" srcOrd="0" destOrd="0" presId="urn:microsoft.com/office/officeart/2005/8/layout/chevron2"/>
    <dgm:cxn modelId="{5CFA8796-2C45-439A-AE0F-FF8C3FD622DE}" type="presParOf" srcId="{1C74B5EC-DA29-4129-A621-F8E1A7DBD0D7}" destId="{CE102F53-6222-49B7-9862-C2AA9CB58B9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33AEE7-6DE0-4763-8145-D3BDD14BDF2E}" type="doc">
      <dgm:prSet loTypeId="urn:microsoft.com/office/officeart/2005/8/layout/chevron2" loCatId="list" qsTypeId="urn:microsoft.com/office/officeart/2005/8/quickstyle/simple5" qsCatId="simple" csTypeId="urn:microsoft.com/office/officeart/2005/8/colors/accent4_2" csCatId="accent4" phldr="1"/>
      <dgm:spPr/>
      <dgm:t>
        <a:bodyPr/>
        <a:lstStyle/>
        <a:p>
          <a:endParaRPr lang="en-GB"/>
        </a:p>
      </dgm:t>
    </dgm:pt>
    <dgm:pt modelId="{ABA98758-CFD1-4BFD-88F1-9ABDF4159067}">
      <dgm:prSet phldrT="[Text]"/>
      <dgm:spPr>
        <a:solidFill>
          <a:schemeClr val="accent4">
            <a:lumMod val="50000"/>
          </a:schemeClr>
        </a:solidFill>
      </dgm:spPr>
      <dgm:t>
        <a:bodyPr/>
        <a:lstStyle/>
        <a:p>
          <a:r>
            <a:rPr lang="en-GB" dirty="0"/>
            <a:t>Affiliation</a:t>
          </a:r>
        </a:p>
      </dgm:t>
    </dgm:pt>
    <dgm:pt modelId="{C77FB4B0-72B8-4D69-BE74-360FF641C058}" type="parTrans" cxnId="{CF1FA68A-5116-4251-9451-974D2D90A176}">
      <dgm:prSet/>
      <dgm:spPr/>
      <dgm:t>
        <a:bodyPr/>
        <a:lstStyle/>
        <a:p>
          <a:endParaRPr lang="en-GB"/>
        </a:p>
      </dgm:t>
    </dgm:pt>
    <dgm:pt modelId="{81E94942-2E78-4676-9D2E-96731CD9700D}" type="sibTrans" cxnId="{CF1FA68A-5116-4251-9451-974D2D90A176}">
      <dgm:prSet/>
      <dgm:spPr/>
      <dgm:t>
        <a:bodyPr/>
        <a:lstStyle/>
        <a:p>
          <a:endParaRPr lang="en-GB"/>
        </a:p>
      </dgm:t>
    </dgm:pt>
    <dgm:pt modelId="{49FE90AA-6EF7-43A4-8447-4257DAAA0A7B}">
      <dgm:prSet phldrT="[Text]" custT="1"/>
      <dgm:spPr/>
      <dgm:t>
        <a:bodyPr/>
        <a:lstStyle/>
        <a:p>
          <a:r>
            <a:rPr lang="en-GB" sz="1000" dirty="0"/>
            <a:t>Affiliation forms can be downloaded from the Durham County FA website </a:t>
          </a:r>
          <a:r>
            <a:rPr lang="en-GB" sz="1000" i="1" dirty="0"/>
            <a:t>(</a:t>
          </a:r>
          <a:r>
            <a:rPr lang="en-GB" sz="1000" i="1" dirty="0">
              <a:hlinkClick xmlns:r="http://schemas.openxmlformats.org/officeDocument/2006/relationships" r:id="rId1"/>
            </a:rPr>
            <a:t>www.DurhamFA.com</a:t>
          </a:r>
          <a:r>
            <a:rPr lang="en-GB" sz="1000" dirty="0"/>
            <a:t>), or requested from the county offices from the Football Services Team. As part of your affiliation to the CFA you get public liability insurance plus Player Personal Insurance. If there is a County Cup competition for your age group you may want to enter it. Allocation of County Cups within the Open age bracket </a:t>
          </a:r>
          <a:r>
            <a:rPr lang="en-GB" sz="1000" b="1" dirty="0"/>
            <a:t>(*4 below)</a:t>
          </a:r>
          <a:r>
            <a:rPr lang="en-GB" sz="1000" dirty="0"/>
            <a:t> is dependent on what division your team plays in.</a:t>
          </a:r>
        </a:p>
      </dgm:t>
    </dgm:pt>
    <dgm:pt modelId="{729F1BCA-5A80-4F0D-9831-0C77B8556913}" type="parTrans" cxnId="{4F8E445F-5E36-470D-9CA6-6FF01691D02F}">
      <dgm:prSet/>
      <dgm:spPr/>
      <dgm:t>
        <a:bodyPr/>
        <a:lstStyle/>
        <a:p>
          <a:endParaRPr lang="en-GB"/>
        </a:p>
      </dgm:t>
    </dgm:pt>
    <dgm:pt modelId="{C9EE9456-79D8-4D4C-A27E-B4F09C98B5FF}" type="sibTrans" cxnId="{4F8E445F-5E36-470D-9CA6-6FF01691D02F}">
      <dgm:prSet/>
      <dgm:spPr/>
      <dgm:t>
        <a:bodyPr/>
        <a:lstStyle/>
        <a:p>
          <a:endParaRPr lang="en-GB"/>
        </a:p>
      </dgm:t>
    </dgm:pt>
    <dgm:pt modelId="{F7AB91F0-0622-4C4D-8296-4A3BB77D79B9}">
      <dgm:prSet phldrT="[Text]"/>
      <dgm:spPr>
        <a:solidFill>
          <a:schemeClr val="accent4">
            <a:lumMod val="50000"/>
          </a:schemeClr>
        </a:solidFill>
      </dgm:spPr>
      <dgm:t>
        <a:bodyPr/>
        <a:lstStyle/>
        <a:p>
          <a:r>
            <a:rPr lang="en-GB" dirty="0"/>
            <a:t>Kit &amp; Equipment</a:t>
          </a:r>
        </a:p>
      </dgm:t>
    </dgm:pt>
    <dgm:pt modelId="{1019BEDF-82D4-478B-A7B9-C38720B968C4}" type="parTrans" cxnId="{1F4C17CD-C935-4120-978A-4C24310E2D69}">
      <dgm:prSet/>
      <dgm:spPr/>
      <dgm:t>
        <a:bodyPr/>
        <a:lstStyle/>
        <a:p>
          <a:endParaRPr lang="en-GB"/>
        </a:p>
      </dgm:t>
    </dgm:pt>
    <dgm:pt modelId="{553BD70A-D367-411C-8953-F79827903258}" type="sibTrans" cxnId="{1F4C17CD-C935-4120-978A-4C24310E2D69}">
      <dgm:prSet/>
      <dgm:spPr/>
      <dgm:t>
        <a:bodyPr/>
        <a:lstStyle/>
        <a:p>
          <a:endParaRPr lang="en-GB"/>
        </a:p>
      </dgm:t>
    </dgm:pt>
    <dgm:pt modelId="{93D449FC-542E-424C-8260-F18F8205AEB5}">
      <dgm:prSet phldrT="[Text]" custT="1"/>
      <dgm:spPr/>
      <dgm:t>
        <a:bodyPr/>
        <a:lstStyle/>
        <a:p>
          <a:r>
            <a:rPr lang="en-GB" sz="1000" dirty="0"/>
            <a:t>Before the start of the season you will need to purchase suitable kit and equipment. The necessary equipment will include football playing strip, first aid kit, corner flags, balls and nets. </a:t>
          </a:r>
        </a:p>
      </dgm:t>
    </dgm:pt>
    <dgm:pt modelId="{68DB8E9F-5BC5-414F-9191-C9743BC37098}" type="parTrans" cxnId="{EA896B33-A692-4811-BDDC-006F1452933E}">
      <dgm:prSet/>
      <dgm:spPr/>
      <dgm:t>
        <a:bodyPr/>
        <a:lstStyle/>
        <a:p>
          <a:endParaRPr lang="en-GB"/>
        </a:p>
      </dgm:t>
    </dgm:pt>
    <dgm:pt modelId="{205EB2F1-0375-4808-8E03-51EC66F42D79}" type="sibTrans" cxnId="{EA896B33-A692-4811-BDDC-006F1452933E}">
      <dgm:prSet/>
      <dgm:spPr/>
      <dgm:t>
        <a:bodyPr/>
        <a:lstStyle/>
        <a:p>
          <a:endParaRPr lang="en-GB"/>
        </a:p>
      </dgm:t>
    </dgm:pt>
    <dgm:pt modelId="{E10F8915-34F8-4B4C-8AC0-5523B8F8CF8A}">
      <dgm:prSet phldrT="[Text]"/>
      <dgm:spPr>
        <a:solidFill>
          <a:schemeClr val="accent4">
            <a:lumMod val="50000"/>
          </a:schemeClr>
        </a:solidFill>
      </dgm:spPr>
      <dgm:t>
        <a:bodyPr/>
        <a:lstStyle/>
        <a:p>
          <a:r>
            <a:rPr lang="en-GB" dirty="0"/>
            <a:t>Funding &amp; Fundraising</a:t>
          </a:r>
        </a:p>
      </dgm:t>
    </dgm:pt>
    <dgm:pt modelId="{AAD4F7CE-0CE1-4391-A3D2-48F989B572BC}" type="parTrans" cxnId="{F00AF142-585E-4221-A6CE-F44DC2B4E2CF}">
      <dgm:prSet/>
      <dgm:spPr/>
      <dgm:t>
        <a:bodyPr/>
        <a:lstStyle/>
        <a:p>
          <a:endParaRPr lang="en-GB"/>
        </a:p>
      </dgm:t>
    </dgm:pt>
    <dgm:pt modelId="{F6DB4DBA-FFB9-404E-9138-52808631F3E3}" type="sibTrans" cxnId="{F00AF142-585E-4221-A6CE-F44DC2B4E2CF}">
      <dgm:prSet/>
      <dgm:spPr/>
      <dgm:t>
        <a:bodyPr/>
        <a:lstStyle/>
        <a:p>
          <a:endParaRPr lang="en-GB"/>
        </a:p>
      </dgm:t>
    </dgm:pt>
    <dgm:pt modelId="{35EAF616-99A4-4532-9C5F-95EE5F8CF14B}">
      <dgm:prSet phldrT="[Text]" custT="1"/>
      <dgm:spPr/>
      <dgm:t>
        <a:bodyPr/>
        <a:lstStyle/>
        <a:p>
          <a:r>
            <a:rPr lang="en-GB" sz="1000" dirty="0"/>
            <a:t>It will be important to raise funds quickly to cover the essential expenditure such as affiliation fees, league membership fee, pitch hire charges and kit. The treasurer will need to keep an</a:t>
          </a:r>
          <a:r>
            <a:rPr lang="en-GB" sz="1000" b="1" dirty="0"/>
            <a:t> </a:t>
          </a:r>
          <a:r>
            <a:rPr lang="en-GB" sz="1000" dirty="0"/>
            <a:t>accurate account</a:t>
          </a:r>
          <a:r>
            <a:rPr lang="en-GB" sz="1000" b="1" dirty="0"/>
            <a:t> </a:t>
          </a:r>
          <a:r>
            <a:rPr lang="en-GB" sz="1000" dirty="0"/>
            <a:t>of income and expenditure and feedback to the club committee at the General meeting. Funds can be raised by accessing</a:t>
          </a:r>
          <a:r>
            <a:rPr lang="en-GB" sz="1000" b="1" dirty="0"/>
            <a:t> </a:t>
          </a:r>
          <a:r>
            <a:rPr lang="en-GB" sz="1000" dirty="0"/>
            <a:t>numerous grants and funding schemes and for more information about those that are on the Durham County FA website </a:t>
          </a:r>
          <a:r>
            <a:rPr lang="en-GB" sz="1000" i="1" dirty="0">
              <a:hlinkClick xmlns:r="http://schemas.openxmlformats.org/officeDocument/2006/relationships" r:id="rId2"/>
            </a:rPr>
            <a:t>Click Here</a:t>
          </a:r>
          <a:r>
            <a:rPr lang="en-GB" sz="1000" dirty="0"/>
            <a:t>.</a:t>
          </a:r>
        </a:p>
      </dgm:t>
    </dgm:pt>
    <dgm:pt modelId="{26802210-7F45-46BD-8743-9BE5D3D45391}" type="parTrans" cxnId="{6F31009D-F50D-472D-8E30-E7357F79EBD4}">
      <dgm:prSet/>
      <dgm:spPr/>
      <dgm:t>
        <a:bodyPr/>
        <a:lstStyle/>
        <a:p>
          <a:endParaRPr lang="en-GB"/>
        </a:p>
      </dgm:t>
    </dgm:pt>
    <dgm:pt modelId="{EF377B68-4B85-45C6-8AA7-0C3116B3A0B8}" type="sibTrans" cxnId="{6F31009D-F50D-472D-8E30-E7357F79EBD4}">
      <dgm:prSet/>
      <dgm:spPr/>
      <dgm:t>
        <a:bodyPr/>
        <a:lstStyle/>
        <a:p>
          <a:endParaRPr lang="en-GB"/>
        </a:p>
      </dgm:t>
    </dgm:pt>
    <dgm:pt modelId="{B8D17E16-7A2A-4417-A571-51649B999D76}" type="pres">
      <dgm:prSet presAssocID="{8633AEE7-6DE0-4763-8145-D3BDD14BDF2E}" presName="linearFlow" presStyleCnt="0">
        <dgm:presLayoutVars>
          <dgm:dir/>
          <dgm:animLvl val="lvl"/>
          <dgm:resizeHandles val="exact"/>
        </dgm:presLayoutVars>
      </dgm:prSet>
      <dgm:spPr/>
    </dgm:pt>
    <dgm:pt modelId="{0EBF48F4-1B3F-429B-9D26-CA51A7B17BA7}" type="pres">
      <dgm:prSet presAssocID="{ABA98758-CFD1-4BFD-88F1-9ABDF4159067}" presName="composite" presStyleCnt="0"/>
      <dgm:spPr/>
    </dgm:pt>
    <dgm:pt modelId="{12494C41-6A09-4611-967E-2FE50B488B0E}" type="pres">
      <dgm:prSet presAssocID="{ABA98758-CFD1-4BFD-88F1-9ABDF4159067}" presName="parentText" presStyleLbl="alignNode1" presStyleIdx="0" presStyleCnt="3">
        <dgm:presLayoutVars>
          <dgm:chMax val="1"/>
          <dgm:bulletEnabled val="1"/>
        </dgm:presLayoutVars>
      </dgm:prSet>
      <dgm:spPr/>
    </dgm:pt>
    <dgm:pt modelId="{6E318401-0235-4B11-92AC-5BB1A3853C1B}" type="pres">
      <dgm:prSet presAssocID="{ABA98758-CFD1-4BFD-88F1-9ABDF4159067}" presName="descendantText" presStyleLbl="alignAcc1" presStyleIdx="0" presStyleCnt="3">
        <dgm:presLayoutVars>
          <dgm:bulletEnabled val="1"/>
        </dgm:presLayoutVars>
      </dgm:prSet>
      <dgm:spPr/>
    </dgm:pt>
    <dgm:pt modelId="{8764C5BF-7128-4F27-B076-E29FC4256C52}" type="pres">
      <dgm:prSet presAssocID="{81E94942-2E78-4676-9D2E-96731CD9700D}" presName="sp" presStyleCnt="0"/>
      <dgm:spPr/>
    </dgm:pt>
    <dgm:pt modelId="{4D486B6A-1675-45B0-83DB-D30D783F919C}" type="pres">
      <dgm:prSet presAssocID="{F7AB91F0-0622-4C4D-8296-4A3BB77D79B9}" presName="composite" presStyleCnt="0"/>
      <dgm:spPr/>
    </dgm:pt>
    <dgm:pt modelId="{BB561C28-A1AE-4C19-9EED-FB69954B70E2}" type="pres">
      <dgm:prSet presAssocID="{F7AB91F0-0622-4C4D-8296-4A3BB77D79B9}" presName="parentText" presStyleLbl="alignNode1" presStyleIdx="1" presStyleCnt="3">
        <dgm:presLayoutVars>
          <dgm:chMax val="1"/>
          <dgm:bulletEnabled val="1"/>
        </dgm:presLayoutVars>
      </dgm:prSet>
      <dgm:spPr/>
    </dgm:pt>
    <dgm:pt modelId="{D16F3242-CD73-4153-B699-4C87BC01CD7F}" type="pres">
      <dgm:prSet presAssocID="{F7AB91F0-0622-4C4D-8296-4A3BB77D79B9}" presName="descendantText" presStyleLbl="alignAcc1" presStyleIdx="1" presStyleCnt="3" custScaleY="109179">
        <dgm:presLayoutVars>
          <dgm:bulletEnabled val="1"/>
        </dgm:presLayoutVars>
      </dgm:prSet>
      <dgm:spPr/>
    </dgm:pt>
    <dgm:pt modelId="{F4029F02-626E-4608-92A8-A55AC8681EB4}" type="pres">
      <dgm:prSet presAssocID="{553BD70A-D367-411C-8953-F79827903258}" presName="sp" presStyleCnt="0"/>
      <dgm:spPr/>
    </dgm:pt>
    <dgm:pt modelId="{1C74B5EC-DA29-4129-A621-F8E1A7DBD0D7}" type="pres">
      <dgm:prSet presAssocID="{E10F8915-34F8-4B4C-8AC0-5523B8F8CF8A}" presName="composite" presStyleCnt="0"/>
      <dgm:spPr/>
    </dgm:pt>
    <dgm:pt modelId="{EFE64BA8-7113-4499-8FA1-9EF033683FB0}" type="pres">
      <dgm:prSet presAssocID="{E10F8915-34F8-4B4C-8AC0-5523B8F8CF8A}" presName="parentText" presStyleLbl="alignNode1" presStyleIdx="2" presStyleCnt="3">
        <dgm:presLayoutVars>
          <dgm:chMax val="1"/>
          <dgm:bulletEnabled val="1"/>
        </dgm:presLayoutVars>
      </dgm:prSet>
      <dgm:spPr/>
    </dgm:pt>
    <dgm:pt modelId="{CE102F53-6222-49B7-9862-C2AA9CB58B96}" type="pres">
      <dgm:prSet presAssocID="{E10F8915-34F8-4B4C-8AC0-5523B8F8CF8A}" presName="descendantText" presStyleLbl="alignAcc1" presStyleIdx="2" presStyleCnt="3">
        <dgm:presLayoutVars>
          <dgm:bulletEnabled val="1"/>
        </dgm:presLayoutVars>
      </dgm:prSet>
      <dgm:spPr/>
    </dgm:pt>
  </dgm:ptLst>
  <dgm:cxnLst>
    <dgm:cxn modelId="{8722E117-326D-43CE-9466-70725E000D29}" type="presOf" srcId="{49FE90AA-6EF7-43A4-8447-4257DAAA0A7B}" destId="{6E318401-0235-4B11-92AC-5BB1A3853C1B}" srcOrd="0" destOrd="0" presId="urn:microsoft.com/office/officeart/2005/8/layout/chevron2"/>
    <dgm:cxn modelId="{EA896B33-A692-4811-BDDC-006F1452933E}" srcId="{F7AB91F0-0622-4C4D-8296-4A3BB77D79B9}" destId="{93D449FC-542E-424C-8260-F18F8205AEB5}" srcOrd="0" destOrd="0" parTransId="{68DB8E9F-5BC5-414F-9191-C9743BC37098}" sibTransId="{205EB2F1-0375-4808-8E03-51EC66F42D79}"/>
    <dgm:cxn modelId="{57AA323D-B9C5-43DE-997D-E6393A3B8179}" type="presOf" srcId="{35EAF616-99A4-4532-9C5F-95EE5F8CF14B}" destId="{CE102F53-6222-49B7-9862-C2AA9CB58B96}" srcOrd="0" destOrd="0" presId="urn:microsoft.com/office/officeart/2005/8/layout/chevron2"/>
    <dgm:cxn modelId="{4F8E445F-5E36-470D-9CA6-6FF01691D02F}" srcId="{ABA98758-CFD1-4BFD-88F1-9ABDF4159067}" destId="{49FE90AA-6EF7-43A4-8447-4257DAAA0A7B}" srcOrd="0" destOrd="0" parTransId="{729F1BCA-5A80-4F0D-9831-0C77B8556913}" sibTransId="{C9EE9456-79D8-4D4C-A27E-B4F09C98B5FF}"/>
    <dgm:cxn modelId="{617AAD62-B023-4241-A757-A6942FD4A892}" type="presOf" srcId="{ABA98758-CFD1-4BFD-88F1-9ABDF4159067}" destId="{12494C41-6A09-4611-967E-2FE50B488B0E}" srcOrd="0" destOrd="0" presId="urn:microsoft.com/office/officeart/2005/8/layout/chevron2"/>
    <dgm:cxn modelId="{F3EDEC42-7783-4C5A-9370-05CD7730D826}" type="presOf" srcId="{F7AB91F0-0622-4C4D-8296-4A3BB77D79B9}" destId="{BB561C28-A1AE-4C19-9EED-FB69954B70E2}" srcOrd="0" destOrd="0" presId="urn:microsoft.com/office/officeart/2005/8/layout/chevron2"/>
    <dgm:cxn modelId="{F00AF142-585E-4221-A6CE-F44DC2B4E2CF}" srcId="{8633AEE7-6DE0-4763-8145-D3BDD14BDF2E}" destId="{E10F8915-34F8-4B4C-8AC0-5523B8F8CF8A}" srcOrd="2" destOrd="0" parTransId="{AAD4F7CE-0CE1-4391-A3D2-48F989B572BC}" sibTransId="{F6DB4DBA-FFB9-404E-9138-52808631F3E3}"/>
    <dgm:cxn modelId="{8FCD0370-DEDA-466F-AD20-85559E7DB01A}" type="presOf" srcId="{93D449FC-542E-424C-8260-F18F8205AEB5}" destId="{D16F3242-CD73-4153-B699-4C87BC01CD7F}" srcOrd="0" destOrd="0" presId="urn:microsoft.com/office/officeart/2005/8/layout/chevron2"/>
    <dgm:cxn modelId="{3ADC0682-8453-4884-A2F2-06E7019AF7C2}" type="presOf" srcId="{E10F8915-34F8-4B4C-8AC0-5523B8F8CF8A}" destId="{EFE64BA8-7113-4499-8FA1-9EF033683FB0}" srcOrd="0" destOrd="0" presId="urn:microsoft.com/office/officeart/2005/8/layout/chevron2"/>
    <dgm:cxn modelId="{CF1FA68A-5116-4251-9451-974D2D90A176}" srcId="{8633AEE7-6DE0-4763-8145-D3BDD14BDF2E}" destId="{ABA98758-CFD1-4BFD-88F1-9ABDF4159067}" srcOrd="0" destOrd="0" parTransId="{C77FB4B0-72B8-4D69-BE74-360FF641C058}" sibTransId="{81E94942-2E78-4676-9D2E-96731CD9700D}"/>
    <dgm:cxn modelId="{6F31009D-F50D-472D-8E30-E7357F79EBD4}" srcId="{E10F8915-34F8-4B4C-8AC0-5523B8F8CF8A}" destId="{35EAF616-99A4-4532-9C5F-95EE5F8CF14B}" srcOrd="0" destOrd="0" parTransId="{26802210-7F45-46BD-8743-9BE5D3D45391}" sibTransId="{EF377B68-4B85-45C6-8AA7-0C3116B3A0B8}"/>
    <dgm:cxn modelId="{1F4C17CD-C935-4120-978A-4C24310E2D69}" srcId="{8633AEE7-6DE0-4763-8145-D3BDD14BDF2E}" destId="{F7AB91F0-0622-4C4D-8296-4A3BB77D79B9}" srcOrd="1" destOrd="0" parTransId="{1019BEDF-82D4-478B-A7B9-C38720B968C4}" sibTransId="{553BD70A-D367-411C-8953-F79827903258}"/>
    <dgm:cxn modelId="{7F3D59EA-42C5-479E-919B-84B618D5CBB3}" type="presOf" srcId="{8633AEE7-6DE0-4763-8145-D3BDD14BDF2E}" destId="{B8D17E16-7A2A-4417-A571-51649B999D76}" srcOrd="0" destOrd="0" presId="urn:microsoft.com/office/officeart/2005/8/layout/chevron2"/>
    <dgm:cxn modelId="{626DA95B-10F9-4395-9BFD-8D72CA9FD8C2}" type="presParOf" srcId="{B8D17E16-7A2A-4417-A571-51649B999D76}" destId="{0EBF48F4-1B3F-429B-9D26-CA51A7B17BA7}" srcOrd="0" destOrd="0" presId="urn:microsoft.com/office/officeart/2005/8/layout/chevron2"/>
    <dgm:cxn modelId="{73FB0E35-42D1-466B-89E7-753EEA19C901}" type="presParOf" srcId="{0EBF48F4-1B3F-429B-9D26-CA51A7B17BA7}" destId="{12494C41-6A09-4611-967E-2FE50B488B0E}" srcOrd="0" destOrd="0" presId="urn:microsoft.com/office/officeart/2005/8/layout/chevron2"/>
    <dgm:cxn modelId="{8ADB939F-C0B3-4D0C-94D6-29702B8C059F}" type="presParOf" srcId="{0EBF48F4-1B3F-429B-9D26-CA51A7B17BA7}" destId="{6E318401-0235-4B11-92AC-5BB1A3853C1B}" srcOrd="1" destOrd="0" presId="urn:microsoft.com/office/officeart/2005/8/layout/chevron2"/>
    <dgm:cxn modelId="{E2F10E48-6F13-4F29-A6D3-6CF152210C97}" type="presParOf" srcId="{B8D17E16-7A2A-4417-A571-51649B999D76}" destId="{8764C5BF-7128-4F27-B076-E29FC4256C52}" srcOrd="1" destOrd="0" presId="urn:microsoft.com/office/officeart/2005/8/layout/chevron2"/>
    <dgm:cxn modelId="{99303109-E117-4EE4-9DE4-29E0D85728BD}" type="presParOf" srcId="{B8D17E16-7A2A-4417-A571-51649B999D76}" destId="{4D486B6A-1675-45B0-83DB-D30D783F919C}" srcOrd="2" destOrd="0" presId="urn:microsoft.com/office/officeart/2005/8/layout/chevron2"/>
    <dgm:cxn modelId="{EB8F3513-C80B-4258-8167-436341DFD12C}" type="presParOf" srcId="{4D486B6A-1675-45B0-83DB-D30D783F919C}" destId="{BB561C28-A1AE-4C19-9EED-FB69954B70E2}" srcOrd="0" destOrd="0" presId="urn:microsoft.com/office/officeart/2005/8/layout/chevron2"/>
    <dgm:cxn modelId="{4F90B8ED-0C7D-4E85-A519-ED9A5DC0AA5D}" type="presParOf" srcId="{4D486B6A-1675-45B0-83DB-D30D783F919C}" destId="{D16F3242-CD73-4153-B699-4C87BC01CD7F}" srcOrd="1" destOrd="0" presId="urn:microsoft.com/office/officeart/2005/8/layout/chevron2"/>
    <dgm:cxn modelId="{F949EB30-EB96-4AC3-89A7-C59F5423EECB}" type="presParOf" srcId="{B8D17E16-7A2A-4417-A571-51649B999D76}" destId="{F4029F02-626E-4608-92A8-A55AC8681EB4}" srcOrd="3" destOrd="0" presId="urn:microsoft.com/office/officeart/2005/8/layout/chevron2"/>
    <dgm:cxn modelId="{7428AB3F-0E17-4D33-BC4B-CE7730427F62}" type="presParOf" srcId="{B8D17E16-7A2A-4417-A571-51649B999D76}" destId="{1C74B5EC-DA29-4129-A621-F8E1A7DBD0D7}" srcOrd="4" destOrd="0" presId="urn:microsoft.com/office/officeart/2005/8/layout/chevron2"/>
    <dgm:cxn modelId="{30D9A342-6DA8-4C3E-81C0-CE0D5A63AE22}" type="presParOf" srcId="{1C74B5EC-DA29-4129-A621-F8E1A7DBD0D7}" destId="{EFE64BA8-7113-4499-8FA1-9EF033683FB0}" srcOrd="0" destOrd="0" presId="urn:microsoft.com/office/officeart/2005/8/layout/chevron2"/>
    <dgm:cxn modelId="{21F5CC9D-E100-4C4D-9523-41BBA78D3B0E}" type="presParOf" srcId="{1C74B5EC-DA29-4129-A621-F8E1A7DBD0D7}" destId="{CE102F53-6222-49B7-9862-C2AA9CB58B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33AEE7-6DE0-4763-8145-D3BDD14BDF2E}" type="doc">
      <dgm:prSet loTypeId="urn:microsoft.com/office/officeart/2005/8/layout/chevron2" loCatId="list" qsTypeId="urn:microsoft.com/office/officeart/2005/8/quickstyle/simple5" qsCatId="simple" csTypeId="urn:microsoft.com/office/officeart/2005/8/colors/accent4_2" csCatId="accent4" phldr="1"/>
      <dgm:spPr/>
      <dgm:t>
        <a:bodyPr/>
        <a:lstStyle/>
        <a:p>
          <a:endParaRPr lang="en-GB"/>
        </a:p>
      </dgm:t>
    </dgm:pt>
    <dgm:pt modelId="{ABA98758-CFD1-4BFD-88F1-9ABDF4159067}">
      <dgm:prSet phldrT="[Text]" custT="1"/>
      <dgm:spPr>
        <a:solidFill>
          <a:schemeClr val="accent4">
            <a:lumMod val="50000"/>
          </a:schemeClr>
        </a:solidFill>
      </dgm:spPr>
      <dgm:t>
        <a:bodyPr/>
        <a:lstStyle/>
        <a:p>
          <a:r>
            <a:rPr lang="en-GB" sz="900" dirty="0"/>
            <a:t>Workforce Development</a:t>
          </a:r>
        </a:p>
      </dgm:t>
    </dgm:pt>
    <dgm:pt modelId="{C77FB4B0-72B8-4D69-BE74-360FF641C058}" type="parTrans" cxnId="{CF1FA68A-5116-4251-9451-974D2D90A176}">
      <dgm:prSet/>
      <dgm:spPr/>
      <dgm:t>
        <a:bodyPr/>
        <a:lstStyle/>
        <a:p>
          <a:endParaRPr lang="en-GB"/>
        </a:p>
      </dgm:t>
    </dgm:pt>
    <dgm:pt modelId="{81E94942-2E78-4676-9D2E-96731CD9700D}" type="sibTrans" cxnId="{CF1FA68A-5116-4251-9451-974D2D90A176}">
      <dgm:prSet/>
      <dgm:spPr/>
      <dgm:t>
        <a:bodyPr/>
        <a:lstStyle/>
        <a:p>
          <a:endParaRPr lang="en-GB"/>
        </a:p>
      </dgm:t>
    </dgm:pt>
    <dgm:pt modelId="{49FE90AA-6EF7-43A4-8447-4257DAAA0A7B}">
      <dgm:prSet phldrT="[Text]" custT="1"/>
      <dgm:spPr/>
      <dgm:t>
        <a:bodyPr/>
        <a:lstStyle/>
        <a:p>
          <a:r>
            <a:rPr lang="en-GB" sz="1000" dirty="0"/>
            <a:t>Essential</a:t>
          </a:r>
          <a:r>
            <a:rPr lang="en-GB" sz="1000" b="1" dirty="0"/>
            <a:t> </a:t>
          </a:r>
          <a:r>
            <a:rPr lang="en-GB" sz="1000" dirty="0"/>
            <a:t>information about volunteer recruitment can be found in the</a:t>
          </a:r>
          <a:r>
            <a:rPr lang="en-GB" sz="1000" b="1" dirty="0"/>
            <a:t> </a:t>
          </a:r>
          <a:r>
            <a:rPr lang="en-GB" sz="1000" dirty="0"/>
            <a:t>Safeguarding and Welfare page of the Durham County FA</a:t>
          </a:r>
          <a:r>
            <a:rPr lang="en-GB" sz="1000" b="1" dirty="0"/>
            <a:t> </a:t>
          </a:r>
          <a:r>
            <a:rPr lang="en-GB" sz="1000" dirty="0"/>
            <a:t>website </a:t>
          </a:r>
          <a:r>
            <a:rPr lang="en-GB" sz="1000" i="1" dirty="0">
              <a:hlinkClick xmlns:r="http://schemas.openxmlformats.org/officeDocument/2006/relationships" r:id="rId1"/>
            </a:rPr>
            <a:t>Click</a:t>
          </a:r>
          <a:r>
            <a:rPr lang="en-GB" sz="1000" b="1" i="1" dirty="0">
              <a:hlinkClick xmlns:r="http://schemas.openxmlformats.org/officeDocument/2006/relationships" r:id="rId1"/>
            </a:rPr>
            <a:t> </a:t>
          </a:r>
          <a:r>
            <a:rPr lang="en-GB" sz="1000" i="1" dirty="0">
              <a:hlinkClick xmlns:r="http://schemas.openxmlformats.org/officeDocument/2006/relationships" r:id="rId1"/>
            </a:rPr>
            <a:t>Here</a:t>
          </a:r>
          <a:r>
            <a:rPr lang="en-GB" sz="1000" dirty="0"/>
            <a:t>. The club will then need to get volunteers</a:t>
          </a:r>
          <a:r>
            <a:rPr lang="en-GB" sz="1000" b="1" dirty="0"/>
            <a:t> </a:t>
          </a:r>
          <a:r>
            <a:rPr lang="en-GB" sz="1000" dirty="0"/>
            <a:t>qualified for their roles within the club please visit the FA Education Programme by </a:t>
          </a:r>
          <a:r>
            <a:rPr lang="en-GB" sz="1000" i="1" dirty="0">
              <a:hlinkClick xmlns:r="http://schemas.openxmlformats.org/officeDocument/2006/relationships" r:id="rId2"/>
            </a:rPr>
            <a:t>Clicking Here</a:t>
          </a:r>
          <a:r>
            <a:rPr lang="en-GB" sz="1000" i="1" dirty="0"/>
            <a:t>.</a:t>
          </a:r>
        </a:p>
      </dgm:t>
    </dgm:pt>
    <dgm:pt modelId="{729F1BCA-5A80-4F0D-9831-0C77B8556913}" type="parTrans" cxnId="{4F8E445F-5E36-470D-9CA6-6FF01691D02F}">
      <dgm:prSet/>
      <dgm:spPr/>
      <dgm:t>
        <a:bodyPr/>
        <a:lstStyle/>
        <a:p>
          <a:endParaRPr lang="en-GB"/>
        </a:p>
      </dgm:t>
    </dgm:pt>
    <dgm:pt modelId="{C9EE9456-79D8-4D4C-A27E-B4F09C98B5FF}" type="sibTrans" cxnId="{4F8E445F-5E36-470D-9CA6-6FF01691D02F}">
      <dgm:prSet/>
      <dgm:spPr/>
      <dgm:t>
        <a:bodyPr/>
        <a:lstStyle/>
        <a:p>
          <a:endParaRPr lang="en-GB"/>
        </a:p>
      </dgm:t>
    </dgm:pt>
    <dgm:pt modelId="{B8D17E16-7A2A-4417-A571-51649B999D76}" type="pres">
      <dgm:prSet presAssocID="{8633AEE7-6DE0-4763-8145-D3BDD14BDF2E}" presName="linearFlow" presStyleCnt="0">
        <dgm:presLayoutVars>
          <dgm:dir/>
          <dgm:animLvl val="lvl"/>
          <dgm:resizeHandles val="exact"/>
        </dgm:presLayoutVars>
      </dgm:prSet>
      <dgm:spPr/>
    </dgm:pt>
    <dgm:pt modelId="{0EBF48F4-1B3F-429B-9D26-CA51A7B17BA7}" type="pres">
      <dgm:prSet presAssocID="{ABA98758-CFD1-4BFD-88F1-9ABDF4159067}" presName="composite" presStyleCnt="0"/>
      <dgm:spPr/>
    </dgm:pt>
    <dgm:pt modelId="{12494C41-6A09-4611-967E-2FE50B488B0E}" type="pres">
      <dgm:prSet presAssocID="{ABA98758-CFD1-4BFD-88F1-9ABDF4159067}" presName="parentText" presStyleLbl="alignNode1" presStyleIdx="0" presStyleCnt="1">
        <dgm:presLayoutVars>
          <dgm:chMax val="1"/>
          <dgm:bulletEnabled val="1"/>
        </dgm:presLayoutVars>
      </dgm:prSet>
      <dgm:spPr/>
    </dgm:pt>
    <dgm:pt modelId="{6E318401-0235-4B11-92AC-5BB1A3853C1B}" type="pres">
      <dgm:prSet presAssocID="{ABA98758-CFD1-4BFD-88F1-9ABDF4159067}" presName="descendantText" presStyleLbl="alignAcc1" presStyleIdx="0" presStyleCnt="1">
        <dgm:presLayoutVars>
          <dgm:bulletEnabled val="1"/>
        </dgm:presLayoutVars>
      </dgm:prSet>
      <dgm:spPr/>
    </dgm:pt>
  </dgm:ptLst>
  <dgm:cxnLst>
    <dgm:cxn modelId="{1C903907-0797-47FF-B98A-0A68D1FA6474}" type="presOf" srcId="{ABA98758-CFD1-4BFD-88F1-9ABDF4159067}" destId="{12494C41-6A09-4611-967E-2FE50B488B0E}" srcOrd="0" destOrd="0" presId="urn:microsoft.com/office/officeart/2005/8/layout/chevron2"/>
    <dgm:cxn modelId="{4F8E445F-5E36-470D-9CA6-6FF01691D02F}" srcId="{ABA98758-CFD1-4BFD-88F1-9ABDF4159067}" destId="{49FE90AA-6EF7-43A4-8447-4257DAAA0A7B}" srcOrd="0" destOrd="0" parTransId="{729F1BCA-5A80-4F0D-9831-0C77B8556913}" sibTransId="{C9EE9456-79D8-4D4C-A27E-B4F09C98B5FF}"/>
    <dgm:cxn modelId="{CF1FA68A-5116-4251-9451-974D2D90A176}" srcId="{8633AEE7-6DE0-4763-8145-D3BDD14BDF2E}" destId="{ABA98758-CFD1-4BFD-88F1-9ABDF4159067}" srcOrd="0" destOrd="0" parTransId="{C77FB4B0-72B8-4D69-BE74-360FF641C058}" sibTransId="{81E94942-2E78-4676-9D2E-96731CD9700D}"/>
    <dgm:cxn modelId="{106EA8B5-A237-4841-AEBC-6F9E2B959E53}" type="presOf" srcId="{49FE90AA-6EF7-43A4-8447-4257DAAA0A7B}" destId="{6E318401-0235-4B11-92AC-5BB1A3853C1B}" srcOrd="0" destOrd="0" presId="urn:microsoft.com/office/officeart/2005/8/layout/chevron2"/>
    <dgm:cxn modelId="{B46327C6-1CE7-4A22-B1E7-692061F11F12}" type="presOf" srcId="{8633AEE7-6DE0-4763-8145-D3BDD14BDF2E}" destId="{B8D17E16-7A2A-4417-A571-51649B999D76}" srcOrd="0" destOrd="0" presId="urn:microsoft.com/office/officeart/2005/8/layout/chevron2"/>
    <dgm:cxn modelId="{B8CC063B-CA44-4675-99CB-2611ADD48AA2}" type="presParOf" srcId="{B8D17E16-7A2A-4417-A571-51649B999D76}" destId="{0EBF48F4-1B3F-429B-9D26-CA51A7B17BA7}" srcOrd="0" destOrd="0" presId="urn:microsoft.com/office/officeart/2005/8/layout/chevron2"/>
    <dgm:cxn modelId="{09179D6F-991E-4746-8C6B-6CECC3B2648C}" type="presParOf" srcId="{0EBF48F4-1B3F-429B-9D26-CA51A7B17BA7}" destId="{12494C41-6A09-4611-967E-2FE50B488B0E}" srcOrd="0" destOrd="0" presId="urn:microsoft.com/office/officeart/2005/8/layout/chevron2"/>
    <dgm:cxn modelId="{8E00D8C9-1961-467B-84EB-EFF4D47574DF}" type="presParOf" srcId="{0EBF48F4-1B3F-429B-9D26-CA51A7B17BA7}" destId="{6E318401-0235-4B11-92AC-5BB1A3853C1B}"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94C41-6A09-4611-967E-2FE50B488B0E}">
      <dsp:nvSpPr>
        <dsp:cNvPr id="0" name=""/>
        <dsp:cNvSpPr/>
      </dsp:nvSpPr>
      <dsp:spPr>
        <a:xfrm rot="5400000">
          <a:off x="-151864" y="153822"/>
          <a:ext cx="1012431" cy="708702"/>
        </a:xfrm>
        <a:prstGeom prst="chevron">
          <a:avLst/>
        </a:prstGeom>
        <a:solidFill>
          <a:schemeClr val="accent4">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Players</a:t>
          </a:r>
        </a:p>
      </dsp:txBody>
      <dsp:txXfrm rot="-5400000">
        <a:off x="1" y="356308"/>
        <a:ext cx="708702" cy="303729"/>
      </dsp:txXfrm>
    </dsp:sp>
    <dsp:sp modelId="{6E318401-0235-4B11-92AC-5BB1A3853C1B}">
      <dsp:nvSpPr>
        <dsp:cNvPr id="0" name=""/>
        <dsp:cNvSpPr/>
      </dsp:nvSpPr>
      <dsp:spPr>
        <a:xfrm rot="5400000">
          <a:off x="4345790" y="-3635131"/>
          <a:ext cx="658080" cy="7932257"/>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Do you have enough </a:t>
          </a:r>
          <a:r>
            <a:rPr lang="en-GB" sz="1000" b="1" kern="1200" dirty="0"/>
            <a:t>players</a:t>
          </a:r>
          <a:r>
            <a:rPr lang="en-GB" sz="1000" kern="1200" dirty="0"/>
            <a:t> to start a team? Do you have a Club Name? The name you select should be unique to the individual club; The Durham County FA will not permit a club to use the same or similar name as another club that is already affiliated as this may lead to confusion. </a:t>
          </a:r>
        </a:p>
      </dsp:txBody>
      <dsp:txXfrm rot="-5400000">
        <a:off x="708702" y="34082"/>
        <a:ext cx="7900132" cy="593830"/>
      </dsp:txXfrm>
    </dsp:sp>
    <dsp:sp modelId="{BB561C28-A1AE-4C19-9EED-FB69954B70E2}">
      <dsp:nvSpPr>
        <dsp:cNvPr id="0" name=""/>
        <dsp:cNvSpPr/>
      </dsp:nvSpPr>
      <dsp:spPr>
        <a:xfrm rot="5400000">
          <a:off x="-151864" y="992898"/>
          <a:ext cx="1012431" cy="708702"/>
        </a:xfrm>
        <a:prstGeom prst="chevron">
          <a:avLst/>
        </a:prstGeom>
        <a:solidFill>
          <a:schemeClr val="accent4">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Volunteers</a:t>
          </a:r>
        </a:p>
      </dsp:txBody>
      <dsp:txXfrm rot="-5400000">
        <a:off x="1" y="1195384"/>
        <a:ext cx="708702" cy="303729"/>
      </dsp:txXfrm>
    </dsp:sp>
    <dsp:sp modelId="{D16F3242-CD73-4153-B699-4C87BC01CD7F}">
      <dsp:nvSpPr>
        <dsp:cNvPr id="0" name=""/>
        <dsp:cNvSpPr/>
      </dsp:nvSpPr>
      <dsp:spPr>
        <a:xfrm rot="5400000">
          <a:off x="4315588" y="-2796055"/>
          <a:ext cx="718485" cy="7932257"/>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Do you have enough </a:t>
          </a:r>
          <a:r>
            <a:rPr lang="en-GB" sz="1000" b="1" kern="1200" dirty="0"/>
            <a:t>volunteers</a:t>
          </a:r>
          <a:r>
            <a:rPr lang="en-GB" sz="1000" kern="1200" dirty="0"/>
            <a:t> to cover club organisation and administration? For a committee you will need a minimum of a Chairman, Secretary, and Treasurer. If a Youth Club (U18’s and below) then a Welfare Officer must also be in place. </a:t>
          </a:r>
        </a:p>
        <a:p>
          <a:pPr marL="57150" lvl="1" indent="-57150" algn="l" defTabSz="444500">
            <a:lnSpc>
              <a:spcPct val="90000"/>
            </a:lnSpc>
            <a:spcBef>
              <a:spcPct val="0"/>
            </a:spcBef>
            <a:spcAft>
              <a:spcPct val="15000"/>
            </a:spcAft>
            <a:buChar char="•"/>
          </a:pPr>
          <a:r>
            <a:rPr lang="en-GB" sz="1000" kern="1200" dirty="0"/>
            <a:t>Visit DCFA website </a:t>
          </a:r>
          <a:r>
            <a:rPr lang="en-GB" sz="1000" i="1" kern="1200" dirty="0">
              <a:hlinkClick xmlns:r="http://schemas.openxmlformats.org/officeDocument/2006/relationships" r:id="rId1"/>
            </a:rPr>
            <a:t>www.DurhamFA.com</a:t>
          </a:r>
          <a:r>
            <a:rPr lang="en-GB" sz="1000" kern="1200" dirty="0"/>
            <a:t> for information on Club Rules, Codes of Conduct and Safeguarding/Welfare – use the downloads available to you.</a:t>
          </a:r>
        </a:p>
        <a:p>
          <a:pPr marL="57150" lvl="1" indent="-57150" algn="l" defTabSz="444500">
            <a:lnSpc>
              <a:spcPct val="90000"/>
            </a:lnSpc>
            <a:spcBef>
              <a:spcPct val="0"/>
            </a:spcBef>
            <a:spcAft>
              <a:spcPct val="15000"/>
            </a:spcAft>
            <a:buChar char="•"/>
          </a:pPr>
          <a:r>
            <a:rPr lang="en-GB" sz="1000" kern="1200" dirty="0"/>
            <a:t>All volunteers who have direct access to youth players must have an in date valid FA DBS Check.</a:t>
          </a:r>
        </a:p>
      </dsp:txBody>
      <dsp:txXfrm rot="-5400000">
        <a:off x="708702" y="845905"/>
        <a:ext cx="7897183" cy="648337"/>
      </dsp:txXfrm>
    </dsp:sp>
    <dsp:sp modelId="{EFE64BA8-7113-4499-8FA1-9EF033683FB0}">
      <dsp:nvSpPr>
        <dsp:cNvPr id="0" name=""/>
        <dsp:cNvSpPr/>
      </dsp:nvSpPr>
      <dsp:spPr>
        <a:xfrm rot="5400000">
          <a:off x="-151864" y="1801771"/>
          <a:ext cx="1012431" cy="708702"/>
        </a:xfrm>
        <a:prstGeom prst="chevron">
          <a:avLst/>
        </a:prstGeom>
        <a:solidFill>
          <a:schemeClr val="accent4">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Bank Account</a:t>
          </a:r>
        </a:p>
      </dsp:txBody>
      <dsp:txXfrm rot="-5400000">
        <a:off x="1" y="2004257"/>
        <a:ext cx="708702" cy="303729"/>
      </dsp:txXfrm>
    </dsp:sp>
    <dsp:sp modelId="{CE102F53-6222-49B7-9862-C2AA9CB58B96}">
      <dsp:nvSpPr>
        <dsp:cNvPr id="0" name=""/>
        <dsp:cNvSpPr/>
      </dsp:nvSpPr>
      <dsp:spPr>
        <a:xfrm rot="5400000">
          <a:off x="4345790" y="-1987181"/>
          <a:ext cx="658080" cy="7932257"/>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This will need to be in the clubs name and have a minimum of two signatories one of which must be the treasurer of the club.</a:t>
          </a:r>
        </a:p>
      </dsp:txBody>
      <dsp:txXfrm rot="-5400000">
        <a:off x="708702" y="1682032"/>
        <a:ext cx="7900132" cy="593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94C41-6A09-4611-967E-2FE50B488B0E}">
      <dsp:nvSpPr>
        <dsp:cNvPr id="0" name=""/>
        <dsp:cNvSpPr/>
      </dsp:nvSpPr>
      <dsp:spPr>
        <a:xfrm rot="5400000">
          <a:off x="-153769" y="154334"/>
          <a:ext cx="1025129" cy="717590"/>
        </a:xfrm>
        <a:prstGeom prst="chevron">
          <a:avLst/>
        </a:prstGeom>
        <a:solidFill>
          <a:schemeClr val="accent4">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Leagues</a:t>
          </a:r>
        </a:p>
      </dsp:txBody>
      <dsp:txXfrm rot="-5400000">
        <a:off x="1" y="359359"/>
        <a:ext cx="717590" cy="307539"/>
      </dsp:txXfrm>
    </dsp:sp>
    <dsp:sp modelId="{6E318401-0235-4B11-92AC-5BB1A3853C1B}">
      <dsp:nvSpPr>
        <dsp:cNvPr id="0" name=""/>
        <dsp:cNvSpPr/>
      </dsp:nvSpPr>
      <dsp:spPr>
        <a:xfrm rot="5400000">
          <a:off x="4346108" y="-3627952"/>
          <a:ext cx="666334" cy="792336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You will need to apply for a place in a league before you affiliate to a County FA. </a:t>
          </a:r>
        </a:p>
      </dsp:txBody>
      <dsp:txXfrm rot="-5400000">
        <a:off x="717591" y="33093"/>
        <a:ext cx="7890841" cy="601278"/>
      </dsp:txXfrm>
    </dsp:sp>
    <dsp:sp modelId="{BB561C28-A1AE-4C19-9EED-FB69954B70E2}">
      <dsp:nvSpPr>
        <dsp:cNvPr id="0" name=""/>
        <dsp:cNvSpPr/>
      </dsp:nvSpPr>
      <dsp:spPr>
        <a:xfrm rot="5400000">
          <a:off x="-153769" y="973352"/>
          <a:ext cx="1025129" cy="717590"/>
        </a:xfrm>
        <a:prstGeom prst="chevron">
          <a:avLst/>
        </a:prstGeom>
        <a:solidFill>
          <a:schemeClr val="accent4">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Costs</a:t>
          </a:r>
        </a:p>
      </dsp:txBody>
      <dsp:txXfrm rot="-5400000">
        <a:off x="1" y="1178377"/>
        <a:ext cx="717590" cy="307539"/>
      </dsp:txXfrm>
    </dsp:sp>
    <dsp:sp modelId="{D16F3242-CD73-4153-B699-4C87BC01CD7F}">
      <dsp:nvSpPr>
        <dsp:cNvPr id="0" name=""/>
        <dsp:cNvSpPr/>
      </dsp:nvSpPr>
      <dsp:spPr>
        <a:xfrm rot="5400000">
          <a:off x="4346108" y="-2808934"/>
          <a:ext cx="666334" cy="792336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Before you affiliate to the County FA, or league it is advisable that you create a list of costs that will help you budget for fees </a:t>
          </a:r>
          <a:r>
            <a:rPr lang="en-GB" sz="1000" kern="1200" dirty="0" err="1"/>
            <a:t>eg</a:t>
          </a:r>
          <a:r>
            <a:rPr lang="en-GB" sz="1000" kern="1200" dirty="0"/>
            <a:t> for affiliation and pitch hire</a:t>
          </a:r>
          <a:r>
            <a:rPr lang="en-GB" sz="1000" b="1" kern="1200" dirty="0"/>
            <a:t> </a:t>
          </a:r>
          <a:r>
            <a:rPr lang="en-GB" sz="1000" kern="1200" dirty="0"/>
            <a:t>that are paid out at the beginning of the season. The main income for clubs at the start is from subscriptions and membership fees. </a:t>
          </a:r>
        </a:p>
      </dsp:txBody>
      <dsp:txXfrm rot="-5400000">
        <a:off x="717591" y="852111"/>
        <a:ext cx="7890841" cy="601278"/>
      </dsp:txXfrm>
    </dsp:sp>
    <dsp:sp modelId="{EFE64BA8-7113-4499-8FA1-9EF033683FB0}">
      <dsp:nvSpPr>
        <dsp:cNvPr id="0" name=""/>
        <dsp:cNvSpPr/>
      </dsp:nvSpPr>
      <dsp:spPr>
        <a:xfrm rot="5400000">
          <a:off x="-153769" y="1792370"/>
          <a:ext cx="1025129" cy="717590"/>
        </a:xfrm>
        <a:prstGeom prst="chevron">
          <a:avLst/>
        </a:prstGeom>
        <a:solidFill>
          <a:schemeClr val="accent4">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Facility</a:t>
          </a:r>
        </a:p>
      </dsp:txBody>
      <dsp:txXfrm rot="-5400000">
        <a:off x="1" y="1997395"/>
        <a:ext cx="717590" cy="307539"/>
      </dsp:txXfrm>
    </dsp:sp>
    <dsp:sp modelId="{CE102F53-6222-49B7-9862-C2AA9CB58B96}">
      <dsp:nvSpPr>
        <dsp:cNvPr id="0" name=""/>
        <dsp:cNvSpPr/>
      </dsp:nvSpPr>
      <dsp:spPr>
        <a:xfrm rot="5400000">
          <a:off x="4346108" y="-1989916"/>
          <a:ext cx="666334" cy="792336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Before applying to a league you may need to have a home ground, without this you may not be able to register in a league. This can be a local authority or school pitch, if you don’t have access to a privately owned one. </a:t>
          </a:r>
        </a:p>
      </dsp:txBody>
      <dsp:txXfrm rot="-5400000">
        <a:off x="717591" y="1671129"/>
        <a:ext cx="7890841" cy="601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94C41-6A09-4611-967E-2FE50B488B0E}">
      <dsp:nvSpPr>
        <dsp:cNvPr id="0" name=""/>
        <dsp:cNvSpPr/>
      </dsp:nvSpPr>
      <dsp:spPr>
        <a:xfrm rot="5400000">
          <a:off x="-152013" y="152670"/>
          <a:ext cx="1013421" cy="709394"/>
        </a:xfrm>
        <a:prstGeom prst="chevron">
          <a:avLst/>
        </a:prstGeom>
        <a:solidFill>
          <a:schemeClr val="accent4">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Affiliation</a:t>
          </a:r>
        </a:p>
      </dsp:txBody>
      <dsp:txXfrm rot="-5400000">
        <a:off x="1" y="355353"/>
        <a:ext cx="709394" cy="304027"/>
      </dsp:txXfrm>
    </dsp:sp>
    <dsp:sp modelId="{6E318401-0235-4B11-92AC-5BB1A3853C1B}">
      <dsp:nvSpPr>
        <dsp:cNvPr id="0" name=""/>
        <dsp:cNvSpPr/>
      </dsp:nvSpPr>
      <dsp:spPr>
        <a:xfrm rot="5400000">
          <a:off x="4345815" y="-3635763"/>
          <a:ext cx="658723" cy="793156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Affiliation forms can be downloaded from the Durham County FA website </a:t>
          </a:r>
          <a:r>
            <a:rPr lang="en-GB" sz="1000" i="1" kern="1200" dirty="0"/>
            <a:t>(</a:t>
          </a:r>
          <a:r>
            <a:rPr lang="en-GB" sz="1000" i="1" kern="1200" dirty="0">
              <a:hlinkClick xmlns:r="http://schemas.openxmlformats.org/officeDocument/2006/relationships" r:id="rId1"/>
            </a:rPr>
            <a:t>www.DurhamFA.com</a:t>
          </a:r>
          <a:r>
            <a:rPr lang="en-GB" sz="1000" kern="1200" dirty="0"/>
            <a:t>), or requested from the county offices from the Football Services Team. As part of your affiliation to the CFA you get public liability insurance plus Player Personal Insurance. If there is a County Cup competition for your age group you may want to enter it. Allocation of County Cups within the Open age bracket </a:t>
          </a:r>
          <a:r>
            <a:rPr lang="en-GB" sz="1000" b="1" kern="1200" dirty="0"/>
            <a:t>(*4 below)</a:t>
          </a:r>
          <a:r>
            <a:rPr lang="en-GB" sz="1000" kern="1200" dirty="0"/>
            <a:t> is dependent on what division your team plays in.</a:t>
          </a:r>
        </a:p>
      </dsp:txBody>
      <dsp:txXfrm rot="-5400000">
        <a:off x="709394" y="32814"/>
        <a:ext cx="7899409" cy="594411"/>
      </dsp:txXfrm>
    </dsp:sp>
    <dsp:sp modelId="{BB561C28-A1AE-4C19-9EED-FB69954B70E2}">
      <dsp:nvSpPr>
        <dsp:cNvPr id="0" name=""/>
        <dsp:cNvSpPr/>
      </dsp:nvSpPr>
      <dsp:spPr>
        <a:xfrm rot="5400000">
          <a:off x="-152013" y="992566"/>
          <a:ext cx="1013421" cy="709394"/>
        </a:xfrm>
        <a:prstGeom prst="chevron">
          <a:avLst/>
        </a:prstGeom>
        <a:solidFill>
          <a:schemeClr val="accent4">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Kit &amp; Equipment</a:t>
          </a:r>
        </a:p>
      </dsp:txBody>
      <dsp:txXfrm rot="-5400000">
        <a:off x="1" y="1195249"/>
        <a:ext cx="709394" cy="304027"/>
      </dsp:txXfrm>
    </dsp:sp>
    <dsp:sp modelId="{D16F3242-CD73-4153-B699-4C87BC01CD7F}">
      <dsp:nvSpPr>
        <dsp:cNvPr id="0" name=""/>
        <dsp:cNvSpPr/>
      </dsp:nvSpPr>
      <dsp:spPr>
        <a:xfrm rot="5400000">
          <a:off x="4315583" y="-2795867"/>
          <a:ext cx="719188" cy="793156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Before the start of the season you will need to purchase suitable kit and equipment. The necessary equipment will include football playing strip, first aid kit, corner flags, balls and nets. </a:t>
          </a:r>
        </a:p>
      </dsp:txBody>
      <dsp:txXfrm rot="-5400000">
        <a:off x="709395" y="845429"/>
        <a:ext cx="7896457" cy="648972"/>
      </dsp:txXfrm>
    </dsp:sp>
    <dsp:sp modelId="{EFE64BA8-7113-4499-8FA1-9EF033683FB0}">
      <dsp:nvSpPr>
        <dsp:cNvPr id="0" name=""/>
        <dsp:cNvSpPr/>
      </dsp:nvSpPr>
      <dsp:spPr>
        <a:xfrm rot="5400000">
          <a:off x="-152013" y="1802230"/>
          <a:ext cx="1013421" cy="709394"/>
        </a:xfrm>
        <a:prstGeom prst="chevron">
          <a:avLst/>
        </a:prstGeom>
        <a:solidFill>
          <a:schemeClr val="accent4">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Funding &amp; Fundraising</a:t>
          </a:r>
        </a:p>
      </dsp:txBody>
      <dsp:txXfrm rot="-5400000">
        <a:off x="1" y="2004913"/>
        <a:ext cx="709394" cy="304027"/>
      </dsp:txXfrm>
    </dsp:sp>
    <dsp:sp modelId="{CE102F53-6222-49B7-9862-C2AA9CB58B96}">
      <dsp:nvSpPr>
        <dsp:cNvPr id="0" name=""/>
        <dsp:cNvSpPr/>
      </dsp:nvSpPr>
      <dsp:spPr>
        <a:xfrm rot="5400000">
          <a:off x="4345815" y="-1986203"/>
          <a:ext cx="658723" cy="793156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It will be important to raise funds quickly to cover the essential expenditure such as affiliation fees, league membership fee, pitch hire charges and kit. The treasurer will need to keep an</a:t>
          </a:r>
          <a:r>
            <a:rPr lang="en-GB" sz="1000" b="1" kern="1200" dirty="0"/>
            <a:t> </a:t>
          </a:r>
          <a:r>
            <a:rPr lang="en-GB" sz="1000" kern="1200" dirty="0"/>
            <a:t>accurate account</a:t>
          </a:r>
          <a:r>
            <a:rPr lang="en-GB" sz="1000" b="1" kern="1200" dirty="0"/>
            <a:t> </a:t>
          </a:r>
          <a:r>
            <a:rPr lang="en-GB" sz="1000" kern="1200" dirty="0"/>
            <a:t>of income and expenditure and feedback to the club committee at the General meeting. Funds can be raised by accessing</a:t>
          </a:r>
          <a:r>
            <a:rPr lang="en-GB" sz="1000" b="1" kern="1200" dirty="0"/>
            <a:t> </a:t>
          </a:r>
          <a:r>
            <a:rPr lang="en-GB" sz="1000" kern="1200" dirty="0"/>
            <a:t>numerous grants and funding schemes and for more information about those that are on the Durham County FA website </a:t>
          </a:r>
          <a:r>
            <a:rPr lang="en-GB" sz="1000" i="1" kern="1200" dirty="0">
              <a:hlinkClick xmlns:r="http://schemas.openxmlformats.org/officeDocument/2006/relationships" r:id="rId2"/>
            </a:rPr>
            <a:t>Click Here</a:t>
          </a:r>
          <a:r>
            <a:rPr lang="en-GB" sz="1000" kern="1200" dirty="0"/>
            <a:t>.</a:t>
          </a:r>
        </a:p>
      </dsp:txBody>
      <dsp:txXfrm rot="-5400000">
        <a:off x="709394" y="1682374"/>
        <a:ext cx="7899409" cy="594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94C41-6A09-4611-967E-2FE50B488B0E}">
      <dsp:nvSpPr>
        <dsp:cNvPr id="0" name=""/>
        <dsp:cNvSpPr/>
      </dsp:nvSpPr>
      <dsp:spPr>
        <a:xfrm rot="5400000">
          <a:off x="-151216" y="151216"/>
          <a:ext cx="1008112" cy="705678"/>
        </a:xfrm>
        <a:prstGeom prst="chevron">
          <a:avLst/>
        </a:prstGeom>
        <a:solidFill>
          <a:schemeClr val="accent4">
            <a:lumMod val="5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Workforce Development</a:t>
          </a:r>
        </a:p>
      </dsp:txBody>
      <dsp:txXfrm rot="-5400000">
        <a:off x="1" y="352838"/>
        <a:ext cx="705678" cy="302434"/>
      </dsp:txXfrm>
    </dsp:sp>
    <dsp:sp modelId="{6E318401-0235-4B11-92AC-5BB1A3853C1B}">
      <dsp:nvSpPr>
        <dsp:cNvPr id="0" name=""/>
        <dsp:cNvSpPr/>
      </dsp:nvSpPr>
      <dsp:spPr>
        <a:xfrm rot="5400000">
          <a:off x="4345682" y="-3640004"/>
          <a:ext cx="655272" cy="793528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Essential</a:t>
          </a:r>
          <a:r>
            <a:rPr lang="en-GB" sz="1000" b="1" kern="1200" dirty="0"/>
            <a:t> </a:t>
          </a:r>
          <a:r>
            <a:rPr lang="en-GB" sz="1000" kern="1200" dirty="0"/>
            <a:t>information about volunteer recruitment can be found in the</a:t>
          </a:r>
          <a:r>
            <a:rPr lang="en-GB" sz="1000" b="1" kern="1200" dirty="0"/>
            <a:t> </a:t>
          </a:r>
          <a:r>
            <a:rPr lang="en-GB" sz="1000" kern="1200" dirty="0"/>
            <a:t>Safeguarding and Welfare page of the Durham County FA</a:t>
          </a:r>
          <a:r>
            <a:rPr lang="en-GB" sz="1000" b="1" kern="1200" dirty="0"/>
            <a:t> </a:t>
          </a:r>
          <a:r>
            <a:rPr lang="en-GB" sz="1000" kern="1200" dirty="0"/>
            <a:t>website </a:t>
          </a:r>
          <a:r>
            <a:rPr lang="en-GB" sz="1000" i="1" kern="1200" dirty="0">
              <a:hlinkClick xmlns:r="http://schemas.openxmlformats.org/officeDocument/2006/relationships" r:id="rId1"/>
            </a:rPr>
            <a:t>Click</a:t>
          </a:r>
          <a:r>
            <a:rPr lang="en-GB" sz="1000" b="1" i="1" kern="1200" dirty="0">
              <a:hlinkClick xmlns:r="http://schemas.openxmlformats.org/officeDocument/2006/relationships" r:id="rId1"/>
            </a:rPr>
            <a:t> </a:t>
          </a:r>
          <a:r>
            <a:rPr lang="en-GB" sz="1000" i="1" kern="1200" dirty="0">
              <a:hlinkClick xmlns:r="http://schemas.openxmlformats.org/officeDocument/2006/relationships" r:id="rId1"/>
            </a:rPr>
            <a:t>Here</a:t>
          </a:r>
          <a:r>
            <a:rPr lang="en-GB" sz="1000" kern="1200" dirty="0"/>
            <a:t>. The club will then need to get volunteers</a:t>
          </a:r>
          <a:r>
            <a:rPr lang="en-GB" sz="1000" b="1" kern="1200" dirty="0"/>
            <a:t> </a:t>
          </a:r>
          <a:r>
            <a:rPr lang="en-GB" sz="1000" kern="1200" dirty="0"/>
            <a:t>qualified for their roles within the club please visit the FA Education Programme by </a:t>
          </a:r>
          <a:r>
            <a:rPr lang="en-GB" sz="1000" i="1" kern="1200" dirty="0">
              <a:hlinkClick xmlns:r="http://schemas.openxmlformats.org/officeDocument/2006/relationships" r:id="rId2"/>
            </a:rPr>
            <a:t>Clicking Here</a:t>
          </a:r>
          <a:r>
            <a:rPr lang="en-GB" sz="1000" i="1" kern="1200" dirty="0"/>
            <a:t>.</a:t>
          </a:r>
        </a:p>
      </dsp:txBody>
      <dsp:txXfrm rot="-5400000">
        <a:off x="705678" y="31988"/>
        <a:ext cx="7903293" cy="5912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2B8C377-CA0E-405B-B435-D8E927C28EC2}" type="datetimeFigureOut">
              <a:rPr lang="en-GB" smtClean="0"/>
              <a:pPr/>
              <a:t>07/07/2023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BD01CE5-DF91-44F9-8FDF-401CAE34339F}" type="slidenum">
              <a:rPr lang="en-GB" smtClean="0"/>
              <a:pPr/>
              <a:t>‹#›</a:t>
            </a:fld>
            <a:endParaRPr lang="en-GB"/>
          </a:p>
        </p:txBody>
      </p:sp>
    </p:spTree>
    <p:extLst>
      <p:ext uri="{BB962C8B-B14F-4D97-AF65-F5344CB8AC3E}">
        <p14:creationId xmlns:p14="http://schemas.microsoft.com/office/powerpoint/2010/main" val="120789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8A605D2-1AD9-488A-A2D5-714954E8E16B}"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A44A6A-2F6F-4D37-8541-74ECE7F37385}" type="datetimeFigureOut">
              <a:rPr lang="en-GB" smtClean="0"/>
              <a:pPr/>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6331FF-BEEA-40AF-8018-693DEA07D80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A44A6A-2F6F-4D37-8541-74ECE7F37385}" type="datetimeFigureOut">
              <a:rPr lang="en-GB" smtClean="0"/>
              <a:pPr/>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6331FF-BEEA-40AF-8018-693DEA07D80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A44A6A-2F6F-4D37-8541-74ECE7F37385}" type="datetimeFigureOut">
              <a:rPr lang="en-GB" smtClean="0"/>
              <a:pPr/>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6331FF-BEEA-40AF-8018-693DEA07D80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A44A6A-2F6F-4D37-8541-74ECE7F37385}" type="datetimeFigureOut">
              <a:rPr lang="en-GB" smtClean="0"/>
              <a:pPr/>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6331FF-BEEA-40AF-8018-693DEA07D80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A44A6A-2F6F-4D37-8541-74ECE7F37385}" type="datetimeFigureOut">
              <a:rPr lang="en-GB" smtClean="0"/>
              <a:pPr/>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6331FF-BEEA-40AF-8018-693DEA07D80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A44A6A-2F6F-4D37-8541-74ECE7F37385}" type="datetimeFigureOut">
              <a:rPr lang="en-GB" smtClean="0"/>
              <a:pPr/>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6331FF-BEEA-40AF-8018-693DEA07D80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A44A6A-2F6F-4D37-8541-74ECE7F37385}" type="datetimeFigureOut">
              <a:rPr lang="en-GB" smtClean="0"/>
              <a:pPr/>
              <a:t>07/07/2023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6331FF-BEEA-40AF-8018-693DEA07D80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A44A6A-2F6F-4D37-8541-74ECE7F37385}" type="datetimeFigureOut">
              <a:rPr lang="en-GB" smtClean="0"/>
              <a:pPr/>
              <a:t>07/07/2023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6331FF-BEEA-40AF-8018-693DEA07D80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44A6A-2F6F-4D37-8541-74ECE7F37385}" type="datetimeFigureOut">
              <a:rPr lang="en-GB" smtClean="0"/>
              <a:pPr/>
              <a:t>07/07/2023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6331FF-BEEA-40AF-8018-693DEA07D80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A44A6A-2F6F-4D37-8541-74ECE7F37385}" type="datetimeFigureOut">
              <a:rPr lang="en-GB" smtClean="0"/>
              <a:pPr/>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6331FF-BEEA-40AF-8018-693DEA07D80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A44A6A-2F6F-4D37-8541-74ECE7F37385}" type="datetimeFigureOut">
              <a:rPr lang="en-GB" smtClean="0"/>
              <a:pPr/>
              <a:t>07/07/2023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6331FF-BEEA-40AF-8018-693DEA07D80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44A6A-2F6F-4D37-8541-74ECE7F37385}" type="datetimeFigureOut">
              <a:rPr lang="en-GB" smtClean="0"/>
              <a:pPr/>
              <a:t>07/07/2023</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331FF-BEEA-40AF-8018-693DEA07D80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durhamfa.com/" TargetMode="External"/><Relationship Id="rId10" Type="http://schemas.openxmlformats.org/officeDocument/2006/relationships/image" Target="../media/image2.png"/><Relationship Id="rId4" Type="http://schemas.openxmlformats.org/officeDocument/2006/relationships/hyperlink" Target="mailto:Development@DurhamFA.com"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hyperlink" Target="http://www.durhamfa.com/clubs/fa-charter-standard"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image" Target="../media/image6.png"/><Relationship Id="rId2" Type="http://schemas.openxmlformats.org/officeDocument/2006/relationships/image" Target="../media/image2.png"/><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4.png"/><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durhamfa.com/~/media/CountySites/durhamfa/documents/fa-charter-standard/club-constitution2013.ashx" TargetMode="External"/><Relationship Id="rId7" Type="http://schemas.openxmlformats.org/officeDocument/2006/relationships/image" Target="../media/image4.png"/><Relationship Id="rId2" Type="http://schemas.openxmlformats.org/officeDocument/2006/relationships/hyperlink" Target="http://www.durhamfa.com/safeguarding-and-welfare/~/media/countysites/durhamfa/documents/safeguarding-and-welfare/club-membership-consent-form.ashx"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durhamfa.com/~/media/countysites/durhamfa/documents/respect/respect---code-of-conduct_a4.ashx" TargetMode="External"/><Relationship Id="rId4" Type="http://schemas.openxmlformats.org/officeDocument/2006/relationships/image" Target="../media/image2.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Discipline@DurhamFA.com" TargetMode="External"/><Relationship Id="rId7" Type="http://schemas.openxmlformats.org/officeDocument/2006/relationships/hyperlink" Target="mailto:development@durhamfa.com" TargetMode="External"/><Relationship Id="rId2" Type="http://schemas.openxmlformats.org/officeDocument/2006/relationships/hyperlink" Target="mailto:Info@DurhamFA.com" TargetMode="External"/><Relationship Id="rId1" Type="http://schemas.openxmlformats.org/officeDocument/2006/relationships/slideLayout" Target="../slideLayouts/slideLayout2.xml"/><Relationship Id="rId6" Type="http://schemas.openxmlformats.org/officeDocument/2006/relationships/hyperlink" Target="mailto:Sebastian.Stockbridge@durhamfa.com" TargetMode="External"/><Relationship Id="rId5" Type="http://schemas.openxmlformats.org/officeDocument/2006/relationships/hyperlink" Target="mailto:Daniel.Taylor@DurhamFA.com" TargetMode="External"/><Relationship Id="rId4" Type="http://schemas.openxmlformats.org/officeDocument/2006/relationships/hyperlink" Target="http://www.durhamfa.com/" TargetMode="Externa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hyperlink" Target="http://www.durhamfa.com/safeguarding-and-welfare/~/media/CountySites/durhamfa/documents/safeguarding-and-welfare/celebrating-football-through-photographs-and-video.ashx" TargetMode="External"/><Relationship Id="rId13" Type="http://schemas.openxmlformats.org/officeDocument/2006/relationships/hyperlink" Target="http://www.durhamfa.com/safeguarding-and-welfare/~/media/CountySites/durhamfa/documents/safeguarding-and-welfare/youth-league-welfare-officer-roles-responsibilities.ashx" TargetMode="External"/><Relationship Id="rId18" Type="http://schemas.openxmlformats.org/officeDocument/2006/relationships/hyperlink" Target="http://www.durhamfa.com/safeguarding-and-welfare/~/media/CountySites/durhamfa/documents/safeguarding-and-welfare/club-risk-assessement.ashx" TargetMode="External"/><Relationship Id="rId26" Type="http://schemas.openxmlformats.org/officeDocument/2006/relationships/hyperlink" Target="http://www.durhamfa.com/safeguarding-and-welfare/~/media/CountySites/durhamfa/documents/safeguarding-and-welfare/2running-a-website---dos-and-donts.ashx" TargetMode="External"/><Relationship Id="rId3" Type="http://schemas.openxmlformats.org/officeDocument/2006/relationships/hyperlink" Target="http://www.durhamfa.com/~/media/countysites/durhamfa/documents/safeguarding-and-welfare/grassroots-football-safeguarding-policy-and-procedures-2015.ashx" TargetMode="External"/><Relationship Id="rId21" Type="http://schemas.openxmlformats.org/officeDocument/2006/relationships/hyperlink" Target="http://www.durhamfa.com/safeguarding-and-welfare/~/media/CountySites/durhamfa/documents/safeguarding-and-welfare/events-specific-registration-form.ashx" TargetMode="External"/><Relationship Id="rId34" Type="http://schemas.openxmlformats.org/officeDocument/2006/relationships/image" Target="../media/image5.png"/><Relationship Id="rId7" Type="http://schemas.openxmlformats.org/officeDocument/2006/relationships/hyperlink" Target="http://www.durhamfa.com/safeguarding-and-welfare/~/media/CountySites/durhamfa/documents/safeguarding-and-welfare/advice-for-those-against-whom-a-complaint-of-poor-practice-has-been-made.ashx" TargetMode="External"/><Relationship Id="rId12" Type="http://schemas.openxmlformats.org/officeDocument/2006/relationships/hyperlink" Target="http://www.durhamfa.com/safeguarding-and-welfare/~/media/CountySites/durhamfa/documents/safeguarding-and-welfare/appointing-a-club-welfare-officer.ashx" TargetMode="External"/><Relationship Id="rId17" Type="http://schemas.openxmlformats.org/officeDocument/2006/relationships/hyperlink" Target="http://www.durhamfa.com/safeguarding-and-welfare/~/media/CountySites/durhamfa/documents/safeguarding-and-welfare/club-membership-consent-form.ashx" TargetMode="External"/><Relationship Id="rId25" Type="http://schemas.openxmlformats.org/officeDocument/2006/relationships/hyperlink" Target="http://www.durhamfa.com/safeguarding-and-welfare/~/media/CountySites/durhamfa/documents/safeguarding-and-welfare/1social-networking-websites-mobilephone-and-email-communications.ashx" TargetMode="External"/><Relationship Id="rId33" Type="http://schemas.openxmlformats.org/officeDocument/2006/relationships/image" Target="../media/image4.png"/><Relationship Id="rId2" Type="http://schemas.openxmlformats.org/officeDocument/2006/relationships/hyperlink" Target="http://www.durhamfa.com/safeguarding-and-welfare/~/media/CountySites/durhamfa/documents/safeguarding-and-welfare/safeguarding-children-policytemplate-for-clubs.ashx" TargetMode="External"/><Relationship Id="rId16" Type="http://schemas.openxmlformats.org/officeDocument/2006/relationships/image" Target="../media/image2.png"/><Relationship Id="rId20" Type="http://schemas.openxmlformats.org/officeDocument/2006/relationships/hyperlink" Target="http://www.durhamfa.com/safeguarding-and-welfare/~/media/CountySites/durhamfa/documents/safeguarding-and-welfare/event-registration-form.ashx" TargetMode="External"/><Relationship Id="rId29" Type="http://schemas.openxmlformats.org/officeDocument/2006/relationships/hyperlink" Target="http://www.durhamfa.com/safeguarding-and-welfare/~/media/CountySites/durhamfa/documents/safeguarding-and-welfare/5using-texts-and-emails-with-u18-dos-and-donts.ashx" TargetMode="External"/><Relationship Id="rId1" Type="http://schemas.openxmlformats.org/officeDocument/2006/relationships/slideLayout" Target="../slideLayouts/slideLayout2.xml"/><Relationship Id="rId6" Type="http://schemas.openxmlformats.org/officeDocument/2006/relationships/hyperlink" Target="http://www.durhamfa.com/safeguarding-and-welfare/~/media/CountySites/durhamfa/documents/safeguarding-and-welfare/advice-and-support-for-those-who-have-experienced-abuse.ashx" TargetMode="External"/><Relationship Id="rId11" Type="http://schemas.openxmlformats.org/officeDocument/2006/relationships/hyperlink" Target="http://www.durhamfa.com/safeguarding-and-welfare/~/media/CountySites/durhamfa/documents/safeguarding-and-welfare/changing-rooms-and-showers-best-practice-guidance.ashx" TargetMode="External"/><Relationship Id="rId24" Type="http://schemas.openxmlformats.org/officeDocument/2006/relationships/hyperlink" Target="http://www.durhamfa.com/safeguarding-and-welfare/~/media/CountySites/durhamfa/documents/safeguarding-and-welfare/safe-away-cards.ashx" TargetMode="External"/><Relationship Id="rId32" Type="http://schemas.openxmlformats.org/officeDocument/2006/relationships/image" Target="../media/image3.png"/><Relationship Id="rId5" Type="http://schemas.openxmlformats.org/officeDocument/2006/relationships/hyperlink" Target="http://www.durhamfa.com/safeguarding-and-welfare/~/media/CountySites/durhamfa/documents/safeguarding-and-welfare/advice-on-receiving-a-disclosure.ashx" TargetMode="External"/><Relationship Id="rId15" Type="http://schemas.openxmlformats.org/officeDocument/2006/relationships/hyperlink" Target="http://www.durhamfa.com/~/media/countysites/durhamfa/documents/safeguarding-and-welfare/safer-recruitment---best-practice-advice-for-grassroots-football.ashx" TargetMode="External"/><Relationship Id="rId23" Type="http://schemas.openxmlformats.org/officeDocument/2006/relationships/hyperlink" Target="http://www.durhamfa.com/safeguarding-and-welfare/~/media/CountySites/durhamfa/documents/safeguarding-and-welfare/travel-trips-tournaments.ashx" TargetMode="External"/><Relationship Id="rId28" Type="http://schemas.openxmlformats.org/officeDocument/2006/relationships/hyperlink" Target="http://www.durhamfa.com/safeguarding-and-welfare/~/media/CountySites/durhamfa/documents/safeguarding-and-welfare/4communicating-responsibly-with-young-leaders-coaches-and-referees-u18.ashx" TargetMode="External"/><Relationship Id="rId10" Type="http://schemas.openxmlformats.org/officeDocument/2006/relationships/hyperlink" Target="http://www.durhamfa.com/safeguarding-and-welfare/~/media/CountySites/durhamfa/documents/safeguarding-and-welfare/stay-safe-and-have-fun.ashx" TargetMode="External"/><Relationship Id="rId19" Type="http://schemas.openxmlformats.org/officeDocument/2006/relationships/hyperlink" Target="http://www.durhamfa.com/safeguarding-and-welfare/~/media/CountySites/durhamfa/documents/safeguarding-and-welfare/risk-assessment-for-minibus---example.ashx" TargetMode="External"/><Relationship Id="rId31" Type="http://schemas.openxmlformats.org/officeDocument/2006/relationships/hyperlink" Target="http://www.durhamfa.com/safeguarding-and-welfare/~/media/CountySites/durhamfa/documents/safeguarding-and-welfare/7guidance-for-u18s.ashx" TargetMode="External"/><Relationship Id="rId4" Type="http://schemas.openxmlformats.org/officeDocument/2006/relationships/hyperlink" Target="http://www.durhamfa.com/~/media/countysites/durhamfa/documents/safeguarding-and-welfare/antibullyingpolicyforclubs2012.ashx" TargetMode="External"/><Relationship Id="rId9" Type="http://schemas.openxmlformats.org/officeDocument/2006/relationships/hyperlink" Target="http://www.durhamfa.com/safeguarding-and-welfare/~/media/CountySites/durhamfa/documents/safeguarding-and-welfare/choosing-a-football-club-for-your-child.ashx" TargetMode="External"/><Relationship Id="rId14" Type="http://schemas.openxmlformats.org/officeDocument/2006/relationships/hyperlink" Target="http://www.durhamfa.com/safeguarding-and-welfare/~/media/CountySites/durhamfa/documents/safeguarding-and-welfare/reference-form-for-volunteers.ashx" TargetMode="External"/><Relationship Id="rId22" Type="http://schemas.openxmlformats.org/officeDocument/2006/relationships/hyperlink" Target="http://www.durhamfa.com/safeguarding-and-welfare/~/media/CountySites/durhamfa/documents/safeguarding-and-welfare/emergency-procedures.ashx" TargetMode="External"/><Relationship Id="rId27" Type="http://schemas.openxmlformats.org/officeDocument/2006/relationships/hyperlink" Target="http://www.durhamfa.com/safeguarding-and-welfare/~/media/CountySites/durhamfa/documents/safeguarding-and-welfare/3responsible-use-of-social-networking-sites.ashx" TargetMode="External"/><Relationship Id="rId30" Type="http://schemas.openxmlformats.org/officeDocument/2006/relationships/hyperlink" Target="http://www.durhamfa.com/safeguarding-and-welfare/~/media/CountySites/durhamfa/documents/safeguarding-and-welfare/6guidance-for-parents-and-carers.ashx" TargetMode="External"/><Relationship Id="rId35"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www.durhamfa.com/clubs/fa-charter-standard"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snip2DiagRect">
            <a:avLst>
              <a:gd name="adj1" fmla="val 0"/>
              <a:gd name="adj2" fmla="val 34211"/>
            </a:avLst>
          </a:prstGeom>
          <a:noFill/>
          <a:ln w="9525">
            <a:noFill/>
            <a:miter lim="800000"/>
            <a:headEnd/>
            <a:tailEnd/>
          </a:ln>
          <a:effectLst/>
        </p:spPr>
      </p:pic>
      <p:sp>
        <p:nvSpPr>
          <p:cNvPr id="5" name="TextBox 4"/>
          <p:cNvSpPr txBox="1"/>
          <p:nvPr/>
        </p:nvSpPr>
        <p:spPr>
          <a:xfrm>
            <a:off x="1115616" y="97549"/>
            <a:ext cx="6036162" cy="1634371"/>
          </a:xfrm>
          <a:prstGeom prst="snip2DiagRect">
            <a:avLst>
              <a:gd name="adj1" fmla="val 0"/>
              <a:gd name="adj2" fmla="val 26709"/>
            </a:avLst>
          </a:prstGeom>
          <a:solidFill>
            <a:schemeClr val="accent4">
              <a:lumMod val="50000"/>
            </a:schemeClr>
          </a:solidFill>
        </p:spPr>
        <p:txBody>
          <a:bodyPr wrap="square" rtlCol="0">
            <a:spAutoFit/>
          </a:bodyPr>
          <a:lstStyle/>
          <a:p>
            <a:pPr lvl="0" algn="r"/>
            <a:r>
              <a:rPr kumimoji="0" lang="en-GB" sz="4000" b="1" i="0" u="none" strike="noStrike" cap="none" normalizeH="0" baseline="0" dirty="0">
                <a:ln>
                  <a:noFill/>
                </a:ln>
                <a:solidFill>
                  <a:schemeClr val="bg1">
                    <a:lumMod val="85000"/>
                  </a:schemeClr>
                </a:solidFill>
                <a:effectLst/>
                <a:ea typeface="Calibri" pitchFamily="34" charset="0"/>
                <a:cs typeface="Times New Roman" pitchFamily="18" charset="0"/>
              </a:rPr>
              <a:t>Setting up a Club</a:t>
            </a:r>
            <a:br>
              <a:rPr kumimoji="0" lang="en-GB" sz="4000" b="1" i="0" u="none" strike="noStrike" cap="none" normalizeH="0" baseline="0" dirty="0">
                <a:ln>
                  <a:noFill/>
                </a:ln>
                <a:solidFill>
                  <a:schemeClr val="bg1">
                    <a:lumMod val="85000"/>
                  </a:schemeClr>
                </a:solidFill>
                <a:effectLst/>
                <a:ea typeface="Calibri" pitchFamily="34" charset="0"/>
                <a:cs typeface="Times New Roman" pitchFamily="18" charset="0"/>
              </a:rPr>
            </a:br>
            <a:r>
              <a:rPr kumimoji="0" lang="en-GB" sz="2800" b="1" i="0" u="none" strike="noStrike" cap="none" normalizeH="0" baseline="0" dirty="0">
                <a:ln>
                  <a:noFill/>
                </a:ln>
                <a:solidFill>
                  <a:schemeClr val="bg1">
                    <a:lumMod val="85000"/>
                  </a:schemeClr>
                </a:solidFill>
                <a:effectLst/>
                <a:ea typeface="Calibri" pitchFamily="34" charset="0"/>
                <a:cs typeface="Times New Roman" pitchFamily="18" charset="0"/>
              </a:rPr>
              <a:t>Best Practice Guide</a:t>
            </a:r>
            <a:endParaRPr lang="en-GB" sz="2800" dirty="0">
              <a:solidFill>
                <a:schemeClr val="bg1">
                  <a:lumMod val="85000"/>
                </a:schemeClr>
              </a:solidFill>
            </a:endParaRPr>
          </a:p>
        </p:txBody>
      </p:sp>
      <p:pic>
        <p:nvPicPr>
          <p:cNvPr id="7" name="Picture 3"/>
          <p:cNvPicPr>
            <a:picLocks noChangeAspect="1" noChangeArrowheads="1"/>
          </p:cNvPicPr>
          <p:nvPr/>
        </p:nvPicPr>
        <p:blipFill>
          <a:blip r:embed="rId3" cstate="print"/>
          <a:srcRect/>
          <a:stretch>
            <a:fillRect/>
          </a:stretch>
        </p:blipFill>
        <p:spPr bwMode="auto">
          <a:xfrm>
            <a:off x="8028002" y="105958"/>
            <a:ext cx="1011119" cy="1268760"/>
          </a:xfrm>
          <a:prstGeom prst="rect">
            <a:avLst/>
          </a:prstGeom>
          <a:noFill/>
          <a:ln w="9525">
            <a:noFill/>
            <a:miter lim="800000"/>
            <a:headEnd/>
            <a:tailEnd/>
          </a:ln>
          <a:effectLst/>
        </p:spPr>
      </p:pic>
      <p:grpSp>
        <p:nvGrpSpPr>
          <p:cNvPr id="10" name="Group 9"/>
          <p:cNvGrpSpPr/>
          <p:nvPr/>
        </p:nvGrpSpPr>
        <p:grpSpPr>
          <a:xfrm>
            <a:off x="200790" y="6354267"/>
            <a:ext cx="2266032" cy="455054"/>
            <a:chOff x="179512" y="5350208"/>
            <a:chExt cx="2266032" cy="455054"/>
          </a:xfrm>
        </p:grpSpPr>
        <p:pic>
          <p:nvPicPr>
            <p:cNvPr id="11" name="Picture 3"/>
            <p:cNvPicPr>
              <a:picLocks noChangeAspect="1" noChangeArrowheads="1"/>
            </p:cNvPicPr>
            <p:nvPr/>
          </p:nvPicPr>
          <p:blipFill rotWithShape="1">
            <a:blip r:embed="rId4">
              <a:duotone>
                <a:prstClr val="black"/>
                <a:schemeClr val="accent4">
                  <a:lumMod val="50000"/>
                  <a:tint val="45000"/>
                  <a:satMod val="400000"/>
                </a:schemeClr>
              </a:duotone>
              <a:extLst>
                <a:ext uri="{28A0092B-C50C-407E-A947-70E740481C1C}">
                  <a14:useLocalDpi xmlns:a14="http://schemas.microsoft.com/office/drawing/2010/main" val="0"/>
                </a:ext>
              </a:extLst>
            </a:blip>
            <a:srcRect r="53890"/>
            <a:stretch/>
          </p:blipFill>
          <p:spPr bwMode="auto">
            <a:xfrm>
              <a:off x="179512" y="5350208"/>
              <a:ext cx="1227807" cy="45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7326" y="5388769"/>
              <a:ext cx="288130"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949" r="21411"/>
            <a:stretch/>
          </p:blipFill>
          <p:spPr bwMode="auto">
            <a:xfrm>
              <a:off x="1819274" y="5388769"/>
              <a:ext cx="269081" cy="276224"/>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880" t="5242" r="21175" b="5471"/>
            <a:stretch/>
          </p:blipFill>
          <p:spPr bwMode="auto">
            <a:xfrm>
              <a:off x="2161283" y="5384007"/>
              <a:ext cx="284261"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050" name="Picture 2" descr="W:\WPData\Michael\Marketing &amp; Comms\Communication\New Website 2012\Images\Original\Generic\Durham FA Banner and Ba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snip2DiagRect">
            <a:avLst>
              <a:gd name="adj1" fmla="val 0"/>
              <a:gd name="adj2" fmla="val 33017"/>
            </a:avLst>
          </a:prstGeom>
          <a:noFill/>
          <a:extLst>
            <a:ext uri="{909E8E84-426E-40DD-AFC4-6F175D3DCCD1}">
              <a14:hiddenFill xmlns:a14="http://schemas.microsoft.com/office/drawing/2010/main">
                <a:solidFill>
                  <a:srgbClr val="FFFFFF"/>
                </a:solidFill>
              </a14:hiddenFill>
            </a:ext>
          </a:extLst>
        </p:spPr>
      </p:pic>
      <p:sp>
        <p:nvSpPr>
          <p:cNvPr id="38914" name="Text Box 2"/>
          <p:cNvSpPr txBox="1">
            <a:spLocks noChangeArrowheads="1"/>
          </p:cNvSpPr>
          <p:nvPr/>
        </p:nvSpPr>
        <p:spPr bwMode="auto">
          <a:xfrm>
            <a:off x="323527" y="404664"/>
            <a:ext cx="3851275" cy="2016224"/>
          </a:xfrm>
          <a:prstGeom prst="snip2DiagRect">
            <a:avLst>
              <a:gd name="adj1" fmla="val 0"/>
              <a:gd name="adj2" fmla="val 15598"/>
            </a:avLst>
          </a:prstGeom>
          <a:solidFill>
            <a:schemeClr val="accent4">
              <a:lumMod val="50000"/>
              <a:alpha val="13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050" b="1" i="0" u="none" strike="noStrike" cap="none" normalizeH="0" baseline="0" dirty="0">
                <a:ln>
                  <a:noFill/>
                </a:ln>
                <a:solidFill>
                  <a:schemeClr val="bg1"/>
                </a:solidFill>
                <a:effectLst/>
                <a:latin typeface="Calibri" pitchFamily="34" charset="0"/>
              </a:rPr>
              <a:t>Durham County Football Association Ltd</a:t>
            </a:r>
            <a:br>
              <a:rPr kumimoji="0" lang="en-GB" sz="1050" b="1" i="0" u="none" strike="noStrike" cap="none" normalizeH="0" baseline="0" dirty="0">
                <a:ln>
                  <a:noFill/>
                </a:ln>
                <a:solidFill>
                  <a:schemeClr val="bg1"/>
                </a:solidFill>
                <a:effectLst/>
                <a:latin typeface="Calibri" pitchFamily="34" charset="0"/>
              </a:rPr>
            </a:br>
            <a:r>
              <a:rPr kumimoji="0" lang="en-GB" sz="1050" i="0" u="none" strike="noStrike" cap="none" normalizeH="0" baseline="0" dirty="0">
                <a:ln>
                  <a:noFill/>
                </a:ln>
                <a:solidFill>
                  <a:schemeClr val="bg1"/>
                </a:solidFill>
                <a:effectLst/>
                <a:latin typeface="Calibri" pitchFamily="34" charset="0"/>
              </a:rPr>
              <a:t>‘Codeslaw’</a:t>
            </a:r>
            <a:br>
              <a:rPr kumimoji="0" lang="en-GB" sz="1050" i="0" u="none" strike="noStrike" cap="none" normalizeH="0" baseline="0" dirty="0">
                <a:ln>
                  <a:noFill/>
                </a:ln>
                <a:solidFill>
                  <a:schemeClr val="bg1"/>
                </a:solidFill>
                <a:effectLst/>
                <a:latin typeface="Calibri" pitchFamily="34" charset="0"/>
              </a:rPr>
            </a:br>
            <a:r>
              <a:rPr kumimoji="0" lang="en-GB" sz="1050" i="0" u="none" strike="noStrike" cap="none" normalizeH="0" baseline="0" dirty="0">
                <a:ln>
                  <a:noFill/>
                </a:ln>
                <a:solidFill>
                  <a:schemeClr val="bg1"/>
                </a:solidFill>
                <a:effectLst/>
                <a:latin typeface="Calibri" pitchFamily="34" charset="0"/>
              </a:rPr>
              <a:t>Riverside South</a:t>
            </a:r>
            <a:br>
              <a:rPr kumimoji="0" lang="en-GB" sz="1050" i="0" u="none" strike="noStrike" cap="none" normalizeH="0" baseline="0" dirty="0">
                <a:ln>
                  <a:noFill/>
                </a:ln>
                <a:solidFill>
                  <a:schemeClr val="bg1"/>
                </a:solidFill>
                <a:effectLst/>
                <a:latin typeface="Calibri" pitchFamily="34" charset="0"/>
              </a:rPr>
            </a:br>
            <a:r>
              <a:rPr kumimoji="0" lang="en-GB" sz="1050" i="0" u="none" strike="noStrike" cap="none" normalizeH="0" baseline="0" dirty="0">
                <a:ln>
                  <a:noFill/>
                </a:ln>
                <a:solidFill>
                  <a:schemeClr val="bg1"/>
                </a:solidFill>
                <a:effectLst/>
                <a:latin typeface="Calibri" pitchFamily="34" charset="0"/>
              </a:rPr>
              <a:t>Chester-le-Street</a:t>
            </a:r>
            <a:br>
              <a:rPr kumimoji="0" lang="en-GB" sz="1050" i="0" u="none" strike="noStrike" cap="none" normalizeH="0" baseline="0" dirty="0">
                <a:ln>
                  <a:noFill/>
                </a:ln>
                <a:solidFill>
                  <a:schemeClr val="bg1"/>
                </a:solidFill>
                <a:effectLst/>
                <a:latin typeface="Calibri" pitchFamily="34" charset="0"/>
              </a:rPr>
            </a:br>
            <a:r>
              <a:rPr kumimoji="0" lang="en-GB" sz="1050" i="0" u="none" strike="noStrike" cap="none" normalizeH="0" baseline="0" dirty="0">
                <a:ln>
                  <a:noFill/>
                </a:ln>
                <a:solidFill>
                  <a:schemeClr val="bg1"/>
                </a:solidFill>
                <a:effectLst/>
                <a:latin typeface="Calibri" pitchFamily="34" charset="0"/>
              </a:rPr>
              <a:t>Co Durham</a:t>
            </a:r>
            <a:br>
              <a:rPr kumimoji="0" lang="en-GB" sz="1050" i="0" u="none" strike="noStrike" cap="none" normalizeH="0" baseline="0" dirty="0">
                <a:ln>
                  <a:noFill/>
                </a:ln>
                <a:solidFill>
                  <a:schemeClr val="bg1"/>
                </a:solidFill>
                <a:effectLst/>
                <a:latin typeface="Calibri" pitchFamily="34" charset="0"/>
              </a:rPr>
            </a:br>
            <a:r>
              <a:rPr kumimoji="0" lang="en-GB" sz="1050" i="0" u="none" strike="noStrike" cap="none" normalizeH="0" baseline="0" dirty="0">
                <a:ln>
                  <a:noFill/>
                </a:ln>
                <a:solidFill>
                  <a:schemeClr val="bg1"/>
                </a:solidFill>
                <a:effectLst/>
                <a:latin typeface="Calibri" pitchFamily="34" charset="0"/>
              </a:rPr>
              <a:t>DH3 3SJ</a:t>
            </a:r>
            <a:br>
              <a:rPr kumimoji="0" lang="en-GB" sz="1050" i="0" u="none" strike="noStrike" cap="none" normalizeH="0" baseline="0" dirty="0">
                <a:ln>
                  <a:noFill/>
                </a:ln>
                <a:solidFill>
                  <a:schemeClr val="bg1"/>
                </a:solidFill>
                <a:effectLst/>
                <a:latin typeface="Calibri" pitchFamily="34" charset="0"/>
              </a:rPr>
            </a:br>
            <a:br>
              <a:rPr kumimoji="0" lang="en-GB" sz="1050" i="0" u="none" strike="noStrike" cap="none" normalizeH="0" baseline="0" dirty="0">
                <a:ln>
                  <a:noFill/>
                </a:ln>
                <a:solidFill>
                  <a:schemeClr val="bg1"/>
                </a:solidFill>
                <a:effectLst/>
                <a:latin typeface="Calibri" pitchFamily="34" charset="0"/>
              </a:rPr>
            </a:br>
            <a:r>
              <a:rPr kumimoji="0" lang="en-GB" sz="1050" b="1" i="0" u="none" strike="noStrike" cap="none" normalizeH="0" baseline="0" dirty="0">
                <a:ln>
                  <a:noFill/>
                </a:ln>
                <a:solidFill>
                  <a:schemeClr val="bg1"/>
                </a:solidFill>
                <a:effectLst/>
                <a:latin typeface="Calibri" pitchFamily="34" charset="0"/>
              </a:rPr>
              <a:t>Tel:</a:t>
            </a:r>
            <a:r>
              <a:rPr kumimoji="0" lang="en-GB" sz="1050" i="0" u="none" strike="noStrike" cap="none" normalizeH="0" baseline="0" dirty="0">
                <a:ln>
                  <a:noFill/>
                </a:ln>
                <a:solidFill>
                  <a:schemeClr val="bg1"/>
                </a:solidFill>
                <a:effectLst/>
                <a:latin typeface="Calibri" pitchFamily="34" charset="0"/>
              </a:rPr>
              <a:t> 0191 3872928</a:t>
            </a:r>
            <a:br>
              <a:rPr kumimoji="0" lang="en-GB" sz="1050" i="0" u="none" strike="noStrike" cap="none" normalizeH="0" baseline="0" dirty="0">
                <a:ln>
                  <a:noFill/>
                </a:ln>
                <a:solidFill>
                  <a:schemeClr val="bg1"/>
                </a:solidFill>
                <a:effectLst/>
                <a:latin typeface="Calibri" pitchFamily="34" charset="0"/>
              </a:rPr>
            </a:br>
            <a:r>
              <a:rPr kumimoji="0" lang="en-GB" sz="1050" b="1" i="0" u="none" strike="noStrike" cap="none" normalizeH="0" baseline="0" dirty="0">
                <a:ln>
                  <a:noFill/>
                </a:ln>
                <a:solidFill>
                  <a:schemeClr val="bg1"/>
                </a:solidFill>
                <a:effectLst/>
                <a:latin typeface="Calibri" pitchFamily="34" charset="0"/>
              </a:rPr>
              <a:t>Email: </a:t>
            </a:r>
            <a:r>
              <a:rPr kumimoji="0" lang="en-GB" sz="1050" b="1" i="0" u="none" strike="noStrike" cap="none" normalizeH="0" baseline="0" dirty="0">
                <a:ln>
                  <a:noFill/>
                </a:ln>
                <a:solidFill>
                  <a:schemeClr val="bg1"/>
                </a:solidFill>
                <a:effectLst/>
                <a:latin typeface="Calibri" pitchFamily="34" charset="0"/>
                <a:hlinkClick r:id="rId4"/>
              </a:rPr>
              <a:t>Development@DurhamFA.com</a:t>
            </a:r>
            <a:r>
              <a:rPr kumimoji="0" lang="en-GB" sz="1050" b="1" i="0" u="none" strike="noStrike" cap="none" normalizeH="0" baseline="0" dirty="0">
                <a:ln>
                  <a:noFill/>
                </a:ln>
                <a:solidFill>
                  <a:schemeClr val="bg1"/>
                </a:solidFill>
                <a:effectLst/>
                <a:latin typeface="Calibri" pitchFamily="34" charset="0"/>
              </a:rPr>
              <a:t> </a:t>
            </a:r>
            <a:br>
              <a:rPr kumimoji="0" lang="en-GB" sz="1050" b="1" i="0" u="none" strike="noStrike" cap="none" normalizeH="0" baseline="0" dirty="0">
                <a:ln>
                  <a:noFill/>
                </a:ln>
                <a:solidFill>
                  <a:schemeClr val="bg1"/>
                </a:solidFill>
                <a:effectLst/>
                <a:latin typeface="Calibri" pitchFamily="34" charset="0"/>
              </a:rPr>
            </a:br>
            <a:r>
              <a:rPr kumimoji="0" lang="en-GB" sz="1050" b="1" i="0" u="none" strike="noStrike" cap="none" normalizeH="0" baseline="0" dirty="0">
                <a:ln>
                  <a:noFill/>
                </a:ln>
                <a:solidFill>
                  <a:schemeClr val="bg1"/>
                </a:solidFill>
                <a:effectLst/>
                <a:latin typeface="Calibri" pitchFamily="34" charset="0"/>
              </a:rPr>
              <a:t>Web: </a:t>
            </a:r>
            <a:r>
              <a:rPr kumimoji="0" lang="en-GB" sz="1050" b="1" i="0" u="none" strike="noStrike" cap="none" normalizeH="0" baseline="0" dirty="0">
                <a:ln>
                  <a:noFill/>
                </a:ln>
                <a:solidFill>
                  <a:schemeClr val="bg1"/>
                </a:solidFill>
                <a:effectLst/>
                <a:latin typeface="Calibri" pitchFamily="34" charset="0"/>
                <a:hlinkClick r:id="rId5"/>
              </a:rPr>
              <a:t>www.DurhamFA.com</a:t>
            </a:r>
            <a:r>
              <a:rPr kumimoji="0" lang="en-GB" sz="1050" b="1" i="0" u="none" strike="noStrike" cap="none" normalizeH="0" baseline="0" dirty="0">
                <a:ln>
                  <a:noFill/>
                </a:ln>
                <a:solidFill>
                  <a:schemeClr val="bg1"/>
                </a:solidFill>
                <a:effectLst/>
                <a:latin typeface="Calibri" pitchFamily="34" charset="0"/>
              </a:rPr>
              <a:t> </a:t>
            </a:r>
            <a:endParaRPr kumimoji="0" lang="en-US" sz="1050" b="0" i="0" u="none" strike="noStrike" cap="none" normalizeH="0" baseline="0" dirty="0">
              <a:ln>
                <a:noFill/>
              </a:ln>
              <a:solidFill>
                <a:schemeClr val="bg1"/>
              </a:solidFill>
              <a:effectLst/>
              <a:latin typeface="Arial" pitchFamily="34" charset="0"/>
            </a:endParaRPr>
          </a:p>
        </p:txBody>
      </p:sp>
      <p:sp>
        <p:nvSpPr>
          <p:cNvPr id="9" name="Slide Number Placeholder 8"/>
          <p:cNvSpPr>
            <a:spLocks noGrp="1"/>
          </p:cNvSpPr>
          <p:nvPr>
            <p:ph type="sldNum" sz="quarter" idx="12"/>
          </p:nvPr>
        </p:nvSpPr>
        <p:spPr/>
        <p:txBody>
          <a:bodyPr/>
          <a:lstStyle/>
          <a:p>
            <a:fld id="{8DB0114C-91A2-40B2-B563-BA7ADABF5C12}" type="slidenum">
              <a:rPr lang="en-GB" smtClean="0"/>
              <a:pPr/>
              <a:t>10</a:t>
            </a:fld>
            <a:endParaRPr lang="en-GB"/>
          </a:p>
        </p:txBody>
      </p:sp>
      <p:grpSp>
        <p:nvGrpSpPr>
          <p:cNvPr id="11" name="Group 10"/>
          <p:cNvGrpSpPr/>
          <p:nvPr/>
        </p:nvGrpSpPr>
        <p:grpSpPr>
          <a:xfrm>
            <a:off x="200790" y="6354267"/>
            <a:ext cx="2266032" cy="455054"/>
            <a:chOff x="179512" y="5350208"/>
            <a:chExt cx="2266032" cy="455054"/>
          </a:xfrm>
        </p:grpSpPr>
        <p:pic>
          <p:nvPicPr>
            <p:cNvPr id="12"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53890"/>
            <a:stretch/>
          </p:blipFill>
          <p:spPr bwMode="auto">
            <a:xfrm>
              <a:off x="179512" y="5350208"/>
              <a:ext cx="1227807" cy="45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7326" y="5388769"/>
              <a:ext cx="288130"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949" r="21411"/>
            <a:stretch/>
          </p:blipFill>
          <p:spPr bwMode="auto">
            <a:xfrm>
              <a:off x="1819274" y="5388769"/>
              <a:ext cx="269081" cy="276224"/>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880" t="5242" r="21175" b="5471"/>
            <a:stretch/>
          </p:blipFill>
          <p:spPr bwMode="auto">
            <a:xfrm>
              <a:off x="2161283" y="5384007"/>
              <a:ext cx="284261"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6" name="Picture 3"/>
          <p:cNvPicPr>
            <a:picLocks noChangeAspect="1" noChangeArrowheads="1"/>
          </p:cNvPicPr>
          <p:nvPr/>
        </p:nvPicPr>
        <p:blipFill>
          <a:blip r:embed="rId10" cstate="print"/>
          <a:srcRect/>
          <a:stretch>
            <a:fillRect/>
          </a:stretch>
        </p:blipFill>
        <p:spPr bwMode="auto">
          <a:xfrm>
            <a:off x="8028002" y="105958"/>
            <a:ext cx="1011119" cy="1268760"/>
          </a:xfrm>
          <a:prstGeom prst="rect">
            <a:avLst/>
          </a:prstGeom>
          <a:noFill/>
          <a:ln w="9525">
            <a:noFill/>
            <a:miter lim="800000"/>
            <a:headEnd/>
            <a:tailEnd/>
          </a:ln>
          <a:effectLst/>
        </p:spPr>
      </p:pic>
    </p:spTree>
    <p:extLst>
      <p:ext uri="{BB962C8B-B14F-4D97-AF65-F5344CB8AC3E}">
        <p14:creationId xmlns:p14="http://schemas.microsoft.com/office/powerpoint/2010/main" val="241318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2019618"/>
            <a:ext cx="3816424"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effectLst/>
              <a:latin typeface="Arial" pitchFamily="34" charset="0"/>
            </a:endParaRPr>
          </a:p>
          <a:p>
            <a:r>
              <a:rPr lang="en-GB" sz="1000" dirty="0"/>
              <a:t>All clubs must affiliate to their respective County Football Association (Durham County FA) </a:t>
            </a:r>
            <a:br>
              <a:rPr lang="en-GB" sz="1000" dirty="0"/>
            </a:br>
            <a:endParaRPr lang="en-GB" sz="1000" dirty="0"/>
          </a:p>
          <a:p>
            <a:r>
              <a:rPr lang="en-GB" sz="1000" dirty="0"/>
              <a:t>Affiliation provides quality assurance, helping to protect players, clubs, officials and administrators throughout the game. </a:t>
            </a:r>
            <a:br>
              <a:rPr kumimoji="0" lang="en-GB"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br>
            <a:endParaRPr kumimoji="0" lang="en-GB" sz="1100" b="0" i="0" u="none" strike="noStrike" cap="none" normalizeH="0" baseline="0" dirty="0">
              <a:ln>
                <a:noFill/>
              </a:ln>
              <a:solidFill>
                <a:schemeClr val="tx1"/>
              </a:solidFill>
              <a:effectLst/>
              <a:latin typeface="Arial" pitchFamily="34" charset="0"/>
            </a:endParaRPr>
          </a:p>
          <a:p>
            <a:r>
              <a:rPr lang="en-GB" sz="1600" b="1" dirty="0">
                <a:solidFill>
                  <a:schemeClr val="bg1">
                    <a:lumMod val="65000"/>
                  </a:schemeClr>
                </a:solidFill>
              </a:rPr>
              <a:t>Contents</a:t>
            </a:r>
            <a:r>
              <a:rPr lang="en-GB" sz="1100" b="1" dirty="0">
                <a:solidFill>
                  <a:schemeClr val="bg1">
                    <a:lumMod val="65000"/>
                  </a:schemeClr>
                </a:solidFill>
              </a:rPr>
              <a:t> </a:t>
            </a:r>
            <a:endParaRPr lang="en-GB" sz="1100" dirty="0">
              <a:solidFill>
                <a:schemeClr val="bg1">
                  <a:lumMod val="65000"/>
                </a:schemeClr>
              </a:solidFill>
            </a:endParaRPr>
          </a:p>
          <a:p>
            <a:pPr>
              <a:buFont typeface="Arial" pitchFamily="34" charset="0"/>
              <a:buChar char="•"/>
            </a:pPr>
            <a:r>
              <a:rPr lang="en-GB" sz="1000" dirty="0"/>
              <a:t> Setting up a Club – The easy to follow Flow Diagram </a:t>
            </a:r>
          </a:p>
          <a:p>
            <a:pPr>
              <a:buFont typeface="Arial" pitchFamily="34" charset="0"/>
              <a:buChar char="•"/>
            </a:pPr>
            <a:r>
              <a:rPr lang="en-GB" sz="1000" dirty="0"/>
              <a:t> Yearly Timetable / Timeline </a:t>
            </a:r>
          </a:p>
          <a:p>
            <a:pPr>
              <a:buFont typeface="Arial" pitchFamily="34" charset="0"/>
              <a:buChar char="•"/>
            </a:pPr>
            <a:r>
              <a:rPr lang="en-GB" sz="1000" dirty="0"/>
              <a:t> County FA Contacts </a:t>
            </a:r>
          </a:p>
          <a:p>
            <a:pPr>
              <a:buFont typeface="Arial" pitchFamily="34" charset="0"/>
              <a:buChar char="•"/>
            </a:pPr>
            <a:r>
              <a:rPr lang="en-GB" sz="1000" dirty="0"/>
              <a:t> FA Youth Development Review</a:t>
            </a:r>
          </a:p>
          <a:p>
            <a:pPr>
              <a:buFont typeface="Arial" pitchFamily="34" charset="0"/>
              <a:buChar char="•"/>
            </a:pPr>
            <a:r>
              <a:rPr lang="en-GB" sz="1000" dirty="0"/>
              <a:t> Useful Downloads</a:t>
            </a:r>
          </a:p>
          <a:p>
            <a:pPr>
              <a:buFont typeface="Arial" pitchFamily="34" charset="0"/>
              <a:buChar char="•"/>
            </a:pPr>
            <a:r>
              <a:rPr lang="en-GB" sz="1000" dirty="0"/>
              <a:t> </a:t>
            </a:r>
            <a:r>
              <a:rPr lang="en-GB" sz="1000"/>
              <a:t>FA England Football Accreditation Programme</a:t>
            </a:r>
            <a:endParaRPr lang="en-GB" sz="1000" dirty="0"/>
          </a:p>
          <a:p>
            <a:br>
              <a:rPr lang="en-GB" sz="1000" dirty="0"/>
            </a:br>
            <a:br>
              <a:rPr lang="en-GB" sz="1000" dirty="0"/>
            </a:br>
            <a:r>
              <a:rPr lang="en-GB" sz="1000" dirty="0"/>
              <a:t>By following these simple guidelines you should be in a position to have your new club up and running in no time.</a:t>
            </a:r>
          </a:p>
          <a:p>
            <a:pPr marL="0" marR="0" lvl="0" indent="0" algn="l" defTabSz="914400" rtl="0" eaLnBrk="0" fontAlgn="base" latinLnBrk="0" hangingPunct="0">
              <a:lnSpc>
                <a:spcPct val="100000"/>
              </a:lnSpc>
              <a:spcBef>
                <a:spcPct val="0"/>
              </a:spcBef>
              <a:spcAft>
                <a:spcPct val="0"/>
              </a:spcAft>
              <a:buClrTx/>
              <a:buSzTx/>
              <a:tabLst/>
            </a:pPr>
            <a:br>
              <a:rPr kumimoji="0" lang="en-GB"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br>
            <a:endParaRPr kumimoji="0" lang="en-GB" sz="1100" b="0" i="0" u="none" strike="noStrike" cap="none" normalizeH="0" baseline="0" dirty="0">
              <a:ln>
                <a:noFill/>
              </a:ln>
              <a:solidFill>
                <a:schemeClr val="tx1"/>
              </a:solidFill>
              <a:effectLst/>
              <a:latin typeface="Arial" pitchFamily="34" charset="0"/>
            </a:endParaRPr>
          </a:p>
        </p:txBody>
      </p:sp>
      <p:pic>
        <p:nvPicPr>
          <p:cNvPr id="11" name="Picture 3"/>
          <p:cNvPicPr>
            <a:picLocks noChangeAspect="1" noChangeArrowheads="1"/>
          </p:cNvPicPr>
          <p:nvPr/>
        </p:nvPicPr>
        <p:blipFill>
          <a:blip r:embed="rId2" cstate="print"/>
          <a:srcRect/>
          <a:stretch>
            <a:fillRect/>
          </a:stretch>
        </p:blipFill>
        <p:spPr bwMode="auto">
          <a:xfrm>
            <a:off x="7956376" y="116632"/>
            <a:ext cx="860785" cy="108012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t="7622" b="8540"/>
          <a:stretch>
            <a:fillRect/>
          </a:stretch>
        </p:blipFill>
        <p:spPr bwMode="auto">
          <a:xfrm>
            <a:off x="4788024" y="2348880"/>
            <a:ext cx="3744416" cy="2376264"/>
          </a:xfrm>
          <a:prstGeom prst="snip2DiagRect">
            <a:avLst>
              <a:gd name="adj1" fmla="val 0"/>
              <a:gd name="adj2" fmla="val 23958"/>
            </a:avLst>
          </a:prstGeom>
          <a:noFill/>
          <a:ln w="9525">
            <a:solidFill>
              <a:schemeClr val="accent4">
                <a:lumMod val="50000"/>
              </a:schemeClr>
            </a:solidFill>
            <a:miter lim="800000"/>
            <a:headEnd/>
            <a:tailEnd/>
          </a:ln>
          <a:effectLst/>
        </p:spPr>
      </p:pic>
      <p:sp>
        <p:nvSpPr>
          <p:cNvPr id="9" name="TextBox 8"/>
          <p:cNvSpPr txBox="1"/>
          <p:nvPr/>
        </p:nvSpPr>
        <p:spPr>
          <a:xfrm>
            <a:off x="107504" y="66749"/>
            <a:ext cx="7560840" cy="1379101"/>
          </a:xfrm>
          <a:prstGeom prst="snip2DiagRect">
            <a:avLst>
              <a:gd name="adj1" fmla="val 0"/>
              <a:gd name="adj2" fmla="val 26709"/>
            </a:avLst>
          </a:prstGeom>
          <a:solidFill>
            <a:schemeClr val="accent4">
              <a:lumMod val="50000"/>
            </a:schemeClr>
          </a:solidFill>
        </p:spPr>
        <p:txBody>
          <a:bodyPr wrap="square" rtlCol="0">
            <a:spAutoFit/>
          </a:bodyPr>
          <a:lstStyle/>
          <a:p>
            <a:pPr lvl="0" algn="r"/>
            <a: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t>Setting up a Club</a:t>
            </a:r>
            <a:b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br>
            <a:r>
              <a:rPr kumimoji="0" lang="en-GB" sz="2400" b="1" i="1" u="none" strike="noStrike" cap="none" normalizeH="0" baseline="0" dirty="0">
                <a:ln>
                  <a:noFill/>
                </a:ln>
                <a:solidFill>
                  <a:schemeClr val="bg1">
                    <a:lumMod val="85000"/>
                  </a:schemeClr>
                </a:solidFill>
                <a:effectLst/>
                <a:ea typeface="Calibri" pitchFamily="34" charset="0"/>
                <a:cs typeface="Times New Roman" pitchFamily="18" charset="0"/>
              </a:rPr>
              <a:t>Introduction</a:t>
            </a:r>
            <a:endParaRPr lang="en-GB" sz="2400" i="1" dirty="0">
              <a:solidFill>
                <a:schemeClr val="bg1">
                  <a:lumMod val="85000"/>
                </a:schemeClr>
              </a:solidFill>
            </a:endParaRPr>
          </a:p>
        </p:txBody>
      </p:sp>
      <p:grpSp>
        <p:nvGrpSpPr>
          <p:cNvPr id="10" name="Group 9"/>
          <p:cNvGrpSpPr/>
          <p:nvPr/>
        </p:nvGrpSpPr>
        <p:grpSpPr>
          <a:xfrm>
            <a:off x="200790" y="6354267"/>
            <a:ext cx="2266032" cy="455054"/>
            <a:chOff x="179512" y="5350208"/>
            <a:chExt cx="2266032" cy="455054"/>
          </a:xfrm>
        </p:grpSpPr>
        <p:pic>
          <p:nvPicPr>
            <p:cNvPr id="12" name="Picture 3"/>
            <p:cNvPicPr>
              <a:picLocks noChangeAspect="1" noChangeArrowheads="1"/>
            </p:cNvPicPr>
            <p:nvPr/>
          </p:nvPicPr>
          <p:blipFill rotWithShape="1">
            <a:blip r:embed="rId4">
              <a:duotone>
                <a:prstClr val="black"/>
                <a:schemeClr val="accent4">
                  <a:lumMod val="50000"/>
                  <a:tint val="45000"/>
                  <a:satMod val="400000"/>
                </a:schemeClr>
              </a:duotone>
              <a:extLst>
                <a:ext uri="{28A0092B-C50C-407E-A947-70E740481C1C}">
                  <a14:useLocalDpi xmlns:a14="http://schemas.microsoft.com/office/drawing/2010/main" val="0"/>
                </a:ext>
              </a:extLst>
            </a:blip>
            <a:srcRect r="53890"/>
            <a:stretch/>
          </p:blipFill>
          <p:spPr bwMode="auto">
            <a:xfrm>
              <a:off x="179512" y="5350208"/>
              <a:ext cx="1227807" cy="45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7326" y="5388769"/>
              <a:ext cx="288130"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949" r="21411"/>
            <a:stretch/>
          </p:blipFill>
          <p:spPr bwMode="auto">
            <a:xfrm>
              <a:off x="1819274" y="5388769"/>
              <a:ext cx="269081" cy="276224"/>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880" t="5242" r="21175" b="5471"/>
            <a:stretch/>
          </p:blipFill>
          <p:spPr bwMode="auto">
            <a:xfrm>
              <a:off x="2161283" y="5384007"/>
              <a:ext cx="284261"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srcRect/>
          <a:stretch>
            <a:fillRect/>
          </a:stretch>
        </p:blipFill>
        <p:spPr bwMode="auto">
          <a:xfrm>
            <a:off x="7956376" y="116632"/>
            <a:ext cx="860785" cy="1080120"/>
          </a:xfrm>
          <a:prstGeom prst="rect">
            <a:avLst/>
          </a:prstGeom>
          <a:noFill/>
          <a:ln w="9525">
            <a:noFill/>
            <a:miter lim="800000"/>
            <a:headEnd/>
            <a:tailEnd/>
          </a:ln>
          <a:effectLst/>
        </p:spPr>
      </p:pic>
      <p:graphicFrame>
        <p:nvGraphicFramePr>
          <p:cNvPr id="20" name="Diagram 19"/>
          <p:cNvGraphicFramePr/>
          <p:nvPr>
            <p:extLst>
              <p:ext uri="{D42A27DB-BD31-4B8C-83A1-F6EECF244321}">
                <p14:modId xmlns:p14="http://schemas.microsoft.com/office/powerpoint/2010/main" val="1407785878"/>
              </p:ext>
            </p:extLst>
          </p:nvPr>
        </p:nvGraphicFramePr>
        <p:xfrm>
          <a:off x="107504" y="1484784"/>
          <a:ext cx="8640960"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9" name="Diagram 38"/>
          <p:cNvGraphicFramePr/>
          <p:nvPr>
            <p:extLst>
              <p:ext uri="{D42A27DB-BD31-4B8C-83A1-F6EECF244321}">
                <p14:modId xmlns:p14="http://schemas.microsoft.com/office/powerpoint/2010/main" val="1845621085"/>
              </p:ext>
            </p:extLst>
          </p:nvPr>
        </p:nvGraphicFramePr>
        <p:xfrm>
          <a:off x="107504" y="3933056"/>
          <a:ext cx="8640960" cy="2664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107504" y="66749"/>
            <a:ext cx="7560840" cy="1379101"/>
          </a:xfrm>
          <a:prstGeom prst="snip2DiagRect">
            <a:avLst>
              <a:gd name="adj1" fmla="val 0"/>
              <a:gd name="adj2" fmla="val 26709"/>
            </a:avLst>
          </a:prstGeom>
          <a:solidFill>
            <a:schemeClr val="accent4">
              <a:lumMod val="50000"/>
            </a:schemeClr>
          </a:solidFill>
        </p:spPr>
        <p:txBody>
          <a:bodyPr wrap="square" rtlCol="0">
            <a:spAutoFit/>
          </a:bodyPr>
          <a:lstStyle/>
          <a:p>
            <a:pPr lvl="0" algn="r"/>
            <a: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t>Setting up a Club</a:t>
            </a:r>
            <a:b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br>
            <a:r>
              <a:rPr kumimoji="0" lang="en-GB" sz="2400" b="1" i="1" u="none" strike="noStrike" cap="none" normalizeH="0" baseline="0" dirty="0">
                <a:ln>
                  <a:noFill/>
                </a:ln>
                <a:solidFill>
                  <a:schemeClr val="bg1">
                    <a:lumMod val="85000"/>
                  </a:schemeClr>
                </a:solidFill>
                <a:effectLst/>
                <a:ea typeface="Calibri" pitchFamily="34" charset="0"/>
                <a:cs typeface="Times New Roman" pitchFamily="18" charset="0"/>
              </a:rPr>
              <a:t>Flow Diagram</a:t>
            </a:r>
            <a:endParaRPr lang="en-GB" sz="2400" i="1" dirty="0">
              <a:solidFill>
                <a:schemeClr val="bg1">
                  <a:lumMod val="8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srcRect/>
          <a:stretch>
            <a:fillRect/>
          </a:stretch>
        </p:blipFill>
        <p:spPr bwMode="auto">
          <a:xfrm>
            <a:off x="7956376" y="116632"/>
            <a:ext cx="860785" cy="1080120"/>
          </a:xfrm>
          <a:prstGeom prst="rect">
            <a:avLst/>
          </a:prstGeom>
          <a:noFill/>
          <a:ln w="9525">
            <a:noFill/>
            <a:miter lim="800000"/>
            <a:headEnd/>
            <a:tailEnd/>
          </a:ln>
          <a:effectLst/>
        </p:spPr>
      </p:pic>
      <p:graphicFrame>
        <p:nvGraphicFramePr>
          <p:cNvPr id="20" name="Diagram 19"/>
          <p:cNvGraphicFramePr/>
          <p:nvPr>
            <p:extLst>
              <p:ext uri="{D42A27DB-BD31-4B8C-83A1-F6EECF244321}">
                <p14:modId xmlns:p14="http://schemas.microsoft.com/office/powerpoint/2010/main" val="1224509925"/>
              </p:ext>
            </p:extLst>
          </p:nvPr>
        </p:nvGraphicFramePr>
        <p:xfrm>
          <a:off x="179512" y="1628800"/>
          <a:ext cx="8640960"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9" name="Diagram 38"/>
          <p:cNvGraphicFramePr/>
          <p:nvPr>
            <p:extLst>
              <p:ext uri="{D42A27DB-BD31-4B8C-83A1-F6EECF244321}">
                <p14:modId xmlns:p14="http://schemas.microsoft.com/office/powerpoint/2010/main" val="75956367"/>
              </p:ext>
            </p:extLst>
          </p:nvPr>
        </p:nvGraphicFramePr>
        <p:xfrm>
          <a:off x="179512" y="4077072"/>
          <a:ext cx="8640960" cy="10081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9" name="Group 8"/>
          <p:cNvGrpSpPr/>
          <p:nvPr/>
        </p:nvGrpSpPr>
        <p:grpSpPr>
          <a:xfrm>
            <a:off x="882402" y="4838700"/>
            <a:ext cx="7935281" cy="655272"/>
            <a:chOff x="705677" y="1"/>
            <a:chExt cx="7935281" cy="655272"/>
          </a:xfrm>
        </p:grpSpPr>
        <p:sp>
          <p:nvSpPr>
            <p:cNvPr id="10" name="Round Same Side Corner Rectangle 9"/>
            <p:cNvSpPr/>
            <p:nvPr/>
          </p:nvSpPr>
          <p:spPr>
            <a:xfrm rot="5400000">
              <a:off x="4345682" y="-3640004"/>
              <a:ext cx="655272" cy="7935281"/>
            </a:xfrm>
            <a:prstGeom prst="round2SameRect">
              <a:avLst/>
            </a:prstGeom>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Round Same Side Corner Rectangle 4"/>
            <p:cNvSpPr/>
            <p:nvPr/>
          </p:nvSpPr>
          <p:spPr>
            <a:xfrm>
              <a:off x="705678" y="31988"/>
              <a:ext cx="7903293" cy="5912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Once you have established roles within your club and got yourselves  up and running you should think about applying to become an FA Charter Standard Accredited Club. </a:t>
              </a:r>
              <a:r>
                <a:rPr lang="en-GB" sz="1000" dirty="0"/>
                <a:t>The FA Charter Standard Accreditation is about recognising and rewarding clubs who are organised and provide Best Practice environment for all of their members. For further information about The FA England Football Accreditation please </a:t>
              </a:r>
              <a:r>
                <a:rPr lang="en-GB" sz="1000" i="1" dirty="0">
                  <a:hlinkClick r:id="rId13"/>
                </a:rPr>
                <a:t>Click Here.</a:t>
              </a:r>
              <a:endParaRPr lang="en-GB" sz="1000" i="1" kern="1200" dirty="0"/>
            </a:p>
          </p:txBody>
        </p:sp>
      </p:grpSp>
      <p:sp>
        <p:nvSpPr>
          <p:cNvPr id="14" name="Chevron 13"/>
          <p:cNvSpPr/>
          <p:nvPr/>
        </p:nvSpPr>
        <p:spPr>
          <a:xfrm rot="5400000">
            <a:off x="-7709" y="5063582"/>
            <a:ext cx="1080120" cy="705678"/>
          </a:xfrm>
          <a:prstGeom prst="chevron">
            <a:avLst/>
          </a:prstGeom>
          <a:solidFill>
            <a:schemeClr val="accent4">
              <a:lumMod val="50000"/>
            </a:schemeClr>
          </a:solidFill>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vert="vert270">
            <a:noAutofit/>
          </a:bodyPr>
          <a:lstStyle/>
          <a:p>
            <a:pPr algn="ctr"/>
            <a:r>
              <a:rPr lang="en-GB" sz="800" dirty="0"/>
              <a:t>FA England Football Accreditation</a:t>
            </a:r>
          </a:p>
        </p:txBody>
      </p:sp>
      <p:sp>
        <p:nvSpPr>
          <p:cNvPr id="18" name="TextBox 17"/>
          <p:cNvSpPr txBox="1"/>
          <p:nvPr/>
        </p:nvSpPr>
        <p:spPr>
          <a:xfrm>
            <a:off x="107504" y="66749"/>
            <a:ext cx="7560840" cy="1379101"/>
          </a:xfrm>
          <a:prstGeom prst="snip2DiagRect">
            <a:avLst>
              <a:gd name="adj1" fmla="val 0"/>
              <a:gd name="adj2" fmla="val 26709"/>
            </a:avLst>
          </a:prstGeom>
          <a:solidFill>
            <a:schemeClr val="accent4">
              <a:lumMod val="50000"/>
            </a:schemeClr>
          </a:solidFill>
        </p:spPr>
        <p:txBody>
          <a:bodyPr wrap="square" rtlCol="0">
            <a:spAutoFit/>
          </a:bodyPr>
          <a:lstStyle/>
          <a:p>
            <a:pPr lvl="0" algn="r"/>
            <a: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t>Setting up a Club</a:t>
            </a:r>
            <a:b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br>
            <a:r>
              <a:rPr kumimoji="0" lang="en-GB" sz="2400" b="1" i="1" u="none" strike="noStrike" cap="none" normalizeH="0" baseline="0" dirty="0">
                <a:ln>
                  <a:noFill/>
                </a:ln>
                <a:solidFill>
                  <a:schemeClr val="bg1">
                    <a:lumMod val="85000"/>
                  </a:schemeClr>
                </a:solidFill>
                <a:effectLst/>
                <a:ea typeface="Calibri" pitchFamily="34" charset="0"/>
                <a:cs typeface="Times New Roman" pitchFamily="18" charset="0"/>
              </a:rPr>
              <a:t>Flow Diagram</a:t>
            </a:r>
            <a:endParaRPr lang="en-GB" sz="2400" i="1" dirty="0">
              <a:solidFill>
                <a:schemeClr val="bg1">
                  <a:lumMod val="85000"/>
                </a:schemeClr>
              </a:solidFill>
            </a:endParaRPr>
          </a:p>
        </p:txBody>
      </p:sp>
      <p:grpSp>
        <p:nvGrpSpPr>
          <p:cNvPr id="19" name="Group 18"/>
          <p:cNvGrpSpPr/>
          <p:nvPr/>
        </p:nvGrpSpPr>
        <p:grpSpPr>
          <a:xfrm>
            <a:off x="200790" y="6354267"/>
            <a:ext cx="2266032" cy="455054"/>
            <a:chOff x="179512" y="5350208"/>
            <a:chExt cx="2266032" cy="455054"/>
          </a:xfrm>
        </p:grpSpPr>
        <p:pic>
          <p:nvPicPr>
            <p:cNvPr id="21" name="Picture 3"/>
            <p:cNvPicPr>
              <a:picLocks noChangeAspect="1" noChangeArrowheads="1"/>
            </p:cNvPicPr>
            <p:nvPr/>
          </p:nvPicPr>
          <p:blipFill rotWithShape="1">
            <a:blip r:embed="rId14">
              <a:duotone>
                <a:prstClr val="black"/>
                <a:schemeClr val="accent4">
                  <a:lumMod val="50000"/>
                  <a:tint val="45000"/>
                  <a:satMod val="400000"/>
                </a:schemeClr>
              </a:duotone>
              <a:extLst>
                <a:ext uri="{28A0092B-C50C-407E-A947-70E740481C1C}">
                  <a14:useLocalDpi xmlns:a14="http://schemas.microsoft.com/office/drawing/2010/main" val="0"/>
                </a:ext>
              </a:extLst>
            </a:blip>
            <a:srcRect r="53890"/>
            <a:stretch/>
          </p:blipFill>
          <p:spPr bwMode="auto">
            <a:xfrm>
              <a:off x="179512" y="5350208"/>
              <a:ext cx="1227807" cy="45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57326" y="5388769"/>
              <a:ext cx="288130"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4949" r="21411"/>
            <a:stretch/>
          </p:blipFill>
          <p:spPr bwMode="auto">
            <a:xfrm>
              <a:off x="1819274" y="5388769"/>
              <a:ext cx="269081" cy="276224"/>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6"/>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9880" t="5242" r="21175" b="5471"/>
            <a:stretch/>
          </p:blipFill>
          <p:spPr bwMode="auto">
            <a:xfrm>
              <a:off x="2161283" y="5384007"/>
              <a:ext cx="284261"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1772816"/>
            <a:ext cx="3816424"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effectLst/>
              <a:latin typeface="Arial" pitchFamily="34" charset="0"/>
            </a:endParaRPr>
          </a:p>
          <a:p>
            <a:r>
              <a:rPr lang="en-GB" sz="1600" b="1" dirty="0">
                <a:solidFill>
                  <a:schemeClr val="bg1">
                    <a:lumMod val="65000"/>
                  </a:schemeClr>
                </a:solidFill>
              </a:rPr>
              <a:t>Pre- Season </a:t>
            </a:r>
          </a:p>
          <a:p>
            <a:r>
              <a:rPr lang="en-GB" sz="1000" dirty="0"/>
              <a:t> </a:t>
            </a:r>
          </a:p>
          <a:p>
            <a:r>
              <a:rPr lang="en-GB" sz="1000" dirty="0"/>
              <a:t>1. </a:t>
            </a:r>
            <a:r>
              <a:rPr lang="en-GB" sz="1000" b="1" dirty="0"/>
              <a:t>Players –</a:t>
            </a:r>
            <a:r>
              <a:rPr lang="en-GB" sz="1000" dirty="0"/>
              <a:t> Ensure that you have the right amount of players for your squad</a:t>
            </a:r>
            <a:r>
              <a:rPr lang="en-GB" sz="1000" b="1" dirty="0"/>
              <a:t>. </a:t>
            </a:r>
            <a:r>
              <a:rPr lang="en-GB" sz="1000" dirty="0"/>
              <a:t>Make sure all players are registered – </a:t>
            </a:r>
            <a:r>
              <a:rPr lang="en-GB" sz="1000" i="1" u="sng" dirty="0">
                <a:hlinkClick r:id="rId2"/>
              </a:rPr>
              <a:t>Click Here for Club Membership Form</a:t>
            </a:r>
            <a:endParaRPr lang="en-GB" sz="1000" i="1" dirty="0"/>
          </a:p>
          <a:p>
            <a:r>
              <a:rPr lang="en-GB" sz="1000" dirty="0"/>
              <a:t> </a:t>
            </a:r>
          </a:p>
          <a:p>
            <a:r>
              <a:rPr lang="en-GB" sz="1000" dirty="0"/>
              <a:t>2. </a:t>
            </a:r>
            <a:r>
              <a:rPr lang="en-GB" sz="1000" b="1" dirty="0"/>
              <a:t>League –</a:t>
            </a:r>
            <a:r>
              <a:rPr lang="en-GB" sz="1000" dirty="0"/>
              <a:t> Ensure that you have a place in the correct age group of your preferred</a:t>
            </a:r>
            <a:r>
              <a:rPr lang="en-GB" sz="1000" b="1" dirty="0"/>
              <a:t> </a:t>
            </a:r>
            <a:r>
              <a:rPr lang="en-GB" sz="1000" dirty="0"/>
              <a:t>League </a:t>
            </a:r>
          </a:p>
          <a:p>
            <a:r>
              <a:rPr lang="en-GB" sz="1000" dirty="0"/>
              <a:t> </a:t>
            </a:r>
          </a:p>
          <a:p>
            <a:r>
              <a:rPr lang="en-GB" sz="1000" dirty="0"/>
              <a:t>3. </a:t>
            </a:r>
            <a:r>
              <a:rPr lang="en-GB" sz="1000" b="1" dirty="0"/>
              <a:t>Affiliation -</a:t>
            </a:r>
            <a:r>
              <a:rPr lang="en-GB" sz="1000" dirty="0"/>
              <a:t> Complete and forward Affiliation Form and Club rules to the Governance Department  of Durham County FA. This also then applies to the league when you register with them. </a:t>
            </a:r>
          </a:p>
          <a:p>
            <a:r>
              <a:rPr lang="en-GB" sz="1000" dirty="0"/>
              <a:t>A downloadable template for Club Rules is available – </a:t>
            </a:r>
            <a:r>
              <a:rPr lang="en-GB" sz="1000" i="1" u="sng" dirty="0">
                <a:hlinkClick r:id="rId3"/>
              </a:rPr>
              <a:t>Click Here</a:t>
            </a:r>
            <a:endParaRPr lang="en-GB" sz="1000" i="1" dirty="0"/>
          </a:p>
          <a:p>
            <a:r>
              <a:rPr lang="en-GB" sz="1000" dirty="0"/>
              <a:t> </a:t>
            </a:r>
          </a:p>
          <a:p>
            <a:r>
              <a:rPr lang="en-GB" sz="1000" dirty="0"/>
              <a:t>4. </a:t>
            </a:r>
            <a:r>
              <a:rPr lang="en-GB" sz="1000" b="1" dirty="0"/>
              <a:t>Facilities –</a:t>
            </a:r>
            <a:r>
              <a:rPr lang="en-GB" sz="1000" dirty="0"/>
              <a:t> Arrange pitches and training facilities.</a:t>
            </a:r>
          </a:p>
          <a:p>
            <a:r>
              <a:rPr lang="en-GB" sz="1000" dirty="0"/>
              <a:t> </a:t>
            </a:r>
          </a:p>
          <a:p>
            <a:r>
              <a:rPr lang="en-GB" sz="1000" dirty="0"/>
              <a:t>5. </a:t>
            </a:r>
            <a:r>
              <a:rPr lang="en-GB" sz="1000" b="1" dirty="0"/>
              <a:t>Meetings –</a:t>
            </a:r>
            <a:r>
              <a:rPr lang="en-GB" sz="1000" dirty="0"/>
              <a:t> Ensure that you schedule</a:t>
            </a:r>
            <a:r>
              <a:rPr lang="en-GB" sz="1000" b="1" dirty="0"/>
              <a:t> </a:t>
            </a:r>
            <a:r>
              <a:rPr lang="en-GB" sz="1000" dirty="0"/>
              <a:t>regular club meetings to deal with club business and</a:t>
            </a:r>
            <a:r>
              <a:rPr lang="en-GB" sz="1000" b="1" dirty="0"/>
              <a:t> </a:t>
            </a:r>
            <a:r>
              <a:rPr lang="en-GB" sz="1000" dirty="0"/>
              <a:t>any issues that may arise.</a:t>
            </a:r>
          </a:p>
          <a:p>
            <a:r>
              <a:rPr lang="en-GB" sz="1000" dirty="0"/>
              <a:t> </a:t>
            </a:r>
          </a:p>
          <a:p>
            <a:r>
              <a:rPr lang="en-GB" sz="1000" dirty="0"/>
              <a:t>6. </a:t>
            </a:r>
            <a:r>
              <a:rPr lang="en-GB" sz="1000" b="1" dirty="0"/>
              <a:t>Registration –</a:t>
            </a:r>
            <a:r>
              <a:rPr lang="en-GB" sz="1000" dirty="0"/>
              <a:t> Ensure that all players are registered with the appropriate league. Usually up to date passport type photographs</a:t>
            </a:r>
            <a:r>
              <a:rPr lang="en-GB" sz="1000" b="1" dirty="0"/>
              <a:t> </a:t>
            </a:r>
            <a:r>
              <a:rPr lang="en-GB" sz="1000" dirty="0"/>
              <a:t>are required.</a:t>
            </a:r>
          </a:p>
          <a:p>
            <a:r>
              <a:rPr lang="en-GB" sz="1000" dirty="0"/>
              <a:t> </a:t>
            </a:r>
          </a:p>
          <a:p>
            <a:endParaRPr kumimoji="0" lang="en-GB" sz="1000" b="0" i="0" u="none" strike="noStrike" cap="none" normalizeH="0" baseline="0" dirty="0">
              <a:ln>
                <a:noFill/>
              </a:ln>
              <a:solidFill>
                <a:schemeClr val="tx1"/>
              </a:solidFill>
              <a:effectLst/>
              <a:latin typeface="Arial" pitchFamily="34" charset="0"/>
            </a:endParaRPr>
          </a:p>
        </p:txBody>
      </p:sp>
      <p:pic>
        <p:nvPicPr>
          <p:cNvPr id="11" name="Picture 3"/>
          <p:cNvPicPr>
            <a:picLocks noChangeAspect="1" noChangeArrowheads="1"/>
          </p:cNvPicPr>
          <p:nvPr/>
        </p:nvPicPr>
        <p:blipFill>
          <a:blip r:embed="rId4" cstate="print"/>
          <a:srcRect/>
          <a:stretch>
            <a:fillRect/>
          </a:stretch>
        </p:blipFill>
        <p:spPr bwMode="auto">
          <a:xfrm>
            <a:off x="7956376" y="116632"/>
            <a:ext cx="860785" cy="1080120"/>
          </a:xfrm>
          <a:prstGeom prst="rect">
            <a:avLst/>
          </a:prstGeom>
          <a:noFill/>
          <a:ln w="9525">
            <a:noFill/>
            <a:miter lim="800000"/>
            <a:headEnd/>
            <a:tailEnd/>
          </a:ln>
          <a:effectLst/>
        </p:spPr>
      </p:pic>
      <p:sp>
        <p:nvSpPr>
          <p:cNvPr id="9" name="Rectangle 8"/>
          <p:cNvSpPr/>
          <p:nvPr/>
        </p:nvSpPr>
        <p:spPr>
          <a:xfrm>
            <a:off x="4355976" y="2420888"/>
            <a:ext cx="4572000" cy="3939540"/>
          </a:xfrm>
          <a:prstGeom prst="rect">
            <a:avLst/>
          </a:prstGeom>
        </p:spPr>
        <p:txBody>
          <a:bodyPr>
            <a:spAutoFit/>
          </a:bodyPr>
          <a:lstStyle/>
          <a:p>
            <a:r>
              <a:rPr lang="en-GB" sz="1000" dirty="0"/>
              <a:t>7. </a:t>
            </a:r>
            <a:r>
              <a:rPr lang="en-GB" sz="1000" b="1" dirty="0"/>
              <a:t>Equipment –</a:t>
            </a:r>
            <a:r>
              <a:rPr lang="en-GB" sz="1000" dirty="0"/>
              <a:t> Purchase new equipment where necessary, ensuring that there is enough for all teams. Ensure that correct size footballs are used and you abide by specific League rules</a:t>
            </a:r>
          </a:p>
          <a:p>
            <a:r>
              <a:rPr lang="en-GB" sz="1000" b="1" dirty="0"/>
              <a:t>Ball Sizes </a:t>
            </a:r>
            <a:br>
              <a:rPr lang="en-GB" sz="1000" dirty="0"/>
            </a:br>
            <a:r>
              <a:rPr lang="en-GB" sz="1000" dirty="0"/>
              <a:t>U7 to U10 = Size 3</a:t>
            </a:r>
            <a:br>
              <a:rPr lang="en-GB" sz="1000" dirty="0"/>
            </a:br>
            <a:r>
              <a:rPr lang="en-GB" sz="1000" dirty="0"/>
              <a:t>U11 to U14 Size 4 </a:t>
            </a:r>
            <a:br>
              <a:rPr lang="en-GB" sz="1000" dirty="0"/>
            </a:br>
            <a:r>
              <a:rPr lang="en-GB" sz="1000" dirty="0"/>
              <a:t>U15+ = Size 5</a:t>
            </a:r>
            <a:br>
              <a:rPr lang="en-GB" sz="1000" dirty="0"/>
            </a:br>
            <a:br>
              <a:rPr lang="en-GB" sz="1000" dirty="0"/>
            </a:br>
            <a:r>
              <a:rPr lang="en-GB" sz="1000" dirty="0"/>
              <a:t>8. </a:t>
            </a:r>
            <a:r>
              <a:rPr lang="en-GB" sz="1000" b="1" dirty="0"/>
              <a:t>Subscription and Fundraising –</a:t>
            </a:r>
            <a:r>
              <a:rPr lang="en-GB" sz="1000" dirty="0"/>
              <a:t> Set a subscription rate for players and members to ensure club running costs are met</a:t>
            </a:r>
            <a:r>
              <a:rPr lang="en-GB" sz="1000" b="1" dirty="0"/>
              <a:t> </a:t>
            </a:r>
            <a:r>
              <a:rPr lang="en-GB" sz="1000" dirty="0"/>
              <a:t>and ensure that accurate records are kept of all income and expenditure. </a:t>
            </a:r>
          </a:p>
          <a:p>
            <a:r>
              <a:rPr lang="en-GB" sz="1000" dirty="0"/>
              <a:t> </a:t>
            </a:r>
          </a:p>
          <a:p>
            <a:r>
              <a:rPr lang="en-GB" sz="1000" dirty="0"/>
              <a:t>9. </a:t>
            </a:r>
            <a:r>
              <a:rPr lang="en-GB" sz="1000" b="1" dirty="0"/>
              <a:t>Delegation –</a:t>
            </a:r>
            <a:r>
              <a:rPr lang="en-GB" sz="1000" dirty="0"/>
              <a:t> Club Secretaries/ Team Managers should seek support from other members to spread the administration work load where necessary, though the Club Secretary will always retain overall control of club administration.</a:t>
            </a:r>
            <a:r>
              <a:rPr lang="en-GB" sz="1000" b="1" dirty="0"/>
              <a:t> </a:t>
            </a:r>
            <a:r>
              <a:rPr lang="en-GB" sz="1000" dirty="0"/>
              <a:t>ALL correspondence to the County FA should come through the Club Secretary </a:t>
            </a:r>
            <a:br>
              <a:rPr lang="en-GB" sz="1000" dirty="0"/>
            </a:br>
            <a:br>
              <a:rPr lang="en-GB" sz="1000" dirty="0"/>
            </a:br>
            <a:r>
              <a:rPr lang="en-GB" sz="1000" dirty="0"/>
              <a:t>10. </a:t>
            </a:r>
            <a:r>
              <a:rPr lang="en-GB" sz="1000" b="1" dirty="0"/>
              <a:t>Respect</a:t>
            </a:r>
            <a:r>
              <a:rPr lang="en-GB" sz="1000" dirty="0"/>
              <a:t> - Getting everyone signed-up to their respective </a:t>
            </a:r>
            <a:r>
              <a:rPr lang="en-GB" sz="1000" i="1" dirty="0">
                <a:hlinkClick r:id="rId5"/>
              </a:rPr>
              <a:t>Code of Conduct</a:t>
            </a:r>
            <a:r>
              <a:rPr lang="en-GB" sz="1000" dirty="0"/>
              <a:t>.</a:t>
            </a:r>
          </a:p>
          <a:p>
            <a:r>
              <a:rPr lang="en-GB" sz="1000" dirty="0"/>
              <a:t>Make everyone aware of the </a:t>
            </a:r>
            <a:r>
              <a:rPr lang="en-GB" sz="1000" i="1" dirty="0">
                <a:hlinkClick r:id="rId5"/>
              </a:rPr>
              <a:t>Respect Codes of Conduct </a:t>
            </a:r>
            <a:r>
              <a:rPr lang="en-GB" sz="1000" dirty="0"/>
              <a:t>relating to their age-group and get players, managers/coaches, welfare officer’s, club officials and Parent/Carers signed-up.</a:t>
            </a:r>
          </a:p>
          <a:p>
            <a:endParaRPr lang="en-GB" sz="1000" dirty="0"/>
          </a:p>
          <a:p>
            <a:endParaRPr lang="en-GB" sz="1000" dirty="0"/>
          </a:p>
          <a:p>
            <a:pPr lvl="0" eaLnBrk="0" fontAlgn="base" hangingPunct="0">
              <a:spcBef>
                <a:spcPct val="0"/>
              </a:spcBef>
              <a:spcAft>
                <a:spcPct val="0"/>
              </a:spcAft>
            </a:pPr>
            <a:br>
              <a:rPr lang="en-GB" sz="1000" dirty="0">
                <a:solidFill>
                  <a:srgbClr val="000000"/>
                </a:solidFill>
                <a:latin typeface="Calibri" pitchFamily="34" charset="0"/>
                <a:ea typeface="Calibri" pitchFamily="34" charset="0"/>
                <a:cs typeface="Times New Roman" pitchFamily="18" charset="0"/>
              </a:rPr>
            </a:br>
            <a:endParaRPr lang="en-GB" sz="1000" dirty="0"/>
          </a:p>
        </p:txBody>
      </p:sp>
      <p:sp>
        <p:nvSpPr>
          <p:cNvPr id="10" name="TextBox 9"/>
          <p:cNvSpPr txBox="1"/>
          <p:nvPr/>
        </p:nvSpPr>
        <p:spPr>
          <a:xfrm>
            <a:off x="107504" y="66749"/>
            <a:ext cx="7560840" cy="1379101"/>
          </a:xfrm>
          <a:prstGeom prst="snip2DiagRect">
            <a:avLst>
              <a:gd name="adj1" fmla="val 0"/>
              <a:gd name="adj2" fmla="val 26709"/>
            </a:avLst>
          </a:prstGeom>
          <a:solidFill>
            <a:schemeClr val="accent4">
              <a:lumMod val="50000"/>
            </a:schemeClr>
          </a:solidFill>
        </p:spPr>
        <p:txBody>
          <a:bodyPr wrap="square" rtlCol="0">
            <a:spAutoFit/>
          </a:bodyPr>
          <a:lstStyle/>
          <a:p>
            <a:pPr lvl="0" algn="r"/>
            <a: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t>Setting up a Club</a:t>
            </a:r>
            <a:b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br>
            <a:r>
              <a:rPr kumimoji="0" lang="en-GB" sz="2400" b="1" i="1" u="none" strike="noStrike" cap="none" normalizeH="0" baseline="0" dirty="0">
                <a:ln>
                  <a:noFill/>
                </a:ln>
                <a:solidFill>
                  <a:schemeClr val="bg1">
                    <a:lumMod val="85000"/>
                  </a:schemeClr>
                </a:solidFill>
                <a:effectLst/>
                <a:ea typeface="Calibri" pitchFamily="34" charset="0"/>
                <a:cs typeface="Times New Roman" pitchFamily="18" charset="0"/>
              </a:rPr>
              <a:t>Timeline</a:t>
            </a:r>
            <a:r>
              <a:rPr kumimoji="0" lang="en-GB" sz="2400" b="1" i="1" u="none" strike="noStrike" cap="none" normalizeH="0" dirty="0">
                <a:ln>
                  <a:noFill/>
                </a:ln>
                <a:solidFill>
                  <a:schemeClr val="bg1">
                    <a:lumMod val="85000"/>
                  </a:schemeClr>
                </a:solidFill>
                <a:effectLst/>
                <a:ea typeface="Calibri" pitchFamily="34" charset="0"/>
                <a:cs typeface="Times New Roman" pitchFamily="18" charset="0"/>
              </a:rPr>
              <a:t> / Time Table</a:t>
            </a:r>
            <a:endParaRPr lang="en-GB" sz="2400" i="1" dirty="0">
              <a:solidFill>
                <a:schemeClr val="bg1">
                  <a:lumMod val="85000"/>
                </a:schemeClr>
              </a:solidFill>
            </a:endParaRPr>
          </a:p>
        </p:txBody>
      </p:sp>
      <p:grpSp>
        <p:nvGrpSpPr>
          <p:cNvPr id="12" name="Group 11"/>
          <p:cNvGrpSpPr/>
          <p:nvPr/>
        </p:nvGrpSpPr>
        <p:grpSpPr>
          <a:xfrm>
            <a:off x="200790" y="6354267"/>
            <a:ext cx="2266032" cy="455054"/>
            <a:chOff x="179512" y="5350208"/>
            <a:chExt cx="2266032" cy="455054"/>
          </a:xfrm>
        </p:grpSpPr>
        <p:pic>
          <p:nvPicPr>
            <p:cNvPr id="13" name="Picture 3"/>
            <p:cNvPicPr>
              <a:picLocks noChangeAspect="1" noChangeArrowheads="1"/>
            </p:cNvPicPr>
            <p:nvPr/>
          </p:nvPicPr>
          <p:blipFill rotWithShape="1">
            <a:blip r:embed="rId6">
              <a:duotone>
                <a:prstClr val="black"/>
                <a:schemeClr val="accent4">
                  <a:lumMod val="50000"/>
                  <a:tint val="45000"/>
                  <a:satMod val="400000"/>
                </a:schemeClr>
              </a:duotone>
              <a:extLst>
                <a:ext uri="{28A0092B-C50C-407E-A947-70E740481C1C}">
                  <a14:useLocalDpi xmlns:a14="http://schemas.microsoft.com/office/drawing/2010/main" val="0"/>
                </a:ext>
              </a:extLst>
            </a:blip>
            <a:srcRect r="53890"/>
            <a:stretch/>
          </p:blipFill>
          <p:spPr bwMode="auto">
            <a:xfrm>
              <a:off x="179512" y="5350208"/>
              <a:ext cx="1227807" cy="45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7326" y="5388769"/>
              <a:ext cx="288130"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949" r="21411"/>
            <a:stretch/>
          </p:blipFill>
          <p:spPr bwMode="auto">
            <a:xfrm>
              <a:off x="1819274" y="5388769"/>
              <a:ext cx="269081" cy="276224"/>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880" t="5242" r="21175" b="5471"/>
            <a:stretch/>
          </p:blipFill>
          <p:spPr bwMode="auto">
            <a:xfrm>
              <a:off x="2161283" y="5384007"/>
              <a:ext cx="284261"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1582634"/>
            <a:ext cx="3816424"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effectLst/>
              <a:latin typeface="Arial" pitchFamily="34" charset="0"/>
            </a:endParaRPr>
          </a:p>
          <a:p>
            <a:r>
              <a:rPr lang="en-GB" sz="1600" b="1" dirty="0">
                <a:solidFill>
                  <a:schemeClr val="bg1">
                    <a:lumMod val="65000"/>
                  </a:schemeClr>
                </a:solidFill>
              </a:rPr>
              <a:t>Before Match Day</a:t>
            </a:r>
          </a:p>
          <a:p>
            <a:r>
              <a:rPr lang="en-GB" sz="1000" dirty="0"/>
              <a:t> </a:t>
            </a:r>
          </a:p>
          <a:p>
            <a:r>
              <a:rPr lang="en-GB" sz="1000" dirty="0"/>
              <a:t>10. Confirm the Fixture according to the League rules – This should include the following; ‘Kick off’ time, kit colours, directions to ground, availability of the pitch and confirm Match Officials </a:t>
            </a:r>
          </a:p>
          <a:p>
            <a:r>
              <a:rPr lang="en-GB" sz="1000" dirty="0"/>
              <a:t> </a:t>
            </a:r>
          </a:p>
          <a:p>
            <a:r>
              <a:rPr lang="en-GB" sz="1600" b="1" dirty="0">
                <a:solidFill>
                  <a:schemeClr val="bg1">
                    <a:lumMod val="65000"/>
                  </a:schemeClr>
                </a:solidFill>
              </a:rPr>
              <a:t>Match Day </a:t>
            </a:r>
            <a:endParaRPr lang="en-GB" sz="1600" dirty="0">
              <a:solidFill>
                <a:schemeClr val="bg1">
                  <a:lumMod val="65000"/>
                </a:schemeClr>
              </a:solidFill>
            </a:endParaRPr>
          </a:p>
          <a:p>
            <a:r>
              <a:rPr lang="en-GB" sz="1000" dirty="0"/>
              <a:t> </a:t>
            </a:r>
          </a:p>
          <a:p>
            <a:r>
              <a:rPr lang="en-GB" sz="1000" dirty="0"/>
              <a:t>11. </a:t>
            </a:r>
            <a:r>
              <a:rPr lang="en-GB" sz="1000" b="1" dirty="0"/>
              <a:t>Pitch –</a:t>
            </a:r>
            <a:r>
              <a:rPr lang="en-GB" sz="1000" dirty="0"/>
              <a:t> Ensure that the pitch is correctly prepared with nets, flags, markings and access to changing facilities and toilets. Provide Designated Spectator Area’s.</a:t>
            </a:r>
          </a:p>
          <a:p>
            <a:r>
              <a:rPr lang="en-GB" sz="1000" dirty="0"/>
              <a:t> </a:t>
            </a:r>
          </a:p>
          <a:p>
            <a:r>
              <a:rPr lang="en-GB" sz="1000" dirty="0"/>
              <a:t>12. </a:t>
            </a:r>
            <a:r>
              <a:rPr lang="en-GB" sz="1000" b="1" dirty="0"/>
              <a:t>Match Officials –</a:t>
            </a:r>
            <a:r>
              <a:rPr lang="en-GB" sz="1000" dirty="0"/>
              <a:t> If you are the home team (except in certain competitions) ensure that the Match Officials have been paid, get </a:t>
            </a:r>
            <a:r>
              <a:rPr lang="en-GB" sz="1000" strike="sngStrike" dirty="0"/>
              <a:t> </a:t>
            </a:r>
            <a:r>
              <a:rPr lang="en-GB" sz="1000" dirty="0"/>
              <a:t>signed receipts to confirm payments. </a:t>
            </a:r>
          </a:p>
          <a:p>
            <a:r>
              <a:rPr lang="en-GB" sz="1000" dirty="0"/>
              <a:t> </a:t>
            </a:r>
          </a:p>
          <a:p>
            <a:r>
              <a:rPr lang="en-GB" sz="1000" dirty="0"/>
              <a:t>13. </a:t>
            </a:r>
            <a:r>
              <a:rPr lang="en-GB" sz="1000" b="1" dirty="0"/>
              <a:t>Registration Cards –</a:t>
            </a:r>
            <a:r>
              <a:rPr lang="en-GB" sz="1000" dirty="0"/>
              <a:t> Ensure that these are exchanged and</a:t>
            </a:r>
            <a:r>
              <a:rPr lang="en-GB" sz="1000" b="1" dirty="0"/>
              <a:t> </a:t>
            </a:r>
            <a:r>
              <a:rPr lang="en-GB" sz="1000" dirty="0"/>
              <a:t>checked as per the League rules. </a:t>
            </a:r>
            <a:br>
              <a:rPr lang="en-GB" sz="1000" dirty="0"/>
            </a:br>
            <a:br>
              <a:rPr lang="en-GB" sz="1000" dirty="0"/>
            </a:br>
            <a:r>
              <a:rPr lang="en-GB" sz="1000" dirty="0"/>
              <a:t>14. </a:t>
            </a:r>
            <a:r>
              <a:rPr lang="en-GB" sz="1000" b="1" dirty="0"/>
              <a:t>Match Result –</a:t>
            </a:r>
            <a:r>
              <a:rPr lang="en-GB" sz="1000" dirty="0"/>
              <a:t> Ensure that the result card is completed and sent as directed by the County/League/ Competition as stated in the rules. In some cases the home team may have to also phone in the result on the match day by a certain time. </a:t>
            </a:r>
          </a:p>
          <a:p>
            <a:r>
              <a:rPr lang="en-GB" sz="1000" dirty="0"/>
              <a:t> </a:t>
            </a:r>
          </a:p>
          <a:p>
            <a:r>
              <a:rPr lang="en-GB" sz="1000" b="1" dirty="0"/>
              <a:t>Each League is different so please ensure that you read your League rules .</a:t>
            </a:r>
            <a:endParaRPr lang="en-GB" sz="1000" dirty="0"/>
          </a:p>
          <a:p>
            <a:endParaRPr lang="en-GB" sz="1000" dirty="0"/>
          </a:p>
          <a:p>
            <a:r>
              <a:rPr lang="en-GB" sz="1000" dirty="0"/>
              <a:t> </a:t>
            </a:r>
          </a:p>
          <a:p>
            <a:endParaRPr lang="en-GB" sz="1000" dirty="0"/>
          </a:p>
          <a:p>
            <a:endParaRPr kumimoji="0" lang="en-GB" sz="1000" b="0" i="0" u="none" strike="noStrike" cap="none" normalizeH="0" baseline="0" dirty="0">
              <a:ln>
                <a:noFill/>
              </a:ln>
              <a:solidFill>
                <a:schemeClr val="tx1"/>
              </a:solidFill>
              <a:effectLst/>
              <a:latin typeface="Arial" pitchFamily="34" charset="0"/>
            </a:endParaRPr>
          </a:p>
        </p:txBody>
      </p:sp>
      <p:pic>
        <p:nvPicPr>
          <p:cNvPr id="11" name="Picture 3"/>
          <p:cNvPicPr>
            <a:picLocks noChangeAspect="1" noChangeArrowheads="1"/>
          </p:cNvPicPr>
          <p:nvPr/>
        </p:nvPicPr>
        <p:blipFill>
          <a:blip r:embed="rId2" cstate="print"/>
          <a:srcRect/>
          <a:stretch>
            <a:fillRect/>
          </a:stretch>
        </p:blipFill>
        <p:spPr bwMode="auto">
          <a:xfrm>
            <a:off x="7956376" y="116632"/>
            <a:ext cx="860785" cy="1080120"/>
          </a:xfrm>
          <a:prstGeom prst="rect">
            <a:avLst/>
          </a:prstGeom>
          <a:noFill/>
          <a:ln w="9525">
            <a:noFill/>
            <a:miter lim="800000"/>
            <a:headEnd/>
            <a:tailEnd/>
          </a:ln>
          <a:effectLst/>
        </p:spPr>
      </p:pic>
      <p:sp>
        <p:nvSpPr>
          <p:cNvPr id="9" name="Rectangle 8"/>
          <p:cNvSpPr/>
          <p:nvPr/>
        </p:nvSpPr>
        <p:spPr>
          <a:xfrm>
            <a:off x="4427984" y="1628800"/>
            <a:ext cx="4572000" cy="2185214"/>
          </a:xfrm>
          <a:prstGeom prst="rect">
            <a:avLst/>
          </a:prstGeom>
        </p:spPr>
        <p:txBody>
          <a:bodyPr>
            <a:spAutoFit/>
          </a:bodyPr>
          <a:lstStyle/>
          <a:p>
            <a:r>
              <a:rPr lang="en-GB" sz="1000" dirty="0"/>
              <a:t> </a:t>
            </a:r>
          </a:p>
          <a:p>
            <a:r>
              <a:rPr lang="en-GB" sz="1600" b="1" dirty="0">
                <a:solidFill>
                  <a:schemeClr val="bg1">
                    <a:lumMod val="65000"/>
                  </a:schemeClr>
                </a:solidFill>
              </a:rPr>
              <a:t>Post Season </a:t>
            </a:r>
          </a:p>
          <a:p>
            <a:r>
              <a:rPr lang="en-GB" sz="1000" dirty="0"/>
              <a:t> </a:t>
            </a:r>
          </a:p>
          <a:p>
            <a:r>
              <a:rPr lang="en-GB" sz="1000" dirty="0"/>
              <a:t>15. </a:t>
            </a:r>
            <a:r>
              <a:rPr lang="en-GB" sz="1000" b="1" dirty="0"/>
              <a:t>Annual General Meeting –</a:t>
            </a:r>
            <a:r>
              <a:rPr lang="en-GB" sz="1000" dirty="0"/>
              <a:t> arrange AGM which includes presentation of accounts, review of season and preparation for Club</a:t>
            </a:r>
            <a:r>
              <a:rPr lang="en-GB" sz="1000" b="1" dirty="0"/>
              <a:t> </a:t>
            </a:r>
            <a:r>
              <a:rPr lang="en-GB" sz="1000" dirty="0"/>
              <a:t>Presentation Evening. </a:t>
            </a:r>
          </a:p>
          <a:p>
            <a:r>
              <a:rPr lang="en-GB" sz="1000" dirty="0"/>
              <a:t> </a:t>
            </a:r>
          </a:p>
          <a:p>
            <a:r>
              <a:rPr lang="en-GB" sz="1000" b="1" dirty="0"/>
              <a:t>* Respect Leagues </a:t>
            </a:r>
            <a:r>
              <a:rPr lang="en-GB" sz="1000" dirty="0"/>
              <a:t>– All clubs registered with leagues who have signed up to The FA Respect Programme must adhere to; </a:t>
            </a:r>
          </a:p>
          <a:p>
            <a:r>
              <a:rPr lang="en-GB" sz="1000" dirty="0"/>
              <a:t>Designated Spectator Area’s: i.e. the use of tape, roped stakes, marking cones or spray paint, to mark specific areas, all of these must be marked at least 2 meters away from the touchline.</a:t>
            </a:r>
          </a:p>
          <a:p>
            <a:pPr lvl="0" eaLnBrk="0" fontAlgn="base" hangingPunct="0">
              <a:spcBef>
                <a:spcPct val="0"/>
              </a:spcBef>
              <a:spcAft>
                <a:spcPct val="0"/>
              </a:spcAft>
            </a:pPr>
            <a:br>
              <a:rPr lang="en-GB" sz="1000" dirty="0">
                <a:solidFill>
                  <a:srgbClr val="000000"/>
                </a:solidFill>
                <a:latin typeface="Calibri" pitchFamily="34" charset="0"/>
                <a:ea typeface="Calibri" pitchFamily="34" charset="0"/>
                <a:cs typeface="Times New Roman" pitchFamily="18" charset="0"/>
              </a:rPr>
            </a:br>
            <a:endParaRPr lang="en-GB" sz="1000" dirty="0"/>
          </a:p>
        </p:txBody>
      </p:sp>
      <p:sp>
        <p:nvSpPr>
          <p:cNvPr id="10" name="TextBox 9"/>
          <p:cNvSpPr txBox="1"/>
          <p:nvPr/>
        </p:nvSpPr>
        <p:spPr>
          <a:xfrm>
            <a:off x="107504" y="66749"/>
            <a:ext cx="7560840" cy="1379101"/>
          </a:xfrm>
          <a:prstGeom prst="snip2DiagRect">
            <a:avLst>
              <a:gd name="adj1" fmla="val 0"/>
              <a:gd name="adj2" fmla="val 26709"/>
            </a:avLst>
          </a:prstGeom>
          <a:solidFill>
            <a:schemeClr val="accent4">
              <a:lumMod val="50000"/>
            </a:schemeClr>
          </a:solidFill>
        </p:spPr>
        <p:txBody>
          <a:bodyPr wrap="square" rtlCol="0">
            <a:spAutoFit/>
          </a:bodyPr>
          <a:lstStyle/>
          <a:p>
            <a:pPr lvl="0" algn="r"/>
            <a: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t>Setting up a Club</a:t>
            </a:r>
            <a:b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br>
            <a:r>
              <a:rPr kumimoji="0" lang="en-GB" sz="2400" b="1" i="1" u="none" strike="noStrike" cap="none" normalizeH="0" baseline="0" dirty="0">
                <a:ln>
                  <a:noFill/>
                </a:ln>
                <a:solidFill>
                  <a:schemeClr val="bg1">
                    <a:lumMod val="85000"/>
                  </a:schemeClr>
                </a:solidFill>
                <a:effectLst/>
                <a:ea typeface="Calibri" pitchFamily="34" charset="0"/>
                <a:cs typeface="Times New Roman" pitchFamily="18" charset="0"/>
              </a:rPr>
              <a:t>Timeline</a:t>
            </a:r>
            <a:r>
              <a:rPr kumimoji="0" lang="en-GB" sz="2400" b="1" i="1" u="none" strike="noStrike" cap="none" normalizeH="0" dirty="0">
                <a:ln>
                  <a:noFill/>
                </a:ln>
                <a:solidFill>
                  <a:schemeClr val="bg1">
                    <a:lumMod val="85000"/>
                  </a:schemeClr>
                </a:solidFill>
                <a:effectLst/>
                <a:ea typeface="Calibri" pitchFamily="34" charset="0"/>
                <a:cs typeface="Times New Roman" pitchFamily="18" charset="0"/>
              </a:rPr>
              <a:t> / Time Table</a:t>
            </a:r>
            <a:endParaRPr lang="en-GB" sz="2400" i="1" dirty="0">
              <a:solidFill>
                <a:schemeClr val="bg1">
                  <a:lumMod val="85000"/>
                </a:schemeClr>
              </a:solidFill>
            </a:endParaRPr>
          </a:p>
        </p:txBody>
      </p:sp>
      <p:grpSp>
        <p:nvGrpSpPr>
          <p:cNvPr id="12" name="Group 11"/>
          <p:cNvGrpSpPr/>
          <p:nvPr/>
        </p:nvGrpSpPr>
        <p:grpSpPr>
          <a:xfrm>
            <a:off x="200790" y="6354267"/>
            <a:ext cx="2266032" cy="455054"/>
            <a:chOff x="179512" y="5350208"/>
            <a:chExt cx="2266032" cy="455054"/>
          </a:xfrm>
        </p:grpSpPr>
        <p:pic>
          <p:nvPicPr>
            <p:cNvPr id="13" name="Picture 3"/>
            <p:cNvPicPr>
              <a:picLocks noChangeAspect="1" noChangeArrowheads="1"/>
            </p:cNvPicPr>
            <p:nvPr/>
          </p:nvPicPr>
          <p:blipFill rotWithShape="1">
            <a:blip r:embed="rId3">
              <a:duotone>
                <a:prstClr val="black"/>
                <a:schemeClr val="accent4">
                  <a:lumMod val="50000"/>
                  <a:tint val="45000"/>
                  <a:satMod val="400000"/>
                </a:schemeClr>
              </a:duotone>
              <a:extLst>
                <a:ext uri="{28A0092B-C50C-407E-A947-70E740481C1C}">
                  <a14:useLocalDpi xmlns:a14="http://schemas.microsoft.com/office/drawing/2010/main" val="0"/>
                </a:ext>
              </a:extLst>
            </a:blip>
            <a:srcRect r="53890"/>
            <a:stretch/>
          </p:blipFill>
          <p:spPr bwMode="auto">
            <a:xfrm>
              <a:off x="179512" y="5350208"/>
              <a:ext cx="1227807" cy="45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7326" y="5388769"/>
              <a:ext cx="288130"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949" r="21411"/>
            <a:stretch/>
          </p:blipFill>
          <p:spPr bwMode="auto">
            <a:xfrm>
              <a:off x="1819274" y="5388769"/>
              <a:ext cx="269081" cy="276224"/>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880" t="5242" r="21175" b="5471"/>
            <a:stretch/>
          </p:blipFill>
          <p:spPr bwMode="auto">
            <a:xfrm>
              <a:off x="2161283" y="5384007"/>
              <a:ext cx="284261"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1263824"/>
            <a:ext cx="4248472"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effectLst/>
              <a:latin typeface="Arial" pitchFamily="34" charset="0"/>
            </a:endParaRPr>
          </a:p>
          <a:p>
            <a:r>
              <a:rPr lang="en-GB" sz="1000" b="1" dirty="0"/>
              <a:t>Football Services Department</a:t>
            </a:r>
            <a:br>
              <a:rPr lang="en-GB" sz="1000" b="1" dirty="0"/>
            </a:br>
            <a:r>
              <a:rPr lang="en-GB" sz="1000" dirty="0"/>
              <a:t>Should you need any support regarding affiliating your team or club please contact the Football Services team.</a:t>
            </a:r>
            <a:br>
              <a:rPr lang="en-GB" sz="1000" dirty="0"/>
            </a:br>
            <a:r>
              <a:rPr lang="en-GB" sz="1000" b="1" i="1" dirty="0"/>
              <a:t>Football Services Contacts</a:t>
            </a:r>
            <a:br>
              <a:rPr lang="en-GB" sz="1000" dirty="0"/>
            </a:br>
            <a:r>
              <a:rPr lang="en-GB" sz="1000" b="1" i="1" dirty="0"/>
              <a:t>Tel:</a:t>
            </a:r>
            <a:r>
              <a:rPr lang="en-GB" sz="1000" i="1" dirty="0"/>
              <a:t> 0191 3872929</a:t>
            </a:r>
            <a:br>
              <a:rPr lang="en-GB" sz="1000" i="1" dirty="0"/>
            </a:br>
            <a:r>
              <a:rPr lang="en-GB" sz="1000" b="1" i="1" dirty="0"/>
              <a:t>Fax:</a:t>
            </a:r>
            <a:r>
              <a:rPr lang="en-GB" sz="1000" i="1" dirty="0"/>
              <a:t> 0191 3872919</a:t>
            </a:r>
            <a:br>
              <a:rPr lang="en-GB" sz="1000" i="1" dirty="0"/>
            </a:br>
            <a:r>
              <a:rPr lang="en-GB" sz="1000" b="1" i="1" dirty="0"/>
              <a:t>Email:</a:t>
            </a:r>
            <a:r>
              <a:rPr lang="en-GB" sz="1000" i="1" dirty="0"/>
              <a:t> </a:t>
            </a:r>
            <a:r>
              <a:rPr lang="en-GB" sz="1000" i="1" dirty="0">
                <a:hlinkClick r:id="rId2"/>
              </a:rPr>
              <a:t>Info@DurhamFA.com</a:t>
            </a:r>
            <a:r>
              <a:rPr lang="en-GB" sz="1000" i="1" dirty="0"/>
              <a:t> or </a:t>
            </a:r>
            <a:r>
              <a:rPr lang="en-GB" sz="1000" i="1" u="sng" dirty="0">
                <a:hlinkClick r:id="rId3"/>
              </a:rPr>
              <a:t>Discipline@DurhamFA.com</a:t>
            </a:r>
            <a:r>
              <a:rPr lang="en-GB" sz="1000" dirty="0"/>
              <a:t> </a:t>
            </a:r>
            <a:br>
              <a:rPr lang="en-GB" sz="1000" dirty="0"/>
            </a:br>
            <a:r>
              <a:rPr lang="en-GB" sz="1000" b="1" i="1" dirty="0"/>
              <a:t>Website:</a:t>
            </a:r>
            <a:r>
              <a:rPr lang="en-GB" sz="1000" i="1" dirty="0"/>
              <a:t> </a:t>
            </a:r>
            <a:r>
              <a:rPr lang="en-GB" sz="1000" i="1" u="sng" dirty="0">
                <a:hlinkClick r:id="rId4"/>
              </a:rPr>
              <a:t>www.DurhamFA.com</a:t>
            </a:r>
            <a:r>
              <a:rPr lang="en-GB" sz="1000" dirty="0"/>
              <a:t> </a:t>
            </a:r>
          </a:p>
          <a:p>
            <a:br>
              <a:rPr lang="en-GB" sz="1000" dirty="0"/>
            </a:br>
            <a:r>
              <a:rPr lang="en-GB" sz="1000" b="1" dirty="0"/>
              <a:t>County FA Designated Safeguarding Officer</a:t>
            </a:r>
            <a:br>
              <a:rPr lang="en-GB" sz="1000" b="1" dirty="0"/>
            </a:br>
            <a:r>
              <a:rPr lang="en-GB" sz="1000" dirty="0"/>
              <a:t>The County FA employ a full time Welfare Officer to offer clubs and volunteers advice and guidance on all welfare and safeguarding issues.</a:t>
            </a:r>
            <a:br>
              <a:rPr lang="en-GB" sz="1000" dirty="0"/>
            </a:br>
            <a:r>
              <a:rPr lang="en-GB" sz="1000" b="1" i="1" dirty="0"/>
              <a:t>Daniel Taylor</a:t>
            </a:r>
            <a:br>
              <a:rPr lang="en-GB" sz="1000" b="1" i="1" dirty="0"/>
            </a:br>
            <a:r>
              <a:rPr lang="en-GB" sz="1000" b="1" i="1" dirty="0"/>
              <a:t>Tel: </a:t>
            </a:r>
            <a:r>
              <a:rPr lang="en-GB" sz="1000" i="1" dirty="0"/>
              <a:t>0191 3872929</a:t>
            </a:r>
            <a:br>
              <a:rPr lang="en-GB" sz="1000" b="1" i="1" dirty="0"/>
            </a:br>
            <a:r>
              <a:rPr lang="en-GB" sz="1000" b="1" i="1" dirty="0"/>
              <a:t>Email: </a:t>
            </a:r>
            <a:r>
              <a:rPr lang="en-GB" sz="1000" b="1" i="1" dirty="0">
                <a:hlinkClick r:id="rId5"/>
              </a:rPr>
              <a:t>Daniel.Taylor@DurhamFA.com</a:t>
            </a:r>
            <a:r>
              <a:rPr lang="en-GB" sz="1000" b="1" i="1" dirty="0"/>
              <a:t> </a:t>
            </a:r>
          </a:p>
          <a:p>
            <a:br>
              <a:rPr lang="en-GB" sz="1000" b="1" dirty="0"/>
            </a:br>
            <a:r>
              <a:rPr lang="en-GB" sz="1000" b="1" dirty="0"/>
              <a:t>Referee Development Officer</a:t>
            </a:r>
            <a:br>
              <a:rPr lang="en-GB" sz="1000" b="1" dirty="0"/>
            </a:br>
            <a:r>
              <a:rPr lang="en-GB" sz="1000" dirty="0"/>
              <a:t>The County FA employ a full time Referee Development Officer to support the recruitment, retention and development of referees.</a:t>
            </a:r>
            <a:br>
              <a:rPr lang="en-GB" sz="1000" b="1" dirty="0"/>
            </a:br>
            <a:r>
              <a:rPr lang="en-GB" sz="1000" b="1" i="1" dirty="0"/>
              <a:t>Sebastian </a:t>
            </a:r>
            <a:r>
              <a:rPr lang="en-GB" sz="1000" b="1" i="1" dirty="0" err="1"/>
              <a:t>stockbridge</a:t>
            </a:r>
            <a:br>
              <a:rPr lang="en-GB" sz="1000" b="1" i="1" dirty="0"/>
            </a:br>
            <a:r>
              <a:rPr lang="en-GB" sz="1000" b="1" i="1" dirty="0"/>
              <a:t>Tel: </a:t>
            </a:r>
            <a:r>
              <a:rPr lang="en-GB" sz="1000" i="1" dirty="0"/>
              <a:t>0191 3872929</a:t>
            </a:r>
            <a:br>
              <a:rPr lang="en-GB" sz="1000" b="1" i="1" dirty="0"/>
            </a:br>
            <a:r>
              <a:rPr lang="en-GB" sz="1000" b="1" i="1" dirty="0"/>
              <a:t>Email: </a:t>
            </a:r>
            <a:r>
              <a:rPr lang="en-GB" sz="1000" b="1" i="1" u="sng" dirty="0">
                <a:hlinkClick r:id="rId6"/>
              </a:rPr>
              <a:t>Sebastian.Stockbridge@durhamfa.com</a:t>
            </a:r>
            <a:r>
              <a:rPr lang="en-GB" sz="1000" b="1" i="1" u="sng" dirty="0"/>
              <a:t> </a:t>
            </a:r>
            <a:br>
              <a:rPr lang="en-GB" sz="1000" b="1" i="1" dirty="0"/>
            </a:br>
            <a:br>
              <a:rPr lang="en-GB" sz="1000" b="1" dirty="0"/>
            </a:br>
            <a:r>
              <a:rPr lang="en-GB" sz="1000" b="1" dirty="0"/>
              <a:t>Football Development </a:t>
            </a:r>
            <a:endParaRPr lang="en-GB" sz="1000" dirty="0"/>
          </a:p>
          <a:p>
            <a:r>
              <a:rPr lang="en-GB" sz="1000" dirty="0"/>
              <a:t>The County FA employ Development Officers who will be pleased to advise Clubs regarding any Developmental issue, including FA Coaching Courses, Funding and Investment, FA Charter Standard Accreditation, Volunteer Development and a Specific Officer is also in place for Women and Girls and Disability Football.</a:t>
            </a:r>
          </a:p>
          <a:p>
            <a:r>
              <a:rPr lang="en-GB" sz="1000" b="1" i="1" dirty="0"/>
              <a:t>Development Contacts: </a:t>
            </a:r>
            <a:endParaRPr lang="en-GB" sz="1000" dirty="0"/>
          </a:p>
          <a:p>
            <a:r>
              <a:rPr lang="en-GB" sz="1000" b="1" i="1" dirty="0"/>
              <a:t>Tel:</a:t>
            </a:r>
            <a:r>
              <a:rPr lang="en-GB" sz="1000" i="1" dirty="0"/>
              <a:t> 0191 3872928 </a:t>
            </a:r>
            <a:endParaRPr lang="en-GB" sz="1000" dirty="0"/>
          </a:p>
          <a:p>
            <a:r>
              <a:rPr lang="en-GB" sz="1000" b="1" i="1" dirty="0"/>
              <a:t>Fax:</a:t>
            </a:r>
            <a:r>
              <a:rPr lang="en-GB" sz="1000" i="1" dirty="0"/>
              <a:t> 0191 3872919 </a:t>
            </a:r>
            <a:endParaRPr lang="en-GB" sz="1000" dirty="0"/>
          </a:p>
          <a:p>
            <a:r>
              <a:rPr lang="en-GB" sz="1000" b="1" i="1" dirty="0"/>
              <a:t>Email:</a:t>
            </a:r>
            <a:r>
              <a:rPr lang="en-GB" sz="1000" i="1" dirty="0"/>
              <a:t> </a:t>
            </a:r>
            <a:r>
              <a:rPr lang="en-GB" sz="1000" i="1" u="sng" dirty="0">
                <a:hlinkClick r:id="rId7"/>
              </a:rPr>
              <a:t>Development@DurhamFA.com</a:t>
            </a:r>
            <a:r>
              <a:rPr lang="en-GB" sz="1000" i="1" dirty="0"/>
              <a:t>  </a:t>
            </a:r>
            <a:endParaRPr lang="en-GB" sz="1000" dirty="0"/>
          </a:p>
          <a:p>
            <a:r>
              <a:rPr lang="en-GB" sz="1000" b="1" i="1" dirty="0"/>
              <a:t>Website:</a:t>
            </a:r>
            <a:r>
              <a:rPr lang="en-GB" sz="1000" i="1" dirty="0"/>
              <a:t> </a:t>
            </a:r>
            <a:r>
              <a:rPr lang="en-GB" sz="1000" i="1" u="sng" dirty="0">
                <a:hlinkClick r:id="rId4"/>
              </a:rPr>
              <a:t>www.DurhamFA.com</a:t>
            </a:r>
            <a:r>
              <a:rPr lang="en-GB" sz="1000" dirty="0"/>
              <a:t> </a:t>
            </a:r>
            <a:endParaRPr kumimoji="0" lang="en-GB" sz="1000" b="0" i="0" u="none" strike="noStrike" cap="none" normalizeH="0" baseline="0" dirty="0">
              <a:ln>
                <a:noFill/>
              </a:ln>
              <a:solidFill>
                <a:schemeClr val="tx1"/>
              </a:solidFill>
              <a:effectLst/>
              <a:latin typeface="Arial" pitchFamily="34" charset="0"/>
            </a:endParaRPr>
          </a:p>
        </p:txBody>
      </p:sp>
      <p:pic>
        <p:nvPicPr>
          <p:cNvPr id="11" name="Picture 3"/>
          <p:cNvPicPr>
            <a:picLocks noChangeAspect="1" noChangeArrowheads="1"/>
          </p:cNvPicPr>
          <p:nvPr/>
        </p:nvPicPr>
        <p:blipFill>
          <a:blip r:embed="rId8" cstate="print"/>
          <a:srcRect/>
          <a:stretch>
            <a:fillRect/>
          </a:stretch>
        </p:blipFill>
        <p:spPr bwMode="auto">
          <a:xfrm>
            <a:off x="7956376" y="116632"/>
            <a:ext cx="860785" cy="1080120"/>
          </a:xfrm>
          <a:prstGeom prst="rect">
            <a:avLst/>
          </a:prstGeom>
          <a:noFill/>
          <a:ln w="9525">
            <a:noFill/>
            <a:miter lim="800000"/>
            <a:headEnd/>
            <a:tailEnd/>
          </a:ln>
          <a:effectLst/>
        </p:spPr>
      </p:pic>
      <p:sp>
        <p:nvSpPr>
          <p:cNvPr id="9" name="Rectangle 8"/>
          <p:cNvSpPr/>
          <p:nvPr/>
        </p:nvSpPr>
        <p:spPr>
          <a:xfrm>
            <a:off x="5273178" y="1439839"/>
            <a:ext cx="3132856" cy="2031325"/>
          </a:xfrm>
          <a:prstGeom prst="rect">
            <a:avLst/>
          </a:prstGeom>
        </p:spPr>
        <p:txBody>
          <a:bodyPr wrap="square">
            <a:spAutoFit/>
          </a:bodyPr>
          <a:lstStyle/>
          <a:p>
            <a:r>
              <a:rPr lang="en-GB" sz="1100" dirty="0"/>
              <a:t> </a:t>
            </a:r>
          </a:p>
          <a:p>
            <a:r>
              <a:rPr lang="en-GB" sz="1600" b="1" dirty="0">
                <a:solidFill>
                  <a:schemeClr val="bg1">
                    <a:lumMod val="65000"/>
                  </a:schemeClr>
                </a:solidFill>
              </a:rPr>
              <a:t>Office address</a:t>
            </a:r>
            <a:br>
              <a:rPr lang="en-GB" sz="1100" b="1" dirty="0"/>
            </a:br>
            <a:br>
              <a:rPr lang="en-GB" sz="1100" b="1" dirty="0"/>
            </a:br>
            <a:r>
              <a:rPr lang="en-GB" sz="1100" b="1" dirty="0"/>
              <a:t>Durham County Football Association, </a:t>
            </a:r>
            <a:endParaRPr lang="en-GB" sz="1100" dirty="0"/>
          </a:p>
          <a:p>
            <a:r>
              <a:rPr lang="en-GB" sz="1100" b="1" dirty="0" err="1"/>
              <a:t>Codeslaw</a:t>
            </a:r>
            <a:r>
              <a:rPr lang="en-GB" sz="1100" b="1" dirty="0"/>
              <a:t>, </a:t>
            </a:r>
            <a:endParaRPr lang="en-GB" sz="1100" dirty="0"/>
          </a:p>
          <a:p>
            <a:r>
              <a:rPr lang="en-GB" sz="1100" b="1" dirty="0"/>
              <a:t>Riverside South, </a:t>
            </a:r>
            <a:endParaRPr lang="en-GB" sz="1100" dirty="0"/>
          </a:p>
          <a:p>
            <a:r>
              <a:rPr lang="en-GB" sz="1100" b="1" dirty="0"/>
              <a:t>Chester-le-Street, </a:t>
            </a:r>
            <a:endParaRPr lang="en-GB" sz="1100" dirty="0"/>
          </a:p>
          <a:p>
            <a:r>
              <a:rPr lang="en-GB" sz="1100" b="1" dirty="0"/>
              <a:t>County Durham </a:t>
            </a:r>
            <a:endParaRPr lang="en-GB" sz="1100" dirty="0"/>
          </a:p>
          <a:p>
            <a:r>
              <a:rPr lang="en-GB" sz="1100" b="1" dirty="0"/>
              <a:t>DH3 3SJ</a:t>
            </a:r>
            <a:endParaRPr lang="en-GB" sz="1100" dirty="0"/>
          </a:p>
          <a:p>
            <a:pPr lvl="0" eaLnBrk="0" fontAlgn="base" hangingPunct="0">
              <a:spcBef>
                <a:spcPct val="0"/>
              </a:spcBef>
              <a:spcAft>
                <a:spcPct val="0"/>
              </a:spcAft>
            </a:pPr>
            <a:br>
              <a:rPr lang="en-GB" sz="1100" dirty="0">
                <a:solidFill>
                  <a:srgbClr val="000000"/>
                </a:solidFill>
                <a:latin typeface="Calibri" pitchFamily="34" charset="0"/>
                <a:ea typeface="Calibri" pitchFamily="34" charset="0"/>
                <a:cs typeface="Times New Roman" pitchFamily="18" charset="0"/>
              </a:rPr>
            </a:br>
            <a:endParaRPr lang="en-GB" sz="1100" dirty="0"/>
          </a:p>
        </p:txBody>
      </p:sp>
      <p:pic>
        <p:nvPicPr>
          <p:cNvPr id="2050" name="Picture 2"/>
          <p:cNvPicPr>
            <a:picLocks noChangeAspect="1" noChangeArrowheads="1"/>
          </p:cNvPicPr>
          <p:nvPr/>
        </p:nvPicPr>
        <p:blipFill>
          <a:blip r:embed="rId9" cstate="print"/>
          <a:srcRect t="8040" b="19596"/>
          <a:stretch>
            <a:fillRect/>
          </a:stretch>
        </p:blipFill>
        <p:spPr bwMode="auto">
          <a:xfrm>
            <a:off x="5148064" y="3528071"/>
            <a:ext cx="3471975" cy="2448272"/>
          </a:xfrm>
          <a:prstGeom prst="snip2DiagRect">
            <a:avLst>
              <a:gd name="adj1" fmla="val 0"/>
              <a:gd name="adj2" fmla="val 22564"/>
            </a:avLst>
          </a:prstGeom>
          <a:noFill/>
          <a:ln w="9525">
            <a:solidFill>
              <a:schemeClr val="accent4">
                <a:lumMod val="50000"/>
              </a:schemeClr>
            </a:solidFill>
            <a:miter lim="800000"/>
            <a:headEnd/>
            <a:tailEnd/>
          </a:ln>
          <a:effectLst/>
        </p:spPr>
      </p:pic>
      <p:sp>
        <p:nvSpPr>
          <p:cNvPr id="10" name="TextBox 9"/>
          <p:cNvSpPr txBox="1"/>
          <p:nvPr/>
        </p:nvSpPr>
        <p:spPr>
          <a:xfrm>
            <a:off x="107504" y="66749"/>
            <a:ext cx="7560840" cy="1379101"/>
          </a:xfrm>
          <a:prstGeom prst="snip2DiagRect">
            <a:avLst>
              <a:gd name="adj1" fmla="val 0"/>
              <a:gd name="adj2" fmla="val 26709"/>
            </a:avLst>
          </a:prstGeom>
          <a:solidFill>
            <a:schemeClr val="accent4">
              <a:lumMod val="50000"/>
            </a:schemeClr>
          </a:solidFill>
        </p:spPr>
        <p:txBody>
          <a:bodyPr wrap="square" rtlCol="0">
            <a:spAutoFit/>
          </a:bodyPr>
          <a:lstStyle/>
          <a:p>
            <a:pPr lvl="0" algn="r"/>
            <a: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t>Setting up a Club</a:t>
            </a:r>
            <a:b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br>
            <a:r>
              <a:rPr kumimoji="0" lang="en-GB" sz="2400" b="1" i="1" u="none" strike="noStrike" cap="none" normalizeH="0" baseline="0" dirty="0">
                <a:ln>
                  <a:noFill/>
                </a:ln>
                <a:solidFill>
                  <a:schemeClr val="bg1">
                    <a:lumMod val="85000"/>
                  </a:schemeClr>
                </a:solidFill>
                <a:effectLst/>
                <a:ea typeface="Calibri" pitchFamily="34" charset="0"/>
                <a:cs typeface="Times New Roman" pitchFamily="18" charset="0"/>
              </a:rPr>
              <a:t>Durham County FA Contact</a:t>
            </a:r>
            <a:r>
              <a:rPr kumimoji="0" lang="en-GB" sz="2400" b="1" i="1" u="none" strike="noStrike" cap="none" normalizeH="0" dirty="0">
                <a:ln>
                  <a:noFill/>
                </a:ln>
                <a:solidFill>
                  <a:schemeClr val="bg1">
                    <a:lumMod val="85000"/>
                  </a:schemeClr>
                </a:solidFill>
                <a:effectLst/>
                <a:ea typeface="Calibri" pitchFamily="34" charset="0"/>
                <a:cs typeface="Times New Roman" pitchFamily="18" charset="0"/>
              </a:rPr>
              <a:t> Details</a:t>
            </a:r>
            <a:endParaRPr lang="en-GB" sz="2400" i="1" dirty="0">
              <a:solidFill>
                <a:schemeClr val="bg1">
                  <a:lumMod val="8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1772816"/>
            <a:ext cx="432048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a:solidFill>
                  <a:schemeClr val="bg1">
                    <a:lumMod val="65000"/>
                  </a:schemeClr>
                </a:solidFill>
              </a:rPr>
              <a:t>Policies and Procedures </a:t>
            </a:r>
            <a:endParaRPr lang="en-GB" sz="1600" dirty="0">
              <a:solidFill>
                <a:schemeClr val="bg1">
                  <a:lumMod val="65000"/>
                </a:schemeClr>
              </a:solidFill>
            </a:endParaRPr>
          </a:p>
          <a:p>
            <a:pPr lvl="0"/>
            <a:r>
              <a:rPr lang="en-US" sz="1000" i="1" u="sng" dirty="0">
                <a:hlinkClick r:id="rId2"/>
              </a:rPr>
              <a:t>Club Safeguarding Children Policy Template</a:t>
            </a:r>
            <a:r>
              <a:rPr lang="en-US" sz="1000" i="1" dirty="0"/>
              <a:t> </a:t>
            </a:r>
            <a:endParaRPr lang="en-GB" sz="1000" dirty="0"/>
          </a:p>
          <a:p>
            <a:pPr lvl="0"/>
            <a:r>
              <a:rPr lang="en-US" sz="1000" i="1" u="sng" dirty="0">
                <a:hlinkClick r:id="rId3"/>
              </a:rPr>
              <a:t>Safeguarding Policies and Procedures</a:t>
            </a:r>
            <a:r>
              <a:rPr lang="en-US" sz="1000" i="1" dirty="0"/>
              <a:t> </a:t>
            </a:r>
            <a:endParaRPr lang="en-GB" sz="1000" dirty="0"/>
          </a:p>
          <a:p>
            <a:pPr lvl="0"/>
            <a:r>
              <a:rPr lang="en-US" sz="1000" i="1" u="sng" dirty="0">
                <a:hlinkClick r:id="rId4"/>
              </a:rPr>
              <a:t>Anti-Bullying Template</a:t>
            </a:r>
            <a:endParaRPr lang="en-GB" sz="1000" dirty="0"/>
          </a:p>
          <a:p>
            <a:br>
              <a:rPr lang="en-US" sz="1000" b="1" dirty="0"/>
            </a:br>
            <a:r>
              <a:rPr lang="en-US" sz="1600" b="1" dirty="0">
                <a:solidFill>
                  <a:schemeClr val="bg1">
                    <a:lumMod val="65000"/>
                  </a:schemeClr>
                </a:solidFill>
              </a:rPr>
              <a:t>Advice and Support</a:t>
            </a:r>
            <a:r>
              <a:rPr lang="en-US" sz="1600" dirty="0"/>
              <a:t> </a:t>
            </a:r>
            <a:endParaRPr lang="en-GB" sz="1600" dirty="0"/>
          </a:p>
          <a:p>
            <a:pPr lvl="0"/>
            <a:r>
              <a:rPr lang="en-US" sz="1000" i="1" u="sng" dirty="0">
                <a:hlinkClick r:id="rId5"/>
              </a:rPr>
              <a:t>Advice and Support for individuals receiving a disclosure</a:t>
            </a:r>
            <a:r>
              <a:rPr lang="en-US" sz="1000" i="1" dirty="0"/>
              <a:t>  </a:t>
            </a:r>
            <a:endParaRPr lang="en-GB" sz="1000" dirty="0"/>
          </a:p>
          <a:p>
            <a:pPr lvl="0"/>
            <a:r>
              <a:rPr lang="en-US" sz="1000" i="1" u="sng" dirty="0">
                <a:hlinkClick r:id="rId6"/>
              </a:rPr>
              <a:t>Advice and Support for those who have experienced abuse</a:t>
            </a:r>
            <a:endParaRPr lang="en-GB" sz="1000" dirty="0"/>
          </a:p>
          <a:p>
            <a:pPr lvl="0"/>
            <a:r>
              <a:rPr lang="en-US" sz="1000" i="1" u="sng" dirty="0">
                <a:hlinkClick r:id="rId7"/>
              </a:rPr>
              <a:t>Information for those against whom a complaint of poor practice has been made </a:t>
            </a:r>
            <a:endParaRPr lang="en-GB" sz="1000" dirty="0"/>
          </a:p>
          <a:p>
            <a:pPr lvl="0"/>
            <a:r>
              <a:rPr lang="en-US" sz="1000" i="1" u="sng" dirty="0">
                <a:hlinkClick r:id="rId8"/>
              </a:rPr>
              <a:t>Celebrating Football through photographs and video</a:t>
            </a:r>
            <a:r>
              <a:rPr lang="en-US" sz="1000" i="1" u="sng" dirty="0"/>
              <a:t> </a:t>
            </a:r>
            <a:endParaRPr lang="en-GB" sz="1000" dirty="0"/>
          </a:p>
          <a:p>
            <a:pPr lvl="0"/>
            <a:r>
              <a:rPr lang="en-US" sz="1000" i="1" u="sng" dirty="0">
                <a:hlinkClick r:id="rId9"/>
              </a:rPr>
              <a:t>Choosing a Club for your Child </a:t>
            </a:r>
            <a:endParaRPr lang="en-GB" sz="1000" dirty="0"/>
          </a:p>
          <a:p>
            <a:pPr lvl="0"/>
            <a:r>
              <a:rPr lang="en-US" sz="1000" i="1" u="sng" dirty="0">
                <a:hlinkClick r:id="rId10"/>
              </a:rPr>
              <a:t>Stay Safe, Have Fun </a:t>
            </a:r>
            <a:endParaRPr lang="en-GB" sz="1000" dirty="0"/>
          </a:p>
          <a:p>
            <a:pPr lvl="0"/>
            <a:r>
              <a:rPr lang="en-US" sz="1000" i="1" u="sng" dirty="0">
                <a:hlinkClick r:id="rId11"/>
              </a:rPr>
              <a:t>Changing Rooms and Showers Best Practice Guidance</a:t>
            </a:r>
            <a:endParaRPr lang="en-GB" sz="1000" dirty="0"/>
          </a:p>
          <a:p>
            <a:br>
              <a:rPr lang="en-US" sz="1000" b="1" dirty="0"/>
            </a:br>
            <a:r>
              <a:rPr lang="en-US" sz="1600" b="1" dirty="0">
                <a:solidFill>
                  <a:schemeClr val="bg1">
                    <a:lumMod val="65000"/>
                  </a:schemeClr>
                </a:solidFill>
              </a:rPr>
              <a:t>Safe Recruitment </a:t>
            </a:r>
            <a:endParaRPr lang="en-GB" sz="1600" dirty="0">
              <a:solidFill>
                <a:schemeClr val="bg1">
                  <a:lumMod val="65000"/>
                </a:schemeClr>
              </a:solidFill>
            </a:endParaRPr>
          </a:p>
          <a:p>
            <a:pPr lvl="0"/>
            <a:r>
              <a:rPr lang="en-US" sz="1000" i="1" u="sng" dirty="0">
                <a:hlinkClick r:id="rId12"/>
              </a:rPr>
              <a:t>Appointing a Club Welfare Officer </a:t>
            </a:r>
            <a:endParaRPr lang="en-GB" sz="1000" dirty="0"/>
          </a:p>
          <a:p>
            <a:pPr lvl="0"/>
            <a:r>
              <a:rPr lang="en-US" sz="1000" i="1" u="sng" dirty="0">
                <a:hlinkClick r:id="rId13"/>
              </a:rPr>
              <a:t>Roles &amp; Responsibilities of a Youth League Welfare Officer</a:t>
            </a:r>
            <a:r>
              <a:rPr lang="en-US" sz="1000" i="1" u="sng" dirty="0"/>
              <a:t> </a:t>
            </a:r>
            <a:endParaRPr lang="en-GB" sz="1000" dirty="0"/>
          </a:p>
          <a:p>
            <a:pPr lvl="0"/>
            <a:r>
              <a:rPr lang="en-US" sz="1000" i="1" u="sng" dirty="0">
                <a:hlinkClick r:id="rId14"/>
              </a:rPr>
              <a:t>Volunteer Reference Form </a:t>
            </a:r>
            <a:endParaRPr lang="en-GB" sz="1000" dirty="0"/>
          </a:p>
          <a:p>
            <a:pPr lvl="0"/>
            <a:r>
              <a:rPr lang="en-US" sz="1000" i="1" u="sng" dirty="0">
                <a:hlinkClick r:id="rId15"/>
              </a:rPr>
              <a:t>Selection of Volunteers</a:t>
            </a:r>
            <a:endParaRPr lang="en-GB" sz="1000" dirty="0"/>
          </a:p>
          <a:p>
            <a:br>
              <a:rPr lang="en-US" sz="1000" b="1" dirty="0"/>
            </a:br>
            <a:endParaRPr kumimoji="0" lang="en-GB" sz="1000" b="0" i="0" u="none" strike="noStrike" cap="none" normalizeH="0" baseline="0" dirty="0">
              <a:ln>
                <a:noFill/>
              </a:ln>
              <a:solidFill>
                <a:schemeClr val="tx1"/>
              </a:solidFill>
              <a:effectLst/>
              <a:latin typeface="Arial" pitchFamily="34" charset="0"/>
            </a:endParaRPr>
          </a:p>
        </p:txBody>
      </p:sp>
      <p:pic>
        <p:nvPicPr>
          <p:cNvPr id="11" name="Picture 3"/>
          <p:cNvPicPr>
            <a:picLocks noChangeAspect="1" noChangeArrowheads="1"/>
          </p:cNvPicPr>
          <p:nvPr/>
        </p:nvPicPr>
        <p:blipFill>
          <a:blip r:embed="rId16" cstate="print"/>
          <a:srcRect/>
          <a:stretch>
            <a:fillRect/>
          </a:stretch>
        </p:blipFill>
        <p:spPr bwMode="auto">
          <a:xfrm>
            <a:off x="7956376" y="116632"/>
            <a:ext cx="860785" cy="1080120"/>
          </a:xfrm>
          <a:prstGeom prst="rect">
            <a:avLst/>
          </a:prstGeom>
          <a:noFill/>
          <a:ln w="9525">
            <a:noFill/>
            <a:miter lim="800000"/>
            <a:headEnd/>
            <a:tailEnd/>
          </a:ln>
          <a:effectLst/>
        </p:spPr>
      </p:pic>
      <p:sp>
        <p:nvSpPr>
          <p:cNvPr id="8" name="Rectangle 7"/>
          <p:cNvSpPr/>
          <p:nvPr/>
        </p:nvSpPr>
        <p:spPr>
          <a:xfrm>
            <a:off x="4788024" y="1772816"/>
            <a:ext cx="4104456" cy="3385542"/>
          </a:xfrm>
          <a:prstGeom prst="rect">
            <a:avLst/>
          </a:prstGeom>
        </p:spPr>
        <p:txBody>
          <a:bodyPr wrap="square">
            <a:spAutoFit/>
          </a:bodyPr>
          <a:lstStyle/>
          <a:p>
            <a:r>
              <a:rPr lang="en-US" sz="1600" b="1" dirty="0">
                <a:solidFill>
                  <a:schemeClr val="bg1">
                    <a:lumMod val="65000"/>
                  </a:schemeClr>
                </a:solidFill>
              </a:rPr>
              <a:t>Trips and Tournaments</a:t>
            </a:r>
            <a:r>
              <a:rPr lang="en-US" sz="1600" b="1" dirty="0"/>
              <a:t> </a:t>
            </a:r>
            <a:endParaRPr lang="en-GB" sz="1600" dirty="0"/>
          </a:p>
          <a:p>
            <a:pPr lvl="0"/>
            <a:r>
              <a:rPr lang="en-US" sz="1000" i="1" u="sng" dirty="0">
                <a:hlinkClick r:id="rId17"/>
              </a:rPr>
              <a:t>Club Membership and Consent form</a:t>
            </a:r>
            <a:r>
              <a:rPr lang="en-US" sz="1000" i="1" dirty="0"/>
              <a:t> </a:t>
            </a:r>
            <a:endParaRPr lang="en-GB" sz="1000" dirty="0"/>
          </a:p>
          <a:p>
            <a:pPr lvl="0"/>
            <a:r>
              <a:rPr lang="en-US" sz="1000" i="1" u="sng" dirty="0">
                <a:hlinkClick r:id="rId18"/>
              </a:rPr>
              <a:t>Club Risk Assessment form </a:t>
            </a:r>
            <a:endParaRPr lang="en-GB" sz="1000" dirty="0"/>
          </a:p>
          <a:p>
            <a:pPr lvl="0"/>
            <a:r>
              <a:rPr lang="en-US" sz="1000" i="1" u="sng" dirty="0">
                <a:hlinkClick r:id="rId19"/>
              </a:rPr>
              <a:t>Sample Risk Assessment form for a minibus </a:t>
            </a:r>
            <a:r>
              <a:rPr lang="en-US" sz="1000" i="1" u="sng" dirty="0"/>
              <a:t> </a:t>
            </a:r>
            <a:endParaRPr lang="en-GB" sz="1000" dirty="0"/>
          </a:p>
          <a:p>
            <a:pPr lvl="0"/>
            <a:r>
              <a:rPr lang="en-US" sz="1000" i="1" u="sng" dirty="0">
                <a:hlinkClick r:id="rId20"/>
              </a:rPr>
              <a:t>Event Registration form – for photo’s and/or video </a:t>
            </a:r>
            <a:endParaRPr lang="en-GB" sz="1000" dirty="0"/>
          </a:p>
          <a:p>
            <a:pPr lvl="0"/>
            <a:r>
              <a:rPr lang="en-US" sz="1000" i="1" u="sng" dirty="0">
                <a:hlinkClick r:id="rId21"/>
              </a:rPr>
              <a:t>Events Specific Consent form </a:t>
            </a:r>
            <a:r>
              <a:rPr lang="en-US" sz="1000" i="1" dirty="0"/>
              <a:t> </a:t>
            </a:r>
            <a:endParaRPr lang="en-GB" sz="1000" dirty="0"/>
          </a:p>
          <a:p>
            <a:pPr lvl="0"/>
            <a:r>
              <a:rPr lang="en-US" sz="1000" i="1" u="sng" dirty="0">
                <a:hlinkClick r:id="rId22"/>
              </a:rPr>
              <a:t>Emergency Procedures guidance form </a:t>
            </a:r>
            <a:endParaRPr lang="en-GB" sz="1000" dirty="0"/>
          </a:p>
          <a:p>
            <a:pPr lvl="0"/>
            <a:r>
              <a:rPr lang="en-US" sz="1000" i="1" u="sng" dirty="0">
                <a:hlinkClick r:id="rId23"/>
              </a:rPr>
              <a:t>Trips &amp; Travel Tips</a:t>
            </a:r>
            <a:r>
              <a:rPr lang="en-US" sz="1000" i="1" u="sng" dirty="0"/>
              <a:t> </a:t>
            </a:r>
            <a:endParaRPr lang="en-GB" sz="1000" dirty="0"/>
          </a:p>
          <a:p>
            <a:pPr lvl="0"/>
            <a:r>
              <a:rPr lang="en-US" sz="1000" i="1" u="sng" dirty="0">
                <a:hlinkClick r:id="rId24"/>
              </a:rPr>
              <a:t>Safe Away cards</a:t>
            </a:r>
            <a:endParaRPr lang="en-GB" sz="1000" dirty="0"/>
          </a:p>
          <a:p>
            <a:br>
              <a:rPr lang="en-US" sz="1600" b="1" dirty="0"/>
            </a:br>
            <a:r>
              <a:rPr lang="en-US" sz="1600" b="1" dirty="0">
                <a:solidFill>
                  <a:schemeClr val="bg1">
                    <a:lumMod val="65000"/>
                  </a:schemeClr>
                </a:solidFill>
              </a:rPr>
              <a:t>Social Networking sites/club websites/club communications with players/referees etc</a:t>
            </a:r>
            <a:endParaRPr lang="en-GB" sz="1600" dirty="0">
              <a:solidFill>
                <a:schemeClr val="bg1">
                  <a:lumMod val="65000"/>
                </a:schemeClr>
              </a:solidFill>
            </a:endParaRPr>
          </a:p>
          <a:p>
            <a:pPr lvl="0"/>
            <a:r>
              <a:rPr lang="en-US" sz="1000" i="1" u="sng" dirty="0">
                <a:hlinkClick r:id="rId25"/>
              </a:rPr>
              <a:t>Social networking, websites, mobile phone and email communications </a:t>
            </a:r>
            <a:r>
              <a:rPr lang="en-US" sz="1000" i="1" dirty="0"/>
              <a:t> </a:t>
            </a:r>
            <a:endParaRPr lang="en-GB" sz="1000" dirty="0"/>
          </a:p>
          <a:p>
            <a:pPr lvl="0"/>
            <a:r>
              <a:rPr lang="en-US" sz="1000" i="1" u="sng" dirty="0">
                <a:hlinkClick r:id="rId26"/>
              </a:rPr>
              <a:t>Running a Website - Do’s and Don’ts </a:t>
            </a:r>
            <a:endParaRPr lang="en-GB" sz="1000" dirty="0"/>
          </a:p>
          <a:p>
            <a:pPr lvl="0"/>
            <a:r>
              <a:rPr lang="en-US" sz="1000" i="1" u="sng" dirty="0">
                <a:hlinkClick r:id="rId27"/>
              </a:rPr>
              <a:t>Responsible use of social networking sites </a:t>
            </a:r>
            <a:endParaRPr lang="en-GB" sz="1000" dirty="0"/>
          </a:p>
          <a:p>
            <a:pPr lvl="0"/>
            <a:r>
              <a:rPr lang="en-US" sz="1000" i="1" u="sng" dirty="0">
                <a:hlinkClick r:id="rId28"/>
              </a:rPr>
              <a:t>Communicating responsibly with Young Leaders, Coaches and Referees U18</a:t>
            </a:r>
            <a:r>
              <a:rPr lang="en-US" sz="1000" i="1" u="sng" dirty="0"/>
              <a:t> </a:t>
            </a:r>
            <a:endParaRPr lang="en-GB" sz="1000" dirty="0"/>
          </a:p>
          <a:p>
            <a:pPr lvl="0"/>
            <a:r>
              <a:rPr lang="en-US" sz="1000" i="1" u="sng" dirty="0">
                <a:hlinkClick r:id="rId29"/>
              </a:rPr>
              <a:t>Using Texts and Emails with U18s - Do’s and Don’ts </a:t>
            </a:r>
            <a:endParaRPr lang="en-GB" sz="1000" dirty="0"/>
          </a:p>
          <a:p>
            <a:pPr lvl="0"/>
            <a:r>
              <a:rPr lang="en-US" sz="1000" i="1" u="sng" dirty="0">
                <a:hlinkClick r:id="rId30"/>
              </a:rPr>
              <a:t>Guidance for parents/</a:t>
            </a:r>
            <a:r>
              <a:rPr lang="en-US" sz="1000" i="1" u="sng" dirty="0" err="1">
                <a:hlinkClick r:id="rId30"/>
              </a:rPr>
              <a:t>carers</a:t>
            </a:r>
            <a:r>
              <a:rPr lang="en-US" sz="1000" i="1" u="sng" dirty="0">
                <a:hlinkClick r:id="rId30"/>
              </a:rPr>
              <a:t> </a:t>
            </a:r>
            <a:endParaRPr lang="en-GB" sz="1000" dirty="0"/>
          </a:p>
          <a:p>
            <a:pPr lvl="0"/>
            <a:r>
              <a:rPr lang="en-US" sz="1000" i="1" u="sng" dirty="0">
                <a:hlinkClick r:id="rId31"/>
              </a:rPr>
              <a:t>Guidance for U18s </a:t>
            </a:r>
            <a:endParaRPr lang="en-GB" sz="1000" dirty="0"/>
          </a:p>
        </p:txBody>
      </p:sp>
      <p:sp>
        <p:nvSpPr>
          <p:cNvPr id="9" name="TextBox 8"/>
          <p:cNvSpPr txBox="1"/>
          <p:nvPr/>
        </p:nvSpPr>
        <p:spPr>
          <a:xfrm>
            <a:off x="107504" y="66749"/>
            <a:ext cx="7560840" cy="1379101"/>
          </a:xfrm>
          <a:prstGeom prst="snip2DiagRect">
            <a:avLst>
              <a:gd name="adj1" fmla="val 0"/>
              <a:gd name="adj2" fmla="val 26709"/>
            </a:avLst>
          </a:prstGeom>
          <a:solidFill>
            <a:schemeClr val="accent4">
              <a:lumMod val="50000"/>
            </a:schemeClr>
          </a:solidFill>
        </p:spPr>
        <p:txBody>
          <a:bodyPr wrap="square" rtlCol="0">
            <a:spAutoFit/>
          </a:bodyPr>
          <a:lstStyle/>
          <a:p>
            <a:pPr lvl="0" algn="r"/>
            <a: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t>Setting up a Club</a:t>
            </a:r>
            <a:b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br>
            <a:r>
              <a:rPr kumimoji="0" lang="en-GB" sz="2400" b="1" i="1" u="none" strike="noStrike" cap="none" normalizeH="0" baseline="0" dirty="0">
                <a:ln>
                  <a:noFill/>
                </a:ln>
                <a:solidFill>
                  <a:schemeClr val="bg1">
                    <a:lumMod val="85000"/>
                  </a:schemeClr>
                </a:solidFill>
                <a:effectLst/>
                <a:ea typeface="Calibri" pitchFamily="34" charset="0"/>
                <a:cs typeface="Times New Roman" pitchFamily="18" charset="0"/>
              </a:rPr>
              <a:t>Essential Downloads</a:t>
            </a:r>
            <a:endParaRPr lang="en-GB" sz="2400" i="1" dirty="0">
              <a:solidFill>
                <a:schemeClr val="bg1">
                  <a:lumMod val="85000"/>
                </a:schemeClr>
              </a:solidFill>
            </a:endParaRPr>
          </a:p>
        </p:txBody>
      </p:sp>
      <p:grpSp>
        <p:nvGrpSpPr>
          <p:cNvPr id="10" name="Group 9"/>
          <p:cNvGrpSpPr/>
          <p:nvPr/>
        </p:nvGrpSpPr>
        <p:grpSpPr>
          <a:xfrm>
            <a:off x="200790" y="6354267"/>
            <a:ext cx="2266032" cy="455054"/>
            <a:chOff x="179512" y="5350208"/>
            <a:chExt cx="2266032" cy="455054"/>
          </a:xfrm>
        </p:grpSpPr>
        <p:pic>
          <p:nvPicPr>
            <p:cNvPr id="12" name="Picture 3"/>
            <p:cNvPicPr>
              <a:picLocks noChangeAspect="1" noChangeArrowheads="1"/>
            </p:cNvPicPr>
            <p:nvPr/>
          </p:nvPicPr>
          <p:blipFill rotWithShape="1">
            <a:blip r:embed="rId32">
              <a:duotone>
                <a:prstClr val="black"/>
                <a:schemeClr val="accent4">
                  <a:lumMod val="50000"/>
                  <a:tint val="45000"/>
                  <a:satMod val="400000"/>
                </a:schemeClr>
              </a:duotone>
              <a:extLst>
                <a:ext uri="{28A0092B-C50C-407E-A947-70E740481C1C}">
                  <a14:useLocalDpi xmlns:a14="http://schemas.microsoft.com/office/drawing/2010/main" val="0"/>
                </a:ext>
              </a:extLst>
            </a:blip>
            <a:srcRect r="53890"/>
            <a:stretch/>
          </p:blipFill>
          <p:spPr bwMode="auto">
            <a:xfrm>
              <a:off x="179512" y="5350208"/>
              <a:ext cx="1227807" cy="45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457326" y="5388769"/>
              <a:ext cx="288130"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5"/>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l="24949" r="21411"/>
            <a:stretch/>
          </p:blipFill>
          <p:spPr bwMode="auto">
            <a:xfrm>
              <a:off x="1819274" y="5388769"/>
              <a:ext cx="269081" cy="276224"/>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6"/>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l="19880" t="5242" r="21175" b="5471"/>
            <a:stretch/>
          </p:blipFill>
          <p:spPr bwMode="auto">
            <a:xfrm>
              <a:off x="2161283" y="5384007"/>
              <a:ext cx="284261"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2767573"/>
            <a:ext cx="432048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000" dirty="0"/>
              <a:t>The FA England Football Accreditation is a best practice guide that sets standards of coaching, administration and safeguarding children for all clubs outside the Football League and Premier League. </a:t>
            </a:r>
          </a:p>
          <a:p>
            <a:r>
              <a:rPr lang="en-GB" sz="1000" dirty="0"/>
              <a:t>As a benchmark for quality, it will improve the playing experience for all. It also recognises the club’s commitment to coaching, player and coach</a:t>
            </a:r>
            <a:r>
              <a:rPr lang="en-GB" sz="1000" b="1" dirty="0"/>
              <a:t> </a:t>
            </a:r>
            <a:r>
              <a:rPr lang="en-GB" sz="1000" dirty="0"/>
              <a:t>development and the raising of standards of behaviour in the game.</a:t>
            </a:r>
          </a:p>
          <a:p>
            <a:br>
              <a:rPr lang="en-GB" sz="1000" dirty="0"/>
            </a:br>
            <a:br>
              <a:rPr lang="en-GB" sz="1000" dirty="0"/>
            </a:br>
            <a:r>
              <a:rPr lang="en-GB" sz="1000" dirty="0"/>
              <a:t>For further information about the FA England Football Accreditation please </a:t>
            </a:r>
            <a:r>
              <a:rPr lang="en-GB" sz="1000" i="1" dirty="0">
                <a:hlinkClick r:id="rId2"/>
              </a:rPr>
              <a:t>Click Here.</a:t>
            </a:r>
            <a:endParaRPr lang="en-GB" sz="1000" i="1" dirty="0"/>
          </a:p>
          <a:p>
            <a:endParaRPr lang="en-GB" sz="1000" b="1" dirty="0"/>
          </a:p>
        </p:txBody>
      </p:sp>
      <p:pic>
        <p:nvPicPr>
          <p:cNvPr id="11" name="Picture 3"/>
          <p:cNvPicPr>
            <a:picLocks noChangeAspect="1" noChangeArrowheads="1"/>
          </p:cNvPicPr>
          <p:nvPr/>
        </p:nvPicPr>
        <p:blipFill>
          <a:blip r:embed="rId3" cstate="print"/>
          <a:srcRect/>
          <a:stretch>
            <a:fillRect/>
          </a:stretch>
        </p:blipFill>
        <p:spPr bwMode="auto">
          <a:xfrm>
            <a:off x="7956376" y="116632"/>
            <a:ext cx="860785" cy="108012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4788024" y="2276872"/>
            <a:ext cx="3879992" cy="2592288"/>
          </a:xfrm>
          <a:prstGeom prst="snip2DiagRect">
            <a:avLst>
              <a:gd name="adj1" fmla="val 0"/>
              <a:gd name="adj2" fmla="val 21865"/>
            </a:avLst>
          </a:prstGeom>
          <a:noFill/>
          <a:ln w="9525">
            <a:solidFill>
              <a:schemeClr val="accent4">
                <a:lumMod val="50000"/>
              </a:schemeClr>
            </a:solid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1547664" y="260648"/>
            <a:ext cx="580122" cy="936104"/>
          </a:xfrm>
          <a:prstGeom prst="rect">
            <a:avLst/>
          </a:prstGeom>
          <a:noFill/>
          <a:ln w="9525">
            <a:noFill/>
            <a:miter lim="800000"/>
            <a:headEnd/>
            <a:tailEnd/>
          </a:ln>
          <a:effectLst/>
        </p:spPr>
      </p:pic>
      <p:sp>
        <p:nvSpPr>
          <p:cNvPr id="13" name="TextBox 12"/>
          <p:cNvSpPr txBox="1"/>
          <p:nvPr/>
        </p:nvSpPr>
        <p:spPr>
          <a:xfrm>
            <a:off x="107504" y="66749"/>
            <a:ext cx="7560840" cy="1379101"/>
          </a:xfrm>
          <a:prstGeom prst="snip2DiagRect">
            <a:avLst>
              <a:gd name="adj1" fmla="val 0"/>
              <a:gd name="adj2" fmla="val 26709"/>
            </a:avLst>
          </a:prstGeom>
          <a:solidFill>
            <a:schemeClr val="accent4">
              <a:lumMod val="50000"/>
            </a:schemeClr>
          </a:solidFill>
        </p:spPr>
        <p:txBody>
          <a:bodyPr wrap="square" rtlCol="0">
            <a:spAutoFit/>
          </a:bodyPr>
          <a:lstStyle/>
          <a:p>
            <a:pPr lvl="0" algn="r"/>
            <a: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t>Setting up a Club</a:t>
            </a:r>
            <a:br>
              <a:rPr kumimoji="0" lang="en-GB" sz="3600" b="1" i="0" u="none" strike="noStrike" cap="none" normalizeH="0" baseline="0" dirty="0">
                <a:ln>
                  <a:noFill/>
                </a:ln>
                <a:solidFill>
                  <a:schemeClr val="bg1">
                    <a:lumMod val="85000"/>
                  </a:schemeClr>
                </a:solidFill>
                <a:effectLst/>
                <a:ea typeface="Calibri" pitchFamily="34" charset="0"/>
                <a:cs typeface="Times New Roman" pitchFamily="18" charset="0"/>
              </a:rPr>
            </a:br>
            <a:r>
              <a:rPr kumimoji="0" lang="en-GB" sz="2400" b="1" i="1" u="none" strike="noStrike" cap="none" normalizeH="0" baseline="0" dirty="0">
                <a:ln>
                  <a:noFill/>
                </a:ln>
                <a:solidFill>
                  <a:schemeClr val="bg1">
                    <a:lumMod val="85000"/>
                  </a:schemeClr>
                </a:solidFill>
                <a:effectLst/>
                <a:ea typeface="Calibri" pitchFamily="34" charset="0"/>
                <a:cs typeface="Times New Roman" pitchFamily="18" charset="0"/>
              </a:rPr>
              <a:t>FA </a:t>
            </a:r>
            <a:r>
              <a:rPr lang="en-GB" sz="2400" b="1" i="1" dirty="0">
                <a:solidFill>
                  <a:schemeClr val="bg1">
                    <a:lumMod val="85000"/>
                  </a:schemeClr>
                </a:solidFill>
                <a:ea typeface="Calibri" pitchFamily="34" charset="0"/>
                <a:cs typeface="Times New Roman" pitchFamily="18" charset="0"/>
              </a:rPr>
              <a:t>England Football Accredited Club</a:t>
            </a:r>
            <a:r>
              <a:rPr kumimoji="0" lang="en-GB" sz="2400" b="1" i="1" u="none" strike="noStrike" cap="none" normalizeH="0" dirty="0">
                <a:ln>
                  <a:noFill/>
                </a:ln>
                <a:solidFill>
                  <a:schemeClr val="bg1">
                    <a:lumMod val="85000"/>
                  </a:schemeClr>
                </a:solidFill>
                <a:effectLst/>
                <a:ea typeface="Calibri" pitchFamily="34" charset="0"/>
                <a:cs typeface="Times New Roman" pitchFamily="18" charset="0"/>
              </a:rPr>
              <a:t> Programme</a:t>
            </a:r>
            <a:endParaRPr lang="en-GB" sz="2400" i="1" dirty="0">
              <a:solidFill>
                <a:schemeClr val="bg1">
                  <a:lumMod val="85000"/>
                </a:schemeClr>
              </a:solidFill>
            </a:endParaRPr>
          </a:p>
        </p:txBody>
      </p:sp>
      <p:grpSp>
        <p:nvGrpSpPr>
          <p:cNvPr id="14" name="Group 13"/>
          <p:cNvGrpSpPr/>
          <p:nvPr/>
        </p:nvGrpSpPr>
        <p:grpSpPr>
          <a:xfrm>
            <a:off x="200790" y="6354267"/>
            <a:ext cx="2266032" cy="455054"/>
            <a:chOff x="179512" y="5350208"/>
            <a:chExt cx="2266032" cy="455054"/>
          </a:xfrm>
        </p:grpSpPr>
        <p:pic>
          <p:nvPicPr>
            <p:cNvPr id="17" name="Picture 3"/>
            <p:cNvPicPr>
              <a:picLocks noChangeAspect="1" noChangeArrowheads="1"/>
            </p:cNvPicPr>
            <p:nvPr/>
          </p:nvPicPr>
          <p:blipFill rotWithShape="1">
            <a:blip r:embed="rId6">
              <a:duotone>
                <a:prstClr val="black"/>
                <a:schemeClr val="accent4">
                  <a:lumMod val="50000"/>
                  <a:tint val="45000"/>
                  <a:satMod val="400000"/>
                </a:schemeClr>
              </a:duotone>
              <a:extLst>
                <a:ext uri="{28A0092B-C50C-407E-A947-70E740481C1C}">
                  <a14:useLocalDpi xmlns:a14="http://schemas.microsoft.com/office/drawing/2010/main" val="0"/>
                </a:ext>
              </a:extLst>
            </a:blip>
            <a:srcRect r="53890"/>
            <a:stretch/>
          </p:blipFill>
          <p:spPr bwMode="auto">
            <a:xfrm>
              <a:off x="179512" y="5350208"/>
              <a:ext cx="1227807" cy="45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7326" y="5388769"/>
              <a:ext cx="288130"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949" r="21411"/>
            <a:stretch/>
          </p:blipFill>
          <p:spPr bwMode="auto">
            <a:xfrm>
              <a:off x="1819274" y="5388769"/>
              <a:ext cx="269081" cy="276224"/>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880" t="5242" r="21175" b="5471"/>
            <a:stretch/>
          </p:blipFill>
          <p:spPr bwMode="auto">
            <a:xfrm>
              <a:off x="2161283" y="5384007"/>
              <a:ext cx="284261"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hughes xmlns="ec13f2ff-d3f6-4e4a-981e-28de5316bd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14" ma:contentTypeDescription="Create a new document." ma:contentTypeScope="" ma:versionID="abb1495a503521ba3766aafea5011e23">
  <xsd:schema xmlns:xsd="http://www.w3.org/2001/XMLSchema" xmlns:xs="http://www.w3.org/2001/XMLSchema" xmlns:p="http://schemas.microsoft.com/office/2006/metadata/properties" xmlns:ns2="ec13f2ff-d3f6-4e4a-981e-28de5316bdc4" xmlns:ns3="f412957e-9720-445d-b04b-3868fdc1665b" targetNamespace="http://schemas.microsoft.com/office/2006/metadata/properties" ma:root="true" ma:fieldsID="bb236ff84425cf916885879bbd7cc3f8" ns2:_="" ns3:_="">
    <xsd:import namespace="ec13f2ff-d3f6-4e4a-981e-28de5316bdc4"/>
    <xsd:import namespace="f412957e-9720-445d-b04b-3868fdc166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rhugh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rhughes" ma:index="20" nillable="true" ma:displayName="Status" ma:format="Dropdown" ma:internalName="rhughes">
      <xsd:simpleType>
        <xsd:restriction base="dms:Choice">
          <xsd:enumeration value="Open"/>
          <xsd:enumeration value="Closed"/>
          <xsd:enumeration value="Choice 3"/>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4A99B5-44C9-428A-B546-A7CB89E92B6E}">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ec13f2ff-d3f6-4e4a-981e-28de5316bdc4"/>
    <ds:schemaRef ds:uri="http://purl.org/dc/elements/1.1/"/>
    <ds:schemaRef ds:uri="http://schemas.openxmlformats.org/package/2006/metadata/core-properties"/>
    <ds:schemaRef ds:uri="f412957e-9720-445d-b04b-3868fdc1665b"/>
    <ds:schemaRef ds:uri="http://www.w3.org/XML/1998/namespace"/>
    <ds:schemaRef ds:uri="http://purl.org/dc/dcmitype/"/>
  </ds:schemaRefs>
</ds:datastoreItem>
</file>

<file path=customXml/itemProps2.xml><?xml version="1.0" encoding="utf-8"?>
<ds:datastoreItem xmlns:ds="http://schemas.openxmlformats.org/officeDocument/2006/customXml" ds:itemID="{6EA391CA-FE93-4880-A179-48696C64148D}">
  <ds:schemaRefs>
    <ds:schemaRef ds:uri="http://schemas.microsoft.com/sharepoint/v3/contenttype/forms"/>
  </ds:schemaRefs>
</ds:datastoreItem>
</file>

<file path=customXml/itemProps3.xml><?xml version="1.0" encoding="utf-8"?>
<ds:datastoreItem xmlns:ds="http://schemas.openxmlformats.org/officeDocument/2006/customXml" ds:itemID="{B02BE267-54C4-49B2-AFD9-15AF72DAF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3f2ff-d3f6-4e4a-981e-28de5316bdc4"/>
    <ds:schemaRef ds:uri="f412957e-9720-445d-b04b-3868fdc16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557</TotalTime>
  <Words>2049</Words>
  <Application>Microsoft Office PowerPoint</Application>
  <PresentationFormat>On-screen Show (4:3)</PresentationFormat>
  <Paragraphs>152</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mbell</dc:creator>
  <cp:lastModifiedBy>Bradley Fearnley</cp:lastModifiedBy>
  <cp:revision>56</cp:revision>
  <cp:lastPrinted>2022-04-27T10:42:33Z</cp:lastPrinted>
  <dcterms:created xsi:type="dcterms:W3CDTF">2012-07-17T15:05:50Z</dcterms:created>
  <dcterms:modified xsi:type="dcterms:W3CDTF">2023-07-07T09:07:59Z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5549800</vt:r8>
  </property>
  <property fmtid="{D5CDD505-2E9C-101B-9397-08002B2CF9AE}" pid="3" name="ContentTypeId">
    <vt:lpwstr>0x010100D0BA5585461ACA4CA9FD1A65AAE4C4ED</vt:lpwstr>
  </property>
</Properties>
</file>