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11" r:id="rId5"/>
    <p:sldId id="257" r:id="rId6"/>
    <p:sldId id="293" r:id="rId7"/>
    <p:sldId id="295" r:id="rId8"/>
    <p:sldId id="296" r:id="rId9"/>
    <p:sldId id="313" r:id="rId10"/>
    <p:sldId id="325" r:id="rId11"/>
    <p:sldId id="271" r:id="rId12"/>
    <p:sldId id="298" r:id="rId13"/>
    <p:sldId id="314" r:id="rId14"/>
    <p:sldId id="322" r:id="rId15"/>
    <p:sldId id="305" r:id="rId16"/>
    <p:sldId id="299" r:id="rId17"/>
    <p:sldId id="315" r:id="rId18"/>
    <p:sldId id="321" r:id="rId19"/>
    <p:sldId id="277" r:id="rId20"/>
    <p:sldId id="300" r:id="rId21"/>
    <p:sldId id="316" r:id="rId22"/>
    <p:sldId id="317" r:id="rId23"/>
    <p:sldId id="306" r:id="rId24"/>
    <p:sldId id="301" r:id="rId25"/>
    <p:sldId id="318" r:id="rId26"/>
    <p:sldId id="310" r:id="rId27"/>
    <p:sldId id="302" r:id="rId28"/>
    <p:sldId id="319" r:id="rId29"/>
    <p:sldId id="326" r:id="rId30"/>
    <p:sldId id="307" r:id="rId31"/>
    <p:sldId id="303" r:id="rId32"/>
    <p:sldId id="324" r:id="rId33"/>
    <p:sldId id="308" r:id="rId34"/>
    <p:sldId id="304" r:id="rId35"/>
    <p:sldId id="320" r:id="rId36"/>
  </p:sldIdLst>
  <p:sldSz cx="9144000" cy="6858000" type="screen4x3"/>
  <p:notesSz cx="6858000" cy="97155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8A"/>
    <a:srgbClr val="ED1C24"/>
    <a:srgbClr val="002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66C91-C029-4E1D-85C9-62B125227D8F}" v="168" dt="2020-08-06T12:27:2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snapToObjects="1">
      <p:cViewPr varScale="1">
        <p:scale>
          <a:sx n="108" d="100"/>
          <a:sy n="108" d="100"/>
        </p:scale>
        <p:origin x="17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3" d="100"/>
          <a:sy n="63" d="100"/>
        </p:scale>
        <p:origin x="-3078" y="-126"/>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rown" userId="8aba9b3c-4f20-46bd-88a2-921e89510f1f" providerId="ADAL" clId="{40766C91-C029-4E1D-85C9-62B125227D8F}"/>
    <pc:docChg chg="undo custSel modSld">
      <pc:chgData name="Andrew Brown" userId="8aba9b3c-4f20-46bd-88a2-921e89510f1f" providerId="ADAL" clId="{40766C91-C029-4E1D-85C9-62B125227D8F}" dt="2020-08-06T12:37:28.043" v="3176" actId="207"/>
      <pc:docMkLst>
        <pc:docMk/>
      </pc:docMkLst>
      <pc:sldChg chg="modSp">
        <pc:chgData name="Andrew Brown" userId="8aba9b3c-4f20-46bd-88a2-921e89510f1f" providerId="ADAL" clId="{40766C91-C029-4E1D-85C9-62B125227D8F}" dt="2020-07-24T12:51:19.006" v="728" actId="207"/>
        <pc:sldMkLst>
          <pc:docMk/>
          <pc:sldMk cId="0" sldId="293"/>
        </pc:sldMkLst>
        <pc:spChg chg="mod">
          <ac:chgData name="Andrew Brown" userId="8aba9b3c-4f20-46bd-88a2-921e89510f1f" providerId="ADAL" clId="{40766C91-C029-4E1D-85C9-62B125227D8F}" dt="2020-07-24T12:51:19.006" v="728" actId="207"/>
          <ac:spMkLst>
            <pc:docMk/>
            <pc:sldMk cId="0" sldId="293"/>
            <ac:spMk id="4099" creationId="{00000000-0000-0000-0000-000000000000}"/>
          </ac:spMkLst>
        </pc:spChg>
      </pc:sldChg>
      <pc:sldChg chg="modSp">
        <pc:chgData name="Andrew Brown" userId="8aba9b3c-4f20-46bd-88a2-921e89510f1f" providerId="ADAL" clId="{40766C91-C029-4E1D-85C9-62B125227D8F}" dt="2020-07-24T12:52:08.520" v="744" actId="207"/>
        <pc:sldMkLst>
          <pc:docMk/>
          <pc:sldMk cId="0" sldId="295"/>
        </pc:sldMkLst>
        <pc:spChg chg="mod">
          <ac:chgData name="Andrew Brown" userId="8aba9b3c-4f20-46bd-88a2-921e89510f1f" providerId="ADAL" clId="{40766C91-C029-4E1D-85C9-62B125227D8F}" dt="2020-07-24T12:52:08.520" v="744" actId="207"/>
          <ac:spMkLst>
            <pc:docMk/>
            <pc:sldMk cId="0" sldId="295"/>
            <ac:spMk id="7" creationId="{00000000-0000-0000-0000-000000000000}"/>
          </ac:spMkLst>
        </pc:spChg>
        <pc:spChg chg="mod">
          <ac:chgData name="Andrew Brown" userId="8aba9b3c-4f20-46bd-88a2-921e89510f1f" providerId="ADAL" clId="{40766C91-C029-4E1D-85C9-62B125227D8F}" dt="2020-07-24T12:51:56.696" v="740" actId="113"/>
          <ac:spMkLst>
            <pc:docMk/>
            <pc:sldMk cId="0" sldId="295"/>
            <ac:spMk id="5122" creationId="{00000000-0000-0000-0000-000000000000}"/>
          </ac:spMkLst>
        </pc:spChg>
      </pc:sldChg>
      <pc:sldChg chg="modSp">
        <pc:chgData name="Andrew Brown" userId="8aba9b3c-4f20-46bd-88a2-921e89510f1f" providerId="ADAL" clId="{40766C91-C029-4E1D-85C9-62B125227D8F}" dt="2020-07-24T12:53:26.483" v="764" actId="2711"/>
        <pc:sldMkLst>
          <pc:docMk/>
          <pc:sldMk cId="0" sldId="296"/>
        </pc:sldMkLst>
        <pc:spChg chg="mod">
          <ac:chgData name="Andrew Brown" userId="8aba9b3c-4f20-46bd-88a2-921e89510f1f" providerId="ADAL" clId="{40766C91-C029-4E1D-85C9-62B125227D8F}" dt="2020-07-24T12:53:26.483" v="764" actId="2711"/>
          <ac:spMkLst>
            <pc:docMk/>
            <pc:sldMk cId="0" sldId="296"/>
            <ac:spMk id="6147" creationId="{00000000-0000-0000-0000-000000000000}"/>
          </ac:spMkLst>
        </pc:spChg>
      </pc:sldChg>
      <pc:sldChg chg="modSp">
        <pc:chgData name="Andrew Brown" userId="8aba9b3c-4f20-46bd-88a2-921e89510f1f" providerId="ADAL" clId="{40766C91-C029-4E1D-85C9-62B125227D8F}" dt="2020-08-04T13:30:58.395" v="2563"/>
        <pc:sldMkLst>
          <pc:docMk/>
          <pc:sldMk cId="0" sldId="298"/>
        </pc:sldMkLst>
        <pc:graphicFrameChg chg="mod modGraphic">
          <ac:chgData name="Andrew Brown" userId="8aba9b3c-4f20-46bd-88a2-921e89510f1f" providerId="ADAL" clId="{40766C91-C029-4E1D-85C9-62B125227D8F}" dt="2020-08-04T13:30:58.395" v="2563"/>
          <ac:graphicFrameMkLst>
            <pc:docMk/>
            <pc:sldMk cId="0" sldId="298"/>
            <ac:graphicFrameMk id="5" creationId="{00000000-0000-0000-0000-000000000000}"/>
          </ac:graphicFrameMkLst>
        </pc:graphicFrameChg>
      </pc:sldChg>
      <pc:sldChg chg="modSp">
        <pc:chgData name="Andrew Brown" userId="8aba9b3c-4f20-46bd-88a2-921e89510f1f" providerId="ADAL" clId="{40766C91-C029-4E1D-85C9-62B125227D8F}" dt="2020-08-04T13:33:57.303" v="2626" actId="20577"/>
        <pc:sldMkLst>
          <pc:docMk/>
          <pc:sldMk cId="0" sldId="299"/>
        </pc:sldMkLst>
        <pc:graphicFrameChg chg="mod modGraphic">
          <ac:chgData name="Andrew Brown" userId="8aba9b3c-4f20-46bd-88a2-921e89510f1f" providerId="ADAL" clId="{40766C91-C029-4E1D-85C9-62B125227D8F}" dt="2020-08-04T13:33:57.303" v="2626" actId="20577"/>
          <ac:graphicFrameMkLst>
            <pc:docMk/>
            <pc:sldMk cId="0" sldId="299"/>
            <ac:graphicFrameMk id="5" creationId="{00000000-0000-0000-0000-000000000000}"/>
          </ac:graphicFrameMkLst>
        </pc:graphicFrameChg>
      </pc:sldChg>
      <pc:sldChg chg="modSp">
        <pc:chgData name="Andrew Brown" userId="8aba9b3c-4f20-46bd-88a2-921e89510f1f" providerId="ADAL" clId="{40766C91-C029-4E1D-85C9-62B125227D8F}" dt="2020-08-04T13:36:50.719" v="2665"/>
        <pc:sldMkLst>
          <pc:docMk/>
          <pc:sldMk cId="0" sldId="300"/>
        </pc:sldMkLst>
        <pc:graphicFrameChg chg="mod modGraphic">
          <ac:chgData name="Andrew Brown" userId="8aba9b3c-4f20-46bd-88a2-921e89510f1f" providerId="ADAL" clId="{40766C91-C029-4E1D-85C9-62B125227D8F}" dt="2020-08-04T13:36:50.719" v="2665"/>
          <ac:graphicFrameMkLst>
            <pc:docMk/>
            <pc:sldMk cId="0" sldId="300"/>
            <ac:graphicFrameMk id="5" creationId="{00000000-0000-0000-0000-000000000000}"/>
          </ac:graphicFrameMkLst>
        </pc:graphicFrameChg>
      </pc:sldChg>
      <pc:sldChg chg="delSp modSp">
        <pc:chgData name="Andrew Brown" userId="8aba9b3c-4f20-46bd-88a2-921e89510f1f" providerId="ADAL" clId="{40766C91-C029-4E1D-85C9-62B125227D8F}" dt="2020-08-04T11:43:53.648" v="1401"/>
        <pc:sldMkLst>
          <pc:docMk/>
          <pc:sldMk cId="0" sldId="301"/>
        </pc:sldMkLst>
        <pc:spChg chg="del">
          <ac:chgData name="Andrew Brown" userId="8aba9b3c-4f20-46bd-88a2-921e89510f1f" providerId="ADAL" clId="{40766C91-C029-4E1D-85C9-62B125227D8F}" dt="2020-07-24T13:19:30.837" v="949" actId="478"/>
          <ac:spMkLst>
            <pc:docMk/>
            <pc:sldMk cId="0" sldId="301"/>
            <ac:spMk id="16387" creationId="{00000000-0000-0000-0000-000000000000}"/>
          </ac:spMkLst>
        </pc:spChg>
        <pc:graphicFrameChg chg="mod modGraphic">
          <ac:chgData name="Andrew Brown" userId="8aba9b3c-4f20-46bd-88a2-921e89510f1f" providerId="ADAL" clId="{40766C91-C029-4E1D-85C9-62B125227D8F}" dt="2020-08-04T11:43:53.648" v="1401"/>
          <ac:graphicFrameMkLst>
            <pc:docMk/>
            <pc:sldMk cId="0" sldId="301"/>
            <ac:graphicFrameMk id="5" creationId="{00000000-0000-0000-0000-000000000000}"/>
          </ac:graphicFrameMkLst>
        </pc:graphicFrameChg>
      </pc:sldChg>
      <pc:sldChg chg="delSp modSp modNotesTx">
        <pc:chgData name="Andrew Brown" userId="8aba9b3c-4f20-46bd-88a2-921e89510f1f" providerId="ADAL" clId="{40766C91-C029-4E1D-85C9-62B125227D8F}" dt="2020-08-04T13:21:25.349" v="2349" actId="20577"/>
        <pc:sldMkLst>
          <pc:docMk/>
          <pc:sldMk cId="0" sldId="302"/>
        </pc:sldMkLst>
        <pc:spChg chg="del">
          <ac:chgData name="Andrew Brown" userId="8aba9b3c-4f20-46bd-88a2-921e89510f1f" providerId="ADAL" clId="{40766C91-C029-4E1D-85C9-62B125227D8F}" dt="2020-08-04T11:45:52.088" v="1428" actId="478"/>
          <ac:spMkLst>
            <pc:docMk/>
            <pc:sldMk cId="0" sldId="302"/>
            <ac:spMk id="18435" creationId="{00000000-0000-0000-0000-000000000000}"/>
          </ac:spMkLst>
        </pc:spChg>
        <pc:graphicFrameChg chg="mod modGraphic">
          <ac:chgData name="Andrew Brown" userId="8aba9b3c-4f20-46bd-88a2-921e89510f1f" providerId="ADAL" clId="{40766C91-C029-4E1D-85C9-62B125227D8F}" dt="2020-08-04T11:46:37.934" v="1454" actId="113"/>
          <ac:graphicFrameMkLst>
            <pc:docMk/>
            <pc:sldMk cId="0" sldId="302"/>
            <ac:graphicFrameMk id="5" creationId="{00000000-0000-0000-0000-000000000000}"/>
          </ac:graphicFrameMkLst>
        </pc:graphicFrameChg>
      </pc:sldChg>
      <pc:sldChg chg="modSp">
        <pc:chgData name="Andrew Brown" userId="8aba9b3c-4f20-46bd-88a2-921e89510f1f" providerId="ADAL" clId="{40766C91-C029-4E1D-85C9-62B125227D8F}" dt="2020-08-04T13:02:46.655" v="1991" actId="20577"/>
        <pc:sldMkLst>
          <pc:docMk/>
          <pc:sldMk cId="0" sldId="303"/>
        </pc:sldMkLst>
        <pc:graphicFrameChg chg="mod modGraphic">
          <ac:chgData name="Andrew Brown" userId="8aba9b3c-4f20-46bd-88a2-921e89510f1f" providerId="ADAL" clId="{40766C91-C029-4E1D-85C9-62B125227D8F}" dt="2020-08-04T13:02:46.655" v="1991" actId="20577"/>
          <ac:graphicFrameMkLst>
            <pc:docMk/>
            <pc:sldMk cId="0" sldId="303"/>
            <ac:graphicFrameMk id="5" creationId="{00000000-0000-0000-0000-000000000000}"/>
          </ac:graphicFrameMkLst>
        </pc:graphicFrameChg>
      </pc:sldChg>
      <pc:sldChg chg="modSp">
        <pc:chgData name="Andrew Brown" userId="8aba9b3c-4f20-46bd-88a2-921e89510f1f" providerId="ADAL" clId="{40766C91-C029-4E1D-85C9-62B125227D8F}" dt="2020-08-04T13:26:06.005" v="2512" actId="12"/>
        <pc:sldMkLst>
          <pc:docMk/>
          <pc:sldMk cId="0" sldId="304"/>
        </pc:sldMkLst>
        <pc:graphicFrameChg chg="mod modGraphic">
          <ac:chgData name="Andrew Brown" userId="8aba9b3c-4f20-46bd-88a2-921e89510f1f" providerId="ADAL" clId="{40766C91-C029-4E1D-85C9-62B125227D8F}" dt="2020-08-04T13:26:06.005" v="2512" actId="12"/>
          <ac:graphicFrameMkLst>
            <pc:docMk/>
            <pc:sldMk cId="0" sldId="304"/>
            <ac:graphicFrameMk id="5" creationId="{00000000-0000-0000-0000-000000000000}"/>
          </ac:graphicFrameMkLst>
        </pc:graphicFrameChg>
      </pc:sldChg>
      <pc:sldChg chg="addSp delSp modSp">
        <pc:chgData name="Andrew Brown" userId="8aba9b3c-4f20-46bd-88a2-921e89510f1f" providerId="ADAL" clId="{40766C91-C029-4E1D-85C9-62B125227D8F}" dt="2020-07-24T12:52:40.418" v="754" actId="207"/>
        <pc:sldMkLst>
          <pc:docMk/>
          <pc:sldMk cId="0" sldId="311"/>
        </pc:sldMkLst>
        <pc:spChg chg="mod">
          <ac:chgData name="Andrew Brown" userId="8aba9b3c-4f20-46bd-88a2-921e89510f1f" providerId="ADAL" clId="{40766C91-C029-4E1D-85C9-62B125227D8F}" dt="2020-07-24T12:52:40.418" v="754" actId="207"/>
          <ac:spMkLst>
            <pc:docMk/>
            <pc:sldMk cId="0" sldId="311"/>
            <ac:spMk id="2055" creationId="{00000000-0000-0000-0000-000000000000}"/>
          </ac:spMkLst>
        </pc:spChg>
        <pc:picChg chg="add mod">
          <ac:chgData name="Andrew Brown" userId="8aba9b3c-4f20-46bd-88a2-921e89510f1f" providerId="ADAL" clId="{40766C91-C029-4E1D-85C9-62B125227D8F}" dt="2020-07-23T08:49:55.510" v="13" actId="14100"/>
          <ac:picMkLst>
            <pc:docMk/>
            <pc:sldMk cId="0" sldId="311"/>
            <ac:picMk id="2" creationId="{2EB322B8-2F98-48B5-8B33-93D0FEDF76EB}"/>
          </ac:picMkLst>
        </pc:picChg>
        <pc:picChg chg="del">
          <ac:chgData name="Andrew Brown" userId="8aba9b3c-4f20-46bd-88a2-921e89510f1f" providerId="ADAL" clId="{40766C91-C029-4E1D-85C9-62B125227D8F}" dt="2020-07-23T08:47:20.564" v="0" actId="478"/>
          <ac:picMkLst>
            <pc:docMk/>
            <pc:sldMk cId="0" sldId="311"/>
            <ac:picMk id="2067" creationId="{00000000-0000-0000-0000-000000000000}"/>
          </ac:picMkLst>
        </pc:picChg>
      </pc:sldChg>
      <pc:sldChg chg="modSp">
        <pc:chgData name="Andrew Brown" userId="8aba9b3c-4f20-46bd-88a2-921e89510f1f" providerId="ADAL" clId="{40766C91-C029-4E1D-85C9-62B125227D8F}" dt="2020-07-24T12:53:34.755" v="766" actId="113"/>
        <pc:sldMkLst>
          <pc:docMk/>
          <pc:sldMk cId="0" sldId="313"/>
        </pc:sldMkLst>
        <pc:spChg chg="mod">
          <ac:chgData name="Andrew Brown" userId="8aba9b3c-4f20-46bd-88a2-921e89510f1f" providerId="ADAL" clId="{40766C91-C029-4E1D-85C9-62B125227D8F}" dt="2020-07-24T12:53:34.755" v="766" actId="113"/>
          <ac:spMkLst>
            <pc:docMk/>
            <pc:sldMk cId="0" sldId="313"/>
            <ac:spMk id="7171" creationId="{00000000-0000-0000-0000-000000000000}"/>
          </ac:spMkLst>
        </pc:spChg>
      </pc:sldChg>
      <pc:sldChg chg="modSp">
        <pc:chgData name="Andrew Brown" userId="8aba9b3c-4f20-46bd-88a2-921e89510f1f" providerId="ADAL" clId="{40766C91-C029-4E1D-85C9-62B125227D8F}" dt="2020-08-04T13:32:22.812" v="2594" actId="20577"/>
        <pc:sldMkLst>
          <pc:docMk/>
          <pc:sldMk cId="2056214353" sldId="314"/>
        </pc:sldMkLst>
        <pc:graphicFrameChg chg="mod modGraphic">
          <ac:chgData name="Andrew Brown" userId="8aba9b3c-4f20-46bd-88a2-921e89510f1f" providerId="ADAL" clId="{40766C91-C029-4E1D-85C9-62B125227D8F}" dt="2020-08-04T13:32:22.812" v="2594" actId="20577"/>
          <ac:graphicFrameMkLst>
            <pc:docMk/>
            <pc:sldMk cId="2056214353" sldId="314"/>
            <ac:graphicFrameMk id="5" creationId="{00000000-0000-0000-0000-000000000000}"/>
          </ac:graphicFrameMkLst>
        </pc:graphicFrameChg>
      </pc:sldChg>
      <pc:sldChg chg="modSp">
        <pc:chgData name="Andrew Brown" userId="8aba9b3c-4f20-46bd-88a2-921e89510f1f" providerId="ADAL" clId="{40766C91-C029-4E1D-85C9-62B125227D8F}" dt="2020-08-04T13:35:24.279" v="2650"/>
        <pc:sldMkLst>
          <pc:docMk/>
          <pc:sldMk cId="2779798704" sldId="315"/>
        </pc:sldMkLst>
        <pc:graphicFrameChg chg="mod modGraphic">
          <ac:chgData name="Andrew Brown" userId="8aba9b3c-4f20-46bd-88a2-921e89510f1f" providerId="ADAL" clId="{40766C91-C029-4E1D-85C9-62B125227D8F}" dt="2020-08-04T13:35:24.279" v="2650"/>
          <ac:graphicFrameMkLst>
            <pc:docMk/>
            <pc:sldMk cId="2779798704" sldId="315"/>
            <ac:graphicFrameMk id="5" creationId="{00000000-0000-0000-0000-000000000000}"/>
          </ac:graphicFrameMkLst>
        </pc:graphicFrameChg>
      </pc:sldChg>
      <pc:sldChg chg="modSp">
        <pc:chgData name="Andrew Brown" userId="8aba9b3c-4f20-46bd-88a2-921e89510f1f" providerId="ADAL" clId="{40766C91-C029-4E1D-85C9-62B125227D8F}" dt="2020-08-04T13:46:16.301" v="2677" actId="20577"/>
        <pc:sldMkLst>
          <pc:docMk/>
          <pc:sldMk cId="25353467" sldId="316"/>
        </pc:sldMkLst>
        <pc:graphicFrameChg chg="mod modGraphic">
          <ac:chgData name="Andrew Brown" userId="8aba9b3c-4f20-46bd-88a2-921e89510f1f" providerId="ADAL" clId="{40766C91-C029-4E1D-85C9-62B125227D8F}" dt="2020-08-04T13:46:16.301" v="2677" actId="20577"/>
          <ac:graphicFrameMkLst>
            <pc:docMk/>
            <pc:sldMk cId="25353467" sldId="316"/>
            <ac:graphicFrameMk id="5" creationId="{00000000-0000-0000-0000-000000000000}"/>
          </ac:graphicFrameMkLst>
        </pc:graphicFrameChg>
      </pc:sldChg>
      <pc:sldChg chg="delSp modSp">
        <pc:chgData name="Andrew Brown" userId="8aba9b3c-4f20-46bd-88a2-921e89510f1f" providerId="ADAL" clId="{40766C91-C029-4E1D-85C9-62B125227D8F}" dt="2020-08-04T13:47:29.245" v="2728" actId="20577"/>
        <pc:sldMkLst>
          <pc:docMk/>
          <pc:sldMk cId="30207900" sldId="317"/>
        </pc:sldMkLst>
        <pc:spChg chg="del">
          <ac:chgData name="Andrew Brown" userId="8aba9b3c-4f20-46bd-88a2-921e89510f1f" providerId="ADAL" clId="{40766C91-C029-4E1D-85C9-62B125227D8F}" dt="2020-08-04T10:28:43.105" v="1369" actId="478"/>
          <ac:spMkLst>
            <pc:docMk/>
            <pc:sldMk cId="30207900" sldId="317"/>
            <ac:spMk id="14339" creationId="{00000000-0000-0000-0000-000000000000}"/>
          </ac:spMkLst>
        </pc:spChg>
        <pc:graphicFrameChg chg="mod modGraphic">
          <ac:chgData name="Andrew Brown" userId="8aba9b3c-4f20-46bd-88a2-921e89510f1f" providerId="ADAL" clId="{40766C91-C029-4E1D-85C9-62B125227D8F}" dt="2020-08-04T13:47:29.245" v="2728" actId="20577"/>
          <ac:graphicFrameMkLst>
            <pc:docMk/>
            <pc:sldMk cId="30207900" sldId="317"/>
            <ac:graphicFrameMk id="5" creationId="{00000000-0000-0000-0000-000000000000}"/>
          </ac:graphicFrameMkLst>
        </pc:graphicFrameChg>
      </pc:sldChg>
      <pc:sldChg chg="delSp modSp">
        <pc:chgData name="Andrew Brown" userId="8aba9b3c-4f20-46bd-88a2-921e89510f1f" providerId="ADAL" clId="{40766C91-C029-4E1D-85C9-62B125227D8F}" dt="2020-08-06T12:37:28.043" v="3176" actId="207"/>
        <pc:sldMkLst>
          <pc:docMk/>
          <pc:sldMk cId="2789676795" sldId="318"/>
        </pc:sldMkLst>
        <pc:spChg chg="del">
          <ac:chgData name="Andrew Brown" userId="8aba9b3c-4f20-46bd-88a2-921e89510f1f" providerId="ADAL" clId="{40766C91-C029-4E1D-85C9-62B125227D8F}" dt="2020-08-04T11:45:30.600" v="1427" actId="478"/>
          <ac:spMkLst>
            <pc:docMk/>
            <pc:sldMk cId="2789676795" sldId="318"/>
            <ac:spMk id="16387" creationId="{00000000-0000-0000-0000-000000000000}"/>
          </ac:spMkLst>
        </pc:spChg>
        <pc:graphicFrameChg chg="mod modGraphic">
          <ac:chgData name="Andrew Brown" userId="8aba9b3c-4f20-46bd-88a2-921e89510f1f" providerId="ADAL" clId="{40766C91-C029-4E1D-85C9-62B125227D8F}" dt="2020-08-06T12:37:28.043" v="3176" actId="207"/>
          <ac:graphicFrameMkLst>
            <pc:docMk/>
            <pc:sldMk cId="2789676795" sldId="318"/>
            <ac:graphicFrameMk id="5" creationId="{00000000-0000-0000-0000-000000000000}"/>
          </ac:graphicFrameMkLst>
        </pc:graphicFrameChg>
      </pc:sldChg>
      <pc:sldChg chg="delSp modSp modNotesTx">
        <pc:chgData name="Andrew Brown" userId="8aba9b3c-4f20-46bd-88a2-921e89510f1f" providerId="ADAL" clId="{40766C91-C029-4E1D-85C9-62B125227D8F}" dt="2020-08-04T13:21:08.095" v="2344" actId="20577"/>
        <pc:sldMkLst>
          <pc:docMk/>
          <pc:sldMk cId="3925300897" sldId="319"/>
        </pc:sldMkLst>
        <pc:spChg chg="del">
          <ac:chgData name="Andrew Brown" userId="8aba9b3c-4f20-46bd-88a2-921e89510f1f" providerId="ADAL" clId="{40766C91-C029-4E1D-85C9-62B125227D8F}" dt="2020-08-04T11:48:35.095" v="1487" actId="478"/>
          <ac:spMkLst>
            <pc:docMk/>
            <pc:sldMk cId="3925300897" sldId="319"/>
            <ac:spMk id="18435" creationId="{00000000-0000-0000-0000-000000000000}"/>
          </ac:spMkLst>
        </pc:spChg>
        <pc:graphicFrameChg chg="mod modGraphic">
          <ac:chgData name="Andrew Brown" userId="8aba9b3c-4f20-46bd-88a2-921e89510f1f" providerId="ADAL" clId="{40766C91-C029-4E1D-85C9-62B125227D8F}" dt="2020-08-04T11:49:23.352" v="1546" actId="20577"/>
          <ac:graphicFrameMkLst>
            <pc:docMk/>
            <pc:sldMk cId="3925300897" sldId="319"/>
            <ac:graphicFrameMk id="5" creationId="{00000000-0000-0000-0000-000000000000}"/>
          </ac:graphicFrameMkLst>
        </pc:graphicFrameChg>
      </pc:sldChg>
      <pc:sldChg chg="modSp">
        <pc:chgData name="Andrew Brown" userId="8aba9b3c-4f20-46bd-88a2-921e89510f1f" providerId="ADAL" clId="{40766C91-C029-4E1D-85C9-62B125227D8F}" dt="2020-08-04T13:27:35.203" v="2553" actId="12"/>
        <pc:sldMkLst>
          <pc:docMk/>
          <pc:sldMk cId="462946889" sldId="320"/>
        </pc:sldMkLst>
        <pc:graphicFrameChg chg="mod modGraphic">
          <ac:chgData name="Andrew Brown" userId="8aba9b3c-4f20-46bd-88a2-921e89510f1f" providerId="ADAL" clId="{40766C91-C029-4E1D-85C9-62B125227D8F}" dt="2020-08-04T13:27:35.203" v="2553" actId="12"/>
          <ac:graphicFrameMkLst>
            <pc:docMk/>
            <pc:sldMk cId="462946889" sldId="320"/>
            <ac:graphicFrameMk id="5" creationId="{00000000-0000-0000-0000-000000000000}"/>
          </ac:graphicFrameMkLst>
        </pc:graphicFrameChg>
      </pc:sldChg>
      <pc:sldChg chg="modSp">
        <pc:chgData name="Andrew Brown" userId="8aba9b3c-4f20-46bd-88a2-921e89510f1f" providerId="ADAL" clId="{40766C91-C029-4E1D-85C9-62B125227D8F}" dt="2020-08-04T13:35:49.718" v="2652"/>
        <pc:sldMkLst>
          <pc:docMk/>
          <pc:sldMk cId="1620421715" sldId="321"/>
        </pc:sldMkLst>
        <pc:graphicFrameChg chg="mod modGraphic">
          <ac:chgData name="Andrew Brown" userId="8aba9b3c-4f20-46bd-88a2-921e89510f1f" providerId="ADAL" clId="{40766C91-C029-4E1D-85C9-62B125227D8F}" dt="2020-08-04T13:35:49.718" v="2652"/>
          <ac:graphicFrameMkLst>
            <pc:docMk/>
            <pc:sldMk cId="1620421715" sldId="321"/>
            <ac:graphicFrameMk id="5" creationId="{00000000-0000-0000-0000-000000000000}"/>
          </ac:graphicFrameMkLst>
        </pc:graphicFrameChg>
      </pc:sldChg>
      <pc:sldChg chg="modSp">
        <pc:chgData name="Andrew Brown" userId="8aba9b3c-4f20-46bd-88a2-921e89510f1f" providerId="ADAL" clId="{40766C91-C029-4E1D-85C9-62B125227D8F}" dt="2020-08-04T13:32:55.096" v="2607"/>
        <pc:sldMkLst>
          <pc:docMk/>
          <pc:sldMk cId="1147260522" sldId="322"/>
        </pc:sldMkLst>
        <pc:graphicFrameChg chg="mod modGraphic">
          <ac:chgData name="Andrew Brown" userId="8aba9b3c-4f20-46bd-88a2-921e89510f1f" providerId="ADAL" clId="{40766C91-C029-4E1D-85C9-62B125227D8F}" dt="2020-08-04T13:32:55.096" v="2607"/>
          <ac:graphicFrameMkLst>
            <pc:docMk/>
            <pc:sldMk cId="1147260522" sldId="322"/>
            <ac:graphicFrameMk id="5" creationId="{00000000-0000-0000-0000-000000000000}"/>
          </ac:graphicFrameMkLst>
        </pc:graphicFrameChg>
      </pc:sldChg>
      <pc:sldChg chg="modSp">
        <pc:chgData name="Andrew Brown" userId="8aba9b3c-4f20-46bd-88a2-921e89510f1f" providerId="ADAL" clId="{40766C91-C029-4E1D-85C9-62B125227D8F}" dt="2020-08-04T13:04:08.382" v="2014" actId="20577"/>
        <pc:sldMkLst>
          <pc:docMk/>
          <pc:sldMk cId="3489832208" sldId="324"/>
        </pc:sldMkLst>
        <pc:graphicFrameChg chg="mod modGraphic">
          <ac:chgData name="Andrew Brown" userId="8aba9b3c-4f20-46bd-88a2-921e89510f1f" providerId="ADAL" clId="{40766C91-C029-4E1D-85C9-62B125227D8F}" dt="2020-08-04T13:04:08.382" v="2014" actId="20577"/>
          <ac:graphicFrameMkLst>
            <pc:docMk/>
            <pc:sldMk cId="3489832208" sldId="324"/>
            <ac:graphicFrameMk id="5" creationId="{00000000-0000-0000-0000-000000000000}"/>
          </ac:graphicFrameMkLst>
        </pc:graphicFrameChg>
      </pc:sldChg>
      <pc:sldChg chg="modSp">
        <pc:chgData name="Andrew Brown" userId="8aba9b3c-4f20-46bd-88a2-921e89510f1f" providerId="ADAL" clId="{40766C91-C029-4E1D-85C9-62B125227D8F}" dt="2020-07-24T13:02:15.293" v="809"/>
        <pc:sldMkLst>
          <pc:docMk/>
          <pc:sldMk cId="697839708" sldId="325"/>
        </pc:sldMkLst>
        <pc:graphicFrameChg chg="mod modGraphic">
          <ac:chgData name="Andrew Brown" userId="8aba9b3c-4f20-46bd-88a2-921e89510f1f" providerId="ADAL" clId="{40766C91-C029-4E1D-85C9-62B125227D8F}" dt="2020-07-24T13:02:15.293" v="809"/>
          <ac:graphicFrameMkLst>
            <pc:docMk/>
            <pc:sldMk cId="697839708" sldId="325"/>
            <ac:graphicFrameMk id="7" creationId="{00000000-0000-0000-0000-000000000000}"/>
          </ac:graphicFrameMkLst>
        </pc:graphicFrameChg>
      </pc:sldChg>
      <pc:sldChg chg="modSp modNotesTx">
        <pc:chgData name="Andrew Brown" userId="8aba9b3c-4f20-46bd-88a2-921e89510f1f" providerId="ADAL" clId="{40766C91-C029-4E1D-85C9-62B125227D8F}" dt="2020-08-04T13:23:35.370" v="2477" actId="20577"/>
        <pc:sldMkLst>
          <pc:docMk/>
          <pc:sldMk cId="356330211" sldId="326"/>
        </pc:sldMkLst>
        <pc:graphicFrameChg chg="mod modGraphic">
          <ac:chgData name="Andrew Brown" userId="8aba9b3c-4f20-46bd-88a2-921e89510f1f" providerId="ADAL" clId="{40766C91-C029-4E1D-85C9-62B125227D8F}" dt="2020-08-04T13:23:35.370" v="2477" actId="20577"/>
          <ac:graphicFrameMkLst>
            <pc:docMk/>
            <pc:sldMk cId="356330211" sldId="326"/>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wrap="square" lIns="91440" tIns="45720" rIns="91440" bIns="45720" numCol="1" anchor="t" anchorCtr="0" compatLnSpc="1">
            <a:prstTxWarp prst="textNoShape">
              <a:avLst/>
            </a:prstTxWarp>
          </a:bodyPr>
          <a:lstStyle>
            <a:lvl1pPr>
              <a:defRPr sz="1200" dirty="0">
                <a:latin typeface="Arial" charset="0"/>
                <a:ea typeface="ＭＳ Ｐゴシック" pitchFamily="-65" charset="-128"/>
                <a:cs typeface="+mn-cs"/>
              </a:defRPr>
            </a:lvl1pPr>
          </a:lstStyle>
          <a:p>
            <a:pPr>
              <a:defRPr/>
            </a:pPr>
            <a:endParaRPr lang="en-GB"/>
          </a:p>
        </p:txBody>
      </p:sp>
      <p:sp>
        <p:nvSpPr>
          <p:cNvPr id="3" name="Date Placeholder 2"/>
          <p:cNvSpPr>
            <a:spLocks noGrp="1"/>
          </p:cNvSpPr>
          <p:nvPr>
            <p:ph type="dt" idx="1"/>
          </p:nvPr>
        </p:nvSpPr>
        <p:spPr>
          <a:xfrm>
            <a:off x="3884613" y="0"/>
            <a:ext cx="2971800" cy="4857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65" charset="-128"/>
                <a:cs typeface="+mn-cs"/>
              </a:defRPr>
            </a:lvl1pPr>
          </a:lstStyle>
          <a:p>
            <a:pPr>
              <a:defRPr/>
            </a:pPr>
            <a:fld id="{6DB11719-570B-4A5A-8276-2A39249D5260}" type="datetime1">
              <a:rPr lang="en-US"/>
              <a:pPr>
                <a:defRPr/>
              </a:pPr>
              <a:t>8/6/2020</a:t>
            </a:fld>
            <a:endParaRPr lang="en-GB" dirty="0"/>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685800" y="4614863"/>
            <a:ext cx="5486400" cy="43719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228039"/>
            <a:ext cx="2971800" cy="485775"/>
          </a:xfrm>
          <a:prstGeom prst="rect">
            <a:avLst/>
          </a:prstGeom>
        </p:spPr>
        <p:txBody>
          <a:bodyPr vert="horz" wrap="square" lIns="91440" tIns="45720" rIns="91440" bIns="45720" numCol="1" anchor="b" anchorCtr="0" compatLnSpc="1">
            <a:prstTxWarp prst="textNoShape">
              <a:avLst/>
            </a:prstTxWarp>
          </a:bodyPr>
          <a:lstStyle>
            <a:lvl1pPr>
              <a:defRPr sz="1200" dirty="0">
                <a:latin typeface="Arial" charset="0"/>
                <a:ea typeface="ＭＳ Ｐゴシック" pitchFamily="-65" charset="-128"/>
                <a:cs typeface="+mn-cs"/>
              </a:defRPr>
            </a:lvl1pPr>
          </a:lstStyle>
          <a:p>
            <a:pPr>
              <a:defRPr/>
            </a:pPr>
            <a:endParaRPr lang="en-GB"/>
          </a:p>
        </p:txBody>
      </p:sp>
      <p:sp>
        <p:nvSpPr>
          <p:cNvPr id="7" name="Slide Number Placeholder 6"/>
          <p:cNvSpPr>
            <a:spLocks noGrp="1"/>
          </p:cNvSpPr>
          <p:nvPr>
            <p:ph type="sldNum" sz="quarter" idx="5"/>
          </p:nvPr>
        </p:nvSpPr>
        <p:spPr>
          <a:xfrm>
            <a:off x="3884613" y="9228039"/>
            <a:ext cx="2971800" cy="4857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65" charset="-128"/>
                <a:cs typeface="+mn-cs"/>
              </a:defRPr>
            </a:lvl1pPr>
          </a:lstStyle>
          <a:p>
            <a:pPr>
              <a:defRPr/>
            </a:pPr>
            <a:fld id="{B59488B1-AC4A-4FFF-8465-978CC7E21928}" type="slidenum">
              <a:rPr lang="en-GB"/>
              <a:pPr>
                <a:defRPr/>
              </a:pPr>
              <a:t>‹#›</a:t>
            </a:fld>
            <a:endParaRPr lang="en-GB" dirty="0"/>
          </a:p>
        </p:txBody>
      </p:sp>
    </p:spTree>
    <p:extLst>
      <p:ext uri="{BB962C8B-B14F-4D97-AF65-F5344CB8AC3E}">
        <p14:creationId xmlns:p14="http://schemas.microsoft.com/office/powerpoint/2010/main" val="1909634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4492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Think a head to what teams you plan to set up over the duration of the plan, are you “back filling” each year and setting up at the younger age group or are there gaps in the age groups which you plan to fill?</a:t>
            </a:r>
            <a:r>
              <a:rPr lang="en-GB" baseline="0" dirty="0"/>
              <a:t> It’s important to add which age groups you plan to create and what format they will play. Also how you will go about setting the teams up, where will the players/volunteers come from? Are you using any schools?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10</a:t>
            </a:fld>
            <a:endParaRPr lang="en-GB" dirty="0"/>
          </a:p>
        </p:txBody>
      </p:sp>
    </p:spTree>
    <p:extLst>
      <p:ext uri="{BB962C8B-B14F-4D97-AF65-F5344CB8AC3E}">
        <p14:creationId xmlns:p14="http://schemas.microsoft.com/office/powerpoint/2010/main" val="390143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Think a head to what teams you plan to set up over the duration of the plan, are you “back filling” each year and setting up at the younger age group or are there gaps in the age groups which you plan to fill?</a:t>
            </a:r>
            <a:r>
              <a:rPr lang="en-GB" baseline="0" dirty="0"/>
              <a:t> It’s important to add which age groups you plan to create and what format they will play. Also how you will go about setting the teams up, where will the players/volunteers come from? Are you using any schools?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11</a:t>
            </a:fld>
            <a:endParaRPr lang="en-GB" dirty="0"/>
          </a:p>
        </p:txBody>
      </p:sp>
    </p:spTree>
    <p:extLst>
      <p:ext uri="{BB962C8B-B14F-4D97-AF65-F5344CB8AC3E}">
        <p14:creationId xmlns:p14="http://schemas.microsoft.com/office/powerpoint/2010/main" val="47739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12</a:t>
            </a:fld>
            <a:endParaRPr lang="en-GB" dirty="0"/>
          </a:p>
        </p:txBody>
      </p:sp>
    </p:spTree>
    <p:extLst>
      <p:ext uri="{BB962C8B-B14F-4D97-AF65-F5344CB8AC3E}">
        <p14:creationId xmlns:p14="http://schemas.microsoft.com/office/powerpoint/2010/main" val="206380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How does your club plan to tackle poor standards and behaviour both on the pitch and touchline?? What ideas do you have to change the mindset of the adults?? Everyone in</a:t>
            </a:r>
            <a:r>
              <a:rPr lang="en-GB" baseline="0" dirty="0"/>
              <a:t>volved in the game is entitled to an enjoyable environment free from abuse and intimidation, especially the young children.</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13</a:t>
            </a:fld>
            <a:endParaRPr lang="en-GB" dirty="0"/>
          </a:p>
        </p:txBody>
      </p:sp>
    </p:spTree>
    <p:extLst>
      <p:ext uri="{BB962C8B-B14F-4D97-AF65-F5344CB8AC3E}">
        <p14:creationId xmlns:p14="http://schemas.microsoft.com/office/powerpoint/2010/main" val="162671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How does your club plan to tackle poor standards and behaviour both on the pitch and touchline?? What ideas do you have to change the mindset of the adults?? Everyone in</a:t>
            </a:r>
            <a:r>
              <a:rPr lang="en-GB" baseline="0" dirty="0"/>
              <a:t>volved in the game is entitled to an enjoyable environment free from abuse and intimidation, especially the young children.</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14</a:t>
            </a:fld>
            <a:endParaRPr lang="en-GB" dirty="0"/>
          </a:p>
        </p:txBody>
      </p:sp>
    </p:spTree>
    <p:extLst>
      <p:ext uri="{BB962C8B-B14F-4D97-AF65-F5344CB8AC3E}">
        <p14:creationId xmlns:p14="http://schemas.microsoft.com/office/powerpoint/2010/main" val="191115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How does your club plan to tackle poor standards and behaviour both on the pitch and touchline?? What ideas do you have to change the mindset of the adults?? Everyone in</a:t>
            </a:r>
            <a:r>
              <a:rPr lang="en-GB" baseline="0" dirty="0"/>
              <a:t>volved in the game is entitled to an enjoyable environment free from abuse and intimidation, especially the young children.</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15</a:t>
            </a:fld>
            <a:endParaRPr lang="en-GB" dirty="0"/>
          </a:p>
        </p:txBody>
      </p:sp>
    </p:spTree>
    <p:extLst>
      <p:ext uri="{BB962C8B-B14F-4D97-AF65-F5344CB8AC3E}">
        <p14:creationId xmlns:p14="http://schemas.microsoft.com/office/powerpoint/2010/main" val="71465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9228039"/>
            <a:ext cx="2971800" cy="485775"/>
          </a:xfrm>
          <a:prstGeom prst="rect">
            <a:avLst/>
          </a:prstGeom>
          <a:noFill/>
          <a:ln w="9525">
            <a:noFill/>
            <a:miter lim="800000"/>
            <a:headEnd/>
            <a:tailEnd/>
          </a:ln>
        </p:spPr>
        <p:txBody>
          <a:bodyPr anchor="b"/>
          <a:lstStyle/>
          <a:p>
            <a:pPr algn="r"/>
            <a:fld id="{366E688B-39B6-4324-8B9A-946E6458C4AB}" type="slidenum">
              <a:rPr lang="en-US" sz="1200"/>
              <a:pPr algn="r"/>
              <a:t>16</a:t>
            </a:fld>
            <a:endParaRPr lang="en-US"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GB">
              <a:latin typeface="Arial" pitchFamily="34" charset="0"/>
              <a:ea typeface="ＭＳ Ｐゴシック"/>
              <a:cs typeface="ＭＳ Ｐゴシック"/>
            </a:endParaRPr>
          </a:p>
        </p:txBody>
      </p:sp>
    </p:spTree>
    <p:extLst>
      <p:ext uri="{BB962C8B-B14F-4D97-AF65-F5344CB8AC3E}">
        <p14:creationId xmlns:p14="http://schemas.microsoft.com/office/powerpoint/2010/main" val="424957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methods</a:t>
            </a:r>
            <a:r>
              <a:rPr lang="en-GB" baseline="0" dirty="0"/>
              <a:t>/ideas do you have in mind to improve the players? E.g. club has a coach coordinator who spends a period of time with each age group and passes on new ideas to the coaches? If the club has multiple teams at 1 age group do they train together from time to time? Or for example does the U11’s spend a few weeks training with the U12’s?</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17</a:t>
            </a:fld>
            <a:endParaRPr lang="en-GB" dirty="0"/>
          </a:p>
        </p:txBody>
      </p:sp>
    </p:spTree>
    <p:extLst>
      <p:ext uri="{BB962C8B-B14F-4D97-AF65-F5344CB8AC3E}">
        <p14:creationId xmlns:p14="http://schemas.microsoft.com/office/powerpoint/2010/main" val="288480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methods</a:t>
            </a:r>
            <a:r>
              <a:rPr lang="en-GB" baseline="0" dirty="0"/>
              <a:t>/ideas do you have in mind to improve the players? E.g. club has a coach coordinator who spends a period of time with each age group and passes on new ideas to the coaches? If the club has multiple teams at 1 age group do they train together from time to time? Or for example does the U11’s spend a few weeks training with the U12’s?</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18</a:t>
            </a:fld>
            <a:endParaRPr lang="en-GB" dirty="0"/>
          </a:p>
        </p:txBody>
      </p:sp>
    </p:spTree>
    <p:extLst>
      <p:ext uri="{BB962C8B-B14F-4D97-AF65-F5344CB8AC3E}">
        <p14:creationId xmlns:p14="http://schemas.microsoft.com/office/powerpoint/2010/main" val="300704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methods</a:t>
            </a:r>
            <a:r>
              <a:rPr lang="en-GB" baseline="0" dirty="0"/>
              <a:t>/ideas do you have in mind to improve the players? E.g. club has a coach coordinator who spends a period of time with each age group and passes on new ideas to the coaches? If the club has multiple teams at 1 age group do they train together from time to time? Or for example does the U11’s spend a few weeks training with the U12’s?</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19</a:t>
            </a:fld>
            <a:endParaRPr lang="en-GB" dirty="0"/>
          </a:p>
        </p:txBody>
      </p:sp>
    </p:spTree>
    <p:extLst>
      <p:ext uri="{BB962C8B-B14F-4D97-AF65-F5344CB8AC3E}">
        <p14:creationId xmlns:p14="http://schemas.microsoft.com/office/powerpoint/2010/main" val="126224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a:t>
            </a:fld>
            <a:endParaRPr lang="en-GB" dirty="0"/>
          </a:p>
        </p:txBody>
      </p:sp>
    </p:spTree>
    <p:extLst>
      <p:ext uri="{BB962C8B-B14F-4D97-AF65-F5344CB8AC3E}">
        <p14:creationId xmlns:p14="http://schemas.microsoft.com/office/powerpoint/2010/main" val="19173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20</a:t>
            </a:fld>
            <a:endParaRPr lang="en-GB" dirty="0"/>
          </a:p>
        </p:txBody>
      </p:sp>
    </p:spTree>
    <p:extLst>
      <p:ext uri="{BB962C8B-B14F-4D97-AF65-F5344CB8AC3E}">
        <p14:creationId xmlns:p14="http://schemas.microsoft.com/office/powerpoint/2010/main" val="31334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administration methods does the club plan to use</a:t>
            </a:r>
            <a:r>
              <a:rPr lang="en-GB" baseline="0" dirty="0"/>
              <a:t> to improve the running of the club? What’s the communication like between the teams. How easy is it to communicate with all the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21</a:t>
            </a:fld>
            <a:endParaRPr lang="en-GB" dirty="0"/>
          </a:p>
        </p:txBody>
      </p:sp>
    </p:spTree>
    <p:extLst>
      <p:ext uri="{BB962C8B-B14F-4D97-AF65-F5344CB8AC3E}">
        <p14:creationId xmlns:p14="http://schemas.microsoft.com/office/powerpoint/2010/main" val="39627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administration methods does the club plan to use</a:t>
            </a:r>
            <a:r>
              <a:rPr lang="en-GB" baseline="0" dirty="0"/>
              <a:t> to improve the running of the club? What’s the communication like between the teams. How easy is it to communicate with all the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22</a:t>
            </a:fld>
            <a:endParaRPr lang="en-GB" dirty="0"/>
          </a:p>
        </p:txBody>
      </p:sp>
    </p:spTree>
    <p:extLst>
      <p:ext uri="{BB962C8B-B14F-4D97-AF65-F5344CB8AC3E}">
        <p14:creationId xmlns:p14="http://schemas.microsoft.com/office/powerpoint/2010/main" val="245256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23</a:t>
            </a:fld>
            <a:endParaRPr lang="en-GB" dirty="0"/>
          </a:p>
        </p:txBody>
      </p:sp>
    </p:spTree>
    <p:extLst>
      <p:ext uri="{BB962C8B-B14F-4D97-AF65-F5344CB8AC3E}">
        <p14:creationId xmlns:p14="http://schemas.microsoft.com/office/powerpoint/2010/main" val="369709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Apart from coaches</a:t>
            </a:r>
            <a:r>
              <a:rPr lang="en-GB" baseline="0" dirty="0"/>
              <a:t> attending Level 1 and Level 2 courses, what other development do you have in mind for the coaches to continually development themselves in order to give the children the best possible experience and environment. Does the club host a Durham FA Coaches Association event which is free? Does the club have a buddy system for new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24</a:t>
            </a:fld>
            <a:endParaRPr lang="en-GB" dirty="0"/>
          </a:p>
        </p:txBody>
      </p:sp>
    </p:spTree>
    <p:extLst>
      <p:ext uri="{BB962C8B-B14F-4D97-AF65-F5344CB8AC3E}">
        <p14:creationId xmlns:p14="http://schemas.microsoft.com/office/powerpoint/2010/main" val="1451244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Apart from coaches</a:t>
            </a:r>
            <a:r>
              <a:rPr lang="en-GB" baseline="0" dirty="0"/>
              <a:t> attending Level 1 and Level 2 courses, what other development do you have in mind for the coaches to continually development themselves in order to give the children the best possible experience and environment. Does the club host a Durham FA Coaches Association event which is free? Does the club have a buddy system for new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25</a:t>
            </a:fld>
            <a:endParaRPr lang="en-GB" dirty="0"/>
          </a:p>
        </p:txBody>
      </p:sp>
    </p:spTree>
    <p:extLst>
      <p:ext uri="{BB962C8B-B14F-4D97-AF65-F5344CB8AC3E}">
        <p14:creationId xmlns:p14="http://schemas.microsoft.com/office/powerpoint/2010/main" val="2313641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Apart from coaches</a:t>
            </a:r>
            <a:r>
              <a:rPr lang="en-GB" baseline="0" dirty="0"/>
              <a:t> attending Level 1 and Level 2 courses, what other development do you have in mind for the coaches to continually development themselves in order to give the children the best possible experience and environment. Does the club host a Durham FA Coaches Association event which is free? Does the club have a buddy system for new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26</a:t>
            </a:fld>
            <a:endParaRPr lang="en-GB" dirty="0"/>
          </a:p>
        </p:txBody>
      </p:sp>
    </p:spTree>
    <p:extLst>
      <p:ext uri="{BB962C8B-B14F-4D97-AF65-F5344CB8AC3E}">
        <p14:creationId xmlns:p14="http://schemas.microsoft.com/office/powerpoint/2010/main" val="3295121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27</a:t>
            </a:fld>
            <a:endParaRPr lang="en-GB" dirty="0"/>
          </a:p>
        </p:txBody>
      </p:sp>
    </p:spTree>
    <p:extLst>
      <p:ext uri="{BB962C8B-B14F-4D97-AF65-F5344CB8AC3E}">
        <p14:creationId xmlns:p14="http://schemas.microsoft.com/office/powerpoint/2010/main" val="2545361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Does your club have</a:t>
            </a:r>
            <a:r>
              <a:rPr lang="en-GB" baseline="0" dirty="0"/>
              <a:t> it’s own Facility? If so what are your “Realistic” Plans, if not do you have potential to secure your own facility? If not what plans do you have should you be planning to grow the number of teams, where will they play? Do you have links with Schools to use their sites?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28</a:t>
            </a:fld>
            <a:endParaRPr lang="en-GB" dirty="0"/>
          </a:p>
        </p:txBody>
      </p:sp>
    </p:spTree>
    <p:extLst>
      <p:ext uri="{BB962C8B-B14F-4D97-AF65-F5344CB8AC3E}">
        <p14:creationId xmlns:p14="http://schemas.microsoft.com/office/powerpoint/2010/main" val="80981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Does your club have</a:t>
            </a:r>
            <a:r>
              <a:rPr lang="en-GB" baseline="0" dirty="0"/>
              <a:t> it’s own Facility? If so what are your “Realistic” Plans, if not do you have potential to secure your own facility? If not what plans do you have should you be planning to grow the number of teams, where will they play? Do you have links with Schools to use their sites?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29</a:t>
            </a:fld>
            <a:endParaRPr lang="en-GB" dirty="0"/>
          </a:p>
        </p:txBody>
      </p:sp>
    </p:spTree>
    <p:extLst>
      <p:ext uri="{BB962C8B-B14F-4D97-AF65-F5344CB8AC3E}">
        <p14:creationId xmlns:p14="http://schemas.microsoft.com/office/powerpoint/2010/main" val="333833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3</a:t>
            </a:fld>
            <a:endParaRPr lang="en-GB" dirty="0"/>
          </a:p>
        </p:txBody>
      </p:sp>
    </p:spTree>
    <p:extLst>
      <p:ext uri="{BB962C8B-B14F-4D97-AF65-F5344CB8AC3E}">
        <p14:creationId xmlns:p14="http://schemas.microsoft.com/office/powerpoint/2010/main" val="3842497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30</a:t>
            </a:fld>
            <a:endParaRPr lang="en-GB" dirty="0"/>
          </a:p>
        </p:txBody>
      </p:sp>
    </p:spTree>
    <p:extLst>
      <p:ext uri="{BB962C8B-B14F-4D97-AF65-F5344CB8AC3E}">
        <p14:creationId xmlns:p14="http://schemas.microsoft.com/office/powerpoint/2010/main" val="47380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Does the club have a website? regular news letters? Social media? Social media policy and aware of the potential pit falls? How do you plan to promote your club in the community and attract </a:t>
            </a:r>
            <a:r>
              <a:rPr lang="en-GB"/>
              <a:t>potential volunteers/sponsors/players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31</a:t>
            </a:fld>
            <a:endParaRPr lang="en-GB" dirty="0"/>
          </a:p>
        </p:txBody>
      </p:sp>
    </p:spTree>
    <p:extLst>
      <p:ext uri="{BB962C8B-B14F-4D97-AF65-F5344CB8AC3E}">
        <p14:creationId xmlns:p14="http://schemas.microsoft.com/office/powerpoint/2010/main" val="2111361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Does the club have a website? regular news letters? Social media? Social media policy and aware of the potential pit falls? How do you plan to promote your club in the community and attract </a:t>
            </a:r>
            <a:r>
              <a:rPr lang="en-GB"/>
              <a:t>potential volunteers/sponsors/players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32</a:t>
            </a:fld>
            <a:endParaRPr lang="en-GB" dirty="0"/>
          </a:p>
        </p:txBody>
      </p:sp>
    </p:spTree>
    <p:extLst>
      <p:ext uri="{BB962C8B-B14F-4D97-AF65-F5344CB8AC3E}">
        <p14:creationId xmlns:p14="http://schemas.microsoft.com/office/powerpoint/2010/main" val="170122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It’s a positive move for a club to have a philosophy </a:t>
            </a:r>
            <a:r>
              <a:rPr lang="en-GB" baseline="0" dirty="0"/>
              <a:t> (identity) which runs through the club and adopted by all teams within the club. This philosophy should be how the club believes children should develop, the environment which the children play, how the children should play (for example is it win at all costs long ball from back to front as quickly as possible or is it the players are children and should play in an environment free from pressure of making mistakes, mistakes will happen and learning will take place in a fun enjoyable environment) the philosophy will be clear to all and shared with everyone within the club. What is success??? Is it winning the league or maintaining a group of players that would normally have left the game?? </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4</a:t>
            </a:fld>
            <a:endParaRPr lang="en-GB" dirty="0"/>
          </a:p>
        </p:txBody>
      </p:sp>
    </p:spTree>
    <p:extLst>
      <p:ext uri="{BB962C8B-B14F-4D97-AF65-F5344CB8AC3E}">
        <p14:creationId xmlns:p14="http://schemas.microsoft.com/office/powerpoint/2010/main" val="277492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5</a:t>
            </a:fld>
            <a:endParaRPr lang="en-GB" dirty="0"/>
          </a:p>
        </p:txBody>
      </p:sp>
    </p:spTree>
    <p:extLst>
      <p:ext uri="{BB962C8B-B14F-4D97-AF65-F5344CB8AC3E}">
        <p14:creationId xmlns:p14="http://schemas.microsoft.com/office/powerpoint/2010/main" val="322071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Recognition is not just trophies but awards for the good work carried out by the club and it’s volunteers, these can be from the County FA,</a:t>
            </a:r>
            <a:r>
              <a:rPr lang="en-GB" baseline="0" dirty="0"/>
              <a:t> The </a:t>
            </a:r>
            <a:r>
              <a:rPr lang="en-GB" dirty="0"/>
              <a:t>FA, Local Authority etc.</a:t>
            </a:r>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6</a:t>
            </a:fld>
            <a:endParaRPr lang="en-GB" dirty="0"/>
          </a:p>
        </p:txBody>
      </p:sp>
    </p:spTree>
    <p:extLst>
      <p:ext uri="{BB962C8B-B14F-4D97-AF65-F5344CB8AC3E}">
        <p14:creationId xmlns:p14="http://schemas.microsoft.com/office/powerpoint/2010/main" val="147827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Clearly state the current ages groups you have, if you have multiple</a:t>
            </a:r>
            <a:r>
              <a:rPr lang="en-GB" baseline="0" dirty="0"/>
              <a:t> teams in 1 age group state them too, if a club has U18’s can they develop them to U23s?? This will help the transition from youth to senior football for many players who are physically not ready for senior football.</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7</a:t>
            </a:fld>
            <a:endParaRPr lang="en-GB" dirty="0"/>
          </a:p>
        </p:txBody>
      </p:sp>
    </p:spTree>
    <p:extLst>
      <p:ext uri="{BB962C8B-B14F-4D97-AF65-F5344CB8AC3E}">
        <p14:creationId xmlns:p14="http://schemas.microsoft.com/office/powerpoint/2010/main" val="207480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8</a:t>
            </a:fld>
            <a:endParaRPr lang="en-GB" dirty="0"/>
          </a:p>
        </p:txBody>
      </p:sp>
    </p:spTree>
    <p:extLst>
      <p:ext uri="{BB962C8B-B14F-4D97-AF65-F5344CB8AC3E}">
        <p14:creationId xmlns:p14="http://schemas.microsoft.com/office/powerpoint/2010/main" val="72047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Think a head to what teams you plan to set up over the duration of the plan, are you “back filling” each year and setting up at the younger age group or are there gaps in the age groups which you plan to fill?</a:t>
            </a:r>
            <a:r>
              <a:rPr lang="en-GB" baseline="0" dirty="0"/>
              <a:t> It’s important to add which age groups you plan to create and what format they will play. Also how you will go about setting the teams up, where will the players/volunteers come from? Are you using any schools?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9</a:t>
            </a:fld>
            <a:endParaRPr lang="en-GB" dirty="0"/>
          </a:p>
        </p:txBody>
      </p:sp>
    </p:spTree>
    <p:extLst>
      <p:ext uri="{BB962C8B-B14F-4D97-AF65-F5344CB8AC3E}">
        <p14:creationId xmlns:p14="http://schemas.microsoft.com/office/powerpoint/2010/main" val="125440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CB3C25D-B6E2-4156-A7CD-BFB6C0065E7F}"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87D5ED-BCD8-44B1-ABBB-CCEBD4E340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0A8DF6-333A-4AC8-BB2F-07402B595596}" type="datetime1">
              <a:rPr lang="en-US"/>
              <a:pPr>
                <a:defRPr/>
              </a:pPr>
              <a:t>8/6/2020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1AB5D1-21BF-4497-B946-0435095BD0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193779-9315-4156-B013-EAE90B4E5F51}"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B2754-F05C-448A-AEE3-1D26198AAFC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E0F31D-56E3-4ABA-B1DF-DBD6B66E180D}"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3B8E1-09D9-4D25-BC1B-BDD117F2BC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57298"/>
            <a:ext cx="8229600" cy="476886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CF9096-C219-4CA0-AD72-F135AC617AF9}"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C16A-34D2-4739-B3CE-E1EE7B764B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6A67D-822E-4B5E-B38E-ECD0F05C2E03}"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DD69F-8C96-4081-8C0D-4AC404BD63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97DE81-7170-4008-8798-8A6E15254F90}" type="datetime1">
              <a:rPr lang="en-US"/>
              <a:pPr>
                <a:defRPr/>
              </a:pPr>
              <a:t>8/6/2020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39736-5328-4764-9AFF-B8CEC66B72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77041C-2934-4A06-B087-371637CFECAA}" type="datetime1">
              <a:rPr lang="en-US"/>
              <a:pPr>
                <a:defRPr/>
              </a:pPr>
              <a:t>8/6/2020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C5CB47-E534-48BB-952C-193D418FAF9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ADE411-D0E4-45C0-92DB-87140694A84E}" type="datetime1">
              <a:rPr lang="en-US"/>
              <a:pPr>
                <a:defRPr/>
              </a:pPr>
              <a:t>8/6/2020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8A5226-8451-4521-8EBE-10594D8503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93990E-81FF-4DC0-B7AD-C624403597B2}" type="datetime1">
              <a:rPr lang="en-US"/>
              <a:pPr>
                <a:defRPr/>
              </a:pPr>
              <a:t>8/6/2020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E737CB-C416-4B67-A9B6-D5C7CF2A33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DA3D25-FB3A-4E5B-8759-8A8A57F359E3}" type="datetime1">
              <a:rPr lang="en-US"/>
              <a:pPr>
                <a:defRPr/>
              </a:pPr>
              <a:t>8/6/2020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9952EB-550D-4BA9-9255-FFD607087D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8A88C3-E34F-4391-9EFD-89CE100DBEE5}" type="datetime1">
              <a:rPr lang="en-US"/>
              <a:pPr>
                <a:defRPr/>
              </a:pPr>
              <a:t>8/6/2020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06D4BE-E036-4802-A16A-703F17C530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BKGROUND SLVR LIONS.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3810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65" charset="-128"/>
                <a:cs typeface="+mn-cs"/>
              </a:defRPr>
            </a:lvl1pPr>
          </a:lstStyle>
          <a:p>
            <a:pPr>
              <a:defRPr/>
            </a:pPr>
            <a:fld id="{AD460797-F324-46C6-96ED-CD5A2BEE7791}" type="datetime1">
              <a:rPr lang="en-US"/>
              <a:pPr>
                <a:defRPr/>
              </a:pPr>
              <a:t>8/6/2020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Arial" charset="0"/>
                <a:ea typeface="ＭＳ Ｐゴシック" pitchFamily="-65"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65" charset="-128"/>
                <a:cs typeface="+mn-cs"/>
              </a:defRPr>
            </a:lvl1pPr>
          </a:lstStyle>
          <a:p>
            <a:pPr>
              <a:defRPr/>
            </a:pPr>
            <a:fld id="{E63ECCC5-4058-4404-A0AF-1EDFAE82D0CA}" type="slidenum">
              <a:rPr lang="en-US"/>
              <a:pPr>
                <a:defRPr/>
              </a:pPr>
              <a:t>‹#›</a:t>
            </a:fld>
            <a:endParaRPr lang="en-US" dirty="0"/>
          </a:p>
        </p:txBody>
      </p:sp>
      <p:pic>
        <p:nvPicPr>
          <p:cNvPr id="1032" name="Picture 9"/>
          <p:cNvPicPr>
            <a:picLocks noChangeAspect="1" noChangeArrowheads="1"/>
          </p:cNvPicPr>
          <p:nvPr/>
        </p:nvPicPr>
        <p:blipFill>
          <a:blip r:embed="rId15" cstate="print"/>
          <a:srcRect/>
          <a:stretch>
            <a:fillRect/>
          </a:stretch>
        </p:blipFill>
        <p:spPr bwMode="auto">
          <a:xfrm>
            <a:off x="8061325" y="5618163"/>
            <a:ext cx="72072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0" fontAlgn="base" hangingPunct="0">
        <a:spcBef>
          <a:spcPct val="0"/>
        </a:spcBef>
        <a:spcAft>
          <a:spcPct val="0"/>
        </a:spcAft>
        <a:defRPr sz="2800" b="1" kern="1200">
          <a:solidFill>
            <a:srgbClr val="003B8A"/>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6pPr>
      <a:lvl7pPr marL="9144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7pPr>
      <a:lvl8pPr marL="13716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8pPr>
      <a:lvl9pPr marL="18288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Clr>
          <a:srgbClr val="ED1C24"/>
        </a:buClr>
        <a:buFont typeface="Arial" pitchFamily="34" charset="0"/>
        <a:buChar char="•"/>
        <a:defRPr sz="2000" kern="1200">
          <a:solidFill>
            <a:srgbClr val="003B8A"/>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ED1C24"/>
        </a:buClr>
        <a:buFont typeface="Arial" pitchFamily="34" charset="0"/>
        <a:buChar char="•"/>
        <a:defRPr sz="2800" kern="1200">
          <a:solidFill>
            <a:srgbClr val="003B8A"/>
          </a:solidFill>
          <a:latin typeface="Arial"/>
          <a:ea typeface="ＭＳ Ｐゴシック" pitchFamily="-65" charset="-128"/>
          <a:cs typeface="ＭＳ Ｐゴシック"/>
        </a:defRPr>
      </a:lvl2pPr>
      <a:lvl3pPr marL="1143000" indent="-228600" algn="l" defTabSz="457200" rtl="0" eaLnBrk="0" fontAlgn="base" hangingPunct="0">
        <a:spcBef>
          <a:spcPct val="20000"/>
        </a:spcBef>
        <a:spcAft>
          <a:spcPct val="0"/>
        </a:spcAft>
        <a:buClr>
          <a:srgbClr val="ED1C24"/>
        </a:buClr>
        <a:buFont typeface="Arial" pitchFamily="34" charset="0"/>
        <a:buChar char="•"/>
        <a:defRPr sz="1600" kern="1200">
          <a:solidFill>
            <a:srgbClr val="003B8A"/>
          </a:solidFill>
          <a:latin typeface="Arial"/>
          <a:ea typeface="ＭＳ Ｐゴシック" pitchFamily="-65" charset="-128"/>
          <a:cs typeface="ＭＳ Ｐゴシック"/>
        </a:defRPr>
      </a:lvl3pPr>
      <a:lvl4pPr marL="16002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4pPr>
      <a:lvl5pPr marL="20574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slide" Target="slide23.xml"/><Relationship Id="rId18" Type="http://schemas.openxmlformats.org/officeDocument/2006/relationships/image" Target="../media/image28.jpeg"/><Relationship Id="rId3" Type="http://schemas.openxmlformats.org/officeDocument/2006/relationships/slide" Target="slide12.xml"/><Relationship Id="rId7" Type="http://schemas.openxmlformats.org/officeDocument/2006/relationships/slide" Target="slide27.xml"/><Relationship Id="rId12" Type="http://schemas.openxmlformats.org/officeDocument/2006/relationships/image" Target="../media/image26.jpeg"/><Relationship Id="rId17"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slide" Target="slide3.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slide" Target="slide16.xml"/><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hyperlink" Target="http://www.thefa.com/football-rules-governance/safeguarding/best-practice-download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cstate="print"/>
          <a:srcRect/>
          <a:stretch>
            <a:fillRect/>
          </a:stretch>
        </p:blipFill>
        <p:spPr bwMode="auto">
          <a:xfrm>
            <a:off x="7505700" y="2768600"/>
            <a:ext cx="1233488" cy="1739900"/>
          </a:xfrm>
          <a:prstGeom prst="rect">
            <a:avLst/>
          </a:prstGeom>
          <a:noFill/>
          <a:ln w="9525">
            <a:noFill/>
            <a:miter lim="800000"/>
            <a:headEnd/>
            <a:tailEnd/>
          </a:ln>
        </p:spPr>
      </p:pic>
      <p:sp>
        <p:nvSpPr>
          <p:cNvPr id="43" name="Rectangle 42"/>
          <p:cNvSpPr/>
          <p:nvPr/>
        </p:nvSpPr>
        <p:spPr>
          <a:xfrm>
            <a:off x="-4763" y="0"/>
            <a:ext cx="9148763" cy="6858000"/>
          </a:xfrm>
          <a:prstGeom prst="rect">
            <a:avLst/>
          </a:prstGeom>
          <a:gradFill>
            <a:gsLst>
              <a:gs pos="0">
                <a:srgbClr val="0070C0"/>
              </a:gs>
              <a:gs pos="100000">
                <a:schemeClr val="accent1">
                  <a:tint val="50000"/>
                  <a:shade val="100000"/>
                  <a:satMod val="350000"/>
                </a:schemeClr>
              </a:gs>
            </a:gsLst>
            <a:lin ang="10800000" scaled="1"/>
          </a:gradFill>
          <a:effectLst>
            <a:outerShdw blurRad="40000" dist="23000" dir="5400000" rotWithShape="0">
              <a:srgbClr val="FFFF00">
                <a:alpha val="35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sp>
        <p:nvSpPr>
          <p:cNvPr id="2057" name="AutoShape 6"/>
          <p:cNvSpPr>
            <a:spLocks noChangeAspect="1" noChangeArrowheads="1" noTextEdit="1"/>
          </p:cNvSpPr>
          <p:nvPr/>
        </p:nvSpPr>
        <p:spPr bwMode="auto">
          <a:xfrm>
            <a:off x="11100" y="12700"/>
            <a:ext cx="9132900" cy="6858000"/>
          </a:xfrm>
          <a:prstGeom prst="rect">
            <a:avLst/>
          </a:prstGeom>
          <a:noFill/>
          <a:ln w="9525">
            <a:noFill/>
            <a:miter lim="800000"/>
            <a:headEnd/>
            <a:tailEnd/>
          </a:ln>
        </p:spPr>
        <p:txBody>
          <a:bodyPr/>
          <a:lstStyle/>
          <a:p>
            <a:endParaRPr lang="en-GB" dirty="0"/>
          </a:p>
        </p:txBody>
      </p:sp>
      <p:pic>
        <p:nvPicPr>
          <p:cNvPr id="2058" name="Picture 8"/>
          <p:cNvPicPr>
            <a:picLocks noChangeAspect="1" noChangeArrowheads="1"/>
          </p:cNvPicPr>
          <p:nvPr/>
        </p:nvPicPr>
        <p:blipFill>
          <a:blip r:embed="rId4" cstate="print"/>
          <a:srcRect/>
          <a:stretch>
            <a:fillRect/>
          </a:stretch>
        </p:blipFill>
        <p:spPr bwMode="auto">
          <a:xfrm>
            <a:off x="0" y="4122738"/>
            <a:ext cx="1387376" cy="1389063"/>
          </a:xfrm>
          <a:prstGeom prst="rect">
            <a:avLst/>
          </a:prstGeom>
          <a:noFill/>
          <a:ln w="9525">
            <a:noFill/>
            <a:miter lim="800000"/>
            <a:headEnd/>
            <a:tailEnd/>
          </a:ln>
        </p:spPr>
      </p:pic>
      <p:sp>
        <p:nvSpPr>
          <p:cNvPr id="2059" name="Freeform 9"/>
          <p:cNvSpPr>
            <a:spLocks/>
          </p:cNvSpPr>
          <p:nvPr/>
        </p:nvSpPr>
        <p:spPr bwMode="auto">
          <a:xfrm>
            <a:off x="17442" y="4138613"/>
            <a:ext cx="1358836" cy="1362075"/>
          </a:xfrm>
          <a:custGeom>
            <a:avLst/>
            <a:gdLst>
              <a:gd name="T0" fmla="*/ 107602 w 1427"/>
              <a:gd name="T1" fmla="*/ 0 h 1427"/>
              <a:gd name="T2" fmla="*/ 107602 w 1427"/>
              <a:gd name="T3" fmla="*/ 0 h 1427"/>
              <a:gd name="T4" fmla="*/ 0 w 1427"/>
              <a:gd name="T5" fmla="*/ 107859 h 1427"/>
              <a:gd name="T6" fmla="*/ 0 w 1427"/>
              <a:gd name="T7" fmla="*/ 1254216 h 1427"/>
              <a:gd name="T8" fmla="*/ 107602 w 1427"/>
              <a:gd name="T9" fmla="*/ 1362075 h 1427"/>
              <a:gd name="T10" fmla="*/ 1251234 w 1427"/>
              <a:gd name="T11" fmla="*/ 1362075 h 1427"/>
              <a:gd name="T12" fmla="*/ 1358836 w 1427"/>
              <a:gd name="T13" fmla="*/ 1254216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sp>
        <p:nvSpPr>
          <p:cNvPr id="2060" name="Freeform 10"/>
          <p:cNvSpPr>
            <a:spLocks/>
          </p:cNvSpPr>
          <p:nvPr/>
        </p:nvSpPr>
        <p:spPr bwMode="auto">
          <a:xfrm>
            <a:off x="17442" y="4138613"/>
            <a:ext cx="1358836" cy="1362075"/>
          </a:xfrm>
          <a:custGeom>
            <a:avLst/>
            <a:gdLst>
              <a:gd name="T0" fmla="*/ 107602 w 1427"/>
              <a:gd name="T1" fmla="*/ 0 h 1427"/>
              <a:gd name="T2" fmla="*/ 107602 w 1427"/>
              <a:gd name="T3" fmla="*/ 0 h 1427"/>
              <a:gd name="T4" fmla="*/ 0 w 1427"/>
              <a:gd name="T5" fmla="*/ 107859 h 1427"/>
              <a:gd name="T6" fmla="*/ 0 w 1427"/>
              <a:gd name="T7" fmla="*/ 1254216 h 1427"/>
              <a:gd name="T8" fmla="*/ 107602 w 1427"/>
              <a:gd name="T9" fmla="*/ 1362075 h 1427"/>
              <a:gd name="T10" fmla="*/ 1251234 w 1427"/>
              <a:gd name="T11" fmla="*/ 1362075 h 1427"/>
              <a:gd name="T12" fmla="*/ 1358836 w 1427"/>
              <a:gd name="T13" fmla="*/ 1254216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61" name="Picture 11"/>
          <p:cNvPicPr>
            <a:picLocks noChangeAspect="1" noChangeArrowheads="1"/>
          </p:cNvPicPr>
          <p:nvPr/>
        </p:nvPicPr>
        <p:blipFill>
          <a:blip r:embed="rId5" cstate="print"/>
          <a:srcRect/>
          <a:stretch>
            <a:fillRect/>
          </a:stretch>
        </p:blipFill>
        <p:spPr bwMode="auto">
          <a:xfrm>
            <a:off x="4757" y="2759075"/>
            <a:ext cx="1384205" cy="1379538"/>
          </a:xfrm>
          <a:prstGeom prst="rect">
            <a:avLst/>
          </a:prstGeom>
          <a:noFill/>
          <a:ln w="9525">
            <a:noFill/>
            <a:miter lim="800000"/>
            <a:headEnd/>
            <a:tailEnd/>
          </a:ln>
        </p:spPr>
      </p:pic>
      <p:sp>
        <p:nvSpPr>
          <p:cNvPr id="2062" name="Freeform 12"/>
          <p:cNvSpPr>
            <a:spLocks/>
          </p:cNvSpPr>
          <p:nvPr/>
        </p:nvSpPr>
        <p:spPr bwMode="auto">
          <a:xfrm>
            <a:off x="17442" y="2765425"/>
            <a:ext cx="1358836" cy="1362075"/>
          </a:xfrm>
          <a:custGeom>
            <a:avLst/>
            <a:gdLst>
              <a:gd name="T0" fmla="*/ 107602 w 1427"/>
              <a:gd name="T1" fmla="*/ 0 h 1427"/>
              <a:gd name="T2" fmla="*/ 107602 w 1427"/>
              <a:gd name="T3" fmla="*/ 0 h 1427"/>
              <a:gd name="T4" fmla="*/ 0 w 1427"/>
              <a:gd name="T5" fmla="*/ 107859 h 1427"/>
              <a:gd name="T6" fmla="*/ 0 w 1427"/>
              <a:gd name="T7" fmla="*/ 1253262 h 1427"/>
              <a:gd name="T8" fmla="*/ 107602 w 1427"/>
              <a:gd name="T9" fmla="*/ 1362075 h 1427"/>
              <a:gd name="T10" fmla="*/ 1251234 w 1427"/>
              <a:gd name="T11" fmla="*/ 1362075 h 1427"/>
              <a:gd name="T12" fmla="*/ 1358836 w 1427"/>
              <a:gd name="T13" fmla="*/ 1253262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3"/>
                </a:lnTo>
                <a:cubicBezTo>
                  <a:pt x="0" y="1313"/>
                  <a:pt x="0" y="1427"/>
                  <a:pt x="113" y="1427"/>
                </a:cubicBezTo>
                <a:lnTo>
                  <a:pt x="1314" y="1427"/>
                </a:lnTo>
                <a:cubicBezTo>
                  <a:pt x="1314" y="1427"/>
                  <a:pt x="1427" y="1427"/>
                  <a:pt x="1427" y="1313"/>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63" name="Picture 13"/>
          <p:cNvPicPr>
            <a:picLocks noChangeAspect="1" noChangeArrowheads="1"/>
          </p:cNvPicPr>
          <p:nvPr/>
        </p:nvPicPr>
        <p:blipFill>
          <a:blip r:embed="rId6" cstate="print"/>
          <a:srcRect/>
          <a:stretch>
            <a:fillRect/>
          </a:stretch>
        </p:blipFill>
        <p:spPr bwMode="auto">
          <a:xfrm>
            <a:off x="6863946" y="12700"/>
            <a:ext cx="1384205" cy="1377950"/>
          </a:xfrm>
          <a:prstGeom prst="rect">
            <a:avLst/>
          </a:prstGeom>
          <a:noFill/>
          <a:ln w="9525">
            <a:noFill/>
            <a:miter lim="800000"/>
            <a:headEnd/>
            <a:tailEnd/>
          </a:ln>
        </p:spPr>
      </p:pic>
      <p:sp>
        <p:nvSpPr>
          <p:cNvPr id="2064" name="Freeform 14"/>
          <p:cNvSpPr>
            <a:spLocks/>
          </p:cNvSpPr>
          <p:nvPr/>
        </p:nvSpPr>
        <p:spPr bwMode="auto">
          <a:xfrm>
            <a:off x="6876630" y="17463"/>
            <a:ext cx="1358836" cy="1360488"/>
          </a:xfrm>
          <a:custGeom>
            <a:avLst/>
            <a:gdLst>
              <a:gd name="T0" fmla="*/ 108555 w 1427"/>
              <a:gd name="T1" fmla="*/ 0 h 1427"/>
              <a:gd name="T2" fmla="*/ 108555 w 1427"/>
              <a:gd name="T3" fmla="*/ 0 h 1427"/>
              <a:gd name="T4" fmla="*/ 0 w 1427"/>
              <a:gd name="T5" fmla="*/ 107733 h 1427"/>
              <a:gd name="T6" fmla="*/ 0 w 1427"/>
              <a:gd name="T7" fmla="*/ 1252755 h 1427"/>
              <a:gd name="T8" fmla="*/ 108555 w 1427"/>
              <a:gd name="T9" fmla="*/ 1360488 h 1427"/>
              <a:gd name="T10" fmla="*/ 1251234 w 1427"/>
              <a:gd name="T11" fmla="*/ 1360488 h 1427"/>
              <a:gd name="T12" fmla="*/ 1358836 w 1427"/>
              <a:gd name="T13" fmla="*/ 1252755 h 1427"/>
              <a:gd name="T14" fmla="*/ 1358836 w 1427"/>
              <a:gd name="T15" fmla="*/ 107733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3"/>
                </a:cubicBezTo>
                <a:lnTo>
                  <a:pt x="0" y="1314"/>
                </a:lnTo>
                <a:cubicBezTo>
                  <a:pt x="0" y="1314"/>
                  <a:pt x="0" y="1427"/>
                  <a:pt x="114" y="1427"/>
                </a:cubicBezTo>
                <a:lnTo>
                  <a:pt x="1314" y="1427"/>
                </a:lnTo>
                <a:cubicBezTo>
                  <a:pt x="1314" y="1427"/>
                  <a:pt x="1427" y="1427"/>
                  <a:pt x="1427" y="1314"/>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dirty="0"/>
          </a:p>
        </p:txBody>
      </p:sp>
      <p:pic>
        <p:nvPicPr>
          <p:cNvPr id="2065" name="Picture 15"/>
          <p:cNvPicPr>
            <a:picLocks noChangeAspect="1" noChangeArrowheads="1"/>
          </p:cNvPicPr>
          <p:nvPr/>
        </p:nvPicPr>
        <p:blipFill>
          <a:blip r:embed="rId7" cstate="print"/>
          <a:srcRect/>
          <a:stretch>
            <a:fillRect/>
          </a:stretch>
        </p:blipFill>
        <p:spPr bwMode="auto">
          <a:xfrm>
            <a:off x="1387376" y="4763"/>
            <a:ext cx="2749383" cy="1385888"/>
          </a:xfrm>
          <a:prstGeom prst="rect">
            <a:avLst/>
          </a:prstGeom>
          <a:noFill/>
          <a:ln w="9525">
            <a:noFill/>
            <a:miter lim="800000"/>
            <a:headEnd/>
            <a:tailEnd/>
          </a:ln>
        </p:spPr>
      </p:pic>
      <p:sp>
        <p:nvSpPr>
          <p:cNvPr id="2066" name="Freeform 16"/>
          <p:cNvSpPr>
            <a:spLocks/>
          </p:cNvSpPr>
          <p:nvPr/>
        </p:nvSpPr>
        <p:spPr bwMode="auto">
          <a:xfrm>
            <a:off x="1393718" y="17463"/>
            <a:ext cx="2731942" cy="1360488"/>
          </a:xfrm>
          <a:custGeom>
            <a:avLst/>
            <a:gdLst>
              <a:gd name="T0" fmla="*/ 107677 w 2867"/>
              <a:gd name="T1" fmla="*/ 0 h 1427"/>
              <a:gd name="T2" fmla="*/ 107677 w 2867"/>
              <a:gd name="T3" fmla="*/ 0 h 1427"/>
              <a:gd name="T4" fmla="*/ 0 w 2867"/>
              <a:gd name="T5" fmla="*/ 107733 h 1427"/>
              <a:gd name="T6" fmla="*/ 0 w 2867"/>
              <a:gd name="T7" fmla="*/ 1252755 h 1427"/>
              <a:gd name="T8" fmla="*/ 107677 w 2867"/>
              <a:gd name="T9" fmla="*/ 1360488 h 1427"/>
              <a:gd name="T10" fmla="*/ 2624265 w 2867"/>
              <a:gd name="T11" fmla="*/ 1360488 h 1427"/>
              <a:gd name="T12" fmla="*/ 2730989 w 2867"/>
              <a:gd name="T13" fmla="*/ 1252755 h 1427"/>
              <a:gd name="T14" fmla="*/ 2726225 w 2867"/>
              <a:gd name="T15" fmla="*/ 107733 h 1427"/>
              <a:gd name="T16" fmla="*/ 2617595 w 2867"/>
              <a:gd name="T17" fmla="*/ 0 h 1427"/>
              <a:gd name="T18" fmla="*/ 107677 w 2867"/>
              <a:gd name="T19" fmla="*/ 0 h 1427"/>
              <a:gd name="T20" fmla="*/ 107677 w 286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7"/>
              <a:gd name="T34" fmla="*/ 0 h 1427"/>
              <a:gd name="T35" fmla="*/ 2867 w 286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7" h="1427">
                <a:moveTo>
                  <a:pt x="113" y="0"/>
                </a:moveTo>
                <a:lnTo>
                  <a:pt x="113" y="0"/>
                </a:lnTo>
                <a:cubicBezTo>
                  <a:pt x="113" y="0"/>
                  <a:pt x="0" y="0"/>
                  <a:pt x="0" y="113"/>
                </a:cubicBezTo>
                <a:lnTo>
                  <a:pt x="0" y="1314"/>
                </a:lnTo>
                <a:cubicBezTo>
                  <a:pt x="0" y="1314"/>
                  <a:pt x="0" y="1427"/>
                  <a:pt x="113" y="1427"/>
                </a:cubicBezTo>
                <a:lnTo>
                  <a:pt x="2754" y="1427"/>
                </a:lnTo>
                <a:cubicBezTo>
                  <a:pt x="2754" y="1427"/>
                  <a:pt x="2867" y="1427"/>
                  <a:pt x="2866" y="1314"/>
                </a:cubicBezTo>
                <a:lnTo>
                  <a:pt x="2861" y="113"/>
                </a:lnTo>
                <a:cubicBezTo>
                  <a:pt x="2861" y="113"/>
                  <a:pt x="2860" y="0"/>
                  <a:pt x="2747" y="0"/>
                </a:cubicBezTo>
                <a:lnTo>
                  <a:pt x="113" y="0"/>
                </a:lnTo>
                <a:close/>
              </a:path>
            </a:pathLst>
          </a:custGeom>
          <a:noFill/>
          <a:ln w="8" cap="flat">
            <a:solidFill>
              <a:srgbClr val="FEFEFE"/>
            </a:solidFill>
            <a:prstDash val="solid"/>
            <a:miter lim="800000"/>
            <a:headEnd/>
            <a:tailEnd/>
          </a:ln>
        </p:spPr>
        <p:txBody>
          <a:bodyPr/>
          <a:lstStyle/>
          <a:p>
            <a:endParaRPr lang="en-GB" dirty="0"/>
          </a:p>
        </p:txBody>
      </p:sp>
      <p:sp>
        <p:nvSpPr>
          <p:cNvPr id="2068" name="Freeform 18"/>
          <p:cNvSpPr>
            <a:spLocks/>
          </p:cNvSpPr>
          <p:nvPr/>
        </p:nvSpPr>
        <p:spPr bwMode="auto">
          <a:xfrm>
            <a:off x="4132003" y="1390650"/>
            <a:ext cx="2731942" cy="1362075"/>
          </a:xfrm>
          <a:custGeom>
            <a:avLst/>
            <a:gdLst>
              <a:gd name="T0" fmla="*/ 107677 w 2867"/>
              <a:gd name="T1" fmla="*/ 0 h 1427"/>
              <a:gd name="T2" fmla="*/ 107677 w 2867"/>
              <a:gd name="T3" fmla="*/ 0 h 1427"/>
              <a:gd name="T4" fmla="*/ 0 w 2867"/>
              <a:gd name="T5" fmla="*/ 108813 h 1427"/>
              <a:gd name="T6" fmla="*/ 0 w 2867"/>
              <a:gd name="T7" fmla="*/ 1254216 h 1427"/>
              <a:gd name="T8" fmla="*/ 107677 w 2867"/>
              <a:gd name="T9" fmla="*/ 1362075 h 1427"/>
              <a:gd name="T10" fmla="*/ 2624265 w 2867"/>
              <a:gd name="T11" fmla="*/ 1362075 h 1427"/>
              <a:gd name="T12" fmla="*/ 2731942 w 2867"/>
              <a:gd name="T13" fmla="*/ 1254216 h 1427"/>
              <a:gd name="T14" fmla="*/ 2731942 w 2867"/>
              <a:gd name="T15" fmla="*/ 108813 h 1427"/>
              <a:gd name="T16" fmla="*/ 2624265 w 2867"/>
              <a:gd name="T17" fmla="*/ 0 h 1427"/>
              <a:gd name="T18" fmla="*/ 107677 w 2867"/>
              <a:gd name="T19" fmla="*/ 0 h 1427"/>
              <a:gd name="T20" fmla="*/ 107677 w 286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7"/>
              <a:gd name="T34" fmla="*/ 0 h 1427"/>
              <a:gd name="T35" fmla="*/ 2867 w 286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7" h="1427">
                <a:moveTo>
                  <a:pt x="113" y="0"/>
                </a:moveTo>
                <a:lnTo>
                  <a:pt x="113" y="0"/>
                </a:lnTo>
                <a:cubicBezTo>
                  <a:pt x="113" y="0"/>
                  <a:pt x="0" y="0"/>
                  <a:pt x="0" y="114"/>
                </a:cubicBezTo>
                <a:lnTo>
                  <a:pt x="0" y="1314"/>
                </a:lnTo>
                <a:cubicBezTo>
                  <a:pt x="0" y="1314"/>
                  <a:pt x="0" y="1427"/>
                  <a:pt x="113" y="1427"/>
                </a:cubicBezTo>
                <a:lnTo>
                  <a:pt x="2754" y="1427"/>
                </a:lnTo>
                <a:cubicBezTo>
                  <a:pt x="2754" y="1427"/>
                  <a:pt x="2867" y="1427"/>
                  <a:pt x="2867" y="1314"/>
                </a:cubicBezTo>
                <a:lnTo>
                  <a:pt x="2867" y="114"/>
                </a:lnTo>
                <a:cubicBezTo>
                  <a:pt x="2867" y="114"/>
                  <a:pt x="2867" y="0"/>
                  <a:pt x="275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69" name="Picture 19"/>
          <p:cNvPicPr>
            <a:picLocks noChangeAspect="1" noChangeArrowheads="1"/>
          </p:cNvPicPr>
          <p:nvPr/>
        </p:nvPicPr>
        <p:blipFill>
          <a:blip r:embed="rId8" cstate="print"/>
          <a:srcRect/>
          <a:stretch>
            <a:fillRect/>
          </a:stretch>
        </p:blipFill>
        <p:spPr bwMode="auto">
          <a:xfrm>
            <a:off x="4119319" y="2765425"/>
            <a:ext cx="1384205" cy="1335088"/>
          </a:xfrm>
          <a:prstGeom prst="rect">
            <a:avLst/>
          </a:prstGeom>
          <a:noFill/>
          <a:ln w="9525">
            <a:noFill/>
            <a:miter lim="800000"/>
            <a:headEnd/>
            <a:tailEnd/>
          </a:ln>
        </p:spPr>
      </p:pic>
      <p:sp>
        <p:nvSpPr>
          <p:cNvPr id="2070" name="Freeform 20"/>
          <p:cNvSpPr>
            <a:spLocks/>
          </p:cNvSpPr>
          <p:nvPr/>
        </p:nvSpPr>
        <p:spPr bwMode="auto">
          <a:xfrm>
            <a:off x="4132003" y="2765425"/>
            <a:ext cx="1360422" cy="1362075"/>
          </a:xfrm>
          <a:custGeom>
            <a:avLst/>
            <a:gdLst>
              <a:gd name="T0" fmla="*/ 107728 w 1427"/>
              <a:gd name="T1" fmla="*/ 0 h 1427"/>
              <a:gd name="T2" fmla="*/ 107728 w 1427"/>
              <a:gd name="T3" fmla="*/ 0 h 1427"/>
              <a:gd name="T4" fmla="*/ 0 w 1427"/>
              <a:gd name="T5" fmla="*/ 107859 h 1427"/>
              <a:gd name="T6" fmla="*/ 0 w 1427"/>
              <a:gd name="T7" fmla="*/ 1253262 h 1427"/>
              <a:gd name="T8" fmla="*/ 107728 w 1427"/>
              <a:gd name="T9" fmla="*/ 1362075 h 1427"/>
              <a:gd name="T10" fmla="*/ 1251741 w 1427"/>
              <a:gd name="T11" fmla="*/ 1362075 h 1427"/>
              <a:gd name="T12" fmla="*/ 1360422 w 1427"/>
              <a:gd name="T13" fmla="*/ 1253262 h 1427"/>
              <a:gd name="T14" fmla="*/ 1360422 w 1427"/>
              <a:gd name="T15" fmla="*/ 107859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3"/>
                </a:lnTo>
                <a:cubicBezTo>
                  <a:pt x="0" y="1313"/>
                  <a:pt x="0" y="1427"/>
                  <a:pt x="113" y="1427"/>
                </a:cubicBezTo>
                <a:lnTo>
                  <a:pt x="1313" y="1427"/>
                </a:lnTo>
                <a:cubicBezTo>
                  <a:pt x="1313" y="1427"/>
                  <a:pt x="1427" y="1427"/>
                  <a:pt x="1427" y="1313"/>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71" name="Picture 21"/>
          <p:cNvPicPr>
            <a:picLocks noChangeAspect="1" noChangeArrowheads="1"/>
          </p:cNvPicPr>
          <p:nvPr/>
        </p:nvPicPr>
        <p:blipFill>
          <a:blip r:embed="rId9" cstate="print"/>
          <a:srcRect/>
          <a:stretch>
            <a:fillRect/>
          </a:stretch>
        </p:blipFill>
        <p:spPr bwMode="auto">
          <a:xfrm>
            <a:off x="4757" y="5499100"/>
            <a:ext cx="1384205" cy="1387475"/>
          </a:xfrm>
          <a:prstGeom prst="rect">
            <a:avLst/>
          </a:prstGeom>
          <a:noFill/>
          <a:ln w="9525">
            <a:noFill/>
            <a:miter lim="800000"/>
            <a:headEnd/>
            <a:tailEnd/>
          </a:ln>
        </p:spPr>
      </p:pic>
      <p:sp>
        <p:nvSpPr>
          <p:cNvPr id="2072" name="Freeform 22"/>
          <p:cNvSpPr>
            <a:spLocks/>
          </p:cNvSpPr>
          <p:nvPr/>
        </p:nvSpPr>
        <p:spPr bwMode="auto">
          <a:xfrm>
            <a:off x="17442" y="5513387"/>
            <a:ext cx="1358836" cy="1360488"/>
          </a:xfrm>
          <a:custGeom>
            <a:avLst/>
            <a:gdLst>
              <a:gd name="T0" fmla="*/ 107602 w 1427"/>
              <a:gd name="T1" fmla="*/ 0 h 1427"/>
              <a:gd name="T2" fmla="*/ 107602 w 1427"/>
              <a:gd name="T3" fmla="*/ 0 h 1427"/>
              <a:gd name="T4" fmla="*/ 0 w 1427"/>
              <a:gd name="T5" fmla="*/ 107733 h 1427"/>
              <a:gd name="T6" fmla="*/ 0 w 1427"/>
              <a:gd name="T7" fmla="*/ 1252755 h 1427"/>
              <a:gd name="T8" fmla="*/ 107602 w 1427"/>
              <a:gd name="T9" fmla="*/ 1360488 h 1427"/>
              <a:gd name="T10" fmla="*/ 1251234 w 1427"/>
              <a:gd name="T11" fmla="*/ 1360488 h 1427"/>
              <a:gd name="T12" fmla="*/ 1358836 w 1427"/>
              <a:gd name="T13" fmla="*/ 1252755 h 1427"/>
              <a:gd name="T14" fmla="*/ 1358836 w 1427"/>
              <a:gd name="T15" fmla="*/ 107733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sp>
        <p:nvSpPr>
          <p:cNvPr id="2073" name="Freeform 23"/>
          <p:cNvSpPr>
            <a:spLocks/>
          </p:cNvSpPr>
          <p:nvPr/>
        </p:nvSpPr>
        <p:spPr bwMode="auto">
          <a:xfrm>
            <a:off x="1369935" y="2754312"/>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1741 w 1427"/>
              <a:gd name="T11" fmla="*/ 1360488 h 1427"/>
              <a:gd name="T12" fmla="*/ 1360422 w 1427"/>
              <a:gd name="T13" fmla="*/ 1252755 h 1427"/>
              <a:gd name="T14" fmla="*/ 1360422 w 1427"/>
              <a:gd name="T15" fmla="*/ 107733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3" y="1427"/>
                </a:lnTo>
                <a:cubicBezTo>
                  <a:pt x="1313" y="1427"/>
                  <a:pt x="1427" y="1427"/>
                  <a:pt x="1427" y="1314"/>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74" name="Picture 24"/>
          <p:cNvPicPr>
            <a:picLocks noChangeAspect="1" noChangeArrowheads="1"/>
          </p:cNvPicPr>
          <p:nvPr/>
        </p:nvPicPr>
        <p:blipFill>
          <a:blip r:embed="rId10" cstate="print"/>
          <a:srcRect/>
          <a:stretch>
            <a:fillRect/>
          </a:stretch>
        </p:blipFill>
        <p:spPr bwMode="auto">
          <a:xfrm>
            <a:off x="2747797" y="1377950"/>
            <a:ext cx="1384205" cy="2759075"/>
          </a:xfrm>
          <a:prstGeom prst="rect">
            <a:avLst/>
          </a:prstGeom>
          <a:noFill/>
          <a:ln w="9525">
            <a:noFill/>
            <a:miter lim="800000"/>
            <a:headEnd/>
            <a:tailEnd/>
          </a:ln>
        </p:spPr>
      </p:pic>
      <p:sp>
        <p:nvSpPr>
          <p:cNvPr id="2075" name="Freeform 25"/>
          <p:cNvSpPr>
            <a:spLocks/>
          </p:cNvSpPr>
          <p:nvPr/>
        </p:nvSpPr>
        <p:spPr bwMode="auto">
          <a:xfrm>
            <a:off x="2760482" y="1390650"/>
            <a:ext cx="1360422" cy="2736850"/>
          </a:xfrm>
          <a:custGeom>
            <a:avLst/>
            <a:gdLst>
              <a:gd name="T0" fmla="*/ 107728 w 1427"/>
              <a:gd name="T1" fmla="*/ 0 h 2868"/>
              <a:gd name="T2" fmla="*/ 107728 w 1427"/>
              <a:gd name="T3" fmla="*/ 0 h 2868"/>
              <a:gd name="T4" fmla="*/ 0 w 1427"/>
              <a:gd name="T5" fmla="*/ 108787 h 2868"/>
              <a:gd name="T6" fmla="*/ 0 w 1427"/>
              <a:gd name="T7" fmla="*/ 2628064 h 2868"/>
              <a:gd name="T8" fmla="*/ 107728 w 1427"/>
              <a:gd name="T9" fmla="*/ 2736851 h 2868"/>
              <a:gd name="T10" fmla="*/ 1251741 w 1427"/>
              <a:gd name="T11" fmla="*/ 2736851 h 2868"/>
              <a:gd name="T12" fmla="*/ 1360422 w 1427"/>
              <a:gd name="T13" fmla="*/ 2628064 h 2868"/>
              <a:gd name="T14" fmla="*/ 1360422 w 1427"/>
              <a:gd name="T15" fmla="*/ 108787 h 2868"/>
              <a:gd name="T16" fmla="*/ 1251741 w 1427"/>
              <a:gd name="T17" fmla="*/ 0 h 2868"/>
              <a:gd name="T18" fmla="*/ 107728 w 1427"/>
              <a:gd name="T19" fmla="*/ 0 h 2868"/>
              <a:gd name="T20" fmla="*/ 107728 w 1427"/>
              <a:gd name="T21" fmla="*/ 0 h 28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8"/>
              <a:gd name="T35" fmla="*/ 1427 w 1427"/>
              <a:gd name="T36" fmla="*/ 2868 h 28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8">
                <a:moveTo>
                  <a:pt x="113" y="0"/>
                </a:moveTo>
                <a:lnTo>
                  <a:pt x="113" y="0"/>
                </a:lnTo>
                <a:cubicBezTo>
                  <a:pt x="113" y="0"/>
                  <a:pt x="0" y="0"/>
                  <a:pt x="0" y="114"/>
                </a:cubicBezTo>
                <a:lnTo>
                  <a:pt x="0" y="2754"/>
                </a:lnTo>
                <a:cubicBezTo>
                  <a:pt x="0" y="2754"/>
                  <a:pt x="0" y="2868"/>
                  <a:pt x="113" y="2868"/>
                </a:cubicBezTo>
                <a:lnTo>
                  <a:pt x="1313" y="2868"/>
                </a:lnTo>
                <a:cubicBezTo>
                  <a:pt x="1313" y="2868"/>
                  <a:pt x="1427" y="2868"/>
                  <a:pt x="1427" y="2754"/>
                </a:cubicBezTo>
                <a:lnTo>
                  <a:pt x="1427" y="114"/>
                </a:lnTo>
                <a:cubicBezTo>
                  <a:pt x="1427" y="114"/>
                  <a:pt x="1427" y="0"/>
                  <a:pt x="1313"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76" name="Picture 26"/>
          <p:cNvPicPr>
            <a:picLocks noChangeAspect="1" noChangeArrowheads="1"/>
          </p:cNvPicPr>
          <p:nvPr/>
        </p:nvPicPr>
        <p:blipFill>
          <a:blip r:embed="rId11" cstate="print"/>
          <a:srcRect/>
          <a:stretch>
            <a:fillRect/>
          </a:stretch>
        </p:blipFill>
        <p:spPr bwMode="auto">
          <a:xfrm>
            <a:off x="11100" y="12700"/>
            <a:ext cx="1377862" cy="2752725"/>
          </a:xfrm>
          <a:prstGeom prst="rect">
            <a:avLst/>
          </a:prstGeom>
          <a:noFill/>
          <a:ln w="9525">
            <a:noFill/>
            <a:miter lim="800000"/>
            <a:headEnd/>
            <a:tailEnd/>
          </a:ln>
        </p:spPr>
      </p:pic>
      <p:sp>
        <p:nvSpPr>
          <p:cNvPr id="2077" name="Freeform 27"/>
          <p:cNvSpPr>
            <a:spLocks/>
          </p:cNvSpPr>
          <p:nvPr/>
        </p:nvSpPr>
        <p:spPr bwMode="auto">
          <a:xfrm>
            <a:off x="17442" y="17463"/>
            <a:ext cx="1358836" cy="2735262"/>
          </a:xfrm>
          <a:custGeom>
            <a:avLst/>
            <a:gdLst>
              <a:gd name="T0" fmla="*/ 107602 w 1427"/>
              <a:gd name="T1" fmla="*/ 0 h 2867"/>
              <a:gd name="T2" fmla="*/ 107602 w 1427"/>
              <a:gd name="T3" fmla="*/ 0 h 2867"/>
              <a:gd name="T4" fmla="*/ 0 w 1427"/>
              <a:gd name="T5" fmla="*/ 107808 h 2867"/>
              <a:gd name="T6" fmla="*/ 0 w 1427"/>
              <a:gd name="T7" fmla="*/ 2627455 h 2867"/>
              <a:gd name="T8" fmla="*/ 107602 w 1427"/>
              <a:gd name="T9" fmla="*/ 2735263 h 2867"/>
              <a:gd name="T10" fmla="*/ 1251234 w 1427"/>
              <a:gd name="T11" fmla="*/ 2735263 h 2867"/>
              <a:gd name="T12" fmla="*/ 1358836 w 1427"/>
              <a:gd name="T13" fmla="*/ 2627455 h 2867"/>
              <a:gd name="T14" fmla="*/ 1358836 w 1427"/>
              <a:gd name="T15" fmla="*/ 107808 h 2867"/>
              <a:gd name="T16" fmla="*/ 1251234 w 1427"/>
              <a:gd name="T17" fmla="*/ 0 h 2867"/>
              <a:gd name="T18" fmla="*/ 107602 w 1427"/>
              <a:gd name="T19" fmla="*/ 0 h 2867"/>
              <a:gd name="T20" fmla="*/ 107602 w 1427"/>
              <a:gd name="T21" fmla="*/ 0 h 2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7"/>
              <a:gd name="T35" fmla="*/ 1427 w 1427"/>
              <a:gd name="T36" fmla="*/ 2867 h 2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7">
                <a:moveTo>
                  <a:pt x="113" y="0"/>
                </a:moveTo>
                <a:lnTo>
                  <a:pt x="113" y="0"/>
                </a:lnTo>
                <a:cubicBezTo>
                  <a:pt x="113" y="0"/>
                  <a:pt x="0" y="0"/>
                  <a:pt x="0" y="113"/>
                </a:cubicBezTo>
                <a:lnTo>
                  <a:pt x="0" y="2754"/>
                </a:lnTo>
                <a:cubicBezTo>
                  <a:pt x="0" y="2754"/>
                  <a:pt x="0" y="2867"/>
                  <a:pt x="113" y="2867"/>
                </a:cubicBezTo>
                <a:lnTo>
                  <a:pt x="1314" y="2867"/>
                </a:lnTo>
                <a:cubicBezTo>
                  <a:pt x="1314" y="2867"/>
                  <a:pt x="1427" y="2867"/>
                  <a:pt x="1427" y="275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78" name="Picture 28"/>
          <p:cNvPicPr>
            <a:picLocks noChangeAspect="1" noChangeArrowheads="1"/>
          </p:cNvPicPr>
          <p:nvPr/>
        </p:nvPicPr>
        <p:blipFill>
          <a:blip r:embed="rId12" cstate="print"/>
          <a:srcRect/>
          <a:stretch>
            <a:fillRect/>
          </a:stretch>
        </p:blipFill>
        <p:spPr bwMode="auto">
          <a:xfrm>
            <a:off x="2747797" y="4132263"/>
            <a:ext cx="1384205" cy="1381125"/>
          </a:xfrm>
          <a:prstGeom prst="rect">
            <a:avLst/>
          </a:prstGeom>
          <a:noFill/>
          <a:ln w="9525">
            <a:noFill/>
            <a:miter lim="800000"/>
            <a:headEnd/>
            <a:tailEnd/>
          </a:ln>
        </p:spPr>
      </p:pic>
      <p:sp>
        <p:nvSpPr>
          <p:cNvPr id="2079" name="Freeform 29"/>
          <p:cNvSpPr>
            <a:spLocks/>
          </p:cNvSpPr>
          <p:nvPr/>
        </p:nvSpPr>
        <p:spPr bwMode="auto">
          <a:xfrm>
            <a:off x="2760482" y="4138613"/>
            <a:ext cx="1360422" cy="1362075"/>
          </a:xfrm>
          <a:custGeom>
            <a:avLst/>
            <a:gdLst>
              <a:gd name="T0" fmla="*/ 107728 w 1427"/>
              <a:gd name="T1" fmla="*/ 0 h 1427"/>
              <a:gd name="T2" fmla="*/ 107728 w 1427"/>
              <a:gd name="T3" fmla="*/ 0 h 1427"/>
              <a:gd name="T4" fmla="*/ 0 w 1427"/>
              <a:gd name="T5" fmla="*/ 107859 h 1427"/>
              <a:gd name="T6" fmla="*/ 0 w 1427"/>
              <a:gd name="T7" fmla="*/ 1254216 h 1427"/>
              <a:gd name="T8" fmla="*/ 107728 w 1427"/>
              <a:gd name="T9" fmla="*/ 1362075 h 1427"/>
              <a:gd name="T10" fmla="*/ 1251741 w 1427"/>
              <a:gd name="T11" fmla="*/ 1362075 h 1427"/>
              <a:gd name="T12" fmla="*/ 1360422 w 1427"/>
              <a:gd name="T13" fmla="*/ 1254216 h 1427"/>
              <a:gd name="T14" fmla="*/ 1360422 w 1427"/>
              <a:gd name="T15" fmla="*/ 107859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3" y="1427"/>
                </a:lnTo>
                <a:cubicBezTo>
                  <a:pt x="1313" y="1427"/>
                  <a:pt x="1427" y="1427"/>
                  <a:pt x="1427" y="1314"/>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80" name="Picture 30"/>
          <p:cNvPicPr>
            <a:picLocks noChangeAspect="1" noChangeArrowheads="1"/>
          </p:cNvPicPr>
          <p:nvPr/>
        </p:nvPicPr>
        <p:blipFill>
          <a:blip r:embed="rId13" cstate="print"/>
          <a:srcRect/>
          <a:stretch>
            <a:fillRect/>
          </a:stretch>
        </p:blipFill>
        <p:spPr bwMode="auto">
          <a:xfrm>
            <a:off x="5490840" y="4763"/>
            <a:ext cx="1384205" cy="1385888"/>
          </a:xfrm>
          <a:prstGeom prst="rect">
            <a:avLst/>
          </a:prstGeom>
          <a:noFill/>
          <a:ln w="9525">
            <a:noFill/>
            <a:miter lim="800000"/>
            <a:headEnd/>
            <a:tailEnd/>
          </a:ln>
        </p:spPr>
      </p:pic>
      <p:sp>
        <p:nvSpPr>
          <p:cNvPr id="2081" name="Freeform 31"/>
          <p:cNvSpPr>
            <a:spLocks/>
          </p:cNvSpPr>
          <p:nvPr/>
        </p:nvSpPr>
        <p:spPr bwMode="auto">
          <a:xfrm>
            <a:off x="5503524" y="17463"/>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2694 w 1427"/>
              <a:gd name="T11" fmla="*/ 1360488 h 1427"/>
              <a:gd name="T12" fmla="*/ 1360422 w 1427"/>
              <a:gd name="T13" fmla="*/ 1252755 h 1427"/>
              <a:gd name="T14" fmla="*/ 1360422 w 1427"/>
              <a:gd name="T15" fmla="*/ 107733 h 1427"/>
              <a:gd name="T16" fmla="*/ 1252694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82" name="Picture 32"/>
          <p:cNvPicPr>
            <a:picLocks noChangeAspect="1" noChangeArrowheads="1"/>
          </p:cNvPicPr>
          <p:nvPr/>
        </p:nvPicPr>
        <p:blipFill>
          <a:blip r:embed="rId14" cstate="print"/>
          <a:srcRect/>
          <a:stretch>
            <a:fillRect/>
          </a:stretch>
        </p:blipFill>
        <p:spPr bwMode="auto">
          <a:xfrm>
            <a:off x="4117732" y="0"/>
            <a:ext cx="1381034" cy="1387475"/>
          </a:xfrm>
          <a:prstGeom prst="rect">
            <a:avLst/>
          </a:prstGeom>
          <a:noFill/>
          <a:ln w="9525">
            <a:noFill/>
            <a:miter lim="800000"/>
            <a:headEnd/>
            <a:tailEnd/>
          </a:ln>
        </p:spPr>
      </p:pic>
      <p:sp>
        <p:nvSpPr>
          <p:cNvPr id="2083" name="Freeform 33"/>
          <p:cNvSpPr>
            <a:spLocks/>
          </p:cNvSpPr>
          <p:nvPr/>
        </p:nvSpPr>
        <p:spPr bwMode="auto">
          <a:xfrm>
            <a:off x="4132003" y="17463"/>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2694 w 1427"/>
              <a:gd name="T11" fmla="*/ 1360488 h 1427"/>
              <a:gd name="T12" fmla="*/ 1360422 w 1427"/>
              <a:gd name="T13" fmla="*/ 1252755 h 1427"/>
              <a:gd name="T14" fmla="*/ 1360422 w 1427"/>
              <a:gd name="T15" fmla="*/ 107733 h 1427"/>
              <a:gd name="T16" fmla="*/ 1252694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dirty="0"/>
          </a:p>
        </p:txBody>
      </p:sp>
      <p:pic>
        <p:nvPicPr>
          <p:cNvPr id="2084" name="Picture 34"/>
          <p:cNvPicPr>
            <a:picLocks noChangeAspect="1" noChangeArrowheads="1"/>
          </p:cNvPicPr>
          <p:nvPr/>
        </p:nvPicPr>
        <p:blipFill>
          <a:blip r:embed="rId15" cstate="print"/>
          <a:srcRect/>
          <a:stretch>
            <a:fillRect/>
          </a:stretch>
        </p:blipFill>
        <p:spPr bwMode="auto">
          <a:xfrm>
            <a:off x="1376277" y="2752725"/>
            <a:ext cx="1384205" cy="1379538"/>
          </a:xfrm>
          <a:prstGeom prst="rect">
            <a:avLst/>
          </a:prstGeom>
          <a:noFill/>
          <a:ln w="9525">
            <a:noFill/>
            <a:miter lim="800000"/>
            <a:headEnd/>
            <a:tailEnd/>
          </a:ln>
        </p:spPr>
      </p:pic>
      <p:sp>
        <p:nvSpPr>
          <p:cNvPr id="2085" name="Freeform 35"/>
          <p:cNvSpPr>
            <a:spLocks/>
          </p:cNvSpPr>
          <p:nvPr/>
        </p:nvSpPr>
        <p:spPr bwMode="auto">
          <a:xfrm>
            <a:off x="1388962" y="2765425"/>
            <a:ext cx="1358836" cy="1362075"/>
          </a:xfrm>
          <a:custGeom>
            <a:avLst/>
            <a:gdLst>
              <a:gd name="T0" fmla="*/ 108555 w 1427"/>
              <a:gd name="T1" fmla="*/ 0 h 1427"/>
              <a:gd name="T2" fmla="*/ 108555 w 1427"/>
              <a:gd name="T3" fmla="*/ 0 h 1427"/>
              <a:gd name="T4" fmla="*/ 0 w 1427"/>
              <a:gd name="T5" fmla="*/ 107859 h 1427"/>
              <a:gd name="T6" fmla="*/ 0 w 1427"/>
              <a:gd name="T7" fmla="*/ 1253262 h 1427"/>
              <a:gd name="T8" fmla="*/ 108555 w 1427"/>
              <a:gd name="T9" fmla="*/ 1362075 h 1427"/>
              <a:gd name="T10" fmla="*/ 1251234 w 1427"/>
              <a:gd name="T11" fmla="*/ 1362075 h 1427"/>
              <a:gd name="T12" fmla="*/ 1358836 w 1427"/>
              <a:gd name="T13" fmla="*/ 1253262 h 1427"/>
              <a:gd name="T14" fmla="*/ 1358836 w 1427"/>
              <a:gd name="T15" fmla="*/ 107859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3"/>
                </a:cubicBezTo>
                <a:lnTo>
                  <a:pt x="0" y="1313"/>
                </a:lnTo>
                <a:cubicBezTo>
                  <a:pt x="0" y="1313"/>
                  <a:pt x="0" y="1427"/>
                  <a:pt x="114" y="1427"/>
                </a:cubicBezTo>
                <a:lnTo>
                  <a:pt x="1314" y="1427"/>
                </a:lnTo>
                <a:cubicBezTo>
                  <a:pt x="1314" y="1427"/>
                  <a:pt x="1427" y="1427"/>
                  <a:pt x="1427" y="1313"/>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dirty="0"/>
          </a:p>
        </p:txBody>
      </p:sp>
      <p:pic>
        <p:nvPicPr>
          <p:cNvPr id="2086" name="Picture 36"/>
          <p:cNvPicPr>
            <a:picLocks noChangeAspect="1" noChangeArrowheads="1"/>
          </p:cNvPicPr>
          <p:nvPr/>
        </p:nvPicPr>
        <p:blipFill>
          <a:blip r:embed="rId16" cstate="print"/>
          <a:srcRect/>
          <a:stretch>
            <a:fillRect/>
          </a:stretch>
        </p:blipFill>
        <p:spPr bwMode="auto">
          <a:xfrm>
            <a:off x="1374691" y="1377950"/>
            <a:ext cx="1385791" cy="1387475"/>
          </a:xfrm>
          <a:prstGeom prst="rect">
            <a:avLst/>
          </a:prstGeom>
          <a:noFill/>
          <a:ln w="9525">
            <a:noFill/>
            <a:miter lim="800000"/>
            <a:headEnd/>
            <a:tailEnd/>
          </a:ln>
        </p:spPr>
      </p:pic>
      <p:sp>
        <p:nvSpPr>
          <p:cNvPr id="2087" name="Freeform 37"/>
          <p:cNvSpPr>
            <a:spLocks/>
          </p:cNvSpPr>
          <p:nvPr/>
        </p:nvSpPr>
        <p:spPr bwMode="auto">
          <a:xfrm>
            <a:off x="1388962" y="1390650"/>
            <a:ext cx="1358836" cy="1362075"/>
          </a:xfrm>
          <a:custGeom>
            <a:avLst/>
            <a:gdLst>
              <a:gd name="T0" fmla="*/ 108555 w 1427"/>
              <a:gd name="T1" fmla="*/ 0 h 1427"/>
              <a:gd name="T2" fmla="*/ 108555 w 1427"/>
              <a:gd name="T3" fmla="*/ 0 h 1427"/>
              <a:gd name="T4" fmla="*/ 0 w 1427"/>
              <a:gd name="T5" fmla="*/ 108813 h 1427"/>
              <a:gd name="T6" fmla="*/ 0 w 1427"/>
              <a:gd name="T7" fmla="*/ 1254216 h 1427"/>
              <a:gd name="T8" fmla="*/ 108555 w 1427"/>
              <a:gd name="T9" fmla="*/ 1362075 h 1427"/>
              <a:gd name="T10" fmla="*/ 1251234 w 1427"/>
              <a:gd name="T11" fmla="*/ 1362075 h 1427"/>
              <a:gd name="T12" fmla="*/ 1358836 w 1427"/>
              <a:gd name="T13" fmla="*/ 1254216 h 1427"/>
              <a:gd name="T14" fmla="*/ 1358836 w 1427"/>
              <a:gd name="T15" fmla="*/ 108813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4"/>
                </a:cubicBezTo>
                <a:lnTo>
                  <a:pt x="0" y="1314"/>
                </a:lnTo>
                <a:cubicBezTo>
                  <a:pt x="0" y="1314"/>
                  <a:pt x="0" y="1427"/>
                  <a:pt x="114" y="1427"/>
                </a:cubicBezTo>
                <a:lnTo>
                  <a:pt x="1314" y="1427"/>
                </a:lnTo>
                <a:cubicBezTo>
                  <a:pt x="1314" y="1427"/>
                  <a:pt x="1427" y="1427"/>
                  <a:pt x="1427" y="1314"/>
                </a:cubicBezTo>
                <a:lnTo>
                  <a:pt x="1427" y="114"/>
                </a:lnTo>
                <a:cubicBezTo>
                  <a:pt x="1427" y="114"/>
                  <a:pt x="1427" y="0"/>
                  <a:pt x="1314" y="0"/>
                </a:cubicBezTo>
                <a:lnTo>
                  <a:pt x="114" y="0"/>
                </a:lnTo>
                <a:close/>
              </a:path>
            </a:pathLst>
          </a:custGeom>
          <a:noFill/>
          <a:ln w="8" cap="flat">
            <a:solidFill>
              <a:srgbClr val="FEFEFE"/>
            </a:solidFill>
            <a:prstDash val="solid"/>
            <a:miter lim="800000"/>
            <a:headEnd/>
            <a:tailEnd/>
          </a:ln>
        </p:spPr>
        <p:txBody>
          <a:bodyPr/>
          <a:lstStyle/>
          <a:p>
            <a:endParaRPr lang="en-GB" dirty="0"/>
          </a:p>
        </p:txBody>
      </p:sp>
      <p:pic>
        <p:nvPicPr>
          <p:cNvPr id="2088" name="Picture 38"/>
          <p:cNvPicPr>
            <a:picLocks noChangeAspect="1" noChangeArrowheads="1"/>
          </p:cNvPicPr>
          <p:nvPr/>
        </p:nvPicPr>
        <p:blipFill>
          <a:blip r:embed="rId17" cstate="print"/>
          <a:srcRect/>
          <a:stretch>
            <a:fillRect/>
          </a:stretch>
        </p:blipFill>
        <p:spPr bwMode="auto">
          <a:xfrm>
            <a:off x="1376277" y="4125913"/>
            <a:ext cx="1384205" cy="2760662"/>
          </a:xfrm>
          <a:prstGeom prst="rect">
            <a:avLst/>
          </a:prstGeom>
          <a:noFill/>
          <a:ln w="9525">
            <a:noFill/>
            <a:miter lim="800000"/>
            <a:headEnd/>
            <a:tailEnd/>
          </a:ln>
        </p:spPr>
      </p:pic>
      <p:sp>
        <p:nvSpPr>
          <p:cNvPr id="2089" name="Freeform 39"/>
          <p:cNvSpPr>
            <a:spLocks/>
          </p:cNvSpPr>
          <p:nvPr/>
        </p:nvSpPr>
        <p:spPr bwMode="auto">
          <a:xfrm>
            <a:off x="1388962" y="4138613"/>
            <a:ext cx="1358836" cy="2735262"/>
          </a:xfrm>
          <a:custGeom>
            <a:avLst/>
            <a:gdLst>
              <a:gd name="T0" fmla="*/ 108555 w 1427"/>
              <a:gd name="T1" fmla="*/ 0 h 2867"/>
              <a:gd name="T2" fmla="*/ 108555 w 1427"/>
              <a:gd name="T3" fmla="*/ 0 h 2867"/>
              <a:gd name="T4" fmla="*/ 0 w 1427"/>
              <a:gd name="T5" fmla="*/ 107808 h 2867"/>
              <a:gd name="T6" fmla="*/ 0 w 1427"/>
              <a:gd name="T7" fmla="*/ 2627455 h 2867"/>
              <a:gd name="T8" fmla="*/ 108555 w 1427"/>
              <a:gd name="T9" fmla="*/ 2735263 h 2867"/>
              <a:gd name="T10" fmla="*/ 1251234 w 1427"/>
              <a:gd name="T11" fmla="*/ 2735263 h 2867"/>
              <a:gd name="T12" fmla="*/ 1358836 w 1427"/>
              <a:gd name="T13" fmla="*/ 2627455 h 2867"/>
              <a:gd name="T14" fmla="*/ 1358836 w 1427"/>
              <a:gd name="T15" fmla="*/ 107808 h 2867"/>
              <a:gd name="T16" fmla="*/ 1251234 w 1427"/>
              <a:gd name="T17" fmla="*/ 0 h 2867"/>
              <a:gd name="T18" fmla="*/ 108555 w 1427"/>
              <a:gd name="T19" fmla="*/ 0 h 2867"/>
              <a:gd name="T20" fmla="*/ 108555 w 1427"/>
              <a:gd name="T21" fmla="*/ 0 h 2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7"/>
              <a:gd name="T35" fmla="*/ 1427 w 1427"/>
              <a:gd name="T36" fmla="*/ 2867 h 2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7">
                <a:moveTo>
                  <a:pt x="114" y="0"/>
                </a:moveTo>
                <a:lnTo>
                  <a:pt x="114" y="0"/>
                </a:lnTo>
                <a:cubicBezTo>
                  <a:pt x="114" y="0"/>
                  <a:pt x="0" y="0"/>
                  <a:pt x="0" y="113"/>
                </a:cubicBezTo>
                <a:lnTo>
                  <a:pt x="0" y="2754"/>
                </a:lnTo>
                <a:cubicBezTo>
                  <a:pt x="0" y="2754"/>
                  <a:pt x="0" y="2867"/>
                  <a:pt x="114" y="2867"/>
                </a:cubicBezTo>
                <a:lnTo>
                  <a:pt x="1314" y="2867"/>
                </a:lnTo>
                <a:cubicBezTo>
                  <a:pt x="1314" y="2867"/>
                  <a:pt x="1427" y="2867"/>
                  <a:pt x="1427" y="2754"/>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dirty="0"/>
          </a:p>
        </p:txBody>
      </p:sp>
      <p:sp>
        <p:nvSpPr>
          <p:cNvPr id="2055" name="Title 1"/>
          <p:cNvSpPr>
            <a:spLocks noGrp="1"/>
          </p:cNvSpPr>
          <p:nvPr>
            <p:ph type="ctrTitle" idx="4294967295"/>
          </p:nvPr>
        </p:nvSpPr>
        <p:spPr>
          <a:xfrm>
            <a:off x="4321175" y="4508500"/>
            <a:ext cx="5003800" cy="957263"/>
          </a:xfrm>
        </p:spPr>
        <p:txBody>
          <a:bodyPr/>
          <a:lstStyle/>
          <a:p>
            <a:pPr eaLnBrk="1" hangingPunct="1"/>
            <a:r>
              <a:rPr lang="en-US" dirty="0">
                <a:solidFill>
                  <a:srgbClr val="FF0000"/>
                </a:solidFill>
                <a:latin typeface="+mn-lt"/>
                <a:ea typeface="ＭＳ Ｐゴシック"/>
                <a:cs typeface="ＭＳ Ｐゴシック"/>
              </a:rPr>
              <a:t>????</a:t>
            </a:r>
            <a:r>
              <a:rPr lang="en-US" dirty="0">
                <a:latin typeface="+mn-lt"/>
                <a:ea typeface="ＭＳ Ｐゴシック"/>
                <a:cs typeface="ＭＳ Ｐゴシック"/>
              </a:rPr>
              <a:t> FC </a:t>
            </a:r>
            <a:br>
              <a:rPr lang="en-US" dirty="0">
                <a:latin typeface="+mn-lt"/>
                <a:ea typeface="ＭＳ Ｐゴシック"/>
                <a:cs typeface="ＭＳ Ｐゴシック"/>
              </a:rPr>
            </a:br>
            <a:r>
              <a:rPr lang="en-US" dirty="0">
                <a:latin typeface="+mn-lt"/>
                <a:ea typeface="ＭＳ Ｐゴシック"/>
                <a:cs typeface="ＭＳ Ｐゴシック"/>
              </a:rPr>
              <a:t>Football Development Plan </a:t>
            </a:r>
            <a:br>
              <a:rPr lang="en-US" dirty="0">
                <a:latin typeface="+mn-lt"/>
                <a:ea typeface="ＭＳ Ｐゴシック"/>
                <a:cs typeface="ＭＳ Ｐゴシック"/>
              </a:rPr>
            </a:br>
            <a:r>
              <a:rPr lang="en-US" dirty="0">
                <a:latin typeface="+mn-lt"/>
                <a:ea typeface="ＭＳ Ｐゴシック"/>
                <a:cs typeface="ＭＳ Ｐゴシック"/>
              </a:rPr>
              <a:t>Seasons 20</a:t>
            </a:r>
            <a:r>
              <a:rPr lang="en-US" dirty="0">
                <a:solidFill>
                  <a:srgbClr val="FF0000"/>
                </a:solidFill>
                <a:latin typeface="+mn-lt"/>
                <a:ea typeface="ＭＳ Ｐゴシック"/>
                <a:cs typeface="ＭＳ Ｐゴシック"/>
              </a:rPr>
              <a:t>??</a:t>
            </a:r>
            <a:r>
              <a:rPr lang="en-US" dirty="0">
                <a:latin typeface="+mn-lt"/>
                <a:ea typeface="ＭＳ Ｐゴシック"/>
                <a:cs typeface="ＭＳ Ｐゴシック"/>
              </a:rPr>
              <a:t> - 20</a:t>
            </a:r>
            <a:r>
              <a:rPr lang="en-US" dirty="0">
                <a:solidFill>
                  <a:srgbClr val="FF0000"/>
                </a:solidFill>
                <a:latin typeface="+mn-lt"/>
                <a:ea typeface="ＭＳ Ｐゴシック"/>
                <a:cs typeface="ＭＳ Ｐゴシック"/>
              </a:rPr>
              <a:t>??</a:t>
            </a:r>
          </a:p>
        </p:txBody>
      </p:sp>
      <p:pic>
        <p:nvPicPr>
          <p:cNvPr id="44" name="Picture 43"/>
          <p:cNvPicPr>
            <a:picLocks noChangeAspect="1"/>
          </p:cNvPicPr>
          <p:nvPr/>
        </p:nvPicPr>
        <p:blipFill rotWithShape="1">
          <a:blip r:embed="rId18" cstate="screen">
            <a:extLst/>
          </a:blip>
          <a:srcRect/>
          <a:stretch/>
        </p:blipFill>
        <p:spPr>
          <a:xfrm>
            <a:off x="4137124" y="2804671"/>
            <a:ext cx="1367192" cy="1367193"/>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40" name="Picture 39"/>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14524" y="5814377"/>
            <a:ext cx="853440" cy="813435"/>
          </a:xfrm>
          <a:prstGeom prst="rect">
            <a:avLst/>
          </a:prstGeom>
          <a:noFill/>
        </p:spPr>
      </p:pic>
      <p:pic>
        <p:nvPicPr>
          <p:cNvPr id="41"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2EB322B8-2F98-48B5-8B33-93D0FEDF76EB}"/>
              </a:ext>
            </a:extLst>
          </p:cNvPr>
          <p:cNvPicPr>
            <a:picLocks noChangeAspect="1"/>
          </p:cNvPicPr>
          <p:nvPr/>
        </p:nvPicPr>
        <p:blipFill>
          <a:blip r:embed="rId21"/>
          <a:stretch>
            <a:fillRect/>
          </a:stretch>
        </p:blipFill>
        <p:spPr>
          <a:xfrm>
            <a:off x="4152621" y="1403351"/>
            <a:ext cx="2690709" cy="13493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latin typeface="+mn-lt"/>
                <a:ea typeface="ＭＳ Ｐゴシック"/>
                <a:cs typeface="ＭＳ Ｐゴシック"/>
              </a:rPr>
              <a:t>Growth and Retention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2745030"/>
              </p:ext>
            </p:extLst>
          </p:nvPr>
        </p:nvGraphicFramePr>
        <p:xfrm>
          <a:off x="457200" y="1042988"/>
          <a:ext cx="8229600" cy="5120640"/>
        </p:xfrm>
        <a:graphic>
          <a:graphicData uri="http://schemas.openxmlformats.org/drawingml/2006/table">
            <a:tbl>
              <a:tblPr firstRow="1" bandRow="1">
                <a:tableStyleId>{5C22544A-7EE6-4342-B048-85BDC9FD1C3A}</a:tableStyleId>
              </a:tblPr>
              <a:tblGrid>
                <a:gridCol w="296267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Char char="•"/>
                      </a:pPr>
                      <a:r>
                        <a:rPr lang="en-GB" sz="1800" b="0" i="0" u="none" strike="noStrike" baseline="0" dirty="0">
                          <a:latin typeface="+mn-lt"/>
                        </a:rPr>
                        <a:t> To provide opportunities for people of all ages and abilities to play football</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solidFill>
                            <a:srgbClr val="000000"/>
                          </a:solidFill>
                          <a:latin typeface="+mn-lt"/>
                        </a:rPr>
                        <a:t>6. Ensure all youth players have a realistic pathway to continue playing open age football.</a:t>
                      </a:r>
                    </a:p>
                    <a:p>
                      <a:pPr marL="171450" indent="-171450" algn="l">
                        <a:buFont typeface="Wingdings" panose="05000000000000000000" pitchFamily="2" charset="2"/>
                        <a:buChar char="§"/>
                      </a:pPr>
                      <a:r>
                        <a:rPr lang="en-GB" sz="1000" b="0" i="0" u="none" strike="noStrike" baseline="0" dirty="0">
                          <a:solidFill>
                            <a:srgbClr val="000000"/>
                          </a:solidFill>
                          <a:latin typeface="+mn-lt"/>
                        </a:rPr>
                        <a:t>Develop a new second Senior Men's team and retain each year.</a:t>
                      </a:r>
                    </a:p>
                    <a:p>
                      <a:pPr marL="0" indent="0" algn="l">
                        <a:buFont typeface="Wingdings" panose="05000000000000000000" pitchFamily="2" charset="2"/>
                        <a:buNone/>
                      </a:pPr>
                      <a:endParaRPr lang="en-GB" sz="1000" b="0" i="0" u="none" strike="noStrike" baseline="0" dirty="0">
                        <a:solidFill>
                          <a:srgbClr val="000000"/>
                        </a:solidFill>
                        <a:latin typeface="+mn-lt"/>
                      </a:endParaRPr>
                    </a:p>
                    <a:p>
                      <a:pPr marL="171450" indent="-171450" algn="l">
                        <a:buFont typeface="Wingdings" panose="05000000000000000000" pitchFamily="2" charset="2"/>
                        <a:buChar char="§"/>
                      </a:pPr>
                      <a:r>
                        <a:rPr lang="en-GB" sz="1000" b="0" i="0" u="none" strike="noStrike" baseline="0" dirty="0">
                          <a:solidFill>
                            <a:srgbClr val="000000"/>
                          </a:solidFill>
                          <a:latin typeface="+mn-lt"/>
                        </a:rPr>
                        <a:t>Develop a new Senior Women’s team and retain each Year.</a:t>
                      </a:r>
                    </a:p>
                  </a:txBody>
                  <a:tcPr/>
                </a:tc>
                <a:tc>
                  <a:txBody>
                    <a:bodyPr/>
                    <a:lstStyle/>
                    <a:p>
                      <a:r>
                        <a:rPr lang="en-GB" sz="1000" dirty="0">
                          <a:latin typeface="+mn-lt"/>
                        </a:rPr>
                        <a:t>Multiple</a:t>
                      </a:r>
                      <a:r>
                        <a:rPr lang="en-GB" sz="1000" baseline="0" dirty="0">
                          <a:latin typeface="+mn-lt"/>
                        </a:rPr>
                        <a:t> adults teams either in 11 aside  or 5-a-side football. </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endParaRPr lang="en-GB" sz="1000" dirty="0">
                        <a:latin typeface="+mn-lt"/>
                      </a:endParaRPr>
                    </a:p>
                  </a:txBody>
                  <a:tcPr/>
                </a:tc>
                <a:tc>
                  <a:txBody>
                    <a:bodyPr/>
                    <a:lstStyle/>
                    <a:p>
                      <a:r>
                        <a:rPr lang="en-GB" sz="1000" dirty="0">
                          <a:latin typeface="+mn-lt"/>
                        </a:rPr>
                        <a:t>£</a:t>
                      </a:r>
                      <a:r>
                        <a:rPr lang="en-GB" sz="1000" b="1" dirty="0">
                          <a:solidFill>
                            <a:srgbClr val="FF0000"/>
                          </a:solidFill>
                          <a:latin typeface="+mn-lt"/>
                        </a:rPr>
                        <a:t>?</a:t>
                      </a:r>
                      <a:r>
                        <a:rPr lang="en-GB" sz="1000" dirty="0">
                          <a:latin typeface="+mn-lt"/>
                        </a:rPr>
                        <a:t> for senior women's team </a:t>
                      </a:r>
                    </a:p>
                  </a:txBody>
                  <a:tcPr/>
                </a:tc>
                <a:extLst>
                  <a:ext uri="{0D108BD9-81ED-4DB2-BD59-A6C34878D82A}">
                    <a16:rowId xmlns:a16="http://schemas.microsoft.com/office/drawing/2014/main" val="10002"/>
                  </a:ext>
                </a:extLst>
              </a:tr>
              <a:tr h="370840">
                <a:tc>
                  <a:txBody>
                    <a:bodyPr/>
                    <a:lstStyle/>
                    <a:p>
                      <a:r>
                        <a:rPr lang="en-GB" sz="1000" dirty="0">
                          <a:latin typeface="+mn-lt"/>
                        </a:rPr>
                        <a:t>7. Develop a men's over 35s team to allow senior players to stay in the sport. </a:t>
                      </a:r>
                    </a:p>
                  </a:txBody>
                  <a:tcPr/>
                </a:tc>
                <a:tc>
                  <a:txBody>
                    <a:bodyPr/>
                    <a:lstStyle/>
                    <a:p>
                      <a:r>
                        <a:rPr lang="en-GB" sz="1000" dirty="0">
                          <a:latin typeface="+mn-lt"/>
                        </a:rPr>
                        <a:t>Over 35s team</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txBody>
                  <a:tcPr/>
                </a:tc>
                <a:tc>
                  <a:txBody>
                    <a:bodyPr/>
                    <a:lstStyle/>
                    <a:p>
                      <a:r>
                        <a:rPr lang="en-GB" sz="1000" dirty="0">
                          <a:latin typeface="+mn-lt"/>
                        </a:rPr>
                        <a:t>£</a:t>
                      </a:r>
                      <a:r>
                        <a:rPr lang="en-GB" sz="1000" b="1" dirty="0">
                          <a:solidFill>
                            <a:srgbClr val="FF0000"/>
                          </a:solidFill>
                          <a:latin typeface="+mn-lt"/>
                        </a:rPr>
                        <a:t>?</a:t>
                      </a:r>
                      <a:r>
                        <a:rPr lang="en-GB" sz="1000" baseline="0" dirty="0">
                          <a:latin typeface="+mn-lt"/>
                        </a:rPr>
                        <a:t> for seniors team </a:t>
                      </a:r>
                      <a:endParaRPr lang="en-GB" sz="1000" dirty="0">
                        <a:latin typeface="+mn-lt"/>
                      </a:endParaRPr>
                    </a:p>
                  </a:txBody>
                  <a:tcPr/>
                </a:tc>
                <a:extLst>
                  <a:ext uri="{0D108BD9-81ED-4DB2-BD59-A6C34878D82A}">
                    <a16:rowId xmlns:a16="http://schemas.microsoft.com/office/drawing/2014/main" val="10003"/>
                  </a:ext>
                </a:extLst>
              </a:tr>
              <a:tr h="370840">
                <a:tc>
                  <a:txBody>
                    <a:bodyPr/>
                    <a:lstStyle/>
                    <a:p>
                      <a:r>
                        <a:rPr lang="en-GB" sz="1000" dirty="0">
                          <a:latin typeface="+mn-lt"/>
                        </a:rPr>
                        <a:t>8. To provide first class playing and social facilities to accommodate all the new members </a:t>
                      </a:r>
                      <a:r>
                        <a:rPr lang="en-GB" sz="1000" baseline="0" dirty="0">
                          <a:latin typeface="+mn-lt"/>
                        </a:rPr>
                        <a:t> including children, adults, women's football and disability football. </a:t>
                      </a:r>
                      <a:endParaRPr lang="en-GB" sz="1000" dirty="0">
                        <a:latin typeface="+mn-lt"/>
                      </a:endParaRPr>
                    </a:p>
                  </a:txBody>
                  <a:tcPr/>
                </a:tc>
                <a:tc>
                  <a:txBody>
                    <a:bodyPr/>
                    <a:lstStyle/>
                    <a:p>
                      <a:r>
                        <a:rPr lang="en-GB" sz="1000" dirty="0">
                          <a:latin typeface="+mn-lt"/>
                        </a:rPr>
                        <a:t>Home ground with multiple</a:t>
                      </a:r>
                      <a:r>
                        <a:rPr lang="en-GB" sz="1000" baseline="0" dirty="0">
                          <a:latin typeface="+mn-lt"/>
                        </a:rPr>
                        <a:t> pitches and club house facilities with social areas. </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b="0" i="0" u="none" strike="noStrike" baseline="0" dirty="0">
                          <a:latin typeface="+mn-lt"/>
                        </a:rPr>
                        <a:t>9. Set up a junior disability teams through making links with local disability organisations and schools Develop a new U</a:t>
                      </a:r>
                      <a:r>
                        <a:rPr lang="en-GB" sz="1000" b="1" dirty="0">
                          <a:solidFill>
                            <a:srgbClr val="FF0000"/>
                          </a:solidFill>
                          <a:latin typeface="+mn-lt"/>
                          <a:ea typeface="ＭＳ Ｐゴシック"/>
                        </a:rPr>
                        <a:t>??</a:t>
                      </a:r>
                      <a:r>
                        <a:rPr lang="en-GB" sz="1000" b="0" i="0" u="none" strike="noStrike" baseline="0" dirty="0">
                          <a:latin typeface="+mn-lt"/>
                        </a:rPr>
                        <a:t>s disability team and retain each year</a:t>
                      </a:r>
                    </a:p>
                  </a:txBody>
                  <a:tcPr/>
                </a:tc>
                <a:tc>
                  <a:txBody>
                    <a:bodyPr/>
                    <a:lstStyle/>
                    <a:p>
                      <a:r>
                        <a:rPr lang="en-GB" sz="1000" dirty="0">
                          <a:latin typeface="+mn-lt"/>
                        </a:rPr>
                        <a:t>Junior disability team</a:t>
                      </a: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endParaRPr lang="en-GB" sz="1000" dirty="0">
                        <a:latin typeface="+mn-lt"/>
                      </a:endParaRPr>
                    </a:p>
                  </a:txBody>
                  <a:tcPr/>
                </a:tc>
                <a:tc>
                  <a:txBody>
                    <a:bodyPr/>
                    <a:lstStyle/>
                    <a:p>
                      <a:r>
                        <a:rPr lang="en-GB" sz="1000" dirty="0">
                          <a:latin typeface="+mn-lt"/>
                        </a:rPr>
                        <a:t>£</a:t>
                      </a:r>
                      <a:r>
                        <a:rPr lang="en-GB" sz="1000" b="1" dirty="0">
                          <a:solidFill>
                            <a:srgbClr val="FF0000"/>
                          </a:solidFill>
                          <a:latin typeface="+mn-lt"/>
                        </a:rPr>
                        <a:t>?</a:t>
                      </a:r>
                      <a:r>
                        <a:rPr lang="en-GB" sz="1000" baseline="0" dirty="0">
                          <a:latin typeface="+mn-lt"/>
                        </a:rPr>
                        <a:t> for kit and equipment </a:t>
                      </a:r>
                      <a:endParaRPr lang="en-GB" sz="1000" dirty="0">
                        <a:latin typeface="+mn-lt"/>
                      </a:endParaRPr>
                    </a:p>
                  </a:txBody>
                  <a:tcPr/>
                </a:tc>
                <a:extLst>
                  <a:ext uri="{0D108BD9-81ED-4DB2-BD59-A6C34878D82A}">
                    <a16:rowId xmlns:a16="http://schemas.microsoft.com/office/drawing/2014/main" val="10005"/>
                  </a:ext>
                </a:extLst>
              </a:tr>
              <a:tr h="370840">
                <a:tc>
                  <a:txBody>
                    <a:bodyPr/>
                    <a:lstStyle/>
                    <a:p>
                      <a:pPr algn="l"/>
                      <a:r>
                        <a:rPr lang="en-GB" sz="1000" b="0" i="0" u="none" strike="noStrike" baseline="0" dirty="0">
                          <a:latin typeface="+mn-lt"/>
                        </a:rPr>
                        <a:t>10. Set up an adult disability team through making links with local disability organisations and  support from the DFA Disability Development Officer to develop new adult disability team and retain each year</a:t>
                      </a:r>
                      <a:endParaRPr lang="en-GB" sz="1000" dirty="0">
                        <a:latin typeface="+mn-lt"/>
                      </a:endParaRPr>
                    </a:p>
                  </a:txBody>
                  <a:tcPr/>
                </a:tc>
                <a:tc>
                  <a:txBody>
                    <a:bodyPr/>
                    <a:lstStyle/>
                    <a:p>
                      <a:r>
                        <a:rPr lang="en-GB" sz="1000" dirty="0">
                          <a:latin typeface="+mn-lt"/>
                        </a:rPr>
                        <a:t>Adult disability team</a:t>
                      </a: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pPr algn="l"/>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a:t>
                      </a:r>
                      <a:r>
                        <a:rPr lang="en-GB" sz="1000" b="1" dirty="0">
                          <a:solidFill>
                            <a:srgbClr val="FF0000"/>
                          </a:solidFill>
                          <a:latin typeface="+mn-lt"/>
                        </a:rPr>
                        <a:t>?</a:t>
                      </a:r>
                      <a:r>
                        <a:rPr kumimoji="0" lang="en-GB" sz="1000" b="0" i="0" u="none" strike="noStrike" kern="1200" cap="none" spc="0" normalizeH="0" baseline="0" noProof="0" dirty="0">
                          <a:ln>
                            <a:noFill/>
                          </a:ln>
                          <a:solidFill>
                            <a:prstClr val="black"/>
                          </a:solidFill>
                          <a:effectLst/>
                          <a:uLnTx/>
                          <a:uFillTx/>
                          <a:latin typeface="+mn-lt"/>
                        </a:rPr>
                        <a:t> for kit and equipment </a:t>
                      </a:r>
                    </a:p>
                    <a:p>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2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latin typeface="Arial" pitchFamily="34" charset="0"/>
                <a:ea typeface="ＭＳ Ｐゴシック"/>
                <a:cs typeface="ＭＳ Ｐゴシック"/>
              </a:rPr>
              <a:t>Growth and Retention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5765576"/>
              </p:ext>
            </p:extLst>
          </p:nvPr>
        </p:nvGraphicFramePr>
        <p:xfrm>
          <a:off x="457200" y="1042988"/>
          <a:ext cx="8229600" cy="5222240"/>
        </p:xfrm>
        <a:graphic>
          <a:graphicData uri="http://schemas.openxmlformats.org/drawingml/2006/table">
            <a:tbl>
              <a:tblPr firstRow="1" bandRow="1">
                <a:tableStyleId>{5C22544A-7EE6-4342-B048-85BDC9FD1C3A}</a:tableStyleId>
              </a:tblPr>
              <a:tblGrid>
                <a:gridCol w="296267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Char char="•"/>
                      </a:pPr>
                      <a:r>
                        <a:rPr lang="en-GB" sz="1800" b="0" i="0" u="none" strike="noStrike" baseline="0">
                          <a:latin typeface="+mn-lt"/>
                        </a:rPr>
                        <a:t> To </a:t>
                      </a:r>
                      <a:r>
                        <a:rPr lang="en-GB" sz="1800" b="0" i="0" u="none" strike="noStrike" baseline="0" dirty="0">
                          <a:latin typeface="+mn-lt"/>
                        </a:rPr>
                        <a:t>provide opportunities for people of all ages and abilities to play football</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solidFill>
                            <a:srgbClr val="000000"/>
                          </a:solidFill>
                          <a:latin typeface="+mn-lt"/>
                        </a:rPr>
                        <a:t>11. Utilise FA Initiatives to recruit new players. For example the ‘Wild Cats’ programme aimed at recruit female players</a:t>
                      </a:r>
                    </a:p>
                  </a:txBody>
                  <a:tcPr/>
                </a:tc>
                <a:tc>
                  <a:txBody>
                    <a:bodyPr/>
                    <a:lstStyle/>
                    <a:p>
                      <a:r>
                        <a:rPr lang="en-GB" sz="1000" dirty="0">
                          <a:latin typeface="+mn-lt"/>
                        </a:rPr>
                        <a:t>Programme delivered. </a:t>
                      </a:r>
                      <a:r>
                        <a:rPr lang="en-GB" sz="1000" b="1" dirty="0">
                          <a:solidFill>
                            <a:srgbClr val="FF0000"/>
                          </a:solidFill>
                          <a:latin typeface="+mn-lt"/>
                        </a:rPr>
                        <a:t>?</a:t>
                      </a:r>
                      <a:r>
                        <a:rPr lang="en-GB" sz="1000" dirty="0">
                          <a:latin typeface="+mn-lt"/>
                        </a:rPr>
                        <a:t> number of new players/teams join the Clubs</a:t>
                      </a: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endParaRPr lang="en-GB" sz="1000" dirty="0">
                        <a:latin typeface="+mn-lt"/>
                      </a:endParaRP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b="0" i="0" u="none" strike="noStrike" baseline="0" dirty="0">
                          <a:latin typeface="+mn-lt"/>
                        </a:rPr>
                        <a:t>12. Work with County FA Women’s &amp; Girls Development Officer to develop a new girls and women's football teams each season targeting age ranges u8s to u 18s in first two years. </a:t>
                      </a:r>
                    </a:p>
                    <a:p>
                      <a:pPr algn="l"/>
                      <a:endParaRPr lang="en-GB" sz="1000" b="0" i="0" u="none" strike="noStrike" baseline="0" dirty="0">
                        <a:latin typeface="+mn-lt"/>
                      </a:endParaRPr>
                    </a:p>
                    <a:p>
                      <a:pPr algn="l"/>
                      <a:r>
                        <a:rPr lang="en-GB" sz="1000" b="0" i="0" u="none" strike="noStrike" baseline="0" dirty="0">
                          <a:latin typeface="+mn-lt"/>
                        </a:rPr>
                        <a:t>Aim to create a Full Player Pathway for Female Football U8’s – Open Age.</a:t>
                      </a:r>
                      <a:endParaRPr lang="en-GB" sz="1000" dirty="0">
                        <a:latin typeface="+mn-lt"/>
                      </a:endParaRPr>
                    </a:p>
                  </a:txBody>
                  <a:tcPr/>
                </a:tc>
                <a:tc>
                  <a:txBody>
                    <a:bodyPr/>
                    <a:lstStyle/>
                    <a:p>
                      <a:r>
                        <a:rPr lang="en-GB" sz="1000" dirty="0">
                          <a:latin typeface="+mn-lt"/>
                        </a:rPr>
                        <a:t>A new girls/women’s</a:t>
                      </a:r>
                      <a:r>
                        <a:rPr lang="en-GB" sz="1000" baseline="0" dirty="0">
                          <a:latin typeface="+mn-lt"/>
                        </a:rPr>
                        <a:t> football team each season as a minimum </a:t>
                      </a:r>
                      <a:endParaRPr lang="en-GB" sz="1000" dirty="0">
                        <a:latin typeface="+mn-lt"/>
                      </a:endParaRPr>
                    </a:p>
                  </a:txBody>
                  <a:tcPr/>
                </a:tc>
                <a:tc>
                  <a:txBody>
                    <a:bodyPr/>
                    <a:lstStyle/>
                    <a:p>
                      <a:r>
                        <a:rPr lang="en-GB" sz="1000" dirty="0">
                          <a:latin typeface="+mn-lt"/>
                        </a:rPr>
                        <a:t>Each season and annually there</a:t>
                      </a:r>
                      <a:r>
                        <a:rPr lang="en-GB" sz="1000" baseline="0" dirty="0">
                          <a:latin typeface="+mn-lt"/>
                        </a:rPr>
                        <a:t> after. </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dk1"/>
                          </a:solidFill>
                          <a:effectLst/>
                          <a:uLnTx/>
                          <a:uFillTx/>
                          <a:latin typeface="+mn-lt"/>
                        </a:rPr>
                        <a:t>(Appointment of a head of girls football)</a:t>
                      </a:r>
                      <a:endParaRPr kumimoji="0" lang="en-GB" sz="1000" b="0" i="0" u="none" strike="noStrike" kern="1200" cap="none" spc="0" normalizeH="0" baseline="0" noProof="0" dirty="0">
                        <a:ln>
                          <a:noFill/>
                        </a:ln>
                        <a:solidFill>
                          <a:prstClr val="black"/>
                        </a:solidFill>
                        <a:effectLst/>
                        <a:uLnTx/>
                        <a:uFillTx/>
                        <a:latin typeface="+mn-lt"/>
                      </a:endParaRPr>
                    </a:p>
                  </a:txBody>
                  <a:tcPr/>
                </a:tc>
                <a:tc>
                  <a:txBody>
                    <a:bodyPr/>
                    <a:lstStyle/>
                    <a:p>
                      <a:r>
                        <a:rPr lang="en-GB" sz="1000" dirty="0">
                          <a:latin typeface="+mn-lt"/>
                        </a:rPr>
                        <a:t>£</a:t>
                      </a:r>
                      <a:r>
                        <a:rPr lang="en-GB" sz="1000" b="1" dirty="0">
                          <a:solidFill>
                            <a:srgbClr val="FF0000"/>
                          </a:solidFill>
                          <a:latin typeface="+mn-lt"/>
                        </a:rPr>
                        <a:t>?</a:t>
                      </a:r>
                      <a:r>
                        <a:rPr lang="en-GB" sz="1000" dirty="0">
                          <a:latin typeface="+mn-lt"/>
                        </a:rPr>
                        <a:t> per team</a:t>
                      </a:r>
                    </a:p>
                  </a:txBody>
                  <a:tcPr/>
                </a:tc>
                <a:extLst>
                  <a:ext uri="{0D108BD9-81ED-4DB2-BD59-A6C34878D82A}">
                    <a16:rowId xmlns:a16="http://schemas.microsoft.com/office/drawing/2014/main" val="10003"/>
                  </a:ext>
                </a:extLst>
              </a:tr>
              <a:tr h="370840">
                <a:tc>
                  <a:txBody>
                    <a:bodyPr/>
                    <a:lstStyle/>
                    <a:p>
                      <a:r>
                        <a:rPr lang="en-GB" sz="1000" dirty="0">
                          <a:latin typeface="+mn-lt"/>
                        </a:rPr>
                        <a:t>13. Offer recreational playing opportunities for members.</a:t>
                      </a:r>
                    </a:p>
                    <a:p>
                      <a:endParaRPr lang="en-GB" sz="1000" dirty="0">
                        <a:latin typeface="+mn-lt"/>
                      </a:endParaRPr>
                    </a:p>
                    <a:p>
                      <a:pPr marL="171450" indent="-171450">
                        <a:buFont typeface="Wingdings" panose="05000000000000000000" pitchFamily="2" charset="2"/>
                        <a:buChar char="§"/>
                      </a:pPr>
                      <a:r>
                        <a:rPr lang="en-GB" sz="1000" dirty="0">
                          <a:latin typeface="+mn-lt"/>
                        </a:rPr>
                        <a:t>Female sessions for player mams.</a:t>
                      </a:r>
                    </a:p>
                    <a:p>
                      <a:endParaRPr lang="en-GB" sz="1000" dirty="0">
                        <a:latin typeface="+mn-lt"/>
                      </a:endParaRPr>
                    </a:p>
                    <a:p>
                      <a:pPr marL="171450" indent="-171450">
                        <a:buFont typeface="Wingdings" panose="05000000000000000000" pitchFamily="2" charset="2"/>
                        <a:buChar char="§"/>
                      </a:pPr>
                      <a:r>
                        <a:rPr lang="en-GB" sz="1000" dirty="0">
                          <a:latin typeface="+mn-lt"/>
                        </a:rPr>
                        <a:t>Male sessions for players dads. </a:t>
                      </a:r>
                    </a:p>
                    <a:p>
                      <a:endParaRPr lang="en-GB" sz="1000" dirty="0">
                        <a:latin typeface="+mn-lt"/>
                      </a:endParaRPr>
                    </a:p>
                    <a:p>
                      <a:pPr marL="171450" indent="-171450">
                        <a:buFont typeface="Wingdings" panose="05000000000000000000" pitchFamily="2" charset="2"/>
                        <a:buChar char="§"/>
                      </a:pPr>
                      <a:r>
                        <a:rPr lang="en-GB" sz="1000" dirty="0">
                          <a:latin typeface="+mn-lt"/>
                        </a:rPr>
                        <a:t>Walking Football sessions for players grand parents.</a:t>
                      </a:r>
                    </a:p>
                  </a:txBody>
                  <a:tcPr/>
                </a:tc>
                <a:tc>
                  <a:txBody>
                    <a:bodyPr/>
                    <a:lstStyle/>
                    <a:p>
                      <a:r>
                        <a:rPr lang="en-GB" sz="1000" dirty="0">
                          <a:latin typeface="+mn-lt"/>
                        </a:rPr>
                        <a:t>Sessions available for parents to participate in whilst their child trains</a:t>
                      </a: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endParaRPr lang="en-GB"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attendees pay £</a:t>
                      </a:r>
                      <a:r>
                        <a:rPr lang="en-GB" sz="1000" b="1" dirty="0">
                          <a:solidFill>
                            <a:srgbClr val="FF0000"/>
                          </a:solidFill>
                          <a:latin typeface="+mn-lt"/>
                          <a:ea typeface="ＭＳ Ｐゴシック"/>
                        </a:rPr>
                        <a:t>??</a:t>
                      </a:r>
                      <a:r>
                        <a:rPr lang="en-GB" sz="1000" dirty="0">
                          <a:latin typeface="+mn-lt"/>
                        </a:rPr>
                        <a:t> Per session</a:t>
                      </a:r>
                    </a:p>
                    <a:p>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endParaRPr lang="en-GB" sz="1000" b="0" i="0" u="none" strike="noStrike" baseline="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5"/>
                  </a:ext>
                </a:extLst>
              </a:tr>
              <a:tr h="370840">
                <a:tc>
                  <a:txBody>
                    <a:bodyPr/>
                    <a:lstStyle/>
                    <a:p>
                      <a:pPr algn="l"/>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pPr algn="l"/>
                      <a:endParaRPr lang="en-GB" sz="1000" dirty="0">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26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A_260100-1 L.jpg"/>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pic>
        <p:nvPicPr>
          <p:cNvPr id="11267" name="Picture 9"/>
          <p:cNvPicPr>
            <a:picLocks noChangeAspect="1" noChangeArrowheads="1"/>
          </p:cNvPicPr>
          <p:nvPr/>
        </p:nvPicPr>
        <p:blipFill>
          <a:blip r:embed="rId4" cstate="print"/>
          <a:srcRect/>
          <a:stretch>
            <a:fillRect/>
          </a:stretch>
        </p:blipFill>
        <p:spPr bwMode="auto">
          <a:xfrm>
            <a:off x="8061325" y="5618163"/>
            <a:ext cx="720725" cy="1016000"/>
          </a:xfrm>
          <a:prstGeom prst="rect">
            <a:avLst/>
          </a:prstGeom>
          <a:noFill/>
          <a:ln w="9525">
            <a:noFill/>
            <a:miter lim="800000"/>
            <a:headEnd/>
            <a:tailEnd/>
          </a:ln>
        </p:spPr>
      </p:pic>
      <p:sp>
        <p:nvSpPr>
          <p:cNvPr id="16" name="Title 1"/>
          <p:cNvSpPr txBox="1">
            <a:spLocks/>
          </p:cNvSpPr>
          <p:nvPr/>
        </p:nvSpPr>
        <p:spPr bwMode="auto">
          <a:xfrm>
            <a:off x="285750" y="623888"/>
            <a:ext cx="8172450" cy="533400"/>
          </a:xfrm>
          <a:prstGeom prst="rect">
            <a:avLst/>
          </a:prstGeom>
          <a:noFill/>
          <a:ln w="9525">
            <a:noFill/>
            <a:miter lim="800000"/>
            <a:headEnd/>
            <a:tailEnd/>
          </a:ln>
        </p:spPr>
        <p:txBody>
          <a:bodyPr anchor="ctr"/>
          <a:lstStyle/>
          <a:p>
            <a:r>
              <a:rPr lang="en-GB" sz="2400" b="1" dirty="0">
                <a:solidFill>
                  <a:srgbClr val="003B8A"/>
                </a:solidFill>
              </a:rPr>
              <a:t>Raising Standards</a:t>
            </a:r>
            <a:br>
              <a:rPr lang="en-GB" sz="2400" b="1" dirty="0">
                <a:solidFill>
                  <a:srgbClr val="003B8A"/>
                </a:solidFill>
              </a:rPr>
            </a:br>
            <a:r>
              <a:rPr lang="en-GB" sz="2400" b="1" dirty="0">
                <a:solidFill>
                  <a:srgbClr val="003B8A"/>
                </a:solidFill>
              </a:rPr>
              <a:t>and Addressing</a:t>
            </a:r>
            <a:br>
              <a:rPr lang="en-GB" sz="2400" b="1" dirty="0">
                <a:solidFill>
                  <a:srgbClr val="003B8A"/>
                </a:solidFill>
              </a:rPr>
            </a:br>
            <a:r>
              <a:rPr lang="en-GB" sz="2400" b="1" dirty="0">
                <a:solidFill>
                  <a:srgbClr val="003B8A"/>
                </a:solidFill>
              </a:rPr>
              <a:t>Abusive Behaviour</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48680"/>
            <a:ext cx="8229600" cy="533400"/>
          </a:xfrm>
        </p:spPr>
        <p:txBody>
          <a:bodyPr/>
          <a:lstStyle/>
          <a:p>
            <a:r>
              <a:rPr lang="en-US" dirty="0">
                <a:solidFill>
                  <a:schemeClr val="tx2"/>
                </a:solidFill>
                <a:latin typeface="Arial" pitchFamily="34" charset="0"/>
                <a:ea typeface="ＭＳ Ｐゴシック"/>
                <a:cs typeface="ＭＳ Ｐゴシック"/>
              </a:rPr>
              <a:t>Raising Standards </a:t>
            </a:r>
            <a:br>
              <a:rPr lang="en-US" dirty="0">
                <a:solidFill>
                  <a:schemeClr val="tx2"/>
                </a:solidFill>
                <a:latin typeface="Arial" pitchFamily="34" charset="0"/>
                <a:ea typeface="ＭＳ Ｐゴシック"/>
                <a:cs typeface="ＭＳ Ｐゴシック"/>
              </a:rPr>
            </a:br>
            <a:r>
              <a:rPr lang="en-US" dirty="0">
                <a:solidFill>
                  <a:schemeClr val="tx2"/>
                </a:solidFill>
                <a:latin typeface="Arial" pitchFamily="34" charset="0"/>
                <a:ea typeface="ＭＳ Ｐゴシック"/>
                <a:cs typeface="ＭＳ Ｐゴシック"/>
              </a:rPr>
              <a:t>and Addressing Abusive </a:t>
            </a:r>
            <a:r>
              <a:rPr lang="en-US" dirty="0" err="1">
                <a:solidFill>
                  <a:schemeClr val="tx2"/>
                </a:solidFill>
                <a:latin typeface="Arial" pitchFamily="34" charset="0"/>
                <a:ea typeface="ＭＳ Ｐゴシック"/>
                <a:cs typeface="ＭＳ Ｐゴシック"/>
              </a:rPr>
              <a:t>Behaviour</a:t>
            </a:r>
            <a:br>
              <a:rPr lang="en-US" dirty="0">
                <a:solidFill>
                  <a:schemeClr val="tx2"/>
                </a:solidFill>
                <a:latin typeface="Arial" pitchFamily="34" charset="0"/>
                <a:ea typeface="ＭＳ Ｐゴシック"/>
                <a:cs typeface="ＭＳ Ｐゴシック"/>
              </a:rPr>
            </a:br>
            <a:endParaRPr lang="en-GB" dirty="0">
              <a:solidFill>
                <a:schemeClr val="tx2"/>
              </a:solidFill>
              <a:latin typeface="Arial" pitchFamily="34" charset="0"/>
              <a:ea typeface="ＭＳ Ｐゴシック"/>
              <a:cs typeface="ＭＳ Ｐゴシック"/>
            </a:endParaRPr>
          </a:p>
        </p:txBody>
      </p:sp>
      <p:sp>
        <p:nvSpPr>
          <p:cNvPr id="12291"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2127839590"/>
              </p:ext>
            </p:extLst>
          </p:nvPr>
        </p:nvGraphicFramePr>
        <p:xfrm>
          <a:off x="457200" y="1124744"/>
          <a:ext cx="8229600" cy="5416272"/>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lgn="l"/>
                      <a:r>
                        <a:rPr lang="en-GB" sz="1200" b="0" i="0" u="none" strike="noStrike" baseline="0" dirty="0">
                          <a:latin typeface="+mn-lt"/>
                        </a:rPr>
                        <a:t>To ensure that all people can play football in a high quality, safe environment that is free from</a:t>
                      </a:r>
                    </a:p>
                    <a:p>
                      <a:pPr algn="l"/>
                      <a:r>
                        <a:rPr lang="en-GB" sz="1200" b="0" i="0" u="none" strike="noStrike" baseline="0" dirty="0">
                          <a:latin typeface="+mn-lt"/>
                        </a:rPr>
                        <a:t>abuse</a:t>
                      </a:r>
                      <a:r>
                        <a:rPr lang="en-GB" sz="1200" dirty="0">
                          <a:latin typeface="+mn-lt"/>
                        </a:rPr>
                        <a:t> </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717272">
                <a:tc>
                  <a:txBody>
                    <a:bodyPr/>
                    <a:lstStyle/>
                    <a:p>
                      <a:r>
                        <a:rPr lang="en-GB" sz="1000" dirty="0">
                          <a:latin typeface="+mn-lt"/>
                        </a:rPr>
                        <a:t>1. To Retain and achieve</a:t>
                      </a:r>
                      <a:r>
                        <a:rPr lang="en-GB" sz="1000" baseline="0" dirty="0">
                          <a:latin typeface="+mn-lt"/>
                        </a:rPr>
                        <a:t> the FA community club standard and retain each year by completing the annual health check </a:t>
                      </a:r>
                      <a:endParaRPr lang="en-GB" sz="1000" dirty="0">
                        <a:latin typeface="+mn-lt"/>
                      </a:endParaRPr>
                    </a:p>
                  </a:txBody>
                  <a:tcPr/>
                </a:tc>
                <a:tc>
                  <a:txBody>
                    <a:bodyPr/>
                    <a:lstStyle/>
                    <a:p>
                      <a:pPr algn="l"/>
                      <a:r>
                        <a:rPr lang="en-GB" sz="1000" b="0" i="0" u="none" strike="noStrike" baseline="0" dirty="0">
                          <a:latin typeface="+mn-lt"/>
                        </a:rPr>
                        <a:t>FA Charter Standard</a:t>
                      </a:r>
                    </a:p>
                    <a:p>
                      <a:pPr algn="l"/>
                      <a:r>
                        <a:rPr lang="en-GB" sz="1000" b="0" i="0" u="none" strike="noStrike" baseline="0" dirty="0">
                          <a:latin typeface="+mn-lt"/>
                        </a:rPr>
                        <a:t>Community accreditation achieved.</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a:t>
                      </a: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b="0" i="0" u="none" strike="noStrike" baseline="0" dirty="0">
                          <a:latin typeface="+mn-lt"/>
                        </a:rPr>
                        <a:t>2. To follow all FA guidelines and procedures regarding Club Welfare and work with the county FA to ensure Club Welfare Officer receives up to date training and support. </a:t>
                      </a:r>
                      <a:endParaRPr lang="en-GB" sz="1000" dirty="0">
                        <a:latin typeface="+mn-lt"/>
                      </a:endParaRPr>
                    </a:p>
                  </a:txBody>
                  <a:tcPr/>
                </a:tc>
                <a:tc>
                  <a:txBody>
                    <a:bodyPr/>
                    <a:lstStyle/>
                    <a:p>
                      <a:r>
                        <a:rPr lang="en-GB" sz="1000" dirty="0">
                          <a:latin typeface="+mn-lt"/>
                        </a:rPr>
                        <a:t>All FA guidelines and procedures followed.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thereafter</a:t>
                      </a:r>
                      <a:r>
                        <a:rPr lang="en-GB" sz="1000" baseline="0" dirty="0">
                          <a:latin typeface="+mn-lt"/>
                        </a:rPr>
                        <a:t> </a:t>
                      </a:r>
                      <a:endParaRPr lang="en-GB" sz="1000" dirty="0">
                        <a:latin typeface="+mn-lt"/>
                      </a:endParaRPr>
                    </a:p>
                  </a:txBody>
                  <a:tcPr/>
                </a:tc>
                <a:tc>
                  <a:txBody>
                    <a:bodyPr/>
                    <a:lstStyle/>
                    <a:p>
                      <a:r>
                        <a:rPr lang="en-GB" sz="1000" dirty="0">
                          <a:latin typeface="+mn-lt"/>
                        </a:rPr>
                        <a:t>Club Welfare officer. </a:t>
                      </a: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3. </a:t>
                      </a:r>
                      <a:r>
                        <a:rPr lang="en-GB" sz="1000" b="0" i="0" u="none" strike="noStrike" baseline="0" dirty="0">
                          <a:latin typeface="+mn-lt"/>
                        </a:rPr>
                        <a:t>To work with County FA to ensure Club Welfare Officers receive up to date training and support Club Welfare Officer to attend Welfare Officers workshop</a:t>
                      </a:r>
                      <a:endParaRPr lang="en-GB" sz="1000" dirty="0">
                        <a:latin typeface="+mn-lt"/>
                      </a:endParaRPr>
                    </a:p>
                  </a:txBody>
                  <a:tcPr/>
                </a:tc>
                <a:tc>
                  <a:txBody>
                    <a:bodyPr/>
                    <a:lstStyle/>
                    <a:p>
                      <a:r>
                        <a:rPr lang="en-GB" sz="1000" baseline="0" dirty="0">
                          <a:latin typeface="+mn-lt"/>
                        </a:rPr>
                        <a:t>Workshop attended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t>
                      </a:r>
                    </a:p>
                  </a:txBody>
                  <a:tcPr/>
                </a:tc>
                <a:tc>
                  <a:txBody>
                    <a:bodyPr/>
                    <a:lstStyle/>
                    <a:p>
                      <a:r>
                        <a:rPr lang="en-GB" sz="1000" dirty="0">
                          <a:latin typeface="+mn-lt"/>
                        </a:rPr>
                        <a:t>Club Welfare</a:t>
                      </a:r>
                      <a:r>
                        <a:rPr lang="en-GB" sz="1000" baseline="0" dirty="0">
                          <a:latin typeface="+mn-lt"/>
                        </a:rPr>
                        <a:t> officers </a:t>
                      </a:r>
                      <a:endParaRPr lang="en-GB" sz="1000" dirty="0">
                        <a:latin typeface="+mn-lt"/>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r>
                        <a:rPr lang="en-GB" sz="1000" dirty="0">
                          <a:latin typeface="+mn-lt"/>
                        </a:rPr>
                        <a:t>4. To increase</a:t>
                      </a:r>
                      <a:r>
                        <a:rPr lang="en-GB" sz="1000" baseline="0" dirty="0">
                          <a:latin typeface="+mn-lt"/>
                        </a:rPr>
                        <a:t> the number of Welfare Officers the club has as teams and members increase </a:t>
                      </a:r>
                      <a:endParaRPr lang="en-GB" sz="1000" dirty="0">
                        <a:latin typeface="+mn-lt"/>
                      </a:endParaRPr>
                    </a:p>
                  </a:txBody>
                  <a:tcPr/>
                </a:tc>
                <a:tc>
                  <a:txBody>
                    <a:bodyPr/>
                    <a:lstStyle/>
                    <a:p>
                      <a:r>
                        <a:rPr lang="en-GB" sz="1000" baseline="0" dirty="0">
                          <a:latin typeface="+mn-lt"/>
                        </a:rPr>
                        <a:t>1 Welfare Officer to 10 teams.</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t>
                      </a:r>
                    </a:p>
                  </a:txBody>
                  <a:tcPr/>
                </a:tc>
                <a:tc>
                  <a:txBody>
                    <a:bodyPr/>
                    <a:lstStyle/>
                    <a:p>
                      <a:r>
                        <a:rPr lang="en-GB" sz="1000" dirty="0">
                          <a:latin typeface="+mn-lt"/>
                        </a:rPr>
                        <a:t>Secretary</a:t>
                      </a:r>
                    </a:p>
                    <a:p>
                      <a:r>
                        <a:rPr lang="en-GB" sz="1000" dirty="0">
                          <a:latin typeface="+mn-lt"/>
                        </a:rPr>
                        <a:t>Club Welfare officers</a:t>
                      </a: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5"/>
                  </a:ext>
                </a:extLst>
              </a:tr>
              <a:tr h="370840">
                <a:tc>
                  <a:txBody>
                    <a:bodyPr/>
                    <a:lstStyle/>
                    <a:p>
                      <a:r>
                        <a:rPr lang="en-GB" sz="1000" dirty="0">
                          <a:latin typeface="+mn-lt"/>
                        </a:rPr>
                        <a:t>5. Fully support the FA RESPECT PROGRAMME</a:t>
                      </a:r>
                      <a:r>
                        <a:rPr lang="en-GB" sz="1000" baseline="0" dirty="0">
                          <a:latin typeface="+mn-lt"/>
                        </a:rPr>
                        <a:t> Through briefings and visibility of the respect logos and promotional material. </a:t>
                      </a:r>
                      <a:endParaRPr lang="en-GB" sz="1000" dirty="0">
                        <a:latin typeface="+mn-lt"/>
                      </a:endParaRPr>
                    </a:p>
                    <a:p>
                      <a:endParaRPr lang="en-GB" sz="1000" dirty="0">
                        <a:latin typeface="+mn-lt"/>
                      </a:endParaRPr>
                    </a:p>
                    <a:p>
                      <a:endParaRPr lang="en-GB" sz="1000" dirty="0">
                        <a:latin typeface="+mn-lt"/>
                      </a:endParaRPr>
                    </a:p>
                  </a:txBody>
                  <a:tcPr/>
                </a:tc>
                <a:tc>
                  <a:txBody>
                    <a:bodyPr/>
                    <a:lstStyle/>
                    <a:p>
                      <a:r>
                        <a:rPr lang="en-GB" sz="1000" baseline="0" dirty="0">
                          <a:latin typeface="+mn-lt"/>
                        </a:rPr>
                        <a:t>Regular agenda item on meetings.</a:t>
                      </a:r>
                    </a:p>
                    <a:p>
                      <a:endParaRPr lang="en-GB" sz="1000" baseline="0" dirty="0">
                        <a:latin typeface="+mn-lt"/>
                      </a:endParaRPr>
                    </a:p>
                    <a:p>
                      <a:r>
                        <a:rPr lang="en-GB" sz="1000" baseline="0" dirty="0">
                          <a:latin typeface="+mn-lt"/>
                        </a:rPr>
                        <a:t>All teams to have respect captains armbands and logos on the sleeves.</a:t>
                      </a:r>
                    </a:p>
                    <a:p>
                      <a:endParaRPr lang="en-GB" sz="1000" baseline="0" dirty="0">
                        <a:latin typeface="+mn-lt"/>
                      </a:endParaRPr>
                    </a:p>
                    <a:p>
                      <a:r>
                        <a:rPr lang="en-GB" sz="1000" baseline="0" dirty="0">
                          <a:latin typeface="+mn-lt"/>
                        </a:rPr>
                        <a:t>Respect barriers and posters to be used around the pitches and club house when built.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thereafter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Secretary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Welfare officers</a:t>
                      </a:r>
                    </a:p>
                    <a:p>
                      <a:r>
                        <a:rPr lang="en-GB" sz="1000" dirty="0">
                          <a:latin typeface="+mn-lt"/>
                        </a:rPr>
                        <a:t>Team Managers</a:t>
                      </a:r>
                    </a:p>
                  </a:txBody>
                  <a:tcPr/>
                </a:tc>
                <a:tc>
                  <a:txBody>
                    <a:bodyPr/>
                    <a:lstStyle/>
                    <a:p>
                      <a:r>
                        <a:rPr kumimoji="0" lang="en-GB" sz="1000" b="1" i="0" u="none" strike="noStrike" kern="1200" cap="none" spc="0" normalizeH="0" baseline="0" noProof="0" dirty="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2138"/>
            <a:ext cx="8229600" cy="533400"/>
          </a:xfrm>
        </p:spPr>
        <p:txBody>
          <a:bodyPr/>
          <a:lstStyle/>
          <a:p>
            <a:r>
              <a:rPr lang="en-US" dirty="0">
                <a:solidFill>
                  <a:schemeClr val="tx2"/>
                </a:solidFill>
                <a:latin typeface="Arial" pitchFamily="34" charset="0"/>
                <a:ea typeface="ＭＳ Ｐゴシック"/>
                <a:cs typeface="ＭＳ Ｐゴシック"/>
              </a:rPr>
              <a:t>Raising Standards </a:t>
            </a:r>
            <a:br>
              <a:rPr lang="en-US" dirty="0">
                <a:solidFill>
                  <a:schemeClr val="tx2"/>
                </a:solidFill>
                <a:latin typeface="Arial" pitchFamily="34" charset="0"/>
                <a:ea typeface="ＭＳ Ｐゴシック"/>
                <a:cs typeface="ＭＳ Ｐゴシック"/>
              </a:rPr>
            </a:br>
            <a:r>
              <a:rPr lang="en-US" dirty="0">
                <a:solidFill>
                  <a:schemeClr val="tx2"/>
                </a:solidFill>
                <a:latin typeface="Arial" pitchFamily="34" charset="0"/>
                <a:ea typeface="ＭＳ Ｐゴシック"/>
                <a:cs typeface="ＭＳ Ｐゴシック"/>
              </a:rPr>
              <a:t>and Addressing Abusive </a:t>
            </a:r>
            <a:r>
              <a:rPr lang="en-US" dirty="0" err="1">
                <a:solidFill>
                  <a:schemeClr val="tx2"/>
                </a:solidFill>
                <a:latin typeface="Arial" pitchFamily="34" charset="0"/>
                <a:ea typeface="ＭＳ Ｐゴシック"/>
                <a:cs typeface="ＭＳ Ｐゴシック"/>
              </a:rPr>
              <a:t>Behaviour</a:t>
            </a:r>
            <a:br>
              <a:rPr lang="en-US" dirty="0">
                <a:solidFill>
                  <a:schemeClr val="tx2"/>
                </a:solidFill>
                <a:latin typeface="Arial" pitchFamily="34" charset="0"/>
                <a:ea typeface="ＭＳ Ｐゴシック"/>
                <a:cs typeface="ＭＳ Ｐゴシック"/>
              </a:rPr>
            </a:br>
            <a:endParaRPr lang="en-GB" dirty="0">
              <a:solidFill>
                <a:schemeClr val="tx2"/>
              </a:solidFill>
              <a:latin typeface="Arial" pitchFamily="34" charset="0"/>
              <a:ea typeface="ＭＳ Ｐゴシック"/>
              <a:cs typeface="ＭＳ Ｐゴシック"/>
            </a:endParaRPr>
          </a:p>
        </p:txBody>
      </p:sp>
      <p:sp>
        <p:nvSpPr>
          <p:cNvPr id="12291"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2695567443"/>
              </p:ext>
            </p:extLst>
          </p:nvPr>
        </p:nvGraphicFramePr>
        <p:xfrm>
          <a:off x="457200" y="1238250"/>
          <a:ext cx="8229600" cy="4546600"/>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t>Aim</a:t>
                      </a:r>
                    </a:p>
                  </a:txBody>
                  <a:tcPr/>
                </a:tc>
                <a:tc gridSpan="4">
                  <a:txBody>
                    <a:bodyPr/>
                    <a:lstStyle/>
                    <a:p>
                      <a:pPr algn="l"/>
                      <a:r>
                        <a:rPr lang="en-GB" sz="1200" b="0" i="0" u="none" strike="noStrike" baseline="0" dirty="0">
                          <a:latin typeface="Gotham-Book"/>
                        </a:rPr>
                        <a:t>To ensure that all people can play football in a high quality, safe environment that is free from abuse</a:t>
                      </a: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800998">
                <a:tc>
                  <a:txBody>
                    <a:bodyPr/>
                    <a:lstStyle/>
                    <a:p>
                      <a:pPr algn="l"/>
                      <a:r>
                        <a:rPr lang="en-GB" sz="1000" dirty="0">
                          <a:latin typeface="+mn-lt"/>
                        </a:rPr>
                        <a:t>6. Fully support the FA RESPECT</a:t>
                      </a:r>
                      <a:r>
                        <a:rPr lang="en-GB" sz="1000" baseline="0" dirty="0">
                          <a:latin typeface="+mn-lt"/>
                        </a:rPr>
                        <a:t> programme through all the players and members . </a:t>
                      </a:r>
                      <a:r>
                        <a:rPr lang="en-GB" sz="1000" b="0" i="0" u="none" strike="noStrike" baseline="0" dirty="0">
                          <a:latin typeface="+mn-lt"/>
                        </a:rPr>
                        <a:t>Every player, parent and coach to sign the ‘Code of Conduct’ and display latest versions in Clubhouse Zero tolerance of abuse towards referees Work with County FA</a:t>
                      </a:r>
                      <a:endParaRPr lang="en-GB" sz="1000" dirty="0">
                        <a:latin typeface="+mn-lt"/>
                      </a:endParaRPr>
                    </a:p>
                  </a:txBody>
                  <a:tcPr/>
                </a:tc>
                <a:tc>
                  <a:txBody>
                    <a:bodyPr/>
                    <a:lstStyle/>
                    <a:p>
                      <a:pPr algn="l"/>
                      <a:r>
                        <a:rPr lang="en-GB" sz="1000" b="0" i="0" u="none" strike="noStrike" baseline="0" dirty="0">
                          <a:latin typeface="+mn-lt"/>
                        </a:rPr>
                        <a:t>Reduce number of incidents of abuse towards referees and</a:t>
                      </a:r>
                    </a:p>
                    <a:p>
                      <a:pPr algn="l"/>
                      <a:r>
                        <a:rPr lang="en-GB" sz="1000" b="0" i="0" u="none" strike="noStrike" baseline="0" dirty="0">
                          <a:latin typeface="+mn-lt"/>
                        </a:rPr>
                        <a:t>deal with all matters firmly and in line with FA recommended sanctions.</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p>
                      <a:endParaRPr lang="en-GB" sz="1000" dirty="0">
                        <a:latin typeface="+mn-lt"/>
                      </a:endParaRPr>
                    </a:p>
                  </a:txBody>
                  <a:tcPr/>
                </a:tc>
                <a:tc>
                  <a:txBody>
                    <a:bodyPr/>
                    <a:lstStyle/>
                    <a:p>
                      <a:r>
                        <a:rPr lang="en-GB" sz="1000" dirty="0">
                          <a:latin typeface="+mn-lt"/>
                        </a:rPr>
                        <a:t>Club committee</a:t>
                      </a:r>
                    </a:p>
                    <a:p>
                      <a:r>
                        <a:rPr lang="en-GB" sz="1000" dirty="0">
                          <a:latin typeface="+mn-lt"/>
                        </a:rPr>
                        <a:t>Team managers</a:t>
                      </a:r>
                    </a:p>
                    <a:p>
                      <a:r>
                        <a:rPr lang="en-GB" sz="1000" dirty="0">
                          <a:latin typeface="+mn-lt"/>
                        </a:rPr>
                        <a:t>Parents</a:t>
                      </a:r>
                    </a:p>
                    <a:p>
                      <a:endParaRPr lang="en-GB" sz="1000" dirty="0">
                        <a:latin typeface="+mn-lt"/>
                      </a:endParaRPr>
                    </a:p>
                    <a:p>
                      <a:r>
                        <a:rPr lang="en-GB" sz="1000" dirty="0">
                          <a:latin typeface="+mn-lt"/>
                        </a:rPr>
                        <a:t>Introduce respect Marshalls by year 2</a:t>
                      </a:r>
                      <a:r>
                        <a:rPr lang="en-GB" sz="1000" baseline="0" dirty="0">
                          <a:latin typeface="+mn-lt"/>
                        </a:rPr>
                        <a:t> </a:t>
                      </a:r>
                      <a:endParaRPr lang="en-GB" sz="1000" dirty="0">
                        <a:latin typeface="+mn-lt"/>
                      </a:endParaRPr>
                    </a:p>
                  </a:txBody>
                  <a:tcPr/>
                </a:tc>
                <a:tc>
                  <a:txBody>
                    <a:bodyPr/>
                    <a:lstStyle/>
                    <a:p>
                      <a:r>
                        <a:rPr lang="en-GB" sz="1000" dirty="0">
                          <a:latin typeface="+mn-lt"/>
                        </a:rPr>
                        <a:t>Nil </a:t>
                      </a:r>
                    </a:p>
                  </a:txBody>
                  <a:tcPr/>
                </a:tc>
                <a:extLst>
                  <a:ext uri="{0D108BD9-81ED-4DB2-BD59-A6C34878D82A}">
                    <a16:rowId xmlns:a16="http://schemas.microsoft.com/office/drawing/2014/main" val="10002"/>
                  </a:ext>
                </a:extLst>
              </a:tr>
              <a:tr h="370840">
                <a:tc>
                  <a:txBody>
                    <a:bodyPr/>
                    <a:lstStyle/>
                    <a:p>
                      <a:pPr algn="l"/>
                      <a:r>
                        <a:rPr lang="en-GB" sz="1000" b="0" i="0" u="none" strike="noStrike" baseline="0" dirty="0">
                          <a:latin typeface="+mn-lt"/>
                        </a:rPr>
                        <a:t>7. Attend County FA Club Support Workshops &amp; Meetings.</a:t>
                      </a:r>
                    </a:p>
                    <a:p>
                      <a:pPr algn="l"/>
                      <a:endParaRPr lang="en-GB" sz="1000" b="0" i="0" u="none" strike="noStrike" baseline="0" dirty="0">
                        <a:latin typeface="+mn-lt"/>
                      </a:endParaRPr>
                    </a:p>
                    <a:p>
                      <a:pPr algn="l"/>
                      <a:r>
                        <a:rPr lang="en-GB" sz="1000" b="0" i="0" u="none" strike="noStrike" baseline="0" dirty="0">
                          <a:latin typeface="+mn-lt"/>
                        </a:rPr>
                        <a:t>Request programme from CFA and nominate</a:t>
                      </a:r>
                      <a:endParaRPr lang="en-GB" sz="1000" dirty="0">
                        <a:latin typeface="+mn-lt"/>
                      </a:endParaRPr>
                    </a:p>
                  </a:txBody>
                  <a:tcPr/>
                </a:tc>
                <a:tc>
                  <a:txBody>
                    <a:bodyPr/>
                    <a:lstStyle/>
                    <a:p>
                      <a:r>
                        <a:rPr lang="en-GB" sz="1000" dirty="0">
                          <a:latin typeface="+mn-lt"/>
                        </a:rPr>
                        <a:t>Minimum of two workshops per year.</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Club Committee </a:t>
                      </a:r>
                    </a:p>
                  </a:txBody>
                  <a:tcPr/>
                </a:tc>
                <a:tc>
                  <a:txBody>
                    <a:bodyPr/>
                    <a:lstStyle/>
                    <a:p>
                      <a:r>
                        <a:rPr lang="en-GB" sz="1000" dirty="0">
                          <a:latin typeface="+mn-lt"/>
                        </a:rPr>
                        <a:t>NIL</a:t>
                      </a:r>
                    </a:p>
                  </a:txBody>
                  <a:tcPr/>
                </a:tc>
                <a:extLst>
                  <a:ext uri="{0D108BD9-81ED-4DB2-BD59-A6C34878D82A}">
                    <a16:rowId xmlns:a16="http://schemas.microsoft.com/office/drawing/2014/main" val="10003"/>
                  </a:ext>
                </a:extLst>
              </a:tr>
              <a:tr h="370840">
                <a:tc>
                  <a:txBody>
                    <a:bodyPr/>
                    <a:lstStyle/>
                    <a:p>
                      <a:pPr algn="l"/>
                      <a:r>
                        <a:rPr lang="en-GB" sz="1000" b="0" i="0" u="none" strike="noStrike" baseline="0" dirty="0">
                          <a:latin typeface="+mn-lt"/>
                        </a:rPr>
                        <a:t>8. Organise a volunteer and player awards evening Set up an organising committee.</a:t>
                      </a:r>
                    </a:p>
                    <a:p>
                      <a:pPr algn="l"/>
                      <a:endParaRPr lang="en-GB" sz="1000" b="0" i="0" u="none" strike="noStrike" baseline="0" dirty="0">
                        <a:latin typeface="+mn-lt"/>
                      </a:endParaRPr>
                    </a:p>
                    <a:p>
                      <a:pPr algn="l"/>
                      <a:r>
                        <a:rPr lang="en-GB" sz="1000" b="0" i="0" u="none" strike="noStrike" baseline="0" dirty="0">
                          <a:latin typeface="+mn-lt"/>
                        </a:rPr>
                        <a:t>Seek recognition for hard work of all volunteers</a:t>
                      </a:r>
                      <a:endParaRPr lang="en-GB" sz="1000" dirty="0">
                        <a:latin typeface="+mn-lt"/>
                      </a:endParaRPr>
                    </a:p>
                  </a:txBody>
                  <a:tcPr/>
                </a:tc>
                <a:tc>
                  <a:txBody>
                    <a:bodyPr/>
                    <a:lstStyle/>
                    <a:p>
                      <a:pPr algn="l"/>
                      <a:r>
                        <a:rPr lang="en-GB" sz="1000" b="0" i="0" u="none" strike="noStrike" baseline="0" dirty="0">
                          <a:latin typeface="+mn-lt"/>
                        </a:rPr>
                        <a:t>Annual volunteer and player awards evening 1 awards application per season.</a:t>
                      </a:r>
                      <a:endParaRPr lang="en-GB" sz="1000" baseline="0" dirty="0">
                        <a:latin typeface="+mn-lt"/>
                      </a:endParaRPr>
                    </a:p>
                  </a:txBody>
                  <a:tcPr/>
                </a:tc>
                <a:tc>
                  <a:txBody>
                    <a:bodyPr/>
                    <a:lstStyle/>
                    <a:p>
                      <a:r>
                        <a:rPr lang="en-GB" sz="1000" dirty="0">
                          <a:latin typeface="+mn-lt"/>
                        </a:rPr>
                        <a:t>Year</a:t>
                      </a:r>
                      <a:r>
                        <a:rPr lang="en-GB" sz="1000" baseline="0" dirty="0">
                          <a:latin typeface="+mn-lt"/>
                        </a:rPr>
                        <a:t> </a:t>
                      </a:r>
                      <a:r>
                        <a:rPr lang="en-GB" sz="1000" b="1" dirty="0">
                          <a:solidFill>
                            <a:srgbClr val="FF0000"/>
                          </a:solidFill>
                          <a:latin typeface="+mn-lt"/>
                        </a:rPr>
                        <a:t>?</a:t>
                      </a:r>
                      <a:r>
                        <a:rPr lang="en-GB" sz="1000" baseline="0" dirty="0">
                          <a:latin typeface="+mn-lt"/>
                        </a:rPr>
                        <a:t> and annually</a:t>
                      </a:r>
                      <a:endParaRPr lang="en-GB" sz="1000" dirty="0">
                        <a:latin typeface="+mn-lt"/>
                      </a:endParaRPr>
                    </a:p>
                  </a:txBody>
                  <a:tcPr/>
                </a:tc>
                <a:tc>
                  <a:txBody>
                    <a:bodyPr/>
                    <a:lstStyle/>
                    <a:p>
                      <a:r>
                        <a:rPr lang="en-GB" sz="1000" dirty="0">
                          <a:latin typeface="+mn-lt"/>
                        </a:rPr>
                        <a:t>Club Committee </a:t>
                      </a:r>
                    </a:p>
                  </a:txBody>
                  <a:tcPr/>
                </a:tc>
                <a:tc>
                  <a:txBody>
                    <a:bodyPr/>
                    <a:lstStyle/>
                    <a:p>
                      <a:r>
                        <a:rPr lang="en-GB" sz="1000" dirty="0">
                          <a:latin typeface="+mn-lt"/>
                        </a:rPr>
                        <a:t>£</a:t>
                      </a:r>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b="0" i="0" u="none" strike="noStrike" baseline="0" dirty="0">
                          <a:latin typeface="+mn-lt"/>
                        </a:rPr>
                        <a:t>9. Organise a pre-season briefing for players and parents/carers at the start of each season detailing acceptable standards of behaviour.</a:t>
                      </a:r>
                      <a:endParaRPr lang="en-GB" sz="1000" dirty="0">
                        <a:latin typeface="+mn-lt"/>
                      </a:endParaRPr>
                    </a:p>
                  </a:txBody>
                  <a:tcPr/>
                </a:tc>
                <a:tc>
                  <a:txBody>
                    <a:bodyPr/>
                    <a:lstStyle/>
                    <a:p>
                      <a:r>
                        <a:rPr lang="en-GB" sz="1000" baseline="0" dirty="0">
                          <a:latin typeface="+mn-lt"/>
                        </a:rPr>
                        <a:t>One pre season meeting per year.</a:t>
                      </a:r>
                    </a:p>
                    <a:p>
                      <a:endParaRPr lang="en-GB" sz="1000" baseline="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Club Committee</a:t>
                      </a:r>
                    </a:p>
                  </a:txBody>
                  <a:tcPr/>
                </a:tc>
                <a:tc>
                  <a:txBody>
                    <a:bodyPr/>
                    <a:lstStyle/>
                    <a:p>
                      <a:r>
                        <a:rPr lang="en-GB" sz="1000" dirty="0">
                          <a:latin typeface="+mn-lt"/>
                        </a:rPr>
                        <a:t>Nil </a:t>
                      </a:r>
                    </a:p>
                  </a:txBody>
                  <a:tcPr/>
                </a:tc>
                <a:extLst>
                  <a:ext uri="{0D108BD9-81ED-4DB2-BD59-A6C34878D82A}">
                    <a16:rowId xmlns:a16="http://schemas.microsoft.com/office/drawing/2014/main" val="10005"/>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79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2138"/>
            <a:ext cx="8229600" cy="533400"/>
          </a:xfrm>
        </p:spPr>
        <p:txBody>
          <a:bodyPr/>
          <a:lstStyle/>
          <a:p>
            <a:r>
              <a:rPr lang="en-US" dirty="0">
                <a:solidFill>
                  <a:schemeClr val="tx2"/>
                </a:solidFill>
                <a:latin typeface="Arial" pitchFamily="34" charset="0"/>
                <a:ea typeface="ＭＳ Ｐゴシック"/>
                <a:cs typeface="ＭＳ Ｐゴシック"/>
              </a:rPr>
              <a:t>Raising Standards </a:t>
            </a:r>
            <a:br>
              <a:rPr lang="en-US" dirty="0">
                <a:solidFill>
                  <a:schemeClr val="tx2"/>
                </a:solidFill>
                <a:latin typeface="Arial" pitchFamily="34" charset="0"/>
                <a:ea typeface="ＭＳ Ｐゴシック"/>
                <a:cs typeface="ＭＳ Ｐゴシック"/>
              </a:rPr>
            </a:br>
            <a:r>
              <a:rPr lang="en-US" dirty="0">
                <a:solidFill>
                  <a:schemeClr val="tx2"/>
                </a:solidFill>
                <a:latin typeface="Arial" pitchFamily="34" charset="0"/>
                <a:ea typeface="ＭＳ Ｐゴシック"/>
                <a:cs typeface="ＭＳ Ｐゴシック"/>
              </a:rPr>
              <a:t>and Addressing Abusive </a:t>
            </a:r>
            <a:r>
              <a:rPr lang="en-US" dirty="0" err="1">
                <a:solidFill>
                  <a:schemeClr val="tx2"/>
                </a:solidFill>
                <a:latin typeface="Arial" pitchFamily="34" charset="0"/>
                <a:ea typeface="ＭＳ Ｐゴシック"/>
                <a:cs typeface="ＭＳ Ｐゴシック"/>
              </a:rPr>
              <a:t>Behaviour</a:t>
            </a:r>
            <a:br>
              <a:rPr lang="en-US" dirty="0">
                <a:solidFill>
                  <a:schemeClr val="tx2"/>
                </a:solidFill>
                <a:latin typeface="Arial" pitchFamily="34" charset="0"/>
                <a:ea typeface="ＭＳ Ｐゴシック"/>
                <a:cs typeface="ＭＳ Ｐゴシック"/>
              </a:rPr>
            </a:br>
            <a:endParaRPr lang="en-GB" dirty="0">
              <a:solidFill>
                <a:schemeClr val="tx2"/>
              </a:solidFill>
              <a:latin typeface="Arial" pitchFamily="34" charset="0"/>
              <a:ea typeface="ＭＳ Ｐゴシック"/>
              <a:cs typeface="ＭＳ Ｐゴシック"/>
            </a:endParaRPr>
          </a:p>
        </p:txBody>
      </p:sp>
      <p:sp>
        <p:nvSpPr>
          <p:cNvPr id="12291" name="Content Placeholder 2"/>
          <p:cNvSpPr>
            <a:spLocks noGrp="1"/>
          </p:cNvSpPr>
          <p:nvPr>
            <p:ph idx="1"/>
          </p:nvPr>
        </p:nvSpPr>
        <p:spPr>
          <a:xfrm>
            <a:off x="457200" y="1357313"/>
            <a:ext cx="8229600" cy="4768850"/>
          </a:xfrm>
        </p:spPr>
        <p:txBody>
          <a:bodyPr/>
          <a:lstStyle/>
          <a:p>
            <a:endParaRPr lang="en-GB" dirty="0">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223531058"/>
              </p:ext>
            </p:extLst>
          </p:nvPr>
        </p:nvGraphicFramePr>
        <p:xfrm>
          <a:off x="457200" y="1238250"/>
          <a:ext cx="8229600" cy="4241800"/>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lgn="l"/>
                      <a:r>
                        <a:rPr lang="en-GB" sz="1200" b="0" i="0" u="none" strike="noStrike" baseline="0" dirty="0">
                          <a:latin typeface="+mn-lt"/>
                        </a:rPr>
                        <a:t>To ensure that all people can play football in a high quality, safe environment that is free from abuse</a:t>
                      </a:r>
                      <a:endParaRPr lang="en-GB" sz="1200"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800998">
                <a:tc>
                  <a:txBody>
                    <a:bodyPr/>
                    <a:lstStyle/>
                    <a:p>
                      <a:pPr algn="l"/>
                      <a:r>
                        <a:rPr lang="en-GB" sz="1000" dirty="0">
                          <a:latin typeface="+mn-lt"/>
                        </a:rPr>
                        <a:t>9. Any Volunteer  looking to get involved with the Club (To</a:t>
                      </a:r>
                      <a:r>
                        <a:rPr lang="en-GB" sz="1000" baseline="0" dirty="0">
                          <a:latin typeface="+mn-lt"/>
                        </a:rPr>
                        <a:t> work with children) </a:t>
                      </a:r>
                      <a:r>
                        <a:rPr lang="en-GB" sz="1000" dirty="0">
                          <a:latin typeface="+mn-lt"/>
                        </a:rPr>
                        <a:t>must be passed</a:t>
                      </a:r>
                      <a:r>
                        <a:rPr lang="en-GB" sz="1000" baseline="0" dirty="0">
                          <a:latin typeface="+mn-lt"/>
                        </a:rPr>
                        <a:t> on</a:t>
                      </a:r>
                      <a:r>
                        <a:rPr lang="en-GB" sz="1000" dirty="0">
                          <a:latin typeface="+mn-lt"/>
                        </a:rPr>
                        <a:t> to the CWO and have an FA DBS check carried out by the FA and can</a:t>
                      </a:r>
                      <a:r>
                        <a:rPr lang="en-GB" sz="1000" baseline="0" dirty="0">
                          <a:latin typeface="+mn-lt"/>
                        </a:rPr>
                        <a:t> not carry out any activity with the team until this has returned from the FA as accepted.</a:t>
                      </a:r>
                      <a:endParaRPr lang="en-GB" sz="1000" dirty="0">
                        <a:latin typeface="+mn-lt"/>
                      </a:endParaRPr>
                    </a:p>
                  </a:txBody>
                  <a:tcPr/>
                </a:tc>
                <a:tc>
                  <a:txBody>
                    <a:bodyPr/>
                    <a:lstStyle/>
                    <a:p>
                      <a:pPr algn="l"/>
                      <a:r>
                        <a:rPr lang="en-GB" sz="1000" dirty="0">
                          <a:latin typeface="+mn-lt"/>
                        </a:rPr>
                        <a:t>Every person involved with Teams have an up to date FA DBS Check.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Year </a:t>
                      </a:r>
                      <a:r>
                        <a:rPr kumimoji="0" lang="en-GB" sz="1000" b="1" i="0" u="none" strike="noStrike" kern="1200" cap="none" spc="0" normalizeH="0" baseline="0" noProof="0" dirty="0">
                          <a:ln>
                            <a:noFill/>
                          </a:ln>
                          <a:solidFill>
                            <a:srgbClr val="FF0000"/>
                          </a:solidFill>
                          <a:effectLst/>
                          <a:uLnTx/>
                          <a:uFillTx/>
                          <a:latin typeface="Calibri"/>
                          <a:ea typeface="+mn-ea"/>
                          <a:cs typeface="+mn-cs"/>
                        </a:rPr>
                        <a:t>?</a:t>
                      </a:r>
                      <a:r>
                        <a:rPr kumimoji="0" lang="en-GB" sz="1000" b="0" i="0" u="none" strike="noStrike" kern="1200" cap="none" spc="0" normalizeH="0" baseline="0" noProof="0" dirty="0">
                          <a:ln>
                            <a:noFill/>
                          </a:ln>
                          <a:solidFill>
                            <a:prstClr val="black"/>
                          </a:solidFill>
                          <a:effectLst/>
                          <a:uLnTx/>
                          <a:uFillTx/>
                          <a:latin typeface="Calibri"/>
                          <a:ea typeface="+mn-ea"/>
                          <a:cs typeface="+mn-cs"/>
                        </a:rPr>
                        <a:t> and annually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10. Club Committee Members regularly visit training and games to ensure those involved are the correct Club Volunteers who have the  necessary accreditations </a:t>
                      </a:r>
                      <a:r>
                        <a:rPr lang="en-GB" sz="1000">
                          <a:latin typeface="+mn-lt"/>
                        </a:rPr>
                        <a:t>in place. </a:t>
                      </a:r>
                      <a:endParaRPr lang="en-GB" sz="1000" dirty="0">
                        <a:latin typeface="+mn-lt"/>
                      </a:endParaRPr>
                    </a:p>
                  </a:txBody>
                  <a:tcPr/>
                </a:tc>
                <a:tc>
                  <a:txBody>
                    <a:bodyPr/>
                    <a:lstStyle/>
                    <a:p>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Year </a:t>
                      </a:r>
                      <a:r>
                        <a:rPr kumimoji="0" lang="en-GB" sz="1000" b="1" i="0" u="none" strike="noStrike" kern="1200" cap="none" spc="0" normalizeH="0" baseline="0" noProof="0">
                          <a:ln>
                            <a:noFill/>
                          </a:ln>
                          <a:solidFill>
                            <a:srgbClr val="FF0000"/>
                          </a:solidFill>
                          <a:effectLst/>
                          <a:uLnTx/>
                          <a:uFillTx/>
                          <a:latin typeface="Calibri"/>
                          <a:ea typeface="+mn-ea"/>
                          <a:cs typeface="+mn-cs"/>
                        </a:rPr>
                        <a:t>?</a:t>
                      </a:r>
                      <a:r>
                        <a:rPr kumimoji="0" lang="en-GB" sz="1000" b="0" i="0" u="none" strike="noStrike" kern="1200" cap="none" spc="0" normalizeH="0" baseline="0" noProof="0">
                          <a:ln>
                            <a:noFill/>
                          </a:ln>
                          <a:solidFill>
                            <a:prstClr val="black"/>
                          </a:solidFill>
                          <a:effectLst/>
                          <a:uLnTx/>
                          <a:uFillTx/>
                          <a:latin typeface="Calibri"/>
                          <a:ea typeface="+mn-ea"/>
                          <a:cs typeface="+mn-cs"/>
                        </a:rPr>
                        <a:t> and annually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11. Club will set up a committee to deal with in house</a:t>
                      </a:r>
                      <a:r>
                        <a:rPr lang="en-GB" sz="1000" baseline="0" dirty="0">
                          <a:latin typeface="+mn-lt"/>
                        </a:rPr>
                        <a:t> issues involving Parents &amp; Coaches.</a:t>
                      </a:r>
                      <a:endParaRPr lang="en-GB" sz="1000" dirty="0">
                        <a:latin typeface="+mn-lt"/>
                      </a:endParaRPr>
                    </a:p>
                  </a:txBody>
                  <a:tcPr/>
                </a:tc>
                <a:tc>
                  <a:txBody>
                    <a:bodyPr/>
                    <a:lstStyle/>
                    <a:p>
                      <a:pPr algn="l"/>
                      <a:r>
                        <a:rPr lang="en-GB" sz="1000" baseline="0" dirty="0">
                          <a:latin typeface="+mn-lt"/>
                        </a:rPr>
                        <a:t>In house issues dealt with internally by Club Committee.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Year </a:t>
                      </a:r>
                      <a:r>
                        <a:rPr kumimoji="0" lang="en-GB" sz="1000" b="1" i="0" u="none" strike="noStrike" kern="1200" cap="none" spc="0" normalizeH="0" baseline="0" noProof="0">
                          <a:ln>
                            <a:noFill/>
                          </a:ln>
                          <a:solidFill>
                            <a:srgbClr val="FF0000"/>
                          </a:solidFill>
                          <a:effectLst/>
                          <a:uLnTx/>
                          <a:uFillTx/>
                          <a:latin typeface="Calibri"/>
                          <a:ea typeface="+mn-ea"/>
                          <a:cs typeface="+mn-cs"/>
                        </a:rPr>
                        <a:t>?</a:t>
                      </a:r>
                      <a:r>
                        <a:rPr kumimoji="0" lang="en-GB" sz="1000" b="0" i="0" u="none" strike="noStrike" kern="1200" cap="none" spc="0" normalizeH="0" baseline="0" noProof="0">
                          <a:ln>
                            <a:noFill/>
                          </a:ln>
                          <a:solidFill>
                            <a:prstClr val="black"/>
                          </a:solidFill>
                          <a:effectLst/>
                          <a:uLnTx/>
                          <a:uFillTx/>
                          <a:latin typeface="Calibri"/>
                          <a:ea typeface="+mn-ea"/>
                          <a:cs typeface="+mn-cs"/>
                        </a:rPr>
                        <a:t> and annually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dirty="0"/>
                        <a:t>12. Managers &amp; Coaches will be responsible for the behaviour of parents &amp; spectators involved with their team.</a:t>
                      </a:r>
                    </a:p>
                  </a:txBody>
                  <a:tcPr/>
                </a:tc>
                <a:tc>
                  <a:txBody>
                    <a:bodyPr/>
                    <a:lstStyle/>
                    <a:p>
                      <a:r>
                        <a:rPr lang="en-GB" sz="1000" b="0" baseline="0" dirty="0">
                          <a:solidFill>
                            <a:schemeClr val="tx1"/>
                          </a:solidFill>
                        </a:rPr>
                        <a:t>Managers &amp; Coaches to promote good behaviour inline with Clubs Codes of Conducts at training and matches throughout the season.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Year </a:t>
                      </a:r>
                      <a:r>
                        <a:rPr kumimoji="0" lang="en-GB" sz="1000" b="1" i="0" u="none" strike="noStrike" kern="1200" cap="none" spc="0" normalizeH="0" baseline="0" noProof="0" dirty="0">
                          <a:ln>
                            <a:noFill/>
                          </a:ln>
                          <a:solidFill>
                            <a:srgbClr val="FF0000"/>
                          </a:solidFill>
                          <a:effectLst/>
                          <a:uLnTx/>
                          <a:uFillTx/>
                          <a:latin typeface="Calibri"/>
                          <a:ea typeface="+mn-ea"/>
                          <a:cs typeface="+mn-cs"/>
                        </a:rPr>
                        <a:t>?</a:t>
                      </a:r>
                      <a:r>
                        <a:rPr kumimoji="0" lang="en-GB" sz="1000" b="0" i="0" u="none" strike="noStrike" kern="1200" cap="none" spc="0" normalizeH="0" baseline="0" noProof="0" dirty="0">
                          <a:ln>
                            <a:noFill/>
                          </a:ln>
                          <a:solidFill>
                            <a:prstClr val="black"/>
                          </a:solidFill>
                          <a:effectLst/>
                          <a:uLnTx/>
                          <a:uFillTx/>
                          <a:latin typeface="Calibri"/>
                          <a:ea typeface="+mn-ea"/>
                          <a:cs typeface="+mn-cs"/>
                        </a:rPr>
                        <a:t> and annually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p>
                  </a:txBody>
                  <a:tcPr/>
                </a:tc>
                <a:tc>
                  <a:txBody>
                    <a:bodyPr/>
                    <a:lstStyle/>
                    <a:p>
                      <a:r>
                        <a:rPr kumimoji="0" lang="en-GB" sz="1000" b="1" i="0" u="none" strike="noStrike" kern="1200" cap="none" spc="0" normalizeH="0" baseline="0" noProof="0" dirty="0">
                          <a:ln>
                            <a:noFill/>
                          </a:ln>
                          <a:solidFill>
                            <a:srgbClr val="FF0000"/>
                          </a:solidFill>
                          <a:effectLst/>
                          <a:uLnTx/>
                          <a:uFillTx/>
                          <a:latin typeface="Calibri"/>
                          <a:ea typeface="+mn-ea"/>
                          <a:cs typeface="+mn-cs"/>
                        </a:rPr>
                        <a:t>?</a:t>
                      </a:r>
                      <a:endParaRPr lang="en-GB" sz="1000" dirty="0"/>
                    </a:p>
                  </a:txBody>
                  <a:tcPr/>
                </a:tc>
                <a:extLst>
                  <a:ext uri="{0D108BD9-81ED-4DB2-BD59-A6C34878D82A}">
                    <a16:rowId xmlns:a16="http://schemas.microsoft.com/office/drawing/2014/main" val="10005"/>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42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250825" y="304800"/>
            <a:ext cx="6477000" cy="609600"/>
          </a:xfrm>
        </p:spPr>
        <p:txBody>
          <a:bodyPr/>
          <a:lstStyle/>
          <a:p>
            <a:pPr eaLnBrk="1" hangingPunct="1"/>
            <a:r>
              <a:rPr lang="en-GB" sz="3200">
                <a:solidFill>
                  <a:srgbClr val="FFFFFF"/>
                </a:solidFill>
                <a:latin typeface="Arial Bold" pitchFamily="34" charset="0"/>
                <a:ea typeface="ＭＳ Ｐゴシック"/>
                <a:cs typeface="ＭＳ Ｐゴシック"/>
              </a:rPr>
              <a:t>Better Players</a:t>
            </a:r>
            <a:endParaRPr lang="en-US" sz="3200">
              <a:solidFill>
                <a:srgbClr val="FFFFFF"/>
              </a:solidFill>
              <a:latin typeface="Arial" pitchFamily="34" charset="0"/>
              <a:ea typeface="ＭＳ Ｐゴシック"/>
              <a:cs typeface="ＭＳ Ｐゴシック"/>
            </a:endParaRPr>
          </a:p>
        </p:txBody>
      </p:sp>
      <p:pic>
        <p:nvPicPr>
          <p:cNvPr id="9" name="Picture 9"/>
          <p:cNvPicPr>
            <a:picLocks noChangeAspect="1" noChangeArrowheads="1"/>
          </p:cNvPicPr>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445224"/>
            <a:ext cx="1416021" cy="118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5613"/>
            <a:ext cx="8229600" cy="533400"/>
          </a:xfrm>
        </p:spPr>
        <p:txBody>
          <a:bodyPr/>
          <a:lstStyle/>
          <a:p>
            <a:r>
              <a:rPr lang="en-GB">
                <a:latin typeface="Arial" pitchFamily="34" charset="0"/>
                <a:ea typeface="ＭＳ Ｐゴシック"/>
                <a:cs typeface="ＭＳ Ｐゴシック"/>
              </a:rPr>
              <a:t>Better Players</a:t>
            </a:r>
          </a:p>
        </p:txBody>
      </p:sp>
      <p:graphicFrame>
        <p:nvGraphicFramePr>
          <p:cNvPr id="5" name="Content Placeholder 4"/>
          <p:cNvGraphicFramePr>
            <a:graphicFrameLocks/>
          </p:cNvGraphicFramePr>
          <p:nvPr>
            <p:extLst>
              <p:ext uri="{D42A27DB-BD31-4B8C-83A1-F6EECF244321}">
                <p14:modId xmlns:p14="http://schemas.microsoft.com/office/powerpoint/2010/main" val="3410153778"/>
              </p:ext>
            </p:extLst>
          </p:nvPr>
        </p:nvGraphicFramePr>
        <p:xfrm>
          <a:off x="457200" y="1125538"/>
          <a:ext cx="8383960" cy="3828072"/>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100808">
                  <a:extLst>
                    <a:ext uri="{9D8B030D-6E8A-4147-A177-3AD203B41FA5}">
                      <a16:colId xmlns:a16="http://schemas.microsoft.com/office/drawing/2014/main" val="20004"/>
                    </a:ext>
                  </a:extLst>
                </a:gridCol>
              </a:tblGrid>
              <a:tr h="647278">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600" b="0" i="0" u="none" strike="noStrike" baseline="0" dirty="0">
                          <a:solidFill>
                            <a:schemeClr val="bg1"/>
                          </a:solidFill>
                          <a:latin typeface="+mn-lt"/>
                        </a:rPr>
                        <a:t>To raise the standards of players within the club</a:t>
                      </a:r>
                    </a:p>
                    <a:p>
                      <a:pPr marL="285750" indent="-285750" algn="l">
                        <a:buFont typeface="Arial" panose="020B0604020202020204" pitchFamily="34" charset="0"/>
                        <a:buChar char="•"/>
                      </a:pPr>
                      <a:r>
                        <a:rPr lang="en-GB" sz="1600" b="0" i="0" u="none" strike="noStrike" baseline="0" dirty="0">
                          <a:solidFill>
                            <a:schemeClr val="bg1"/>
                          </a:solidFill>
                          <a:latin typeface="+mn-lt"/>
                        </a:rPr>
                        <a:t>To support the development of coaches to create better players</a:t>
                      </a:r>
                      <a:endParaRPr lang="en-GB" sz="1600"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554434">
                <a:tc>
                  <a:txBody>
                    <a:bodyPr/>
                    <a:lstStyle/>
                    <a:p>
                      <a:r>
                        <a:rPr lang="en-GB" sz="1000" dirty="0">
                          <a:latin typeface="+mn-lt"/>
                        </a:rPr>
                        <a:t>1. Run weekly coaching sessions for all mini soccer players U7s to U10s.</a:t>
                      </a:r>
                    </a:p>
                  </a:txBody>
                  <a:tcPr/>
                </a:tc>
                <a:tc>
                  <a:txBody>
                    <a:bodyPr/>
                    <a:lstStyle/>
                    <a:p>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kids currently being coached on a weekly basis in this age group. </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 .</a:t>
                      </a:r>
                    </a:p>
                  </a:txBody>
                  <a:tcPr/>
                </a:tc>
                <a:tc>
                  <a:txBody>
                    <a:bodyPr/>
                    <a:lstStyle/>
                    <a:p>
                      <a:r>
                        <a:rPr lang="en-GB" sz="1000" dirty="0">
                          <a:latin typeface="+mn-lt"/>
                        </a:rPr>
                        <a:t>Cum Committee</a:t>
                      </a:r>
                    </a:p>
                    <a:p>
                      <a:r>
                        <a:rPr lang="en-GB" sz="1000" dirty="0">
                          <a:latin typeface="+mn-lt"/>
                        </a:rPr>
                        <a:t>Team Managers</a:t>
                      </a:r>
                    </a:p>
                    <a:p>
                      <a:r>
                        <a:rPr lang="en-GB" sz="1000" dirty="0">
                          <a:latin typeface="+mn-lt"/>
                        </a:rPr>
                        <a:t>Head</a:t>
                      </a:r>
                      <a:r>
                        <a:rPr lang="en-GB" sz="1000" baseline="0" dirty="0">
                          <a:latin typeface="+mn-lt"/>
                        </a:rPr>
                        <a:t> of football </a:t>
                      </a:r>
                      <a:endParaRPr lang="en-GB" sz="1000" dirty="0">
                        <a:latin typeface="+mn-lt"/>
                      </a:endParaRPr>
                    </a:p>
                  </a:txBody>
                  <a:tcPr/>
                </a:tc>
                <a:tc>
                  <a:txBody>
                    <a:bodyPr/>
                    <a:lstStyle/>
                    <a:p>
                      <a:r>
                        <a:rPr lang="en-GB" sz="1000" dirty="0">
                          <a:latin typeface="+mn-lt"/>
                        </a:rPr>
                        <a:t>n/a</a:t>
                      </a:r>
                    </a:p>
                  </a:txBody>
                  <a:tcPr/>
                </a:tc>
                <a:extLst>
                  <a:ext uri="{0D108BD9-81ED-4DB2-BD59-A6C34878D82A}">
                    <a16:rowId xmlns:a16="http://schemas.microsoft.com/office/drawing/2014/main" val="10002"/>
                  </a:ext>
                </a:extLst>
              </a:tr>
              <a:tr h="370840">
                <a:tc>
                  <a:txBody>
                    <a:bodyPr/>
                    <a:lstStyle/>
                    <a:p>
                      <a:pPr algn="l"/>
                      <a:r>
                        <a:rPr lang="en-GB" sz="1000" dirty="0">
                          <a:latin typeface="+mn-lt"/>
                        </a:rPr>
                        <a:t>2. To identify older players in the Club from U17s up over as future young leaders.</a:t>
                      </a:r>
                    </a:p>
                    <a:p>
                      <a:pPr algn="l"/>
                      <a:endParaRPr lang="en-GB" sz="1000" baseline="0" dirty="0">
                        <a:latin typeface="+mn-lt"/>
                      </a:endParaRPr>
                    </a:p>
                    <a:p>
                      <a:pPr algn="l"/>
                      <a:r>
                        <a:rPr lang="en-GB" sz="1000" baseline="0" dirty="0">
                          <a:latin typeface="+mn-lt"/>
                        </a:rPr>
                        <a:t>Also to sign post interested volunteers aged 14+ to the DFA Young leaders programme via the DFA. </a:t>
                      </a:r>
                      <a:endParaRPr lang="en-GB" sz="1000" dirty="0">
                        <a:latin typeface="+mn-lt"/>
                      </a:endParaRPr>
                    </a:p>
                  </a:txBody>
                  <a:tcPr/>
                </a:tc>
                <a:tc>
                  <a:txBody>
                    <a:bodyPr/>
                    <a:lstStyle/>
                    <a:p>
                      <a:r>
                        <a:rPr lang="en-GB" sz="1000" baseline="0" dirty="0">
                          <a:latin typeface="+mn-lt"/>
                        </a:rPr>
                        <a:t>Two per year.</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a:t>
                      </a:r>
                    </a:p>
                  </a:txBody>
                  <a:tcPr/>
                </a:tc>
                <a:tc>
                  <a:txBody>
                    <a:bodyPr/>
                    <a:lstStyle/>
                    <a:p>
                      <a:r>
                        <a:rPr lang="en-GB" sz="1000" dirty="0">
                          <a:latin typeface="+mn-lt"/>
                        </a:rPr>
                        <a:t>Head coach</a:t>
                      </a:r>
                    </a:p>
                    <a:p>
                      <a:r>
                        <a:rPr lang="en-GB" sz="1000" dirty="0">
                          <a:latin typeface="+mn-lt"/>
                        </a:rPr>
                        <a:t>Committee</a:t>
                      </a:r>
                    </a:p>
                    <a:p>
                      <a:r>
                        <a:rPr lang="en-GB" sz="1000" dirty="0">
                          <a:latin typeface="+mn-lt"/>
                        </a:rPr>
                        <a:t>Team Managers</a:t>
                      </a:r>
                    </a:p>
                  </a:txBody>
                  <a:tcPr/>
                </a:tc>
                <a:tc>
                  <a:txBody>
                    <a:bodyPr/>
                    <a:lstStyle/>
                    <a:p>
                      <a:r>
                        <a:rPr lang="en-GB" sz="1000" dirty="0">
                          <a:latin typeface="+mn-lt"/>
                        </a:rPr>
                        <a:t>£</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per year</a:t>
                      </a:r>
                    </a:p>
                  </a:txBody>
                  <a:tcPr/>
                </a:tc>
                <a:extLst>
                  <a:ext uri="{0D108BD9-81ED-4DB2-BD59-A6C34878D82A}">
                    <a16:rowId xmlns:a16="http://schemas.microsoft.com/office/drawing/2014/main" val="10003"/>
                  </a:ext>
                </a:extLst>
              </a:tr>
              <a:tr h="370840">
                <a:tc>
                  <a:txBody>
                    <a:bodyPr/>
                    <a:lstStyle/>
                    <a:p>
                      <a:pPr algn="l"/>
                      <a:r>
                        <a:rPr lang="en-GB" sz="1000" b="0" i="0" u="none" strike="noStrike" baseline="0" dirty="0">
                          <a:latin typeface="+mn-lt"/>
                        </a:rPr>
                        <a:t>3. Run holiday coaching courses for 5-11s.</a:t>
                      </a:r>
                    </a:p>
                  </a:txBody>
                  <a:tcPr/>
                </a:tc>
                <a:tc>
                  <a:txBody>
                    <a:bodyPr/>
                    <a:lstStyle/>
                    <a:p>
                      <a:pPr algn="l"/>
                      <a:r>
                        <a:rPr lang="en-GB" sz="1000" b="0" i="0" u="none" strike="noStrike" baseline="0" dirty="0">
                          <a:latin typeface="+mn-lt"/>
                        </a:rPr>
                        <a:t>5-11s engaged in holiday coaching Sessions. Over 11s also engaged in separate session.</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a:t>
                      </a:r>
                    </a:p>
                  </a:txBody>
                  <a:tcPr/>
                </a:tc>
                <a:tc>
                  <a:txBody>
                    <a:bodyPr/>
                    <a:lstStyle/>
                    <a:p>
                      <a:r>
                        <a:rPr lang="en-GB" sz="1000" dirty="0">
                          <a:latin typeface="+mn-lt"/>
                        </a:rPr>
                        <a:t>Head coach </a:t>
                      </a:r>
                    </a:p>
                  </a:txBody>
                  <a:tcPr/>
                </a:tc>
                <a:tc>
                  <a:txBody>
                    <a:bodyPr/>
                    <a:lstStyle/>
                    <a:p>
                      <a:r>
                        <a:rPr lang="en-GB" sz="1000" dirty="0">
                          <a:latin typeface="+mn-lt"/>
                        </a:rPr>
                        <a:t>n/a</a:t>
                      </a:r>
                    </a:p>
                  </a:txBody>
                  <a:tcPr/>
                </a:tc>
                <a:extLst>
                  <a:ext uri="{0D108BD9-81ED-4DB2-BD59-A6C34878D82A}">
                    <a16:rowId xmlns:a16="http://schemas.microsoft.com/office/drawing/2014/main" val="10004"/>
                  </a:ext>
                </a:extLst>
              </a:tr>
              <a:tr h="370840">
                <a:tc>
                  <a:txBody>
                    <a:bodyPr/>
                    <a:lstStyle/>
                    <a:p>
                      <a:pPr algn="l"/>
                      <a:r>
                        <a:rPr lang="en-GB" sz="1000" b="0" i="0" u="none" strike="noStrike" baseline="0" dirty="0">
                          <a:latin typeface="+mn-lt"/>
                        </a:rPr>
                        <a:t>4. Coaches to promote basics skill development training and coaching exercises to the parents/carers of players to increase practice time at home.</a:t>
                      </a:r>
                      <a:endParaRPr lang="en-GB" sz="1000" dirty="0">
                        <a:latin typeface="+mn-lt"/>
                      </a:endParaRPr>
                    </a:p>
                  </a:txBody>
                  <a:tcPr/>
                </a:tc>
                <a:tc>
                  <a:txBody>
                    <a:bodyPr/>
                    <a:lstStyle/>
                    <a:p>
                      <a:r>
                        <a:rPr lang="en-GB" sz="1000" baseline="0" dirty="0">
                          <a:latin typeface="+mn-lt"/>
                        </a:rPr>
                        <a:t>2 meetings a year with parents.</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then maintained annually. </a:t>
                      </a:r>
                    </a:p>
                  </a:txBody>
                  <a:tcPr/>
                </a:tc>
                <a:tc>
                  <a:txBody>
                    <a:bodyPr/>
                    <a:lstStyle/>
                    <a:p>
                      <a:r>
                        <a:rPr lang="en-GB" sz="1000" dirty="0">
                          <a:latin typeface="+mn-lt"/>
                        </a:rPr>
                        <a:t>Team managers</a:t>
                      </a:r>
                    </a:p>
                    <a:p>
                      <a:r>
                        <a:rPr lang="en-GB" sz="1000" dirty="0">
                          <a:latin typeface="+mn-lt"/>
                        </a:rPr>
                        <a:t>Head of Football </a:t>
                      </a:r>
                    </a:p>
                  </a:txBody>
                  <a:tcPr/>
                </a:tc>
                <a:tc>
                  <a:txBody>
                    <a:bodyPr/>
                    <a:lstStyle/>
                    <a:p>
                      <a:r>
                        <a:rPr lang="en-GB" sz="1000" dirty="0">
                          <a:latin typeface="+mn-lt"/>
                        </a:rPr>
                        <a:t>N/A</a:t>
                      </a:r>
                    </a:p>
                  </a:txBody>
                  <a:tcPr/>
                </a:tc>
                <a:extLst>
                  <a:ext uri="{0D108BD9-81ED-4DB2-BD59-A6C34878D82A}">
                    <a16:rowId xmlns:a16="http://schemas.microsoft.com/office/drawing/2014/main" val="10005"/>
                  </a:ext>
                </a:extLst>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5613"/>
            <a:ext cx="8229600" cy="533400"/>
          </a:xfrm>
        </p:spPr>
        <p:txBody>
          <a:bodyPr/>
          <a:lstStyle/>
          <a:p>
            <a:r>
              <a:rPr lang="en-GB">
                <a:latin typeface="Arial" pitchFamily="34" charset="0"/>
                <a:ea typeface="ＭＳ Ｐゴシック"/>
                <a:cs typeface="ＭＳ Ｐゴシック"/>
              </a:rPr>
              <a:t>Better Players</a:t>
            </a:r>
          </a:p>
        </p:txBody>
      </p:sp>
      <p:sp>
        <p:nvSpPr>
          <p:cNvPr id="14339" name="Content Placeholder 2"/>
          <p:cNvSpPr>
            <a:spLocks noGrp="1"/>
          </p:cNvSpPr>
          <p:nvPr>
            <p:ph idx="1"/>
          </p:nvPr>
        </p:nvSpPr>
        <p:spPr>
          <a:xfrm>
            <a:off x="457200" y="1357313"/>
            <a:ext cx="8229600" cy="4768850"/>
          </a:xfrm>
        </p:spPr>
        <p:txBody>
          <a:bodyPr/>
          <a:lstStyle/>
          <a:p>
            <a:endParaRPr lang="en-GB" dirty="0">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1447336638"/>
              </p:ext>
            </p:extLst>
          </p:nvPr>
        </p:nvGraphicFramePr>
        <p:xfrm>
          <a:off x="457200" y="1125538"/>
          <a:ext cx="8383960" cy="3597870"/>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100808">
                  <a:extLst>
                    <a:ext uri="{9D8B030D-6E8A-4147-A177-3AD203B41FA5}">
                      <a16:colId xmlns:a16="http://schemas.microsoft.com/office/drawing/2014/main" val="20004"/>
                    </a:ext>
                  </a:extLst>
                </a:gridCol>
              </a:tblGrid>
              <a:tr h="575270">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400" b="0" i="0" u="none" strike="noStrike" baseline="0" dirty="0">
                          <a:solidFill>
                            <a:schemeClr val="bg1"/>
                          </a:solidFill>
                          <a:latin typeface="+mn-lt"/>
                        </a:rPr>
                        <a:t>To raise the standards of players within the club</a:t>
                      </a:r>
                    </a:p>
                    <a:p>
                      <a:pPr marL="285750" indent="-285750" algn="l">
                        <a:buFont typeface="Arial" panose="020B0604020202020204" pitchFamily="34" charset="0"/>
                        <a:buChar char="•"/>
                      </a:pPr>
                      <a:r>
                        <a:rPr lang="en-GB" sz="1400" b="0" i="0" u="none" strike="noStrike" baseline="0" dirty="0">
                          <a:solidFill>
                            <a:schemeClr val="bg1"/>
                          </a:solidFill>
                          <a:latin typeface="+mn-lt"/>
                        </a:rPr>
                        <a:t>To support the development of coaches to create better players</a:t>
                      </a:r>
                      <a:endParaRPr lang="en-GB" sz="1400"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623138">
                <a:tc>
                  <a:txBody>
                    <a:bodyPr/>
                    <a:lstStyle/>
                    <a:p>
                      <a:pPr algn="l"/>
                      <a:r>
                        <a:rPr lang="en-GB" sz="1000" dirty="0">
                          <a:latin typeface="+mn-lt"/>
                        </a:rPr>
                        <a:t>5. </a:t>
                      </a:r>
                      <a:r>
                        <a:rPr lang="en-GB" sz="1000" b="0" i="0" u="none" strike="noStrike" baseline="0" dirty="0">
                          <a:latin typeface="+mn-lt"/>
                        </a:rPr>
                        <a:t>Run a transition festival in May each year to give players moving from 7 a side to 9/11 a side the experience of the wider format of the game.</a:t>
                      </a:r>
                      <a:endParaRPr lang="en-GB" sz="1000" dirty="0">
                        <a:latin typeface="+mn-lt"/>
                      </a:endParaRPr>
                    </a:p>
                  </a:txBody>
                  <a:tcPr/>
                </a:tc>
                <a:tc>
                  <a:txBody>
                    <a:bodyPr/>
                    <a:lstStyle/>
                    <a:p>
                      <a:pPr algn="l"/>
                      <a:r>
                        <a:rPr lang="en-GB" sz="1000" b="0" i="0" u="none" strike="noStrike" baseline="0" dirty="0">
                          <a:latin typeface="+mn-lt"/>
                        </a:rPr>
                        <a:t>1 transition festival run in May each year for new U9s and U11s.</a:t>
                      </a:r>
                      <a:endParaRPr lang="en-GB" sz="1000" dirty="0">
                        <a:latin typeface="+mn-lt"/>
                      </a:endParaRPr>
                    </a:p>
                  </a:txBody>
                  <a:tcPr/>
                </a:tc>
                <a:tc>
                  <a:txBody>
                    <a:bodyPr/>
                    <a:lstStyle/>
                    <a:p>
                      <a:r>
                        <a:rPr lang="en-GB" sz="1000" dirty="0">
                          <a:latin typeface="+mn-lt"/>
                        </a:rPr>
                        <a:t>Year</a:t>
                      </a:r>
                      <a:r>
                        <a:rPr lang="en-GB" sz="1000" baseline="0" dirty="0">
                          <a:latin typeface="+mn-lt"/>
                        </a:rPr>
                        <a:t>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baseline="0" dirty="0">
                          <a:latin typeface="+mn-lt"/>
                        </a:rPr>
                        <a:t> and annually.</a:t>
                      </a:r>
                      <a:endParaRPr lang="en-GB" sz="1000" dirty="0">
                        <a:latin typeface="+mn-lt"/>
                      </a:endParaRPr>
                    </a:p>
                  </a:txBody>
                  <a:tcPr/>
                </a:tc>
                <a:tc>
                  <a:txBody>
                    <a:bodyPr/>
                    <a:lstStyle/>
                    <a:p>
                      <a:r>
                        <a:rPr lang="en-GB" sz="1000" dirty="0">
                          <a:latin typeface="+mn-lt"/>
                        </a:rPr>
                        <a:t>Head coach</a:t>
                      </a:r>
                    </a:p>
                    <a:p>
                      <a:r>
                        <a:rPr lang="en-GB" sz="1000" dirty="0">
                          <a:latin typeface="+mn-lt"/>
                        </a:rPr>
                        <a:t>Committee </a:t>
                      </a:r>
                    </a:p>
                  </a:txBody>
                  <a:tcPr/>
                </a:tc>
                <a:tc>
                  <a:txBody>
                    <a:bodyPr/>
                    <a:lstStyle/>
                    <a:p>
                      <a:r>
                        <a:rPr lang="en-GB" sz="1000" dirty="0">
                          <a:latin typeface="+mn-lt"/>
                        </a:rPr>
                        <a:t>Nil </a:t>
                      </a:r>
                    </a:p>
                  </a:txBody>
                  <a:tcPr/>
                </a:tc>
                <a:extLst>
                  <a:ext uri="{0D108BD9-81ED-4DB2-BD59-A6C34878D82A}">
                    <a16:rowId xmlns:a16="http://schemas.microsoft.com/office/drawing/2014/main" val="10002"/>
                  </a:ext>
                </a:extLst>
              </a:tr>
              <a:tr h="370840">
                <a:tc>
                  <a:txBody>
                    <a:bodyPr/>
                    <a:lstStyle/>
                    <a:p>
                      <a:pPr algn="l"/>
                      <a:r>
                        <a:rPr lang="en-GB" sz="1000" dirty="0">
                          <a:latin typeface="+mn-lt"/>
                        </a:rPr>
                        <a:t>6. </a:t>
                      </a:r>
                      <a:r>
                        <a:rPr lang="en-GB" sz="1000" b="0" i="0" u="none" strike="noStrike" baseline="0" dirty="0">
                          <a:latin typeface="+mn-lt"/>
                        </a:rPr>
                        <a:t>Run 5 a side and 7 aside  festivals across all age groups 12 - 17s to promote the benefits of small sided play supporting skill development at the end of each season.</a:t>
                      </a:r>
                      <a:endParaRPr lang="en-GB" sz="1000" dirty="0">
                        <a:latin typeface="+mn-lt"/>
                      </a:endParaRPr>
                    </a:p>
                  </a:txBody>
                  <a:tcPr/>
                </a:tc>
                <a:tc>
                  <a:txBody>
                    <a:bodyPr/>
                    <a:lstStyle/>
                    <a:p>
                      <a:pPr algn="l"/>
                      <a:r>
                        <a:rPr kumimoji="0" lang="en-GB" sz="1000" b="0" i="0" u="none" strike="noStrike" kern="1200" cap="none" spc="0" normalizeH="0" baseline="0" noProof="0" dirty="0">
                          <a:ln>
                            <a:noFill/>
                          </a:ln>
                          <a:solidFill>
                            <a:prstClr val="black"/>
                          </a:solidFill>
                          <a:effectLst/>
                          <a:uLnTx/>
                          <a:uFillTx/>
                          <a:latin typeface="+mn-lt"/>
                        </a:rPr>
                        <a:t>5 a side and 7 aside </a:t>
                      </a:r>
                      <a:r>
                        <a:rPr lang="nn-NO" sz="1000" b="0" i="0" u="none" strike="noStrike" baseline="0" dirty="0">
                          <a:latin typeface="+mn-lt"/>
                        </a:rPr>
                        <a:t>festivals to be organised for all age groups. </a:t>
                      </a:r>
                      <a:endParaRPr lang="en-GB" sz="1000" baseline="0" dirty="0">
                        <a:latin typeface="+mn-lt"/>
                      </a:endParaRPr>
                    </a:p>
                  </a:txBody>
                  <a:tcPr/>
                </a:tc>
                <a:tc>
                  <a:txBody>
                    <a:bodyPr/>
                    <a:lstStyle/>
                    <a:p>
                      <a:pPr algn="l"/>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Committee </a:t>
                      </a:r>
                    </a:p>
                    <a:p>
                      <a:endParaRPr lang="en-GB" sz="1000" dirty="0">
                        <a:latin typeface="+mn-lt"/>
                      </a:endParaRPr>
                    </a:p>
                  </a:txBody>
                  <a:tcPr/>
                </a:tc>
                <a:tc>
                  <a:txBody>
                    <a:bodyPr/>
                    <a:lstStyle/>
                    <a:p>
                      <a:r>
                        <a:rPr lang="en-GB" sz="1000" dirty="0">
                          <a:latin typeface="+mn-lt"/>
                        </a:rPr>
                        <a:t>Nil </a:t>
                      </a:r>
                    </a:p>
                  </a:txBody>
                  <a:tcPr/>
                </a:tc>
                <a:extLst>
                  <a:ext uri="{0D108BD9-81ED-4DB2-BD59-A6C34878D82A}">
                    <a16:rowId xmlns:a16="http://schemas.microsoft.com/office/drawing/2014/main" val="10003"/>
                  </a:ext>
                </a:extLst>
              </a:tr>
              <a:tr h="370840">
                <a:tc>
                  <a:txBody>
                    <a:bodyPr/>
                    <a:lstStyle/>
                    <a:p>
                      <a:pPr algn="l"/>
                      <a:r>
                        <a:rPr lang="en-GB" sz="1000" b="0" i="0" u="none" strike="noStrike" baseline="0" dirty="0">
                          <a:latin typeface="+mn-lt"/>
                        </a:rPr>
                        <a:t>7. To have multiple teams in each group which allows players the opportunity to play for a team that matches and pushes his</a:t>
                      </a:r>
                      <a:r>
                        <a:rPr lang="en-GB" sz="1000" b="1" i="0" u="none" strike="noStrike" baseline="0" dirty="0">
                          <a:solidFill>
                            <a:schemeClr val="tx1"/>
                          </a:solidFill>
                          <a:latin typeface="+mn-lt"/>
                        </a:rPr>
                        <a:t>/</a:t>
                      </a:r>
                      <a:r>
                        <a:rPr lang="en-GB" sz="1000" b="0" i="0" u="none" strike="noStrike" baseline="0" dirty="0">
                          <a:solidFill>
                            <a:schemeClr val="tx1"/>
                          </a:solidFill>
                          <a:latin typeface="+mn-lt"/>
                        </a:rPr>
                        <a:t>her</a:t>
                      </a:r>
                      <a:r>
                        <a:rPr lang="en-GB" sz="1000" b="0" i="0" u="none" strike="noStrike" baseline="0" dirty="0">
                          <a:latin typeface="+mn-lt"/>
                        </a:rPr>
                        <a:t> ability and skill levels up. </a:t>
                      </a:r>
                    </a:p>
                  </a:txBody>
                  <a:tcPr/>
                </a:tc>
                <a:tc>
                  <a:txBody>
                    <a:bodyPr/>
                    <a:lstStyle/>
                    <a:p>
                      <a:pPr algn="l"/>
                      <a:r>
                        <a:rPr lang="en-GB" sz="1000" b="0" i="0" u="none" strike="noStrike" baseline="0" dirty="0">
                          <a:latin typeface="+mn-lt"/>
                        </a:rPr>
                        <a:t>Multiple teams in place from U7 to Under 12. Build from bottom up to continue this. </a:t>
                      </a:r>
                    </a:p>
                  </a:txBody>
                  <a:tcPr/>
                </a:tc>
                <a:tc>
                  <a:txBody>
                    <a:bodyPr/>
                    <a:lstStyle/>
                    <a:p>
                      <a:r>
                        <a:rPr lang="en-GB" sz="1000" dirty="0">
                          <a:latin typeface="+mn-lt"/>
                        </a:rPr>
                        <a:t>By the end of 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to have multiple teams from U7 to U 18s plus adult first and reserve teams. </a:t>
                      </a:r>
                    </a:p>
                  </a:txBody>
                  <a:tcPr/>
                </a:tc>
                <a:tc>
                  <a:txBody>
                    <a:bodyPr/>
                    <a:lstStyle/>
                    <a:p>
                      <a:r>
                        <a:rPr lang="en-GB" sz="1000" dirty="0">
                          <a:latin typeface="+mn-lt"/>
                        </a:rPr>
                        <a:t>Committee</a:t>
                      </a:r>
                    </a:p>
                    <a:p>
                      <a:r>
                        <a:rPr lang="en-GB" sz="1000" dirty="0">
                          <a:latin typeface="+mn-lt"/>
                        </a:rPr>
                        <a:t>Head coach </a:t>
                      </a:r>
                    </a:p>
                  </a:txBody>
                  <a:tcPr/>
                </a:tc>
                <a:tc>
                  <a:txBody>
                    <a:bodyPr/>
                    <a:lstStyle/>
                    <a:p>
                      <a:r>
                        <a:rPr lang="en-GB" sz="1000" dirty="0">
                          <a:latin typeface="+mn-lt"/>
                        </a:rPr>
                        <a:t>Nil</a:t>
                      </a:r>
                    </a:p>
                  </a:txBody>
                  <a:tcPr/>
                </a:tc>
                <a:extLst>
                  <a:ext uri="{0D108BD9-81ED-4DB2-BD59-A6C34878D82A}">
                    <a16:rowId xmlns:a16="http://schemas.microsoft.com/office/drawing/2014/main" val="10004"/>
                  </a:ext>
                </a:extLst>
              </a:tr>
              <a:tr h="370840">
                <a:tc>
                  <a:txBody>
                    <a:bodyPr/>
                    <a:lstStyle/>
                    <a:p>
                      <a:pPr algn="l"/>
                      <a:r>
                        <a:rPr lang="en-GB" sz="1000" dirty="0">
                          <a:latin typeface="+mn-lt"/>
                        </a:rPr>
                        <a:t>8 Increase the number of Level 2 Qualified Coaches in the Club to </a:t>
                      </a:r>
                      <a:r>
                        <a:rPr lang="en-GB" sz="1000" b="1" dirty="0">
                          <a:solidFill>
                            <a:srgbClr val="FF0000"/>
                          </a:solidFill>
                          <a:latin typeface="+mn-lt"/>
                          <a:ea typeface="ＭＳ Ｐゴシック"/>
                        </a:rPr>
                        <a:t>??</a:t>
                      </a:r>
                      <a:endParaRPr lang="en-GB" sz="1000" dirty="0">
                        <a:latin typeface="+mn-lt"/>
                      </a:endParaRPr>
                    </a:p>
                  </a:txBody>
                  <a:tcPr/>
                </a:tc>
                <a:tc>
                  <a:txBody>
                    <a:bodyPr/>
                    <a:lstStyle/>
                    <a:p>
                      <a:pPr algn="l"/>
                      <a:r>
                        <a:rPr lang="en-GB" sz="1000" dirty="0">
                          <a:latin typeface="+mn-lt"/>
                        </a:rPr>
                        <a:t>Number of coaches trained = </a:t>
                      </a:r>
                      <a:r>
                        <a:rPr lang="en-GB" sz="1000" b="1" dirty="0">
                          <a:solidFill>
                            <a:srgbClr val="FF0000"/>
                          </a:solidFill>
                          <a:latin typeface="+mn-lt"/>
                          <a:ea typeface="ＭＳ Ｐゴシック"/>
                        </a:rPr>
                        <a:t>??</a:t>
                      </a:r>
                      <a:r>
                        <a:rPr lang="en-GB" sz="1000" dirty="0">
                          <a:latin typeface="+mn-lt"/>
                        </a:rPr>
                        <a:t> Each season.</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a:t>
                      </a:r>
                    </a:p>
                  </a:txBody>
                  <a:tcPr/>
                </a:tc>
                <a:tc>
                  <a:txBody>
                    <a:bodyPr/>
                    <a:lstStyle/>
                    <a:p>
                      <a:r>
                        <a:rPr lang="en-GB" sz="1000" dirty="0">
                          <a:latin typeface="+mn-lt"/>
                        </a:rPr>
                        <a:t>Committee </a:t>
                      </a:r>
                    </a:p>
                    <a:p>
                      <a:r>
                        <a:rPr lang="en-GB" sz="1000" dirty="0">
                          <a:latin typeface="+mn-lt"/>
                        </a:rPr>
                        <a:t> head coach </a:t>
                      </a:r>
                    </a:p>
                  </a:txBody>
                  <a:tcPr/>
                </a:tc>
                <a:tc>
                  <a:txBody>
                    <a:bodyPr/>
                    <a:lstStyle/>
                    <a:p>
                      <a:r>
                        <a:rPr lang="en-GB" sz="1000" dirty="0">
                          <a:solidFill>
                            <a:schemeClr val="tx1"/>
                          </a:solidFill>
                          <a:latin typeface="+mn-lt"/>
                        </a:rPr>
                        <a:t>£</a:t>
                      </a:r>
                      <a:r>
                        <a:rPr lang="en-GB" sz="1000" b="1" dirty="0">
                          <a:solidFill>
                            <a:srgbClr val="FF0000"/>
                          </a:solidFill>
                          <a:latin typeface="+mn-lt"/>
                          <a:ea typeface="ＭＳ Ｐゴシック"/>
                        </a:rPr>
                        <a:t>??</a:t>
                      </a:r>
                      <a:r>
                        <a:rPr lang="en-GB" sz="1000" dirty="0">
                          <a:solidFill>
                            <a:schemeClr val="tx1"/>
                          </a:solidFill>
                          <a:latin typeface="+mn-lt"/>
                        </a:rPr>
                        <a:t> per Coach</a:t>
                      </a:r>
                    </a:p>
                  </a:txBody>
                  <a:tcPr/>
                </a:tc>
                <a:extLst>
                  <a:ext uri="{0D108BD9-81ED-4DB2-BD59-A6C34878D82A}">
                    <a16:rowId xmlns:a16="http://schemas.microsoft.com/office/drawing/2014/main" val="10005"/>
                  </a:ext>
                </a:extLst>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5613"/>
            <a:ext cx="8229600" cy="533400"/>
          </a:xfrm>
        </p:spPr>
        <p:txBody>
          <a:bodyPr/>
          <a:lstStyle/>
          <a:p>
            <a:r>
              <a:rPr lang="en-GB">
                <a:latin typeface="Arial" pitchFamily="34" charset="0"/>
                <a:ea typeface="ＭＳ Ｐゴシック"/>
                <a:cs typeface="ＭＳ Ｐゴシック"/>
              </a:rPr>
              <a:t>Better Players</a:t>
            </a:r>
          </a:p>
        </p:txBody>
      </p:sp>
      <p:graphicFrame>
        <p:nvGraphicFramePr>
          <p:cNvPr id="5" name="Content Placeholder 4"/>
          <p:cNvGraphicFramePr>
            <a:graphicFrameLocks/>
          </p:cNvGraphicFramePr>
          <p:nvPr>
            <p:extLst>
              <p:ext uri="{D42A27DB-BD31-4B8C-83A1-F6EECF244321}">
                <p14:modId xmlns:p14="http://schemas.microsoft.com/office/powerpoint/2010/main" val="2474020444"/>
              </p:ext>
            </p:extLst>
          </p:nvPr>
        </p:nvGraphicFramePr>
        <p:xfrm>
          <a:off x="457200" y="1125538"/>
          <a:ext cx="8383960" cy="2968838"/>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100808">
                  <a:extLst>
                    <a:ext uri="{9D8B030D-6E8A-4147-A177-3AD203B41FA5}">
                      <a16:colId xmlns:a16="http://schemas.microsoft.com/office/drawing/2014/main" val="20004"/>
                    </a:ext>
                  </a:extLst>
                </a:gridCol>
              </a:tblGrid>
              <a:tr h="647278">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600" b="0" i="0" u="none" strike="noStrike" baseline="0" dirty="0">
                          <a:solidFill>
                            <a:schemeClr val="bg1"/>
                          </a:solidFill>
                          <a:latin typeface="+mn-lt"/>
                        </a:rPr>
                        <a:t>To raise the standards of players within the club</a:t>
                      </a:r>
                    </a:p>
                    <a:p>
                      <a:pPr marL="285750" indent="-285750" algn="l">
                        <a:buFont typeface="Arial" panose="020B0604020202020204" pitchFamily="34" charset="0"/>
                        <a:buChar char="•"/>
                      </a:pPr>
                      <a:r>
                        <a:rPr lang="en-GB" sz="1600" b="0" i="0" u="none" strike="noStrike" baseline="0" dirty="0">
                          <a:solidFill>
                            <a:schemeClr val="bg1"/>
                          </a:solidFill>
                          <a:latin typeface="+mn-lt"/>
                        </a:rPr>
                        <a:t>To support the development of coaches to create better players</a:t>
                      </a:r>
                      <a:endParaRPr lang="en-GB" sz="1600"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latin typeface="+mn-lt"/>
                        </a:rPr>
                        <a:t>9. 25% of our coaches to have attained the FA goalkeeping level 1 certificate.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FF0000"/>
                          </a:solidFill>
                          <a:latin typeface="+mn-lt"/>
                          <a:ea typeface="ＭＳ Ｐゴシック"/>
                        </a:rPr>
                        <a:t>??</a:t>
                      </a:r>
                      <a:r>
                        <a:rPr lang="en-GB" sz="1000" b="0" i="0" u="none" strike="noStrike" baseline="0" dirty="0">
                          <a:latin typeface="+mn-lt"/>
                        </a:rPr>
                        <a:t> Coaches trained per season.</a:t>
                      </a:r>
                    </a:p>
                    <a:p>
                      <a:pPr algn="l"/>
                      <a:endParaRPr lang="en-GB" sz="1000" b="0" i="0" u="none" strike="noStrike" baseline="0" dirty="0">
                        <a:latin typeface="+mn-lt"/>
                      </a:endParaRP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 </a:t>
                      </a:r>
                    </a:p>
                  </a:txBody>
                  <a:tcPr/>
                </a:tc>
                <a:tc>
                  <a:txBody>
                    <a:bodyPr/>
                    <a:lstStyle/>
                    <a:p>
                      <a:r>
                        <a:rPr lang="en-GB" sz="1000" dirty="0">
                          <a:latin typeface="+mn-lt"/>
                        </a:rPr>
                        <a:t>Committee</a:t>
                      </a:r>
                    </a:p>
                    <a:p>
                      <a:r>
                        <a:rPr lang="en-GB" sz="1000" dirty="0">
                          <a:latin typeface="+mn-lt"/>
                        </a:rPr>
                        <a:t>Head coach </a:t>
                      </a:r>
                    </a:p>
                  </a:txBody>
                  <a:tcPr/>
                </a:tc>
                <a:tc>
                  <a:txBody>
                    <a:bodyPr/>
                    <a:lstStyle/>
                    <a:p>
                      <a:r>
                        <a:rPr lang="en-GB" sz="1000" dirty="0">
                          <a:latin typeface="+mn-lt"/>
                        </a:rPr>
                        <a:t>£</a:t>
                      </a:r>
                      <a:r>
                        <a:rPr kumimoji="0" lang="en-GB" sz="1000" b="1" i="0" u="none" strike="noStrike" kern="1200" cap="none" spc="0" normalizeH="0" baseline="0" noProof="0" dirty="0">
                          <a:ln>
                            <a:noFill/>
                          </a:ln>
                          <a:solidFill>
                            <a:srgbClr val="FF0000"/>
                          </a:solidFill>
                          <a:effectLst/>
                          <a:uLnTx/>
                          <a:uFillTx/>
                          <a:latin typeface="+mn-lt"/>
                          <a:ea typeface="+mn-ea"/>
                          <a:cs typeface="+mn-cs"/>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b="0" i="0" u="none" strike="noStrike" baseline="0" dirty="0">
                          <a:latin typeface="+mn-lt"/>
                        </a:rPr>
                        <a:t>10. Increase number of Coaches attending Futsal Level 1 Training.</a:t>
                      </a:r>
                    </a:p>
                  </a:txBody>
                  <a:tcPr/>
                </a:tc>
                <a:tc>
                  <a:txBody>
                    <a:bodyPr/>
                    <a:lstStyle/>
                    <a:p>
                      <a:pPr algn="l"/>
                      <a:r>
                        <a:rPr lang="en-GB" sz="1000" b="1" dirty="0">
                          <a:solidFill>
                            <a:srgbClr val="FF0000"/>
                          </a:solidFill>
                          <a:latin typeface="+mn-lt"/>
                          <a:ea typeface="ＭＳ Ｐゴシック"/>
                        </a:rPr>
                        <a:t>??</a:t>
                      </a:r>
                      <a:r>
                        <a:rPr lang="en-GB" sz="1000" b="0" i="0" u="none" strike="noStrike" baseline="0" dirty="0">
                          <a:latin typeface="+mn-lt"/>
                        </a:rPr>
                        <a:t> Coaches trained per season.</a:t>
                      </a: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11. To identify older players in the Club from U17s up over as future young leaders and attain the FA Certificate.</a:t>
                      </a:r>
                      <a:r>
                        <a:rPr lang="en-GB" sz="1000" baseline="0" dirty="0">
                          <a:latin typeface="+mn-lt"/>
                        </a:rPr>
                        <a:t> </a:t>
                      </a:r>
                    </a:p>
                    <a:p>
                      <a:pPr algn="l"/>
                      <a:endParaRPr lang="en-GB" sz="1000" baseline="0" dirty="0">
                        <a:latin typeface="+mn-lt"/>
                      </a:endParaRPr>
                    </a:p>
                    <a:p>
                      <a:pPr algn="l"/>
                      <a:r>
                        <a:rPr lang="en-GB" sz="1000" baseline="0" dirty="0">
                          <a:latin typeface="+mn-lt"/>
                        </a:rPr>
                        <a:t>Also to sign post interested volunteers aged 14+ to the DFA Young leaders programme via Tina reed at the FA. </a:t>
                      </a:r>
                      <a:endParaRPr lang="en-GB" sz="1000" dirty="0">
                        <a:latin typeface="+mn-lt"/>
                      </a:endParaRPr>
                    </a:p>
                  </a:txBody>
                  <a:tcPr/>
                </a:tc>
                <a:tc>
                  <a:txBody>
                    <a:bodyPr/>
                    <a:lstStyle/>
                    <a:p>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baseline="0" dirty="0">
                          <a:latin typeface="+mn-lt"/>
                        </a:rPr>
                        <a:t> Players </a:t>
                      </a:r>
                      <a:r>
                        <a:rPr lang="en-GB" sz="1000" baseline="0">
                          <a:latin typeface="+mn-lt"/>
                        </a:rPr>
                        <a:t>identified per </a:t>
                      </a:r>
                      <a:r>
                        <a:rPr lang="en-GB" sz="1000" baseline="0" dirty="0">
                          <a:latin typeface="+mn-lt"/>
                        </a:rPr>
                        <a:t>year</a:t>
                      </a:r>
                    </a:p>
                  </a:txBody>
                  <a:tcPr/>
                </a:tc>
                <a:tc>
                  <a:txBody>
                    <a:bodyPr/>
                    <a:lstStyle/>
                    <a:p>
                      <a:r>
                        <a:rPr lang="en-GB" sz="1000" dirty="0">
                          <a:latin typeface="+mn-lt"/>
                        </a:rPr>
                        <a:t>Year </a:t>
                      </a:r>
                      <a:r>
                        <a:rPr kumimoji="0" lang="en-GB" sz="1000" b="1" i="0" u="none" strike="noStrike" kern="1200" cap="none" spc="0" normalizeH="0" baseline="0" noProof="0" dirty="0">
                          <a:ln>
                            <a:noFill/>
                          </a:ln>
                          <a:solidFill>
                            <a:srgbClr val="FF0000"/>
                          </a:solidFill>
                          <a:effectLst/>
                          <a:uLnTx/>
                          <a:uFillTx/>
                          <a:latin typeface="+mn-lt"/>
                          <a:ea typeface="+mn-ea"/>
                          <a:cs typeface="+mn-cs"/>
                        </a:rPr>
                        <a:t>?</a:t>
                      </a:r>
                      <a:r>
                        <a:rPr lang="en-GB" sz="1000" dirty="0">
                          <a:latin typeface="+mn-lt"/>
                        </a:rPr>
                        <a:t> and annually</a:t>
                      </a:r>
                    </a:p>
                  </a:txBody>
                  <a:tcPr/>
                </a:tc>
                <a:tc>
                  <a:txBody>
                    <a:bodyPr/>
                    <a:lstStyle/>
                    <a:p>
                      <a:r>
                        <a:rPr lang="en-GB" sz="1000" dirty="0">
                          <a:latin typeface="+mn-lt"/>
                        </a:rPr>
                        <a:t>Head coach</a:t>
                      </a:r>
                    </a:p>
                    <a:p>
                      <a:r>
                        <a:rPr lang="en-GB" sz="1000" dirty="0">
                          <a:latin typeface="+mn-lt"/>
                        </a:rPr>
                        <a:t>Committee</a:t>
                      </a:r>
                    </a:p>
                    <a:p>
                      <a:r>
                        <a:rPr lang="en-GB" sz="1000" dirty="0">
                          <a:latin typeface="+mn-lt"/>
                        </a:rPr>
                        <a:t>Team Managers</a:t>
                      </a:r>
                    </a:p>
                  </a:txBody>
                  <a:tcPr/>
                </a:tc>
                <a:tc>
                  <a:txBody>
                    <a:bodyPr/>
                    <a:lstStyle/>
                    <a:p>
                      <a:r>
                        <a:rPr lang="en-GB" sz="1000" dirty="0">
                          <a:latin typeface="+mn-lt"/>
                        </a:rPr>
                        <a:t>£</a:t>
                      </a:r>
                      <a:r>
                        <a:rPr kumimoji="0" lang="en-GB" sz="1000" b="1" i="0" u="none" strike="noStrike" kern="1200" cap="none" spc="0" normalizeH="0" baseline="0" noProof="0" dirty="0">
                          <a:ln>
                            <a:noFill/>
                          </a:ln>
                          <a:solidFill>
                            <a:srgbClr val="FF0000"/>
                          </a:solidFill>
                          <a:effectLst/>
                          <a:uLnTx/>
                          <a:uFillTx/>
                          <a:latin typeface="+mn-lt"/>
                          <a:ea typeface="+mn-ea"/>
                          <a:cs typeface="+mn-cs"/>
                        </a:rPr>
                        <a:t>?</a:t>
                      </a:r>
                      <a:endParaRPr lang="en-GB" sz="1000" dirty="0">
                        <a:latin typeface="+mn-lt"/>
                      </a:endParaRPr>
                    </a:p>
                  </a:txBody>
                  <a:tcPr/>
                </a:tc>
                <a:extLst>
                  <a:ext uri="{0D108BD9-81ED-4DB2-BD59-A6C34878D82A}">
                    <a16:rowId xmlns:a16="http://schemas.microsoft.com/office/drawing/2014/main" val="10005"/>
                  </a:ext>
                </a:extLst>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87313" y="114264"/>
            <a:ext cx="8229600" cy="533400"/>
          </a:xfrm>
        </p:spPr>
        <p:txBody>
          <a:bodyPr/>
          <a:lstStyle/>
          <a:p>
            <a:pPr eaLnBrk="1" hangingPunct="1"/>
            <a:r>
              <a:rPr lang="en-US" sz="3200" dirty="0">
                <a:latin typeface="Arial" pitchFamily="34" charset="0"/>
                <a:ea typeface="ＭＳ Ｐゴシック"/>
                <a:cs typeface="ＭＳ Ｐゴシック"/>
              </a:rPr>
              <a:t>Contents</a:t>
            </a:r>
          </a:p>
        </p:txBody>
      </p:sp>
      <p:sp>
        <p:nvSpPr>
          <p:cNvPr id="3079" name="TextBox 5"/>
          <p:cNvSpPr txBox="1">
            <a:spLocks noChangeArrowheads="1"/>
          </p:cNvSpPr>
          <p:nvPr/>
        </p:nvSpPr>
        <p:spPr bwMode="auto">
          <a:xfrm>
            <a:off x="6105354" y="2583229"/>
            <a:ext cx="1786109" cy="369299"/>
          </a:xfrm>
          <a:prstGeom prst="rect">
            <a:avLst/>
          </a:prstGeom>
          <a:noFill/>
          <a:ln w="9525">
            <a:noFill/>
            <a:miter lim="800000"/>
            <a:headEnd/>
            <a:tailEnd/>
          </a:ln>
        </p:spPr>
        <p:txBody>
          <a:bodyPr>
            <a:spAutoFit/>
          </a:bodyPr>
          <a:lstStyle/>
          <a:p>
            <a:pPr algn="ctr"/>
            <a:r>
              <a:rPr lang="en-GB" b="1" dirty="0">
                <a:solidFill>
                  <a:srgbClr val="003B8A"/>
                </a:solidFill>
              </a:rPr>
              <a:t>Better Players</a:t>
            </a:r>
          </a:p>
        </p:txBody>
      </p:sp>
      <p:sp>
        <p:nvSpPr>
          <p:cNvPr id="3080" name="TextBox 10"/>
          <p:cNvSpPr txBox="1">
            <a:spLocks noChangeArrowheads="1"/>
          </p:cNvSpPr>
          <p:nvPr/>
        </p:nvSpPr>
        <p:spPr bwMode="auto">
          <a:xfrm>
            <a:off x="3672714" y="250825"/>
            <a:ext cx="1786109" cy="396839"/>
          </a:xfrm>
          <a:prstGeom prst="rect">
            <a:avLst/>
          </a:prstGeom>
          <a:noFill/>
          <a:ln w="9525">
            <a:noFill/>
            <a:miter lim="800000"/>
            <a:headEnd/>
            <a:tailEnd/>
          </a:ln>
        </p:spPr>
        <p:txBody>
          <a:bodyPr>
            <a:spAutoFit/>
          </a:bodyPr>
          <a:lstStyle/>
          <a:p>
            <a:pPr algn="ctr"/>
            <a:r>
              <a:rPr lang="en-GB" sz="2000" b="1" dirty="0">
                <a:solidFill>
                  <a:srgbClr val="003B8A"/>
                </a:solidFill>
              </a:rPr>
              <a:t>Our Vision</a:t>
            </a:r>
          </a:p>
        </p:txBody>
      </p:sp>
      <p:sp>
        <p:nvSpPr>
          <p:cNvPr id="3081" name="Rectangle 13"/>
          <p:cNvSpPr>
            <a:spLocks noChangeArrowheads="1"/>
          </p:cNvSpPr>
          <p:nvPr/>
        </p:nvSpPr>
        <p:spPr bwMode="auto">
          <a:xfrm>
            <a:off x="841297" y="2400095"/>
            <a:ext cx="2497378" cy="641292"/>
          </a:xfrm>
          <a:prstGeom prst="rect">
            <a:avLst/>
          </a:prstGeom>
          <a:noFill/>
          <a:ln w="9525">
            <a:noFill/>
            <a:miter lim="800000"/>
            <a:headEnd/>
            <a:tailEnd/>
          </a:ln>
        </p:spPr>
        <p:txBody>
          <a:bodyPr>
            <a:spAutoFit/>
          </a:bodyPr>
          <a:lstStyle/>
          <a:p>
            <a:pPr algn="ctr"/>
            <a:r>
              <a:rPr lang="en-GB" b="1" dirty="0">
                <a:solidFill>
                  <a:srgbClr val="003B8A"/>
                </a:solidFill>
              </a:rPr>
              <a:t>Growth and Retention</a:t>
            </a:r>
          </a:p>
        </p:txBody>
      </p:sp>
      <p:sp>
        <p:nvSpPr>
          <p:cNvPr id="3082" name="Rectangle 16"/>
          <p:cNvSpPr>
            <a:spLocks noChangeArrowheads="1"/>
          </p:cNvSpPr>
          <p:nvPr/>
        </p:nvSpPr>
        <p:spPr bwMode="auto">
          <a:xfrm>
            <a:off x="3379249" y="2316887"/>
            <a:ext cx="2362427" cy="646273"/>
          </a:xfrm>
          <a:prstGeom prst="rect">
            <a:avLst/>
          </a:prstGeom>
          <a:noFill/>
          <a:ln w="9525">
            <a:noFill/>
            <a:miter lim="800000"/>
            <a:headEnd/>
            <a:tailEnd/>
          </a:ln>
        </p:spPr>
        <p:txBody>
          <a:bodyPr>
            <a:spAutoFit/>
          </a:bodyPr>
          <a:lstStyle/>
          <a:p>
            <a:pPr algn="ctr"/>
            <a:br>
              <a:rPr lang="en-GB" b="1" dirty="0">
                <a:solidFill>
                  <a:srgbClr val="003B8A"/>
                </a:solidFill>
              </a:rPr>
            </a:br>
            <a:r>
              <a:rPr lang="en-GB" b="1" dirty="0">
                <a:solidFill>
                  <a:srgbClr val="003B8A"/>
                </a:solidFill>
              </a:rPr>
              <a:t> Raising Standards </a:t>
            </a:r>
          </a:p>
        </p:txBody>
      </p:sp>
      <p:sp>
        <p:nvSpPr>
          <p:cNvPr id="3083" name="TextBox 19"/>
          <p:cNvSpPr txBox="1">
            <a:spLocks noChangeArrowheads="1"/>
          </p:cNvSpPr>
          <p:nvPr/>
        </p:nvSpPr>
        <p:spPr bwMode="auto">
          <a:xfrm>
            <a:off x="301625" y="4595596"/>
            <a:ext cx="1786109" cy="646273"/>
          </a:xfrm>
          <a:prstGeom prst="rect">
            <a:avLst/>
          </a:prstGeom>
          <a:noFill/>
          <a:ln w="9525">
            <a:noFill/>
            <a:miter lim="800000"/>
            <a:headEnd/>
            <a:tailEnd/>
          </a:ln>
        </p:spPr>
        <p:txBody>
          <a:bodyPr>
            <a:spAutoFit/>
          </a:bodyPr>
          <a:lstStyle/>
          <a:p>
            <a:pPr algn="ctr"/>
            <a:r>
              <a:rPr lang="en-GB" b="1" dirty="0">
                <a:solidFill>
                  <a:srgbClr val="003B8A"/>
                </a:solidFill>
              </a:rPr>
              <a:t>Running the Game</a:t>
            </a:r>
          </a:p>
        </p:txBody>
      </p:sp>
      <p:pic>
        <p:nvPicPr>
          <p:cNvPr id="16" name="Picture 15" descr="FA_308468.jpg">
            <a:hlinkClick r:id="rId3" action="ppaction://hlinksldjump"/>
          </p:cNvPr>
          <p:cNvPicPr>
            <a:picLocks noChangeAspect="1"/>
          </p:cNvPicPr>
          <p:nvPr/>
        </p:nvPicPr>
        <p:blipFill>
          <a:blip r:embed="rId4" cstate="email"/>
          <a:stretch>
            <a:fillRect/>
          </a:stretch>
        </p:blipFill>
        <p:spPr bwMode="auto">
          <a:xfrm>
            <a:off x="3850196" y="2978498"/>
            <a:ext cx="1371304" cy="137104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7" name="Picture 16" descr="FA_161379.jpg">
            <a:hlinkClick r:id="rId5" action="ppaction://hlinksldjump"/>
          </p:cNvPr>
          <p:cNvPicPr>
            <a:picLocks noChangeAspect="1"/>
          </p:cNvPicPr>
          <p:nvPr/>
        </p:nvPicPr>
        <p:blipFill>
          <a:blip r:embed="rId6" cstate="email"/>
          <a:stretch>
            <a:fillRect/>
          </a:stretch>
        </p:blipFill>
        <p:spPr bwMode="auto">
          <a:xfrm>
            <a:off x="1376445" y="2978498"/>
            <a:ext cx="1371304" cy="137104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9" name="Picture 18" descr="Arial Night Shot.jpg">
            <a:hlinkClick r:id="rId7" action="ppaction://hlinksldjump"/>
          </p:cNvPr>
          <p:cNvPicPr>
            <a:picLocks noChangeAspect="1"/>
          </p:cNvPicPr>
          <p:nvPr/>
        </p:nvPicPr>
        <p:blipFill>
          <a:blip r:embed="rId8" cstate="screen"/>
          <a:stretch>
            <a:fillRect/>
          </a:stretch>
        </p:blipFill>
        <p:spPr bwMode="auto">
          <a:xfrm>
            <a:off x="5201196" y="5228993"/>
            <a:ext cx="1357443" cy="1356777"/>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3" name="Picture 12">
            <a:hlinkClick r:id="rId9" action="ppaction://hlinksldjump"/>
          </p:cNvPr>
          <p:cNvPicPr>
            <a:picLocks noChangeAspect="1"/>
          </p:cNvPicPr>
          <p:nvPr/>
        </p:nvPicPr>
        <p:blipFill rotWithShape="1">
          <a:blip r:embed="rId10" cstate="screen">
            <a:extLst/>
          </a:blip>
          <a:srcRect/>
          <a:stretch/>
        </p:blipFill>
        <p:spPr bwMode="auto">
          <a:xfrm>
            <a:off x="6280984" y="2982477"/>
            <a:ext cx="1385042" cy="1377968"/>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4" name="Picture 13">
            <a:hlinkClick r:id="rId11" action="ppaction://hlinksldjump"/>
          </p:cNvPr>
          <p:cNvPicPr>
            <a:picLocks noChangeAspect="1"/>
          </p:cNvPicPr>
          <p:nvPr/>
        </p:nvPicPr>
        <p:blipFill rotWithShape="1">
          <a:blip r:embed="rId12" cstate="screen">
            <a:extLst/>
          </a:blip>
          <a:srcRect/>
          <a:stretch/>
        </p:blipFill>
        <p:spPr bwMode="auto">
          <a:xfrm>
            <a:off x="3854176" y="647664"/>
            <a:ext cx="1367323" cy="1363011"/>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89" name="Rectangle 19"/>
          <p:cNvSpPr>
            <a:spLocks noChangeArrowheads="1"/>
          </p:cNvSpPr>
          <p:nvPr/>
        </p:nvSpPr>
        <p:spPr bwMode="auto">
          <a:xfrm>
            <a:off x="2803742" y="4870327"/>
            <a:ext cx="1321964" cy="369299"/>
          </a:xfrm>
          <a:prstGeom prst="rect">
            <a:avLst/>
          </a:prstGeom>
          <a:noFill/>
          <a:ln w="9525">
            <a:noFill/>
            <a:miter lim="800000"/>
            <a:headEnd/>
            <a:tailEnd/>
          </a:ln>
        </p:spPr>
        <p:txBody>
          <a:bodyPr wrap="none">
            <a:spAutoFit/>
          </a:bodyPr>
          <a:lstStyle/>
          <a:p>
            <a:r>
              <a:rPr lang="en-GB" b="1" dirty="0">
                <a:solidFill>
                  <a:srgbClr val="003B8A"/>
                </a:solidFill>
              </a:rPr>
              <a:t>Workforce</a:t>
            </a:r>
            <a:endParaRPr lang="en-GB" dirty="0"/>
          </a:p>
        </p:txBody>
      </p:sp>
      <p:pic>
        <p:nvPicPr>
          <p:cNvPr id="21" name="Picture 20">
            <a:hlinkClick r:id="rId13" action="ppaction://hlinksldjump"/>
          </p:cNvPr>
          <p:cNvPicPr>
            <a:picLocks noChangeAspect="1"/>
          </p:cNvPicPr>
          <p:nvPr/>
        </p:nvPicPr>
        <p:blipFill rotWithShape="1">
          <a:blip r:embed="rId14" cstate="screen">
            <a:extLst/>
          </a:blip>
          <a:srcRect/>
          <a:stretch/>
        </p:blipFill>
        <p:spPr bwMode="auto">
          <a:xfrm>
            <a:off x="2747749" y="5218700"/>
            <a:ext cx="1367323" cy="1367070"/>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91" name="Rectangle 21"/>
          <p:cNvSpPr>
            <a:spLocks noChangeArrowheads="1"/>
          </p:cNvSpPr>
          <p:nvPr/>
        </p:nvSpPr>
        <p:spPr bwMode="auto">
          <a:xfrm>
            <a:off x="5295938" y="4891929"/>
            <a:ext cx="1172229" cy="369299"/>
          </a:xfrm>
          <a:prstGeom prst="rect">
            <a:avLst/>
          </a:prstGeom>
          <a:noFill/>
          <a:ln w="9525">
            <a:noFill/>
            <a:miter lim="800000"/>
            <a:headEnd/>
            <a:tailEnd/>
          </a:ln>
        </p:spPr>
        <p:txBody>
          <a:bodyPr wrap="none">
            <a:spAutoFit/>
          </a:bodyPr>
          <a:lstStyle/>
          <a:p>
            <a:r>
              <a:rPr lang="en-GB" b="1" dirty="0">
                <a:solidFill>
                  <a:srgbClr val="003B8A"/>
                </a:solidFill>
              </a:rPr>
              <a:t>Facilities</a:t>
            </a:r>
            <a:endParaRPr lang="en-GB" dirty="0"/>
          </a:p>
        </p:txBody>
      </p:sp>
      <p:pic>
        <p:nvPicPr>
          <p:cNvPr id="23" name="Picture 22" descr="FA_269094.jpg">
            <a:hlinkClick r:id="rId15" action="ppaction://hlinksldjump"/>
          </p:cNvPr>
          <p:cNvPicPr>
            <a:picLocks noChangeAspect="1"/>
          </p:cNvPicPr>
          <p:nvPr/>
        </p:nvPicPr>
        <p:blipFill>
          <a:blip r:embed="rId16" cstate="email"/>
          <a:stretch>
            <a:fillRect/>
          </a:stretch>
        </p:blipFill>
        <p:spPr bwMode="auto">
          <a:xfrm>
            <a:off x="478838" y="5228994"/>
            <a:ext cx="1367323" cy="136706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29" name="Picture 28">
            <a:hlinkClick r:id="rId17" action="ppaction://hlinksldjump"/>
          </p:cNvPr>
          <p:cNvPicPr>
            <a:picLocks noChangeAspect="1"/>
          </p:cNvPicPr>
          <p:nvPr/>
        </p:nvPicPr>
        <p:blipFill rotWithShape="1">
          <a:blip r:embed="rId18" cstate="screen">
            <a:extLst/>
          </a:blip>
          <a:srcRect/>
          <a:stretch/>
        </p:blipFill>
        <p:spPr>
          <a:xfrm>
            <a:off x="7452320" y="5229200"/>
            <a:ext cx="1367192" cy="1367193"/>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78" name="Rectangle 30"/>
          <p:cNvSpPr>
            <a:spLocks noChangeArrowheads="1"/>
          </p:cNvSpPr>
          <p:nvPr/>
        </p:nvSpPr>
        <p:spPr bwMode="auto">
          <a:xfrm>
            <a:off x="7480300" y="4902200"/>
            <a:ext cx="1339850" cy="369888"/>
          </a:xfrm>
          <a:prstGeom prst="rect">
            <a:avLst/>
          </a:prstGeom>
          <a:noFill/>
          <a:ln w="9525">
            <a:noFill/>
            <a:miter lim="800000"/>
            <a:headEnd/>
            <a:tailEnd/>
          </a:ln>
        </p:spPr>
        <p:txBody>
          <a:bodyPr wrap="none">
            <a:spAutoFit/>
          </a:bodyPr>
          <a:lstStyle/>
          <a:p>
            <a:r>
              <a:rPr lang="en-GB" b="1" dirty="0">
                <a:solidFill>
                  <a:srgbClr val="003B8A"/>
                </a:solidFill>
              </a:rPr>
              <a:t>Promotion</a:t>
            </a:r>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791855 L.jpg"/>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sp>
        <p:nvSpPr>
          <p:cNvPr id="15363" name="Title 1"/>
          <p:cNvSpPr txBox="1">
            <a:spLocks/>
          </p:cNvSpPr>
          <p:nvPr/>
        </p:nvSpPr>
        <p:spPr bwMode="auto">
          <a:xfrm>
            <a:off x="152400" y="381000"/>
            <a:ext cx="6191250" cy="533400"/>
          </a:xfrm>
          <a:prstGeom prst="rect">
            <a:avLst/>
          </a:prstGeom>
          <a:noFill/>
          <a:ln w="9525">
            <a:noFill/>
            <a:miter lim="800000"/>
            <a:headEnd/>
            <a:tailEnd/>
          </a:ln>
        </p:spPr>
        <p:txBody>
          <a:bodyPr anchor="ctr"/>
          <a:lstStyle/>
          <a:p>
            <a:r>
              <a:rPr lang="en-US" sz="3600" b="1">
                <a:solidFill>
                  <a:srgbClr val="003B8A"/>
                </a:solidFill>
              </a:rPr>
              <a:t>Running the Game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2250" y="315913"/>
            <a:ext cx="8229600" cy="533400"/>
          </a:xfrm>
        </p:spPr>
        <p:txBody>
          <a:bodyPr/>
          <a:lstStyle/>
          <a:p>
            <a:r>
              <a:rPr lang="en-GB">
                <a:latin typeface="Arial" pitchFamily="34" charset="0"/>
                <a:ea typeface="ＭＳ Ｐゴシック"/>
                <a:cs typeface="ＭＳ Ｐゴシック"/>
              </a:rPr>
              <a:t>Running the Game</a:t>
            </a:r>
          </a:p>
        </p:txBody>
      </p:sp>
      <p:graphicFrame>
        <p:nvGraphicFramePr>
          <p:cNvPr id="5" name="Content Placeholder 4"/>
          <p:cNvGraphicFramePr>
            <a:graphicFrameLocks/>
          </p:cNvGraphicFramePr>
          <p:nvPr>
            <p:extLst>
              <p:ext uri="{D42A27DB-BD31-4B8C-83A1-F6EECF244321}">
                <p14:modId xmlns:p14="http://schemas.microsoft.com/office/powerpoint/2010/main" val="1660470494"/>
              </p:ext>
            </p:extLst>
          </p:nvPr>
        </p:nvGraphicFramePr>
        <p:xfrm>
          <a:off x="323850" y="1196975"/>
          <a:ext cx="8521648" cy="4424680"/>
        </p:xfrm>
        <a:graphic>
          <a:graphicData uri="http://schemas.openxmlformats.org/drawingml/2006/table">
            <a:tbl>
              <a:tblPr firstRow="1" bandRow="1">
                <a:tableStyleId>{5C22544A-7EE6-4342-B048-85BDC9FD1C3A}</a:tableStyleId>
              </a:tblPr>
              <a:tblGrid>
                <a:gridCol w="273598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46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32816">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400" b="1" i="0" u="none" strike="noStrike" baseline="0" dirty="0">
                          <a:solidFill>
                            <a:schemeClr val="bg1"/>
                          </a:solidFill>
                          <a:latin typeface="+mn-lt"/>
                        </a:rPr>
                        <a:t>To ensure the club is managed and run effectively in accordance with FA guidelines</a:t>
                      </a:r>
                    </a:p>
                    <a:p>
                      <a:pPr marL="285750" indent="-285750" algn="l">
                        <a:buFont typeface="Arial" panose="020B0604020202020204" pitchFamily="34" charset="0"/>
                        <a:buChar char="•"/>
                      </a:pPr>
                      <a:r>
                        <a:rPr lang="en-GB" sz="1400" b="1" i="0" u="none" strike="noStrike" baseline="0" dirty="0">
                          <a:solidFill>
                            <a:schemeClr val="bg1"/>
                          </a:solidFill>
                          <a:latin typeface="+mn-lt"/>
                        </a:rPr>
                        <a:t>To provide structure, management and leadership to successfully deliver a football development plan</a:t>
                      </a:r>
                      <a:endParaRPr lang="en-GB" sz="1400" b="1"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latin typeface="+mn-lt"/>
                        </a:rPr>
                        <a:t>1. Form a Football Development Committee to manage, monitor and deliver the Football</a:t>
                      </a:r>
                    </a:p>
                    <a:p>
                      <a:pPr algn="l"/>
                      <a:r>
                        <a:rPr lang="en-GB" sz="1000" b="0" i="0" u="none" strike="noStrike" baseline="0" dirty="0">
                          <a:latin typeface="+mn-lt"/>
                        </a:rPr>
                        <a:t>Development Plan. Committee formed from representatives of junior, seniors, women and girls, disability and coaches as each section is developed. </a:t>
                      </a:r>
                      <a:endParaRPr lang="en-GB" sz="1000" dirty="0">
                        <a:latin typeface="+mn-lt"/>
                      </a:endParaRPr>
                    </a:p>
                  </a:txBody>
                  <a:tcPr/>
                </a:tc>
                <a:tc>
                  <a:txBody>
                    <a:bodyPr/>
                    <a:lstStyle/>
                    <a:p>
                      <a:r>
                        <a:rPr lang="en-GB" sz="1000" dirty="0">
                          <a:latin typeface="+mn-lt"/>
                        </a:rPr>
                        <a:t>Committee formed and meets on a regular basis. To be added to as club grows/develops.</a:t>
                      </a:r>
                      <a:r>
                        <a:rPr lang="en-GB" sz="1000" baseline="0" dirty="0">
                          <a:latin typeface="+mn-lt"/>
                        </a:rPr>
                        <a:t> </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 chairperson and head coach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2. </a:t>
                      </a:r>
                      <a:r>
                        <a:rPr lang="en-GB" sz="1000" b="0" i="0" u="none" strike="noStrike" baseline="0" dirty="0">
                          <a:latin typeface="+mn-lt"/>
                        </a:rPr>
                        <a:t>All teams affiliated with CFA by 1st July every year and entered into the appropriate leagues. Secretary to submit paper work to CFA and maintain charter status. </a:t>
                      </a:r>
                      <a:endParaRPr lang="en-GB" sz="1000" dirty="0">
                        <a:latin typeface="+mn-lt"/>
                      </a:endParaRPr>
                    </a:p>
                  </a:txBody>
                  <a:tcPr/>
                </a:tc>
                <a:tc>
                  <a:txBody>
                    <a:bodyPr/>
                    <a:lstStyle/>
                    <a:p>
                      <a:r>
                        <a:rPr lang="en-GB" sz="1000" dirty="0">
                          <a:latin typeface="+mn-lt"/>
                        </a:rPr>
                        <a:t>All teams affiliated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 annually</a:t>
                      </a:r>
                    </a:p>
                  </a:txBody>
                  <a:tcPr/>
                </a:tc>
                <a:tc>
                  <a:txBody>
                    <a:bodyPr/>
                    <a:lstStyle/>
                    <a:p>
                      <a:r>
                        <a:rPr lang="en-GB" sz="1000" dirty="0">
                          <a:latin typeface="+mn-lt"/>
                        </a:rPr>
                        <a:t>Secretary </a:t>
                      </a:r>
                    </a:p>
                  </a:txBody>
                  <a:tcPr/>
                </a:tc>
                <a:tc>
                  <a:txBody>
                    <a:bodyPr/>
                    <a:lstStyle/>
                    <a:p>
                      <a:r>
                        <a:rPr lang="en-GB" sz="1000" dirty="0">
                          <a:latin typeface="+mn-lt"/>
                        </a:rPr>
                        <a:t>Affiliation costs only. </a:t>
                      </a:r>
                    </a:p>
                  </a:txBody>
                  <a:tcPr/>
                </a:tc>
                <a:extLst>
                  <a:ext uri="{0D108BD9-81ED-4DB2-BD59-A6C34878D82A}">
                    <a16:rowId xmlns:a16="http://schemas.microsoft.com/office/drawing/2014/main" val="10003"/>
                  </a:ext>
                </a:extLst>
              </a:tr>
              <a:tr h="370840">
                <a:tc>
                  <a:txBody>
                    <a:bodyPr/>
                    <a:lstStyle/>
                    <a:p>
                      <a:pPr algn="l"/>
                      <a:r>
                        <a:rPr lang="en-GB" sz="1000" dirty="0">
                          <a:latin typeface="+mn-lt"/>
                        </a:rPr>
                        <a:t>3. </a:t>
                      </a:r>
                      <a:r>
                        <a:rPr lang="en-GB" sz="1000" b="0" i="0" u="none" strike="noStrike" baseline="0" dirty="0">
                          <a:latin typeface="+mn-lt"/>
                        </a:rPr>
                        <a:t>Keep all football records up to date with the County FA using the FA Whole Game System (WGS).</a:t>
                      </a:r>
                      <a:endParaRPr lang="en-GB" sz="1000" dirty="0">
                        <a:latin typeface="+mn-lt"/>
                      </a:endParaRPr>
                    </a:p>
                  </a:txBody>
                  <a:tcPr/>
                </a:tc>
                <a:tc>
                  <a:txBody>
                    <a:bodyPr/>
                    <a:lstStyle/>
                    <a:p>
                      <a:r>
                        <a:rPr lang="en-GB" sz="1000" dirty="0">
                          <a:latin typeface="+mn-lt"/>
                        </a:rPr>
                        <a:t>All records up to date</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ongoing process</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dirty="0">
                          <a:latin typeface="+mn-lt"/>
                        </a:rPr>
                        <a:t>4. </a:t>
                      </a:r>
                      <a:r>
                        <a:rPr lang="en-GB" sz="1000" b="0" i="0" u="none" strike="noStrike" baseline="0" dirty="0">
                          <a:latin typeface="+mn-lt"/>
                        </a:rPr>
                        <a:t>Set up a coaches support group to offer help and guidance, Invite all coaches and Team Managers to a network meeting to discuss issues such as coaching methods and squad team numbers</a:t>
                      </a:r>
                      <a:endParaRPr lang="en-GB" sz="1000" dirty="0">
                        <a:latin typeface="+mn-lt"/>
                      </a:endParaRPr>
                    </a:p>
                  </a:txBody>
                  <a:tcPr/>
                </a:tc>
                <a:tc>
                  <a:txBody>
                    <a:bodyPr/>
                    <a:lstStyle/>
                    <a:p>
                      <a:r>
                        <a:rPr lang="en-GB" sz="1000" baseline="0" dirty="0">
                          <a:latin typeface="+mn-lt"/>
                        </a:rPr>
                        <a:t>Group established</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quarterly</a:t>
                      </a:r>
                      <a:r>
                        <a:rPr lang="en-GB" sz="1000" baseline="0" dirty="0">
                          <a:latin typeface="+mn-lt"/>
                        </a:rPr>
                        <a:t> meetings thereafter </a:t>
                      </a:r>
                      <a:endParaRPr lang="en-GB" sz="1000" dirty="0">
                        <a:latin typeface="+mn-lt"/>
                      </a:endParaRPr>
                    </a:p>
                  </a:txBody>
                  <a:tcPr/>
                </a:tc>
                <a:tc>
                  <a:txBody>
                    <a:bodyPr/>
                    <a:lstStyle/>
                    <a:p>
                      <a:r>
                        <a:rPr lang="en-GB" sz="1000" dirty="0">
                          <a:latin typeface="+mn-lt"/>
                        </a:rPr>
                        <a:t>Football development committee, secretary and head coach.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5"/>
                  </a:ext>
                </a:extLst>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2250" y="315913"/>
            <a:ext cx="8229600" cy="533400"/>
          </a:xfrm>
        </p:spPr>
        <p:txBody>
          <a:bodyPr/>
          <a:lstStyle/>
          <a:p>
            <a:r>
              <a:rPr lang="en-GB">
                <a:latin typeface="Arial" pitchFamily="34" charset="0"/>
                <a:ea typeface="ＭＳ Ｐゴシック"/>
                <a:cs typeface="ＭＳ Ｐゴシック"/>
              </a:rPr>
              <a:t>Running the Game</a:t>
            </a:r>
          </a:p>
        </p:txBody>
      </p:sp>
      <p:graphicFrame>
        <p:nvGraphicFramePr>
          <p:cNvPr id="5" name="Content Placeholder 4"/>
          <p:cNvGraphicFramePr>
            <a:graphicFrameLocks/>
          </p:cNvGraphicFramePr>
          <p:nvPr>
            <p:extLst>
              <p:ext uri="{D42A27DB-BD31-4B8C-83A1-F6EECF244321}">
                <p14:modId xmlns:p14="http://schemas.microsoft.com/office/powerpoint/2010/main" val="1133069471"/>
              </p:ext>
            </p:extLst>
          </p:nvPr>
        </p:nvGraphicFramePr>
        <p:xfrm>
          <a:off x="323850" y="1196975"/>
          <a:ext cx="8521648" cy="5521960"/>
        </p:xfrm>
        <a:graphic>
          <a:graphicData uri="http://schemas.openxmlformats.org/drawingml/2006/table">
            <a:tbl>
              <a:tblPr firstRow="1" bandRow="1">
                <a:tableStyleId>{5C22544A-7EE6-4342-B048-85BDC9FD1C3A}</a:tableStyleId>
              </a:tblPr>
              <a:tblGrid>
                <a:gridCol w="273598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46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32816">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400" b="1" i="0" u="none" strike="noStrike" baseline="0" dirty="0">
                          <a:solidFill>
                            <a:schemeClr val="bg1"/>
                          </a:solidFill>
                          <a:latin typeface="+mn-lt"/>
                        </a:rPr>
                        <a:t>To ensure the club is managed and run effectively in accordance with FA guidelines</a:t>
                      </a:r>
                    </a:p>
                    <a:p>
                      <a:pPr marL="285750" indent="-285750" algn="l">
                        <a:buFont typeface="Arial" panose="020B0604020202020204" pitchFamily="34" charset="0"/>
                        <a:buChar char="•"/>
                      </a:pPr>
                      <a:r>
                        <a:rPr lang="en-GB" sz="1400" b="1" i="0" u="none" strike="noStrike" baseline="0" dirty="0">
                          <a:solidFill>
                            <a:schemeClr val="bg1"/>
                          </a:solidFill>
                          <a:latin typeface="+mn-lt"/>
                        </a:rPr>
                        <a:t>To provide structure, management and leadership to successfully deliver a football development plan</a:t>
                      </a:r>
                      <a:endParaRPr lang="en-GB" sz="1400" b="1"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dirty="0">
                          <a:latin typeface="+mn-lt"/>
                        </a:rPr>
                        <a:t>5. Improve communications between club and its team managers/coaches  by having volunteers</a:t>
                      </a:r>
                      <a:r>
                        <a:rPr lang="en-GB" sz="1000" baseline="0" dirty="0">
                          <a:latin typeface="+mn-lt"/>
                        </a:rPr>
                        <a:t> register including tel no and email address. </a:t>
                      </a:r>
                      <a:endParaRPr lang="en-GB" sz="1000" dirty="0">
                        <a:latin typeface="+mn-lt"/>
                      </a:endParaRPr>
                    </a:p>
                  </a:txBody>
                  <a:tcPr/>
                </a:tc>
                <a:tc>
                  <a:txBody>
                    <a:bodyPr/>
                    <a:lstStyle/>
                    <a:p>
                      <a:r>
                        <a:rPr lang="en-GB" sz="1000" dirty="0">
                          <a:latin typeface="+mn-lt"/>
                        </a:rPr>
                        <a:t>Managers/coaches register established and issued to all committee members.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6.</a:t>
                      </a:r>
                      <a:r>
                        <a:rPr lang="en-GB" sz="1000" baseline="0" dirty="0">
                          <a:latin typeface="+mn-lt"/>
                        </a:rPr>
                        <a:t> Improve communication between club and its members and parents with a fully updated contact list including telephone and email addresses. </a:t>
                      </a:r>
                      <a:endParaRPr lang="en-GB" sz="1000" dirty="0">
                        <a:latin typeface="+mn-lt"/>
                      </a:endParaRPr>
                    </a:p>
                  </a:txBody>
                  <a:tcPr/>
                </a:tc>
                <a:tc>
                  <a:txBody>
                    <a:bodyPr/>
                    <a:lstStyle/>
                    <a:p>
                      <a:r>
                        <a:rPr lang="en-GB" sz="1000" dirty="0">
                          <a:latin typeface="+mn-lt"/>
                        </a:rPr>
                        <a:t>Club Register established</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 annually</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7. To provide all new managers</a:t>
                      </a:r>
                      <a:r>
                        <a:rPr lang="en-GB" sz="1000" baseline="0" dirty="0">
                          <a:latin typeface="+mn-lt"/>
                        </a:rPr>
                        <a:t> with guidance and support when joining the club in terms of coaching and admin.</a:t>
                      </a:r>
                      <a:endParaRPr lang="en-GB" sz="1000" dirty="0">
                        <a:latin typeface="+mn-lt"/>
                      </a:endParaRPr>
                    </a:p>
                  </a:txBody>
                  <a:tcPr/>
                </a:tc>
                <a:tc>
                  <a:txBody>
                    <a:bodyPr/>
                    <a:lstStyle/>
                    <a:p>
                      <a:r>
                        <a:rPr lang="en-GB" sz="1000" dirty="0">
                          <a:latin typeface="+mn-lt"/>
                        </a:rPr>
                        <a:t>All new managers supported by head coach for coaching and secretary for admin. Guidance documents given out.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ongoing process</a:t>
                      </a:r>
                    </a:p>
                  </a:txBody>
                  <a:tcPr/>
                </a:tc>
                <a:tc>
                  <a:txBody>
                    <a:bodyPr/>
                    <a:lstStyle/>
                    <a:p>
                      <a:r>
                        <a:rPr lang="en-GB" sz="1000" dirty="0">
                          <a:latin typeface="+mn-lt"/>
                        </a:rPr>
                        <a:t>Secretary </a:t>
                      </a:r>
                      <a:r>
                        <a:rPr lang="en-GB" sz="1000" baseline="0" dirty="0">
                          <a:latin typeface="+mn-lt"/>
                        </a:rPr>
                        <a:t> &amp; head coach</a:t>
                      </a:r>
                      <a:endParaRPr lang="en-GB" sz="1000" dirty="0">
                        <a:latin typeface="+mn-lt"/>
                      </a:endParaRP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dirty="0">
                          <a:latin typeface="+mn-lt"/>
                        </a:rPr>
                        <a:t>8. To make all club documents easily available for all members to</a:t>
                      </a:r>
                      <a:r>
                        <a:rPr lang="en-GB" sz="1000" baseline="0" dirty="0">
                          <a:latin typeface="+mn-lt"/>
                        </a:rPr>
                        <a:t> assist in the smooth running of the club and have clear guidance on how the club is run. </a:t>
                      </a:r>
                      <a:endParaRPr lang="en-GB" sz="1000" dirty="0">
                        <a:latin typeface="+mn-lt"/>
                      </a:endParaRPr>
                    </a:p>
                  </a:txBody>
                  <a:tcPr/>
                </a:tc>
                <a:tc>
                  <a:txBody>
                    <a:bodyPr/>
                    <a:lstStyle/>
                    <a:p>
                      <a:r>
                        <a:rPr lang="en-GB" sz="1000" baseline="0" dirty="0">
                          <a:latin typeface="+mn-lt"/>
                        </a:rPr>
                        <a:t>All documents are available on the club website for download or reading.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quarterly</a:t>
                      </a:r>
                      <a:r>
                        <a:rPr lang="en-GB" sz="1000" baseline="0" dirty="0">
                          <a:latin typeface="+mn-lt"/>
                        </a:rPr>
                        <a:t> meetings thereafter </a:t>
                      </a:r>
                      <a:endParaRPr lang="en-GB" sz="1000" dirty="0">
                        <a:latin typeface="+mn-lt"/>
                      </a:endParaRPr>
                    </a:p>
                  </a:txBody>
                  <a:tcPr/>
                </a:tc>
                <a:tc>
                  <a:txBody>
                    <a:bodyPr/>
                    <a:lstStyle/>
                    <a:p>
                      <a:r>
                        <a:rPr lang="en-GB" sz="1000" dirty="0">
                          <a:latin typeface="+mn-lt"/>
                        </a:rPr>
                        <a:t>Football development committee, secretary and head coach. </a:t>
                      </a: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5"/>
                  </a:ext>
                </a:extLst>
              </a:tr>
              <a:tr h="370840">
                <a:tc>
                  <a:txBody>
                    <a:bodyPr/>
                    <a:lstStyle/>
                    <a:p>
                      <a:pPr algn="l"/>
                      <a:r>
                        <a:rPr lang="en-GB" sz="1000" dirty="0">
                          <a:latin typeface="+mn-lt"/>
                        </a:rPr>
                        <a:t>9. To maintain regular executive committee/</a:t>
                      </a:r>
                      <a:r>
                        <a:rPr lang="en-GB" sz="1000" baseline="0" dirty="0">
                          <a:latin typeface="+mn-lt"/>
                        </a:rPr>
                        <a:t> managers and parents meetings within the club.</a:t>
                      </a:r>
                      <a:endParaRPr lang="en-GB" sz="1000" dirty="0">
                        <a:latin typeface="+mn-lt"/>
                      </a:endParaRPr>
                    </a:p>
                  </a:txBody>
                  <a:tcPr/>
                </a:tc>
                <a:tc>
                  <a:txBody>
                    <a:bodyPr/>
                    <a:lstStyle/>
                    <a:p>
                      <a:r>
                        <a:rPr lang="en-GB" sz="1000" baseline="0" dirty="0">
                          <a:latin typeface="+mn-lt"/>
                        </a:rPr>
                        <a:t>Regular meetings held and documented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Secretary</a:t>
                      </a:r>
                    </a:p>
                  </a:txBody>
                  <a:tcPr/>
                </a:tc>
                <a:tc>
                  <a:txBody>
                    <a:bodyPr/>
                    <a:lstStyle/>
                    <a:p>
                      <a:r>
                        <a:rPr kumimoji="0" lang="en-GB" sz="1000" b="1" i="0" u="none" strike="noStrike" kern="1200" cap="none" spc="0" normalizeH="0" baseline="0" noProof="0" dirty="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10. Create an Emergency Reserve Fund which will </a:t>
                      </a:r>
                      <a:r>
                        <a:rPr lang="en-GB" sz="1000" b="0" dirty="0">
                          <a:solidFill>
                            <a:schemeClr val="tx1"/>
                          </a:solidFill>
                          <a:latin typeface="+mn-lt"/>
                        </a:rPr>
                        <a:t>cover 6-12 </a:t>
                      </a:r>
                      <a:r>
                        <a:rPr lang="en-GB" sz="1000" dirty="0">
                          <a:latin typeface="+mn-lt"/>
                        </a:rPr>
                        <a:t>Months of running costs in the event of unforeseen circumstances (i.e. COVID-19)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aseline="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aseline="0" dirty="0">
                          <a:latin typeface="+mn-lt"/>
                        </a:rPr>
                        <a:t>Club to set % of annual income to set aside over </a:t>
                      </a:r>
                      <a:r>
                        <a:rPr lang="en-GB" sz="1000" b="1" baseline="0" dirty="0">
                          <a:solidFill>
                            <a:srgbClr val="FF0000"/>
                          </a:solidFill>
                          <a:latin typeface="+mn-lt"/>
                        </a:rPr>
                        <a:t>?</a:t>
                      </a:r>
                      <a:r>
                        <a:rPr lang="en-GB" sz="1000" baseline="0" dirty="0">
                          <a:latin typeface="+mn-lt"/>
                        </a:rPr>
                        <a:t> of months/years.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FF0000"/>
                          </a:solidFill>
                          <a:latin typeface="+mn-lt"/>
                        </a:rPr>
                        <a:t>?</a:t>
                      </a:r>
                      <a:r>
                        <a:rPr lang="en-GB" sz="1000" dirty="0">
                          <a:latin typeface="+mn-lt"/>
                        </a:rPr>
                        <a:t>% of annual income to be set aside to ensure committed outgoings such as facility hire contracts can be honoured.</a:t>
                      </a:r>
                    </a:p>
                    <a:p>
                      <a:endParaRPr lang="en-GB" sz="1000" baseline="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By year </a:t>
                      </a:r>
                      <a:r>
                        <a:rPr lang="en-GB" sz="1000" b="1" dirty="0">
                          <a:solidFill>
                            <a:srgbClr val="FF0000"/>
                          </a:solidFill>
                          <a:latin typeface="+mn-lt"/>
                        </a:rPr>
                        <a:t>?</a:t>
                      </a:r>
                    </a:p>
                    <a:p>
                      <a:endParaRPr lang="en-GB" sz="1000" dirty="0">
                        <a:latin typeface="+mn-lt"/>
                      </a:endParaRPr>
                    </a:p>
                  </a:txBody>
                  <a:tcPr/>
                </a:tc>
                <a:tc>
                  <a:txBody>
                    <a:bodyPr/>
                    <a:lstStyle/>
                    <a:p>
                      <a:r>
                        <a:rPr lang="en-GB" sz="1000" dirty="0">
                          <a:latin typeface="+mn-lt"/>
                        </a:rPr>
                        <a:t>Club Committee &amp; Treasurer</a:t>
                      </a:r>
                    </a:p>
                  </a:txBody>
                  <a:tcPr/>
                </a:tc>
                <a:tc>
                  <a:txBody>
                    <a:bodyPr/>
                    <a:lstStyle/>
                    <a:p>
                      <a:endParaRPr lang="en-GB" sz="1000" dirty="0">
                        <a:latin typeface="+mn-lt"/>
                      </a:endParaRPr>
                    </a:p>
                  </a:txBody>
                  <a:tcPr/>
                </a:tc>
                <a:extLst>
                  <a:ext uri="{0D108BD9-81ED-4DB2-BD59-A6C34878D82A}">
                    <a16:rowId xmlns:a16="http://schemas.microsoft.com/office/drawing/2014/main" val="2944101078"/>
                  </a:ext>
                </a:extLst>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67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GB">
              <a:latin typeface="Arial" pitchFamily="34" charset="0"/>
              <a:ea typeface="ＭＳ Ｐゴシック"/>
              <a:cs typeface="ＭＳ Ｐゴシック"/>
            </a:endParaRPr>
          </a:p>
        </p:txBody>
      </p:sp>
      <p:sp>
        <p:nvSpPr>
          <p:cNvPr id="17411"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pic>
        <p:nvPicPr>
          <p:cNvPr id="17412" name="Content Placeholder 3" descr="FA_18942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4" name="TextBox 9"/>
          <p:cNvSpPr txBox="1">
            <a:spLocks noChangeArrowheads="1"/>
          </p:cNvSpPr>
          <p:nvPr/>
        </p:nvSpPr>
        <p:spPr bwMode="auto">
          <a:xfrm>
            <a:off x="457200" y="622300"/>
            <a:ext cx="4686300" cy="584200"/>
          </a:xfrm>
          <a:prstGeom prst="rect">
            <a:avLst/>
          </a:prstGeom>
          <a:noFill/>
          <a:ln w="9525">
            <a:noFill/>
            <a:miter lim="800000"/>
            <a:headEnd/>
            <a:tailEnd/>
          </a:ln>
        </p:spPr>
        <p:txBody>
          <a:bodyPr wrap="none">
            <a:spAutoFit/>
          </a:bodyPr>
          <a:lstStyle/>
          <a:p>
            <a:r>
              <a:rPr lang="en-GB" sz="3200">
                <a:solidFill>
                  <a:schemeClr val="bg1"/>
                </a:solidFill>
              </a:rPr>
              <a:t>Workforce Development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atin typeface="Arial" pitchFamily="34" charset="0"/>
                <a:ea typeface="ＭＳ Ｐゴシック"/>
                <a:cs typeface="ＭＳ Ｐゴシック"/>
              </a:rPr>
              <a:t>Workforce Development </a:t>
            </a:r>
          </a:p>
        </p:txBody>
      </p:sp>
      <p:graphicFrame>
        <p:nvGraphicFramePr>
          <p:cNvPr id="5" name="Content Placeholder 4"/>
          <p:cNvGraphicFramePr>
            <a:graphicFrameLocks/>
          </p:cNvGraphicFramePr>
          <p:nvPr>
            <p:extLst>
              <p:ext uri="{D42A27DB-BD31-4B8C-83A1-F6EECF244321}">
                <p14:modId xmlns:p14="http://schemas.microsoft.com/office/powerpoint/2010/main" val="1336165923"/>
              </p:ext>
            </p:extLst>
          </p:nvPr>
        </p:nvGraphicFramePr>
        <p:xfrm>
          <a:off x="457200" y="1357313"/>
          <a:ext cx="8229600" cy="4516120"/>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090464">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None/>
                      </a:pPr>
                      <a:r>
                        <a:rPr lang="en-GB" sz="1800" b="0" i="0" u="none" strike="noStrike" baseline="0" dirty="0">
                          <a:latin typeface="+mn-lt"/>
                        </a:rPr>
                        <a:t>To create, develop and support an effective volunteer workforce within the club</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latin typeface="+mn-lt"/>
                        </a:rPr>
                        <a:t>1. Have a key contact person to support the recruitment and development of volunteers. Recruit and select a Volunteer Coordinator</a:t>
                      </a:r>
                      <a:endParaRPr lang="en-GB" sz="1000" dirty="0">
                        <a:latin typeface="+mn-lt"/>
                      </a:endParaRPr>
                    </a:p>
                  </a:txBody>
                  <a:tcPr/>
                </a:tc>
                <a:tc>
                  <a:txBody>
                    <a:bodyPr/>
                    <a:lstStyle/>
                    <a:p>
                      <a:r>
                        <a:rPr lang="en-GB" sz="1000" dirty="0">
                          <a:latin typeface="+mn-lt"/>
                        </a:rPr>
                        <a:t>Role</a:t>
                      </a:r>
                      <a:r>
                        <a:rPr lang="en-GB" sz="1000" baseline="0" dirty="0">
                          <a:latin typeface="+mn-lt"/>
                        </a:rPr>
                        <a:t> currently carried out by club welfare officer but as we grow new role to be created.</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endParaRPr lang="en-GB" sz="1000" dirty="0">
                        <a:latin typeface="+mn-lt"/>
                      </a:endParaRPr>
                    </a:p>
                  </a:txBody>
                  <a:tcPr/>
                </a:tc>
                <a:tc>
                  <a:txBody>
                    <a:bodyPr/>
                    <a:lstStyle/>
                    <a:p>
                      <a:r>
                        <a:rPr lang="en-GB" sz="1000" dirty="0">
                          <a:latin typeface="+mn-lt"/>
                        </a:rPr>
                        <a:t>Management committee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b="0" i="0" u="none" strike="noStrike" baseline="0" dirty="0">
                          <a:latin typeface="+mn-lt"/>
                        </a:rPr>
                        <a:t>2. All Club coaches to hold a minimum of FA Level 1and FA DBS check. Volunteer Coordinator to maintain an up to date list</a:t>
                      </a:r>
                    </a:p>
                    <a:p>
                      <a:pPr algn="l"/>
                      <a:r>
                        <a:rPr lang="en-GB" sz="1000" b="0" i="0" u="none" strike="noStrike" baseline="0" dirty="0">
                          <a:latin typeface="+mn-lt"/>
                        </a:rPr>
                        <a:t>and book new coaches onto County FA courses</a:t>
                      </a:r>
                      <a:endParaRPr lang="en-GB" sz="1000" dirty="0">
                        <a:latin typeface="+mn-lt"/>
                      </a:endParaRPr>
                    </a:p>
                  </a:txBody>
                  <a:tcPr/>
                </a:tc>
                <a:tc>
                  <a:txBody>
                    <a:bodyPr/>
                    <a:lstStyle/>
                    <a:p>
                      <a:r>
                        <a:rPr lang="en-GB" sz="1000" dirty="0">
                          <a:latin typeface="+mn-lt"/>
                        </a:rPr>
                        <a:t>All coaches </a:t>
                      </a:r>
                      <a:r>
                        <a:rPr lang="en-GB" sz="1000" baseline="0" dirty="0">
                          <a:latin typeface="+mn-lt"/>
                        </a:rPr>
                        <a:t> either level 1 qualified or on booked courses. New coaches to be level 1 qualified within first 12 months.</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Secretary, welfare</a:t>
                      </a:r>
                      <a:r>
                        <a:rPr lang="en-GB" sz="1000" baseline="0" dirty="0">
                          <a:latin typeface="+mn-lt"/>
                        </a:rPr>
                        <a:t> officer and volunteer coordinator (when appointed)</a:t>
                      </a:r>
                      <a:endParaRPr lang="en-GB" sz="1000" dirty="0">
                        <a:latin typeface="+mn-lt"/>
                      </a:endParaRPr>
                    </a:p>
                  </a:txBody>
                  <a:tcPr/>
                </a:tc>
                <a:tc>
                  <a:txBody>
                    <a:bodyPr/>
                    <a:lstStyle/>
                    <a:p>
                      <a:r>
                        <a:rPr lang="en-GB" sz="1000" dirty="0">
                          <a:latin typeface="+mn-lt"/>
                        </a:rPr>
                        <a:t>Level 1 cost per coach. And CRC check £10</a:t>
                      </a:r>
                    </a:p>
                  </a:txBody>
                  <a:tcPr/>
                </a:tc>
                <a:extLst>
                  <a:ext uri="{0D108BD9-81ED-4DB2-BD59-A6C34878D82A}">
                    <a16:rowId xmlns:a16="http://schemas.microsoft.com/office/drawing/2014/main" val="10003"/>
                  </a:ext>
                </a:extLst>
              </a:tr>
              <a:tr h="370840">
                <a:tc>
                  <a:txBody>
                    <a:bodyPr/>
                    <a:lstStyle/>
                    <a:p>
                      <a:pPr algn="l"/>
                      <a:r>
                        <a:rPr lang="en-GB" sz="1000" dirty="0">
                          <a:latin typeface="+mn-lt"/>
                        </a:rPr>
                        <a:t>3. </a:t>
                      </a:r>
                      <a:r>
                        <a:rPr lang="en-GB" sz="1000" b="0" i="0" u="none" strike="noStrike" baseline="0" dirty="0">
                          <a:latin typeface="+mn-lt"/>
                        </a:rPr>
                        <a:t>The Club uses The FA Football Workforce resource so that all coaches and volunteers have job descriptions with clear roles and responsibilities</a:t>
                      </a:r>
                      <a:endParaRPr lang="en-GB" sz="1000" dirty="0">
                        <a:latin typeface="+mn-lt"/>
                      </a:endParaRPr>
                    </a:p>
                  </a:txBody>
                  <a:tcPr/>
                </a:tc>
                <a:tc>
                  <a:txBody>
                    <a:bodyPr/>
                    <a:lstStyle/>
                    <a:p>
                      <a:r>
                        <a:rPr lang="en-GB" sz="1000" dirty="0">
                          <a:latin typeface="+mn-lt"/>
                        </a:rPr>
                        <a:t>All volunteers have job descriptions within the club.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Secretary, welfare officer and volunteer coordinator.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b="0" i="0" u="none" strike="noStrike" baseline="0" dirty="0">
                          <a:latin typeface="+mn-lt"/>
                        </a:rPr>
                        <a:t>4. Increase the number of Level 2 coaches Encourage enthusiastic Level 1 coaches to progress</a:t>
                      </a:r>
                      <a:endParaRPr lang="en-GB" sz="1000" dirty="0">
                        <a:latin typeface="+mn-lt"/>
                      </a:endParaRPr>
                    </a:p>
                  </a:txBody>
                  <a:tcPr/>
                </a:tc>
                <a:tc>
                  <a:txBody>
                    <a:bodyPr/>
                    <a:lstStyle/>
                    <a:p>
                      <a:r>
                        <a:rPr lang="en-GB" sz="1000" b="1" dirty="0">
                          <a:solidFill>
                            <a:srgbClr val="FF0000"/>
                          </a:solidFill>
                          <a:latin typeface="+mn-lt"/>
                        </a:rPr>
                        <a:t>??</a:t>
                      </a:r>
                      <a:r>
                        <a:rPr lang="en-GB" sz="1000" dirty="0">
                          <a:latin typeface="+mn-lt"/>
                        </a:rPr>
                        <a:t> already level 2 qualified, ? further each year to be identified.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Head coach </a:t>
                      </a:r>
                    </a:p>
                  </a:txBody>
                  <a:tcPr/>
                </a:tc>
                <a:tc>
                  <a:txBody>
                    <a:bodyPr/>
                    <a:lstStyle/>
                    <a:p>
                      <a:r>
                        <a:rPr lang="en-GB" sz="1000" dirty="0">
                          <a:latin typeface="+mn-lt"/>
                        </a:rPr>
                        <a:t>Level 2 cost </a:t>
                      </a:r>
                    </a:p>
                  </a:txBody>
                  <a:tcPr/>
                </a:tc>
                <a:extLst>
                  <a:ext uri="{0D108BD9-81ED-4DB2-BD59-A6C34878D82A}">
                    <a16:rowId xmlns:a16="http://schemas.microsoft.com/office/drawing/2014/main" val="10005"/>
                  </a:ext>
                </a:extLst>
              </a:tr>
              <a:tr h="370840">
                <a:tc>
                  <a:txBody>
                    <a:bodyPr/>
                    <a:lstStyle/>
                    <a:p>
                      <a:r>
                        <a:rPr lang="en-GB" sz="1000" dirty="0">
                          <a:latin typeface="+mn-lt"/>
                        </a:rPr>
                        <a:t>5. </a:t>
                      </a:r>
                      <a:r>
                        <a:rPr lang="en-GB" sz="1000" b="0" i="0" u="none" strike="noStrike" baseline="0" dirty="0">
                          <a:latin typeface="+mn-lt"/>
                        </a:rPr>
                        <a:t>Recruit new volunteers for all roles within teams and clubs, Find out parents backgrounds if possible and utilise their</a:t>
                      </a:r>
                      <a:endParaRPr lang="en-GB" sz="1000" dirty="0">
                        <a:latin typeface="+mn-lt"/>
                      </a:endParaRPr>
                    </a:p>
                    <a:p>
                      <a:r>
                        <a:rPr lang="en-GB" sz="1000" dirty="0">
                          <a:latin typeface="+mn-lt"/>
                        </a:rPr>
                        <a:t>Skills within the Club.</a:t>
                      </a:r>
                    </a:p>
                  </a:txBody>
                  <a:tcPr/>
                </a:tc>
                <a:tc>
                  <a:txBody>
                    <a:bodyPr/>
                    <a:lstStyle/>
                    <a:p>
                      <a:r>
                        <a:rPr lang="en-GB" sz="1000" b="1" dirty="0">
                          <a:solidFill>
                            <a:srgbClr val="FF0000"/>
                          </a:solidFill>
                          <a:latin typeface="+mn-lt"/>
                        </a:rPr>
                        <a:t>??</a:t>
                      </a:r>
                      <a:r>
                        <a:rPr lang="en-GB" sz="1000" dirty="0">
                          <a:latin typeface="+mn-lt"/>
                        </a:rPr>
                        <a:t> volunteers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Welfare officer, secretary, chairperson and volunteer coordinator (when appointed) </a:t>
                      </a:r>
                    </a:p>
                  </a:txBody>
                  <a:tcPr/>
                </a:tc>
                <a:tc>
                  <a:txBody>
                    <a:bodyPr/>
                    <a:lstStyle/>
                    <a:p>
                      <a:r>
                        <a:rPr lang="en-GB" sz="1000" dirty="0">
                          <a:latin typeface="+mn-lt"/>
                        </a:rPr>
                        <a:t>Dependant on role. </a:t>
                      </a: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atin typeface="Arial" pitchFamily="34" charset="0"/>
                <a:ea typeface="ＭＳ Ｐゴシック"/>
                <a:cs typeface="ＭＳ Ｐゴシック"/>
              </a:rPr>
              <a:t>Workforce Development </a:t>
            </a:r>
          </a:p>
        </p:txBody>
      </p:sp>
      <p:graphicFrame>
        <p:nvGraphicFramePr>
          <p:cNvPr id="5" name="Content Placeholder 4"/>
          <p:cNvGraphicFramePr>
            <a:graphicFrameLocks/>
          </p:cNvGraphicFramePr>
          <p:nvPr>
            <p:extLst>
              <p:ext uri="{D42A27DB-BD31-4B8C-83A1-F6EECF244321}">
                <p14:modId xmlns:p14="http://schemas.microsoft.com/office/powerpoint/2010/main" val="2826708998"/>
              </p:ext>
            </p:extLst>
          </p:nvPr>
        </p:nvGraphicFramePr>
        <p:xfrm>
          <a:off x="457200" y="1357313"/>
          <a:ext cx="8229600" cy="4363720"/>
        </p:xfrm>
        <a:graphic>
          <a:graphicData uri="http://schemas.openxmlformats.org/drawingml/2006/table">
            <a:tbl>
              <a:tblPr firstRow="1" bandRow="1">
                <a:tableStyleId>{5C22544A-7EE6-4342-B048-85BDC9FD1C3A}</a:tableStyleId>
              </a:tblPr>
              <a:tblGrid>
                <a:gridCol w="24586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090464">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None/>
                      </a:pPr>
                      <a:r>
                        <a:rPr lang="en-GB" sz="1800" b="0" i="0" u="none" strike="noStrike" baseline="0" dirty="0">
                          <a:latin typeface="+mn-lt"/>
                        </a:rPr>
                        <a:t>To create, develop and support an effective volunteer workforce within the club</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dirty="0">
                          <a:latin typeface="+mn-lt"/>
                        </a:rPr>
                        <a:t>6. </a:t>
                      </a:r>
                      <a:r>
                        <a:rPr lang="en-GB" sz="1000" b="0" i="0" u="none" strike="noStrike" baseline="0" dirty="0">
                          <a:latin typeface="+mn-lt"/>
                        </a:rPr>
                        <a:t>Ensure all existing coaches and appropriate volunteers have valid FA Emergency First Aid, Safeguarding Children qualifications and FA DBS Check. Identify expiry dates of existing coaches and</a:t>
                      </a:r>
                    </a:p>
                    <a:p>
                      <a:pPr algn="l"/>
                      <a:r>
                        <a:rPr lang="en-GB" sz="1000" b="0" i="0" u="none" strike="noStrike" baseline="0" dirty="0">
                          <a:latin typeface="+mn-lt"/>
                        </a:rPr>
                        <a:t>volunteers’ qualifications</a:t>
                      </a:r>
                      <a:endParaRPr lang="en-GB" sz="1000" dirty="0">
                        <a:latin typeface="+mn-lt"/>
                      </a:endParaRPr>
                    </a:p>
                  </a:txBody>
                  <a:tcPr/>
                </a:tc>
                <a:tc>
                  <a:txBody>
                    <a:bodyPr/>
                    <a:lstStyle/>
                    <a:p>
                      <a:r>
                        <a:rPr lang="en-GB" sz="1000" dirty="0">
                          <a:latin typeface="+mn-lt"/>
                        </a:rPr>
                        <a:t>All coaches and volunteers qualifications up to date or booked on courses.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Welfare officer, secretary, chairperson and volunteer coordinator (when appointed) </a:t>
                      </a:r>
                    </a:p>
                    <a:p>
                      <a:endParaRPr lang="en-GB" sz="1000" dirty="0">
                        <a:latin typeface="+mn-lt"/>
                      </a:endParaRPr>
                    </a:p>
                  </a:txBody>
                  <a:tcPr/>
                </a:tc>
                <a:tc>
                  <a:txBody>
                    <a:bodyPr/>
                    <a:lstStyle/>
                    <a:p>
                      <a:r>
                        <a:rPr lang="en-GB" sz="1000" dirty="0">
                          <a:latin typeface="+mn-lt"/>
                        </a:rPr>
                        <a:t>Dependant</a:t>
                      </a:r>
                      <a:r>
                        <a:rPr lang="en-GB" sz="1000" baseline="0" dirty="0">
                          <a:latin typeface="+mn-lt"/>
                        </a:rPr>
                        <a:t> on qualification. </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7. All coaches to become part of DFA Coach Development Programme</a:t>
                      </a:r>
                    </a:p>
                  </a:txBody>
                  <a:tcPr/>
                </a:tc>
                <a:tc>
                  <a:txBody>
                    <a:bodyPr/>
                    <a:lstStyle/>
                    <a:p>
                      <a:r>
                        <a:rPr lang="en-GB" sz="1000" dirty="0">
                          <a:latin typeface="+mn-lt"/>
                        </a:rPr>
                        <a:t>All coaches either members or in process of applying.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Secretary, welfare</a:t>
                      </a:r>
                      <a:r>
                        <a:rPr lang="en-GB" sz="1000" baseline="0" dirty="0">
                          <a:latin typeface="+mn-lt"/>
                        </a:rPr>
                        <a:t> officer and volunteer coordinator (when appointed)</a:t>
                      </a:r>
                      <a:endParaRPr lang="en-GB" sz="1000" dirty="0">
                        <a:latin typeface="+mn-lt"/>
                      </a:endParaRP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r>
                        <a:rPr lang="en-GB" sz="1000" dirty="0">
                          <a:latin typeface="+mn-lt"/>
                        </a:rPr>
                        <a:t>8. Increase the number of female level 1 coaches</a:t>
                      </a:r>
                      <a:endParaRPr lang="en-GB" sz="1000" b="1" dirty="0">
                        <a:solidFill>
                          <a:srgbClr val="FF0000"/>
                        </a:solidFill>
                        <a:latin typeface="+mn-lt"/>
                      </a:endParaRPr>
                    </a:p>
                  </a:txBody>
                  <a:tcPr/>
                </a:tc>
                <a:tc>
                  <a:txBody>
                    <a:bodyPr/>
                    <a:lstStyle/>
                    <a:p>
                      <a:r>
                        <a:rPr lang="en-GB" sz="1000" b="1" kern="1200" dirty="0">
                          <a:solidFill>
                            <a:srgbClr val="FF0000"/>
                          </a:solidFill>
                          <a:effectLst/>
                          <a:latin typeface="+mn-lt"/>
                          <a:ea typeface="+mn-ea"/>
                          <a:cs typeface="+mn-cs"/>
                        </a:rPr>
                        <a:t>?? </a:t>
                      </a:r>
                      <a:r>
                        <a:rPr lang="en-GB" sz="1000" b="0" kern="1200" dirty="0">
                          <a:solidFill>
                            <a:schemeClr val="tx1"/>
                          </a:solidFill>
                          <a:effectLst/>
                          <a:latin typeface="+mn-lt"/>
                          <a:ea typeface="+mn-ea"/>
                          <a:cs typeface="+mn-cs"/>
                        </a:rPr>
                        <a:t>F</a:t>
                      </a:r>
                      <a:r>
                        <a:rPr lang="en-GB" sz="1000" dirty="0">
                          <a:latin typeface="+mn-lt"/>
                        </a:rPr>
                        <a:t>emale Coaches qualified each season.</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p>
                  </a:txBody>
                  <a:tcPr/>
                </a:tc>
                <a:tc>
                  <a:txBody>
                    <a:bodyPr/>
                    <a:lstStyle/>
                    <a:p>
                      <a:r>
                        <a:rPr lang="en-GB" sz="1000" dirty="0">
                          <a:latin typeface="+mn-lt"/>
                        </a:rPr>
                        <a:t>Secretary, welfare officer, head coach and volunteer coordinator. </a:t>
                      </a:r>
                    </a:p>
                  </a:txBody>
                  <a:tcPr/>
                </a:tc>
                <a:tc>
                  <a:txBody>
                    <a:bodyPr/>
                    <a:lstStyle/>
                    <a:p>
                      <a:r>
                        <a:rPr lang="en-GB" sz="1000" dirty="0">
                          <a:latin typeface="+mn-lt"/>
                        </a:rPr>
                        <a:t>Level 1 cost x 2 annually  </a:t>
                      </a: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9. Develop new referees as club grows from older teams. </a:t>
                      </a:r>
                    </a:p>
                  </a:txBody>
                  <a:tcPr/>
                </a:tc>
                <a:tc>
                  <a:txBody>
                    <a:bodyPr/>
                    <a:lstStyle/>
                    <a:p>
                      <a:r>
                        <a:rPr lang="en-GB" sz="1000" b="1" dirty="0">
                          <a:solidFill>
                            <a:srgbClr val="FF0000"/>
                          </a:solidFill>
                          <a:latin typeface="+mn-lt"/>
                        </a:rPr>
                        <a:t>?? </a:t>
                      </a:r>
                      <a:r>
                        <a:rPr lang="en-GB" sz="1000" dirty="0">
                          <a:latin typeface="+mn-lt"/>
                        </a:rPr>
                        <a:t>referees  </a:t>
                      </a:r>
                    </a:p>
                  </a:txBody>
                  <a:tcPr/>
                </a:tc>
                <a:tc>
                  <a:txBody>
                    <a:bodyPr/>
                    <a:lstStyle/>
                    <a:p>
                      <a:pPr algn="l"/>
                      <a:r>
                        <a:rPr lang="en-GB" sz="1000" b="0" i="0" u="none" strike="noStrike" baseline="0" dirty="0">
                          <a:latin typeface="+mn-lt"/>
                        </a:rPr>
                        <a:t>Year </a:t>
                      </a:r>
                      <a:r>
                        <a:rPr lang="en-GB" sz="1000" b="1" dirty="0">
                          <a:solidFill>
                            <a:srgbClr val="FF0000"/>
                          </a:solidFill>
                          <a:latin typeface="+mn-lt"/>
                        </a:rPr>
                        <a:t>? </a:t>
                      </a:r>
                      <a:r>
                        <a:rPr lang="en-GB" sz="1000" b="0" dirty="0">
                          <a:solidFill>
                            <a:schemeClr val="tx1"/>
                          </a:solidFill>
                          <a:latin typeface="+mn-lt"/>
                        </a:rPr>
                        <a:t>And annually</a:t>
                      </a:r>
                      <a:endParaRPr lang="en-GB" sz="1000" b="0" i="0" u="none" strike="noStrike" baseline="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Secretary, welfare officer, head coach and volunteer coordinator. </a:t>
                      </a:r>
                    </a:p>
                  </a:txBody>
                  <a:tcPr/>
                </a:tc>
                <a:tc>
                  <a:txBody>
                    <a:bodyPr/>
                    <a:lstStyle/>
                    <a:p>
                      <a:r>
                        <a:rPr lang="en-GB" sz="1000" dirty="0">
                          <a:latin typeface="+mn-lt"/>
                        </a:rPr>
                        <a:t>Referee</a:t>
                      </a:r>
                      <a:r>
                        <a:rPr lang="en-GB" sz="1000" baseline="0" dirty="0">
                          <a:latin typeface="+mn-lt"/>
                        </a:rPr>
                        <a:t> course</a:t>
                      </a:r>
                      <a:r>
                        <a:rPr lang="en-GB" sz="1000" dirty="0">
                          <a:latin typeface="+mn-lt"/>
                        </a:rPr>
                        <a:t> cost </a:t>
                      </a:r>
                    </a:p>
                  </a:txBody>
                  <a:tcPr/>
                </a:tc>
                <a:extLst>
                  <a:ext uri="{0D108BD9-81ED-4DB2-BD59-A6C34878D82A}">
                    <a16:rowId xmlns:a16="http://schemas.microsoft.com/office/drawing/2014/main" val="10005"/>
                  </a:ext>
                </a:extLst>
              </a:tr>
              <a:tr h="370840">
                <a:tc>
                  <a:txBody>
                    <a:bodyPr/>
                    <a:lstStyle/>
                    <a:p>
                      <a:r>
                        <a:rPr lang="en-GB" sz="1000" dirty="0">
                          <a:latin typeface="+mn-lt"/>
                        </a:rPr>
                        <a:t>10. Hold</a:t>
                      </a:r>
                      <a:r>
                        <a:rPr lang="en-GB" sz="1000" baseline="0" dirty="0">
                          <a:latin typeface="+mn-lt"/>
                        </a:rPr>
                        <a:t> Coach Development events in the club for its coaches in line with Durham FA and coaches association. </a:t>
                      </a:r>
                      <a:endParaRPr lang="en-GB" sz="1000" dirty="0">
                        <a:latin typeface="+mn-lt"/>
                      </a:endParaRPr>
                    </a:p>
                  </a:txBody>
                  <a:tcPr/>
                </a:tc>
                <a:tc>
                  <a:txBody>
                    <a:bodyPr/>
                    <a:lstStyle/>
                    <a:p>
                      <a:r>
                        <a:rPr lang="en-GB" sz="1000" dirty="0">
                          <a:latin typeface="+mn-lt"/>
                        </a:rPr>
                        <a:t>Improved</a:t>
                      </a:r>
                      <a:r>
                        <a:rPr lang="en-GB" sz="1000" baseline="0" dirty="0">
                          <a:latin typeface="+mn-lt"/>
                        </a:rPr>
                        <a:t> levels of coaching for all coaches</a:t>
                      </a:r>
                      <a:endParaRPr lang="en-GB" sz="1000" dirty="0">
                        <a:latin typeface="+mn-lt"/>
                      </a:endParaRPr>
                    </a:p>
                  </a:txBody>
                  <a:tcPr/>
                </a:tc>
                <a:tc>
                  <a:txBody>
                    <a:bodyPr/>
                    <a:lstStyle/>
                    <a:p>
                      <a:pPr algn="l"/>
                      <a:r>
                        <a:rPr lang="en-GB" sz="1000" b="0" i="0" u="none" strike="noStrike" baseline="0" dirty="0">
                          <a:latin typeface="+mn-lt"/>
                        </a:rPr>
                        <a:t>Year 3 and annually</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30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atin typeface="Arial" pitchFamily="34" charset="0"/>
                <a:ea typeface="ＭＳ Ｐゴシック"/>
                <a:cs typeface="ＭＳ Ｐゴシック"/>
              </a:rPr>
              <a:t>Workforce Development </a:t>
            </a:r>
          </a:p>
        </p:txBody>
      </p:sp>
      <p:sp>
        <p:nvSpPr>
          <p:cNvPr id="18435"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2422017320"/>
              </p:ext>
            </p:extLst>
          </p:nvPr>
        </p:nvGraphicFramePr>
        <p:xfrm>
          <a:off x="457200" y="1357313"/>
          <a:ext cx="8229600" cy="3855720"/>
        </p:xfrm>
        <a:graphic>
          <a:graphicData uri="http://schemas.openxmlformats.org/drawingml/2006/table">
            <a:tbl>
              <a:tblPr firstRow="1" bandRow="1">
                <a:tableStyleId>{5C22544A-7EE6-4342-B048-85BDC9FD1C3A}</a:tableStyleId>
              </a:tblPr>
              <a:tblGrid>
                <a:gridCol w="24586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090464">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None/>
                      </a:pPr>
                      <a:r>
                        <a:rPr lang="en-GB" sz="1800" b="0" i="0" u="none" strike="noStrike" baseline="0" dirty="0">
                          <a:latin typeface="+mn-lt"/>
                        </a:rPr>
                        <a:t>To create, develop and support an effective volunteer workforce within the club</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dirty="0">
                          <a:latin typeface="+mn-lt"/>
                        </a:rPr>
                        <a:t>11. Implement</a:t>
                      </a:r>
                      <a:r>
                        <a:rPr lang="en-GB" sz="1000" baseline="0" dirty="0">
                          <a:latin typeface="+mn-lt"/>
                        </a:rPr>
                        <a:t> a Coaching/Player Development Plan</a:t>
                      </a:r>
                      <a:endParaRPr lang="en-GB" sz="1000" dirty="0">
                        <a:latin typeface="+mn-lt"/>
                      </a:endParaRPr>
                    </a:p>
                  </a:txBody>
                  <a:tcPr/>
                </a:tc>
                <a:tc>
                  <a:txBody>
                    <a:bodyPr/>
                    <a:lstStyle/>
                    <a:p>
                      <a:r>
                        <a:rPr lang="en-GB" sz="1000" dirty="0">
                          <a:latin typeface="+mn-lt"/>
                        </a:rPr>
                        <a:t>Development Plan and Philosophy in place for all Coaches/Managers to follow.</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mn-lt"/>
                        </a:rPr>
                        <a:t>??</a:t>
                      </a:r>
                    </a:p>
                  </a:txBody>
                  <a:tcPr/>
                </a:tc>
                <a:tc>
                  <a:txBody>
                    <a:bodyPr/>
                    <a:lstStyle/>
                    <a:p>
                      <a:r>
                        <a:rPr kumimoji="0" lang="en-GB" sz="1000" b="1" i="0" u="none" strike="noStrike" kern="1200" cap="none" spc="0" normalizeH="0" baseline="0" noProof="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12. Club will sign up to the DFA Club Coach Support Programme by accessing either the Bronze, Silver, Gold or Platinum package.</a:t>
                      </a:r>
                    </a:p>
                  </a:txBody>
                  <a:tcPr/>
                </a:tc>
                <a:tc>
                  <a:txBody>
                    <a:bodyPr/>
                    <a:lstStyle/>
                    <a:p>
                      <a:r>
                        <a:rPr lang="en-GB" sz="1000" dirty="0">
                          <a:latin typeface="+mn-lt"/>
                        </a:rPr>
                        <a:t>Club accesses Coach Support specific to their Coaches.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r>
                        <a:rPr lang="en-GB" sz="1000" dirty="0">
                          <a:latin typeface="+mn-lt"/>
                        </a:rPr>
                        <a:t> and annually </a:t>
                      </a:r>
                    </a:p>
                    <a:p>
                      <a:endParaRPr lang="en-GB" sz="1000" dirty="0">
                        <a:latin typeface="+mn-lt"/>
                      </a:endParaRPr>
                    </a:p>
                  </a:txBody>
                  <a:tcPr/>
                </a:tc>
                <a:tc>
                  <a:txBody>
                    <a:bodyPr/>
                    <a:lstStyle/>
                    <a:p>
                      <a:r>
                        <a:rPr lang="en-GB" sz="1000" b="1" dirty="0">
                          <a:solidFill>
                            <a:srgbClr val="FF0000"/>
                          </a:solidFill>
                          <a:latin typeface="+mn-lt"/>
                        </a:rPr>
                        <a:t>?</a:t>
                      </a:r>
                      <a:endParaRPr lang="en-GB" sz="1000" dirty="0">
                        <a:latin typeface="+mn-lt"/>
                      </a:endParaRPr>
                    </a:p>
                  </a:txBody>
                  <a:tcPr/>
                </a:tc>
                <a:tc>
                  <a:txBody>
                    <a:bodyPr/>
                    <a:lstStyle/>
                    <a:p>
                      <a:r>
                        <a:rPr kumimoji="0" lang="en-GB" sz="1000" b="1" i="0" u="none" strike="noStrike" kern="1200" cap="none" spc="0" normalizeH="0" baseline="0" noProof="0" dirty="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r>
                        <a:rPr lang="en-GB" sz="1000" b="0" dirty="0">
                          <a:solidFill>
                            <a:schemeClr val="tx1"/>
                          </a:solidFill>
                          <a:latin typeface="+mn-lt"/>
                        </a:rPr>
                        <a:t>13. Create a Succession Plan to identify suitable new Committee Members and future applicants for key roles.</a:t>
                      </a:r>
                    </a:p>
                    <a:p>
                      <a:endParaRPr lang="en-GB" sz="1000" b="0" dirty="0">
                        <a:solidFill>
                          <a:schemeClr val="tx1"/>
                        </a:solidFill>
                        <a:latin typeface="+mn-lt"/>
                      </a:endParaRPr>
                    </a:p>
                  </a:txBody>
                  <a:tcPr/>
                </a:tc>
                <a:tc>
                  <a:txBody>
                    <a:bodyPr/>
                    <a:lstStyle/>
                    <a:p>
                      <a:pPr marL="171450" indent="-171450">
                        <a:buFont typeface="Wingdings" panose="05000000000000000000" pitchFamily="2" charset="2"/>
                        <a:buChar char="§"/>
                      </a:pPr>
                      <a:r>
                        <a:rPr lang="en-GB" sz="1000" b="0" dirty="0">
                          <a:solidFill>
                            <a:schemeClr val="tx1"/>
                          </a:solidFill>
                          <a:latin typeface="+mn-lt"/>
                        </a:rPr>
                        <a:t>Clear Role Descriptions in place.</a:t>
                      </a:r>
                    </a:p>
                    <a:p>
                      <a:pPr marL="171450" indent="-171450">
                        <a:buFont typeface="Wingdings" panose="05000000000000000000" pitchFamily="2" charset="2"/>
                        <a:buChar char="§"/>
                      </a:pPr>
                      <a:r>
                        <a:rPr lang="en-GB" sz="1000" b="0" dirty="0">
                          <a:solidFill>
                            <a:schemeClr val="tx1"/>
                          </a:solidFill>
                          <a:latin typeface="+mn-lt"/>
                        </a:rPr>
                        <a:t>Progression route in place.</a:t>
                      </a:r>
                    </a:p>
                    <a:p>
                      <a:pPr marL="171450" indent="-171450">
                        <a:buFont typeface="Wingdings" panose="05000000000000000000" pitchFamily="2" charset="2"/>
                        <a:buChar char="§"/>
                      </a:pPr>
                      <a:r>
                        <a:rPr lang="en-GB" sz="1000" b="0" dirty="0">
                          <a:solidFill>
                            <a:schemeClr val="tx1"/>
                          </a:solidFill>
                          <a:latin typeface="+mn-lt"/>
                        </a:rPr>
                        <a:t>Designated person in place to identify suitable new candidates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b="1" dirty="0">
                          <a:solidFill>
                            <a:srgbClr val="FF0000"/>
                          </a:solidFill>
                          <a:latin typeface="+mn-lt"/>
                        </a:rPr>
                        <a:t>?</a:t>
                      </a:r>
                      <a:endParaRPr lang="en-GB" sz="1000" dirty="0">
                        <a:latin typeface="+mn-lt"/>
                      </a:endParaRPr>
                    </a:p>
                  </a:txBody>
                  <a:tcPr/>
                </a:tc>
                <a:tc>
                  <a:txBody>
                    <a:bodyPr/>
                    <a:lstStyle/>
                    <a:p>
                      <a:r>
                        <a:rPr kumimoji="0" lang="en-GB" sz="1000" b="1" i="0" u="none" strike="noStrike" kern="1200" cap="none" spc="0" normalizeH="0" baseline="0" noProof="0" dirty="0">
                          <a:ln>
                            <a:noFill/>
                          </a:ln>
                          <a:solidFill>
                            <a:srgbClr val="FF0000"/>
                          </a:solidFill>
                          <a:effectLst/>
                          <a:uLnTx/>
                          <a:uFillTx/>
                          <a:latin typeface="Calibri"/>
                          <a:ea typeface="+mn-ea"/>
                          <a:cs typeface="+mn-cs"/>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000" dirty="0">
                        <a:latin typeface="+mn-lt"/>
                      </a:endParaRPr>
                    </a:p>
                  </a:txBody>
                  <a:tcPr/>
                </a:tc>
                <a:tc>
                  <a:txBody>
                    <a:bodyPr/>
                    <a:lstStyle/>
                    <a:p>
                      <a:endParaRPr lang="en-GB" sz="1000" dirty="0">
                        <a:latin typeface="+mn-lt"/>
                      </a:endParaRPr>
                    </a:p>
                  </a:txBody>
                  <a:tcPr/>
                </a:tc>
                <a:tc>
                  <a:txBody>
                    <a:bodyPr/>
                    <a:lstStyle/>
                    <a:p>
                      <a:pPr algn="l"/>
                      <a:endParaRPr lang="en-GB" sz="1000" b="0" i="0" u="none" strike="noStrike" baseline="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5"/>
                  </a:ext>
                </a:extLst>
              </a:tr>
              <a:tr h="370840">
                <a:tc>
                  <a:txBody>
                    <a:bodyPr/>
                    <a:lstStyle/>
                    <a:p>
                      <a:endParaRPr lang="en-GB" sz="1000" dirty="0">
                        <a:latin typeface="+mn-lt"/>
                      </a:endParaRPr>
                    </a:p>
                  </a:txBody>
                  <a:tcPr/>
                </a:tc>
                <a:tc>
                  <a:txBody>
                    <a:bodyPr/>
                    <a:lstStyle/>
                    <a:p>
                      <a:endParaRPr lang="en-GB" sz="1000" dirty="0">
                        <a:latin typeface="+mn-lt"/>
                      </a:endParaRPr>
                    </a:p>
                  </a:txBody>
                  <a:tcPr/>
                </a:tc>
                <a:tc>
                  <a:txBody>
                    <a:bodyPr/>
                    <a:lstStyle/>
                    <a:p>
                      <a:pPr algn="l"/>
                      <a:endParaRPr lang="en-GB" sz="1000" b="0" i="0" u="none" strike="noStrike" baseline="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3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1704246 L.jpg"/>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sp>
        <p:nvSpPr>
          <p:cNvPr id="19459" name="Title 1"/>
          <p:cNvSpPr>
            <a:spLocks noGrp="1"/>
          </p:cNvSpPr>
          <p:nvPr>
            <p:ph type="title" idx="4294967295"/>
          </p:nvPr>
        </p:nvSpPr>
        <p:spPr>
          <a:xfrm>
            <a:off x="623888" y="647700"/>
            <a:ext cx="8401050" cy="533400"/>
          </a:xfrm>
        </p:spPr>
        <p:txBody>
          <a:bodyPr/>
          <a:lstStyle/>
          <a:p>
            <a:pPr eaLnBrk="1" hangingPunct="1"/>
            <a:r>
              <a:rPr lang="en-US" sz="3200">
                <a:solidFill>
                  <a:schemeClr val="bg1"/>
                </a:solidFill>
                <a:latin typeface="Arial" pitchFamily="34" charset="0"/>
                <a:ea typeface="ＭＳ Ｐゴシック"/>
                <a:cs typeface="ＭＳ Ｐゴシック"/>
              </a:rPr>
              <a:t>Facility Development </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atin typeface="Arial" pitchFamily="34" charset="0"/>
                <a:ea typeface="ＭＳ Ｐゴシック"/>
                <a:cs typeface="ＭＳ Ｐゴシック"/>
              </a:rPr>
              <a:t>Facility Development	</a:t>
            </a:r>
          </a:p>
        </p:txBody>
      </p:sp>
      <p:graphicFrame>
        <p:nvGraphicFramePr>
          <p:cNvPr id="5" name="Content Placeholder 4"/>
          <p:cNvGraphicFramePr>
            <a:graphicFrameLocks/>
          </p:cNvGraphicFramePr>
          <p:nvPr>
            <p:extLst>
              <p:ext uri="{D42A27DB-BD31-4B8C-83A1-F6EECF244321}">
                <p14:modId xmlns:p14="http://schemas.microsoft.com/office/powerpoint/2010/main" val="586535896"/>
              </p:ext>
            </p:extLst>
          </p:nvPr>
        </p:nvGraphicFramePr>
        <p:xfrm>
          <a:off x="457200" y="1357313"/>
          <a:ext cx="8229600" cy="521716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874440">
                  <a:extLst>
                    <a:ext uri="{9D8B030D-6E8A-4147-A177-3AD203B41FA5}">
                      <a16:colId xmlns:a16="http://schemas.microsoft.com/office/drawing/2014/main" val="20004"/>
                    </a:ext>
                  </a:extLst>
                </a:gridCol>
              </a:tblGrid>
              <a:tr h="370840">
                <a:tc>
                  <a:txBody>
                    <a:bodyPr/>
                    <a:lstStyle/>
                    <a:p>
                      <a:r>
                        <a:rPr lang="en-GB" sz="1400" dirty="0">
                          <a:latin typeface="+mn-lt"/>
                        </a:rPr>
                        <a:t>Aim</a:t>
                      </a:r>
                    </a:p>
                  </a:txBody>
                  <a:tcPr/>
                </a:tc>
                <a:tc gridSpan="4">
                  <a:txBody>
                    <a:bodyPr/>
                    <a:lstStyle/>
                    <a:p>
                      <a:pPr>
                        <a:buFont typeface="Arial" pitchFamily="34" charset="0"/>
                        <a:buChar char="•"/>
                      </a:pPr>
                      <a:r>
                        <a:rPr lang="en-GB" sz="1400" dirty="0">
                          <a:latin typeface="+mn-lt"/>
                        </a:rPr>
                        <a:t> To</a:t>
                      </a:r>
                      <a:r>
                        <a:rPr lang="en-GB" sz="1400" baseline="0" dirty="0">
                          <a:latin typeface="+mn-lt"/>
                        </a:rPr>
                        <a:t> develop a club home ground and provide facilities to allow the Club to grow. </a:t>
                      </a:r>
                    </a:p>
                    <a:p>
                      <a:pPr>
                        <a:buFont typeface="Arial" pitchFamily="34" charset="0"/>
                        <a:buChar char="•"/>
                      </a:pPr>
                      <a:r>
                        <a:rPr lang="en-GB" sz="1400" baseline="0" dirty="0">
                          <a:latin typeface="+mn-lt"/>
                        </a:rPr>
                        <a:t> To provide facilities for club members and the community as a whole. </a:t>
                      </a:r>
                      <a:endParaRPr lang="en-GB" sz="1400"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r>
                        <a:rPr lang="en-GB" sz="1000" dirty="0">
                          <a:latin typeface="+mn-lt"/>
                        </a:rPr>
                        <a:t>1. Begin negotiations with the council for the long term lease of land big enough to have a Club house on and multiple pitches. </a:t>
                      </a:r>
                      <a:r>
                        <a:rPr lang="en-GB" sz="1000" i="1" dirty="0">
                          <a:solidFill>
                            <a:srgbClr val="FF0000"/>
                          </a:solidFill>
                          <a:latin typeface="+mn-lt"/>
                        </a:rPr>
                        <a:t>(Depends on Club circumstance and options available with Council)</a:t>
                      </a:r>
                    </a:p>
                  </a:txBody>
                  <a:tcPr/>
                </a:tc>
                <a:tc>
                  <a:txBody>
                    <a:bodyPr/>
                    <a:lstStyle/>
                    <a:p>
                      <a:r>
                        <a:rPr lang="en-GB" sz="1000" dirty="0">
                          <a:latin typeface="+mn-lt"/>
                        </a:rPr>
                        <a:t>Negotiations</a:t>
                      </a:r>
                      <a:r>
                        <a:rPr lang="en-GB" sz="1000" baseline="0" dirty="0">
                          <a:latin typeface="+mn-lt"/>
                        </a:rPr>
                        <a:t> underway with council. </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endParaRPr lang="en-GB" sz="1000" dirty="0">
                        <a:latin typeface="+mn-lt"/>
                      </a:endParaRPr>
                    </a:p>
                    <a:p>
                      <a:endParaRPr lang="en-GB" sz="1000" dirty="0">
                        <a:latin typeface="+mn-lt"/>
                      </a:endParaRPr>
                    </a:p>
                  </a:txBody>
                  <a:tcPr/>
                </a:tc>
                <a:tc>
                  <a:txBody>
                    <a:bodyPr/>
                    <a:lstStyle/>
                    <a:p>
                      <a:r>
                        <a:rPr lang="en-GB" sz="1000" dirty="0">
                          <a:latin typeface="+mn-lt"/>
                        </a:rPr>
                        <a:t>Chairman </a:t>
                      </a:r>
                    </a:p>
                    <a:p>
                      <a:r>
                        <a:rPr lang="en-GB" sz="1000" dirty="0">
                          <a:latin typeface="+mn-lt"/>
                        </a:rPr>
                        <a:t>Secretary</a:t>
                      </a:r>
                    </a:p>
                    <a:p>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rgbClr val="FF0000"/>
                          </a:solidFill>
                          <a:latin typeface="+mn-lt"/>
                        </a:rPr>
                        <a:t>?</a:t>
                      </a:r>
                      <a:endParaRPr lang="en-GB" sz="1000" dirty="0">
                        <a:latin typeface="+mn-lt"/>
                      </a:endParaRPr>
                    </a:p>
                    <a:p>
                      <a:endParaRPr lang="en-GB" sz="1000" dirty="0">
                        <a:latin typeface="+mn-lt"/>
                      </a:endParaRPr>
                    </a:p>
                  </a:txBody>
                  <a:tcPr/>
                </a:tc>
                <a:extLst>
                  <a:ext uri="{0D108BD9-81ED-4DB2-BD59-A6C34878D82A}">
                    <a16:rowId xmlns:a16="http://schemas.microsoft.com/office/drawing/2014/main" val="10002"/>
                  </a:ext>
                </a:extLst>
              </a:tr>
              <a:tr h="370840">
                <a:tc>
                  <a:txBody>
                    <a:bodyPr/>
                    <a:lstStyle/>
                    <a:p>
                      <a:r>
                        <a:rPr lang="en-GB" sz="1000" dirty="0">
                          <a:latin typeface="+mn-lt"/>
                        </a:rPr>
                        <a:t>2. Once lease obtained to begin development of the land to build Clubhouse and 3g pitch. Also improve existing pitches. Ground to include 5v5, 7v7, 9v9 and 11 aside pitches. </a:t>
                      </a:r>
                      <a:r>
                        <a:rPr lang="en-GB" sz="1000" i="1" dirty="0">
                          <a:solidFill>
                            <a:srgbClr val="FF0000"/>
                          </a:solidFill>
                          <a:latin typeface="+mn-lt"/>
                        </a:rPr>
                        <a:t>(Depends on point 1)</a:t>
                      </a:r>
                    </a:p>
                  </a:txBody>
                  <a:tcPr/>
                </a:tc>
                <a:tc>
                  <a:txBody>
                    <a:bodyPr/>
                    <a:lstStyle/>
                    <a:p>
                      <a:r>
                        <a:rPr lang="en-GB" sz="1000" dirty="0">
                          <a:latin typeface="+mn-lt"/>
                        </a:rPr>
                        <a:t>Discussions underway with council and the FA. Funding</a:t>
                      </a:r>
                      <a:r>
                        <a:rPr lang="en-GB" sz="1000" baseline="0" dirty="0">
                          <a:latin typeface="+mn-lt"/>
                        </a:rPr>
                        <a:t> being looked at and club already fundraising to achieve this.</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endParaRPr lang="en-GB" sz="1000" dirty="0">
                        <a:latin typeface="+mn-lt"/>
                      </a:endParaRPr>
                    </a:p>
                    <a:p>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Chairman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Secretary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mn-lt"/>
                        </a:rPr>
                        <a:t>Work closely with the DFA Facility Development Officer</a:t>
                      </a:r>
                      <a:endParaRPr lang="en-GB" sz="1000" b="0" dirty="0">
                        <a:solidFill>
                          <a:schemeClr val="tx1"/>
                        </a:solidFill>
                        <a:latin typeface="+mn-lt"/>
                      </a:endParaRP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r>
                        <a:rPr lang="en-GB" sz="1000" dirty="0">
                          <a:latin typeface="+mn-lt"/>
                        </a:rPr>
                        <a:t>3. </a:t>
                      </a:r>
                      <a:r>
                        <a:rPr lang="en-GB" sz="1000" b="0" i="0" u="none" strike="noStrike" baseline="0" dirty="0">
                          <a:latin typeface="+mn-lt"/>
                        </a:rPr>
                        <a:t>Manage and maintain those facilities to a high standard</a:t>
                      </a:r>
                      <a:endParaRPr lang="en-GB" sz="1000" dirty="0">
                        <a:latin typeface="+mn-lt"/>
                      </a:endParaRPr>
                    </a:p>
                    <a:p>
                      <a:endParaRPr lang="en-GB" sz="1000" dirty="0">
                        <a:latin typeface="+mn-lt"/>
                      </a:endParaRPr>
                    </a:p>
                    <a:p>
                      <a:endParaRPr lang="en-GB" sz="1000" dirty="0">
                        <a:latin typeface="+mn-lt"/>
                      </a:endParaRPr>
                    </a:p>
                  </a:txBody>
                  <a:tcPr/>
                </a:tc>
                <a:tc>
                  <a:txBody>
                    <a:bodyPr/>
                    <a:lstStyle/>
                    <a:p>
                      <a:r>
                        <a:rPr lang="en-GB" sz="1000" dirty="0">
                          <a:latin typeface="+mn-lt"/>
                        </a:rPr>
                        <a:t>Facilities will be maintained to a high standard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endParaRPr lang="en-GB" sz="1000" dirty="0">
                        <a:latin typeface="+mn-lt"/>
                      </a:endParaRPr>
                    </a:p>
                    <a:p>
                      <a:r>
                        <a:rPr lang="en-GB" sz="1000" dirty="0">
                          <a:latin typeface="+mn-lt"/>
                        </a:rPr>
                        <a:t> and annually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Chairman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Secretary</a:t>
                      </a:r>
                    </a:p>
                    <a:p>
                      <a:r>
                        <a:rPr lang="en-GB" sz="1000" dirty="0">
                          <a:latin typeface="+mn-lt"/>
                        </a:rPr>
                        <a:t>Committee</a:t>
                      </a:r>
                    </a:p>
                  </a:txBody>
                  <a:tcPr/>
                </a:tc>
                <a:tc>
                  <a:txBody>
                    <a:bodyPr/>
                    <a:lstStyle/>
                    <a:p>
                      <a:r>
                        <a:rPr lang="en-GB" sz="1000" dirty="0">
                          <a:latin typeface="+mn-lt"/>
                        </a:rPr>
                        <a:t>Running costs</a:t>
                      </a:r>
                    </a:p>
                  </a:txBody>
                  <a:tcPr/>
                </a:tc>
                <a:extLst>
                  <a:ext uri="{0D108BD9-81ED-4DB2-BD59-A6C34878D82A}">
                    <a16:rowId xmlns:a16="http://schemas.microsoft.com/office/drawing/2014/main" val="10004"/>
                  </a:ext>
                </a:extLst>
              </a:tr>
              <a:tr h="370840">
                <a:tc>
                  <a:txBody>
                    <a:bodyPr/>
                    <a:lstStyle/>
                    <a:p>
                      <a:pPr algn="l"/>
                      <a:r>
                        <a:rPr lang="en-GB" sz="1000" dirty="0">
                          <a:latin typeface="+mn-lt"/>
                        </a:rPr>
                        <a:t>4. </a:t>
                      </a:r>
                      <a:r>
                        <a:rPr lang="en-GB" sz="1000" b="0" i="0" u="none" strike="noStrike" baseline="0" dirty="0">
                          <a:latin typeface="+mn-lt"/>
                        </a:rPr>
                        <a:t>Form partnership with local schools in order to secure venues for</a:t>
                      </a:r>
                      <a:r>
                        <a:rPr kumimoji="0" lang="en-GB" sz="1000" b="0" i="0" u="none" strike="noStrike" kern="1200" cap="none" spc="0" normalizeH="0" baseline="0" noProof="0" dirty="0">
                          <a:ln>
                            <a:noFill/>
                          </a:ln>
                          <a:solidFill>
                            <a:prstClr val="black"/>
                          </a:solidFill>
                          <a:effectLst/>
                          <a:uLnTx/>
                          <a:uFillTx/>
                          <a:latin typeface="+mn-lt"/>
                        </a:rPr>
                        <a:t> winter training</a:t>
                      </a:r>
                      <a:endParaRPr lang="en-GB" sz="1000" dirty="0">
                        <a:latin typeface="+mn-lt"/>
                      </a:endParaRPr>
                    </a:p>
                    <a:p>
                      <a:endParaRPr lang="en-GB" sz="1000" dirty="0">
                        <a:latin typeface="+mn-lt"/>
                      </a:endParaRPr>
                    </a:p>
                  </a:txBody>
                  <a:tcPr/>
                </a:tc>
                <a:tc>
                  <a:txBody>
                    <a:bodyPr/>
                    <a:lstStyle/>
                    <a:p>
                      <a:r>
                        <a:rPr lang="en-GB" sz="1000" dirty="0">
                          <a:latin typeface="+mn-lt"/>
                        </a:rPr>
                        <a:t>Partnerships formed with local schools already and winter training based at schools such as </a:t>
                      </a:r>
                      <a:r>
                        <a:rPr lang="en-GB" sz="1000" b="1" dirty="0">
                          <a:solidFill>
                            <a:srgbClr val="FF0000"/>
                          </a:solidFill>
                          <a:latin typeface="+mn-lt"/>
                          <a:ea typeface="Calibri"/>
                          <a:cs typeface="Times New Roman"/>
                        </a:rPr>
                        <a:t>?????</a:t>
                      </a:r>
                      <a:r>
                        <a:rPr lang="en-GB" sz="1000" dirty="0">
                          <a:latin typeface="+mn-lt"/>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endParaRPr lang="en-GB" sz="1000" dirty="0">
                        <a:latin typeface="+mn-lt"/>
                      </a:endParaRPr>
                    </a:p>
                    <a:p>
                      <a:r>
                        <a:rPr lang="en-GB" sz="1000" baseline="0" dirty="0">
                          <a:latin typeface="+mn-lt"/>
                        </a:rPr>
                        <a:t> and annually</a:t>
                      </a:r>
                      <a:endParaRPr lang="en-GB" sz="1000" dirty="0">
                        <a:latin typeface="+mn-lt"/>
                      </a:endParaRPr>
                    </a:p>
                  </a:txBody>
                  <a:tcPr/>
                </a:tc>
                <a:tc>
                  <a:txBody>
                    <a:bodyPr/>
                    <a:lstStyle/>
                    <a:p>
                      <a:r>
                        <a:rPr lang="en-GB" sz="1000" dirty="0">
                          <a:latin typeface="+mn-lt"/>
                        </a:rPr>
                        <a:t>Committee</a:t>
                      </a:r>
                    </a:p>
                  </a:txBody>
                  <a:tcPr/>
                </a:tc>
                <a:tc>
                  <a:txBody>
                    <a:bodyPr/>
                    <a:lstStyle/>
                    <a:p>
                      <a:r>
                        <a:rPr lang="en-GB" sz="1000" b="1" dirty="0">
                          <a:solidFill>
                            <a:srgbClr val="FF0000"/>
                          </a:solidFill>
                          <a:latin typeface="+mn-lt"/>
                        </a:rPr>
                        <a:t>?</a:t>
                      </a:r>
                    </a:p>
                  </a:txBody>
                  <a:tcPr/>
                </a:tc>
                <a:extLst>
                  <a:ext uri="{0D108BD9-81ED-4DB2-BD59-A6C34878D82A}">
                    <a16:rowId xmlns:a16="http://schemas.microsoft.com/office/drawing/2014/main" val="10005"/>
                  </a:ext>
                </a:extLst>
              </a:tr>
              <a:tr h="370840">
                <a:tc>
                  <a:txBody>
                    <a:bodyPr/>
                    <a:lstStyle/>
                    <a:p>
                      <a:pPr algn="l"/>
                      <a:r>
                        <a:rPr lang="en-GB" sz="1000" dirty="0">
                          <a:latin typeface="+mn-lt"/>
                        </a:rPr>
                        <a:t>5. </a:t>
                      </a:r>
                      <a:r>
                        <a:rPr lang="en-GB" sz="1000" b="0" i="0" u="none" strike="noStrike" baseline="0" dirty="0">
                          <a:latin typeface="+mn-lt"/>
                        </a:rPr>
                        <a:t>All facilities &amp; goalposts are safe.</a:t>
                      </a:r>
                    </a:p>
                    <a:p>
                      <a:pPr algn="l"/>
                      <a:endParaRPr lang="en-GB" sz="1000" b="0" i="0" u="none" strike="noStrike" baseline="0" dirty="0">
                        <a:latin typeface="+mn-lt"/>
                      </a:endParaRPr>
                    </a:p>
                    <a:p>
                      <a:pPr algn="l"/>
                      <a:r>
                        <a:rPr lang="en-GB" sz="1000" b="0" i="0" u="none" strike="noStrike" baseline="0" dirty="0">
                          <a:latin typeface="+mn-lt"/>
                        </a:rPr>
                        <a:t>Goalposts to be checked before each game and replaced when needed through applying to the Goalpost Safety Programme at the Football Foundation. Risk assessments to be regularly carried out on the venue/facility. </a:t>
                      </a:r>
                      <a:endParaRPr lang="en-GB" sz="1000" dirty="0">
                        <a:latin typeface="+mn-lt"/>
                      </a:endParaRPr>
                    </a:p>
                  </a:txBody>
                  <a:tcPr/>
                </a:tc>
                <a:tc>
                  <a:txBody>
                    <a:bodyPr/>
                    <a:lstStyle/>
                    <a:p>
                      <a:r>
                        <a:rPr lang="en-GB" sz="1000" dirty="0">
                          <a:latin typeface="+mn-lt"/>
                        </a:rPr>
                        <a:t>Being carried out already at any venue but when own facilities up and running to be completed before every match and training session.</a:t>
                      </a:r>
                    </a:p>
                    <a:p>
                      <a:r>
                        <a:rPr lang="en-GB" sz="1000" dirty="0">
                          <a:latin typeface="+mn-lt"/>
                        </a:rPr>
                        <a:t>All facilities and goalposts to be safe.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mn-lt"/>
                        </a:rPr>
                        <a:t>Year </a:t>
                      </a:r>
                      <a:r>
                        <a:rPr lang="en-GB" sz="1000" b="1" dirty="0">
                          <a:solidFill>
                            <a:srgbClr val="FF0000"/>
                          </a:solidFill>
                          <a:latin typeface="+mn-lt"/>
                        </a:rPr>
                        <a:t>?</a:t>
                      </a:r>
                      <a:endParaRPr lang="en-GB" sz="1000" dirty="0">
                        <a:latin typeface="+mn-lt"/>
                      </a:endParaRPr>
                    </a:p>
                    <a:p>
                      <a:r>
                        <a:rPr lang="en-GB" sz="1000" dirty="0">
                          <a:latin typeface="+mn-lt"/>
                        </a:rPr>
                        <a:t> and annually</a:t>
                      </a:r>
                    </a:p>
                  </a:txBody>
                  <a:tcPr/>
                </a:tc>
                <a:tc>
                  <a:txBody>
                    <a:bodyPr/>
                    <a:lstStyle/>
                    <a:p>
                      <a:r>
                        <a:rPr lang="en-GB" sz="1000" dirty="0">
                          <a:latin typeface="+mn-lt"/>
                        </a:rPr>
                        <a:t>Committee, managers, Grounds person </a:t>
                      </a:r>
                    </a:p>
                  </a:txBody>
                  <a:tcPr/>
                </a:tc>
                <a:tc>
                  <a:txBody>
                    <a:bodyPr/>
                    <a:lstStyle/>
                    <a:p>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atin typeface="Arial" pitchFamily="34" charset="0"/>
                <a:ea typeface="ＭＳ Ｐゴシック"/>
                <a:cs typeface="ＭＳ Ｐゴシック"/>
              </a:rPr>
              <a:t>Facility Development	</a:t>
            </a:r>
          </a:p>
        </p:txBody>
      </p:sp>
      <p:graphicFrame>
        <p:nvGraphicFramePr>
          <p:cNvPr id="5" name="Content Placeholder 4"/>
          <p:cNvGraphicFramePr>
            <a:graphicFrameLocks/>
          </p:cNvGraphicFramePr>
          <p:nvPr>
            <p:extLst>
              <p:ext uri="{D42A27DB-BD31-4B8C-83A1-F6EECF244321}">
                <p14:modId xmlns:p14="http://schemas.microsoft.com/office/powerpoint/2010/main" val="1699469616"/>
              </p:ext>
            </p:extLst>
          </p:nvPr>
        </p:nvGraphicFramePr>
        <p:xfrm>
          <a:off x="457200" y="1357313"/>
          <a:ext cx="8229600" cy="361696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874440">
                  <a:extLst>
                    <a:ext uri="{9D8B030D-6E8A-4147-A177-3AD203B41FA5}">
                      <a16:colId xmlns:a16="http://schemas.microsoft.com/office/drawing/2014/main" val="20004"/>
                    </a:ext>
                  </a:extLst>
                </a:gridCol>
              </a:tblGrid>
              <a:tr h="370840">
                <a:tc>
                  <a:txBody>
                    <a:bodyPr/>
                    <a:lstStyle/>
                    <a:p>
                      <a:r>
                        <a:rPr lang="en-GB" sz="1400" dirty="0"/>
                        <a:t>Aim</a:t>
                      </a:r>
                    </a:p>
                  </a:txBody>
                  <a:tcPr/>
                </a:tc>
                <a:tc gridSpan="4">
                  <a:txBody>
                    <a:bodyPr/>
                    <a:lstStyle/>
                    <a:p>
                      <a:pPr>
                        <a:buFont typeface="Arial" pitchFamily="34" charset="0"/>
                        <a:buChar char="•"/>
                      </a:pPr>
                      <a:r>
                        <a:rPr lang="en-GB" sz="1400" dirty="0"/>
                        <a:t> To</a:t>
                      </a:r>
                      <a:r>
                        <a:rPr lang="en-GB" sz="1400" baseline="0" dirty="0"/>
                        <a:t> develop a club home ground and provide facilities to allow the Club to grow. </a:t>
                      </a:r>
                    </a:p>
                    <a:p>
                      <a:pPr>
                        <a:buFont typeface="Arial" pitchFamily="34" charset="0"/>
                        <a:buChar char="•"/>
                      </a:pPr>
                      <a:r>
                        <a:rPr lang="en-GB" sz="1400" baseline="0" dirty="0"/>
                        <a:t> To provide facilities for club members and the community as a whole. </a:t>
                      </a: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t>Objective</a:t>
                      </a:r>
                    </a:p>
                  </a:txBody>
                  <a:tcPr/>
                </a:tc>
                <a:tc>
                  <a:txBody>
                    <a:bodyPr/>
                    <a:lstStyle/>
                    <a:p>
                      <a:r>
                        <a:rPr lang="en-GB" sz="1400" b="1" dirty="0"/>
                        <a:t>Achievement targets</a:t>
                      </a:r>
                    </a:p>
                  </a:txBody>
                  <a:tcPr/>
                </a:tc>
                <a:tc>
                  <a:txBody>
                    <a:bodyPr/>
                    <a:lstStyle/>
                    <a:p>
                      <a:r>
                        <a:rPr lang="en-GB" sz="1400" b="1" dirty="0"/>
                        <a:t>Timescale</a:t>
                      </a:r>
                    </a:p>
                  </a:txBody>
                  <a:tcPr/>
                </a:tc>
                <a:tc>
                  <a:txBody>
                    <a:bodyPr/>
                    <a:lstStyle/>
                    <a:p>
                      <a:r>
                        <a:rPr lang="en-GB" sz="1400" b="1" dirty="0"/>
                        <a:t>Responsibility</a:t>
                      </a:r>
                    </a:p>
                  </a:txBody>
                  <a:tcPr/>
                </a:tc>
                <a:tc>
                  <a:txBody>
                    <a:bodyPr/>
                    <a:lstStyle/>
                    <a:p>
                      <a:r>
                        <a:rPr lang="en-GB" sz="1400" b="1" dirty="0"/>
                        <a:t>Cost</a:t>
                      </a:r>
                    </a:p>
                  </a:txBody>
                  <a:tcPr/>
                </a:tc>
                <a:extLst>
                  <a:ext uri="{0D108BD9-81ED-4DB2-BD59-A6C34878D82A}">
                    <a16:rowId xmlns:a16="http://schemas.microsoft.com/office/drawing/2014/main" val="10001"/>
                  </a:ext>
                </a:extLst>
              </a:tr>
              <a:tr h="370840">
                <a:tc>
                  <a:txBody>
                    <a:bodyPr/>
                    <a:lstStyle/>
                    <a:p>
                      <a:r>
                        <a:rPr lang="en-GB" sz="1000" kern="1200" dirty="0">
                          <a:solidFill>
                            <a:schemeClr val="dk1"/>
                          </a:solidFill>
                          <a:effectLst/>
                          <a:latin typeface="+mn-lt"/>
                          <a:ea typeface="+mn-ea"/>
                          <a:cs typeface="+mn-cs"/>
                        </a:rPr>
                        <a:t>5. Work with the County FA to continue to  improve their grass pitches through our Pitch Improvement Programme. (this will enable more competitive games on the pitches)</a:t>
                      </a:r>
                      <a:endParaRPr lang="en-GB" sz="1000" dirty="0"/>
                    </a:p>
                  </a:txBody>
                  <a:tcPr/>
                </a:tc>
                <a:tc>
                  <a:txBody>
                    <a:bodyPr/>
                    <a:lstStyle/>
                    <a:p>
                      <a:r>
                        <a:rPr lang="en-GB" sz="1000" dirty="0"/>
                        <a:t>Grass</a:t>
                      </a:r>
                      <a:r>
                        <a:rPr lang="en-GB" sz="1000" baseline="0" dirty="0"/>
                        <a:t> pitches maintained to good/excellent standard.</a:t>
                      </a:r>
                    </a:p>
                    <a:p>
                      <a:endParaRPr lang="en-GB" sz="1000" baseline="0" dirty="0"/>
                    </a:p>
                    <a:p>
                      <a:r>
                        <a:rPr lang="en-GB" sz="1000" baseline="0" dirty="0"/>
                        <a:t>Designated person to have attended Groundsman training course.</a:t>
                      </a:r>
                      <a:endParaRPr lang="en-GB"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t>Year </a:t>
                      </a:r>
                      <a:r>
                        <a:rPr lang="en-GB" sz="1000" b="1" dirty="0">
                          <a:solidFill>
                            <a:srgbClr val="FF0000"/>
                          </a:solidFill>
                          <a:latin typeface="+mn-lt"/>
                        </a:rPr>
                        <a:t>?</a:t>
                      </a:r>
                      <a:r>
                        <a:rPr lang="en-GB" sz="1000" dirty="0"/>
                        <a:t> &amp; Annually</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0002"/>
                  </a:ext>
                </a:extLst>
              </a:tr>
              <a:tr h="370840">
                <a:tc>
                  <a:txBody>
                    <a:bodyPr/>
                    <a:lstStyle/>
                    <a:p>
                      <a:r>
                        <a:rPr lang="en-GB" sz="1000" kern="1200" dirty="0">
                          <a:solidFill>
                            <a:schemeClr val="dk1"/>
                          </a:solidFill>
                          <a:effectLst/>
                          <a:latin typeface="+mn-lt"/>
                          <a:ea typeface="+mn-ea"/>
                          <a:cs typeface="+mn-cs"/>
                        </a:rPr>
                        <a:t>6. Work with the County to access funding for pitch improvement (i.e. Maintenance machinery)</a:t>
                      </a:r>
                      <a:endParaRPr lang="en-GB" sz="1000" dirty="0"/>
                    </a:p>
                  </a:txBody>
                  <a:tcPr/>
                </a:tc>
                <a:tc>
                  <a:txBody>
                    <a:bodyPr/>
                    <a:lstStyle/>
                    <a:p>
                      <a:r>
                        <a:rPr lang="en-GB" sz="1000" kern="1200" dirty="0">
                          <a:solidFill>
                            <a:schemeClr val="dk1"/>
                          </a:solidFill>
                          <a:effectLst/>
                          <a:latin typeface="+mn-lt"/>
                          <a:ea typeface="+mn-ea"/>
                          <a:cs typeface="+mn-cs"/>
                        </a:rPr>
                        <a:t>Attend workshops and Courses hosted by the County in order to  find out what  funding is available</a:t>
                      </a:r>
                      <a:endParaRPr lang="en-GB"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t>Year </a:t>
                      </a:r>
                      <a:r>
                        <a:rPr lang="en-GB" sz="1000" b="1" dirty="0">
                          <a:solidFill>
                            <a:srgbClr val="FF0000"/>
                          </a:solidFill>
                          <a:latin typeface="+mn-lt"/>
                        </a:rPr>
                        <a:t>?</a:t>
                      </a:r>
                      <a:r>
                        <a:rPr lang="en-GB" sz="1000" dirty="0"/>
                        <a:t> &amp; Annually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ndParaRPr>
                    </a:p>
                  </a:txBody>
                  <a:tcPr/>
                </a:tc>
                <a:tc>
                  <a:txBody>
                    <a:bodyPr/>
                    <a:lstStyle/>
                    <a:p>
                      <a:endParaRPr lang="en-GB" sz="1000" dirty="0"/>
                    </a:p>
                  </a:txBody>
                  <a:tcPr/>
                </a:tc>
                <a:extLst>
                  <a:ext uri="{0D108BD9-81ED-4DB2-BD59-A6C34878D82A}">
                    <a16:rowId xmlns:a16="http://schemas.microsoft.com/office/drawing/2014/main" val="10003"/>
                  </a:ext>
                </a:extLst>
              </a:tr>
              <a:tr h="370840">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p>
                  </a:txBody>
                  <a:tcPr/>
                </a:tc>
                <a:tc>
                  <a:txBody>
                    <a:bodyPr/>
                    <a:lstStyle/>
                    <a:p>
                      <a:endParaRPr lang="en-GB" sz="1000" dirty="0"/>
                    </a:p>
                  </a:txBody>
                  <a:tcPr/>
                </a:tc>
                <a:extLst>
                  <a:ext uri="{0D108BD9-81ED-4DB2-BD59-A6C34878D82A}">
                    <a16:rowId xmlns:a16="http://schemas.microsoft.com/office/drawing/2014/main" val="10004"/>
                  </a:ext>
                </a:extLst>
              </a:tr>
              <a:tr h="370840">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0005"/>
                  </a:ext>
                </a:extLst>
              </a:tr>
              <a:tr h="370840">
                <a:tc>
                  <a:txBody>
                    <a:bodyPr/>
                    <a:lstStyle/>
                    <a:p>
                      <a:pPr algn="l"/>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83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a:latin typeface="+mn-lt"/>
                <a:ea typeface="ＭＳ Ｐゴシック"/>
                <a:cs typeface="ＭＳ Ｐゴシック"/>
              </a:rPr>
              <a:t>Our Vision</a:t>
            </a:r>
          </a:p>
        </p:txBody>
      </p:sp>
      <p:sp>
        <p:nvSpPr>
          <p:cNvPr id="4099" name="Content Placeholder 2"/>
          <p:cNvSpPr>
            <a:spLocks noGrp="1"/>
          </p:cNvSpPr>
          <p:nvPr>
            <p:ph idx="1"/>
          </p:nvPr>
        </p:nvSpPr>
        <p:spPr>
          <a:xfrm>
            <a:off x="457200" y="1357313"/>
            <a:ext cx="8229600" cy="4768850"/>
          </a:xfrm>
        </p:spPr>
        <p:txBody>
          <a:bodyPr/>
          <a:lstStyle/>
          <a:p>
            <a:pPr>
              <a:spcAft>
                <a:spcPts val="1000"/>
              </a:spcAft>
            </a:pPr>
            <a:r>
              <a:rPr lang="en-GB" sz="2000" dirty="0">
                <a:solidFill>
                  <a:schemeClr val="accent1">
                    <a:lumMod val="75000"/>
                  </a:schemeClr>
                </a:solidFill>
                <a:latin typeface="+mn-lt"/>
                <a:ea typeface="Calibri"/>
                <a:cs typeface="Times New Roman"/>
              </a:rPr>
              <a:t>Our vision is to build a Club that provides first class football training facilities and playing opportunities for current and future generations in the </a:t>
            </a:r>
            <a:r>
              <a:rPr lang="en-GB" sz="2000" b="1" dirty="0">
                <a:solidFill>
                  <a:srgbClr val="FF0000"/>
                </a:solidFill>
                <a:latin typeface="+mn-lt"/>
                <a:ea typeface="Calibri"/>
                <a:cs typeface="Times New Roman"/>
              </a:rPr>
              <a:t>?????</a:t>
            </a:r>
            <a:r>
              <a:rPr lang="en-GB" sz="2000" dirty="0">
                <a:solidFill>
                  <a:schemeClr val="accent1">
                    <a:lumMod val="75000"/>
                  </a:schemeClr>
                </a:solidFill>
                <a:latin typeface="+mn-lt"/>
                <a:ea typeface="Calibri"/>
                <a:cs typeface="Times New Roman"/>
              </a:rPr>
              <a:t> and surrounding areas. </a:t>
            </a:r>
          </a:p>
          <a:p>
            <a:pPr>
              <a:spcAft>
                <a:spcPts val="1000"/>
              </a:spcAft>
            </a:pPr>
            <a:r>
              <a:rPr lang="en-GB" sz="2000" dirty="0">
                <a:solidFill>
                  <a:schemeClr val="accent1">
                    <a:lumMod val="75000"/>
                  </a:schemeClr>
                </a:solidFill>
                <a:latin typeface="+mn-lt"/>
              </a:rPr>
              <a:t>To provide quality, safe opportunities for young people of all ages in our community</a:t>
            </a:r>
          </a:p>
          <a:p>
            <a:r>
              <a:rPr lang="en-GB" sz="2000" dirty="0">
                <a:solidFill>
                  <a:schemeClr val="accent1">
                    <a:lumMod val="75000"/>
                  </a:schemeClr>
                </a:solidFill>
                <a:latin typeface="+mn-lt"/>
              </a:rPr>
              <a:t>To provide a safe and positive alternative place to go other than playing on the streets</a:t>
            </a:r>
          </a:p>
          <a:p>
            <a:r>
              <a:rPr lang="en-GB" sz="2000" dirty="0">
                <a:solidFill>
                  <a:schemeClr val="accent1">
                    <a:lumMod val="75000"/>
                  </a:schemeClr>
                </a:solidFill>
                <a:latin typeface="+mn-lt"/>
              </a:rPr>
              <a:t>To help people realise their potential, develop personal skills and confidence as well as promoting respect. </a:t>
            </a:r>
          </a:p>
          <a:p>
            <a:r>
              <a:rPr lang="en-GB" sz="2000" dirty="0">
                <a:solidFill>
                  <a:schemeClr val="accent1">
                    <a:lumMod val="75000"/>
                  </a:schemeClr>
                </a:solidFill>
                <a:latin typeface="+mn-lt"/>
              </a:rPr>
              <a:t>To introduce people to football regardless of age, ability, sex, religion and ethnic background</a:t>
            </a:r>
          </a:p>
          <a:p>
            <a:r>
              <a:rPr lang="en-GB" sz="2000" dirty="0">
                <a:solidFill>
                  <a:schemeClr val="accent1">
                    <a:lumMod val="75000"/>
                  </a:schemeClr>
                </a:solidFill>
                <a:latin typeface="+mn-lt"/>
              </a:rPr>
              <a:t>To improve the performance of players, coaches and volunteers           within the Club through coaching, training and mentoring. </a:t>
            </a:r>
          </a:p>
        </p:txBody>
      </p:sp>
      <p:grpSp>
        <p:nvGrpSpPr>
          <p:cNvPr id="12" name="Group 11"/>
          <p:cNvGrpSpPr/>
          <p:nvPr/>
        </p:nvGrpSpPr>
        <p:grpSpPr>
          <a:xfrm>
            <a:off x="7383697" y="190500"/>
            <a:ext cx="1641241" cy="381000"/>
            <a:chOff x="7383697" y="190500"/>
            <a:chExt cx="1641241" cy="381000"/>
          </a:xfrm>
        </p:grpSpPr>
        <p:sp>
          <p:nvSpPr>
            <p:cNvPr id="13" name="TextBox 12"/>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4"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3" cstate="print"/>
          <a:srcRect r="-153"/>
          <a:stretch>
            <a:fillRect/>
          </a:stretch>
        </p:blipFill>
        <p:spPr bwMode="auto">
          <a:xfrm>
            <a:off x="0" y="0"/>
            <a:ext cx="9180513" cy="6858000"/>
          </a:xfrm>
          <a:prstGeom prst="rect">
            <a:avLst/>
          </a:prstGeom>
          <a:noFill/>
          <a:ln w="9525">
            <a:noFill/>
            <a:miter lim="800000"/>
            <a:headEnd/>
            <a:tailEnd/>
          </a:ln>
        </p:spPr>
      </p:pic>
      <p:sp>
        <p:nvSpPr>
          <p:cNvPr id="21507" name="Title 1"/>
          <p:cNvSpPr>
            <a:spLocks noGrp="1"/>
          </p:cNvSpPr>
          <p:nvPr>
            <p:ph type="title" idx="4294967295"/>
          </p:nvPr>
        </p:nvSpPr>
        <p:spPr>
          <a:xfrm>
            <a:off x="1692275" y="1181100"/>
            <a:ext cx="8229600" cy="533400"/>
          </a:xfrm>
        </p:spPr>
        <p:txBody>
          <a:bodyPr/>
          <a:lstStyle/>
          <a:p>
            <a:pPr eaLnBrk="1" hangingPunct="1"/>
            <a:r>
              <a:rPr lang="en-GB" sz="4400">
                <a:solidFill>
                  <a:schemeClr val="tx1"/>
                </a:solidFill>
                <a:latin typeface="Arial Bold" pitchFamily="34" charset="0"/>
                <a:ea typeface="ＭＳ Ｐゴシック"/>
                <a:cs typeface="ＭＳ Ｐゴシック"/>
              </a:rPr>
              <a:t>Promotion</a:t>
            </a:r>
            <a:endParaRPr lang="en-US" sz="4400">
              <a:solidFill>
                <a:schemeClr val="tx1"/>
              </a:solidFill>
              <a:latin typeface="Arial" pitchFamily="34" charset="0"/>
              <a:ea typeface="ＭＳ Ｐゴシック"/>
              <a:cs typeface="ＭＳ Ｐゴシック"/>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00025"/>
            <a:ext cx="8229600" cy="533400"/>
          </a:xfrm>
        </p:spPr>
        <p:txBody>
          <a:bodyPr/>
          <a:lstStyle/>
          <a:p>
            <a:r>
              <a:rPr lang="en-GB">
                <a:latin typeface="Arial" pitchFamily="34" charset="0"/>
                <a:ea typeface="ＭＳ Ｐゴシック"/>
                <a:cs typeface="ＭＳ Ｐゴシック"/>
              </a:rPr>
              <a:t>Promotion</a:t>
            </a:r>
          </a:p>
        </p:txBody>
      </p:sp>
      <p:sp>
        <p:nvSpPr>
          <p:cNvPr id="22531"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850952531"/>
              </p:ext>
            </p:extLst>
          </p:nvPr>
        </p:nvGraphicFramePr>
        <p:xfrm>
          <a:off x="457200" y="828675"/>
          <a:ext cx="8229600" cy="5887720"/>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46448">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marL="285750" indent="-285750" algn="l">
                        <a:buFont typeface="Arial" panose="020B0604020202020204" pitchFamily="34" charset="0"/>
                        <a:buChar char="•"/>
                      </a:pPr>
                      <a:r>
                        <a:rPr lang="en-GB" sz="1800" b="0" i="0" u="none" strike="noStrike" baseline="0" dirty="0">
                          <a:solidFill>
                            <a:schemeClr val="bg1"/>
                          </a:solidFill>
                          <a:latin typeface="+mn-lt"/>
                        </a:rPr>
                        <a:t>To actively promote and market all football opportunities available</a:t>
                      </a:r>
                    </a:p>
                    <a:p>
                      <a:pPr marL="0" indent="0" algn="l">
                        <a:buFont typeface="Arial" panose="020B0604020202020204" pitchFamily="34" charset="0"/>
                        <a:buNone/>
                      </a:pPr>
                      <a:r>
                        <a:rPr lang="en-GB" sz="800" b="0" i="0" u="none" strike="noStrike" baseline="0" dirty="0">
                          <a:solidFill>
                            <a:schemeClr val="bg1"/>
                          </a:solidFill>
                          <a:latin typeface="+mn-lt"/>
                        </a:rPr>
                        <a:t>●       </a:t>
                      </a:r>
                      <a:r>
                        <a:rPr lang="en-GB" sz="1800" b="0" i="0" u="none" strike="noStrike" baseline="0" dirty="0">
                          <a:solidFill>
                            <a:schemeClr val="bg1"/>
                          </a:solidFill>
                          <a:latin typeface="+mn-lt"/>
                        </a:rPr>
                        <a:t>To increase the profile of the Club throughout the  </a:t>
                      </a:r>
                    </a:p>
                    <a:p>
                      <a:pPr marL="0" indent="0" algn="l">
                        <a:buFont typeface="Arial" panose="020B0604020202020204" pitchFamily="34" charset="0"/>
                        <a:buNone/>
                      </a:pPr>
                      <a:r>
                        <a:rPr lang="en-GB" sz="1800" b="0" i="0" u="none" strike="noStrike" baseline="0" dirty="0">
                          <a:solidFill>
                            <a:schemeClr val="bg1"/>
                          </a:solidFill>
                          <a:latin typeface="+mn-lt"/>
                        </a:rPr>
                        <a:t>     local community</a:t>
                      </a:r>
                      <a:endParaRPr lang="en-GB"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latin typeface="+mn-lt"/>
                        </a:rPr>
                        <a:t>1. To increase the awareness of football playing opportunities in the local community. To actively promote playing opportunities through posters in local community centres, schools and other community venues. </a:t>
                      </a:r>
                      <a:endParaRPr lang="en-GB" sz="1000" dirty="0">
                        <a:latin typeface="+mn-lt"/>
                      </a:endParaRPr>
                    </a:p>
                  </a:txBody>
                  <a:tcPr/>
                </a:tc>
                <a:tc>
                  <a:txBody>
                    <a:bodyPr/>
                    <a:lstStyle/>
                    <a:p>
                      <a:r>
                        <a:rPr lang="en-GB" sz="1000" dirty="0">
                          <a:latin typeface="+mn-lt"/>
                        </a:rPr>
                        <a:t>Full squads in all age groups</a:t>
                      </a:r>
                    </a:p>
                    <a:p>
                      <a:endParaRPr lang="en-GB" sz="1000" dirty="0">
                        <a:latin typeface="+mn-lt"/>
                      </a:endParaRPr>
                    </a:p>
                    <a:p>
                      <a:r>
                        <a:rPr lang="en-GB" sz="1000" dirty="0">
                          <a:latin typeface="+mn-lt"/>
                        </a:rPr>
                        <a:t>Playing opportunities for those not in squads</a:t>
                      </a:r>
                    </a:p>
                    <a:p>
                      <a:endParaRPr lang="en-GB" sz="1000" dirty="0">
                        <a:latin typeface="+mn-lt"/>
                      </a:endParaRPr>
                    </a:p>
                    <a:p>
                      <a:r>
                        <a:rPr lang="en-GB" sz="1000" dirty="0">
                          <a:latin typeface="+mn-lt"/>
                        </a:rPr>
                        <a:t>Posters displayed in community venues and schools</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 </a:t>
                      </a:r>
                    </a:p>
                  </a:txBody>
                  <a:tcPr/>
                </a:tc>
                <a:tc>
                  <a:txBody>
                    <a:bodyPr/>
                    <a:lstStyle/>
                    <a:p>
                      <a:r>
                        <a:rPr lang="en-GB" sz="1000" dirty="0">
                          <a:latin typeface="+mn-lt"/>
                        </a:rPr>
                        <a:t>£</a:t>
                      </a:r>
                      <a:r>
                        <a:rPr lang="en-GB" sz="1000" b="1" dirty="0">
                          <a:solidFill>
                            <a:srgbClr val="FF0000"/>
                          </a:solidFill>
                          <a:latin typeface="+mn-lt"/>
                        </a:rPr>
                        <a:t>?</a:t>
                      </a:r>
                      <a:r>
                        <a:rPr lang="en-GB" sz="1000" dirty="0">
                          <a:latin typeface="+mn-lt"/>
                        </a:rPr>
                        <a:t> a year for posters</a:t>
                      </a:r>
                    </a:p>
                  </a:txBody>
                  <a:tcPr/>
                </a:tc>
                <a:extLst>
                  <a:ext uri="{0D108BD9-81ED-4DB2-BD59-A6C34878D82A}">
                    <a16:rowId xmlns:a16="http://schemas.microsoft.com/office/drawing/2014/main" val="10002"/>
                  </a:ext>
                </a:extLst>
              </a:tr>
              <a:tr h="370840">
                <a:tc>
                  <a:txBody>
                    <a:bodyPr/>
                    <a:lstStyle/>
                    <a:p>
                      <a:pPr algn="l"/>
                      <a:r>
                        <a:rPr lang="en-GB" sz="1000" dirty="0">
                          <a:latin typeface="+mn-lt"/>
                        </a:rPr>
                        <a:t>2. </a:t>
                      </a:r>
                      <a:r>
                        <a:rPr lang="en-GB" sz="1000" b="0" i="0" u="none" strike="noStrike" baseline="0" dirty="0">
                          <a:latin typeface="+mn-lt"/>
                        </a:rPr>
                        <a:t>Communicate with parents &amp; hold an annual parents’ evening and annual</a:t>
                      </a:r>
                    </a:p>
                    <a:p>
                      <a:pPr algn="l"/>
                      <a:r>
                        <a:rPr lang="en-GB" sz="1000" b="0" i="0" u="none" strike="noStrike" baseline="0" dirty="0">
                          <a:latin typeface="+mn-lt"/>
                        </a:rPr>
                        <a:t>Newsletter. Increase confidence with current members to spread the good work we do in the community for new members. </a:t>
                      </a:r>
                      <a:endParaRPr lang="en-GB" sz="1000" dirty="0">
                        <a:latin typeface="+mn-lt"/>
                      </a:endParaRPr>
                    </a:p>
                  </a:txBody>
                  <a:tcPr/>
                </a:tc>
                <a:tc>
                  <a:txBody>
                    <a:bodyPr/>
                    <a:lstStyle/>
                    <a:p>
                      <a:r>
                        <a:rPr lang="en-GB" sz="1000" dirty="0">
                          <a:latin typeface="+mn-lt"/>
                        </a:rPr>
                        <a:t>Improved communication with the parents.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a:t>
                      </a:r>
                      <a:r>
                        <a:rPr lang="en-GB" sz="1000" baseline="0" dirty="0">
                          <a:latin typeface="+mn-lt"/>
                        </a:rPr>
                        <a:t> </a:t>
                      </a:r>
                      <a:endParaRPr lang="en-GB" sz="1000" dirty="0">
                        <a:latin typeface="+mn-lt"/>
                      </a:endParaRPr>
                    </a:p>
                  </a:txBody>
                  <a:tcPr/>
                </a:tc>
                <a:tc>
                  <a:txBody>
                    <a:bodyPr/>
                    <a:lstStyle/>
                    <a:p>
                      <a:r>
                        <a:rPr lang="en-GB" sz="1000" dirty="0">
                          <a:latin typeface="+mn-lt"/>
                        </a:rPr>
                        <a:t>Secretary </a:t>
                      </a:r>
                    </a:p>
                  </a:txBody>
                  <a:tcPr/>
                </a:tc>
                <a:tc>
                  <a:txBody>
                    <a:bodyPr/>
                    <a:lstStyle/>
                    <a:p>
                      <a:r>
                        <a:rPr lang="en-GB" sz="1000" dirty="0">
                          <a:latin typeface="+mn-lt"/>
                        </a:rPr>
                        <a:t>Nil</a:t>
                      </a:r>
                      <a:r>
                        <a:rPr lang="en-GB" sz="1000" baseline="0" dirty="0">
                          <a:latin typeface="+mn-lt"/>
                        </a:rPr>
                        <a:t> newsletter to be sent electronically </a:t>
                      </a:r>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3. </a:t>
                      </a:r>
                      <a:r>
                        <a:rPr lang="en-GB" sz="1000" b="0" i="0" u="none" strike="noStrike" baseline="0" dirty="0">
                          <a:latin typeface="+mn-lt"/>
                        </a:rPr>
                        <a:t>Communicate with players, Develop a website &amp; Team Manager  &amp; Club secretary, treasurer and welfare officer to hold all player contact details. </a:t>
                      </a:r>
                      <a:endParaRPr lang="en-GB" sz="1000" dirty="0">
                        <a:latin typeface="+mn-lt"/>
                      </a:endParaRPr>
                    </a:p>
                  </a:txBody>
                  <a:tcPr/>
                </a:tc>
                <a:tc>
                  <a:txBody>
                    <a:bodyPr/>
                    <a:lstStyle/>
                    <a:p>
                      <a:r>
                        <a:rPr lang="en-GB" sz="1000" dirty="0">
                          <a:latin typeface="+mn-lt"/>
                        </a:rPr>
                        <a:t>Improved communication with players. </a:t>
                      </a:r>
                    </a:p>
                    <a:p>
                      <a:endParaRPr lang="en-GB" sz="1000" dirty="0">
                        <a:latin typeface="+mn-lt"/>
                      </a:endParaRPr>
                    </a:p>
                    <a:p>
                      <a:r>
                        <a:rPr lang="en-GB" sz="1000" dirty="0">
                          <a:latin typeface="+mn-lt"/>
                        </a:rPr>
                        <a:t>Website up and running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dirty="0">
                          <a:latin typeface="+mn-lt"/>
                        </a:rPr>
                        <a:t>4. </a:t>
                      </a:r>
                      <a:r>
                        <a:rPr lang="en-GB" sz="1000" b="0" i="0" u="none" strike="noStrike" baseline="0" dirty="0">
                          <a:latin typeface="+mn-lt"/>
                        </a:rPr>
                        <a:t>To advertise success</a:t>
                      </a:r>
                    </a:p>
                    <a:p>
                      <a:pPr algn="l"/>
                      <a:endParaRPr lang="en-GB" sz="1000" b="0" i="0" u="none" strike="noStrike" baseline="0" dirty="0">
                        <a:latin typeface="+mn-lt"/>
                      </a:endParaRPr>
                    </a:p>
                    <a:p>
                      <a:pPr marL="171450" indent="-171450" algn="l">
                        <a:buFont typeface="Wingdings" panose="05000000000000000000" pitchFamily="2" charset="2"/>
                        <a:buChar char="§"/>
                      </a:pPr>
                      <a:r>
                        <a:rPr lang="en-GB" sz="1000" b="0" i="0" u="none" strike="noStrike" baseline="0" dirty="0">
                          <a:latin typeface="+mn-lt"/>
                        </a:rPr>
                        <a:t>To run an annual awards night and issue ongoing press releases to local media.</a:t>
                      </a:r>
                    </a:p>
                    <a:p>
                      <a:pPr algn="l"/>
                      <a:endParaRPr lang="en-GB" sz="1000" b="0" i="0" u="none" strike="noStrike" baseline="0" dirty="0">
                        <a:latin typeface="+mn-lt"/>
                      </a:endParaRPr>
                    </a:p>
                    <a:p>
                      <a:pPr marL="171450" indent="-171450" algn="l">
                        <a:buFont typeface="Wingdings" panose="05000000000000000000" pitchFamily="2" charset="2"/>
                        <a:buChar char="§"/>
                      </a:pPr>
                      <a:r>
                        <a:rPr lang="en-GB" sz="1000" b="0" i="0" u="none" strike="noStrike" baseline="0" dirty="0">
                          <a:latin typeface="+mn-lt"/>
                        </a:rPr>
                        <a:t>Increase the general awareness of the football Club</a:t>
                      </a:r>
                    </a:p>
                    <a:p>
                      <a:pPr algn="l"/>
                      <a:endParaRPr lang="en-GB" sz="1000" b="0" i="0" u="none" strike="noStrike" baseline="0" dirty="0">
                        <a:latin typeface="+mn-lt"/>
                      </a:endParaRPr>
                    </a:p>
                    <a:p>
                      <a:pPr marL="171450" indent="-171450" algn="l">
                        <a:buFont typeface="Wingdings" panose="05000000000000000000" pitchFamily="2" charset="2"/>
                        <a:buChar char="§"/>
                      </a:pPr>
                      <a:r>
                        <a:rPr lang="en-GB" sz="1000" b="0" i="0" u="none" strike="noStrike" baseline="0" dirty="0">
                          <a:latin typeface="+mn-lt"/>
                        </a:rPr>
                        <a:t>Develop a website to promote football Cub</a:t>
                      </a:r>
                      <a:endParaRPr lang="en-GB" sz="1000" dirty="0">
                        <a:latin typeface="+mn-lt"/>
                      </a:endParaRPr>
                    </a:p>
                  </a:txBody>
                  <a:tcPr/>
                </a:tc>
                <a:tc>
                  <a:txBody>
                    <a:bodyPr/>
                    <a:lstStyle/>
                    <a:p>
                      <a:r>
                        <a:rPr lang="en-GB" sz="1000" dirty="0">
                          <a:latin typeface="+mn-lt"/>
                        </a:rPr>
                        <a:t>Award nights being run now every year </a:t>
                      </a:r>
                    </a:p>
                    <a:p>
                      <a:endParaRPr lang="en-GB" sz="1000" dirty="0">
                        <a:latin typeface="+mn-lt"/>
                      </a:endParaRPr>
                    </a:p>
                    <a:p>
                      <a:r>
                        <a:rPr lang="en-GB" sz="1000" dirty="0">
                          <a:latin typeface="+mn-lt"/>
                        </a:rPr>
                        <a:t>Website up and running</a:t>
                      </a:r>
                    </a:p>
                    <a:p>
                      <a:endParaRPr lang="en-GB" sz="1000" dirty="0">
                        <a:latin typeface="+mn-lt"/>
                      </a:endParaRPr>
                    </a:p>
                    <a:p>
                      <a:r>
                        <a:rPr lang="en-GB" sz="1000" dirty="0">
                          <a:latin typeface="+mn-lt"/>
                        </a:rPr>
                        <a:t>Club promoted via posters in the area, social media and local press. </a:t>
                      </a:r>
                    </a:p>
                    <a:p>
                      <a:endParaRPr lang="en-GB" sz="1000" dirty="0">
                        <a:latin typeface="+mn-lt"/>
                      </a:endParaRPr>
                    </a:p>
                    <a:p>
                      <a:r>
                        <a:rPr lang="en-GB" sz="1000" dirty="0">
                          <a:latin typeface="+mn-lt"/>
                        </a:rPr>
                        <a:t>Minimum</a:t>
                      </a:r>
                      <a:r>
                        <a:rPr lang="en-GB" sz="1000" baseline="0" dirty="0">
                          <a:latin typeface="+mn-lt"/>
                        </a:rPr>
                        <a:t> of press releases every year. </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p>
                      <a:endParaRPr lang="en-GB" sz="1000" dirty="0">
                        <a:latin typeface="+mn-lt"/>
                      </a:endParaRPr>
                    </a:p>
                    <a:p>
                      <a:endParaRPr lang="en-GB" sz="1000" dirty="0">
                        <a:latin typeface="+mn-lt"/>
                      </a:endParaRPr>
                    </a:p>
                    <a:p>
                      <a:r>
                        <a:rPr lang="en-GB" sz="1000" dirty="0">
                          <a:latin typeface="+mn-lt"/>
                        </a:rPr>
                        <a:t>Year </a:t>
                      </a:r>
                      <a:r>
                        <a:rPr lang="en-GB" sz="1000" b="1" dirty="0">
                          <a:solidFill>
                            <a:srgbClr val="FF0000"/>
                          </a:solidFill>
                          <a:latin typeface="+mn-lt"/>
                        </a:rPr>
                        <a:t>?</a:t>
                      </a:r>
                      <a:r>
                        <a:rPr lang="en-GB" sz="1000" dirty="0">
                          <a:latin typeface="+mn-lt"/>
                        </a:rPr>
                        <a:t> and being maintained</a:t>
                      </a:r>
                    </a:p>
                    <a:p>
                      <a:endParaRPr lang="en-GB" sz="1000" dirty="0">
                        <a:latin typeface="+mn-lt"/>
                      </a:endParaRPr>
                    </a:p>
                    <a:p>
                      <a:r>
                        <a:rPr lang="en-GB" sz="1000" dirty="0">
                          <a:latin typeface="+mn-lt"/>
                        </a:rPr>
                        <a:t>Year</a:t>
                      </a:r>
                      <a:r>
                        <a:rPr lang="en-GB" sz="1000" baseline="0" dirty="0">
                          <a:latin typeface="+mn-lt"/>
                        </a:rPr>
                        <a:t> </a:t>
                      </a:r>
                      <a:r>
                        <a:rPr lang="en-GB" sz="1000" b="1" dirty="0">
                          <a:solidFill>
                            <a:srgbClr val="FF0000"/>
                          </a:solidFill>
                          <a:latin typeface="+mn-lt"/>
                        </a:rPr>
                        <a:t>?</a:t>
                      </a:r>
                      <a:r>
                        <a:rPr lang="en-GB" sz="1000" baseline="0" dirty="0">
                          <a:latin typeface="+mn-lt"/>
                        </a:rPr>
                        <a:t> and annually</a:t>
                      </a:r>
                    </a:p>
                    <a:p>
                      <a:endParaRPr lang="en-GB" sz="1000" baseline="0" dirty="0">
                        <a:latin typeface="+mn-lt"/>
                      </a:endParaRPr>
                    </a:p>
                    <a:p>
                      <a:r>
                        <a:rPr lang="en-GB" sz="1000" baseline="0" dirty="0">
                          <a:latin typeface="+mn-lt"/>
                        </a:rPr>
                        <a:t>Year </a:t>
                      </a:r>
                      <a:r>
                        <a:rPr lang="en-GB" sz="1000" b="1" dirty="0">
                          <a:solidFill>
                            <a:srgbClr val="FF0000"/>
                          </a:solidFill>
                          <a:latin typeface="+mn-lt"/>
                        </a:rPr>
                        <a:t>?</a:t>
                      </a:r>
                      <a:r>
                        <a:rPr lang="en-GB" sz="1000" baseline="0" dirty="0">
                          <a:latin typeface="+mn-lt"/>
                        </a:rPr>
                        <a:t> and annually </a:t>
                      </a:r>
                      <a:endParaRPr lang="en-GB" sz="1000" dirty="0">
                        <a:latin typeface="+mn-lt"/>
                      </a:endParaRPr>
                    </a:p>
                  </a:txBody>
                  <a:tcPr/>
                </a:tc>
                <a:tc>
                  <a:txBody>
                    <a:bodyPr/>
                    <a:lstStyle/>
                    <a:p>
                      <a:r>
                        <a:rPr lang="en-GB" sz="1000" dirty="0">
                          <a:latin typeface="+mn-lt"/>
                        </a:rPr>
                        <a:t>Committee</a:t>
                      </a:r>
                      <a:r>
                        <a:rPr lang="en-GB" sz="1000" baseline="0" dirty="0">
                          <a:latin typeface="+mn-lt"/>
                        </a:rPr>
                        <a:t> members </a:t>
                      </a:r>
                      <a:endParaRPr lang="en-GB" sz="1000" dirty="0">
                        <a:latin typeface="+mn-lt"/>
                      </a:endParaRPr>
                    </a:p>
                  </a:txBody>
                  <a:tcPr/>
                </a:tc>
                <a:tc>
                  <a:txBody>
                    <a:bodyPr/>
                    <a:lstStyle/>
                    <a:p>
                      <a:r>
                        <a:rPr lang="en-GB" sz="1000" dirty="0">
                          <a:latin typeface="+mn-lt"/>
                        </a:rPr>
                        <a:t>Cost</a:t>
                      </a:r>
                      <a:r>
                        <a:rPr lang="en-GB" sz="1000" baseline="0" dirty="0">
                          <a:latin typeface="+mn-lt"/>
                        </a:rPr>
                        <a:t> of trophies </a:t>
                      </a:r>
                      <a:endParaRPr lang="en-GB" sz="1000" dirty="0">
                        <a:latin typeface="+mn-lt"/>
                      </a:endParaRPr>
                    </a:p>
                  </a:txBody>
                  <a:tcPr/>
                </a:tc>
                <a:extLst>
                  <a:ext uri="{0D108BD9-81ED-4DB2-BD59-A6C34878D82A}">
                    <a16:rowId xmlns:a16="http://schemas.microsoft.com/office/drawing/2014/main" val="10005"/>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00025"/>
            <a:ext cx="8229600" cy="533400"/>
          </a:xfrm>
        </p:spPr>
        <p:txBody>
          <a:bodyPr/>
          <a:lstStyle/>
          <a:p>
            <a:r>
              <a:rPr lang="en-GB">
                <a:latin typeface="Arial" pitchFamily="34" charset="0"/>
                <a:ea typeface="ＭＳ Ｐゴシック"/>
                <a:cs typeface="ＭＳ Ｐゴシック"/>
              </a:rPr>
              <a:t>Promotion</a:t>
            </a:r>
          </a:p>
        </p:txBody>
      </p:sp>
      <p:sp>
        <p:nvSpPr>
          <p:cNvPr id="22531" name="Content Placeholder 2"/>
          <p:cNvSpPr>
            <a:spLocks noGrp="1"/>
          </p:cNvSpPr>
          <p:nvPr>
            <p:ph idx="1"/>
          </p:nvPr>
        </p:nvSpPr>
        <p:spPr>
          <a:xfrm>
            <a:off x="457200" y="1357313"/>
            <a:ext cx="8229600" cy="4768850"/>
          </a:xfrm>
        </p:spPr>
        <p:txBody>
          <a:bodyPr/>
          <a:lstStyle/>
          <a:p>
            <a:endParaRPr lang="en-GB">
              <a:latin typeface="Arial" pitchFamily="34" charset="0"/>
              <a:ea typeface="ＭＳ Ｐゴシック"/>
              <a:cs typeface="ＭＳ Ｐゴシック"/>
            </a:endParaRPr>
          </a:p>
        </p:txBody>
      </p:sp>
      <p:graphicFrame>
        <p:nvGraphicFramePr>
          <p:cNvPr id="5" name="Content Placeholder 4"/>
          <p:cNvGraphicFramePr>
            <a:graphicFrameLocks/>
          </p:cNvGraphicFramePr>
          <p:nvPr>
            <p:extLst>
              <p:ext uri="{D42A27DB-BD31-4B8C-83A1-F6EECF244321}">
                <p14:modId xmlns:p14="http://schemas.microsoft.com/office/powerpoint/2010/main" val="1777295914"/>
              </p:ext>
            </p:extLst>
          </p:nvPr>
        </p:nvGraphicFramePr>
        <p:xfrm>
          <a:off x="457200" y="764704"/>
          <a:ext cx="8229600" cy="6009640"/>
        </p:xfrm>
        <a:graphic>
          <a:graphicData uri="http://schemas.openxmlformats.org/drawingml/2006/table">
            <a:tbl>
              <a:tblPr firstRow="1" bandRow="1">
                <a:tableStyleId>{5C22544A-7EE6-4342-B048-85BDC9FD1C3A}</a:tableStyleId>
              </a:tblPr>
              <a:tblGrid>
                <a:gridCol w="26026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46448">
                  <a:extLst>
                    <a:ext uri="{9D8B030D-6E8A-4147-A177-3AD203B41FA5}">
                      <a16:colId xmlns:a16="http://schemas.microsoft.com/office/drawing/2014/main" val="20004"/>
                    </a:ext>
                  </a:extLst>
                </a:gridCol>
              </a:tblGrid>
              <a:tr h="370840">
                <a:tc>
                  <a:txBody>
                    <a:bodyPr/>
                    <a:lstStyle/>
                    <a:p>
                      <a:r>
                        <a:rPr lang="en-GB" sz="1600" dirty="0">
                          <a:latin typeface="+mn-lt"/>
                        </a:rPr>
                        <a:t>Aim</a:t>
                      </a:r>
                    </a:p>
                  </a:txBody>
                  <a:tcPr/>
                </a:tc>
                <a:tc gridSpan="4">
                  <a:txBody>
                    <a:bodyPr/>
                    <a:lstStyle/>
                    <a:p>
                      <a:pPr marL="285750" indent="-285750" algn="l">
                        <a:buFont typeface="Arial" panose="020B0604020202020204" pitchFamily="34" charset="0"/>
                        <a:buChar char="•"/>
                      </a:pPr>
                      <a:r>
                        <a:rPr lang="en-GB" sz="1600" b="0" i="0" u="none" strike="noStrike" baseline="0" dirty="0">
                          <a:solidFill>
                            <a:schemeClr val="bg1"/>
                          </a:solidFill>
                          <a:latin typeface="+mn-lt"/>
                        </a:rPr>
                        <a:t>To actively promote and market all football opportunities available</a:t>
                      </a:r>
                    </a:p>
                    <a:p>
                      <a:pPr marL="285750" indent="-285750" algn="l">
                        <a:buFont typeface="Arial" panose="020B0604020202020204" pitchFamily="34" charset="0"/>
                        <a:buChar char="•"/>
                      </a:pPr>
                      <a:r>
                        <a:rPr lang="en-GB" sz="1600" b="0" i="0" u="none" strike="noStrike" baseline="0" dirty="0">
                          <a:solidFill>
                            <a:schemeClr val="bg1"/>
                          </a:solidFill>
                          <a:latin typeface="+mn-lt"/>
                        </a:rPr>
                        <a:t>To increase the profile of the Club throughout the  </a:t>
                      </a:r>
                    </a:p>
                    <a:p>
                      <a:pPr marL="0" indent="0" algn="l">
                        <a:buFont typeface="Arial" panose="020B0604020202020204" pitchFamily="34" charset="0"/>
                        <a:buNone/>
                      </a:pPr>
                      <a:r>
                        <a:rPr lang="en-GB" sz="1600" b="0" i="0" u="none" strike="noStrike" baseline="0" dirty="0">
                          <a:solidFill>
                            <a:schemeClr val="bg1"/>
                          </a:solidFill>
                          <a:latin typeface="+mn-lt"/>
                        </a:rPr>
                        <a:t>     local community</a:t>
                      </a:r>
                      <a:endParaRPr lang="en-GB" sz="1600" dirty="0">
                        <a:solidFill>
                          <a:schemeClr val="bg1"/>
                        </a:solidFill>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dirty="0">
                          <a:latin typeface="+mn-lt"/>
                        </a:rPr>
                        <a:t>5. Increase confidence in the Cub with all its members and volunteers so that they spread the word of how successful we are therefore attracting new members and volunteers. </a:t>
                      </a:r>
                    </a:p>
                  </a:txBody>
                  <a:tcPr/>
                </a:tc>
                <a:tc>
                  <a:txBody>
                    <a:bodyPr/>
                    <a:lstStyle/>
                    <a:p>
                      <a:r>
                        <a:rPr lang="en-GB" sz="1000" dirty="0">
                          <a:latin typeface="+mn-lt"/>
                        </a:rPr>
                        <a:t>Increased confidence</a:t>
                      </a:r>
                    </a:p>
                    <a:p>
                      <a:endParaRPr lang="en-GB" sz="1000" dirty="0">
                        <a:latin typeface="+mn-lt"/>
                      </a:endParaRPr>
                    </a:p>
                    <a:p>
                      <a:r>
                        <a:rPr lang="en-GB" sz="1000" dirty="0">
                          <a:latin typeface="+mn-lt"/>
                        </a:rPr>
                        <a:t>More members</a:t>
                      </a:r>
                    </a:p>
                    <a:p>
                      <a:endParaRPr lang="en-GB" sz="1000" dirty="0">
                        <a:latin typeface="+mn-lt"/>
                      </a:endParaRPr>
                    </a:p>
                    <a:p>
                      <a:r>
                        <a:rPr lang="en-GB" sz="1000" dirty="0">
                          <a:latin typeface="+mn-lt"/>
                        </a:rPr>
                        <a:t>More volunteers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maintained annually </a:t>
                      </a:r>
                    </a:p>
                    <a:p>
                      <a:endParaRPr lang="en-GB" sz="1000" dirty="0">
                        <a:latin typeface="+mn-lt"/>
                      </a:endParaRPr>
                    </a:p>
                  </a:txBody>
                  <a:tcPr/>
                </a:tc>
                <a:tc>
                  <a:txBody>
                    <a:bodyPr/>
                    <a:lstStyle/>
                    <a:p>
                      <a:r>
                        <a:rPr lang="en-GB" sz="1000" dirty="0">
                          <a:latin typeface="+mn-lt"/>
                        </a:rPr>
                        <a:t>Committee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2"/>
                  </a:ext>
                </a:extLst>
              </a:tr>
              <a:tr h="370840">
                <a:tc>
                  <a:txBody>
                    <a:bodyPr/>
                    <a:lstStyle/>
                    <a:p>
                      <a:pPr algn="l"/>
                      <a:r>
                        <a:rPr lang="en-GB" sz="1000" dirty="0">
                          <a:latin typeface="+mn-lt"/>
                        </a:rPr>
                        <a:t>6. </a:t>
                      </a:r>
                      <a:r>
                        <a:rPr lang="en-GB" sz="1000" b="0" i="0" u="none" strike="noStrike" baseline="0" dirty="0">
                          <a:latin typeface="+mn-lt"/>
                        </a:rPr>
                        <a:t>To advertise for volunteers &amp; members.</a:t>
                      </a:r>
                    </a:p>
                    <a:p>
                      <a:pPr algn="l"/>
                      <a:r>
                        <a:rPr lang="en-GB" sz="1000" b="0" i="0" u="none" strike="noStrike" baseline="0" dirty="0">
                          <a:latin typeface="+mn-lt"/>
                        </a:rPr>
                        <a:t>Promote opportunities through word of mouth, posters, leaflets and local /social media</a:t>
                      </a:r>
                      <a:endParaRPr lang="en-GB" sz="1000" dirty="0">
                        <a:latin typeface="+mn-lt"/>
                      </a:endParaRPr>
                    </a:p>
                  </a:txBody>
                  <a:tcPr/>
                </a:tc>
                <a:tc>
                  <a:txBody>
                    <a:bodyPr/>
                    <a:lstStyle/>
                    <a:p>
                      <a:pPr algn="l"/>
                      <a:r>
                        <a:rPr lang="en-GB" sz="1000" b="0" i="0" u="none" strike="noStrike" baseline="0" dirty="0">
                          <a:latin typeface="+mn-lt"/>
                        </a:rPr>
                        <a:t>Volunteers numbers increased in line with the increase of new Teams. Regular advertising done on club website, Durham  FA website and social media. </a:t>
                      </a:r>
                      <a:endParaRPr lang="en-GB" sz="1000" dirty="0">
                        <a:latin typeface="+mn-lt"/>
                      </a:endParaRP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Committee and managers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3"/>
                  </a:ext>
                </a:extLst>
              </a:tr>
              <a:tr h="370840">
                <a:tc>
                  <a:txBody>
                    <a:bodyPr/>
                    <a:lstStyle/>
                    <a:p>
                      <a:pPr algn="l"/>
                      <a:r>
                        <a:rPr lang="en-GB" sz="1000" dirty="0">
                          <a:latin typeface="+mn-lt"/>
                        </a:rPr>
                        <a:t>7. </a:t>
                      </a:r>
                      <a:r>
                        <a:rPr lang="en-GB" sz="1000" b="0" i="0" u="none" strike="noStrike" baseline="0" dirty="0">
                          <a:latin typeface="+mn-lt"/>
                        </a:rPr>
                        <a:t>Seek recognition of good football development work and recognise important role of Club volunteers .</a:t>
                      </a:r>
                    </a:p>
                    <a:p>
                      <a:pPr algn="l"/>
                      <a:endParaRPr lang="en-GB" sz="1000" b="0" i="0" u="none" strike="noStrike" baseline="0" dirty="0">
                        <a:latin typeface="+mn-lt"/>
                      </a:endParaRPr>
                    </a:p>
                    <a:p>
                      <a:pPr algn="l"/>
                      <a:r>
                        <a:rPr lang="en-GB" sz="1000" b="0" i="0" u="none" strike="noStrike" baseline="0" dirty="0">
                          <a:latin typeface="+mn-lt"/>
                        </a:rPr>
                        <a:t>To apply for County FA Community Awards each season.</a:t>
                      </a:r>
                      <a:endParaRPr lang="en-GB" sz="1000" dirty="0">
                        <a:latin typeface="+mn-lt"/>
                      </a:endParaRPr>
                    </a:p>
                  </a:txBody>
                  <a:tcPr/>
                </a:tc>
                <a:tc>
                  <a:txBody>
                    <a:bodyPr/>
                    <a:lstStyle/>
                    <a:p>
                      <a:r>
                        <a:rPr lang="en-GB" sz="1000" dirty="0">
                          <a:latin typeface="+mn-lt"/>
                        </a:rPr>
                        <a:t>Make an application on an annual basis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Committee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4"/>
                  </a:ext>
                </a:extLst>
              </a:tr>
              <a:tr h="370840">
                <a:tc>
                  <a:txBody>
                    <a:bodyPr/>
                    <a:lstStyle/>
                    <a:p>
                      <a:pPr algn="l"/>
                      <a:r>
                        <a:rPr lang="en-GB" sz="1000" dirty="0">
                          <a:latin typeface="+mn-lt"/>
                        </a:rPr>
                        <a:t>8. Build links with every school in the local </a:t>
                      </a:r>
                      <a:r>
                        <a:rPr lang="en-GB" sz="1000" baseline="0" dirty="0">
                          <a:latin typeface="+mn-lt"/>
                        </a:rPr>
                        <a:t>area so that we can promote </a:t>
                      </a:r>
                      <a:r>
                        <a:rPr lang="en-GB" sz="1000" baseline="0">
                          <a:latin typeface="+mn-lt"/>
                        </a:rPr>
                        <a:t>the Cub </a:t>
                      </a:r>
                      <a:r>
                        <a:rPr lang="en-GB" sz="1000" baseline="0" dirty="0">
                          <a:latin typeface="+mn-lt"/>
                        </a:rPr>
                        <a:t>and offer facilities to the schools. Which in turn promotes the club in the community </a:t>
                      </a:r>
                    </a:p>
                  </a:txBody>
                  <a:tcPr/>
                </a:tc>
                <a:tc>
                  <a:txBody>
                    <a:bodyPr/>
                    <a:lstStyle/>
                    <a:p>
                      <a:r>
                        <a:rPr lang="en-GB" sz="1000" dirty="0">
                          <a:latin typeface="+mn-lt"/>
                        </a:rPr>
                        <a:t>Strong relationships with local schools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Secretary </a:t>
                      </a:r>
                    </a:p>
                  </a:txBody>
                  <a:tcPr/>
                </a:tc>
                <a:tc>
                  <a:txBody>
                    <a:bodyPr/>
                    <a:lstStyle/>
                    <a:p>
                      <a:r>
                        <a:rPr lang="en-GB" sz="1000" b="1" dirty="0">
                          <a:solidFill>
                            <a:srgbClr val="FF0000"/>
                          </a:solidFill>
                          <a:latin typeface="+mn-lt"/>
                        </a:rPr>
                        <a:t>?</a:t>
                      </a:r>
                      <a:endParaRPr lang="en-GB" sz="1000" dirty="0">
                        <a:latin typeface="+mn-lt"/>
                      </a:endParaRPr>
                    </a:p>
                  </a:txBody>
                  <a:tcPr/>
                </a:tc>
                <a:extLst>
                  <a:ext uri="{0D108BD9-81ED-4DB2-BD59-A6C34878D82A}">
                    <a16:rowId xmlns:a16="http://schemas.microsoft.com/office/drawing/2014/main" val="10005"/>
                  </a:ext>
                </a:extLst>
              </a:tr>
              <a:tr h="370840">
                <a:tc>
                  <a:txBody>
                    <a:bodyPr/>
                    <a:lstStyle/>
                    <a:p>
                      <a:r>
                        <a:rPr lang="en-GB" sz="1000" dirty="0">
                          <a:latin typeface="+mn-lt"/>
                        </a:rPr>
                        <a:t>9. Keep up to date with </a:t>
                      </a:r>
                      <a:r>
                        <a:rPr lang="en-GB" sz="1000" kern="1200" dirty="0">
                          <a:solidFill>
                            <a:schemeClr val="dk1"/>
                          </a:solidFill>
                          <a:effectLst/>
                          <a:latin typeface="+mn-lt"/>
                          <a:ea typeface="+mn-ea"/>
                          <a:cs typeface="+mn-cs"/>
                        </a:rPr>
                        <a:t>Best Practice Guidance around Communication as the plan references new website and use of club social media.</a:t>
                      </a:r>
                    </a:p>
                    <a:p>
                      <a:r>
                        <a:rPr lang="en-GB" sz="1000" kern="1200" dirty="0">
                          <a:solidFill>
                            <a:schemeClr val="dk1"/>
                          </a:solidFill>
                          <a:effectLst/>
                          <a:latin typeface="+mn-lt"/>
                          <a:ea typeface="+mn-ea"/>
                          <a:cs typeface="+mn-cs"/>
                        </a:rPr>
                        <a:t> </a:t>
                      </a:r>
                    </a:p>
                    <a:p>
                      <a:r>
                        <a:rPr lang="en-GB" sz="1000" kern="1200" dirty="0">
                          <a:solidFill>
                            <a:schemeClr val="dk1"/>
                          </a:solidFill>
                          <a:effectLst/>
                          <a:latin typeface="+mn-lt"/>
                          <a:ea typeface="+mn-ea"/>
                          <a:cs typeface="+mn-cs"/>
                        </a:rPr>
                        <a:t>Link Here: </a:t>
                      </a:r>
                      <a:r>
                        <a:rPr lang="en-GB" sz="1000" u="sng" kern="1200" dirty="0">
                          <a:solidFill>
                            <a:schemeClr val="dk1"/>
                          </a:solidFill>
                          <a:effectLst/>
                          <a:latin typeface="+mn-lt"/>
                          <a:ea typeface="+mn-ea"/>
                          <a:cs typeface="+mn-cs"/>
                          <a:hlinkClick r:id="rId3"/>
                        </a:rPr>
                        <a:t>http://www.thefa.com/football-rules-governance/safeguarding/best-practice-downloads</a:t>
                      </a:r>
                      <a:r>
                        <a:rPr lang="en-GB" sz="1000" kern="1200" dirty="0">
                          <a:solidFill>
                            <a:schemeClr val="dk1"/>
                          </a:solidFill>
                          <a:effectLst/>
                          <a:latin typeface="+mn-lt"/>
                          <a:ea typeface="+mn-ea"/>
                          <a:cs typeface="+mn-cs"/>
                        </a:rPr>
                        <a:t> </a:t>
                      </a:r>
                      <a:r>
                        <a:rPr lang="en-GB" sz="1000" dirty="0">
                          <a:latin typeface="+mn-lt"/>
                        </a:rPr>
                        <a:t> </a:t>
                      </a: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tc>
                  <a:txBody>
                    <a:bodyPr/>
                    <a:lstStyle/>
                    <a:p>
                      <a:endParaRPr lang="en-GB" sz="1000" dirty="0">
                        <a:latin typeface="+mn-lt"/>
                      </a:endParaRP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4" action="ppaction://hlinksldjump"/>
            </p:cNvPr>
            <p:cNvPicPr>
              <a:picLocks noChangeAspect="1" noChangeArrowheads="1"/>
            </p:cNvPicPr>
            <p:nvPr/>
          </p:nvPicPr>
          <p:blipFill>
            <a:blip r:embed="rId5" cstate="print"/>
            <a:srcRect/>
            <a:stretch>
              <a:fillRect/>
            </a:stretch>
          </p:blipFill>
          <p:spPr bwMode="auto">
            <a:xfrm>
              <a:off x="7383697" y="221312"/>
              <a:ext cx="336081" cy="319376"/>
            </a:xfrm>
            <a:prstGeom prst="roundRect">
              <a:avLst/>
            </a:prstGeom>
            <a:noFill/>
          </p:spPr>
        </p:pic>
      </p:gr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9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1463824"/>
          </a:xfrm>
        </p:spPr>
        <p:txBody>
          <a:bodyPr/>
          <a:lstStyle/>
          <a:p>
            <a:r>
              <a:rPr lang="en-GB" dirty="0">
                <a:latin typeface="+mn-lt"/>
                <a:ea typeface="ＭＳ Ｐゴシック"/>
                <a:cs typeface="ＭＳ Ｐゴシック"/>
              </a:rPr>
              <a:t>Our History – </a:t>
            </a:r>
            <a:r>
              <a:rPr lang="en-GB" sz="2000" b="0" dirty="0">
                <a:latin typeface="+mn-lt"/>
                <a:ea typeface="ＭＳ Ｐゴシック"/>
                <a:cs typeface="ＭＳ Ｐゴシック"/>
              </a:rPr>
              <a:t>The Club was formed in </a:t>
            </a:r>
            <a:r>
              <a:rPr lang="en-GB" sz="2000" dirty="0">
                <a:solidFill>
                  <a:srgbClr val="FF0000"/>
                </a:solidFill>
                <a:latin typeface="+mn-lt"/>
                <a:ea typeface="ＭＳ Ｐゴシック"/>
                <a:cs typeface="ＭＳ Ｐゴシック"/>
              </a:rPr>
              <a:t>???</a:t>
            </a:r>
            <a:r>
              <a:rPr lang="en-GB" sz="2000" b="0" dirty="0">
                <a:latin typeface="+mn-lt"/>
                <a:ea typeface="ＭＳ Ｐゴシック"/>
                <a:cs typeface="ＭＳ Ｐゴシック"/>
              </a:rPr>
              <a:t> and achieved charter standard status in </a:t>
            </a:r>
            <a:r>
              <a:rPr lang="en-GB" sz="2000" dirty="0">
                <a:solidFill>
                  <a:srgbClr val="FF0000"/>
                </a:solidFill>
                <a:latin typeface="+mn-lt"/>
                <a:ea typeface="ＭＳ Ｐゴシック"/>
                <a:cs typeface="ＭＳ Ｐゴシック"/>
              </a:rPr>
              <a:t>???</a:t>
            </a:r>
            <a:r>
              <a:rPr lang="en-GB" sz="2000" b="0" dirty="0">
                <a:latin typeface="+mn-lt"/>
                <a:ea typeface="ＭＳ Ｐゴシック"/>
                <a:cs typeface="ＭＳ Ｐゴシック"/>
              </a:rPr>
              <a:t>. Season 20</a:t>
            </a:r>
            <a:r>
              <a:rPr lang="en-GB" sz="2000" dirty="0">
                <a:solidFill>
                  <a:srgbClr val="FF0000"/>
                </a:solidFill>
                <a:latin typeface="+mn-lt"/>
                <a:ea typeface="ＭＳ Ｐゴシック"/>
                <a:cs typeface="ＭＳ Ｐゴシック"/>
              </a:rPr>
              <a:t>??</a:t>
            </a:r>
            <a:r>
              <a:rPr lang="en-GB" sz="2000" b="0" dirty="0">
                <a:latin typeface="+mn-lt"/>
                <a:ea typeface="ＭＳ Ｐゴシック"/>
                <a:cs typeface="ＭＳ Ｐゴシック"/>
              </a:rPr>
              <a:t>/</a:t>
            </a:r>
            <a:r>
              <a:rPr lang="en-GB" sz="2000" dirty="0">
                <a:solidFill>
                  <a:srgbClr val="FF0000"/>
                </a:solidFill>
                <a:latin typeface="+mn-lt"/>
                <a:ea typeface="ＭＳ Ｐゴシック"/>
                <a:cs typeface="ＭＳ Ｐゴシック"/>
              </a:rPr>
              <a:t>??</a:t>
            </a:r>
            <a:r>
              <a:rPr lang="en-GB" sz="2000" b="0" dirty="0">
                <a:latin typeface="+mn-lt"/>
                <a:ea typeface="ＭＳ Ｐゴシック"/>
                <a:cs typeface="ＭＳ Ｐゴシック"/>
              </a:rPr>
              <a:t> sees the club affiliate </a:t>
            </a:r>
            <a:r>
              <a:rPr lang="en-GB" sz="2000" dirty="0">
                <a:solidFill>
                  <a:srgbClr val="FF0000"/>
                </a:solidFill>
                <a:latin typeface="+mn-lt"/>
                <a:ea typeface="ＭＳ Ｐゴシック"/>
                <a:cs typeface="ＭＳ Ｐゴシック"/>
              </a:rPr>
              <a:t>??</a:t>
            </a:r>
            <a:r>
              <a:rPr lang="en-GB" sz="2000" b="0" dirty="0">
                <a:latin typeface="+mn-lt"/>
                <a:ea typeface="ＭＳ Ｐゴシック"/>
                <a:cs typeface="ＭＳ Ｐゴシック"/>
              </a:rPr>
              <a:t> teams with Durham FA </a:t>
            </a:r>
          </a:p>
        </p:txBody>
      </p:sp>
      <p:grpSp>
        <p:nvGrpSpPr>
          <p:cNvPr id="15" name="Group 14"/>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4"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sp>
        <p:nvSpPr>
          <p:cNvPr id="7" name="Title 1"/>
          <p:cNvSpPr txBox="1">
            <a:spLocks/>
          </p:cNvSpPr>
          <p:nvPr/>
        </p:nvSpPr>
        <p:spPr bwMode="auto">
          <a:xfrm>
            <a:off x="457200" y="1861800"/>
            <a:ext cx="8229600" cy="3727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GB" sz="2800" b="1" dirty="0">
                <a:solidFill>
                  <a:srgbClr val="002060"/>
                </a:solidFill>
                <a:latin typeface="+mn-lt"/>
                <a:ea typeface="Calibri"/>
                <a:cs typeface="Times New Roman"/>
              </a:rPr>
              <a:t>Our Philosophy </a:t>
            </a:r>
            <a:r>
              <a:rPr lang="en-GB" sz="2000" dirty="0">
                <a:solidFill>
                  <a:srgbClr val="002060"/>
                </a:solidFill>
                <a:latin typeface="+mn-lt"/>
                <a:ea typeface="Calibri"/>
                <a:cs typeface="Times New Roman"/>
              </a:rPr>
              <a:t>- </a:t>
            </a:r>
            <a:r>
              <a:rPr lang="en-GB" sz="2000" b="1" dirty="0">
                <a:solidFill>
                  <a:srgbClr val="FF0000"/>
                </a:solidFill>
                <a:latin typeface="+mn-lt"/>
                <a:ea typeface="Calibri"/>
                <a:cs typeface="Times New Roman"/>
              </a:rPr>
              <a:t>?????</a:t>
            </a:r>
            <a:r>
              <a:rPr lang="en-GB" sz="2000" dirty="0">
                <a:solidFill>
                  <a:schemeClr val="accent1">
                    <a:lumMod val="75000"/>
                  </a:schemeClr>
                </a:solidFill>
                <a:latin typeface="+mn-lt"/>
                <a:ea typeface="Calibri"/>
                <a:cs typeface="Times New Roman"/>
              </a:rPr>
              <a:t> </a:t>
            </a:r>
            <a:r>
              <a:rPr lang="en-GB" sz="2000" dirty="0">
                <a:solidFill>
                  <a:srgbClr val="002060"/>
                </a:solidFill>
                <a:latin typeface="+mn-lt"/>
                <a:ea typeface="Calibri"/>
                <a:cs typeface="Times New Roman"/>
              </a:rPr>
              <a:t>follows the FA England DNA playing philosophy which outlines an overarching vision for the English game.</a:t>
            </a:r>
          </a:p>
          <a:p>
            <a:pPr lvl="0" eaLnBrk="0" hangingPunct="0">
              <a:defRPr/>
            </a:pPr>
            <a:r>
              <a:rPr lang="en-US" sz="2000" dirty="0">
                <a:solidFill>
                  <a:srgbClr val="002060"/>
                </a:solidFill>
                <a:latin typeface="+mn-lt"/>
                <a:ea typeface="Calibri"/>
                <a:cs typeface="Times New Roman"/>
              </a:rPr>
              <a:t>We endeavor to put in place Specialist age-appropriate coaches for each team who concentrate on development, fun friends and family and promote respect and the Club values in everything we aim to achieve and do. </a:t>
            </a:r>
          </a:p>
          <a:p>
            <a:pPr lvl="0" eaLnBrk="0" hangingPunct="0">
              <a:defRPr/>
            </a:pPr>
            <a:r>
              <a:rPr lang="en-US" sz="2000" dirty="0">
                <a:solidFill>
                  <a:srgbClr val="002060"/>
                </a:solidFill>
                <a:latin typeface="+mn-lt"/>
                <a:ea typeface="Calibri"/>
                <a:cs typeface="Times New Roman"/>
              </a:rPr>
              <a:t>We promote equal playing time with a proviso that every player in a team will get 50% game time to allow everyone to develop. </a:t>
            </a:r>
          </a:p>
          <a:p>
            <a:pPr lvl="0" eaLnBrk="0" hangingPunct="0">
              <a:defRPr/>
            </a:pPr>
            <a:r>
              <a:rPr lang="en-GB" sz="2000" b="1" dirty="0">
                <a:solidFill>
                  <a:srgbClr val="FF0000"/>
                </a:solidFill>
                <a:latin typeface="+mn-lt"/>
                <a:ea typeface="Calibri"/>
                <a:cs typeface="Times New Roman"/>
              </a:rPr>
              <a:t>?????</a:t>
            </a:r>
            <a:r>
              <a:rPr lang="en-GB" sz="2000" dirty="0">
                <a:solidFill>
                  <a:schemeClr val="accent1">
                    <a:lumMod val="75000"/>
                  </a:schemeClr>
                </a:solidFill>
                <a:latin typeface="+mn-lt"/>
                <a:ea typeface="Calibri"/>
                <a:cs typeface="Times New Roman"/>
              </a:rPr>
              <a:t> </a:t>
            </a:r>
            <a:r>
              <a:rPr kumimoji="0" lang="en-US" sz="2000" i="0" u="none" strike="noStrike" kern="1200" cap="none" spc="0" normalizeH="0" noProof="0" dirty="0">
                <a:ln>
                  <a:noFill/>
                </a:ln>
                <a:solidFill>
                  <a:srgbClr val="002060"/>
                </a:solidFill>
                <a:effectLst/>
                <a:uLnTx/>
                <a:uFillTx/>
                <a:latin typeface="+mn-lt"/>
                <a:cs typeface="Times New Roman"/>
              </a:rPr>
              <a:t>have a coaching philosophy document available to everyone in the club which is attached to this application and available to view on the club website.  </a:t>
            </a:r>
            <a:endParaRPr kumimoji="0" lang="en-GB" sz="2000" i="0" u="none" strike="noStrike" kern="1200" cap="none" spc="0" normalizeH="0" baseline="0" noProof="0" dirty="0">
              <a:ln>
                <a:noFill/>
              </a:ln>
              <a:solidFill>
                <a:srgbClr val="002060"/>
              </a:solidFill>
              <a:effectLst/>
              <a:uLnTx/>
              <a:uFillTx/>
              <a:latin typeface="+mn-l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latin typeface="+mn-lt"/>
                <a:ea typeface="ＭＳ Ｐゴシック"/>
                <a:cs typeface="ＭＳ Ｐゴシック"/>
              </a:rPr>
              <a:t>Our Achievements </a:t>
            </a:r>
          </a:p>
        </p:txBody>
      </p:sp>
      <p:sp>
        <p:nvSpPr>
          <p:cNvPr id="6147" name="Content Placeholder 2"/>
          <p:cNvSpPr>
            <a:spLocks noGrp="1"/>
          </p:cNvSpPr>
          <p:nvPr>
            <p:ph idx="1"/>
          </p:nvPr>
        </p:nvSpPr>
        <p:spPr>
          <a:xfrm>
            <a:off x="63500" y="692150"/>
            <a:ext cx="5661025" cy="5185122"/>
          </a:xfrm>
        </p:spPr>
        <p:txBody>
          <a:bodyPr/>
          <a:lstStyle/>
          <a:p>
            <a:endParaRPr lang="en-GB" dirty="0">
              <a:latin typeface="Arial" pitchFamily="34" charset="0"/>
              <a:ea typeface="ＭＳ Ｐゴシック"/>
              <a:cs typeface="ＭＳ Ｐゴシック"/>
            </a:endParaRPr>
          </a:p>
          <a:p>
            <a:r>
              <a:rPr lang="en-GB" dirty="0">
                <a:latin typeface="+mn-lt"/>
                <a:ea typeface="ＭＳ Ｐゴシック"/>
                <a:cs typeface="ＭＳ Ｐゴシック"/>
              </a:rPr>
              <a:t>Club Growth!</a:t>
            </a:r>
          </a:p>
          <a:p>
            <a:pPr lvl="1"/>
            <a:r>
              <a:rPr lang="en-GB" sz="1800" dirty="0">
                <a:latin typeface="+mn-lt"/>
                <a:ea typeface="ＭＳ Ｐゴシック"/>
              </a:rPr>
              <a:t>We have increased our numbers in mini soccer to now have multiple teams in ages U7s to U10s.  </a:t>
            </a:r>
          </a:p>
          <a:p>
            <a:pPr lvl="1"/>
            <a:r>
              <a:rPr lang="en-GB" sz="1800" dirty="0">
                <a:latin typeface="+mn-lt"/>
                <a:ea typeface="ＭＳ Ｐゴシック"/>
              </a:rPr>
              <a:t>We are working closely with Durham FA to start women's and girls teams</a:t>
            </a:r>
          </a:p>
          <a:p>
            <a:pPr lvl="1"/>
            <a:r>
              <a:rPr lang="en-GB" sz="1800" dirty="0">
                <a:latin typeface="+mn-lt"/>
                <a:ea typeface="ＭＳ Ｐゴシック"/>
              </a:rPr>
              <a:t>We have increased teams numbers in last two seasons from </a:t>
            </a:r>
            <a:r>
              <a:rPr lang="en-GB" sz="1800" b="1" dirty="0">
                <a:solidFill>
                  <a:srgbClr val="FF0000"/>
                </a:solidFill>
                <a:latin typeface="+mn-lt"/>
                <a:ea typeface="ＭＳ Ｐゴシック"/>
              </a:rPr>
              <a:t>??</a:t>
            </a:r>
            <a:r>
              <a:rPr lang="en-GB" sz="1800" dirty="0">
                <a:latin typeface="+mn-lt"/>
                <a:ea typeface="ＭＳ Ｐゴシック"/>
              </a:rPr>
              <a:t> to </a:t>
            </a:r>
            <a:r>
              <a:rPr lang="en-GB" sz="1800" b="1" dirty="0">
                <a:solidFill>
                  <a:srgbClr val="FF0000"/>
                </a:solidFill>
                <a:latin typeface="+mn-lt"/>
                <a:ea typeface="ＭＳ Ｐゴシック"/>
              </a:rPr>
              <a:t>??</a:t>
            </a:r>
            <a:r>
              <a:rPr lang="en-GB" sz="1800" dirty="0">
                <a:latin typeface="+mn-lt"/>
                <a:ea typeface="ＭＳ Ｐゴシック"/>
              </a:rPr>
              <a:t> teams currently playing in the club. </a:t>
            </a:r>
          </a:p>
          <a:p>
            <a:r>
              <a:rPr lang="en-GB" dirty="0">
                <a:latin typeface="+mn-lt"/>
                <a:ea typeface="ＭＳ Ｐゴシック"/>
                <a:cs typeface="ＭＳ Ｐゴシック"/>
              </a:rPr>
              <a:t>The People Factor! </a:t>
            </a:r>
          </a:p>
          <a:p>
            <a:pPr lvl="1"/>
            <a:r>
              <a:rPr lang="en-GB" sz="1800" dirty="0">
                <a:latin typeface="+mn-lt"/>
                <a:ea typeface="ＭＳ Ｐゴシック"/>
              </a:rPr>
              <a:t>Talent, enthusiastic and qualified volunteer workforce</a:t>
            </a:r>
          </a:p>
          <a:p>
            <a:pPr lvl="1"/>
            <a:r>
              <a:rPr lang="en-GB" sz="1800" dirty="0">
                <a:latin typeface="+mn-lt"/>
                <a:ea typeface="ＭＳ Ｐゴシック"/>
              </a:rPr>
              <a:t>Stable and progressive Executive Committee  </a:t>
            </a:r>
          </a:p>
          <a:p>
            <a:pPr lvl="1"/>
            <a:r>
              <a:rPr lang="en-GB" sz="1800" dirty="0">
                <a:latin typeface="+mn-lt"/>
                <a:ea typeface="ＭＳ Ｐゴシック"/>
              </a:rPr>
              <a:t>Investment in young people to become coaches and referees</a:t>
            </a:r>
          </a:p>
          <a:p>
            <a:pPr>
              <a:buNone/>
            </a:pPr>
            <a:endParaRPr lang="en-GB" dirty="0">
              <a:latin typeface="Arial" pitchFamily="34" charset="0"/>
              <a:ea typeface="ＭＳ Ｐゴシック"/>
              <a:cs typeface="ＭＳ Ｐゴシック"/>
            </a:endParaRPr>
          </a:p>
        </p:txBody>
      </p:sp>
      <p:pic>
        <p:nvPicPr>
          <p:cNvPr id="9" name="Picture 8"/>
          <p:cNvPicPr>
            <a:picLocks noChangeAspect="1"/>
          </p:cNvPicPr>
          <p:nvPr/>
        </p:nvPicPr>
        <p:blipFill rotWithShape="1">
          <a:blip r:embed="rId3" cstate="screen">
            <a:extLst/>
          </a:blip>
          <a:srcRect/>
          <a:stretch/>
        </p:blipFill>
        <p:spPr>
          <a:xfrm>
            <a:off x="6084168" y="1844824"/>
            <a:ext cx="2455560" cy="2448272"/>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4" action="ppaction://hlinksldjump"/>
            </p:cNvPr>
            <p:cNvPicPr>
              <a:picLocks noChangeAspect="1" noChangeArrowheads="1"/>
            </p:cNvPicPr>
            <p:nvPr/>
          </p:nvPicPr>
          <p:blipFill>
            <a:blip r:embed="rId5" cstate="print"/>
            <a:srcRect/>
            <a:stretch>
              <a:fillRect/>
            </a:stretch>
          </p:blipFill>
          <p:spPr bwMode="auto">
            <a:xfrm>
              <a:off x="7383697" y="221312"/>
              <a:ext cx="336081" cy="319376"/>
            </a:xfrm>
            <a:prstGeom prst="roundRect">
              <a:avLst/>
            </a:prstGeom>
            <a:noFill/>
          </p:spPr>
        </p:pic>
      </p:gr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a:latin typeface="+mn-lt"/>
                <a:ea typeface="ＭＳ Ｐゴシック"/>
                <a:cs typeface="ＭＳ Ｐゴシック"/>
              </a:rPr>
              <a:t>Our Achievements </a:t>
            </a:r>
          </a:p>
        </p:txBody>
      </p:sp>
      <p:sp>
        <p:nvSpPr>
          <p:cNvPr id="7171" name="Content Placeholder 2"/>
          <p:cNvSpPr>
            <a:spLocks noGrp="1"/>
          </p:cNvSpPr>
          <p:nvPr>
            <p:ph idx="1"/>
          </p:nvPr>
        </p:nvSpPr>
        <p:spPr>
          <a:xfrm>
            <a:off x="63500" y="914399"/>
            <a:ext cx="5661025" cy="5122117"/>
          </a:xfrm>
        </p:spPr>
        <p:txBody>
          <a:bodyPr/>
          <a:lstStyle/>
          <a:p>
            <a:endParaRPr lang="en-GB" dirty="0">
              <a:latin typeface="Arial" pitchFamily="34" charset="0"/>
              <a:ea typeface="ＭＳ Ｐゴシック"/>
              <a:cs typeface="ＭＳ Ｐゴシック"/>
            </a:endParaRPr>
          </a:p>
          <a:p>
            <a:r>
              <a:rPr lang="en-GB" dirty="0">
                <a:latin typeface="+mn-lt"/>
                <a:ea typeface="ＭＳ Ｐゴシック"/>
                <a:cs typeface="ＭＳ Ｐゴシック"/>
              </a:rPr>
              <a:t>Facility </a:t>
            </a:r>
          </a:p>
          <a:p>
            <a:pPr lvl="1"/>
            <a:r>
              <a:rPr lang="en-GB" sz="1800" dirty="0">
                <a:latin typeface="+mn-lt"/>
                <a:ea typeface="ＭＳ Ｐゴシック"/>
              </a:rPr>
              <a:t>We currently Provide our members with first class training facilities which include 3g pitches at </a:t>
            </a:r>
            <a:r>
              <a:rPr lang="en-GB" sz="1800" b="1" dirty="0">
                <a:solidFill>
                  <a:srgbClr val="FF0000"/>
                </a:solidFill>
                <a:latin typeface="+mn-lt"/>
                <a:ea typeface="Calibri"/>
                <a:cs typeface="Times New Roman"/>
              </a:rPr>
              <a:t>?????</a:t>
            </a:r>
            <a:r>
              <a:rPr lang="en-GB" sz="1800" dirty="0">
                <a:latin typeface="+mn-lt"/>
                <a:ea typeface="ＭＳ Ｐゴシック"/>
              </a:rPr>
              <a:t>.</a:t>
            </a:r>
          </a:p>
          <a:p>
            <a:pPr lvl="1"/>
            <a:r>
              <a:rPr lang="en-GB" sz="1800" dirty="0">
                <a:latin typeface="+mn-lt"/>
                <a:ea typeface="ＭＳ Ｐゴシック"/>
              </a:rPr>
              <a:t>We also have plans in place to secure land for multiple pitches and build a clubhouse with financial backing, fundraising ourselves and grants from various sources. </a:t>
            </a:r>
          </a:p>
          <a:p>
            <a:pPr lvl="1"/>
            <a:endParaRPr lang="en-GB" dirty="0">
              <a:latin typeface="+mn-lt"/>
              <a:ea typeface="ＭＳ Ｐゴシック"/>
            </a:endParaRPr>
          </a:p>
          <a:p>
            <a:r>
              <a:rPr lang="en-GB" dirty="0">
                <a:latin typeface="+mn-lt"/>
                <a:ea typeface="ＭＳ Ｐゴシック"/>
                <a:cs typeface="ＭＳ Ｐゴシック"/>
              </a:rPr>
              <a:t>Recognition </a:t>
            </a:r>
          </a:p>
          <a:p>
            <a:pPr lvl="1"/>
            <a:r>
              <a:rPr lang="en-GB" sz="1800" dirty="0">
                <a:latin typeface="+mn-lt"/>
                <a:ea typeface="ＭＳ Ｐゴシック"/>
              </a:rPr>
              <a:t>We have charter standard status and retain this yearly via the health check. </a:t>
            </a:r>
          </a:p>
          <a:p>
            <a:pPr lvl="1"/>
            <a:r>
              <a:rPr lang="en-GB" sz="1800" dirty="0">
                <a:latin typeface="+mn-lt"/>
                <a:ea typeface="ＭＳ Ｐゴシック"/>
              </a:rPr>
              <a:t>Our Club is now being recognised and rewarded with increased numbers and a lot more applications to join us. </a:t>
            </a:r>
          </a:p>
          <a:p>
            <a:endParaRPr lang="en-GB" dirty="0">
              <a:latin typeface="Arial" pitchFamily="34" charset="0"/>
              <a:ea typeface="ＭＳ Ｐゴシック"/>
              <a:cs typeface="ＭＳ Ｐゴシック"/>
            </a:endParaRPr>
          </a:p>
        </p:txBody>
      </p:sp>
      <p:pic>
        <p:nvPicPr>
          <p:cNvPr id="9" name="Picture 8"/>
          <p:cNvPicPr>
            <a:picLocks noChangeAspect="1"/>
          </p:cNvPicPr>
          <p:nvPr/>
        </p:nvPicPr>
        <p:blipFill rotWithShape="1">
          <a:blip r:embed="rId3" cstate="screen">
            <a:extLst/>
          </a:blip>
          <a:srcRect/>
          <a:stretch/>
        </p:blipFill>
        <p:spPr>
          <a:xfrm>
            <a:off x="6084168" y="1844824"/>
            <a:ext cx="2455560" cy="2448272"/>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4" action="ppaction://hlinksldjump"/>
            </p:cNvPr>
            <p:cNvPicPr>
              <a:picLocks noChangeAspect="1" noChangeArrowheads="1"/>
            </p:cNvPicPr>
            <p:nvPr/>
          </p:nvPicPr>
          <p:blipFill>
            <a:blip r:embed="rId5" cstate="print"/>
            <a:srcRect/>
            <a:stretch>
              <a:fillRect/>
            </a:stretch>
          </p:blipFill>
          <p:spPr bwMode="auto">
            <a:xfrm>
              <a:off x="7383697" y="221312"/>
              <a:ext cx="336081" cy="319376"/>
            </a:xfrm>
            <a:prstGeom prst="roundRect">
              <a:avLst/>
            </a:prstGeom>
            <a:noFill/>
          </p:spPr>
        </p:pic>
      </p:gr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a:latin typeface="+mn-lt"/>
                <a:ea typeface="ＭＳ Ｐゴシック"/>
                <a:cs typeface="ＭＳ Ｐゴシック"/>
              </a:rPr>
              <a:t>Club Development Table </a:t>
            </a:r>
            <a:r>
              <a:rPr lang="en-GB" dirty="0">
                <a:solidFill>
                  <a:srgbClr val="FF0000"/>
                </a:solidFill>
                <a:latin typeface="+mn-lt"/>
                <a:ea typeface="ＭＳ Ｐゴシック"/>
                <a:cs typeface="ＭＳ Ｐゴシック"/>
              </a:rPr>
              <a:t>(Example! Make it realistic of how your club  will grow year by year)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4612064"/>
              </p:ext>
            </p:extLst>
          </p:nvPr>
        </p:nvGraphicFramePr>
        <p:xfrm>
          <a:off x="-2" y="1124744"/>
          <a:ext cx="9127965" cy="5733256"/>
        </p:xfrm>
        <a:graphic>
          <a:graphicData uri="http://schemas.openxmlformats.org/drawingml/2006/table">
            <a:tbl>
              <a:tblPr firstRow="1" bandRow="1">
                <a:tableStyleId>{5C22544A-7EE6-4342-B048-85BDC9FD1C3A}</a:tableStyleId>
              </a:tblPr>
              <a:tblGrid>
                <a:gridCol w="562684">
                  <a:extLst>
                    <a:ext uri="{9D8B030D-6E8A-4147-A177-3AD203B41FA5}">
                      <a16:colId xmlns:a16="http://schemas.microsoft.com/office/drawing/2014/main" val="20000"/>
                    </a:ext>
                  </a:extLst>
                </a:gridCol>
                <a:gridCol w="453666">
                  <a:extLst>
                    <a:ext uri="{9D8B030D-6E8A-4147-A177-3AD203B41FA5}">
                      <a16:colId xmlns:a16="http://schemas.microsoft.com/office/drawing/2014/main" val="20001"/>
                    </a:ext>
                  </a:extLst>
                </a:gridCol>
                <a:gridCol w="387300">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422378">
                  <a:extLst>
                    <a:ext uri="{9D8B030D-6E8A-4147-A177-3AD203B41FA5}">
                      <a16:colId xmlns:a16="http://schemas.microsoft.com/office/drawing/2014/main" val="20004"/>
                    </a:ext>
                  </a:extLst>
                </a:gridCol>
                <a:gridCol w="473672">
                  <a:extLst>
                    <a:ext uri="{9D8B030D-6E8A-4147-A177-3AD203B41FA5}">
                      <a16:colId xmlns:a16="http://schemas.microsoft.com/office/drawing/2014/main" val="20005"/>
                    </a:ext>
                  </a:extLst>
                </a:gridCol>
                <a:gridCol w="494184">
                  <a:extLst>
                    <a:ext uri="{9D8B030D-6E8A-4147-A177-3AD203B41FA5}">
                      <a16:colId xmlns:a16="http://schemas.microsoft.com/office/drawing/2014/main" val="20006"/>
                    </a:ext>
                  </a:extLst>
                </a:gridCol>
                <a:gridCol w="535097">
                  <a:extLst>
                    <a:ext uri="{9D8B030D-6E8A-4147-A177-3AD203B41FA5}">
                      <a16:colId xmlns:a16="http://schemas.microsoft.com/office/drawing/2014/main" val="20007"/>
                    </a:ext>
                  </a:extLst>
                </a:gridCol>
                <a:gridCol w="522765">
                  <a:extLst>
                    <a:ext uri="{9D8B030D-6E8A-4147-A177-3AD203B41FA5}">
                      <a16:colId xmlns:a16="http://schemas.microsoft.com/office/drawing/2014/main" val="20008"/>
                    </a:ext>
                  </a:extLst>
                </a:gridCol>
                <a:gridCol w="522765">
                  <a:extLst>
                    <a:ext uri="{9D8B030D-6E8A-4147-A177-3AD203B41FA5}">
                      <a16:colId xmlns:a16="http://schemas.microsoft.com/office/drawing/2014/main" val="20009"/>
                    </a:ext>
                  </a:extLst>
                </a:gridCol>
                <a:gridCol w="522765">
                  <a:extLst>
                    <a:ext uri="{9D8B030D-6E8A-4147-A177-3AD203B41FA5}">
                      <a16:colId xmlns:a16="http://schemas.microsoft.com/office/drawing/2014/main" val="20010"/>
                    </a:ext>
                  </a:extLst>
                </a:gridCol>
                <a:gridCol w="537980">
                  <a:extLst>
                    <a:ext uri="{9D8B030D-6E8A-4147-A177-3AD203B41FA5}">
                      <a16:colId xmlns:a16="http://schemas.microsoft.com/office/drawing/2014/main" val="20011"/>
                    </a:ext>
                  </a:extLst>
                </a:gridCol>
                <a:gridCol w="508096">
                  <a:extLst>
                    <a:ext uri="{9D8B030D-6E8A-4147-A177-3AD203B41FA5}">
                      <a16:colId xmlns:a16="http://schemas.microsoft.com/office/drawing/2014/main" val="20012"/>
                    </a:ext>
                  </a:extLst>
                </a:gridCol>
                <a:gridCol w="508096">
                  <a:extLst>
                    <a:ext uri="{9D8B030D-6E8A-4147-A177-3AD203B41FA5}">
                      <a16:colId xmlns:a16="http://schemas.microsoft.com/office/drawing/2014/main" val="20013"/>
                    </a:ext>
                  </a:extLst>
                </a:gridCol>
                <a:gridCol w="533591">
                  <a:extLst>
                    <a:ext uri="{9D8B030D-6E8A-4147-A177-3AD203B41FA5}">
                      <a16:colId xmlns:a16="http://schemas.microsoft.com/office/drawing/2014/main" val="20014"/>
                    </a:ext>
                  </a:extLst>
                </a:gridCol>
                <a:gridCol w="522582">
                  <a:extLst>
                    <a:ext uri="{9D8B030D-6E8A-4147-A177-3AD203B41FA5}">
                      <a16:colId xmlns:a16="http://schemas.microsoft.com/office/drawing/2014/main" val="20015"/>
                    </a:ext>
                  </a:extLst>
                </a:gridCol>
                <a:gridCol w="522582">
                  <a:extLst>
                    <a:ext uri="{9D8B030D-6E8A-4147-A177-3AD203B41FA5}">
                      <a16:colId xmlns:a16="http://schemas.microsoft.com/office/drawing/2014/main" val="20016"/>
                    </a:ext>
                  </a:extLst>
                </a:gridCol>
                <a:gridCol w="521698">
                  <a:extLst>
                    <a:ext uri="{9D8B030D-6E8A-4147-A177-3AD203B41FA5}">
                      <a16:colId xmlns:a16="http://schemas.microsoft.com/office/drawing/2014/main" val="20017"/>
                    </a:ext>
                  </a:extLst>
                </a:gridCol>
              </a:tblGrid>
              <a:tr h="489569">
                <a:tc gridSpan="3">
                  <a:txBody>
                    <a:bodyPr/>
                    <a:lstStyle/>
                    <a:p>
                      <a:pPr algn="ctr"/>
                      <a:r>
                        <a:rPr lang="en-GB" dirty="0"/>
                        <a:t>Current</a:t>
                      </a:r>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a:t>20??/??</a:t>
                      </a:r>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a:t>20??/20??</a:t>
                      </a:r>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a:t>20??/20??</a:t>
                      </a:r>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a:t>20??/20??</a:t>
                      </a:r>
                    </a:p>
                  </a:txBody>
                  <a:tcPr/>
                </a:tc>
                <a:tc hMerge="1">
                  <a:txBody>
                    <a:bodyPr/>
                    <a:lstStyle/>
                    <a:p>
                      <a:pPr algn="ctr"/>
                      <a:endParaRPr lang="en-GB" dirty="0"/>
                    </a:p>
                  </a:txBody>
                  <a:tcPr/>
                </a:tc>
                <a:tc hMerge="1">
                  <a:txBody>
                    <a:bodyPr/>
                    <a:lstStyle/>
                    <a:p>
                      <a:pPr algn="ctr"/>
                      <a:endParaRPr lang="en-GB" dirty="0"/>
                    </a:p>
                  </a:txBody>
                  <a:tcPr/>
                </a:tc>
                <a:tc gridSpan="3">
                  <a:txBody>
                    <a:bodyPr/>
                    <a:lstStyle/>
                    <a:p>
                      <a:pPr algn="ctr"/>
                      <a:r>
                        <a:rPr lang="en-GB" dirty="0"/>
                        <a:t>20??/20??</a:t>
                      </a:r>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10000"/>
                  </a:ext>
                </a:extLst>
              </a:tr>
              <a:tr h="1173553">
                <a:tc gridSpan="3">
                  <a:txBody>
                    <a:bodyPr/>
                    <a:lstStyle/>
                    <a:p>
                      <a:pPr algn="ctr"/>
                      <a:r>
                        <a:rPr lang="en-GB" sz="1200" b="1" dirty="0"/>
                        <a:t>Number of Teams =</a:t>
                      </a:r>
                      <a:r>
                        <a:rPr lang="en-GB" sz="1200" b="1" baseline="0" dirty="0"/>
                        <a:t> </a:t>
                      </a:r>
                      <a:r>
                        <a:rPr lang="en-GB" sz="1200" b="1" dirty="0">
                          <a:solidFill>
                            <a:srgbClr val="FF0000"/>
                          </a:solidFill>
                          <a:latin typeface="+mn-lt"/>
                          <a:ea typeface="ＭＳ Ｐゴシック"/>
                        </a:rPr>
                        <a:t>??</a:t>
                      </a:r>
                      <a:endParaRPr lang="en-GB" sz="1200" b="1" dirty="0"/>
                    </a:p>
                    <a:p>
                      <a:pPr algn="ctr"/>
                      <a:r>
                        <a:rPr lang="en-GB" sz="1200" b="1" dirty="0"/>
                        <a:t>M=Male</a:t>
                      </a:r>
                    </a:p>
                    <a:p>
                      <a:pPr algn="ctr"/>
                      <a:r>
                        <a:rPr lang="en-GB" sz="1200" b="1" dirty="0"/>
                        <a:t>FM= Female</a:t>
                      </a:r>
                    </a:p>
                    <a:p>
                      <a:pPr algn="ctr"/>
                      <a:r>
                        <a:rPr lang="en-GB" sz="1200" b="1" dirty="0"/>
                        <a:t>Dis=</a:t>
                      </a:r>
                      <a:r>
                        <a:rPr lang="en-GB" sz="1200" b="1" baseline="0" dirty="0"/>
                        <a:t> Disability</a:t>
                      </a:r>
                      <a:endParaRPr lang="en-GB" sz="1200" b="1" dirty="0"/>
                    </a:p>
                  </a:txBody>
                  <a:tcPr/>
                </a:tc>
                <a:tc hMerge="1">
                  <a:txBody>
                    <a:bodyPr/>
                    <a:lstStyle/>
                    <a:p>
                      <a:endParaRPr lang="en-GB" sz="1000" b="1" u="sng" dirty="0"/>
                    </a:p>
                  </a:txBody>
                  <a:tcPr/>
                </a:tc>
                <a:tc hMerge="1">
                  <a:txBody>
                    <a:bodyPr/>
                    <a:lstStyle/>
                    <a:p>
                      <a:endParaRPr lang="en-GB" sz="1000" b="1" u="sng" dirty="0"/>
                    </a:p>
                  </a:txBody>
                  <a:tcPr/>
                </a:tc>
                <a:tc gridSpan="3">
                  <a:txBody>
                    <a:bodyPr/>
                    <a:lstStyle/>
                    <a:p>
                      <a:pPr algn="ctr"/>
                      <a:r>
                        <a:rPr lang="en-GB" sz="1200" b="1" dirty="0">
                          <a:solidFill>
                            <a:srgbClr val="FF0000"/>
                          </a:solidFill>
                          <a:latin typeface="+mn-lt"/>
                          <a:ea typeface="ＭＳ Ｐゴシック"/>
                        </a:rPr>
                        <a:t>??</a:t>
                      </a:r>
                      <a:endParaRPr lang="en-GB" sz="12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1200" b="1" dirty="0">
                          <a:solidFill>
                            <a:srgbClr val="FF0000"/>
                          </a:solidFill>
                          <a:latin typeface="+mn-lt"/>
                          <a:ea typeface="ＭＳ Ｐゴシック"/>
                        </a:rPr>
                        <a:t>??</a:t>
                      </a:r>
                      <a:endParaRPr lang="en-GB" sz="12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1200" b="1" dirty="0">
                          <a:solidFill>
                            <a:srgbClr val="FF0000"/>
                          </a:solidFill>
                          <a:latin typeface="+mn-lt"/>
                          <a:ea typeface="ＭＳ Ｐゴシック"/>
                        </a:rPr>
                        <a:t>??</a:t>
                      </a:r>
                      <a:endParaRPr lang="en-GB" sz="12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1200" b="1" dirty="0">
                          <a:solidFill>
                            <a:srgbClr val="FF0000"/>
                          </a:solidFill>
                          <a:latin typeface="+mn-lt"/>
                          <a:ea typeface="ＭＳ Ｐゴシック"/>
                        </a:rPr>
                        <a:t>??</a:t>
                      </a:r>
                      <a:endParaRPr lang="en-GB" sz="12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1200" b="1" dirty="0">
                          <a:solidFill>
                            <a:srgbClr val="FF0000"/>
                          </a:solidFill>
                          <a:latin typeface="+mn-lt"/>
                          <a:ea typeface="ＭＳ Ｐゴシック"/>
                        </a:rPr>
                        <a:t>??</a:t>
                      </a:r>
                      <a:endParaRPr lang="en-GB" sz="1200" b="1" dirty="0"/>
                    </a:p>
                  </a:txBody>
                  <a:tcPr/>
                </a:tc>
                <a:tc hMerge="1">
                  <a:txBody>
                    <a:bodyPr/>
                    <a:lstStyle/>
                    <a:p>
                      <a:pPr algn="ctr"/>
                      <a:endParaRPr lang="en-GB" sz="2000" b="1" dirty="0"/>
                    </a:p>
                  </a:txBody>
                  <a:tcPr/>
                </a:tc>
                <a:tc hMerge="1">
                  <a:txBody>
                    <a:bodyPr/>
                    <a:lstStyle/>
                    <a:p>
                      <a:pPr algn="ctr"/>
                      <a:endParaRPr lang="en-GB" sz="2000" b="1" dirty="0"/>
                    </a:p>
                  </a:txBody>
                  <a:tcPr/>
                </a:tc>
                <a:extLst>
                  <a:ext uri="{0D108BD9-81ED-4DB2-BD59-A6C34878D82A}">
                    <a16:rowId xmlns:a16="http://schemas.microsoft.com/office/drawing/2014/main" val="10001"/>
                  </a:ext>
                </a:extLst>
              </a:tr>
              <a:tr h="497412">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tc>
                  <a:txBody>
                    <a:bodyPr/>
                    <a:lstStyle/>
                    <a:p>
                      <a:pPr algn="ctr"/>
                      <a:r>
                        <a:rPr lang="en-GB" sz="1050" b="1" dirty="0"/>
                        <a:t>M</a:t>
                      </a:r>
                    </a:p>
                  </a:txBody>
                  <a:tcPr/>
                </a:tc>
                <a:tc>
                  <a:txBody>
                    <a:bodyPr/>
                    <a:lstStyle/>
                    <a:p>
                      <a:pPr algn="ctr"/>
                      <a:r>
                        <a:rPr lang="en-GB" sz="1050" b="1" dirty="0"/>
                        <a:t>FM</a:t>
                      </a:r>
                    </a:p>
                  </a:txBody>
                  <a:tcPr/>
                </a:tc>
                <a:tc>
                  <a:txBody>
                    <a:bodyPr/>
                    <a:lstStyle/>
                    <a:p>
                      <a:pPr algn="ctr"/>
                      <a:r>
                        <a:rPr lang="en-GB" sz="1050" b="1" dirty="0"/>
                        <a:t>Dis</a:t>
                      </a:r>
                    </a:p>
                  </a:txBody>
                  <a:tcPr/>
                </a:tc>
                <a:extLst>
                  <a:ext uri="{0D108BD9-81ED-4DB2-BD59-A6C34878D82A}">
                    <a16:rowId xmlns:a16="http://schemas.microsoft.com/office/drawing/2014/main" val="10002"/>
                  </a:ext>
                </a:extLst>
              </a:tr>
              <a:tr h="3572722">
                <a:tc>
                  <a:txBody>
                    <a:bodyPr/>
                    <a:lstStyle/>
                    <a:p>
                      <a:pPr algn="ctr"/>
                      <a:r>
                        <a:rPr lang="en-GB" sz="900" b="1" dirty="0">
                          <a:solidFill>
                            <a:srgbClr val="FF0000"/>
                          </a:solidFill>
                          <a:latin typeface="+mn-lt"/>
                          <a:ea typeface="ＭＳ Ｐゴシック"/>
                        </a:rPr>
                        <a:t>??</a:t>
                      </a:r>
                      <a:r>
                        <a:rPr lang="en-GB" sz="900" u="none" dirty="0"/>
                        <a:t>xU8</a:t>
                      </a:r>
                    </a:p>
                    <a:p>
                      <a:pPr algn="ctr"/>
                      <a:r>
                        <a:rPr lang="en-GB" sz="900" b="1" dirty="0">
                          <a:solidFill>
                            <a:srgbClr val="FF0000"/>
                          </a:solidFill>
                          <a:latin typeface="+mn-lt"/>
                          <a:ea typeface="ＭＳ Ｐゴシック"/>
                        </a:rPr>
                        <a:t>??</a:t>
                      </a:r>
                      <a:r>
                        <a:rPr lang="en-GB" sz="900" u="none" dirty="0"/>
                        <a:t>xU9</a:t>
                      </a:r>
                    </a:p>
                    <a:p>
                      <a:pPr algn="ctr"/>
                      <a:r>
                        <a:rPr lang="en-GB" sz="900" b="1" dirty="0">
                          <a:solidFill>
                            <a:srgbClr val="FF0000"/>
                          </a:solidFill>
                          <a:latin typeface="+mn-lt"/>
                          <a:ea typeface="ＭＳ Ｐゴシック"/>
                        </a:rPr>
                        <a:t>??</a:t>
                      </a:r>
                      <a:r>
                        <a:rPr lang="en-GB" sz="900" u="none" dirty="0"/>
                        <a:t>x10</a:t>
                      </a:r>
                    </a:p>
                    <a:p>
                      <a:pPr algn="ctr"/>
                      <a:r>
                        <a:rPr lang="en-GB" sz="900" b="1" dirty="0">
                          <a:solidFill>
                            <a:srgbClr val="FF0000"/>
                          </a:solidFill>
                          <a:latin typeface="+mn-lt"/>
                          <a:ea typeface="ＭＳ Ｐゴシック"/>
                        </a:rPr>
                        <a:t>??</a:t>
                      </a:r>
                      <a:r>
                        <a:rPr lang="en-GB" sz="900" u="none" dirty="0"/>
                        <a:t>xU11</a:t>
                      </a:r>
                    </a:p>
                    <a:p>
                      <a:pPr algn="ctr"/>
                      <a:r>
                        <a:rPr lang="en-GB" sz="900" b="1" dirty="0">
                          <a:solidFill>
                            <a:srgbClr val="FF0000"/>
                          </a:solidFill>
                          <a:latin typeface="+mn-lt"/>
                          <a:ea typeface="ＭＳ Ｐゴシック"/>
                        </a:rPr>
                        <a:t>??</a:t>
                      </a:r>
                      <a:r>
                        <a:rPr lang="en-GB" sz="900" u="none" dirty="0"/>
                        <a:t>xU12</a:t>
                      </a:r>
                    </a:p>
                    <a:p>
                      <a:pPr algn="ctr"/>
                      <a:r>
                        <a:rPr lang="en-GB" sz="900" b="1" dirty="0">
                          <a:solidFill>
                            <a:srgbClr val="FF0000"/>
                          </a:solidFill>
                          <a:latin typeface="+mn-lt"/>
                          <a:ea typeface="ＭＳ Ｐゴシック"/>
                        </a:rPr>
                        <a:t>??</a:t>
                      </a:r>
                      <a:r>
                        <a:rPr lang="en-GB" sz="900" u="none" dirty="0"/>
                        <a:t>xU13</a:t>
                      </a:r>
                    </a:p>
                    <a:p>
                      <a:pPr algn="ctr"/>
                      <a:r>
                        <a:rPr lang="en-GB" sz="900" b="1" dirty="0">
                          <a:solidFill>
                            <a:srgbClr val="FF0000"/>
                          </a:solidFill>
                          <a:latin typeface="+mn-lt"/>
                          <a:ea typeface="ＭＳ Ｐゴシック"/>
                        </a:rPr>
                        <a:t>??</a:t>
                      </a:r>
                      <a:r>
                        <a:rPr lang="en-GB" sz="900" u="none" dirty="0"/>
                        <a:t>xU14</a:t>
                      </a:r>
                    </a:p>
                    <a:p>
                      <a:pPr algn="ctr"/>
                      <a:r>
                        <a:rPr lang="en-GB" sz="900" b="1" dirty="0">
                          <a:solidFill>
                            <a:srgbClr val="FF0000"/>
                          </a:solidFill>
                          <a:latin typeface="+mn-lt"/>
                          <a:ea typeface="ＭＳ Ｐゴシック"/>
                        </a:rPr>
                        <a:t>??</a:t>
                      </a:r>
                      <a:r>
                        <a:rPr lang="en-GB" sz="900" u="none" dirty="0"/>
                        <a:t>xU15</a:t>
                      </a:r>
                    </a:p>
                    <a:p>
                      <a:pPr algn="ctr"/>
                      <a:r>
                        <a:rPr lang="en-GB" sz="900" b="1" dirty="0">
                          <a:solidFill>
                            <a:srgbClr val="FF0000"/>
                          </a:solidFill>
                          <a:latin typeface="+mn-lt"/>
                          <a:ea typeface="ＭＳ Ｐゴシック"/>
                        </a:rPr>
                        <a:t>??</a:t>
                      </a:r>
                      <a:r>
                        <a:rPr lang="en-GB" sz="900" u="none" dirty="0"/>
                        <a:t>xU16</a:t>
                      </a:r>
                    </a:p>
                    <a:p>
                      <a:pPr algn="ctr"/>
                      <a:r>
                        <a:rPr lang="en-GB" sz="900" b="1" dirty="0">
                          <a:solidFill>
                            <a:srgbClr val="FF0000"/>
                          </a:solidFill>
                          <a:latin typeface="+mn-lt"/>
                          <a:ea typeface="ＭＳ Ｐゴシック"/>
                        </a:rPr>
                        <a:t>??</a:t>
                      </a:r>
                      <a:r>
                        <a:rPr lang="en-GB" sz="900" u="none" dirty="0"/>
                        <a:t>xU17</a:t>
                      </a:r>
                    </a:p>
                    <a:p>
                      <a:endParaRPr lang="en-GB" sz="900" dirty="0"/>
                    </a:p>
                  </a:txBody>
                  <a:tcPr/>
                </a:tc>
                <a:tc>
                  <a:txBody>
                    <a:bodyPr/>
                    <a:lstStyle/>
                    <a:p>
                      <a:r>
                        <a:rPr lang="en-GB" sz="900" dirty="0"/>
                        <a:t>0</a:t>
                      </a:r>
                    </a:p>
                    <a:p>
                      <a:endParaRPr lang="en-GB" sz="900" dirty="0"/>
                    </a:p>
                  </a:txBody>
                  <a:tcPr/>
                </a:tc>
                <a:tc>
                  <a:txBody>
                    <a:bodyPr/>
                    <a:lstStyle/>
                    <a:p>
                      <a:r>
                        <a:rPr lang="en-GB" sz="900" dirty="0"/>
                        <a:t>0</a:t>
                      </a:r>
                    </a:p>
                    <a:p>
                      <a:endParaRPr lang="en-GB" sz="900" dirty="0"/>
                    </a:p>
                  </a:txBody>
                  <a:tcPr/>
                </a:tc>
                <a:tc>
                  <a:txBody>
                    <a:bodyPr/>
                    <a:lstStyle/>
                    <a:p>
                      <a:pPr algn="ctr"/>
                      <a:r>
                        <a:rPr lang="en-GB" sz="900" u="none" dirty="0"/>
                        <a:t>1xU7</a:t>
                      </a:r>
                    </a:p>
                    <a:p>
                      <a:pPr algn="ctr"/>
                      <a:r>
                        <a:rPr lang="en-GB" sz="900" u="none" dirty="0"/>
                        <a:t>1xU8</a:t>
                      </a:r>
                    </a:p>
                    <a:p>
                      <a:pPr algn="ctr"/>
                      <a:r>
                        <a:rPr lang="en-GB" sz="900" u="none" dirty="0"/>
                        <a:t>3xU9</a:t>
                      </a:r>
                    </a:p>
                    <a:p>
                      <a:pPr algn="ctr"/>
                      <a:r>
                        <a:rPr lang="en-GB" sz="900" u="none" dirty="0"/>
                        <a:t>2x10</a:t>
                      </a:r>
                    </a:p>
                    <a:p>
                      <a:pPr algn="ctr"/>
                      <a:r>
                        <a:rPr lang="en-GB" sz="900" u="none" dirty="0"/>
                        <a:t>2xU11</a:t>
                      </a:r>
                    </a:p>
                    <a:p>
                      <a:pPr algn="ctr"/>
                      <a:r>
                        <a:rPr lang="en-GB" sz="900" u="none" dirty="0"/>
                        <a:t>4xU12</a:t>
                      </a:r>
                    </a:p>
                    <a:p>
                      <a:pPr algn="ctr"/>
                      <a:r>
                        <a:rPr lang="en-GB" sz="900" u="none" dirty="0"/>
                        <a:t>1xU13</a:t>
                      </a:r>
                    </a:p>
                    <a:p>
                      <a:pPr algn="ctr"/>
                      <a:r>
                        <a:rPr lang="en-GB" sz="900" u="none" dirty="0"/>
                        <a:t>2xU14</a:t>
                      </a:r>
                    </a:p>
                    <a:p>
                      <a:pPr algn="ctr"/>
                      <a:r>
                        <a:rPr lang="en-GB" sz="900" u="none" dirty="0"/>
                        <a:t>1xU15</a:t>
                      </a:r>
                    </a:p>
                    <a:p>
                      <a:pPr algn="ctr"/>
                      <a:r>
                        <a:rPr lang="en-GB" sz="900" u="none" dirty="0"/>
                        <a:t>1xU16</a:t>
                      </a:r>
                    </a:p>
                    <a:p>
                      <a:pPr algn="ctr"/>
                      <a:r>
                        <a:rPr lang="en-GB" sz="900" u="none" dirty="0"/>
                        <a:t>1xU17</a:t>
                      </a:r>
                    </a:p>
                  </a:txBody>
                  <a:tcPr/>
                </a:tc>
                <a:tc>
                  <a:txBody>
                    <a:bodyPr/>
                    <a:lstStyle/>
                    <a:p>
                      <a:pPr algn="ctr"/>
                      <a:r>
                        <a:rPr lang="en-GB" sz="900" dirty="0"/>
                        <a:t>0</a:t>
                      </a:r>
                    </a:p>
                  </a:txBody>
                  <a:tcPr/>
                </a:tc>
                <a:tc>
                  <a:txBody>
                    <a:bodyPr/>
                    <a:lstStyle/>
                    <a:p>
                      <a:pPr algn="ctr"/>
                      <a:r>
                        <a:rPr lang="en-GB" sz="900" dirty="0"/>
                        <a:t>0</a:t>
                      </a:r>
                    </a:p>
                  </a:txBody>
                  <a:tcPr/>
                </a:tc>
                <a:tc>
                  <a:txBody>
                    <a:bodyPr/>
                    <a:lstStyle/>
                    <a:p>
                      <a:pPr algn="ctr"/>
                      <a:r>
                        <a:rPr lang="en-GB" sz="900" dirty="0"/>
                        <a:t>2xU7</a:t>
                      </a:r>
                    </a:p>
                    <a:p>
                      <a:pPr algn="ctr"/>
                      <a:r>
                        <a:rPr lang="en-GB" sz="900" dirty="0"/>
                        <a:t>1xU8</a:t>
                      </a:r>
                    </a:p>
                    <a:p>
                      <a:pPr algn="ctr"/>
                      <a:r>
                        <a:rPr lang="en-GB" sz="900" dirty="0"/>
                        <a:t>1xU9</a:t>
                      </a:r>
                    </a:p>
                    <a:p>
                      <a:pPr algn="ctr"/>
                      <a:r>
                        <a:rPr lang="en-GB" sz="900" dirty="0"/>
                        <a:t>3xU10</a:t>
                      </a:r>
                    </a:p>
                    <a:p>
                      <a:pPr algn="ctr"/>
                      <a:r>
                        <a:rPr lang="en-GB" sz="900" dirty="0"/>
                        <a:t>2xU11</a:t>
                      </a:r>
                    </a:p>
                    <a:p>
                      <a:pPr algn="ctr"/>
                      <a:r>
                        <a:rPr lang="en-GB" sz="900" dirty="0"/>
                        <a:t>2xU12</a:t>
                      </a:r>
                    </a:p>
                    <a:p>
                      <a:pPr algn="ctr"/>
                      <a:r>
                        <a:rPr lang="en-GB" sz="900" dirty="0"/>
                        <a:t>3xU13</a:t>
                      </a:r>
                    </a:p>
                    <a:p>
                      <a:pPr algn="ctr"/>
                      <a:r>
                        <a:rPr lang="en-GB" sz="900" dirty="0"/>
                        <a:t>1xU14</a:t>
                      </a:r>
                    </a:p>
                    <a:p>
                      <a:pPr algn="ctr"/>
                      <a:r>
                        <a:rPr lang="en-GB" sz="900" dirty="0"/>
                        <a:t>2xU15</a:t>
                      </a:r>
                    </a:p>
                    <a:p>
                      <a:pPr algn="ctr"/>
                      <a:r>
                        <a:rPr lang="en-GB" sz="900" dirty="0"/>
                        <a:t>1xU16</a:t>
                      </a:r>
                    </a:p>
                    <a:p>
                      <a:pPr algn="ctr"/>
                      <a:r>
                        <a:rPr lang="en-GB" sz="900" dirty="0"/>
                        <a:t>1xU17</a:t>
                      </a:r>
                    </a:p>
                    <a:p>
                      <a:pPr algn="ctr"/>
                      <a:r>
                        <a:rPr lang="en-GB" sz="900" dirty="0"/>
                        <a:t>1xU18</a:t>
                      </a:r>
                    </a:p>
                  </a:txBody>
                  <a:tcPr/>
                </a:tc>
                <a:tc>
                  <a:txBody>
                    <a:bodyPr/>
                    <a:lstStyle/>
                    <a:p>
                      <a:pPr algn="ctr"/>
                      <a:r>
                        <a:rPr lang="en-GB" sz="900" dirty="0"/>
                        <a:t>1xU9</a:t>
                      </a:r>
                    </a:p>
                  </a:txBody>
                  <a:tcPr/>
                </a:tc>
                <a:tc>
                  <a:txBody>
                    <a:bodyPr/>
                    <a:lstStyle/>
                    <a:p>
                      <a:pPr algn="ctr"/>
                      <a:r>
                        <a:rPr lang="en-GB" sz="900" dirty="0"/>
                        <a:t>0</a:t>
                      </a:r>
                    </a:p>
                  </a:txBody>
                  <a:tcPr/>
                </a:tc>
                <a:tc>
                  <a:txBody>
                    <a:bodyPr/>
                    <a:lstStyle/>
                    <a:p>
                      <a:pPr algn="ctr"/>
                      <a:r>
                        <a:rPr lang="en-GB" sz="900" dirty="0"/>
                        <a:t>2xU7</a:t>
                      </a:r>
                    </a:p>
                    <a:p>
                      <a:pPr algn="ctr"/>
                      <a:r>
                        <a:rPr lang="en-GB" sz="900" dirty="0"/>
                        <a:t>2xU8</a:t>
                      </a:r>
                    </a:p>
                    <a:p>
                      <a:pPr algn="ctr"/>
                      <a:r>
                        <a:rPr lang="en-GB" sz="900" dirty="0"/>
                        <a:t>1xU9</a:t>
                      </a:r>
                    </a:p>
                    <a:p>
                      <a:pPr algn="ctr"/>
                      <a:r>
                        <a:rPr lang="en-GB" sz="900" dirty="0"/>
                        <a:t>1x10</a:t>
                      </a:r>
                    </a:p>
                    <a:p>
                      <a:pPr algn="ctr"/>
                      <a:r>
                        <a:rPr lang="en-GB" sz="900" dirty="0"/>
                        <a:t>3xU11</a:t>
                      </a:r>
                    </a:p>
                    <a:p>
                      <a:pPr algn="ctr"/>
                      <a:r>
                        <a:rPr lang="en-GB" sz="900" dirty="0"/>
                        <a:t>2xU12</a:t>
                      </a:r>
                    </a:p>
                    <a:p>
                      <a:pPr algn="ctr"/>
                      <a:r>
                        <a:rPr lang="en-GB" sz="900" dirty="0"/>
                        <a:t>2xU13</a:t>
                      </a:r>
                    </a:p>
                    <a:p>
                      <a:pPr algn="ctr"/>
                      <a:r>
                        <a:rPr lang="en-GB" sz="900" dirty="0"/>
                        <a:t>3xU14</a:t>
                      </a:r>
                    </a:p>
                    <a:p>
                      <a:pPr algn="ctr"/>
                      <a:r>
                        <a:rPr lang="en-GB" sz="900" dirty="0"/>
                        <a:t>1xU15</a:t>
                      </a:r>
                    </a:p>
                    <a:p>
                      <a:pPr algn="ctr"/>
                      <a:r>
                        <a:rPr lang="en-GB" sz="900" dirty="0"/>
                        <a:t>2xU16</a:t>
                      </a:r>
                    </a:p>
                    <a:p>
                      <a:pPr algn="ctr"/>
                      <a:r>
                        <a:rPr lang="en-GB" sz="900" dirty="0"/>
                        <a:t>1xU17</a:t>
                      </a:r>
                    </a:p>
                    <a:p>
                      <a:pPr algn="ctr"/>
                      <a:r>
                        <a:rPr lang="en-GB" sz="900" dirty="0"/>
                        <a:t>1xU18</a:t>
                      </a:r>
                    </a:p>
                    <a:p>
                      <a:pPr algn="ctr"/>
                      <a:r>
                        <a:rPr lang="en-GB" sz="900" dirty="0"/>
                        <a:t>1xU19</a:t>
                      </a:r>
                    </a:p>
                  </a:txBody>
                  <a:tcPr/>
                </a:tc>
                <a:tc>
                  <a:txBody>
                    <a:bodyPr/>
                    <a:lstStyle/>
                    <a:p>
                      <a:pPr algn="ctr"/>
                      <a:r>
                        <a:rPr lang="en-GB" sz="900" dirty="0"/>
                        <a:t>1xU9</a:t>
                      </a:r>
                    </a:p>
                    <a:p>
                      <a:pPr algn="ctr"/>
                      <a:r>
                        <a:rPr lang="en-GB" sz="900" dirty="0"/>
                        <a:t>1xU11</a:t>
                      </a:r>
                    </a:p>
                  </a:txBody>
                  <a:tcPr/>
                </a:tc>
                <a:tc>
                  <a:txBody>
                    <a:bodyPr/>
                    <a:lstStyle/>
                    <a:p>
                      <a:pPr algn="ctr"/>
                      <a:r>
                        <a:rPr lang="en-GB" sz="900" dirty="0"/>
                        <a:t>Junior</a:t>
                      </a:r>
                    </a:p>
                  </a:txBody>
                  <a:tcPr/>
                </a:tc>
                <a:tc>
                  <a:txBody>
                    <a:bodyPr/>
                    <a:lstStyle/>
                    <a:p>
                      <a:pPr algn="ctr"/>
                      <a:r>
                        <a:rPr lang="en-GB" sz="900" dirty="0"/>
                        <a:t>2xU7</a:t>
                      </a:r>
                    </a:p>
                    <a:p>
                      <a:pPr algn="ctr"/>
                      <a:r>
                        <a:rPr lang="en-GB" sz="900" dirty="0"/>
                        <a:t>2xU8</a:t>
                      </a:r>
                    </a:p>
                    <a:p>
                      <a:pPr algn="ctr"/>
                      <a:r>
                        <a:rPr lang="en-GB" sz="900" dirty="0"/>
                        <a:t>2xU9</a:t>
                      </a:r>
                    </a:p>
                    <a:p>
                      <a:pPr algn="ctr"/>
                      <a:r>
                        <a:rPr lang="en-GB" sz="900" dirty="0"/>
                        <a:t>1x10</a:t>
                      </a:r>
                    </a:p>
                    <a:p>
                      <a:pPr algn="ctr"/>
                      <a:r>
                        <a:rPr lang="en-GB" sz="900" dirty="0"/>
                        <a:t>1xU11</a:t>
                      </a:r>
                    </a:p>
                    <a:p>
                      <a:pPr algn="ctr"/>
                      <a:r>
                        <a:rPr lang="en-GB" sz="900" dirty="0"/>
                        <a:t>3xU12</a:t>
                      </a:r>
                    </a:p>
                    <a:p>
                      <a:pPr algn="ctr"/>
                      <a:r>
                        <a:rPr lang="en-GB" sz="900" dirty="0"/>
                        <a:t>2xU13</a:t>
                      </a:r>
                    </a:p>
                    <a:p>
                      <a:pPr algn="ctr"/>
                      <a:r>
                        <a:rPr lang="en-GB" sz="900" dirty="0"/>
                        <a:t>2xU14</a:t>
                      </a:r>
                    </a:p>
                    <a:p>
                      <a:pPr algn="ctr"/>
                      <a:r>
                        <a:rPr lang="en-GB" sz="900" dirty="0"/>
                        <a:t>2xU15</a:t>
                      </a:r>
                    </a:p>
                    <a:p>
                      <a:pPr algn="ctr"/>
                      <a:r>
                        <a:rPr lang="en-GB" sz="900" dirty="0"/>
                        <a:t>2xU16</a:t>
                      </a:r>
                    </a:p>
                    <a:p>
                      <a:pPr algn="ctr"/>
                      <a:r>
                        <a:rPr lang="en-GB" sz="900" dirty="0"/>
                        <a:t>1xU17</a:t>
                      </a:r>
                    </a:p>
                    <a:p>
                      <a:pPr algn="ctr"/>
                      <a:r>
                        <a:rPr lang="en-GB" sz="900" dirty="0"/>
                        <a:t>1xU18</a:t>
                      </a:r>
                    </a:p>
                    <a:p>
                      <a:pPr algn="ctr"/>
                      <a:r>
                        <a:rPr lang="en-GB" sz="900" dirty="0"/>
                        <a:t>1xU19</a:t>
                      </a:r>
                    </a:p>
                    <a:p>
                      <a:pPr algn="ctr"/>
                      <a:r>
                        <a:rPr lang="en-GB" sz="900" dirty="0"/>
                        <a:t>1xU23</a:t>
                      </a:r>
                    </a:p>
                  </a:txBody>
                  <a:tcPr/>
                </a:tc>
                <a:tc>
                  <a:txBody>
                    <a:bodyPr/>
                    <a:lstStyle/>
                    <a:p>
                      <a:pPr algn="ctr"/>
                      <a:r>
                        <a:rPr lang="en-GB" sz="900" dirty="0"/>
                        <a:t>1xU9</a:t>
                      </a:r>
                    </a:p>
                    <a:p>
                      <a:pPr algn="ctr"/>
                      <a:r>
                        <a:rPr lang="en-GB" sz="900" dirty="0"/>
                        <a:t>1xU11</a:t>
                      </a:r>
                    </a:p>
                    <a:p>
                      <a:pPr algn="ctr"/>
                      <a:r>
                        <a:rPr lang="en-GB" sz="900" dirty="0"/>
                        <a:t>1xU13</a:t>
                      </a:r>
                    </a:p>
                  </a:txBody>
                  <a:tcPr/>
                </a:tc>
                <a:tc>
                  <a:txBody>
                    <a:bodyPr/>
                    <a:lstStyle/>
                    <a:p>
                      <a:pPr algn="ctr"/>
                      <a:r>
                        <a:rPr lang="en-GB" sz="900" dirty="0"/>
                        <a:t>Junior</a:t>
                      </a:r>
                    </a:p>
                  </a:txBody>
                  <a:tcPr/>
                </a:tc>
                <a:tc>
                  <a:txBody>
                    <a:bodyPr/>
                    <a:lstStyle/>
                    <a:p>
                      <a:pPr algn="ctr"/>
                      <a:r>
                        <a:rPr lang="en-GB" sz="900" dirty="0"/>
                        <a:t>2xU7</a:t>
                      </a:r>
                    </a:p>
                    <a:p>
                      <a:pPr algn="ctr"/>
                      <a:r>
                        <a:rPr lang="en-GB" sz="900" dirty="0"/>
                        <a:t>2xU8</a:t>
                      </a:r>
                    </a:p>
                    <a:p>
                      <a:pPr algn="ctr"/>
                      <a:r>
                        <a:rPr lang="en-GB" sz="900" dirty="0"/>
                        <a:t>2xU9</a:t>
                      </a:r>
                    </a:p>
                    <a:p>
                      <a:pPr algn="ctr"/>
                      <a:r>
                        <a:rPr lang="en-GB" sz="900" dirty="0"/>
                        <a:t>2Ux10</a:t>
                      </a:r>
                    </a:p>
                    <a:p>
                      <a:pPr algn="ctr"/>
                      <a:r>
                        <a:rPr lang="en-GB" sz="900" dirty="0"/>
                        <a:t>1xU11</a:t>
                      </a:r>
                    </a:p>
                    <a:p>
                      <a:pPr algn="ctr"/>
                      <a:r>
                        <a:rPr lang="en-GB" sz="900" dirty="0"/>
                        <a:t>1xU12</a:t>
                      </a:r>
                    </a:p>
                    <a:p>
                      <a:pPr algn="ctr"/>
                      <a:r>
                        <a:rPr lang="en-GB" sz="900" dirty="0"/>
                        <a:t>2xU13</a:t>
                      </a:r>
                    </a:p>
                    <a:p>
                      <a:pPr algn="ctr"/>
                      <a:r>
                        <a:rPr lang="en-GB" sz="900" dirty="0"/>
                        <a:t>2xU14</a:t>
                      </a:r>
                    </a:p>
                    <a:p>
                      <a:pPr algn="ctr"/>
                      <a:r>
                        <a:rPr lang="en-GB" sz="900" dirty="0"/>
                        <a:t>2xU15</a:t>
                      </a:r>
                    </a:p>
                    <a:p>
                      <a:pPr algn="ctr"/>
                      <a:r>
                        <a:rPr lang="en-GB" sz="900" dirty="0"/>
                        <a:t>2xU16</a:t>
                      </a:r>
                    </a:p>
                    <a:p>
                      <a:pPr algn="ctr"/>
                      <a:r>
                        <a:rPr lang="en-GB" sz="900" dirty="0"/>
                        <a:t>1xU17</a:t>
                      </a:r>
                    </a:p>
                    <a:p>
                      <a:pPr algn="ctr"/>
                      <a:r>
                        <a:rPr lang="en-GB" sz="900" dirty="0"/>
                        <a:t>1xU18</a:t>
                      </a:r>
                    </a:p>
                    <a:p>
                      <a:pPr algn="ctr"/>
                      <a:r>
                        <a:rPr lang="en-GB" sz="900" dirty="0"/>
                        <a:t>1xU19</a:t>
                      </a:r>
                    </a:p>
                    <a:p>
                      <a:pPr algn="ctr"/>
                      <a:r>
                        <a:rPr lang="en-GB" sz="900" dirty="0"/>
                        <a:t>1xU23</a:t>
                      </a:r>
                    </a:p>
                    <a:p>
                      <a:pPr algn="ctr"/>
                      <a:r>
                        <a:rPr lang="en-GB" sz="900" dirty="0"/>
                        <a:t>Adult</a:t>
                      </a:r>
                    </a:p>
                  </a:txBody>
                  <a:tcPr/>
                </a:tc>
                <a:tc>
                  <a:txBody>
                    <a:bodyPr/>
                    <a:lstStyle/>
                    <a:p>
                      <a:pPr algn="ctr"/>
                      <a:r>
                        <a:rPr lang="en-GB" sz="900" dirty="0"/>
                        <a:t>1xU9</a:t>
                      </a:r>
                    </a:p>
                    <a:p>
                      <a:pPr algn="ctr"/>
                      <a:r>
                        <a:rPr lang="en-GB" sz="900" dirty="0"/>
                        <a:t>1xU11</a:t>
                      </a:r>
                    </a:p>
                    <a:p>
                      <a:pPr algn="ctr"/>
                      <a:r>
                        <a:rPr lang="en-GB" sz="900" dirty="0"/>
                        <a:t>1xU13</a:t>
                      </a:r>
                    </a:p>
                    <a:p>
                      <a:pPr algn="ctr"/>
                      <a:r>
                        <a:rPr lang="en-GB" sz="900" dirty="0"/>
                        <a:t>1xU15</a:t>
                      </a:r>
                    </a:p>
                  </a:txBody>
                  <a:tcPr/>
                </a:tc>
                <a:tc>
                  <a:txBody>
                    <a:bodyPr/>
                    <a:lstStyle/>
                    <a:p>
                      <a:pPr algn="l"/>
                      <a:r>
                        <a:rPr lang="en-GB" sz="900" dirty="0"/>
                        <a:t>Junior x 2</a:t>
                      </a:r>
                    </a:p>
                    <a:p>
                      <a:pPr algn="l"/>
                      <a:r>
                        <a:rPr lang="en-GB" sz="900" dirty="0"/>
                        <a:t>Adult</a:t>
                      </a:r>
                    </a:p>
                    <a:p>
                      <a:endParaRPr lang="en-GB" sz="9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783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A_308468 L.jpg"/>
          <p:cNvPicPr>
            <a:picLocks noChangeAspect="1"/>
          </p:cNvPicPr>
          <p:nvPr/>
        </p:nvPicPr>
        <p:blipFill>
          <a:blip r:embed="rId3" cstate="print"/>
          <a:srcRect/>
          <a:stretch>
            <a:fillRect/>
          </a:stretch>
        </p:blipFill>
        <p:spPr bwMode="auto">
          <a:xfrm>
            <a:off x="4763" y="0"/>
            <a:ext cx="9134475" cy="6858000"/>
          </a:xfrm>
          <a:prstGeom prst="rect">
            <a:avLst/>
          </a:prstGeom>
          <a:noFill/>
          <a:ln w="9525">
            <a:noFill/>
            <a:miter lim="800000"/>
            <a:headEnd/>
            <a:tailEnd/>
          </a:ln>
        </p:spPr>
      </p:pic>
      <p:sp>
        <p:nvSpPr>
          <p:cNvPr id="9219" name="Title 1"/>
          <p:cNvSpPr txBox="1">
            <a:spLocks/>
          </p:cNvSpPr>
          <p:nvPr/>
        </p:nvSpPr>
        <p:spPr bwMode="auto">
          <a:xfrm>
            <a:off x="285750" y="357188"/>
            <a:ext cx="8172450" cy="533400"/>
          </a:xfrm>
          <a:prstGeom prst="rect">
            <a:avLst/>
          </a:prstGeom>
          <a:noFill/>
          <a:ln w="9525">
            <a:noFill/>
            <a:miter lim="800000"/>
            <a:headEnd/>
            <a:tailEnd/>
          </a:ln>
        </p:spPr>
        <p:txBody>
          <a:bodyPr anchor="ctr"/>
          <a:lstStyle/>
          <a:p>
            <a:r>
              <a:rPr lang="en-GB" sz="2400" b="1" dirty="0">
                <a:solidFill>
                  <a:srgbClr val="003B8A"/>
                </a:solidFill>
                <a:latin typeface="+mn-lt"/>
              </a:rPr>
              <a:t>Growth and Retention</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latin typeface="+mn-lt"/>
                <a:ea typeface="ＭＳ Ｐゴシック"/>
                <a:cs typeface="ＭＳ Ｐゴシック"/>
              </a:rPr>
              <a:t>Growth and Retention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2799443"/>
              </p:ext>
            </p:extLst>
          </p:nvPr>
        </p:nvGraphicFramePr>
        <p:xfrm>
          <a:off x="457200" y="1042988"/>
          <a:ext cx="8229600" cy="5425440"/>
        </p:xfrm>
        <a:graphic>
          <a:graphicData uri="http://schemas.openxmlformats.org/drawingml/2006/table">
            <a:tbl>
              <a:tblPr firstRow="1" bandRow="1">
                <a:tableStyleId>{5C22544A-7EE6-4342-B048-85BDC9FD1C3A}</a:tableStyleId>
              </a:tblPr>
              <a:tblGrid>
                <a:gridCol w="296267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162472">
                  <a:extLst>
                    <a:ext uri="{9D8B030D-6E8A-4147-A177-3AD203B41FA5}">
                      <a16:colId xmlns:a16="http://schemas.microsoft.com/office/drawing/2014/main" val="20004"/>
                    </a:ext>
                  </a:extLst>
                </a:gridCol>
              </a:tblGrid>
              <a:tr h="370840">
                <a:tc>
                  <a:txBody>
                    <a:bodyPr/>
                    <a:lstStyle/>
                    <a:p>
                      <a:r>
                        <a:rPr lang="en-GB" dirty="0">
                          <a:latin typeface="+mn-lt"/>
                        </a:rPr>
                        <a:t>Aim</a:t>
                      </a:r>
                    </a:p>
                  </a:txBody>
                  <a:tcPr/>
                </a:tc>
                <a:tc gridSpan="4">
                  <a:txBody>
                    <a:bodyPr/>
                    <a:lstStyle/>
                    <a:p>
                      <a:pPr>
                        <a:buFont typeface="Arial" pitchFamily="34" charset="0"/>
                        <a:buChar char="•"/>
                      </a:pPr>
                      <a:r>
                        <a:rPr lang="en-GB" sz="1800" b="0" i="0" u="none" strike="noStrike" baseline="0" dirty="0">
                          <a:latin typeface="+mn-lt"/>
                        </a:rPr>
                        <a:t> To provide opportunities for people of all ages and abilities to play football</a:t>
                      </a:r>
                      <a:endParaRPr lang="en-GB" dirty="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400" b="1" dirty="0">
                          <a:latin typeface="+mn-lt"/>
                        </a:rPr>
                        <a:t>Objective</a:t>
                      </a:r>
                    </a:p>
                  </a:txBody>
                  <a:tcPr/>
                </a:tc>
                <a:tc>
                  <a:txBody>
                    <a:bodyPr/>
                    <a:lstStyle/>
                    <a:p>
                      <a:r>
                        <a:rPr lang="en-GB" sz="1400" b="1" dirty="0">
                          <a:latin typeface="+mn-lt"/>
                        </a:rPr>
                        <a:t>Achievement targets</a:t>
                      </a:r>
                    </a:p>
                  </a:txBody>
                  <a:tcPr/>
                </a:tc>
                <a:tc>
                  <a:txBody>
                    <a:bodyPr/>
                    <a:lstStyle/>
                    <a:p>
                      <a:r>
                        <a:rPr lang="en-GB" sz="1400" b="1" dirty="0">
                          <a:latin typeface="+mn-lt"/>
                        </a:rPr>
                        <a:t>Timescale</a:t>
                      </a:r>
                    </a:p>
                  </a:txBody>
                  <a:tcPr/>
                </a:tc>
                <a:tc>
                  <a:txBody>
                    <a:bodyPr/>
                    <a:lstStyle/>
                    <a:p>
                      <a:r>
                        <a:rPr lang="en-GB" sz="1400" b="1" dirty="0">
                          <a:latin typeface="+mn-lt"/>
                        </a:rPr>
                        <a:t>Responsibility</a:t>
                      </a:r>
                    </a:p>
                  </a:txBody>
                  <a:tcPr/>
                </a:tc>
                <a:tc>
                  <a:txBody>
                    <a:bodyPr/>
                    <a:lstStyle/>
                    <a:p>
                      <a:r>
                        <a:rPr lang="en-GB" sz="1400" b="1" dirty="0">
                          <a:latin typeface="+mn-lt"/>
                        </a:rPr>
                        <a:t>Cost</a:t>
                      </a:r>
                    </a:p>
                  </a:txBody>
                  <a:tcPr/>
                </a:tc>
                <a:extLst>
                  <a:ext uri="{0D108BD9-81ED-4DB2-BD59-A6C34878D82A}">
                    <a16:rowId xmlns:a16="http://schemas.microsoft.com/office/drawing/2014/main" val="10001"/>
                  </a:ext>
                </a:extLst>
              </a:tr>
              <a:tr h="370840">
                <a:tc>
                  <a:txBody>
                    <a:bodyPr/>
                    <a:lstStyle/>
                    <a:p>
                      <a:pPr algn="l"/>
                      <a:r>
                        <a:rPr lang="en-GB" sz="1000" b="0" i="0" u="none" strike="noStrike" baseline="0" dirty="0">
                          <a:latin typeface="+mn-lt"/>
                        </a:rPr>
                        <a:t>1. Retain all existing teams</a:t>
                      </a:r>
                    </a:p>
                    <a:p>
                      <a:pPr algn="l"/>
                      <a:r>
                        <a:rPr lang="en-GB" sz="1000" b="0" i="0" u="none" strike="noStrike" baseline="0" dirty="0">
                          <a:latin typeface="+mn-lt"/>
                        </a:rPr>
                        <a:t>Retain a good level of support to existing teams,</a:t>
                      </a:r>
                    </a:p>
                    <a:p>
                      <a:pPr algn="l"/>
                      <a:r>
                        <a:rPr lang="en-GB" sz="1000" b="0" i="0" u="none" strike="noStrike" baseline="0" dirty="0">
                          <a:latin typeface="+mn-lt"/>
                        </a:rPr>
                        <a:t>Including Quarterly Team Manager and Coaches</a:t>
                      </a:r>
                    </a:p>
                    <a:p>
                      <a:pPr algn="l"/>
                      <a:r>
                        <a:rPr lang="en-GB" sz="1000" b="0" i="0" u="none" strike="noStrike" baseline="0" dirty="0">
                          <a:latin typeface="+mn-lt"/>
                        </a:rPr>
                        <a:t>meetings to include a review of squad numbers</a:t>
                      </a:r>
                      <a:endParaRPr lang="en-GB" sz="1000" dirty="0">
                        <a:latin typeface="+mn-lt"/>
                      </a:endParaRPr>
                    </a:p>
                  </a:txBody>
                  <a:tcPr/>
                </a:tc>
                <a:tc>
                  <a:txBody>
                    <a:bodyPr/>
                    <a:lstStyle/>
                    <a:p>
                      <a:r>
                        <a:rPr lang="en-GB" sz="1000" dirty="0">
                          <a:latin typeface="+mn-lt"/>
                        </a:rPr>
                        <a:t>All existing teams retained</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after that. </a:t>
                      </a:r>
                    </a:p>
                  </a:txBody>
                  <a:tcPr/>
                </a:tc>
                <a:tc>
                  <a:txBody>
                    <a:bodyPr/>
                    <a:lstStyle/>
                    <a:p>
                      <a:r>
                        <a:rPr lang="en-GB" sz="1000" dirty="0">
                          <a:latin typeface="+mn-lt"/>
                        </a:rPr>
                        <a:t>Club Committee</a:t>
                      </a:r>
                    </a:p>
                    <a:p>
                      <a:r>
                        <a:rPr lang="en-GB" sz="1000" dirty="0">
                          <a:latin typeface="+mn-lt"/>
                        </a:rPr>
                        <a:t>Head coach</a:t>
                      </a:r>
                    </a:p>
                    <a:p>
                      <a:r>
                        <a:rPr lang="en-GB" sz="1000" dirty="0">
                          <a:latin typeface="+mn-lt"/>
                        </a:rPr>
                        <a:t>Team</a:t>
                      </a:r>
                      <a:r>
                        <a:rPr lang="en-GB" sz="1000" baseline="0" dirty="0">
                          <a:latin typeface="+mn-lt"/>
                        </a:rPr>
                        <a:t> Managers</a:t>
                      </a:r>
                      <a:endParaRPr lang="en-GB" sz="1000" dirty="0">
                        <a:latin typeface="+mn-lt"/>
                      </a:endParaRPr>
                    </a:p>
                  </a:txBody>
                  <a:tcPr/>
                </a:tc>
                <a:tc>
                  <a:txBody>
                    <a:bodyPr/>
                    <a:lstStyle/>
                    <a:p>
                      <a:r>
                        <a:rPr lang="en-GB" sz="1000" dirty="0">
                          <a:latin typeface="+mn-lt"/>
                        </a:rPr>
                        <a:t>Normal running costs associated with those teams already in place. </a:t>
                      </a:r>
                    </a:p>
                  </a:txBody>
                  <a:tcPr/>
                </a:tc>
                <a:extLst>
                  <a:ext uri="{0D108BD9-81ED-4DB2-BD59-A6C34878D82A}">
                    <a16:rowId xmlns:a16="http://schemas.microsoft.com/office/drawing/2014/main" val="10002"/>
                  </a:ext>
                </a:extLst>
              </a:tr>
              <a:tr h="370840">
                <a:tc>
                  <a:txBody>
                    <a:bodyPr/>
                    <a:lstStyle/>
                    <a:p>
                      <a:r>
                        <a:rPr lang="en-GB" sz="1000" dirty="0">
                          <a:latin typeface="+mn-lt"/>
                        </a:rPr>
                        <a:t>2. Develop weekly introductory Coaching Sessions for 5-7 year old</a:t>
                      </a:r>
                      <a:r>
                        <a:rPr lang="en-GB" sz="1000" baseline="0" dirty="0">
                          <a:latin typeface="+mn-lt"/>
                        </a:rPr>
                        <a:t>. </a:t>
                      </a:r>
                    </a:p>
                    <a:p>
                      <a:endParaRPr lang="en-GB" sz="1000" baseline="0" dirty="0">
                        <a:latin typeface="+mn-lt"/>
                      </a:endParaRPr>
                    </a:p>
                    <a:p>
                      <a:pPr marL="171450" indent="-171450">
                        <a:buFont typeface="Wingdings" panose="05000000000000000000" pitchFamily="2" charset="2"/>
                        <a:buChar char="§"/>
                      </a:pPr>
                      <a:r>
                        <a:rPr lang="en-GB" sz="1000" baseline="0" dirty="0">
                          <a:latin typeface="+mn-lt"/>
                        </a:rPr>
                        <a:t>New teams to be created from players attending these sessions.</a:t>
                      </a:r>
                    </a:p>
                    <a:p>
                      <a:endParaRPr lang="en-GB" sz="1000" baseline="0" dirty="0">
                        <a:latin typeface="+mn-lt"/>
                      </a:endParaRPr>
                    </a:p>
                    <a:p>
                      <a:pPr marL="171450" indent="-171450">
                        <a:buFont typeface="Wingdings" panose="05000000000000000000" pitchFamily="2" charset="2"/>
                        <a:buChar char="§"/>
                      </a:pPr>
                      <a:r>
                        <a:rPr lang="en-GB" sz="1000" baseline="0" dirty="0">
                          <a:latin typeface="+mn-lt"/>
                        </a:rPr>
                        <a:t>New Coaches to be identified from parents attending</a:t>
                      </a:r>
                      <a:endParaRPr lang="en-GB" sz="1000" dirty="0">
                        <a:latin typeface="+mn-lt"/>
                      </a:endParaRPr>
                    </a:p>
                    <a:p>
                      <a:endParaRPr lang="en-GB" sz="1000" dirty="0">
                        <a:latin typeface="+mn-lt"/>
                      </a:endParaRPr>
                    </a:p>
                  </a:txBody>
                  <a:tcPr/>
                </a:tc>
                <a:tc>
                  <a:txBody>
                    <a:bodyPr/>
                    <a:lstStyle/>
                    <a:p>
                      <a:r>
                        <a:rPr lang="en-GB" sz="1000" b="1" dirty="0">
                          <a:solidFill>
                            <a:srgbClr val="FF0000"/>
                          </a:solidFill>
                          <a:latin typeface="+mn-lt"/>
                          <a:ea typeface="ＭＳ Ｐゴシック"/>
                        </a:rPr>
                        <a:t>??</a:t>
                      </a:r>
                      <a:r>
                        <a:rPr lang="en-GB" sz="1000" dirty="0">
                          <a:latin typeface="+mn-lt"/>
                        </a:rPr>
                        <a:t> Kids attending 5-6 age group</a:t>
                      </a:r>
                    </a:p>
                    <a:p>
                      <a:endParaRPr lang="en-GB" sz="1000" dirty="0">
                        <a:latin typeface="+mn-lt"/>
                      </a:endParaRPr>
                    </a:p>
                    <a:p>
                      <a:r>
                        <a:rPr lang="en-GB" sz="1000" b="1" dirty="0">
                          <a:solidFill>
                            <a:srgbClr val="FF0000"/>
                          </a:solidFill>
                          <a:latin typeface="+mn-lt"/>
                          <a:ea typeface="ＭＳ Ｐゴシック"/>
                        </a:rPr>
                        <a:t>??</a:t>
                      </a:r>
                      <a:r>
                        <a:rPr lang="en-GB" sz="1000" dirty="0">
                          <a:latin typeface="+mn-lt"/>
                        </a:rPr>
                        <a:t> Kids attending 6-7 age group</a:t>
                      </a:r>
                    </a:p>
                  </a:txBody>
                  <a:tcPr/>
                </a:tc>
                <a:tc>
                  <a:txBody>
                    <a:bodyPr/>
                    <a:lstStyle/>
                    <a:p>
                      <a:r>
                        <a:rPr lang="en-GB" sz="1000" dirty="0">
                          <a:latin typeface="+mn-lt"/>
                        </a:rPr>
                        <a:t>Next season and annually</a:t>
                      </a:r>
                      <a:r>
                        <a:rPr lang="en-GB" sz="1000" baseline="0" dirty="0">
                          <a:latin typeface="+mn-lt"/>
                        </a:rPr>
                        <a:t> each season thereafter. </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txBody>
                  <a:tcPr/>
                </a:tc>
                <a:tc>
                  <a:txBody>
                    <a:bodyPr/>
                    <a:lstStyle/>
                    <a:p>
                      <a:r>
                        <a:rPr lang="en-GB" sz="1000" dirty="0">
                          <a:latin typeface="+mn-lt"/>
                        </a:rPr>
                        <a:t>Players pay £</a:t>
                      </a:r>
                      <a:r>
                        <a:rPr lang="en-GB" sz="1000" b="1" dirty="0">
                          <a:solidFill>
                            <a:srgbClr val="FF0000"/>
                          </a:solidFill>
                          <a:latin typeface="+mn-lt"/>
                          <a:ea typeface="ＭＳ Ｐゴシック"/>
                        </a:rPr>
                        <a:t>??</a:t>
                      </a:r>
                      <a:r>
                        <a:rPr lang="en-GB" sz="1000" dirty="0">
                          <a:latin typeface="+mn-lt"/>
                        </a:rPr>
                        <a:t> Per session</a:t>
                      </a:r>
                    </a:p>
                  </a:txBody>
                  <a:tcPr/>
                </a:tc>
                <a:extLst>
                  <a:ext uri="{0D108BD9-81ED-4DB2-BD59-A6C34878D82A}">
                    <a16:rowId xmlns:a16="http://schemas.microsoft.com/office/drawing/2014/main" val="10003"/>
                  </a:ext>
                </a:extLst>
              </a:tr>
              <a:tr h="370840">
                <a:tc>
                  <a:txBody>
                    <a:bodyPr/>
                    <a:lstStyle/>
                    <a:p>
                      <a:r>
                        <a:rPr lang="en-GB" sz="1000" dirty="0">
                          <a:latin typeface="+mn-lt"/>
                        </a:rPr>
                        <a:t>2. Back</a:t>
                      </a:r>
                      <a:r>
                        <a:rPr lang="en-GB" sz="1000" baseline="0" dirty="0">
                          <a:latin typeface="+mn-lt"/>
                        </a:rPr>
                        <a:t> fill with </a:t>
                      </a:r>
                      <a:r>
                        <a:rPr lang="en-GB" sz="1000" b="1" dirty="0">
                          <a:solidFill>
                            <a:srgbClr val="FF0000"/>
                          </a:solidFill>
                          <a:latin typeface="+mn-lt"/>
                        </a:rPr>
                        <a:t>?</a:t>
                      </a:r>
                      <a:r>
                        <a:rPr lang="en-GB" sz="1000" baseline="0" dirty="0">
                          <a:latin typeface="+mn-lt"/>
                        </a:rPr>
                        <a:t> new U7 teams each year through recruiting new players, coaches and managers. </a:t>
                      </a:r>
                      <a:endParaRPr lang="en-GB" sz="1000" dirty="0">
                        <a:latin typeface="+mn-lt"/>
                      </a:endParaRPr>
                    </a:p>
                  </a:txBody>
                  <a:tcPr/>
                </a:tc>
                <a:tc>
                  <a:txBody>
                    <a:bodyPr/>
                    <a:lstStyle/>
                    <a:p>
                      <a:r>
                        <a:rPr lang="en-GB" sz="1000" b="1" dirty="0">
                          <a:solidFill>
                            <a:srgbClr val="FF0000"/>
                          </a:solidFill>
                          <a:latin typeface="+mn-lt"/>
                        </a:rPr>
                        <a:t>?</a:t>
                      </a:r>
                      <a:r>
                        <a:rPr lang="en-GB" sz="1000" dirty="0">
                          <a:latin typeface="+mn-lt"/>
                        </a:rPr>
                        <a:t> new U 7s teams each year</a:t>
                      </a:r>
                    </a:p>
                  </a:txBody>
                  <a:tcPr/>
                </a:tc>
                <a:tc>
                  <a:txBody>
                    <a:bodyPr/>
                    <a:lstStyle/>
                    <a:p>
                      <a:r>
                        <a:rPr lang="en-GB" sz="1000" dirty="0">
                          <a:latin typeface="+mn-lt"/>
                        </a:rPr>
                        <a:t>Next season and annually</a:t>
                      </a:r>
                      <a:r>
                        <a:rPr lang="en-GB" sz="1000" baseline="0" dirty="0">
                          <a:latin typeface="+mn-lt"/>
                        </a:rPr>
                        <a:t> each season thereafter. </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txBody>
                  <a:tcPr/>
                </a:tc>
                <a:tc>
                  <a:txBody>
                    <a:bodyPr/>
                    <a:lstStyle/>
                    <a:p>
                      <a:r>
                        <a:rPr lang="en-GB" sz="1000" dirty="0">
                          <a:latin typeface="+mn-lt"/>
                        </a:rPr>
                        <a:t>£300 per team</a:t>
                      </a:r>
                    </a:p>
                  </a:txBody>
                  <a:tcPr/>
                </a:tc>
                <a:extLst>
                  <a:ext uri="{0D108BD9-81ED-4DB2-BD59-A6C34878D82A}">
                    <a16:rowId xmlns:a16="http://schemas.microsoft.com/office/drawing/2014/main" val="10004"/>
                  </a:ext>
                </a:extLst>
              </a:tr>
              <a:tr h="370840">
                <a:tc>
                  <a:txBody>
                    <a:bodyPr/>
                    <a:lstStyle/>
                    <a:p>
                      <a:pPr algn="l"/>
                      <a:r>
                        <a:rPr lang="en-GB" sz="1000" b="0" i="0" u="none" strike="noStrike" baseline="0" dirty="0">
                          <a:latin typeface="+mn-lt"/>
                        </a:rPr>
                        <a:t>4. Develop a close link with Schools in the local area.</a:t>
                      </a:r>
                    </a:p>
                    <a:p>
                      <a:pPr algn="l"/>
                      <a:r>
                        <a:rPr lang="en-GB" sz="1000" b="0" i="0" u="none" strike="noStrike" baseline="0" dirty="0">
                          <a:latin typeface="+mn-lt"/>
                        </a:rPr>
                        <a:t>Work with ? focus primary schools to recruit new</a:t>
                      </a:r>
                    </a:p>
                    <a:p>
                      <a:pPr algn="l"/>
                      <a:r>
                        <a:rPr lang="en-GB" sz="1000" b="0" i="0" u="none" strike="noStrike" baseline="0" dirty="0">
                          <a:latin typeface="+mn-lt"/>
                        </a:rPr>
                        <a:t>players to squads where appropriate</a:t>
                      </a:r>
                      <a:endParaRPr lang="en-GB" sz="1000" dirty="0">
                        <a:latin typeface="+mn-lt"/>
                      </a:endParaRPr>
                    </a:p>
                  </a:txBody>
                  <a:tcPr/>
                </a:tc>
                <a:tc>
                  <a:txBody>
                    <a:bodyPr/>
                    <a:lstStyle/>
                    <a:p>
                      <a:r>
                        <a:rPr lang="en-GB" sz="1000" dirty="0">
                          <a:latin typeface="+mn-lt"/>
                        </a:rPr>
                        <a:t>Coaching sessions in the schools to promote the club</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annually </a:t>
                      </a:r>
                    </a:p>
                  </a:txBody>
                  <a:tcPr/>
                </a:tc>
                <a:tc>
                  <a:txBody>
                    <a:bodyPr/>
                    <a:lstStyle/>
                    <a:p>
                      <a:r>
                        <a:rPr lang="en-GB" sz="1000" dirty="0">
                          <a:latin typeface="+mn-lt"/>
                        </a:rPr>
                        <a:t>Head coach</a:t>
                      </a:r>
                    </a:p>
                    <a:p>
                      <a:r>
                        <a:rPr lang="en-GB" sz="1000" dirty="0">
                          <a:latin typeface="+mn-lt"/>
                        </a:rPr>
                        <a:t>Championship</a:t>
                      </a:r>
                      <a:r>
                        <a:rPr lang="en-GB" sz="1000" baseline="0" dirty="0">
                          <a:latin typeface="+mn-lt"/>
                        </a:rPr>
                        <a:t> sports (who have a link into schools) </a:t>
                      </a:r>
                      <a:endParaRPr lang="en-GB" sz="1000" dirty="0">
                        <a:latin typeface="+mn-lt"/>
                      </a:endParaRPr>
                    </a:p>
                  </a:txBody>
                  <a:tcPr/>
                </a:tc>
                <a:tc>
                  <a:txBody>
                    <a:bodyPr/>
                    <a:lstStyle/>
                    <a:p>
                      <a:r>
                        <a:rPr lang="en-GB" sz="1000" dirty="0">
                          <a:latin typeface="+mn-lt"/>
                        </a:rPr>
                        <a:t>Free </a:t>
                      </a:r>
                    </a:p>
                  </a:txBody>
                  <a:tcPr/>
                </a:tc>
                <a:extLst>
                  <a:ext uri="{0D108BD9-81ED-4DB2-BD59-A6C34878D82A}">
                    <a16:rowId xmlns:a16="http://schemas.microsoft.com/office/drawing/2014/main" val="10005"/>
                  </a:ext>
                </a:extLst>
              </a:tr>
              <a:tr h="370840">
                <a:tc>
                  <a:txBody>
                    <a:bodyPr/>
                    <a:lstStyle/>
                    <a:p>
                      <a:pPr marL="0" indent="0">
                        <a:buNone/>
                      </a:pPr>
                      <a:r>
                        <a:rPr lang="en-GB" sz="1000" baseline="0" dirty="0">
                          <a:latin typeface="+mn-lt"/>
                        </a:rPr>
                        <a:t>5.    a) Develop </a:t>
                      </a:r>
                      <a:r>
                        <a:rPr lang="en-GB" sz="1000" b="1" dirty="0">
                          <a:solidFill>
                            <a:srgbClr val="FF0000"/>
                          </a:solidFill>
                          <a:latin typeface="+mn-lt"/>
                          <a:ea typeface="ＭＳ Ｐゴシック"/>
                        </a:rPr>
                        <a:t>??</a:t>
                      </a:r>
                      <a:r>
                        <a:rPr lang="en-GB" sz="1000" baseline="0" dirty="0">
                          <a:latin typeface="+mn-lt"/>
                        </a:rPr>
                        <a:t> teams in each age group for mini  </a:t>
                      </a:r>
                    </a:p>
                    <a:p>
                      <a:pPr marL="0" indent="0">
                        <a:buNone/>
                      </a:pPr>
                      <a:r>
                        <a:rPr lang="en-GB" sz="1000" baseline="0" dirty="0">
                          <a:latin typeface="+mn-lt"/>
                        </a:rPr>
                        <a:t>            soccer</a:t>
                      </a:r>
                    </a:p>
                    <a:p>
                      <a:pPr marL="0" indent="0">
                        <a:buNone/>
                      </a:pPr>
                      <a:r>
                        <a:rPr lang="en-GB" sz="1000" baseline="0" dirty="0">
                          <a:latin typeface="+mn-lt"/>
                        </a:rPr>
                        <a:t>        B) Develop  an Under 15s &amp; 16s team so w e </a:t>
                      </a:r>
                    </a:p>
                    <a:p>
                      <a:pPr marL="0" indent="0">
                        <a:buNone/>
                      </a:pPr>
                      <a:r>
                        <a:rPr lang="en-GB" sz="1000" baseline="0" dirty="0">
                          <a:latin typeface="+mn-lt"/>
                        </a:rPr>
                        <a:t>             have opportunities in every age group</a:t>
                      </a:r>
                    </a:p>
                  </a:txBody>
                  <a:tcPr/>
                </a:tc>
                <a:tc>
                  <a:txBody>
                    <a:bodyPr/>
                    <a:lstStyle/>
                    <a:p>
                      <a:r>
                        <a:rPr lang="en-GB" sz="1000" dirty="0">
                          <a:latin typeface="+mn-lt"/>
                        </a:rPr>
                        <a:t>U15S Boys</a:t>
                      </a:r>
                      <a:r>
                        <a:rPr lang="en-GB" sz="1000" baseline="0" dirty="0">
                          <a:latin typeface="+mn-lt"/>
                        </a:rPr>
                        <a:t> team</a:t>
                      </a:r>
                    </a:p>
                    <a:p>
                      <a:r>
                        <a:rPr lang="en-GB" sz="1000" baseline="0" dirty="0">
                          <a:latin typeface="+mn-lt"/>
                        </a:rPr>
                        <a:t>U16s boys team</a:t>
                      </a:r>
                      <a:r>
                        <a:rPr lang="en-GB" sz="1000" dirty="0">
                          <a:latin typeface="+mn-lt"/>
                        </a:rPr>
                        <a:t> </a:t>
                      </a:r>
                    </a:p>
                  </a:txBody>
                  <a:tcPr/>
                </a:tc>
                <a:tc>
                  <a:txBody>
                    <a:bodyPr/>
                    <a:lstStyle/>
                    <a:p>
                      <a:r>
                        <a:rPr lang="en-GB" sz="1000" dirty="0">
                          <a:latin typeface="+mn-lt"/>
                        </a:rPr>
                        <a:t>Year </a:t>
                      </a:r>
                      <a:r>
                        <a:rPr lang="en-GB" sz="1000" b="1" dirty="0">
                          <a:solidFill>
                            <a:srgbClr val="FF0000"/>
                          </a:solidFill>
                          <a:latin typeface="+mn-lt"/>
                        </a:rPr>
                        <a:t>?</a:t>
                      </a:r>
                      <a:r>
                        <a:rPr lang="en-GB" sz="1000" dirty="0">
                          <a:latin typeface="+mn-lt"/>
                        </a:rPr>
                        <a:t> and annual</a:t>
                      </a:r>
                      <a:r>
                        <a:rPr lang="en-GB" sz="1000" baseline="0" dirty="0">
                          <a:latin typeface="+mn-lt"/>
                        </a:rPr>
                        <a:t> retention </a:t>
                      </a:r>
                      <a:endParaRPr lang="en-GB" sz="10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Club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Head coach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Team Managers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rPr>
                        <a:t>(Appointment of a head of girls football)</a:t>
                      </a:r>
                    </a:p>
                  </a:txBody>
                  <a:tcPr/>
                </a:tc>
                <a:tc>
                  <a:txBody>
                    <a:bodyPr/>
                    <a:lstStyle/>
                    <a:p>
                      <a:r>
                        <a:rPr lang="en-GB" sz="1000" dirty="0">
                          <a:latin typeface="+mn-lt"/>
                        </a:rPr>
                        <a:t>£500 per team </a:t>
                      </a:r>
                    </a:p>
                  </a:txBody>
                  <a:tcPr/>
                </a:tc>
                <a:extLst>
                  <a:ext uri="{0D108BD9-81ED-4DB2-BD59-A6C34878D82A}">
                    <a16:rowId xmlns:a16="http://schemas.microsoft.com/office/drawing/2014/main" val="10006"/>
                  </a:ext>
                </a:extLst>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a:solidFill>
                    <a:srgbClr val="003B8A"/>
                  </a:solidFill>
                </a:rPr>
                <a:t>Contents</a:t>
              </a: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0473" y="5589240"/>
            <a:ext cx="1416021" cy="108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FA Group">
  <a:themeElements>
    <a:clrScheme name="Custom 1">
      <a:dk1>
        <a:sysClr val="windowText" lastClr="000000"/>
      </a:dk1>
      <a:lt1>
        <a:sysClr val="window" lastClr="FFFFFF"/>
      </a:lt1>
      <a:dk2>
        <a:srgbClr val="1F497D"/>
      </a:dk2>
      <a:lt2>
        <a:srgbClr val="EEECE1"/>
      </a:lt2>
      <a:accent1>
        <a:srgbClr val="003B8A"/>
      </a:accent1>
      <a:accent2>
        <a:srgbClr val="ED1C2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2" ma:contentTypeDescription="Create a new document." ma:contentTypeScope="" ma:versionID="60d30beba30e0cdf43b6cd95dba4942e">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f02ef6f8ef91ee7b37dced29dd4f5193"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2515F-E4E0-48BC-927F-27D3CC247B43}">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ec13f2ff-d3f6-4e4a-981e-28de5316bdc4"/>
    <ds:schemaRef ds:uri="http://schemas.openxmlformats.org/package/2006/metadata/core-properties"/>
    <ds:schemaRef ds:uri="f412957e-9720-445d-b04b-3868fdc1665b"/>
    <ds:schemaRef ds:uri="http://www.w3.org/XML/1998/namespace"/>
    <ds:schemaRef ds:uri="http://purl.org/dc/dcmitype/"/>
  </ds:schemaRefs>
</ds:datastoreItem>
</file>

<file path=customXml/itemProps2.xml><?xml version="1.0" encoding="utf-8"?>
<ds:datastoreItem xmlns:ds="http://schemas.openxmlformats.org/officeDocument/2006/customXml" ds:itemID="{848D74FF-3479-4BF8-B8C0-D59D41095AD9}">
  <ds:schemaRefs>
    <ds:schemaRef ds:uri="http://schemas.microsoft.com/sharepoint/v3/contenttype/forms"/>
  </ds:schemaRefs>
</ds:datastoreItem>
</file>

<file path=customXml/itemProps3.xml><?xml version="1.0" encoding="utf-8"?>
<ds:datastoreItem xmlns:ds="http://schemas.openxmlformats.org/officeDocument/2006/customXml" ds:itemID="{3793EE5F-5844-4579-86E8-557476DCE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 Group</Template>
  <TotalTime>3505</TotalTime>
  <Words>6284</Words>
  <Application>Microsoft Office PowerPoint</Application>
  <PresentationFormat>On-screen Show (4:3)</PresentationFormat>
  <Paragraphs>913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Bold</vt:lpstr>
      <vt:lpstr>Calibri</vt:lpstr>
      <vt:lpstr>Gotham-Book</vt:lpstr>
      <vt:lpstr>Wingdings</vt:lpstr>
      <vt:lpstr>FA Group</vt:lpstr>
      <vt:lpstr>???? FC  Football Development Plan  Seasons 20?? - 20??</vt:lpstr>
      <vt:lpstr>Contents</vt:lpstr>
      <vt:lpstr>Our Vision</vt:lpstr>
      <vt:lpstr>Our History – The Club was formed in ??? and achieved charter standard status in ???. Season 20??/?? sees the club affiliate ?? teams with Durham FA </vt:lpstr>
      <vt:lpstr>Our Achievements </vt:lpstr>
      <vt:lpstr>Our Achievements </vt:lpstr>
      <vt:lpstr>Club Development Table (Example! Make it realistic of how your club  will grow year by year)</vt:lpstr>
      <vt:lpstr>PowerPoint Presentation</vt:lpstr>
      <vt:lpstr>Growth and Retention </vt:lpstr>
      <vt:lpstr>Growth and Retention </vt:lpstr>
      <vt:lpstr>Growth and Retention </vt:lpstr>
      <vt:lpstr>PowerPoint Presentation</vt:lpstr>
      <vt:lpstr>Raising Standards  and Addressing Abusive Behaviour </vt:lpstr>
      <vt:lpstr>Raising Standards  and Addressing Abusive Behaviour </vt:lpstr>
      <vt:lpstr>Raising Standards  and Addressing Abusive Behaviour </vt:lpstr>
      <vt:lpstr>Better Players</vt:lpstr>
      <vt:lpstr>Better Players</vt:lpstr>
      <vt:lpstr>Better Players</vt:lpstr>
      <vt:lpstr>Better Players</vt:lpstr>
      <vt:lpstr>PowerPoint Presentation</vt:lpstr>
      <vt:lpstr>Running the Game</vt:lpstr>
      <vt:lpstr>Running the Game</vt:lpstr>
      <vt:lpstr>PowerPoint Presentation</vt:lpstr>
      <vt:lpstr>Workforce Development </vt:lpstr>
      <vt:lpstr>Workforce Development </vt:lpstr>
      <vt:lpstr>Workforce Development </vt:lpstr>
      <vt:lpstr>Facility Development </vt:lpstr>
      <vt:lpstr>Facility Development </vt:lpstr>
      <vt:lpstr>Facility Development </vt:lpstr>
      <vt:lpstr>Promotion</vt:lpstr>
      <vt:lpstr>Promotion</vt:lpstr>
      <vt:lpstr>Promotion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amaclean</dc:creator>
  <cp:lastModifiedBy>Andrew Brown</cp:lastModifiedBy>
  <cp:revision>188</cp:revision>
  <cp:lastPrinted>2014-07-09T08:31:05Z</cp:lastPrinted>
  <dcterms:created xsi:type="dcterms:W3CDTF">2011-06-23T06:01:49Z</dcterms:created>
  <dcterms:modified xsi:type="dcterms:W3CDTF">2020-08-06T12:37:34Z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