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9" r:id="rId5"/>
  </p:sldMasterIdLst>
  <p:notesMasterIdLst>
    <p:notesMasterId r:id="rId25"/>
  </p:notesMasterIdLst>
  <p:sldIdLst>
    <p:sldId id="256" r:id="rId6"/>
    <p:sldId id="263" r:id="rId7"/>
    <p:sldId id="881" r:id="rId8"/>
    <p:sldId id="882" r:id="rId9"/>
    <p:sldId id="883" r:id="rId10"/>
    <p:sldId id="835" r:id="rId11"/>
    <p:sldId id="880" r:id="rId12"/>
    <p:sldId id="862" r:id="rId13"/>
    <p:sldId id="878" r:id="rId14"/>
    <p:sldId id="879" r:id="rId15"/>
    <p:sldId id="875" r:id="rId16"/>
    <p:sldId id="876" r:id="rId17"/>
    <p:sldId id="877" r:id="rId18"/>
    <p:sldId id="872" r:id="rId19"/>
    <p:sldId id="865" r:id="rId20"/>
    <p:sldId id="866" r:id="rId21"/>
    <p:sldId id="867" r:id="rId22"/>
    <p:sldId id="27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2EFF8F-F898-4E11-86A6-C1D2AE8B884C}">
          <p14:sldIdLst>
            <p14:sldId id="256"/>
            <p14:sldId id="263"/>
            <p14:sldId id="881"/>
            <p14:sldId id="882"/>
            <p14:sldId id="883"/>
            <p14:sldId id="835"/>
            <p14:sldId id="880"/>
            <p14:sldId id="862"/>
            <p14:sldId id="878"/>
            <p14:sldId id="879"/>
            <p14:sldId id="875"/>
            <p14:sldId id="876"/>
            <p14:sldId id="877"/>
            <p14:sldId id="872"/>
            <p14:sldId id="865"/>
            <p14:sldId id="866"/>
            <p14:sldId id="867"/>
            <p14:sldId id="278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Crabtree" initials="TC" lastIdx="1" clrIdx="0">
    <p:extLst>
      <p:ext uri="{19B8F6BF-5375-455C-9EA6-DF929625EA0E}">
        <p15:presenceInfo xmlns:p15="http://schemas.microsoft.com/office/powerpoint/2012/main" userId="S::Thomas.Crabtree@derbyshirefa.com::a6c43ec6-ea75-46d1-acaa-edaccabc58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43E"/>
    <a:srgbClr val="C0971B"/>
    <a:srgbClr val="FF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y Stevenson" userId="7eaf2cf7-3f9b-4b00-8bfa-3aa489cd1e39" providerId="ADAL" clId="{E95E9BD8-9BDF-401E-8E07-889D9C9402FF}"/>
    <pc:docChg chg="modSld">
      <pc:chgData name="Ricky Stevenson" userId="7eaf2cf7-3f9b-4b00-8bfa-3aa489cd1e39" providerId="ADAL" clId="{E95E9BD8-9BDF-401E-8E07-889D9C9402FF}" dt="2023-02-24T10:24:48.381" v="6" actId="20577"/>
      <pc:docMkLst>
        <pc:docMk/>
      </pc:docMkLst>
      <pc:sldChg chg="modSp mod">
        <pc:chgData name="Ricky Stevenson" userId="7eaf2cf7-3f9b-4b00-8bfa-3aa489cd1e39" providerId="ADAL" clId="{E95E9BD8-9BDF-401E-8E07-889D9C9402FF}" dt="2023-02-24T10:24:48.381" v="6" actId="20577"/>
        <pc:sldMkLst>
          <pc:docMk/>
          <pc:sldMk cId="2615914823" sldId="256"/>
        </pc:sldMkLst>
        <pc:spChg chg="mod">
          <ac:chgData name="Ricky Stevenson" userId="7eaf2cf7-3f9b-4b00-8bfa-3aa489cd1e39" providerId="ADAL" clId="{E95E9BD8-9BDF-401E-8E07-889D9C9402FF}" dt="2023-02-24T10:18:45.227" v="0" actId="6549"/>
          <ac:spMkLst>
            <pc:docMk/>
            <pc:sldMk cId="2615914823" sldId="256"/>
            <ac:spMk id="2" creationId="{C21974A3-F763-4B4B-A419-FAA1DC9DAE51}"/>
          </ac:spMkLst>
        </pc:spChg>
        <pc:spChg chg="mod">
          <ac:chgData name="Ricky Stevenson" userId="7eaf2cf7-3f9b-4b00-8bfa-3aa489cd1e39" providerId="ADAL" clId="{E95E9BD8-9BDF-401E-8E07-889D9C9402FF}" dt="2023-02-24T10:24:48.381" v="6" actId="20577"/>
          <ac:spMkLst>
            <pc:docMk/>
            <pc:sldMk cId="2615914823" sldId="256"/>
            <ac:spMk id="6" creationId="{F7BFFB29-8971-4482-9C74-ADB0E106795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18243E"/>
                </a:solidFill>
                <a:latin typeface="FS Dillon" panose="02000506030000090004" pitchFamily="50" charset="0"/>
              </a:rPr>
              <a:t>NUMBER</a:t>
            </a:r>
            <a:r>
              <a:rPr lang="en-US" baseline="0" dirty="0">
                <a:solidFill>
                  <a:srgbClr val="18243E"/>
                </a:solidFill>
                <a:latin typeface="FS Dillon" panose="02000506030000090004" pitchFamily="50" charset="0"/>
              </a:rPr>
              <a:t> OF CASES</a:t>
            </a:r>
            <a:endParaRPr lang="en-US" dirty="0">
              <a:solidFill>
                <a:srgbClr val="18243E"/>
              </a:solidFill>
              <a:latin typeface="FS Dillon" panose="02000506030000090004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18-4983-96A7-FA9AC091A3C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818-4983-96A7-FA9AC091A3C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818-4983-96A7-FA9AC091A3C1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18-4983-96A7-FA9AC091A3C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818-4983-96A7-FA9AC091A3C1}"/>
              </c:ext>
            </c:extLst>
          </c:dPt>
          <c:cat>
            <c:strRef>
              <c:f>Sheet1!$A$2:$A$6</c:f>
              <c:strCache>
                <c:ptCount val="5"/>
                <c:pt idx="0">
                  <c:v>Proven</c:v>
                </c:pt>
                <c:pt idx="1">
                  <c:v>NFA</c:v>
                </c:pt>
                <c:pt idx="2">
                  <c:v>Education</c:v>
                </c:pt>
                <c:pt idx="3">
                  <c:v>Not Proven</c:v>
                </c:pt>
                <c:pt idx="4">
                  <c:v>Open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68</c:v>
                </c:pt>
                <c:pt idx="1">
                  <c:v>66</c:v>
                </c:pt>
                <c:pt idx="2">
                  <c:v>1</c:v>
                </c:pt>
                <c:pt idx="3">
                  <c:v>2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8-4983-96A7-FA9AC091A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Sheet1!$A$1:$A$7</c:f>
              <c:strCache>
                <c:ptCount val="7"/>
                <c:pt idx="0">
                  <c:v>E3 ASSAULT (1)</c:v>
                </c:pt>
                <c:pt idx="1">
                  <c:v>E3 PHYSICAL CONTACT (9)</c:v>
                </c:pt>
                <c:pt idx="2">
                  <c:v>E3 THREATENING (2)</c:v>
                </c:pt>
                <c:pt idx="3">
                  <c:v>E3 ABUSIVE LANGUAGE (55)</c:v>
                </c:pt>
                <c:pt idx="4">
                  <c:v>S6 ABUSIVE INSULTING OFFENSIVE 
(RED CARD) (118)</c:v>
                </c:pt>
                <c:pt idx="5">
                  <c:v>C2 - NON SIN-BIN (1236)</c:v>
                </c:pt>
                <c:pt idx="6">
                  <c:v>C2 - SIN-BIN (11)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1</c:v>
                </c:pt>
                <c:pt idx="1">
                  <c:v>9</c:v>
                </c:pt>
                <c:pt idx="2">
                  <c:v>2</c:v>
                </c:pt>
                <c:pt idx="3">
                  <c:v>55</c:v>
                </c:pt>
                <c:pt idx="4">
                  <c:v>118</c:v>
                </c:pt>
                <c:pt idx="5">
                  <c:v>1236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2-4345-9F94-805349360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5816095"/>
        <c:axId val="720921903"/>
      </c:barChart>
      <c:catAx>
        <c:axId val="615816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921903"/>
        <c:crosses val="autoZero"/>
        <c:auto val="1"/>
        <c:lblAlgn val="ctr"/>
        <c:lblOffset val="100"/>
        <c:noMultiLvlLbl val="0"/>
      </c:catAx>
      <c:valAx>
        <c:axId val="720921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816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Sheet1!$A$1:$A$7</c:f>
              <c:strCache>
                <c:ptCount val="7"/>
                <c:pt idx="0">
                  <c:v>E3 ASSAULT (1)</c:v>
                </c:pt>
                <c:pt idx="1">
                  <c:v>E3 PHYSICAL CONTACT (5)</c:v>
                </c:pt>
                <c:pt idx="2">
                  <c:v>E3 THREATENING (5)</c:v>
                </c:pt>
                <c:pt idx="3">
                  <c:v>E3 ABUSIVE LANGUAGE (43)</c:v>
                </c:pt>
                <c:pt idx="4">
                  <c:v>S6 ABUSIVE INSULTING OFFENSIVE 
(RED CARD) (109)</c:v>
                </c:pt>
                <c:pt idx="5">
                  <c:v>C2 - NON SIN-BIN (92)</c:v>
                </c:pt>
                <c:pt idx="6">
                  <c:v>C2 - SIN-BIN (447)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43</c:v>
                </c:pt>
                <c:pt idx="4">
                  <c:v>109</c:v>
                </c:pt>
                <c:pt idx="5">
                  <c:v>92</c:v>
                </c:pt>
                <c:pt idx="6">
                  <c:v>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B-4C60-8D18-C4FFD6237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5816095"/>
        <c:axId val="720921903"/>
      </c:barChart>
      <c:catAx>
        <c:axId val="615816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921903"/>
        <c:crosses val="autoZero"/>
        <c:auto val="1"/>
        <c:lblAlgn val="ctr"/>
        <c:lblOffset val="100"/>
        <c:noMultiLvlLbl val="0"/>
      </c:catAx>
      <c:valAx>
        <c:axId val="720921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816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Sheet1!$A$1:$A$7</c:f>
              <c:strCache>
                <c:ptCount val="7"/>
                <c:pt idx="0">
                  <c:v>E3 ASSAULT (1)</c:v>
                </c:pt>
                <c:pt idx="1">
                  <c:v>E3 PHYSICAL CONTACT (9)</c:v>
                </c:pt>
                <c:pt idx="2">
                  <c:v>E3 THREATENING (2)</c:v>
                </c:pt>
                <c:pt idx="3">
                  <c:v>E3 ABUSIVE LANGUAGE (55)</c:v>
                </c:pt>
                <c:pt idx="4">
                  <c:v>S6 ABUSIVE INSULTING OFFENSIVE 
(RED CARD) (118)</c:v>
                </c:pt>
                <c:pt idx="5">
                  <c:v>C2 - NON SIN-BIN (1236)</c:v>
                </c:pt>
                <c:pt idx="6">
                  <c:v>C2 - SIN-BIN (11)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1</c:v>
                </c:pt>
                <c:pt idx="1">
                  <c:v>9</c:v>
                </c:pt>
                <c:pt idx="2">
                  <c:v>2</c:v>
                </c:pt>
                <c:pt idx="3">
                  <c:v>55</c:v>
                </c:pt>
                <c:pt idx="4">
                  <c:v>118</c:v>
                </c:pt>
                <c:pt idx="5">
                  <c:v>1236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6-4EA4-BF98-D28900540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5816095"/>
        <c:axId val="720921903"/>
      </c:barChart>
      <c:catAx>
        <c:axId val="615816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921903"/>
        <c:crosses val="autoZero"/>
        <c:auto val="1"/>
        <c:lblAlgn val="ctr"/>
        <c:lblOffset val="100"/>
        <c:noMultiLvlLbl val="0"/>
      </c:catAx>
      <c:valAx>
        <c:axId val="720921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816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12T11:02:43.107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BAF99-E78A-47AF-8320-7E89E9094283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37F11-F052-450C-A942-DEA0E8A85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6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DE0E8-83C2-480D-B123-6F7C93C0E5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74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B3A78-38DA-4EEC-B98A-1B56EB1A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465AC-5912-4B34-B485-F2E5FF54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9055E-D46C-4C73-B048-6447CD8F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C912DD-5784-41FE-9664-5C90F51D9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3935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7BF4B-D88D-4522-A28D-30EF71A75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7" t="16612" r="25606" b="16462"/>
          <a:stretch/>
        </p:blipFill>
        <p:spPr>
          <a:xfrm>
            <a:off x="838199" y="4534594"/>
            <a:ext cx="1347064" cy="18217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634C6D-5571-494A-9CC2-387B2DBC5386}"/>
              </a:ext>
            </a:extLst>
          </p:cNvPr>
          <p:cNvCxnSpPr>
            <a:cxnSpLocks/>
          </p:cNvCxnSpPr>
          <p:nvPr userDrawn="1"/>
        </p:nvCxnSpPr>
        <p:spPr>
          <a:xfrm>
            <a:off x="2493819" y="4447309"/>
            <a:ext cx="0" cy="1884102"/>
          </a:xfrm>
          <a:prstGeom prst="line">
            <a:avLst/>
          </a:prstGeom>
          <a:ln w="38100">
            <a:solidFill>
              <a:srgbClr val="18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07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8357B-314F-4999-A052-8F0F939DC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67543"/>
            <a:ext cx="10515600" cy="433686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5B833-B628-4A5C-9B39-C0C06A15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F3081-608F-4AC7-8456-186F5045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BE892-C028-4A54-9462-85CE06D8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084C21-70E2-4D4F-8FA3-9B981A8A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79" y="773084"/>
            <a:ext cx="10389520" cy="673331"/>
          </a:xfrm>
          <a:prstGeom prst="rect">
            <a:avLst/>
          </a:prstGeom>
        </p:spPr>
        <p:txBody>
          <a:bodyPr anchor="ctr"/>
          <a:lstStyle>
            <a:lvl1pPr algn="l">
              <a:defRPr sz="4800" strike="noStrike">
                <a:solidFill>
                  <a:srgbClr val="18243E"/>
                </a:solidFill>
                <a:latin typeface="FS Dillon Medium" panose="02000606030000020004" pitchFamily="50" charset="0"/>
              </a:defRPr>
            </a:lvl1pPr>
          </a:lstStyle>
          <a:p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E47479-6EA2-447E-B093-04AFCA7A237A}"/>
              </a:ext>
            </a:extLst>
          </p:cNvPr>
          <p:cNvCxnSpPr>
            <a:cxnSpLocks/>
          </p:cNvCxnSpPr>
          <p:nvPr userDrawn="1"/>
        </p:nvCxnSpPr>
        <p:spPr>
          <a:xfrm>
            <a:off x="838200" y="773084"/>
            <a:ext cx="0" cy="673331"/>
          </a:xfrm>
          <a:prstGeom prst="line">
            <a:avLst/>
          </a:prstGeom>
          <a:ln w="38100">
            <a:solidFill>
              <a:srgbClr val="18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2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4DD8FC-8411-4A94-ACE9-D73F9413E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54481"/>
            <a:ext cx="2628900" cy="438912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FF2F00"/>
                </a:solidFill>
                <a:latin typeface="FS Dillon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EA313-CA69-44F9-A615-B98CA6C72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54480"/>
            <a:ext cx="7734300" cy="438912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15B98-5089-4855-AAE3-72C4D551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F0A11-C7E3-41CE-BF6F-16B8FF69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93E90-D762-4D06-930C-79F8C302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2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B689-A384-42F2-8185-A559597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91329-4119-4855-A800-4A61B5C3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E628B-8808-45E3-B155-A2F6C282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1B72-ABB5-4D09-BC2D-1998429225DF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D52EE-FBEC-46D9-BE8B-41744755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33388-F546-414D-9E37-4A3DB19A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2FD1-DE67-44AD-8754-49238EE47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1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27E26-A93E-4A4C-9A7D-8D8DE1AC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79" y="773084"/>
            <a:ext cx="10389520" cy="673331"/>
          </a:xfrm>
          <a:prstGeom prst="rect">
            <a:avLst/>
          </a:prstGeom>
        </p:spPr>
        <p:txBody>
          <a:bodyPr anchor="ctr"/>
          <a:lstStyle>
            <a:lvl1pPr algn="l">
              <a:defRPr sz="4800" strike="noStrike">
                <a:solidFill>
                  <a:srgbClr val="18243E"/>
                </a:solidFill>
                <a:latin typeface="FS Dillon Medium" panose="02000606030000020004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D41C7-48BE-461E-B54C-A4AA5764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794"/>
            <a:ext cx="10515600" cy="42846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35F83-EC2D-45F7-9B6F-4DA28840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A3B90-497A-4447-A9C7-85306E71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2CCC7-2748-4616-8C2A-FF146DDB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18450B-D1F2-4AE0-9B69-81555EDEA590}"/>
              </a:ext>
            </a:extLst>
          </p:cNvPr>
          <p:cNvCxnSpPr>
            <a:cxnSpLocks/>
          </p:cNvCxnSpPr>
          <p:nvPr userDrawn="1"/>
        </p:nvCxnSpPr>
        <p:spPr>
          <a:xfrm>
            <a:off x="838200" y="773084"/>
            <a:ext cx="0" cy="673331"/>
          </a:xfrm>
          <a:prstGeom prst="line">
            <a:avLst/>
          </a:prstGeom>
          <a:ln w="38100">
            <a:solidFill>
              <a:srgbClr val="18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4896-5A89-4CBF-903F-5BD38E7E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52" y="1625874"/>
            <a:ext cx="10386397" cy="2936602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18243E"/>
                </a:solidFill>
                <a:latin typeface="FS Dillon Medium" panose="02000606030000020004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F97FA-8B34-4C35-9FFA-EC4A78EF5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14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F2F00"/>
                </a:solidFill>
                <a:latin typeface="FS Dillon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29010-3D28-424B-AF92-F6EFE977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1AAD4-5958-4AD0-A008-631F333C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9A7C2-12DE-40AC-A5CE-9671DDFE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C77F13-7D22-4929-B08F-642BDC4CB803}"/>
              </a:ext>
            </a:extLst>
          </p:cNvPr>
          <p:cNvCxnSpPr>
            <a:cxnSpLocks/>
          </p:cNvCxnSpPr>
          <p:nvPr userDrawn="1"/>
        </p:nvCxnSpPr>
        <p:spPr>
          <a:xfrm>
            <a:off x="838200" y="3657600"/>
            <a:ext cx="0" cy="904876"/>
          </a:xfrm>
          <a:prstGeom prst="line">
            <a:avLst/>
          </a:prstGeom>
          <a:ln w="38100">
            <a:solidFill>
              <a:srgbClr val="18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6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50896-894C-4439-986D-8B5E743A4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8560"/>
            <a:ext cx="5181600" cy="4365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DE660-981D-4FE6-B3CD-A30E06F9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8560"/>
            <a:ext cx="5181600" cy="4365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89002-4ACA-4F5D-9321-28026AA4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101CE-3B4B-4814-8095-B2295552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1C6C1-E09F-4992-A684-96E82505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66BCBC8-54CE-414C-B453-053B1B4A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79" y="773084"/>
            <a:ext cx="10389520" cy="673331"/>
          </a:xfrm>
          <a:prstGeom prst="rect">
            <a:avLst/>
          </a:prstGeom>
        </p:spPr>
        <p:txBody>
          <a:bodyPr anchor="ctr"/>
          <a:lstStyle>
            <a:lvl1pPr algn="l">
              <a:defRPr sz="4800" strike="noStrike">
                <a:solidFill>
                  <a:srgbClr val="18243E"/>
                </a:solidFill>
                <a:latin typeface="FS Dillon Medium" panose="02000606030000020004" pitchFamily="50" charset="0"/>
              </a:defRPr>
            </a:lvl1pPr>
          </a:lstStyle>
          <a:p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10B575-039E-49DF-84F2-B27B1BE1E71E}"/>
              </a:ext>
            </a:extLst>
          </p:cNvPr>
          <p:cNvCxnSpPr>
            <a:cxnSpLocks/>
          </p:cNvCxnSpPr>
          <p:nvPr userDrawn="1"/>
        </p:nvCxnSpPr>
        <p:spPr>
          <a:xfrm>
            <a:off x="838200" y="773084"/>
            <a:ext cx="0" cy="673331"/>
          </a:xfrm>
          <a:prstGeom prst="line">
            <a:avLst/>
          </a:prstGeom>
          <a:ln w="38100">
            <a:solidFill>
              <a:srgbClr val="18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31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4886E-090F-4F55-ADA1-DD8C2D5A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25860"/>
            <a:ext cx="5157787" cy="9792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FF2F00"/>
                </a:solidFill>
                <a:latin typeface="FS Dillon" panose="02000506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EA8E3-F55E-4C05-9ED3-9FC1F5EAF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6E48A-9F75-4CCD-A5AB-54F49BC10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25861"/>
            <a:ext cx="5183188" cy="9792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FF2F00"/>
                </a:solidFill>
                <a:latin typeface="FS Dillon" panose="02000506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EB6A0-7DEC-446D-80A0-BB9D9A31E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>
                <a:solidFill>
                  <a:srgbClr val="18243E"/>
                </a:solidFill>
                <a:latin typeface="FS Dillon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74194-5B1D-41F6-8A01-4425CA94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651F8-C3C6-4E38-9C84-2B7BCA45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93F2E-DD78-4F6A-897F-06107614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C61AB9C-90A9-4E6A-8286-E37FA40E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79" y="773084"/>
            <a:ext cx="10389520" cy="673331"/>
          </a:xfrm>
          <a:prstGeom prst="rect">
            <a:avLst/>
          </a:prstGeom>
        </p:spPr>
        <p:txBody>
          <a:bodyPr anchor="ctr"/>
          <a:lstStyle>
            <a:lvl1pPr algn="l">
              <a:defRPr sz="4800" strike="noStrike">
                <a:solidFill>
                  <a:srgbClr val="18243E"/>
                </a:solidFill>
                <a:latin typeface="FS Dillon Medium" panose="02000606030000020004" pitchFamily="50" charset="0"/>
              </a:defRPr>
            </a:lvl1pPr>
          </a:lstStyle>
          <a:p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3EBDFC-A103-4A5F-B517-1C2477C2FD54}"/>
              </a:ext>
            </a:extLst>
          </p:cNvPr>
          <p:cNvCxnSpPr>
            <a:cxnSpLocks/>
          </p:cNvCxnSpPr>
          <p:nvPr userDrawn="1"/>
        </p:nvCxnSpPr>
        <p:spPr>
          <a:xfrm>
            <a:off x="838200" y="773084"/>
            <a:ext cx="0" cy="673331"/>
          </a:xfrm>
          <a:prstGeom prst="line">
            <a:avLst/>
          </a:prstGeom>
          <a:ln w="38100">
            <a:solidFill>
              <a:srgbClr val="18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36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0EE0F-34A3-47C0-89E9-3AB5A226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B8D70-7AA2-415D-8931-E4BD1DE7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312CD-7718-4CF6-A9AF-9416FE83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E171E7-5287-46B2-B9F1-71E4BE87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79" y="773084"/>
            <a:ext cx="10389520" cy="673331"/>
          </a:xfrm>
          <a:prstGeom prst="rect">
            <a:avLst/>
          </a:prstGeom>
        </p:spPr>
        <p:txBody>
          <a:bodyPr anchor="ctr"/>
          <a:lstStyle>
            <a:lvl1pPr algn="l">
              <a:defRPr sz="4800" strike="noStrike">
                <a:solidFill>
                  <a:srgbClr val="18243E"/>
                </a:solidFill>
                <a:latin typeface="FS Dillon Medium" panose="02000606030000020004" pitchFamily="50" charset="0"/>
              </a:defRPr>
            </a:lvl1pPr>
          </a:lstStyle>
          <a:p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CFBD36-69BF-4330-9427-FA12BEEAF1D0}"/>
              </a:ext>
            </a:extLst>
          </p:cNvPr>
          <p:cNvCxnSpPr>
            <a:cxnSpLocks/>
          </p:cNvCxnSpPr>
          <p:nvPr userDrawn="1"/>
        </p:nvCxnSpPr>
        <p:spPr>
          <a:xfrm>
            <a:off x="838200" y="773084"/>
            <a:ext cx="0" cy="673331"/>
          </a:xfrm>
          <a:prstGeom prst="line">
            <a:avLst/>
          </a:prstGeom>
          <a:ln w="38100">
            <a:solidFill>
              <a:srgbClr val="1824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1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09230-683A-43D8-AEC0-13FAF8E2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42A2C-AA4D-4E69-B844-46C31850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62839-2139-4222-9F97-04C5F3CC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1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676D-1AF6-45C5-B6BC-1C3C0EF7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7542"/>
            <a:ext cx="3932237" cy="1018904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FF2F00"/>
                </a:solidFill>
                <a:latin typeface="FS Dillon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DD4C1-F437-48CB-9EE4-00438B36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7542"/>
            <a:ext cx="6172200" cy="429350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>
              <a:defRPr sz="2800">
                <a:solidFill>
                  <a:srgbClr val="18243E"/>
                </a:solidFill>
                <a:latin typeface="FS Dillon" panose="02000506030000020004" pitchFamily="50" charset="0"/>
              </a:defRPr>
            </a:lvl2pPr>
            <a:lvl3pPr>
              <a:defRPr sz="2400">
                <a:solidFill>
                  <a:srgbClr val="18243E"/>
                </a:solidFill>
                <a:latin typeface="FS Dillon" panose="02000506030000020004" pitchFamily="50" charset="0"/>
              </a:defRPr>
            </a:lvl3pPr>
            <a:lvl4pPr>
              <a:defRPr sz="2000">
                <a:solidFill>
                  <a:srgbClr val="18243E"/>
                </a:solidFill>
                <a:latin typeface="FS Dillon" panose="02000506030000020004" pitchFamily="50" charset="0"/>
              </a:defRPr>
            </a:lvl4pPr>
            <a:lvl5pPr>
              <a:defRPr sz="2000">
                <a:solidFill>
                  <a:srgbClr val="18243E"/>
                </a:solidFill>
                <a:latin typeface="FS Dillon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D21F0-2427-429E-B01B-9BE2210AA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6446"/>
            <a:ext cx="3932237" cy="3282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0F476-C675-4F4B-BFBD-61CED9EB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2561B-F551-4015-BD64-B0E2268E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34461-818E-4CFE-AD8D-1300DC54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A585-EF7B-4066-8485-91CE0A6C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41416"/>
            <a:ext cx="3932237" cy="1040991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FF2F00"/>
                </a:solidFill>
                <a:latin typeface="FS Dillon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AE915-AC4B-44DF-ADB5-ECE5BF356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41416"/>
            <a:ext cx="6172200" cy="4319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F9D17-7A82-4809-87C6-8ABA535FF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2408"/>
            <a:ext cx="3932237" cy="32865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243E"/>
                </a:solidFill>
                <a:latin typeface="FS Dillon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5F77E-0C9B-417D-B3F6-4C7B0433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6D7D-DC53-43A4-AFE7-167B6434648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CAFDD-BDED-4FD0-A9FD-CB3058F2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625E8-5169-4A4C-A33F-6E13EC95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5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D5D4E-C279-4E7A-9ACA-A8F82D821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66D7D-DC53-43A4-AFE7-167B6434648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0978C-5830-40CA-9F7D-E10F2CEA2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56B14-DF4D-4024-B7D4-E2028B455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8210-F64E-4859-A46D-F2F2B7F003ED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AF4B331-E68C-4F05-ACD8-783781BE23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38836D-B281-4359-957D-EA9779BBBB4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7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60880E-24C3-A049-944B-7D95D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B71CE-9311-4143-ACF2-535C112FE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6201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S Dillon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S Dillon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S Dillon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S Dillon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S Dillon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S Dillon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opentextbc.ca/flofacilitatorguide/chapter/flo-fundamentals/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974A3-F763-4B4B-A419-FAA1DC9DA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3558" y="3007525"/>
            <a:ext cx="9144000" cy="2387600"/>
          </a:xfrm>
        </p:spPr>
        <p:txBody>
          <a:bodyPr/>
          <a:lstStyle/>
          <a:p>
            <a:pPr algn="l"/>
            <a:r>
              <a:rPr lang="en-GB" sz="6000" b="1" dirty="0">
                <a:solidFill>
                  <a:srgbClr val="18243E"/>
                </a:solidFill>
                <a:latin typeface="FS Dillon" panose="02000506030000020004" pitchFamily="50" charset="0"/>
              </a:rPr>
              <a:t>DERBYSHIRE FA</a:t>
            </a:r>
            <a:endParaRPr lang="en-GB" dirty="0"/>
          </a:p>
        </p:txBody>
      </p:sp>
      <p:pic>
        <p:nvPicPr>
          <p:cNvPr id="5" name="Picture 4" descr="Qr code&#10;&#10;Description automatically generated with low confidence">
            <a:extLst>
              <a:ext uri="{FF2B5EF4-FFF2-40B4-BE49-F238E27FC236}">
                <a16:creationId xmlns:a16="http://schemas.microsoft.com/office/drawing/2014/main" id="{F7AB2326-A84F-4B22-AD12-53F34DA80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2068"/>
            <a:ext cx="2834640" cy="2834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FFB29-8971-4482-9C74-ADB0E106795A}"/>
              </a:ext>
            </a:extLst>
          </p:cNvPr>
          <p:cNvSpPr txBox="1"/>
          <p:nvPr/>
        </p:nvSpPr>
        <p:spPr>
          <a:xfrm>
            <a:off x="2793558" y="5395125"/>
            <a:ext cx="703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FS Dillon" panose="02000506030000090004" pitchFamily="50" charset="0"/>
              </a:rPr>
              <a:t>Council Update – March 2023 </a:t>
            </a:r>
          </a:p>
        </p:txBody>
      </p:sp>
    </p:spTree>
    <p:extLst>
      <p:ext uri="{BB962C8B-B14F-4D97-AF65-F5344CB8AC3E}">
        <p14:creationId xmlns:p14="http://schemas.microsoft.com/office/powerpoint/2010/main" val="261591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7187-2BC9-46BB-A6A5-E4092813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County Cup Finals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3824E-65DE-4270-9B2E-97A8CC39E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Tuesday 21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March, Junior Cup South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– To be confirmed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Thursday 30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March, Divisional South – Belper Town – 7:30pm KO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 2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April Sunday Junior Cup – Matlock Town FC – 11am KO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Tuesday 4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April, Divisional North – Alfreton Town – 7:30pm KO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 16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April, Women’s Plate – Long Eaton United FC – 11am KO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 16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April, Women’s Cup – Long Eaton United FC -3pm KO  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Wednesday 19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April, Senior Challenge Cup - Derby County FC – 7:45pm KO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 23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rd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April, Sunday Senior Cup – Long Eaton United – 11am KO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Tuesday 25</a:t>
            </a:r>
            <a:r>
              <a:rPr lang="en-GB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April – Junior North – Staveley Miners Welfare FC – 7:30pm KO </a:t>
            </a:r>
          </a:p>
          <a:p>
            <a:endParaRPr lang="en-GB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74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C2C8-19D0-4A70-B563-19E5AD55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KPI – Player Pathway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AD5ED2-869B-4D91-ACA6-E5FB34154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494" y="1446415"/>
            <a:ext cx="8568647" cy="4820821"/>
          </a:xfrm>
        </p:spPr>
      </p:pic>
    </p:spTree>
    <p:extLst>
      <p:ext uri="{BB962C8B-B14F-4D97-AF65-F5344CB8AC3E}">
        <p14:creationId xmlns:p14="http://schemas.microsoft.com/office/powerpoint/2010/main" val="10262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340E-BA9D-4401-9947-97773D63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KPI - Referees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853AE-C9E6-4729-B731-BA62A3F9F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794"/>
            <a:ext cx="8858250" cy="999581"/>
          </a:xfrm>
        </p:spPr>
        <p:txBody>
          <a:bodyPr/>
          <a:lstStyle/>
          <a:p>
            <a:r>
              <a:rPr lang="en-GB" dirty="0"/>
              <a:t>Referee Course @ Belper Town FC on 1</a:t>
            </a:r>
            <a:r>
              <a:rPr lang="en-GB" baseline="30000" dirty="0"/>
              <a:t>st</a:t>
            </a:r>
            <a:r>
              <a:rPr lang="en-GB" dirty="0"/>
              <a:t> March &amp; 3</a:t>
            </a:r>
            <a:r>
              <a:rPr lang="en-GB" baseline="30000" dirty="0"/>
              <a:t>rd</a:t>
            </a:r>
            <a:r>
              <a:rPr lang="en-GB" dirty="0"/>
              <a:t> March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BDC95-3711-4E8D-9DC0-9EF3B4219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41578"/>
            <a:ext cx="7839075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7307B2-8749-4F21-A648-4C6192F9E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41159"/>
            <a:ext cx="8753475" cy="933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B782DF-5E44-4C8D-9044-C83268F80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38626"/>
            <a:ext cx="9420225" cy="828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976C26-BA41-4D0F-8595-9F117CE7F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203288"/>
            <a:ext cx="92392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3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CFBD-6CB8-4B09-B0C8-88CC3DFC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KPI - Coaching</a:t>
            </a:r>
          </a:p>
        </p:txBody>
      </p:sp>
      <p:pic>
        <p:nvPicPr>
          <p:cNvPr id="6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8240977-6C96-B75E-86FC-373B9A87F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662" y="2014984"/>
            <a:ext cx="9088826" cy="748161"/>
          </a:xfrm>
        </p:spPr>
      </p:pic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A0E25E-22A0-1B1B-A5DC-D33857EA9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68" y="3314153"/>
            <a:ext cx="9112369" cy="761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BC0A2E-FD22-14FC-A5F0-AF6BB73D4002}"/>
              </a:ext>
            </a:extLst>
          </p:cNvPr>
          <p:cNvSpPr txBox="1"/>
          <p:nvPr/>
        </p:nvSpPr>
        <p:spPr>
          <a:xfrm>
            <a:off x="1284940" y="5050117"/>
            <a:ext cx="84716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3x Registers still to be added to CPD INSTANCES  - ON TRACK TO REACH/EXCEED TARGET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99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B087-B63F-4B27-98EB-E7F355D3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Facility Projects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DA067-D86D-49EA-A8B6-0856CAB50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289"/>
            <a:ext cx="10515600" cy="4284617"/>
          </a:xfrm>
        </p:spPr>
        <p:txBody>
          <a:bodyPr/>
          <a:lstStyle/>
          <a:p>
            <a:r>
              <a:rPr lang="en-GB" b="1" i="1" dirty="0"/>
              <a:t>Charles Hill Playing Fields – Amber Valley (Pavilion Project)</a:t>
            </a:r>
            <a:r>
              <a:rPr lang="en-GB" dirty="0"/>
              <a:t>. FF approved their funding towards the project in January 2023. Work is due to on site in the Summer.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 panose="02000506030000020004" pitchFamily="50" charset="0"/>
              <a:ea typeface="+mn-ea"/>
              <a:cs typeface="+mn-cs"/>
            </a:endParaRPr>
          </a:p>
          <a:p>
            <a:r>
              <a:rPr lang="en-GB" b="1" i="1" dirty="0" err="1"/>
              <a:t>Moorways</a:t>
            </a:r>
            <a:r>
              <a:rPr lang="en-GB" b="1" i="1" dirty="0"/>
              <a:t> Sports Village 3G Project – Derby City</a:t>
            </a:r>
            <a:r>
              <a:rPr lang="en-GB" dirty="0"/>
              <a:t>. Meetings will be held in February with key partner clubs to this project. Programme of use to be finalised by May 2023. FF application will be submitted by October 2023.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 panose="02000506030000020004" pitchFamily="50" charset="0"/>
              <a:ea typeface="+mn-ea"/>
              <a:cs typeface="+mn-cs"/>
            </a:endParaRPr>
          </a:p>
          <a:p>
            <a:r>
              <a:rPr lang="en-GB" b="1" i="1" dirty="0"/>
              <a:t>Racecourse Strategic 3G Hub Project</a:t>
            </a:r>
            <a:r>
              <a:rPr lang="en-GB" dirty="0"/>
              <a:t>. FF approved their funding(£6million) in January 2023. Derby City Council to approve their funding contribution in February 2023. Work to start on site in April 2023 with the aim of completion by December 2023.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 panose="02000506030000020004" pitchFamily="50" charset="0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ffectLst/>
              <a:latin typeface="FS Dillon" panose="0200050603000009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effectLst/>
              <a:latin typeface="FS Dillon" panose="0200050603000009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 panose="02000506030000020004" pitchFamily="50" charset="0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33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C09B-E141-51DF-C611-B98587F0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997" y="731062"/>
            <a:ext cx="10389520" cy="673331"/>
          </a:xfrm>
        </p:spPr>
        <p:txBody>
          <a:bodyPr lIns="91440" tIns="45720" rIns="91440" bIns="45720" anchor="ctr"/>
          <a:lstStyle/>
          <a:p>
            <a:r>
              <a:rPr lang="en-GB">
                <a:latin typeface="FS Dillon Medium"/>
              </a:rPr>
              <a:t>Coach Development 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78C4B-7862-1CAE-DD38-E7F67DB34767}"/>
              </a:ext>
            </a:extLst>
          </p:cNvPr>
          <p:cNvSpPr txBox="1"/>
          <p:nvPr/>
        </p:nvSpPr>
        <p:spPr>
          <a:xfrm>
            <a:off x="804676" y="1527857"/>
            <a:ext cx="10094746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Coaches Community Tier 1 memberships Sold Out (30 x £50 memberships)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       Individualised mentoring support offered through top tier has started to be rolled out with   at least 8 coaches being visited for in site session observation by end of February 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3 more successful CPD Events held since last update (Online Webinar, Melbourne SP &amp; Ilkeston Town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Goalkeeping CPD introduced and piloted this month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Positive working relationships continue to be established with coach network and coach developers 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Evidenced by EDI Targeted Coach CPD set up at racecourse in February in conjunction with Lee Brown &amp; Chas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Kehra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 (community champion) 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Furthermore, Coaching in Female Game specific SPD rolled out at Ashbourne with help of UOD &amp; Sam Griffiths 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On track for KPIs with numbers still to be added.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Selected to be part of pilot with UK Coaching</a:t>
            </a:r>
          </a:p>
        </p:txBody>
      </p:sp>
    </p:spTree>
    <p:extLst>
      <p:ext uri="{BB962C8B-B14F-4D97-AF65-F5344CB8AC3E}">
        <p14:creationId xmlns:p14="http://schemas.microsoft.com/office/powerpoint/2010/main" val="385127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681F-C281-01E1-078C-3ACF4756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latin typeface="FS Dillon Medium"/>
              </a:rPr>
              <a:t>League Development  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0DD06-21BA-2258-35DE-9585E0887D9B}"/>
              </a:ext>
            </a:extLst>
          </p:cNvPr>
          <p:cNvSpPr txBox="1"/>
          <p:nvPr/>
        </p:nvSpPr>
        <p:spPr>
          <a:xfrm>
            <a:off x="921599" y="1708271"/>
            <a:ext cx="11082624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Relationships Strong with all leagues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England Football Accreditation awarded to Derwent Valley Junior League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Mediating discussions over potential merger for benefit of football in the county between MRA &amp; Central Midlands Football League (Next meeting 31st Jan)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Regular League Forums/Updates established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Working closely with DJFL and DGLL on initiatives such as Silent Support Weekend and Future of Youth Football Project which is hugely exciting to be a part of something potentially ground-breaking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On-site support for central venues becoming more frequent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 panose="020F0502020204030204"/>
              </a:rPr>
              <a:t>MRA Workshop delivered 26/01/23 on Touchline Behaviour (well received)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277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DC8F-E70F-64CF-9726-0A717173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GB">
                <a:latin typeface="FS Dillon Medium"/>
              </a:rPr>
              <a:t>Club Development  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16135-E79B-B322-E7D2-91C457040CC8}"/>
              </a:ext>
            </a:extLst>
          </p:cNvPr>
          <p:cNvSpPr txBox="1"/>
          <p:nvPr/>
        </p:nvSpPr>
        <p:spPr>
          <a:xfrm>
            <a:off x="657395" y="1225645"/>
            <a:ext cx="11260625" cy="5447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/>
              </a:rPr>
              <a:t>88 Clubs attended the all club meeting on 1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/>
              </a:rPr>
              <a:t>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/>
              </a:rPr>
              <a:t> Feb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/>
              </a:rPr>
              <a:t>Workshop to be delivered on EFA Renewal/applications with 30th April deadline looming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/>
              </a:rPr>
              <a:t>Ongoing support and engagement to clubs that need renewal or to apply for first 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/>
              </a:rPr>
              <a:t>High Peak Club development group explored to ensure that club &amp; coach support is being delivered regularly to clubs in the north of the county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8243E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/>
              </a:rPr>
              <a:t>Positive discussions with Josh Ratcliffe and Ben Mills about what this will look like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/>
              </a:rPr>
              <a:t>Work ongoing to survey interested clubs with NDYFL for implementation of U21 League from next season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/>
              </a:rPr>
              <a:t>Mid-season review to be conducted with all clubs at next meeting with opportunities for questions and answers in an open forum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8243E"/>
                </a:solidFill>
                <a:effectLst/>
                <a:uLnTx/>
                <a:uFillTx/>
                <a:latin typeface="FS Dillon"/>
                <a:ea typeface="+mn-ea"/>
                <a:cs typeface="Calibri"/>
              </a:rPr>
              <a:t>Communication and on ground support being well received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56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965E-4E08-48C6-B29C-26CA73B5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 Workshops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760650-AB71-4041-96BF-AFD4E1005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12" y="1530305"/>
            <a:ext cx="8374369" cy="4710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6238F-2EA3-4216-93C2-910B12D4C70E}"/>
              </a:ext>
            </a:extLst>
          </p:cNvPr>
          <p:cNvSpPr txBox="1"/>
          <p:nvPr/>
        </p:nvSpPr>
        <p:spPr>
          <a:xfrm>
            <a:off x="8560981" y="2119746"/>
            <a:ext cx="34444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Next Steps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Engagement with Clubs , Leagues &amp; Referees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Mental Health Network Group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Develop Partnerships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The Football Mental Alliance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8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965E-4E08-48C6-B29C-26CA73B5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of Youth Football </a:t>
            </a:r>
          </a:p>
        </p:txBody>
      </p:sp>
      <p:pic>
        <p:nvPicPr>
          <p:cNvPr id="1026" name="Picture 2" descr="Group Standings">
            <a:extLst>
              <a:ext uri="{FF2B5EF4-FFF2-40B4-BE49-F238E27FC236}">
                <a16:creationId xmlns:a16="http://schemas.microsoft.com/office/drawing/2014/main" id="{E773FC02-E0AA-45A0-9B55-2804C5D0CA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74" y="1725159"/>
            <a:ext cx="2166670" cy="21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rby Junior Football League">
            <a:extLst>
              <a:ext uri="{FF2B5EF4-FFF2-40B4-BE49-F238E27FC236}">
                <a16:creationId xmlns:a16="http://schemas.microsoft.com/office/drawing/2014/main" id="{05BFC4EF-840A-4634-B07C-487B8B8D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481" y="1871082"/>
            <a:ext cx="1907795" cy="18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D08C25-AB77-4ED5-BAED-9CD62CE28C44}"/>
              </a:ext>
            </a:extLst>
          </p:cNvPr>
          <p:cNvSpPr txBox="1"/>
          <p:nvPr/>
        </p:nvSpPr>
        <p:spPr>
          <a:xfrm>
            <a:off x="5667520" y="4138404"/>
            <a:ext cx="4879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SATURDAY 4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 March – 9am – 3pm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SATURDAY 11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 March, 9am – 3pm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SATURDAY 18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 March, 9am – 3pm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Focus Age Groups – U8, U9 &amp; U10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86621-933F-4994-A100-0911AF86B3A1}"/>
              </a:ext>
            </a:extLst>
          </p:cNvPr>
          <p:cNvSpPr txBox="1"/>
          <p:nvPr/>
        </p:nvSpPr>
        <p:spPr>
          <a:xfrm>
            <a:off x="8979309" y="4138404"/>
            <a:ext cx="3775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SUNDAY 26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 February, 9am – 4pm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SUNDAY 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 March, 9am – 4pm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SUNDAY 12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 March, 9am – 4pm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SUNDAY 19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 March, 9am – 4pm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 panose="0200050603000009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90004" pitchFamily="50" charset="0"/>
                <a:ea typeface="+mn-ea"/>
                <a:cs typeface="+mn-cs"/>
              </a:rPr>
              <a:t>Focus Age Groups – U7, U8, U9 &amp; U10</a:t>
            </a:r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E6F8053-1D36-4857-B259-50EBC0864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54459" y="2536131"/>
            <a:ext cx="1449700" cy="867887"/>
          </a:xfrm>
          <a:prstGeom prst="rect">
            <a:avLst/>
          </a:prstGeom>
        </p:spPr>
      </p:pic>
      <p:pic>
        <p:nvPicPr>
          <p:cNvPr id="1030" name="Picture 6" descr="The Football Association - Wikipedia">
            <a:extLst>
              <a:ext uri="{FF2B5EF4-FFF2-40B4-BE49-F238E27FC236}">
                <a16:creationId xmlns:a16="http://schemas.microsoft.com/office/drawing/2014/main" id="{F183CD87-C298-4442-8D28-B29EC707D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" y="2044888"/>
            <a:ext cx="1293123" cy="18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C2B71F2-9AA5-48FD-A430-B7036855F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09" y="2044887"/>
            <a:ext cx="1283698" cy="1850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BE461D-9BEB-4B9A-9032-170FAB491D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164" y="2559154"/>
            <a:ext cx="1450974" cy="871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4B587F-9346-48AD-8CBE-907CC4B32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1402" y="2559154"/>
            <a:ext cx="1450974" cy="8718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94C90D-FF15-4B66-9310-6FE80DEEB981}"/>
              </a:ext>
            </a:extLst>
          </p:cNvPr>
          <p:cNvSpPr txBox="1"/>
          <p:nvPr/>
        </p:nvSpPr>
        <p:spPr>
          <a:xfrm>
            <a:off x="184558" y="3895263"/>
            <a:ext cx="5201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it?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range of different formats to identify the most appropriate for each age group e.g. 3v3, 4v4, 5v5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Camera equipment to observe games and look for technical actions e.g. amount of touches, kick in’s instead of throw in’s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half = one observation (8 needed in total)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Evolution NOT Revolution</a:t>
            </a:r>
          </a:p>
        </p:txBody>
      </p:sp>
    </p:spTree>
    <p:extLst>
      <p:ext uri="{BB962C8B-B14F-4D97-AF65-F5344CB8AC3E}">
        <p14:creationId xmlns:p14="http://schemas.microsoft.com/office/powerpoint/2010/main" val="144551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CDE6D-963F-4E9E-A0A6-749AB955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Discipline Update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0458B-94C2-422F-A5F1-C000F5EB63CB}"/>
              </a:ext>
            </a:extLst>
          </p:cNvPr>
          <p:cNvSpPr txBox="1"/>
          <p:nvPr/>
        </p:nvSpPr>
        <p:spPr>
          <a:xfrm>
            <a:off x="783810" y="2878335"/>
            <a:ext cx="607885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400" b="1" dirty="0">
                <a:solidFill>
                  <a:srgbClr val="000000"/>
                </a:solidFill>
                <a:latin typeface="FS Dillon" panose="02000506030000090004" pitchFamily="50" charset="0"/>
              </a:rPr>
              <a:t>Specific to Q2</a:t>
            </a:r>
            <a:endParaRPr lang="en-US" sz="2400" b="1" i="0" dirty="0">
              <a:solidFill>
                <a:srgbClr val="000000"/>
              </a:solidFill>
              <a:effectLst/>
              <a:latin typeface="FS Dillon" panose="02000506030000090004" pitchFamily="50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FS Dillon" panose="02000506030000090004" pitchFamily="50" charset="0"/>
              </a:rPr>
              <a:t>140 new cases in October, November, December – Reduced discipline in December due to inclement</a:t>
            </a:r>
            <a:r>
              <a:rPr lang="en-US" dirty="0">
                <a:solidFill>
                  <a:srgbClr val="000000"/>
                </a:solidFill>
                <a:latin typeface="FS Dillon" panose="02000506030000090004" pitchFamily="50" charset="0"/>
              </a:rPr>
              <a:t> weather causing a number of postponements</a:t>
            </a:r>
            <a:r>
              <a:rPr lang="en-US" b="0" i="0" dirty="0">
                <a:solidFill>
                  <a:srgbClr val="000000"/>
                </a:solidFill>
                <a:effectLst/>
                <a:latin typeface="FS Dillon" panose="02000506030000090004" pitchFamily="50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FS Dillon" panose="02000506030000090004" pitchFamily="50" charset="0"/>
              </a:rPr>
              <a:t>48 of the 140 cases have been </a:t>
            </a:r>
            <a:r>
              <a:rPr lang="en-US" dirty="0" err="1">
                <a:solidFill>
                  <a:srgbClr val="000000"/>
                </a:solidFill>
                <a:latin typeface="FS Dillon" panose="02000506030000090004" pitchFamily="50" charset="0"/>
              </a:rPr>
              <a:t>NFA’d</a:t>
            </a:r>
            <a:r>
              <a:rPr lang="en-US" dirty="0">
                <a:solidFill>
                  <a:srgbClr val="000000"/>
                </a:solidFill>
                <a:latin typeface="FS Dillon" panose="02000506030000090004" pitchFamily="50" charset="0"/>
              </a:rPr>
              <a:t>, primary reasons being allegations not being supported by the complainant during the investigation, resulting in having insufficient evidence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FS Dillon" panose="02000506030000090004" pitchFamily="50" charset="0"/>
              </a:rPr>
              <a:t>22 cases were linked to abandoned games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FS Dillon" panose="02000506030000090004" pitchFamily="50" charset="0"/>
              </a:rPr>
              <a:t>The average time for a case to be completed from notification date to closed date is 26.7 days</a:t>
            </a:r>
            <a:endParaRPr lang="en-US" b="0" i="0" dirty="0">
              <a:solidFill>
                <a:srgbClr val="000000"/>
              </a:solidFill>
              <a:effectLst/>
              <a:latin typeface="FS Dillon" panose="02000506030000090004" pitchFamily="50" charset="0"/>
            </a:endParaRPr>
          </a:p>
        </p:txBody>
      </p:sp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834EDAAC-9569-4A5C-82D8-2A4F401CA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99" y="935848"/>
            <a:ext cx="3703805" cy="2475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71FFF-C764-4E86-97CB-BCA75E9232FB}"/>
              </a:ext>
            </a:extLst>
          </p:cNvPr>
          <p:cNvSpPr txBox="1"/>
          <p:nvPr/>
        </p:nvSpPr>
        <p:spPr>
          <a:xfrm>
            <a:off x="783810" y="2012229"/>
            <a:ext cx="5994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FS Dillon" panose="02000506030000090004" pitchFamily="50" charset="0"/>
              </a:rPr>
              <a:t>Increased number of personal hearings requested, slowing down the time it takes to conclude cases </a:t>
            </a:r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26463FF-C227-49C3-8425-611CC95F8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22797"/>
              </p:ext>
            </p:extLst>
          </p:nvPr>
        </p:nvGraphicFramePr>
        <p:xfrm>
          <a:off x="7658359" y="3580120"/>
          <a:ext cx="4303486" cy="300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036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CC1B-6CCA-204A-12F8-599C3110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Offences against match officials (2018/19)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D13DCE-0680-A81B-176C-95CC2AC8B201}"/>
              </a:ext>
            </a:extLst>
          </p:cNvPr>
          <p:cNvGraphicFramePr>
            <a:graphicFrameLocks/>
          </p:cNvGraphicFramePr>
          <p:nvPr/>
        </p:nvGraphicFramePr>
        <p:xfrm>
          <a:off x="2574131" y="1635918"/>
          <a:ext cx="7043738" cy="358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98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CC1B-6CCA-204A-12F8-599C3110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Offences against match officials (2021/22)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D13DCE-0680-A81B-176C-95CC2AC8B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980327"/>
              </p:ext>
            </p:extLst>
          </p:nvPr>
        </p:nvGraphicFramePr>
        <p:xfrm>
          <a:off x="2322462" y="1778531"/>
          <a:ext cx="7043738" cy="358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207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CC1B-6CCA-204A-12F8-599C3110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Offences against match officials (2022/23)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D13DCE-0680-A81B-176C-95CC2AC8B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780867"/>
              </p:ext>
            </p:extLst>
          </p:nvPr>
        </p:nvGraphicFramePr>
        <p:xfrm>
          <a:off x="2348917" y="1635918"/>
          <a:ext cx="7268952" cy="385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53735F-0967-1634-83E2-B08A90D74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29" y="1513261"/>
            <a:ext cx="11484006" cy="470998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r>
              <a:rPr lang="en-GB" sz="1000" dirty="0"/>
              <a:t>* As of 21/02/2023</a:t>
            </a:r>
            <a:r>
              <a:rPr lang="en-GB" sz="2400" dirty="0"/>
              <a:t>	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502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F59A-75A6-4F78-AF87-FB39336C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Freshdesk – Ticket Numbers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7EE7-63B9-4717-9EB7-15B9DB77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29" y="1513261"/>
            <a:ext cx="11484006" cy="470998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300" u="sng" dirty="0"/>
              <a:t>July 2022</a:t>
            </a:r>
            <a:r>
              <a:rPr lang="en-GB" sz="2300" dirty="0"/>
              <a:t>			</a:t>
            </a:r>
            <a:r>
              <a:rPr lang="en-GB" sz="2300" u="sng" dirty="0"/>
              <a:t>August 2022</a:t>
            </a:r>
            <a:r>
              <a:rPr lang="en-GB" sz="2300" dirty="0"/>
              <a:t>			</a:t>
            </a:r>
            <a:r>
              <a:rPr lang="en-GB" sz="2300" u="sng" dirty="0"/>
              <a:t>September 2022</a:t>
            </a:r>
            <a:r>
              <a:rPr lang="en-GB" sz="2300" dirty="0"/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300" dirty="0"/>
              <a:t>1574 tickets created		2154 tickets created		1874 tickets created	                1500 tickets resolved		1707 tickets resolved		2085 tickets resolved	</a:t>
            </a:r>
          </a:p>
          <a:p>
            <a:pPr marL="0" indent="0">
              <a:spcBef>
                <a:spcPts val="0"/>
              </a:spcBef>
              <a:buNone/>
            </a:pPr>
            <a:endParaRPr lang="en-GB" sz="23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300" u="sng" dirty="0"/>
              <a:t>October 2022</a:t>
            </a:r>
            <a:r>
              <a:rPr lang="en-GB" sz="2300" dirty="0"/>
              <a:t>			</a:t>
            </a:r>
            <a:r>
              <a:rPr lang="en-GB" sz="2300" u="sng" dirty="0"/>
              <a:t>November 2022</a:t>
            </a:r>
            <a:r>
              <a:rPr lang="en-GB" sz="2300" dirty="0"/>
              <a:t>			</a:t>
            </a:r>
            <a:r>
              <a:rPr lang="en-GB" sz="2300" u="sng" dirty="0"/>
              <a:t>December 2022</a:t>
            </a:r>
            <a:r>
              <a:rPr lang="en-GB" sz="2300" dirty="0"/>
              <a:t>	</a:t>
            </a: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r>
              <a:rPr lang="en-GB" sz="2300" dirty="0"/>
              <a:t>1523 tickets created		1617 tickets created		1028 tickets created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300" dirty="0"/>
              <a:t>1860 tickets resolved		1634 tickets resolved		1158 tickets resolved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300" dirty="0"/>
              <a:t>		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u="sng" dirty="0"/>
              <a:t>January 2023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1202 tickets created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1126 tickets resolved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	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Graphic 4" descr="Email with solid fill">
            <a:extLst>
              <a:ext uri="{FF2B5EF4-FFF2-40B4-BE49-F238E27FC236}">
                <a16:creationId xmlns:a16="http://schemas.microsoft.com/office/drawing/2014/main" id="{440321B9-0BE3-43A8-8227-0D96A06A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3743" y="5477135"/>
            <a:ext cx="1215561" cy="12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4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F59A-75A6-4F78-AF87-FB39336C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Freshdesk – Customer Satisfaction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7EE7-63B9-4717-9EB7-15B9DB77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29" y="1513261"/>
            <a:ext cx="11484006" cy="470998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300" u="sng" dirty="0"/>
              <a:t>Q1</a:t>
            </a:r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endParaRPr lang="en-GB" sz="2300" u="sng" dirty="0"/>
          </a:p>
          <a:p>
            <a:pPr marL="0" indent="0">
              <a:spcBef>
                <a:spcPts val="0"/>
              </a:spcBef>
              <a:buNone/>
            </a:pPr>
            <a:r>
              <a:rPr lang="en-GB" sz="2300" u="sng" dirty="0"/>
              <a:t>Q2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	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Graphic 4" descr="Email with solid fill">
            <a:extLst>
              <a:ext uri="{FF2B5EF4-FFF2-40B4-BE49-F238E27FC236}">
                <a16:creationId xmlns:a16="http://schemas.microsoft.com/office/drawing/2014/main" id="{440321B9-0BE3-43A8-8227-0D96A06A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3743" y="5477135"/>
            <a:ext cx="1215561" cy="1215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376BC9-48A2-4EB1-8E15-9998A7891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29" y="2030004"/>
            <a:ext cx="10991850" cy="600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22E947-C98C-4EC7-85C5-B1500ADB0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54" y="3525353"/>
            <a:ext cx="110204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0972-8684-4386-ACC9-F029C836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Key stats on social media (Dec ‘22 – Jan ‘23)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679E8-9B42-480A-9B16-AA8B46F76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77" y="1740850"/>
            <a:ext cx="3072967" cy="1728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BA207F-F0E5-4F72-A301-C122617BA095}"/>
              </a:ext>
            </a:extLst>
          </p:cNvPr>
          <p:cNvSpPr txBox="1"/>
          <p:nvPr/>
        </p:nvSpPr>
        <p:spPr>
          <a:xfrm>
            <a:off x="1938637" y="3520173"/>
            <a:ext cx="4220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20004" pitchFamily="50" charset="0"/>
                <a:ea typeface="+mn-ea"/>
                <a:cs typeface="+mn-cs"/>
              </a:rPr>
              <a:t>Impressions increased by </a:t>
            </a:r>
            <a:r>
              <a:rPr lang="en-GB" sz="2400" dirty="0">
                <a:solidFill>
                  <a:prstClr val="black"/>
                </a:solidFill>
                <a:latin typeface="FS Dillon" panose="02000506030000020004" pitchFamily="50" charset="0"/>
              </a:rPr>
              <a:t>96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20004" pitchFamily="50" charset="0"/>
                <a:ea typeface="+mn-ea"/>
                <a:cs typeface="+mn-cs"/>
              </a:rPr>
              <a:t>.7% in last 28 days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FS Dillon" panose="02000506030000020004" pitchFamily="50" charset="0"/>
              </a:rPr>
              <a:t>317k impressions (times a tweet has been viewed)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FS Dillon" panose="02000506030000020004" pitchFamily="50" charset="0"/>
              </a:rPr>
              <a:t>14.3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20004" pitchFamily="50" charset="0"/>
                <a:ea typeface="+mn-ea"/>
                <a:cs typeface="+mn-cs"/>
              </a:rPr>
              <a:t>k profile visits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FS Dillon" panose="02000506030000020004" pitchFamily="50" charset="0"/>
              </a:rPr>
              <a:t>307 mentions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S Dillon" panose="02000506030000020004" pitchFamily="50" charset="0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15E80E3-1705-4A93-85E4-32606F4BA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87" y="1745386"/>
            <a:ext cx="3072967" cy="1728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4DCEB8-00D3-4C19-8FCA-924E18E71B63}"/>
              </a:ext>
            </a:extLst>
          </p:cNvPr>
          <p:cNvSpPr txBox="1"/>
          <p:nvPr/>
        </p:nvSpPr>
        <p:spPr>
          <a:xfrm>
            <a:off x="6784098" y="3520173"/>
            <a:ext cx="4851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FS Dillon" panose="02000506030000020004" pitchFamily="50" charset="0"/>
              </a:rPr>
              <a:t>47.9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20004" pitchFamily="50" charset="0"/>
                <a:ea typeface="+mn-ea"/>
                <a:cs typeface="+mn-cs"/>
              </a:rPr>
              <a:t>k people reached</a:t>
            </a:r>
            <a:endParaRPr lang="en-GB" sz="2400" dirty="0">
              <a:solidFill>
                <a:prstClr val="black"/>
              </a:solidFill>
              <a:latin typeface="FS Dillon" panose="02000506030000020004" pitchFamily="50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FS Dillon" panose="02000506030000020004" pitchFamily="50" charset="0"/>
              </a:rPr>
              <a:t>70.1k p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20004" pitchFamily="50" charset="0"/>
                <a:ea typeface="+mn-ea"/>
                <a:cs typeface="+mn-cs"/>
              </a:rPr>
              <a:t>ost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20004" pitchFamily="50" charset="0"/>
                <a:ea typeface="+mn-ea"/>
                <a:cs typeface="+mn-cs"/>
              </a:rPr>
              <a:t> reach (</a:t>
            </a:r>
            <a:r>
              <a:rPr lang="en-GB" sz="2400" dirty="0">
                <a:solidFill>
                  <a:prstClr val="black"/>
                </a:solidFill>
                <a:latin typeface="FS Dillon" panose="02000506030000020004" pitchFamily="50" charset="0"/>
              </a:rPr>
              <a:t>78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20004" pitchFamily="50" charset="0"/>
                <a:ea typeface="+mn-ea"/>
                <a:cs typeface="+mn-cs"/>
              </a:rPr>
              <a:t>.4% increase)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FS Dillon" panose="02000506030000020004" pitchFamily="50" charset="0"/>
              </a:rPr>
              <a:t>3.2k page visits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20004" pitchFamily="50" charset="0"/>
                <a:ea typeface="+mn-ea"/>
                <a:cs typeface="+mn-cs"/>
              </a:rPr>
              <a:t>Only </a:t>
            </a:r>
            <a:r>
              <a:rPr lang="en-GB" sz="2400" dirty="0">
                <a:solidFill>
                  <a:prstClr val="black"/>
                </a:solidFill>
                <a:latin typeface="FS Dillon" panose="02000506030000020004" pitchFamily="50" charset="0"/>
              </a:rPr>
              <a:t>67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S Dillon" panose="02000506030000020004" pitchFamily="50" charset="0"/>
                <a:ea typeface="+mn-ea"/>
                <a:cs typeface="+mn-cs"/>
              </a:rPr>
              <a:t> followers away from 4,000 followers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A803B-6DBF-44DD-9026-7926760C0A62}"/>
              </a:ext>
            </a:extLst>
          </p:cNvPr>
          <p:cNvSpPr txBox="1"/>
          <p:nvPr/>
        </p:nvSpPr>
        <p:spPr>
          <a:xfrm>
            <a:off x="3904078" y="5807863"/>
            <a:ext cx="685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S Dillon" panose="02000506030000090004" pitchFamily="50" charset="0"/>
              </a:rPr>
              <a:t>*Measuring from 1</a:t>
            </a:r>
            <a:r>
              <a:rPr lang="en-GB" baseline="30000" dirty="0">
                <a:latin typeface="FS Dillon" panose="02000506030000090004" pitchFamily="50" charset="0"/>
              </a:rPr>
              <a:t>st</a:t>
            </a:r>
            <a:r>
              <a:rPr lang="en-GB" dirty="0">
                <a:latin typeface="FS Dillon" panose="02000506030000090004" pitchFamily="50" charset="0"/>
              </a:rPr>
              <a:t> December 2022 – 26</a:t>
            </a:r>
            <a:r>
              <a:rPr lang="en-GB" baseline="30000" dirty="0">
                <a:latin typeface="FS Dillon" panose="02000506030000090004" pitchFamily="50" charset="0"/>
              </a:rPr>
              <a:t>th</a:t>
            </a:r>
            <a:r>
              <a:rPr lang="en-GB" dirty="0">
                <a:latin typeface="FS Dillon" panose="02000506030000090004" pitchFamily="50" charset="0"/>
              </a:rPr>
              <a:t> January 2023</a:t>
            </a:r>
          </a:p>
        </p:txBody>
      </p:sp>
    </p:spTree>
    <p:extLst>
      <p:ext uri="{BB962C8B-B14F-4D97-AF65-F5344CB8AC3E}">
        <p14:creationId xmlns:p14="http://schemas.microsoft.com/office/powerpoint/2010/main" val="219534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B053-9847-4DF1-A238-B1FFDF25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County Cups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DDD57-C779-4842-89A6-425379BE8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The return of our County Cups has been well received, with lots of coverage going across our socials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069BF5-BE2D-4804-9E28-AE2916D60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69" y="2205202"/>
            <a:ext cx="2068909" cy="29745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336B853-20BA-4FAF-827E-596E223CD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25" y="2205202"/>
            <a:ext cx="2036398" cy="2995127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B2918FF-D50A-4F98-A1B6-79421EA61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53" y="3935481"/>
            <a:ext cx="1962589" cy="2751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3D9B8-62B3-4516-851D-503A4630F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6" y="2029544"/>
            <a:ext cx="2922037" cy="4187358"/>
          </a:xfrm>
          <a:prstGeom prst="rect">
            <a:avLst/>
          </a:prstGeom>
        </p:spPr>
      </p:pic>
      <p:pic>
        <p:nvPicPr>
          <p:cNvPr id="13" name="Picture 12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7FF4021F-42C5-46EA-BCC8-BBF0ACA9A9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89" y="3762102"/>
            <a:ext cx="2221909" cy="2529502"/>
          </a:xfrm>
          <a:prstGeom prst="rect">
            <a:avLst/>
          </a:prstGeom>
        </p:spPr>
      </p:pic>
      <p:pic>
        <p:nvPicPr>
          <p:cNvPr id="15" name="Picture 14" descr="A screenshot of a football game&#10;&#10;Description automatically generated with medium confidence">
            <a:extLst>
              <a:ext uri="{FF2B5EF4-FFF2-40B4-BE49-F238E27FC236}">
                <a16:creationId xmlns:a16="http://schemas.microsoft.com/office/drawing/2014/main" id="{D55E2D06-0978-4D37-AC1F-114B560B59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99" y="919427"/>
            <a:ext cx="3126943" cy="28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18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7D6AFD-3081-448E-869E-A2E6A07AFB43}" vid="{033F171B-04C9-4E30-9429-9F949BEF2BFA}"/>
    </a:ext>
  </a:extLst>
</a:theme>
</file>

<file path=ppt/theme/theme2.xml><?xml version="1.0" encoding="utf-8"?>
<a:theme xmlns:a="http://schemas.openxmlformats.org/drawingml/2006/main" name="8_Office Theme">
  <a:themeElements>
    <a:clrScheme name="England Football">
      <a:dk1>
        <a:srgbClr val="011E41"/>
      </a:dk1>
      <a:lt1>
        <a:srgbClr val="FFFFFF"/>
      </a:lt1>
      <a:dk2>
        <a:srgbClr val="E1261C"/>
      </a:dk2>
      <a:lt2>
        <a:srgbClr val="E7E6E6"/>
      </a:lt2>
      <a:accent1>
        <a:srgbClr val="E1261C"/>
      </a:accent1>
      <a:accent2>
        <a:srgbClr val="011E41"/>
      </a:accent2>
      <a:accent3>
        <a:srgbClr val="FFFFFF"/>
      </a:accent3>
      <a:accent4>
        <a:srgbClr val="E1261C"/>
      </a:accent4>
      <a:accent5>
        <a:srgbClr val="011E41"/>
      </a:accent5>
      <a:accent6>
        <a:srgbClr val="FFFFFF"/>
      </a:accent6>
      <a:hlink>
        <a:srgbClr val="E1261C"/>
      </a:hlink>
      <a:folHlink>
        <a:srgbClr val="011E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800D0317CAA40AAC85882E58B40EC" ma:contentTypeVersion="18" ma:contentTypeDescription="Create a new document." ma:contentTypeScope="" ma:versionID="b748a51cef006a4c4fdb4d9edccc3cab">
  <xsd:schema xmlns:xsd="http://www.w3.org/2001/XMLSchema" xmlns:xs="http://www.w3.org/2001/XMLSchema" xmlns:p="http://schemas.microsoft.com/office/2006/metadata/properties" xmlns:ns2="22afdbb4-8100-480e-b3ed-61c8ddf308e1" xmlns:ns3="61217af5-bc1c-4af2-b685-bd054efb0480" targetNamespace="http://schemas.microsoft.com/office/2006/metadata/properties" ma:root="true" ma:fieldsID="ba531ff1fec321d2fa2c1a82e36a31d2" ns2:_="" ns3:_="">
    <xsd:import namespace="22afdbb4-8100-480e-b3ed-61c8ddf308e1"/>
    <xsd:import namespace="61217af5-bc1c-4af2-b685-bd054efb04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fdbb4-8100-480e-b3ed-61c8ddf308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d4ec47-8037-4ebe-ad01-e6ba2150e6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17af5-bc1c-4af2-b685-bd054efb048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98f8ea8-5c10-4209-b435-30df05423ca1}" ma:internalName="TaxCatchAll" ma:showField="CatchAllData" ma:web="61217af5-bc1c-4af2-b685-bd054efb04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afdbb4-8100-480e-b3ed-61c8ddf308e1">
      <Terms xmlns="http://schemas.microsoft.com/office/infopath/2007/PartnerControls"/>
    </lcf76f155ced4ddcb4097134ff3c332f>
    <TaxCatchAll xmlns="61217af5-bc1c-4af2-b685-bd054efb04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E242B2-DBFD-4140-A0E5-8952D363C2E6}"/>
</file>

<file path=customXml/itemProps2.xml><?xml version="1.0" encoding="utf-8"?>
<ds:datastoreItem xmlns:ds="http://schemas.openxmlformats.org/officeDocument/2006/customXml" ds:itemID="{75BFF3F7-3CE7-48B1-B658-08EF826D8BD9}">
  <ds:schemaRefs>
    <ds:schemaRef ds:uri="22afdbb4-8100-480e-b3ed-61c8ddf308e1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1217af5-bc1c-4af2-b685-bd054efb048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DAD8DEF-B20D-4FC8-AA57-89EAD0548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Staff Presentation Template</Template>
  <TotalTime>1423</TotalTime>
  <Words>1143</Words>
  <Application>Microsoft Office PowerPoint</Application>
  <PresentationFormat>Widescreen</PresentationFormat>
  <Paragraphs>140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FS Dillon</vt:lpstr>
      <vt:lpstr>FS Dillon Medium</vt:lpstr>
      <vt:lpstr>Wingdings</vt:lpstr>
      <vt:lpstr>Office Theme</vt:lpstr>
      <vt:lpstr>8_Office Theme</vt:lpstr>
      <vt:lpstr>DERBYSHIRE FA</vt:lpstr>
      <vt:lpstr>Discipline Update</vt:lpstr>
      <vt:lpstr>Offences against match officials (2018/19)</vt:lpstr>
      <vt:lpstr>Offences against match officials (2021/22)</vt:lpstr>
      <vt:lpstr>Offences against match officials (2022/23)</vt:lpstr>
      <vt:lpstr>Freshdesk – Ticket Numbers</vt:lpstr>
      <vt:lpstr>Freshdesk – Customer Satisfaction</vt:lpstr>
      <vt:lpstr>Key stats on social media (Dec ‘22 – Jan ‘23) </vt:lpstr>
      <vt:lpstr>County Cups Coverage</vt:lpstr>
      <vt:lpstr>County Cup Finals</vt:lpstr>
      <vt:lpstr>KPI – Player Pathway</vt:lpstr>
      <vt:lpstr>KPI - Referees</vt:lpstr>
      <vt:lpstr>KPI - Coaching</vt:lpstr>
      <vt:lpstr>Facility Projects Update</vt:lpstr>
      <vt:lpstr>Coach Development </vt:lpstr>
      <vt:lpstr>League Development  </vt:lpstr>
      <vt:lpstr>Club Development  </vt:lpstr>
      <vt:lpstr>Mental Health Workshops</vt:lpstr>
      <vt:lpstr>Future of Youth Football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 Stevenson</dc:creator>
  <cp:lastModifiedBy>Ricky Stevenson</cp:lastModifiedBy>
  <cp:revision>29</cp:revision>
  <dcterms:created xsi:type="dcterms:W3CDTF">2019-10-25T13:07:29Z</dcterms:created>
  <dcterms:modified xsi:type="dcterms:W3CDTF">2023-02-24T10:24:56Z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0x01010045F800D0317CAA40AAC85882E58B40EC</vt:lpwstr>
  </property>
  <property fmtid="{D5CDD505-2E9C-101B-9397-08002B2CF9AE}" pid="3" name="MediaServiceImageTags">
    <vt:lpwstr/>
  </property>
</Properties>
</file>