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9" r:id="rId5"/>
  </p:sldMasterIdLst>
  <p:sldIdLst>
    <p:sldId id="256" r:id="rId6"/>
    <p:sldId id="275" r:id="rId7"/>
    <p:sldId id="911" r:id="rId8"/>
    <p:sldId id="912" r:id="rId9"/>
    <p:sldId id="835" r:id="rId10"/>
    <p:sldId id="880" r:id="rId11"/>
    <p:sldId id="907" r:id="rId12"/>
    <p:sldId id="906" r:id="rId13"/>
    <p:sldId id="298" r:id="rId14"/>
    <p:sldId id="896" r:id="rId15"/>
    <p:sldId id="902" r:id="rId16"/>
    <p:sldId id="903" r:id="rId17"/>
    <p:sldId id="904" r:id="rId18"/>
    <p:sldId id="884" r:id="rId19"/>
    <p:sldId id="908" r:id="rId20"/>
    <p:sldId id="909" r:id="rId21"/>
    <p:sldId id="889" r:id="rId22"/>
    <p:sldId id="8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4D81D-B0AB-4057-BB3C-C7C8150B04EB}">
          <p14:sldIdLst>
            <p14:sldId id="256"/>
            <p14:sldId id="275"/>
            <p14:sldId id="911"/>
            <p14:sldId id="912"/>
            <p14:sldId id="835"/>
            <p14:sldId id="880"/>
            <p14:sldId id="907"/>
            <p14:sldId id="906"/>
            <p14:sldId id="298"/>
            <p14:sldId id="896"/>
            <p14:sldId id="902"/>
            <p14:sldId id="903"/>
            <p14:sldId id="904"/>
            <p14:sldId id="884"/>
            <p14:sldId id="908"/>
            <p14:sldId id="909"/>
            <p14:sldId id="889"/>
            <p14:sldId id="8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00"/>
    <a:srgbClr val="18243E"/>
    <a:srgbClr val="C09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5F2AD-025C-3C4F-629B-94CF08F0DB90}" v="28" dt="2023-09-18T15:29:38.878"/>
    <p1510:client id="{2F8BC69E-9E8A-8848-393E-5CCBB6BB4637}" v="2245" dt="2023-09-18T15:37:16.566"/>
    <p1510:client id="{6AF508C5-FD31-1376-2F74-063B78EDBB7E}" v="16" dt="2023-09-18T15:36:26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englishfa.sharepoint.com/sites/DerbyshireFASharedData/Shared%20Documents/Football%20Services/Discipline/2023-24%20Cases/DCFA%20Dashboar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englishfa.sharepoint.com/sites/DerbyshireFASharedData/Shared%20Documents/Football%20Services/Discipline/2023-24%20Cases/DCFA%20Dashboar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englishfa.sharepoint.com/sites/DerbyshireFASharedData/Shared%20Documents/Football%20Services/Discipline/2023-24%20Cases/DCFA%20Dashboar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englishfa.sharepoint.com/sites/DerbyshireFASharedData/Shared%20Documents/Football%20Services/Discipline/2023-24%20Cases/DCFA%20Dashboar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englishfa.sharepoint.com/sites/DerbyshireFASharedData/Shared%20Documents/Football%20Services/Discipline/2023-24%20Cases/DCFA%20Dashboa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Investigations By Status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824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82F-4637-A25D-A5D0F3924307}"/>
              </c:ext>
            </c:extLst>
          </c:dPt>
          <c:dPt>
            <c:idx val="2"/>
            <c:invertIfNegative val="0"/>
            <c:bubble3D val="0"/>
            <c:spPr>
              <a:solidFill>
                <a:srgbClr val="C0971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82F-4637-A25D-A5D0F3924307}"/>
              </c:ext>
            </c:extLst>
          </c:dPt>
          <c:dPt>
            <c:idx val="3"/>
            <c:invertIfNegative val="0"/>
            <c:bubble3D val="0"/>
            <c:spPr>
              <a:solidFill>
                <a:srgbClr val="009FE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82F-4637-A25D-A5D0F3924307}"/>
              </c:ext>
            </c:extLst>
          </c:dPt>
          <c:dPt>
            <c:idx val="6"/>
            <c:invertIfNegative val="0"/>
            <c:bubble3D val="0"/>
            <c:spPr>
              <a:solidFill>
                <a:srgbClr val="FA616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82F-4637-A25D-A5D0F3924307}"/>
              </c:ext>
            </c:extLst>
          </c:dPt>
          <c:dPt>
            <c:idx val="8"/>
            <c:invertIfNegative val="0"/>
            <c:bubble3D val="0"/>
            <c:spPr>
              <a:solidFill>
                <a:srgbClr val="02724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D82F-4637-A25D-A5D0F3924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Under Investigation</c:v>
                </c:pt>
                <c:pt idx="1">
                  <c:v>To Charge</c:v>
                </c:pt>
                <c:pt idx="2">
                  <c:v>Charged</c:v>
                </c:pt>
                <c:pt idx="3">
                  <c:v>To Hear</c:v>
                </c:pt>
                <c:pt idx="4">
                  <c:v>Heard Proven</c:v>
                </c:pt>
                <c:pt idx="5">
                  <c:v>Heard Not Proven</c:v>
                </c:pt>
                <c:pt idx="6">
                  <c:v>NFA</c:v>
                </c:pt>
                <c:pt idx="7">
                  <c:v>Education</c:v>
                </c:pt>
                <c:pt idx="8">
                  <c:v>Warning Letter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F-4637-A25D-A5D0F3924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912432"/>
        <c:axId val="567924080"/>
      </c:barChart>
      <c:valAx>
        <c:axId val="56792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12432"/>
        <c:crosses val="autoZero"/>
        <c:crossBetween val="between"/>
      </c:valAx>
      <c:catAx>
        <c:axId val="5679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2408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Split Between Open Aged &amp; Youth Investigations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Sheet1!$B$17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5EB-424F-9305-E963A2A8224D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5EB-424F-9305-E963A2A82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Sheet1!$A$18:$A$19</c:f>
              <c:strCache>
                <c:ptCount val="2"/>
                <c:pt idx="0">
                  <c:v>Open Aged</c:v>
                </c:pt>
                <c:pt idx="1">
                  <c:v>Youth</c:v>
                </c:pt>
              </c:strCache>
            </c:strRef>
          </c:cat>
          <c:val>
            <c:numRef>
              <c:f>Sheet1!$B$18:$B$19</c:f>
              <c:numCache>
                <c:formatCode>General</c:formatCode>
                <c:ptCount val="2"/>
                <c:pt idx="0">
                  <c:v>19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EB-424F-9305-E963A2A822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NFA - Reasoning Breakdown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rgbClr val="18243E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33B-4987-90D2-9AC6EAC162F3}"/>
              </c:ext>
            </c:extLst>
          </c:dPt>
          <c:dPt>
            <c:idx val="1"/>
            <c:bubble3D val="0"/>
            <c:spPr>
              <a:solidFill>
                <a:srgbClr val="009FE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33B-4987-90D2-9AC6EAC162F3}"/>
              </c:ext>
            </c:extLst>
          </c:dPt>
          <c:dPt>
            <c:idx val="2"/>
            <c:bubble3D val="0"/>
            <c:spPr>
              <a:solidFill>
                <a:srgbClr val="ED1A24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33B-4987-90D2-9AC6EAC162F3}"/>
              </c:ext>
            </c:extLst>
          </c:dPt>
          <c:dPt>
            <c:idx val="3"/>
            <c:bubble3D val="0"/>
            <c:spPr>
              <a:solidFill>
                <a:srgbClr val="FBD41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33B-4987-90D2-9AC6EAC162F3}"/>
              </c:ext>
            </c:extLst>
          </c:dPt>
          <c:dPt>
            <c:idx val="4"/>
            <c:bubble3D val="0"/>
            <c:spPr>
              <a:solidFill>
                <a:srgbClr val="C0971B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33B-4987-90D2-9AC6EAC162F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33B-4987-90D2-9AC6EAC162F3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3B-4987-90D2-9AC6EAC1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Sheet1!$A$22:$A$27</c:f>
              <c:strCache>
                <c:ptCount val="6"/>
                <c:pt idx="0">
                  <c:v>NFA / Insufficient Evidence</c:v>
                </c:pt>
                <c:pt idx="1">
                  <c:v>NFA / Threshold Not Met</c:v>
                </c:pt>
                <c:pt idx="2">
                  <c:v>NFA / Complainent Not Pursuing</c:v>
                </c:pt>
                <c:pt idx="3">
                  <c:v>NFA / Timed Out</c:v>
                </c:pt>
                <c:pt idx="4">
                  <c:v>NFA / Safeguarding</c:v>
                </c:pt>
                <c:pt idx="5">
                  <c:v>NFA / Other</c:v>
                </c:pt>
              </c:strCache>
            </c:strRef>
          </c:cat>
          <c:val>
            <c:numRef>
              <c:f>Sheet1!$B$22:$B$27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B-4987-90D2-9AC6EAC1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Investigations By Month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7396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EF9-4F5C-AA67-230E3348B7BC}"/>
              </c:ext>
            </c:extLst>
          </c:dPt>
          <c:dPt>
            <c:idx val="1"/>
            <c:invertIfNegative val="0"/>
            <c:bubble3D val="0"/>
            <c:spPr>
              <a:solidFill>
                <a:srgbClr val="FBD41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EF9-4F5C-AA67-230E3348B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Sheet1!$A$33:$A$44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Sheet1!$B$33:$B$44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F9-4F5C-AA67-230E3348B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902864"/>
        <c:axId val="567907024"/>
      </c:barChart>
      <c:valAx>
        <c:axId val="56790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02864"/>
        <c:crosses val="autoZero"/>
        <c:crossBetween val="between"/>
      </c:valAx>
      <c:catAx>
        <c:axId val="56790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070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Number of Cases By League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Sheet1!$A$48:$A$74</c:f>
              <c:strCache>
                <c:ptCount val="27"/>
                <c:pt idx="0">
                  <c:v>Alfreton &amp; District Sunday League</c:v>
                </c:pt>
                <c:pt idx="1">
                  <c:v>Burton Junior Football League</c:v>
                </c:pt>
                <c:pt idx="2">
                  <c:v>Burton Sunday League</c:v>
                </c:pt>
                <c:pt idx="3">
                  <c:v>Central Midlands Alliance</c:v>
                </c:pt>
                <c:pt idx="4">
                  <c:v>Chesterfield &amp; District Sunday League</c:v>
                </c:pt>
                <c:pt idx="5">
                  <c:v>Derby Church League</c:v>
                </c:pt>
                <c:pt idx="6">
                  <c:v>Derby City Football League</c:v>
                </c:pt>
                <c:pt idx="7">
                  <c:v>Derby Junior Football League</c:v>
                </c:pt>
                <c:pt idx="8">
                  <c:v>Derby Taverners Sunday League</c:v>
                </c:pt>
                <c:pt idx="9">
                  <c:v>Derbyshire Girls &amp; Ladies League</c:v>
                </c:pt>
                <c:pt idx="10">
                  <c:v>Derwent Valley Junior League</c:v>
                </c:pt>
                <c:pt idx="11">
                  <c:v>East Manchester JFL</c:v>
                </c:pt>
                <c:pt idx="12">
                  <c:v>Friendly</c:v>
                </c:pt>
                <c:pt idx="13">
                  <c:v>High Peak League</c:v>
                </c:pt>
                <c:pt idx="14">
                  <c:v>Hope Valley Amateur League</c:v>
                </c:pt>
                <c:pt idx="15">
                  <c:v>Leicestershire Midweek Floodlit League</c:v>
                </c:pt>
                <c:pt idx="16">
                  <c:v>Long Eaton Sunday League</c:v>
                </c:pt>
                <c:pt idx="17">
                  <c:v>Manchester Football League</c:v>
                </c:pt>
                <c:pt idx="18">
                  <c:v>Midland Football League</c:v>
                </c:pt>
                <c:pt idx="19">
                  <c:v>North Derbyshire Youth Football League</c:v>
                </c:pt>
                <c:pt idx="20">
                  <c:v>North West Counties</c:v>
                </c:pt>
                <c:pt idx="21">
                  <c:v>Northern Counties East</c:v>
                </c:pt>
                <c:pt idx="22">
                  <c:v>Notts. Senior League</c:v>
                </c:pt>
                <c:pt idx="23">
                  <c:v>Notts. Youth League</c:v>
                </c:pt>
                <c:pt idx="24">
                  <c:v>Tameside Football League</c:v>
                </c:pt>
                <c:pt idx="25">
                  <c:v>Young Elizabethan League</c:v>
                </c:pt>
                <c:pt idx="26">
                  <c:v>Other</c:v>
                </c:pt>
              </c:strCache>
            </c:strRef>
          </c:cat>
          <c:val>
            <c:numRef>
              <c:f>Sheet1!$B$48:$B$74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F-4560-B9B2-4A8B662E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7921168"/>
        <c:axId val="567920336"/>
      </c:barChart>
      <c:valAx>
        <c:axId val="5679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21168"/>
        <c:crosses val="autoZero"/>
        <c:crossBetween val="between"/>
      </c:valAx>
      <c:catAx>
        <c:axId val="56792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8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6792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7E26-A93E-4A4C-9A7D-8D8DE1AC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41C7-48BE-461E-B54C-A4AA5764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794"/>
            <a:ext cx="10515600" cy="4284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35F83-EC2D-45F7-9B6F-4DA28840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3B90-497A-4447-A9C7-85306E71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CCC7-2748-4616-8C2A-FF146DD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8450B-D1F2-4AE0-9B69-81555EDEA59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DD8FC-8411-4A94-ACE9-D73F9413E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54481"/>
            <a:ext cx="2628900" cy="438912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EA313-CA69-44F9-A615-B98CA6C72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54480"/>
            <a:ext cx="7734300" cy="438912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5B98-5089-4855-AAE3-72C4D551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F0A11-C7E3-41CE-BF6F-16B8FF69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3E90-D762-4D06-930C-79F8C30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B689-A384-42F2-8185-A559597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91329-4119-4855-A800-4A61B5C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628B-8808-45E3-B155-A2F6C282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B72-ABB5-4D09-BC2D-1998429225DF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D52EE-FBEC-46D9-BE8B-41744755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3388-F546-414D-9E37-4A3DB19A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2FD1-DE67-44AD-8754-49238EE4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1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F03F-AA42-2B42-AEF5-394D2F37C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0F2A8-F509-9E09-ECA4-B8A19CEFE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9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4896-5A89-4CBF-903F-5BD38E7E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2" y="1625874"/>
            <a:ext cx="10386397" cy="293660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97FA-8B34-4C35-9FFA-EC4A78EF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14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29010-3D28-424B-AF92-F6EFE977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AAD4-5958-4AD0-A008-631F333C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A7C2-12DE-40AC-A5CE-9671DDFE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C77F13-7D22-4929-B08F-642BDC4CB803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57600"/>
            <a:ext cx="0" cy="904876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4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0896-894C-4439-986D-8B5E743A4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8560"/>
            <a:ext cx="5181600" cy="4365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DE660-981D-4FE6-B3CD-A30E06F9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560"/>
            <a:ext cx="5181600" cy="4365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89002-4ACA-4F5D-9321-28026AA4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01CE-3B4B-4814-8095-B2295552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1C6C1-E09F-4992-A684-96E82505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6BCBC8-54CE-414C-B453-053B1B4A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10B575-039E-49DF-84F2-B27B1BE1E71E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4886E-090F-4F55-ADA1-DD8C2D5A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5860"/>
            <a:ext cx="5157787" cy="9792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EA8E3-F55E-4C05-9ED3-9FC1F5EA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6E48A-9F75-4CCD-A5AB-54F49BC10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5861"/>
            <a:ext cx="5183188" cy="979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EB6A0-7DEC-446D-80A0-BB9D9A31E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74194-5B1D-41F6-8A01-4425CA9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651F8-C3C6-4E38-9C84-2B7BCA45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93F2E-DD78-4F6A-897F-06107614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61AB9C-90A9-4E6A-8286-E37FA40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EBDFC-A103-4A5F-B517-1C2477C2FD54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0EE0F-34A3-47C0-89E9-3AB5A226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8D70-7AA2-415D-8931-E4BD1DE7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312CD-7718-4CF6-A9AF-9416FE83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E171E7-5287-46B2-B9F1-71E4BE87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CFBD36-69BF-4330-9427-FA12BEEAF1D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09230-683A-43D8-AEC0-13FAF8E2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42A2C-AA4D-4E69-B844-46C31850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62839-2139-4222-9F97-04C5F3CC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676D-1AF6-45C5-B6BC-1C3C0EF7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7542"/>
            <a:ext cx="3932237" cy="101890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D4C1-F437-48CB-9EE4-00438B36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7542"/>
            <a:ext cx="6172200" cy="42935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 sz="2800"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 sz="2400"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 sz="2000"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 sz="2000">
                <a:solidFill>
                  <a:srgbClr val="18243E"/>
                </a:solidFill>
                <a:latin typeface="FS Dillon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D21F0-2427-429E-B01B-9BE2210A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6446"/>
            <a:ext cx="3932237" cy="328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F476-C675-4F4B-BFBD-61CED9EB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2561B-F551-4015-BD64-B0E2268E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34461-818E-4CFE-AD8D-1300DC54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A585-EF7B-4066-8485-91CE0A6C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1416"/>
            <a:ext cx="3932237" cy="1040991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AE915-AC4B-44DF-ADB5-ECE5BF356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41416"/>
            <a:ext cx="6172200" cy="4319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9D17-7A82-4809-87C6-8ABA535F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2408"/>
            <a:ext cx="3932237" cy="3286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5F77E-0C9B-417D-B3F6-4C7B0433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CAFDD-BDED-4FD0-A9FD-CB3058F2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25E8-5169-4A4C-A33F-6E13EC95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8357B-314F-4999-A052-8F0F939D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67543"/>
            <a:ext cx="10515600" cy="433686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B833-B628-4A5C-9B39-C0C06A15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3081-608F-4AC7-8456-186F5045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E892-C028-4A54-9462-85CE06D8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084C21-70E2-4D4F-8FA3-9B981A8A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E47479-6EA2-447E-B093-04AFCA7A237A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white logo&#10;&#10;Description automatically generated">
            <a:extLst>
              <a:ext uri="{FF2B5EF4-FFF2-40B4-BE49-F238E27FC236}">
                <a16:creationId xmlns:a16="http://schemas.microsoft.com/office/drawing/2014/main" id="{4F500D10-D7AB-02BD-2E87-2DAB2CD90D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5D4E-C279-4E7A-9ACA-A8F82D821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6D7D-DC53-43A4-AFE7-167B6434648B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978C-5830-40CA-9F7D-E10F2CEA2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6B14-DF4D-4024-B7D4-E2028B45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0880E-24C3-A049-944B-7D95D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71CE-9311-4143-ACF2-535C112F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S Dillon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74A3-F763-4B4B-A419-FAA1DC9D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558" y="3007525"/>
            <a:ext cx="9144000" cy="2387600"/>
          </a:xfrm>
        </p:spPr>
        <p:txBody>
          <a:bodyPr/>
          <a:lstStyle/>
          <a:p>
            <a:pPr algn="l"/>
            <a:r>
              <a:rPr lang="en-GB" sz="6000" b="1">
                <a:solidFill>
                  <a:srgbClr val="18243E"/>
                </a:solidFill>
                <a:latin typeface="FS Dillon" panose="02000506030000020004" pitchFamily="50" charset="0"/>
              </a:rPr>
              <a:t>DERBYSHIRE FA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B2326-A84F-4B22-AD12-53F34DA80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7805"/>
            <a:ext cx="2834640" cy="2834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FFB29-8971-4482-9C74-ADB0E106795A}"/>
              </a:ext>
            </a:extLst>
          </p:cNvPr>
          <p:cNvSpPr txBox="1"/>
          <p:nvPr/>
        </p:nvSpPr>
        <p:spPr>
          <a:xfrm>
            <a:off x="2793558" y="5395125"/>
            <a:ext cx="703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FS Dillon" panose="02000506030000090004" pitchFamily="50" charset="0"/>
              </a:rPr>
              <a:t>Council Report –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61591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F09948-3FC5-A074-4A0F-D3BDAF3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70" y="689108"/>
            <a:ext cx="10389520" cy="673331"/>
          </a:xfrm>
        </p:spPr>
        <p:txBody>
          <a:bodyPr lIns="91440" tIns="45720" rIns="91440" bIns="45720" anchor="ctr"/>
          <a:lstStyle/>
          <a:p>
            <a:r>
              <a:rPr lang="en-US">
                <a:latin typeface="FS Dillon Medium"/>
              </a:rPr>
              <a:t>KPI’s 2023/24</a:t>
            </a:r>
            <a:endParaRPr lang="en-US"/>
          </a:p>
        </p:txBody>
      </p:sp>
      <p:pic>
        <p:nvPicPr>
          <p:cNvPr id="2" name="Picture 1" descr="A screenshot of a data dashboard">
            <a:extLst>
              <a:ext uri="{FF2B5EF4-FFF2-40B4-BE49-F238E27FC236}">
                <a16:creationId xmlns:a16="http://schemas.microsoft.com/office/drawing/2014/main" id="{D1206A10-0CB6-B1D7-81DA-85AF301B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09" y="1484659"/>
            <a:ext cx="9494706" cy="50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4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1F29-8D28-480E-A3B6-EFB9CBB3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Coaching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C92F-E24F-42D6-A8A4-E3CA6E8D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 sz="2600" dirty="0">
                <a:latin typeface="FS Dillon"/>
              </a:rPr>
              <a:t>Coaches Community relaunched for season 23/24 scheduled for 1st October with info webinar scheduled for 27th September to begin process of gathering sign ups. </a:t>
            </a:r>
            <a:endParaRPr lang="en-US" sz="2600" dirty="0"/>
          </a:p>
          <a:p>
            <a:r>
              <a:rPr lang="en-GB" sz="2600" dirty="0">
                <a:latin typeface="FS Dillon"/>
              </a:rPr>
              <a:t>UEFA C &amp; B support provided throughout June-Sep. 'Introduction to UEFA C' Event held at UOD with 35 attendees. </a:t>
            </a:r>
          </a:p>
          <a:p>
            <a:r>
              <a:rPr lang="en-GB" sz="2600" dirty="0">
                <a:latin typeface="FS Dillon"/>
              </a:rPr>
              <a:t>Mentoring support provided to coaches at Swadlincote Town through Coaches Community Tier 1 programme </a:t>
            </a:r>
          </a:p>
          <a:p>
            <a:r>
              <a:rPr lang="en-GB" sz="2600" dirty="0">
                <a:latin typeface="FS Dillon"/>
              </a:rPr>
              <a:t>Female Coach Club relaunched for season 23/24 with hugely successful matchday observation event taken place for DCFW vs NUFC Women </a:t>
            </a:r>
          </a:p>
          <a:p>
            <a:r>
              <a:rPr lang="en-GB" sz="2600" dirty="0">
                <a:latin typeface="FS Dillon"/>
              </a:rPr>
              <a:t>Exciting partnership established and underway with ASC Cloud that will provide coaching support through FDF funding </a:t>
            </a:r>
          </a:p>
          <a:p>
            <a:endParaRPr lang="en-GB" dirty="0">
              <a:latin typeface="FS Dillon"/>
            </a:endParaRPr>
          </a:p>
        </p:txBody>
      </p:sp>
    </p:spTree>
    <p:extLst>
      <p:ext uri="{BB962C8B-B14F-4D97-AF65-F5344CB8AC3E}">
        <p14:creationId xmlns:p14="http://schemas.microsoft.com/office/powerpoint/2010/main" val="167594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7A63-1BF5-477E-B677-5DCA55B9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40" y="801659"/>
            <a:ext cx="10389520" cy="673331"/>
          </a:xfrm>
        </p:spPr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League update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BD07-9B5E-49EA-9C74-EEB9E8A6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48" y="1711257"/>
            <a:ext cx="11944350" cy="4864257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FS Dillon"/>
              </a:rPr>
              <a:t>Successful pre-season league forum held with all leagues </a:t>
            </a:r>
          </a:p>
          <a:p>
            <a:r>
              <a:rPr lang="en-GB" dirty="0">
                <a:latin typeface="FS Dillon"/>
              </a:rPr>
              <a:t>Attended pre-season meetings for DJFL &amp; Derby City League in person </a:t>
            </a:r>
          </a:p>
          <a:p>
            <a:r>
              <a:rPr lang="en-GB" dirty="0">
                <a:latin typeface="FS Dillon"/>
              </a:rPr>
              <a:t>Meeting set up with CSL to look at reinvesting funds through the member clubs </a:t>
            </a:r>
            <a:endParaRPr lang="en-GB" dirty="0"/>
          </a:p>
          <a:p>
            <a:r>
              <a:rPr lang="en-GB" dirty="0">
                <a:latin typeface="FS Dillon"/>
              </a:rPr>
              <a:t>Plan in place to accelerate LESL accreditation application </a:t>
            </a:r>
            <a:endParaRPr lang="en-GB" dirty="0"/>
          </a:p>
          <a:p>
            <a:r>
              <a:rPr lang="en-GB" dirty="0">
                <a:latin typeface="FS Dillon"/>
              </a:rPr>
              <a:t>On site support delivered to DJFL &amp; DGLL whilst on-going construction takes place at Racecourse </a:t>
            </a:r>
            <a:endParaRPr lang="en-GB" dirty="0"/>
          </a:p>
          <a:p>
            <a:r>
              <a:rPr lang="en-GB" dirty="0">
                <a:latin typeface="FS Dillon"/>
              </a:rPr>
              <a:t>Meet with the new committee of DVJL scheduled for the end of September and work on going with new proactive secretary. </a:t>
            </a:r>
            <a:endParaRPr lang="en-GB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485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9786-65CC-4EE2-BE83-3F074D12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Club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C850-64EF-4FDA-83F1-5EE06B6C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13" y="1927837"/>
            <a:ext cx="11649074" cy="4284617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FS Dillon"/>
              </a:rPr>
              <a:t>List of adult clubs being compiled to target for accreditation – looking to increase adult accreditation percentage </a:t>
            </a:r>
            <a:endParaRPr lang="en-US" dirty="0"/>
          </a:p>
          <a:p>
            <a:r>
              <a:rPr lang="en-GB" dirty="0">
                <a:latin typeface="FS Dillon"/>
              </a:rPr>
              <a:t>Hilton, Swadlincote &amp; GNEFC all  targeted for Female coach events due to large female workforce and engagement with CPD </a:t>
            </a:r>
            <a:endParaRPr lang="en-GB" dirty="0"/>
          </a:p>
          <a:p>
            <a:r>
              <a:rPr lang="en-GB" dirty="0">
                <a:latin typeface="FS Dillon"/>
              </a:rPr>
              <a:t>Mickleover 95 bespoke coaching programme underway with first event on 21st September. </a:t>
            </a:r>
            <a:endParaRPr lang="en-GB" dirty="0"/>
          </a:p>
          <a:p>
            <a:r>
              <a:rPr lang="en-GB" dirty="0">
                <a:latin typeface="FS Dillon"/>
              </a:rPr>
              <a:t>Respect Talk being delivered to adult club Willington FC on 25th September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65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04B8-9370-FD15-DC3C-1C049600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S Dillon Medium"/>
              </a:rPr>
              <a:t>Refereeing Update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C5391-BB9C-4A4F-A9C9-916C10E274A5}"/>
              </a:ext>
            </a:extLst>
          </p:cNvPr>
          <p:cNvSpPr txBox="1"/>
          <p:nvPr/>
        </p:nvSpPr>
        <p:spPr>
          <a:xfrm>
            <a:off x="615672" y="1653857"/>
            <a:ext cx="10974680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Female-Only Referee Course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 ran in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Aug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64 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referees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 in the Promotion Pathway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in 2022/23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Referee Development Academy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 Working with Derby Uni Sports Science Dept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New Bursary for Historically Underrepresented Ethnic Background Referee Course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133 New Referees so far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Amy 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Fearn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Awarded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an MBE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495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18243E"/>
                </a:solidFill>
                <a:latin typeface="FS Dillon"/>
              </a:rPr>
              <a:t>retained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referees so far in 23/24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(As of </a:t>
            </a:r>
            <a:r>
              <a:rPr lang="en-GB" sz="2000">
                <a:solidFill>
                  <a:srgbClr val="18243E"/>
                </a:solidFill>
                <a:latin typeface="FS Dillon"/>
              </a:rPr>
              <a:t>18th Sept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)</a:t>
            </a: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651 referees so far in 23/24 </a:t>
            </a:r>
            <a:r>
              <a:rPr lang="en-GB" sz="2000">
                <a:solidFill>
                  <a:srgbClr val="18243E"/>
                </a:solidFill>
                <a:latin typeface="FS Dillon"/>
              </a:rPr>
              <a:t>(As of 18th Sept)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800">
                <a:solidFill>
                  <a:srgbClr val="18243E"/>
                </a:solidFill>
                <a:latin typeface="FS Dillon"/>
              </a:rPr>
              <a:t>12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Referee courses planned for the 2023/24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New Information Evenings ran in June/July, well attended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(90 people approx. attended)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  <a:ea typeface="+mn-ea"/>
              <a:cs typeface="+mn-cs"/>
            </a:endParaRPr>
          </a:p>
        </p:txBody>
      </p:sp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id="{5CDA5F28-415C-BB92-99CD-42F195AD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285750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DC8F-E70F-64CF-9726-0A717173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Recreational + Schools Football 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16135-E79B-B322-E7D2-91C457040CC8}"/>
              </a:ext>
            </a:extLst>
          </p:cNvPr>
          <p:cNvSpPr txBox="1"/>
          <p:nvPr/>
        </p:nvSpPr>
        <p:spPr>
          <a:xfrm>
            <a:off x="75501" y="1048624"/>
            <a:ext cx="12116499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Adult Snickers Protein </a:t>
            </a:r>
            <a:r>
              <a:rPr lang="en-GB" sz="2200" err="1">
                <a:solidFill>
                  <a:srgbClr val="18243E"/>
                </a:solidFill>
                <a:latin typeface="FS Dillon"/>
                <a:cs typeface="Calibri"/>
              </a:rPr>
              <a:t>JustPlay</a:t>
            </a: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 maintained at 20 sessions, meetings with Willows Sports Centre </a:t>
            </a:r>
            <a:endParaRPr lang="en-GB" sz="22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Wildcats now at 39 sessions</a:t>
            </a:r>
            <a:endParaRPr lang="en-GB" sz="22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SQUAD girls' sessions 9 active sessions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Shardlow United, Bakewell Town and Gresley Rovers attended SGP to film content for Wildcats Training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Continued support for providers through face to face, online and telephone meetings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Attended national meeting for recreational sessions at SGP</a:t>
            </a:r>
          </a:p>
          <a:p>
            <a:pPr marL="285750" indent="-285750">
              <a:buFont typeface="Arial"/>
              <a:buChar char="•"/>
              <a:defRPr/>
            </a:pPr>
            <a:endParaRPr lang="en-GB" sz="2200">
              <a:solidFill>
                <a:srgbClr val="18243E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>
              <a:solidFill>
                <a:srgbClr val="18243E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DSFA primary competitions set, secondary competitions currently open for entrants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Secondary school's competition for Boys U12,13,14,15,16,18 and Girls U12,14,16,18s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CC to become DSFA treasurer to ensure succession planning security around finances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Discussions on-going to have finals played at Moor Farm Training Ground with teams of three officials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>
                <a:solidFill>
                  <a:srgbClr val="18243E"/>
                </a:solidFill>
                <a:latin typeface="FS Dillon"/>
                <a:cs typeface="Calibri"/>
              </a:rPr>
              <a:t>Barclay's Girls School Football Partnership supported with new session kit grant opportunity </a:t>
            </a:r>
          </a:p>
          <a:p>
            <a:pPr marL="285750" indent="-285750">
              <a:buFont typeface="Arial"/>
              <a:buChar char="•"/>
              <a:defRPr/>
            </a:pPr>
            <a:endParaRPr lang="en-GB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83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DC8F-E70F-64CF-9726-0A717173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Female Football + Youth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16135-E79B-B322-E7D2-91C457040CC8}"/>
              </a:ext>
            </a:extLst>
          </p:cNvPr>
          <p:cNvSpPr txBox="1"/>
          <p:nvPr/>
        </p:nvSpPr>
        <p:spPr>
          <a:xfrm>
            <a:off x="75501" y="1048624"/>
            <a:ext cx="12116499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Michelle Jackson working in role as Equal Game Ambassador helping Chesterfield Ladies, Tintwistle Athletic, Shardlow United, </a:t>
            </a:r>
            <a:r>
              <a:rPr lang="en-GB" sz="2200" dirty="0" err="1">
                <a:solidFill>
                  <a:srgbClr val="18243E"/>
                </a:solidFill>
                <a:latin typeface="FS Dillon"/>
                <a:cs typeface="Calibri"/>
              </a:rPr>
              <a:t>Tansley</a:t>
            </a: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 Juniors, Woodlands FC, </a:t>
            </a:r>
            <a:r>
              <a:rPr lang="en-GB" sz="2200" dirty="0" err="1">
                <a:solidFill>
                  <a:srgbClr val="18243E"/>
                </a:solidFill>
                <a:latin typeface="FS Dillon"/>
                <a:cs typeface="Calibri"/>
              </a:rPr>
              <a:t>Barlborough</a:t>
            </a: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 Juniors, Matlock Town, Gresley Rovers, Chesterfield FC, Hilton Harriers, and Bolsover District Council</a:t>
            </a:r>
            <a:endParaRPr lang="en-GB" sz="2200" dirty="0">
              <a:solidFill>
                <a:srgbClr val="18243E"/>
              </a:solidFill>
              <a:latin typeface="FS Dillon" panose="02000506030000090004" pitchFamily="50" charset="0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Clubs supported to offer suitable female offer across their club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Heather </a:t>
            </a:r>
            <a:r>
              <a:rPr lang="en-GB" sz="2200" dirty="0" err="1">
                <a:solidFill>
                  <a:srgbClr val="18243E"/>
                </a:solidFill>
                <a:latin typeface="FS Dillon"/>
                <a:cs typeface="Calibri"/>
              </a:rPr>
              <a:t>Myronko</a:t>
            </a:r>
            <a:r>
              <a:rPr lang="en-GB" sz="2200" dirty="0">
                <a:solidFill>
                  <a:srgbClr val="18243E"/>
                </a:solidFill>
                <a:latin typeface="FS Dillon"/>
                <a:cs typeface="Calibri"/>
              </a:rPr>
              <a:t> appointed as Community Champion for female coach recruitment and retention (FA appointment)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latin typeface="FS Dillon"/>
                <a:cs typeface="Calibri"/>
              </a:rPr>
              <a:t>Stepping over the </a:t>
            </a:r>
            <a:r>
              <a:rPr lang="en-GB" sz="2200" dirty="0" err="1">
                <a:latin typeface="FS Dillon"/>
                <a:cs typeface="Calibri"/>
              </a:rPr>
              <a:t>sidelines</a:t>
            </a:r>
            <a:r>
              <a:rPr lang="en-GB" sz="2200" dirty="0">
                <a:latin typeface="FS Dillon"/>
                <a:cs typeface="Calibri"/>
              </a:rPr>
              <a:t> organised for Gresley Rovers, </a:t>
            </a:r>
            <a:r>
              <a:rPr lang="en-GB" sz="2200" dirty="0" err="1">
                <a:latin typeface="FS Dillon"/>
                <a:cs typeface="Calibri"/>
              </a:rPr>
              <a:t>Barlborough</a:t>
            </a:r>
            <a:r>
              <a:rPr lang="en-GB" sz="2200" dirty="0">
                <a:latin typeface="FS Dillon"/>
                <a:cs typeface="Calibri"/>
              </a:rPr>
              <a:t> Juniors and Hilton Harriers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latin typeface="FS Dillon"/>
              </a:rPr>
              <a:t>Meetings with DGLL to look at County Coverage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NDYFL girls division(s) not started due to lack of teams coming forwards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Meetings with potential stake holders to support High Peak league development, including private provider to support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CC to sit on Derby County FC female talent pathway advisory board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Women's World Cup Drawing competition received over 100 entries and was promoted by Millie Bright, England Captain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Youth Development Board strategically planning Youth Leadership curriculum and launch events for new facilities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FS Dillon"/>
                <a:cs typeface="Calibri"/>
              </a:rPr>
              <a:t>Skye Bassett has joined SIAG</a:t>
            </a: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2200" dirty="0">
              <a:solidFill>
                <a:srgbClr val="18243E"/>
              </a:solidFill>
              <a:latin typeface="FS Dillon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54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8C8E-6C8A-E7F7-847A-DF48AE8F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S Dillon Medium"/>
              </a:rPr>
              <a:t>Disability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5B555-A507-DFBC-220B-A2A9635CBAF5}"/>
              </a:ext>
            </a:extLst>
          </p:cNvPr>
          <p:cNvSpPr txBox="1"/>
          <p:nvPr/>
        </p:nvSpPr>
        <p:spPr>
          <a:xfrm>
            <a:off x="665324" y="1810838"/>
            <a:ext cx="1097468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GB" sz="2800" b="1">
                <a:solidFill>
                  <a:prstClr val="black"/>
                </a:solidFill>
                <a:latin typeface="FS Dillon"/>
              </a:rPr>
              <a:t>Competitive football – </a:t>
            </a:r>
            <a:r>
              <a:rPr lang="en-GB" sz="2800">
                <a:solidFill>
                  <a:prstClr val="black"/>
                </a:solidFill>
                <a:latin typeface="FS Dillon"/>
              </a:rPr>
              <a:t>meeting held with EMPDL; outcome is to set up Derbyshire Pan-Disability Development League (option 1 – merge with existing league / option 2 – creation of new committee/league) </a:t>
            </a:r>
            <a:endParaRPr lang="en-GB" sz="2800" b="1">
              <a:solidFill>
                <a:prstClr val="black"/>
              </a:solidFill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 b="1">
                <a:solidFill>
                  <a:prstClr val="black"/>
                </a:solidFill>
                <a:latin typeface="FS Dillon"/>
              </a:rPr>
              <a:t>Recreational football – </a:t>
            </a:r>
            <a:r>
              <a:rPr lang="en-GB" sz="2800">
                <a:solidFill>
                  <a:prstClr val="black"/>
                </a:solidFill>
                <a:latin typeface="FS Dillon"/>
              </a:rPr>
              <a:t>215 players (5 clubs)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z="2800" b="1">
                <a:solidFill>
                  <a:prstClr val="black"/>
                </a:solidFill>
                <a:latin typeface="FS Dillon"/>
              </a:rPr>
              <a:t>Derbyshire Disability Strategic Board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created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 –</a:t>
            </a:r>
            <a:r>
              <a:rPr lang="en-GB" sz="2800">
                <a:solidFill>
                  <a:prstClr val="black"/>
                </a:solidFill>
                <a:latin typeface="FS Dillon"/>
              </a:rPr>
              <a:t>  representatives from Umbrella, Help for Heroes, Special Olympics, Chesterfield FC CT, Derby CC, Disability Direct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SEND </a:t>
            </a:r>
            <a:r>
              <a:rPr lang="en-GB" sz="2800" b="1">
                <a:solidFill>
                  <a:prstClr val="black"/>
                </a:solidFill>
                <a:latin typeface="FS Dillon"/>
              </a:rPr>
              <a:t>School Festival</a:t>
            </a:r>
            <a:r>
              <a:rPr lang="en-GB" sz="2800">
                <a:solidFill>
                  <a:prstClr val="black"/>
                </a:solidFill>
                <a:latin typeface="FS Dillon"/>
              </a:rPr>
              <a:t>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/>
                <a:ea typeface="+mn-ea"/>
                <a:cs typeface="+mn-cs"/>
              </a:rPr>
              <a:t>– </a:t>
            </a:r>
            <a:r>
              <a:rPr lang="en-GB" sz="2800">
                <a:solidFill>
                  <a:prstClr val="black"/>
                </a:solidFill>
                <a:latin typeface="FS Dillon"/>
              </a:rPr>
              <a:t>First festival in place to be delivered on 27th September at St Martins 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6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564D-3846-AD8C-49F8-CC39D3B9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S Dillon Medium"/>
              </a:rPr>
              <a:t>Grass Pitch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6F28-E204-6BDF-D88A-2BCB3588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0" y="1864011"/>
            <a:ext cx="11227492" cy="4284617"/>
          </a:xfrm>
        </p:spPr>
        <p:txBody>
          <a:bodyPr lIns="91440" tIns="45720" rIns="91440" bIns="45720" anchor="t"/>
          <a:lstStyle/>
          <a:p>
            <a:r>
              <a:rPr lang="en-US" b="1">
                <a:solidFill>
                  <a:schemeClr val="tx1"/>
                </a:solidFill>
                <a:latin typeface="FS Dillon"/>
              </a:rPr>
              <a:t>Ongoing</a:t>
            </a:r>
            <a:r>
              <a:rPr lang="en-US">
                <a:solidFill>
                  <a:schemeClr val="tx1"/>
                </a:solidFill>
                <a:latin typeface="FS Dillon"/>
              </a:rPr>
              <a:t> – Pitch Power visits and assessments, partnership with support pitch advisors</a:t>
            </a:r>
          </a:p>
          <a:p>
            <a:r>
              <a:rPr lang="en-US" b="1">
                <a:solidFill>
                  <a:schemeClr val="tx1"/>
                </a:solidFill>
                <a:latin typeface="FS Dillon"/>
              </a:rPr>
              <a:t>Number Update</a:t>
            </a:r>
            <a:r>
              <a:rPr lang="en-US">
                <a:solidFill>
                  <a:schemeClr val="tx1"/>
                </a:solidFill>
                <a:latin typeface="FS Dillon"/>
              </a:rPr>
              <a:t> – 163 rated good/high/advanced</a:t>
            </a:r>
          </a:p>
          <a:p>
            <a:r>
              <a:rPr lang="en-US" b="1">
                <a:solidFill>
                  <a:schemeClr val="tx1"/>
                </a:solidFill>
                <a:latin typeface="FS Dillon"/>
              </a:rPr>
              <a:t>Current number of clubs accessing GPMF</a:t>
            </a:r>
            <a:r>
              <a:rPr lang="en-US">
                <a:solidFill>
                  <a:schemeClr val="tx1"/>
                </a:solidFill>
                <a:latin typeface="FS Dillon"/>
              </a:rPr>
              <a:t> – 45</a:t>
            </a:r>
          </a:p>
          <a:p>
            <a:r>
              <a:rPr lang="en-US" b="1">
                <a:solidFill>
                  <a:schemeClr val="tx1"/>
                </a:solidFill>
                <a:latin typeface="FS Dillon"/>
              </a:rPr>
              <a:t>Number of new GMPF applications</a:t>
            </a:r>
            <a:r>
              <a:rPr lang="en-US">
                <a:solidFill>
                  <a:schemeClr val="tx1"/>
                </a:solidFill>
                <a:latin typeface="FS Dillon"/>
              </a:rPr>
              <a:t> - 5</a:t>
            </a:r>
          </a:p>
          <a:p>
            <a:r>
              <a:rPr lang="en-US" b="1">
                <a:solidFill>
                  <a:schemeClr val="tx1"/>
                </a:solidFill>
                <a:latin typeface="FS Dillon"/>
              </a:rPr>
              <a:t>Improvements</a:t>
            </a:r>
            <a:r>
              <a:rPr lang="en-US">
                <a:solidFill>
                  <a:schemeClr val="tx1"/>
                </a:solidFill>
                <a:latin typeface="FS Dillon"/>
              </a:rPr>
              <a:t> – Focus on pitches rated as poor/basic to improve, 4 pitches improved </a:t>
            </a:r>
          </a:p>
          <a:p>
            <a:endParaRPr lang="en-US">
              <a:latin typeface="FS Dillon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965E-4E08-48C6-B29C-26CA73B5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Discipline Update </a:t>
            </a:r>
            <a:r>
              <a:rPr lang="en-GB" sz="1800"/>
              <a:t>*up to 14</a:t>
            </a:r>
            <a:r>
              <a:rPr lang="en-GB" sz="1800" baseline="30000"/>
              <a:t>th</a:t>
            </a:r>
            <a:r>
              <a:rPr lang="en-GB" sz="1800"/>
              <a:t> September 2023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FD22C0-55C0-4FC8-B7F2-E8959D2F5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342165"/>
              </p:ext>
            </p:extLst>
          </p:nvPr>
        </p:nvGraphicFramePr>
        <p:xfrm>
          <a:off x="838200" y="1606373"/>
          <a:ext cx="10515600" cy="917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715287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406120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653084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192942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799057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88052790"/>
                    </a:ext>
                  </a:extLst>
                </a:gridCol>
              </a:tblGrid>
              <a:tr h="374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Total Investigations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Total Charges Raised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Number of Abandoned Games 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Total Serious Case Investigations 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Average Time To Charge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Average Time To Complete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18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85377"/>
                  </a:ext>
                </a:extLst>
              </a:tr>
              <a:tr h="4180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31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14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3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11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13.9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700" u="none" strike="noStrike">
                          <a:effectLst/>
                        </a:rPr>
                        <a:t>19.3</a:t>
                      </a:r>
                      <a:endParaRPr lang="en-GB" sz="2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>
                    <a:solidFill>
                      <a:srgbClr val="FF2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873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2D4494-2D66-C2F0-E264-9AEEB9B03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91119"/>
              </p:ext>
            </p:extLst>
          </p:nvPr>
        </p:nvGraphicFramePr>
        <p:xfrm>
          <a:off x="838200" y="2523789"/>
          <a:ext cx="3500535" cy="35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EF9FB0-005E-AC3B-98F9-954A6C084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001519"/>
              </p:ext>
            </p:extLst>
          </p:nvPr>
        </p:nvGraphicFramePr>
        <p:xfrm>
          <a:off x="4338736" y="2523789"/>
          <a:ext cx="3500536" cy="35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938C97-E7EA-2D06-00FB-9B9CAA1F3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726369"/>
              </p:ext>
            </p:extLst>
          </p:nvPr>
        </p:nvGraphicFramePr>
        <p:xfrm>
          <a:off x="7844389" y="2523789"/>
          <a:ext cx="3509409" cy="35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665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9CE5D3-DA32-4254-A496-19CE16DD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Discipline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0D644-1922-4208-8D91-2DD799CC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5E93C6-1C43-91DB-534F-E4633C56A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33130"/>
              </p:ext>
            </p:extLst>
          </p:nvPr>
        </p:nvGraphicFramePr>
        <p:xfrm>
          <a:off x="838200" y="1619794"/>
          <a:ext cx="5257800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8FE6A1-A19E-0EA9-4DBC-2700B5401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100340"/>
              </p:ext>
            </p:extLst>
          </p:nvPr>
        </p:nvGraphicFramePr>
        <p:xfrm>
          <a:off x="6096000" y="1619794"/>
          <a:ext cx="5257799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006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CEB8E-B1E9-4860-A648-32B09EDE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Discipline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F9E93-410E-4141-B1CD-D9CCE1A87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FS Dillon"/>
              </a:rPr>
              <a:t>Changes for 2023/24</a:t>
            </a:r>
          </a:p>
          <a:p>
            <a:pPr lvl="1"/>
            <a:r>
              <a:rPr lang="en-GB">
                <a:latin typeface="FS Dillon"/>
              </a:rPr>
              <a:t>Automated updates to the original reporter</a:t>
            </a:r>
          </a:p>
          <a:p>
            <a:pPr lvl="1"/>
            <a:r>
              <a:rPr lang="en-GB">
                <a:latin typeface="FS Dillon"/>
              </a:rPr>
              <a:t>Leagues have been offered access to a dashboard to monitor cases within their own team concerning Derbyshire teams – 16 leagues have signed up</a:t>
            </a:r>
          </a:p>
          <a:p>
            <a:pPr lvl="1"/>
            <a:r>
              <a:rPr lang="en-GB">
                <a:latin typeface="FS Dillon"/>
              </a:rPr>
              <a:t>9 discrimination investigations</a:t>
            </a:r>
          </a:p>
          <a:p>
            <a:pPr lvl="1"/>
            <a:r>
              <a:rPr lang="en-GB">
                <a:latin typeface="FS Dillon"/>
              </a:rPr>
              <a:t>1 investigation for assault on club assistant referee </a:t>
            </a:r>
            <a:endParaRPr lang="en-GB"/>
          </a:p>
          <a:p>
            <a:pPr lvl="1"/>
            <a:r>
              <a:rPr lang="en-GB">
                <a:latin typeface="FS Dillon"/>
              </a:rPr>
              <a:t>1 investigation for threatening a match official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F59A-75A6-4F78-AF87-FB39336C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Freshdesk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7EE7-63B9-4717-9EB7-15B9DB77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513261"/>
            <a:ext cx="11484006" cy="47099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300" u="sng"/>
              <a:t>July 2022</a:t>
            </a:r>
            <a:r>
              <a:rPr lang="en-GB" sz="2300"/>
              <a:t>			</a:t>
            </a:r>
            <a:r>
              <a:rPr lang="en-GB" sz="2300" u="sng"/>
              <a:t>August 2022</a:t>
            </a:r>
            <a:r>
              <a:rPr lang="en-GB" sz="2300"/>
              <a:t>			</a:t>
            </a:r>
            <a:r>
              <a:rPr lang="en-GB" sz="2300" u="sng"/>
              <a:t>September 2022</a:t>
            </a:r>
            <a:r>
              <a:rPr lang="en-GB" sz="230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300"/>
              <a:t>1574 tickets created		2154 tickets created		1874 tickets created	                1500 tickets resolved		1707 tickets resolved		2085 tickets resolved	</a:t>
            </a:r>
          </a:p>
          <a:p>
            <a:pPr marL="0" indent="0">
              <a:spcBef>
                <a:spcPts val="0"/>
              </a:spcBef>
              <a:buNone/>
            </a:pPr>
            <a:endParaRPr lang="en-GB" sz="2300"/>
          </a:p>
          <a:p>
            <a:pPr marL="0" indent="0">
              <a:spcBef>
                <a:spcPts val="0"/>
              </a:spcBef>
              <a:buNone/>
            </a:pPr>
            <a:r>
              <a:rPr lang="en-GB" sz="2400"/>
              <a:t>	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440321B9-0BE3-43A8-8227-0D96A06A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7627" y="5477135"/>
            <a:ext cx="1215561" cy="12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B17168-1FA9-64A1-85C7-BE9626453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9" y="1893902"/>
            <a:ext cx="7205233" cy="72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D2F59A-75A6-4F78-AF87-FB39336C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Freshdesk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7EE7-63B9-4717-9EB7-15B9DB77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513261"/>
            <a:ext cx="11484006" cy="47099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300" u="sng"/>
              <a:t>Q1</a:t>
            </a:r>
          </a:p>
          <a:p>
            <a:pPr marL="0" indent="0">
              <a:spcBef>
                <a:spcPts val="0"/>
              </a:spcBef>
              <a:buNone/>
            </a:pPr>
            <a:endParaRPr lang="en-GB" sz="2300" u="sng"/>
          </a:p>
          <a:p>
            <a:pPr marL="0" indent="0">
              <a:spcBef>
                <a:spcPts val="0"/>
              </a:spcBef>
              <a:buNone/>
            </a:pPr>
            <a:endParaRPr lang="en-GB" sz="2300" u="sng"/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440321B9-0BE3-43A8-8227-0D96A06A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743" y="5477135"/>
            <a:ext cx="1215561" cy="12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EBAF-E760-48B0-B50B-8ADC856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Posts – Instagram &amp; Facebook</a:t>
            </a:r>
          </a:p>
        </p:txBody>
      </p:sp>
      <p:pic>
        <p:nvPicPr>
          <p:cNvPr id="7" name="Content Placeholder 6" descr="A group of people on a field&#10;&#10;Description automatically generated">
            <a:extLst>
              <a:ext uri="{FF2B5EF4-FFF2-40B4-BE49-F238E27FC236}">
                <a16:creationId xmlns:a16="http://schemas.microsoft.com/office/drawing/2014/main" id="{62B94642-6F42-4CB8-870A-E671CA00C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1" t="388" r="-54071" b="-388"/>
          <a:stretch/>
        </p:blipFill>
        <p:spPr>
          <a:xfrm>
            <a:off x="6709771" y="4346098"/>
            <a:ext cx="8835244" cy="2407561"/>
          </a:xfrm>
        </p:spPr>
      </p:pic>
      <p:pic>
        <p:nvPicPr>
          <p:cNvPr id="9" name="Picture 8" descr="A person in a football uniform making a heart with her hands&#10;&#10;Description automatically generated">
            <a:extLst>
              <a:ext uri="{FF2B5EF4-FFF2-40B4-BE49-F238E27FC236}">
                <a16:creationId xmlns:a16="http://schemas.microsoft.com/office/drawing/2014/main" id="{18AE335E-3015-4D04-95A6-7E1085802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8" y="1938537"/>
            <a:ext cx="4852747" cy="3715682"/>
          </a:xfrm>
          <a:prstGeom prst="rect">
            <a:avLst/>
          </a:prstGeom>
        </p:spPr>
      </p:pic>
      <p:pic>
        <p:nvPicPr>
          <p:cNvPr id="10" name="Content Placeholder 6" descr="A group of people on a field&#10;&#10;Description automatically generated">
            <a:extLst>
              <a:ext uri="{FF2B5EF4-FFF2-40B4-BE49-F238E27FC236}">
                <a16:creationId xmlns:a16="http://schemas.microsoft.com/office/drawing/2014/main" id="{E0573181-D36C-41E8-8E68-EC67CF2EA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46304"/>
          <a:stretch/>
        </p:blipFill>
        <p:spPr>
          <a:xfrm>
            <a:off x="6709771" y="1938537"/>
            <a:ext cx="4677631" cy="24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965E-4E08-48C6-B29C-26CA73B5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Posts – LinkedIn &amp; Twitter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507554-2330-4F69-BA7C-83D4A3606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27" y="1446415"/>
            <a:ext cx="3642692" cy="5076584"/>
          </a:xfrm>
        </p:spPr>
      </p:pic>
      <p:pic>
        <p:nvPicPr>
          <p:cNvPr id="12" name="Picture 11" descr="A person in a black jacket holding a stick with another person in a black jacket&#10;&#10;Description automatically generated">
            <a:extLst>
              <a:ext uri="{FF2B5EF4-FFF2-40B4-BE49-F238E27FC236}">
                <a16:creationId xmlns:a16="http://schemas.microsoft.com/office/drawing/2014/main" id="{051A9B33-F54E-43D4-A34F-11C09EA57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9" y="1695414"/>
            <a:ext cx="5258070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76D1-780E-D854-0C26-819AD017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County Cups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AEE275-138A-099C-619A-0F8AB912FE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6007" y="1574800"/>
          <a:ext cx="667220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885">
                  <a:extLst>
                    <a:ext uri="{9D8B030D-6E8A-4147-A177-3AD203B41FA5}">
                      <a16:colId xmlns:a16="http://schemas.microsoft.com/office/drawing/2014/main" val="3698301483"/>
                    </a:ext>
                  </a:extLst>
                </a:gridCol>
                <a:gridCol w="1520576">
                  <a:extLst>
                    <a:ext uri="{9D8B030D-6E8A-4147-A177-3AD203B41FA5}">
                      <a16:colId xmlns:a16="http://schemas.microsoft.com/office/drawing/2014/main" val="2691724976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2295840880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382609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Cup Competitions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Teams 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Teams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1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Senior Challenge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8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Divisional Cup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6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Divisional Cup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8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Junior Cup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72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Junior Cup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3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Sunday Senior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7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Sunday Junior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5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Women's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04782"/>
                  </a:ext>
                </a:extLst>
              </a:tr>
            </a:tbl>
          </a:graphicData>
        </a:graphic>
      </p:graphicFrame>
      <p:pic>
        <p:nvPicPr>
          <p:cNvPr id="8" name="Picture 7" descr="A white trophy on a black background&#10;&#10;Description automatically generated">
            <a:extLst>
              <a:ext uri="{FF2B5EF4-FFF2-40B4-BE49-F238E27FC236}">
                <a16:creationId xmlns:a16="http://schemas.microsoft.com/office/drawing/2014/main" id="{40E3C7FA-5786-A819-55F0-2F586CB6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07" y="827309"/>
            <a:ext cx="1283743" cy="1809379"/>
          </a:xfrm>
          <a:prstGeom prst="rect">
            <a:avLst/>
          </a:prstGeom>
        </p:spPr>
      </p:pic>
      <p:pic>
        <p:nvPicPr>
          <p:cNvPr id="10" name="Picture 9" descr="A white trophy on a black background&#10;&#10;Description automatically generated">
            <a:extLst>
              <a:ext uri="{FF2B5EF4-FFF2-40B4-BE49-F238E27FC236}">
                <a16:creationId xmlns:a16="http://schemas.microsoft.com/office/drawing/2014/main" id="{4C701D03-BC92-2E95-260E-9B4F9DBEB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08" y="2819782"/>
            <a:ext cx="1283742" cy="1809377"/>
          </a:xfrm>
          <a:prstGeom prst="rect">
            <a:avLst/>
          </a:prstGeom>
        </p:spPr>
      </p:pic>
      <p:pic>
        <p:nvPicPr>
          <p:cNvPr id="12" name="Picture 11" descr="A white trophy with a yellow and black background&#10;&#10;Description automatically generated">
            <a:extLst>
              <a:ext uri="{FF2B5EF4-FFF2-40B4-BE49-F238E27FC236}">
                <a16:creationId xmlns:a16="http://schemas.microsoft.com/office/drawing/2014/main" id="{F017E2B7-7B49-0ED7-D3C2-4BB3DE2D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08" y="4915059"/>
            <a:ext cx="1283742" cy="1809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BA9479-34E0-71A5-4371-87BF65A3ABDF}"/>
              </a:ext>
            </a:extLst>
          </p:cNvPr>
          <p:cNvSpPr txBox="1"/>
          <p:nvPr/>
        </p:nvSpPr>
        <p:spPr>
          <a:xfrm>
            <a:off x="-595152" y="5283200"/>
            <a:ext cx="988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/>
              <a:t>Round 1 draws complete and communicated with clubs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/>
              <a:t>1</a:t>
            </a:r>
            <a:r>
              <a:rPr lang="en-GB" sz="2800" baseline="30000"/>
              <a:t>st</a:t>
            </a:r>
            <a:r>
              <a:rPr lang="en-GB" sz="2800"/>
              <a:t> games will be played 1</a:t>
            </a:r>
            <a:r>
              <a:rPr lang="en-GB" sz="2800" baseline="30000"/>
              <a:t>st</a:t>
            </a:r>
            <a:r>
              <a:rPr lang="en-GB" sz="2800"/>
              <a:t> of October</a:t>
            </a:r>
          </a:p>
        </p:txBody>
      </p:sp>
    </p:spTree>
    <p:extLst>
      <p:ext uri="{BB962C8B-B14F-4D97-AF65-F5344CB8AC3E}">
        <p14:creationId xmlns:p14="http://schemas.microsoft.com/office/powerpoint/2010/main" val="86909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7D6AFD-3081-448E-869E-A2E6A07AFB43}" vid="{033F171B-04C9-4E30-9429-9F949BEF2BFA}"/>
    </a:ext>
  </a:extLst>
</a:theme>
</file>

<file path=ppt/theme/theme2.xml><?xml version="1.0" encoding="utf-8"?>
<a:theme xmlns:a="http://schemas.openxmlformats.org/drawingml/2006/main" name="8_Office Theme">
  <a:themeElements>
    <a:clrScheme name="England Football">
      <a:dk1>
        <a:srgbClr val="011E41"/>
      </a:dk1>
      <a:lt1>
        <a:srgbClr val="FFFFFF"/>
      </a:lt1>
      <a:dk2>
        <a:srgbClr val="E1261C"/>
      </a:dk2>
      <a:lt2>
        <a:srgbClr val="E7E6E6"/>
      </a:lt2>
      <a:accent1>
        <a:srgbClr val="E1261C"/>
      </a:accent1>
      <a:accent2>
        <a:srgbClr val="011E41"/>
      </a:accent2>
      <a:accent3>
        <a:srgbClr val="FFFFFF"/>
      </a:accent3>
      <a:accent4>
        <a:srgbClr val="E1261C"/>
      </a:accent4>
      <a:accent5>
        <a:srgbClr val="011E41"/>
      </a:accent5>
      <a:accent6>
        <a:srgbClr val="FFFFFF"/>
      </a:accent6>
      <a:hlink>
        <a:srgbClr val="E1261C"/>
      </a:hlink>
      <a:folHlink>
        <a:srgbClr val="011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afdbb4-8100-480e-b3ed-61c8ddf308e1">
      <Terms xmlns="http://schemas.microsoft.com/office/infopath/2007/PartnerControls"/>
    </lcf76f155ced4ddcb4097134ff3c332f>
    <TaxCatchAll xmlns="61217af5-bc1c-4af2-b685-bd054efb04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800D0317CAA40AAC85882E58B40EC" ma:contentTypeVersion="18" ma:contentTypeDescription="Create a new document." ma:contentTypeScope="" ma:versionID="b748a51cef006a4c4fdb4d9edccc3cab">
  <xsd:schema xmlns:xsd="http://www.w3.org/2001/XMLSchema" xmlns:xs="http://www.w3.org/2001/XMLSchema" xmlns:p="http://schemas.microsoft.com/office/2006/metadata/properties" xmlns:ns2="22afdbb4-8100-480e-b3ed-61c8ddf308e1" xmlns:ns3="61217af5-bc1c-4af2-b685-bd054efb0480" targetNamespace="http://schemas.microsoft.com/office/2006/metadata/properties" ma:root="true" ma:fieldsID="ba531ff1fec321d2fa2c1a82e36a31d2" ns2:_="" ns3:_="">
    <xsd:import namespace="22afdbb4-8100-480e-b3ed-61c8ddf308e1"/>
    <xsd:import namespace="61217af5-bc1c-4af2-b685-bd054efb0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fdbb4-8100-480e-b3ed-61c8ddf30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17af5-bc1c-4af2-b685-bd054efb0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8f8ea8-5c10-4209-b435-30df05423ca1}" ma:internalName="TaxCatchAll" ma:showField="CatchAllData" ma:web="61217af5-bc1c-4af2-b685-bd054efb0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D8DEF-B20D-4FC8-AA57-89EAD0548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BFF3F7-3CE7-48B1-B658-08EF826D8BD9}">
  <ds:schemaRefs>
    <ds:schemaRef ds:uri="22afdbb4-8100-480e-b3ed-61c8ddf308e1"/>
    <ds:schemaRef ds:uri="61217af5-bc1c-4af2-b685-bd054efb04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FC597E-1899-4971-BB52-89EB87E85CE3}">
  <ds:schemaRefs>
    <ds:schemaRef ds:uri="22afdbb4-8100-480e-b3ed-61c8ddf308e1"/>
    <ds:schemaRef ds:uri="61217af5-bc1c-4af2-b685-bd054efb04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Staff Presentation Template</Template>
  <TotalTime>82</TotalTime>
  <Words>1057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FS Dillon</vt:lpstr>
      <vt:lpstr>FS Dillon Medium</vt:lpstr>
      <vt:lpstr>Office Theme</vt:lpstr>
      <vt:lpstr>8_Office Theme</vt:lpstr>
      <vt:lpstr>DERBYSHIRE FA</vt:lpstr>
      <vt:lpstr>Discipline Update *up to 14th September 2023</vt:lpstr>
      <vt:lpstr>Discipline Update</vt:lpstr>
      <vt:lpstr>Discipline Update</vt:lpstr>
      <vt:lpstr>Freshdesk</vt:lpstr>
      <vt:lpstr>Freshdesk</vt:lpstr>
      <vt:lpstr>Top Posts – Instagram &amp; Facebook</vt:lpstr>
      <vt:lpstr>Top Posts – LinkedIn &amp; Twitter</vt:lpstr>
      <vt:lpstr>County Cups </vt:lpstr>
      <vt:lpstr>KPI’s 2023/24</vt:lpstr>
      <vt:lpstr>Coaching Update </vt:lpstr>
      <vt:lpstr>League update </vt:lpstr>
      <vt:lpstr>Club update </vt:lpstr>
      <vt:lpstr>Refereeing Update </vt:lpstr>
      <vt:lpstr>Recreational + Schools Football  </vt:lpstr>
      <vt:lpstr>Female Football + Youth </vt:lpstr>
      <vt:lpstr>Disability Update</vt:lpstr>
      <vt:lpstr>Grass Pitch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Stevenson</dc:creator>
  <cp:lastModifiedBy>Ricky Stevenson</cp:lastModifiedBy>
  <cp:revision>5</cp:revision>
  <dcterms:created xsi:type="dcterms:W3CDTF">2019-10-25T13:07:29Z</dcterms:created>
  <dcterms:modified xsi:type="dcterms:W3CDTF">2023-09-19T15:14:02Z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0x01010045F800D0317CAA40AAC85882E58B40EC</vt:lpwstr>
  </property>
  <property fmtid="{D5CDD505-2E9C-101B-9397-08002B2CF9AE}" pid="3" name="MediaServiceImageTags">
    <vt:lpwstr/>
  </property>
</Properties>
</file>