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theme/theme5.xml" ContentType="application/vnd.openxmlformats-officedocument.theme+xml"/>
  <Override PartName="/ppt/slideLayouts/slideLayout5.xml" ContentType="application/vnd.openxmlformats-officedocument.presentationml.slideLayout+xml"/>
  <Override PartName="/ppt/theme/theme6.xml" ContentType="application/vnd.openxmlformats-officedocument.them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slideLayouts/slideLayout7.xml" ContentType="application/vnd.openxmlformats-officedocument.presentationml.slideLayout+xml"/>
  <Override PartName="/ppt/theme/theme8.xml" ContentType="application/vnd.openxmlformats-officedocument.theme+xml"/>
  <Override PartName="/ppt/slideLayouts/slideLayout8.xml" ContentType="application/vnd.openxmlformats-officedocument.presentationml.slideLayout+xml"/>
  <Override PartName="/ppt/theme/theme9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ppt/slideLayouts/slideLayout10.xml" ContentType="application/vnd.openxmlformats-officedocument.presentationml.slideLayout+xml"/>
  <Override PartName="/ppt/theme/theme11.xml" ContentType="application/vnd.openxmlformats-officedocument.theme+xml"/>
  <Override PartName="/ppt/slideLayouts/slideLayout11.xml" ContentType="application/vnd.openxmlformats-officedocument.presentationml.slideLayout+xml"/>
  <Override PartName="/ppt/theme/theme12.xml" ContentType="application/vnd.openxmlformats-officedocument.theme+xml"/>
  <Override PartName="/ppt/slideLayouts/slideLayout12.xml" ContentType="application/vnd.openxmlformats-officedocument.presentationml.slideLayout+xml"/>
  <Override PartName="/ppt/theme/theme13.xml" ContentType="application/vnd.openxmlformats-officedocument.theme+xml"/>
  <Override PartName="/ppt/slideLayouts/slideLayout13.xml" ContentType="application/vnd.openxmlformats-officedocument.presentationml.slideLayout+xml"/>
  <Override PartName="/ppt/theme/theme14.xml" ContentType="application/vnd.openxmlformats-officedocument.theme+xml"/>
  <Override PartName="/ppt/slideLayouts/slideLayout14.xml" ContentType="application/vnd.openxmlformats-officedocument.presentationml.slideLayout+xml"/>
  <Override PartName="/ppt/theme/theme15.xml" ContentType="application/vnd.openxmlformats-officedocument.theme+xml"/>
  <Override PartName="/ppt/slideLayouts/slideLayout15.xml" ContentType="application/vnd.openxmlformats-officedocument.presentationml.slideLayout+xml"/>
  <Override PartName="/ppt/theme/theme1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0" r:id="rId2"/>
    <p:sldMasterId id="2147483682" r:id="rId3"/>
    <p:sldMasterId id="2147483663" r:id="rId4"/>
    <p:sldMasterId id="2147483685" r:id="rId5"/>
    <p:sldMasterId id="2147483687" r:id="rId6"/>
    <p:sldMasterId id="2147483689" r:id="rId7"/>
    <p:sldMasterId id="2147483691" r:id="rId8"/>
    <p:sldMasterId id="2147483693" r:id="rId9"/>
    <p:sldMasterId id="2147483695" r:id="rId10"/>
    <p:sldMasterId id="2147483697" r:id="rId11"/>
    <p:sldMasterId id="2147483699" r:id="rId12"/>
    <p:sldMasterId id="2147483701" r:id="rId13"/>
    <p:sldMasterId id="2147483703" r:id="rId14"/>
    <p:sldMasterId id="2147483707" r:id="rId15"/>
    <p:sldMasterId id="2147483709" r:id="rId16"/>
    <p:sldMasterId id="2147483711" r:id="rId17"/>
    <p:sldMasterId id="2147483713" r:id="rId18"/>
    <p:sldMasterId id="2147483715" r:id="rId19"/>
  </p:sldMasterIdLst>
  <p:sldIdLst>
    <p:sldId id="277" r:id="rId20"/>
    <p:sldId id="316" r:id="rId21"/>
    <p:sldId id="280" r:id="rId22"/>
    <p:sldId id="278" r:id="rId23"/>
    <p:sldId id="281" r:id="rId24"/>
    <p:sldId id="282" r:id="rId25"/>
    <p:sldId id="283" r:id="rId26"/>
    <p:sldId id="289" r:id="rId27"/>
    <p:sldId id="284" r:id="rId28"/>
    <p:sldId id="285" r:id="rId29"/>
    <p:sldId id="286" r:id="rId30"/>
    <p:sldId id="287" r:id="rId31"/>
    <p:sldId id="290" r:id="rId32"/>
    <p:sldId id="291" r:id="rId33"/>
    <p:sldId id="315" r:id="rId34"/>
    <p:sldId id="312" r:id="rId35"/>
    <p:sldId id="296" r:id="rId36"/>
    <p:sldId id="295" r:id="rId37"/>
    <p:sldId id="294" r:id="rId38"/>
    <p:sldId id="293" r:id="rId39"/>
    <p:sldId id="292" r:id="rId40"/>
    <p:sldId id="297" r:id="rId41"/>
    <p:sldId id="298" r:id="rId42"/>
    <p:sldId id="288" r:id="rId43"/>
  </p:sldIdLst>
  <p:sldSz cx="9144000" cy="5367338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88">
          <p15:clr>
            <a:srgbClr val="A4A3A4"/>
          </p15:clr>
        </p15:guide>
        <p15:guide id="2" orient="horz" pos="3306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1720"/>
    <a:srgbClr val="E1261C"/>
    <a:srgbClr val="011E41"/>
    <a:srgbClr val="192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0" autoAdjust="0"/>
    <p:restoredTop sz="94660"/>
  </p:normalViewPr>
  <p:slideViewPr>
    <p:cSldViewPr showGuides="1">
      <p:cViewPr varScale="1">
        <p:scale>
          <a:sx n="91" d="100"/>
          <a:sy n="91" d="100"/>
        </p:scale>
        <p:origin x="552" y="84"/>
      </p:cViewPr>
      <p:guideLst>
        <p:guide orient="horz" pos="588"/>
        <p:guide orient="horz" pos="330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theme" Target="theme/theme1.xml"/><Relationship Id="rId20" Type="http://schemas.openxmlformats.org/officeDocument/2006/relationships/slide" Target="slides/slide1.xml"/><Relationship Id="rId41" Type="http://schemas.openxmlformats.org/officeDocument/2006/relationships/slide" Target="slides/slide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4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8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2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22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6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8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/>
            </a:lvl2pPr>
            <a:lvl3pPr marL="0" indent="0">
              <a:buNone/>
              <a:defRPr sz="2400"/>
            </a:lvl3pPr>
            <a:lvl4pPr marL="0" indent="0">
              <a:buNone/>
              <a:defRPr sz="2000"/>
            </a:lvl4pPr>
            <a:lvl5pPr marL="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9226C"/>
                </a:solidFill>
                <a:latin typeface="FS Jack Medium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03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4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chemeClr val="accent5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675751" y="4945216"/>
            <a:ext cx="2133600" cy="144123"/>
          </a:xfrm>
          <a:prstGeom prst="rect">
            <a:avLst/>
          </a:prstGeom>
        </p:spPr>
        <p:txBody>
          <a:bodyPr wrap="square" lIns="0" tIns="0" rIns="0" bIns="0"/>
          <a:lstStyle>
            <a:lvl1pPr algn="r">
              <a:defRPr sz="800">
                <a:latin typeface="Glober Light"/>
                <a:ea typeface="Glober Light"/>
                <a:cs typeface="Glober Light"/>
                <a:sym typeface="Glober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93396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66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24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3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2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5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6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2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78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612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11E41"/>
                </a:solidFill>
              </a:defRPr>
            </a:lvl1pPr>
            <a:lvl2pPr marL="457200" indent="0" algn="l">
              <a:buNone/>
              <a:defRPr sz="2400">
                <a:solidFill>
                  <a:srgbClr val="011E41"/>
                </a:solidFill>
              </a:defRPr>
            </a:lvl2pPr>
            <a:lvl3pPr marL="914400" indent="0" algn="l">
              <a:buNone/>
              <a:defRPr sz="2000">
                <a:solidFill>
                  <a:srgbClr val="011E41"/>
                </a:solidFill>
              </a:defRPr>
            </a:lvl3pPr>
            <a:lvl4pPr algn="l">
              <a:defRPr sz="1800">
                <a:solidFill>
                  <a:srgbClr val="011E41"/>
                </a:solidFill>
              </a:defRPr>
            </a:lvl4pPr>
            <a:lvl5pPr algn="l"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52538"/>
            <a:ext cx="4038600" cy="3541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800">
                <a:solidFill>
                  <a:srgbClr val="011E41"/>
                </a:solidFill>
              </a:defRPr>
            </a:lvl2pPr>
            <a:lvl3pPr marL="0" indent="0">
              <a:buNone/>
              <a:defRPr sz="2400">
                <a:solidFill>
                  <a:srgbClr val="011E41"/>
                </a:solidFill>
              </a:defRPr>
            </a:lvl3pPr>
            <a:lvl4pPr marL="0" indent="0">
              <a:buNone/>
              <a:defRPr sz="2000">
                <a:solidFill>
                  <a:srgbClr val="011E41"/>
                </a:solidFill>
              </a:defRPr>
            </a:lvl4pPr>
            <a:lvl5pPr marL="0" indent="0">
              <a:buNone/>
              <a:defRPr sz="1800">
                <a:solidFill>
                  <a:srgbClr val="011E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11E41"/>
                </a:solidFill>
                <a:latin typeface="FS Jack"/>
              </a:defRPr>
            </a:lvl1pPr>
            <a:lvl2pPr marL="457200" indent="0" algn="l">
              <a:buNone/>
              <a:defRPr sz="2400"/>
            </a:lvl2pPr>
            <a:lvl3pPr marL="914400" indent="0" algn="l">
              <a:buNone/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67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Template-2RGB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8" y="2858"/>
            <a:ext cx="9144000" cy="536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6970" y="4374988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8266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0342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Template-2RGB-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-Template-2RGB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Template-2RGB-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Template-2RGB-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6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Template-2RGB-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4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Template-2RGB-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Template-2RGB-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000" cy="5406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61272"/>
            <a:ext cx="1406066" cy="140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Template-2RGB-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0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7" r:id="rId2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Template-2RGB-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-Template-2RGB-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7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Template-2RGB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67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6970" y="4374988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8266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1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Template-2RGB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872" cy="5367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6970" y="4374988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8266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1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Template-2RGB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64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7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Template-2RGB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872" cy="5367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9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Template-2RGB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67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Template-2RGB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Template-2RGB-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"/>
            <a:ext cx="9144000" cy="536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Template-2RGB-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64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11861"/>
            <a:ext cx="611560" cy="952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" y="3979813"/>
            <a:ext cx="1387525" cy="1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2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19226C"/>
          </a:solidFill>
          <a:latin typeface="FS Jack"/>
          <a:ea typeface="+mn-ea"/>
          <a:cs typeface="FS J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9226C"/>
          </a:solidFill>
          <a:latin typeface="FS Jack"/>
          <a:ea typeface="+mn-ea"/>
          <a:cs typeface="FS J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9226C"/>
          </a:solidFill>
          <a:latin typeface="FS Jack"/>
          <a:ea typeface="+mn-ea"/>
          <a:cs typeface="FS J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9226C"/>
          </a:solidFill>
          <a:latin typeface="FS Jack"/>
          <a:ea typeface="+mn-ea"/>
          <a:cs typeface="FS J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9226C"/>
          </a:solidFill>
          <a:latin typeface="FS Jack"/>
          <a:ea typeface="+mn-ea"/>
          <a:cs typeface="FS J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tel:%2B44-203-478-5289,,*01*163248062%23%23*01*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../../../Resources/Video%20Clips/Dropped%20Ball%20Restart%20-%20Mansfield%20Town%20v%20Portsmouth.mp4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467544" y="379413"/>
            <a:ext cx="8208912" cy="4392488"/>
          </a:xfrm>
        </p:spPr>
        <p:txBody>
          <a:bodyPr/>
          <a:lstStyle/>
          <a:p>
            <a:pPr algn="ctr"/>
            <a:r>
              <a:rPr lang="en-US" sz="4800" b="1" u="sng" dirty="0">
                <a:solidFill>
                  <a:schemeClr val="bg1"/>
                </a:solidFill>
              </a:rPr>
              <a:t>Laws of The Game – 2019-20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‘Sensible changes to make the game better’</a:t>
            </a:r>
          </a:p>
        </p:txBody>
      </p:sp>
      <p:pic>
        <p:nvPicPr>
          <p:cNvPr id="2050" name="Picture 2" descr="Image result for the if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76" y="3907805"/>
            <a:ext cx="403244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29E4E4-4311-4496-9464-DAAA5BCB3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61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8579296" cy="3541712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GB" dirty="0"/>
              <a:t>The ball </a:t>
            </a:r>
            <a:r>
              <a:rPr lang="en-GB" u="sng" dirty="0"/>
              <a:t>does not </a:t>
            </a:r>
            <a:r>
              <a:rPr lang="en-GB" dirty="0"/>
              <a:t>need to leave the penalty area.</a:t>
            </a:r>
          </a:p>
          <a:p>
            <a:pPr marL="457200" indent="-457200">
              <a:buFontTx/>
              <a:buChar char="-"/>
            </a:pPr>
            <a:r>
              <a:rPr lang="en-GB" dirty="0"/>
              <a:t>The ball is in play once it has been kicked and moves.</a:t>
            </a:r>
          </a:p>
          <a:p>
            <a:pPr marL="457200" indent="-457200">
              <a:buFontTx/>
              <a:buChar char="-"/>
            </a:pPr>
            <a:r>
              <a:rPr lang="en-GB" dirty="0"/>
              <a:t>All opponents must remain outside the penalty area until the kick has been taken.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Goal Kick…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A5CAF-89C4-4933-A73A-8C296598A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6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7544" y="1027485"/>
            <a:ext cx="8507288" cy="3541712"/>
          </a:xfrm>
        </p:spPr>
        <p:txBody>
          <a:bodyPr/>
          <a:lstStyle/>
          <a:p>
            <a:r>
              <a:rPr lang="en-GB" sz="1925" dirty="0"/>
              <a:t>Deliberate handball </a:t>
            </a:r>
            <a:r>
              <a:rPr lang="en-GB" sz="1925" u="sng" dirty="0"/>
              <a:t>still</a:t>
            </a:r>
            <a:r>
              <a:rPr lang="en-GB" sz="1925" dirty="0"/>
              <a:t> remains an offence.</a:t>
            </a:r>
          </a:p>
          <a:p>
            <a:r>
              <a:rPr lang="en-GB" sz="1925" dirty="0"/>
              <a:t>The following handball scenarios, even if </a:t>
            </a:r>
            <a:r>
              <a:rPr lang="en-GB" sz="1925" b="1" i="1" dirty="0"/>
              <a:t>accidental</a:t>
            </a:r>
            <a:r>
              <a:rPr lang="en-GB" sz="1925" dirty="0"/>
              <a:t>, will result in a free kick:</a:t>
            </a:r>
          </a:p>
          <a:p>
            <a:pPr marL="342900" indent="-342900">
              <a:buFontTx/>
              <a:buChar char="-"/>
            </a:pPr>
            <a:r>
              <a:rPr lang="en-GB" sz="1925" dirty="0"/>
              <a:t>The ball goes into the goal after touching an attacking players hand/arm.</a:t>
            </a:r>
          </a:p>
          <a:p>
            <a:pPr marL="342900" indent="-342900">
              <a:buFontTx/>
              <a:buChar char="-"/>
            </a:pPr>
            <a:r>
              <a:rPr lang="en-GB" sz="1925" dirty="0">
                <a:latin typeface="FS Jack" pitchFamily="50" charset="0"/>
              </a:rPr>
              <a:t>A player gains control/possession of the ball after it has touched their hand/arm and then scores, or creates a goal-scoring opportunity.</a:t>
            </a:r>
          </a:p>
          <a:p>
            <a:pPr marL="342900" indent="-342900">
              <a:buFontTx/>
              <a:buChar char="-"/>
            </a:pPr>
            <a:r>
              <a:rPr lang="en-GB" sz="1925" dirty="0">
                <a:latin typeface="FS Jack" pitchFamily="50" charset="0"/>
              </a:rPr>
              <a:t>The ball touches a player’s hand/arm which has made their body unnaturally bigger.</a:t>
            </a:r>
          </a:p>
          <a:p>
            <a:pPr marL="342900" indent="-342900">
              <a:buFontTx/>
              <a:buChar char="-"/>
            </a:pPr>
            <a:r>
              <a:rPr lang="en-GB" sz="1925" dirty="0">
                <a:latin typeface="FS Jack" pitchFamily="50" charset="0"/>
              </a:rPr>
              <a:t>The ball touches a player’s hand/arm when it is above their shoulder (unless the player has deliberately played the ball which then touches their hand/arm).</a:t>
            </a:r>
          </a:p>
          <a:p>
            <a:pPr marL="342900" indent="-342900">
              <a:buFontTx/>
              <a:buChar char="-"/>
            </a:pPr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Handball…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B0F98-94B0-49C8-8309-83CACA76B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9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kimpembe hand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handball foot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" y="11599"/>
            <a:ext cx="9144000" cy="542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handball foot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" y="0"/>
            <a:ext cx="9159834" cy="54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handball foot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041" cy="54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handball footb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" y="0"/>
            <a:ext cx="9162104" cy="54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6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8507288" cy="3541712"/>
          </a:xfrm>
        </p:spPr>
        <p:txBody>
          <a:bodyPr/>
          <a:lstStyle/>
          <a:p>
            <a:r>
              <a:rPr lang="en-GB" sz="2400" dirty="0">
                <a:latin typeface="FS Jack" pitchFamily="50" charset="0"/>
              </a:rPr>
              <a:t>The following </a:t>
            </a:r>
            <a:r>
              <a:rPr lang="en-GB" sz="2400" u="sng" dirty="0">
                <a:latin typeface="FS Jack" pitchFamily="50" charset="0"/>
              </a:rPr>
              <a:t>will not usually </a:t>
            </a:r>
            <a:r>
              <a:rPr lang="en-GB" sz="2400" dirty="0">
                <a:latin typeface="FS Jack" pitchFamily="50" charset="0"/>
              </a:rPr>
              <a:t>be a free kick, unless they are one of the previous situations: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FS Jack" pitchFamily="50" charset="0"/>
              </a:rPr>
              <a:t>The ball touches a player’s hand/arm directly from their own head/body/foot or the head/body/foot of another player who is close/near.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FS Jack" pitchFamily="50" charset="0"/>
              </a:rPr>
              <a:t>The ball touches a player’s hand/arm which is close to their body and has not made their body unnaturally bigger.</a:t>
            </a:r>
          </a:p>
          <a:p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Handball continued 1…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2239B-D08D-48DF-935F-15C784330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8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wes morgan handball v liverpoo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"/>
          <a:stretch/>
        </p:blipFill>
        <p:spPr bwMode="auto">
          <a:xfrm>
            <a:off x="0" y="1"/>
            <a:ext cx="9144000" cy="53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31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457200" y="1252538"/>
            <a:ext cx="8507288" cy="354171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FS Jack" pitchFamily="50" charset="0"/>
              </a:rPr>
              <a:t>The following </a:t>
            </a:r>
            <a:r>
              <a:rPr lang="en-GB" sz="2400" u="sng" dirty="0">
                <a:latin typeface="FS Jack" pitchFamily="50" charset="0"/>
              </a:rPr>
              <a:t>will not usually </a:t>
            </a:r>
            <a:r>
              <a:rPr lang="en-GB" sz="2400" dirty="0">
                <a:latin typeface="FS Jack" pitchFamily="50" charset="0"/>
              </a:rPr>
              <a:t>be a free kick, unless they are one of the previous situations: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FS Jack" pitchFamily="50" charset="0"/>
              </a:rPr>
              <a:t>If a player is failing, and the ball touches their hand/arm when it is between their body and ground to support the body (but not extended to make their body bigger).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FS Jack" pitchFamily="50" charset="0"/>
              </a:rPr>
              <a:t>If the goalkeeper attempts to ‘clear’ (release into play) a throw-in or deliberate kick from a team-mate but he ‘clearance’ fails. The goalkeeper can then handle the ball.</a:t>
            </a:r>
          </a:p>
          <a:p>
            <a:endParaRPr lang="en-GB" sz="2400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9226C"/>
                </a:solidFill>
                <a:latin typeface="FS Jack"/>
                <a:ea typeface="+mn-ea"/>
                <a:cs typeface="FS J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Handball continued 2…</a:t>
            </a:r>
          </a:p>
        </p:txBody>
      </p:sp>
    </p:spTree>
    <p:extLst>
      <p:ext uri="{BB962C8B-B14F-4D97-AF65-F5344CB8AC3E}">
        <p14:creationId xmlns:p14="http://schemas.microsoft.com/office/powerpoint/2010/main" val="3195602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3E3A8-69E9-EC49-98F7-19795487F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" y="0"/>
            <a:ext cx="9121552" cy="5367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30AB3-3E45-F44C-8ACF-79E10B01D9AB}"/>
              </a:ext>
            </a:extLst>
          </p:cNvPr>
          <p:cNvSpPr txBox="1"/>
          <p:nvPr/>
        </p:nvSpPr>
        <p:spPr>
          <a:xfrm>
            <a:off x="5724128" y="163389"/>
            <a:ext cx="3312368" cy="135421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FillTx/>
                <a:latin typeface="Cambria"/>
                <a:ea typeface="Cambria"/>
                <a:cs typeface="Cambria"/>
                <a:sym typeface="Cambria"/>
              </a:rPr>
              <a:t>Offence if ball makes contact = hand/arm making body bigger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7463E-B43E-CC46-9DA7-D4A58F154A68}"/>
              </a:ext>
            </a:extLst>
          </p:cNvPr>
          <p:cNvSpPr txBox="1"/>
          <p:nvPr/>
        </p:nvSpPr>
        <p:spPr>
          <a:xfrm>
            <a:off x="6516216" y="2755676"/>
            <a:ext cx="2411057" cy="209287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FillTx/>
                <a:latin typeface="Cambria"/>
                <a:ea typeface="Cambria"/>
                <a:cs typeface="Cambria"/>
                <a:sym typeface="Cambria"/>
              </a:rPr>
              <a:t>No offence if ball makes contact = hand/arm supporting body  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8C2216A7-2C87-E045-BD9E-F368F1D6E3D7}"/>
              </a:ext>
            </a:extLst>
          </p:cNvPr>
          <p:cNvSpPr/>
          <p:nvPr/>
        </p:nvSpPr>
        <p:spPr>
          <a:xfrm>
            <a:off x="5940152" y="3075168"/>
            <a:ext cx="576064" cy="484632"/>
          </a:xfrm>
          <a:prstGeom prst="leftArrow">
            <a:avLst/>
          </a:prstGeom>
          <a:solidFill>
            <a:schemeClr val="accent5">
              <a:lumOff val="44000"/>
            </a:schemeClr>
          </a:solidFill>
          <a:ln w="63500" cap="flat">
            <a:solidFill>
              <a:schemeClr val="accent1"/>
            </a:solidFill>
            <a:prstDash val="solid"/>
            <a:bevel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8C2216A7-2C87-E045-BD9E-F368F1D6E3D7}"/>
              </a:ext>
            </a:extLst>
          </p:cNvPr>
          <p:cNvSpPr/>
          <p:nvPr/>
        </p:nvSpPr>
        <p:spPr>
          <a:xfrm>
            <a:off x="5220072" y="1032972"/>
            <a:ext cx="504056" cy="484632"/>
          </a:xfrm>
          <a:prstGeom prst="leftArrow">
            <a:avLst/>
          </a:prstGeom>
          <a:solidFill>
            <a:schemeClr val="accent5">
              <a:lumOff val="44000"/>
            </a:schemeClr>
          </a:solidFill>
          <a:ln w="63500" cap="flat">
            <a:solidFill>
              <a:schemeClr val="accent1"/>
            </a:solidFill>
            <a:prstDash val="solid"/>
            <a:bevel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03157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8435280" cy="3541712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GB" sz="2400" dirty="0">
                <a:latin typeface="FS Jack" pitchFamily="50" charset="0"/>
              </a:rPr>
              <a:t>The team’s penalty taker can have (quick) treatment/assessment and then take the kick.</a:t>
            </a:r>
          </a:p>
          <a:p>
            <a:pPr marL="457200" indent="-457200">
              <a:buFontTx/>
              <a:buChar char="-"/>
            </a:pPr>
            <a:r>
              <a:rPr lang="en-GB" sz="2400" dirty="0">
                <a:latin typeface="FS Jack" pitchFamily="50" charset="0"/>
              </a:rPr>
              <a:t>The goalkeeper must not be touching the goalposts/crossbar/nets; they must not be moving.</a:t>
            </a:r>
          </a:p>
          <a:p>
            <a:pPr marL="457200" indent="-457200">
              <a:buFontTx/>
              <a:buChar char="-"/>
            </a:pPr>
            <a:r>
              <a:rPr lang="en-GB" sz="2400" dirty="0">
                <a:latin typeface="FS Jack" pitchFamily="50" charset="0"/>
              </a:rPr>
              <a:t>The goalkeeper must have at least part of one foot on/in line with the goal line when the kick is taken; cannot stand behind the line.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Penalty Kick…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F0FD5-E2DC-4273-80B2-E966C1DBA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goal keeper coming off line penal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2387" r="42518" b="17352"/>
          <a:stretch/>
        </p:blipFill>
        <p:spPr bwMode="auto">
          <a:xfrm>
            <a:off x="0" y="0"/>
            <a:ext cx="91440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02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000" dirty="0">
                <a:latin typeface="FS Jack" pitchFamily="50" charset="0"/>
              </a:rPr>
              <a:t>A player who is being substituted </a:t>
            </a:r>
            <a:r>
              <a:rPr lang="en-GB" sz="2000" u="sng" dirty="0">
                <a:latin typeface="FS Jack" pitchFamily="50" charset="0"/>
              </a:rPr>
              <a:t>must</a:t>
            </a:r>
            <a:r>
              <a:rPr lang="en-GB" sz="2000" dirty="0">
                <a:latin typeface="FS Jack" pitchFamily="50" charset="0"/>
              </a:rPr>
              <a:t> leave the field by the nearest point on the touchline/goal line (unless the referee indicates the player can leave quickly/ immediately at the halfway line or a different point because of safety, injury etc.)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Substitutions…</a:t>
            </a:r>
          </a:p>
        </p:txBody>
      </p:sp>
      <p:pic>
        <p:nvPicPr>
          <p:cNvPr id="7170" name="Picture 2" descr="Image result for physio football middle of pi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43509"/>
            <a:ext cx="4176464" cy="29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658C1-586A-4CF3-A1DB-6FD1DC38B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3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467544" y="451421"/>
            <a:ext cx="8208912" cy="1584176"/>
          </a:xfrm>
        </p:spPr>
        <p:txBody>
          <a:bodyPr/>
          <a:lstStyle/>
          <a:p>
            <a:pPr algn="ctr"/>
            <a:r>
              <a:rPr lang="en-GB" sz="4000" dirty="0"/>
              <a:t>Introduction </a:t>
            </a:r>
          </a:p>
          <a:p>
            <a:pPr marL="457200" indent="-457200" algn="ctr">
              <a:buFontTx/>
              <a:buChar char="-"/>
            </a:pPr>
            <a:r>
              <a:rPr lang="en-GB" sz="2800" dirty="0"/>
              <a:t>If you cannot hear us talking then please check your audio using the drop down box above or call in using : </a:t>
            </a:r>
          </a:p>
          <a:p>
            <a:pPr marL="457200" indent="-457200" algn="ctr">
              <a:buFontTx/>
              <a:buChar char="-"/>
            </a:pPr>
            <a:endParaRPr lang="en-GB" sz="2800" dirty="0"/>
          </a:p>
          <a:p>
            <a:pPr marL="457200" indent="-457200" algn="ctr">
              <a:buFontTx/>
              <a:buChar char="-"/>
            </a:pPr>
            <a:endParaRPr lang="en-GB" sz="2800" dirty="0"/>
          </a:p>
          <a:p>
            <a:pPr marL="457200" indent="-457200" algn="ctr">
              <a:buFontTx/>
              <a:buChar char="-"/>
            </a:pP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54D2F-05FD-458C-8D00-E26EFA42F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218D26-33DD-4E46-9BB7-A5AF136E1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090930"/>
              </p:ext>
            </p:extLst>
          </p:nvPr>
        </p:nvGraphicFramePr>
        <p:xfrm>
          <a:off x="755576" y="2864516"/>
          <a:ext cx="7632847" cy="544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2847">
                  <a:extLst>
                    <a:ext uri="{9D8B030D-6E8A-4147-A177-3AD203B41FA5}">
                      <a16:colId xmlns:a16="http://schemas.microsoft.com/office/drawing/2014/main" val="24616261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Join by phone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3696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Tap to call in from a mobile device (attendees only)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5767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1150" u="none" strike="noStrike" dirty="0">
                          <a:effectLst/>
                          <a:hlinkClick r:id="rId3"/>
                        </a:rPr>
                        <a:t>+44-203-478-5289</a:t>
                      </a:r>
                      <a:r>
                        <a:rPr lang="en-GB" sz="1150" dirty="0">
                          <a:effectLst/>
                        </a:rPr>
                        <a:t> Call-in toll number (UK)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627775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A6386C-61A8-451A-ADE6-D0771F29E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557275"/>
              </p:ext>
            </p:extLst>
          </p:nvPr>
        </p:nvGraphicFramePr>
        <p:xfrm>
          <a:off x="753769" y="3611053"/>
          <a:ext cx="7886700" cy="180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28218119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effectLst/>
                        </a:rPr>
                        <a:t>Meeting number (access code): 163 248 062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8553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721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3970784" cy="3541712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000" dirty="0">
                <a:latin typeface="FS Jack" pitchFamily="50" charset="0"/>
              </a:rPr>
              <a:t>A team official guilty of misconduct will be shown a Yellow Card or Red Card.</a:t>
            </a:r>
            <a:br>
              <a:rPr lang="en-GB" sz="2000" dirty="0">
                <a:latin typeface="FS Jack" pitchFamily="50" charset="0"/>
              </a:rPr>
            </a:br>
            <a:endParaRPr lang="en-GB" sz="2000" dirty="0">
              <a:latin typeface="FS Jack" pitchFamily="50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FS Jack" pitchFamily="50" charset="0"/>
              </a:rPr>
              <a:t>If the offender cannot be identified, the senior coach who is in the technical area at the time will receive the YC/RC. </a:t>
            </a:r>
          </a:p>
          <a:p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Team Officials…</a:t>
            </a:r>
          </a:p>
        </p:txBody>
      </p:sp>
      <p:pic>
        <p:nvPicPr>
          <p:cNvPr id="5" name="Picture 2" descr="Image result for player manager sent 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56" y="1243509"/>
            <a:ext cx="456530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2E5D6-0997-42D5-B410-760F804E7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5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3394720" cy="3541712"/>
          </a:xfrm>
        </p:spPr>
        <p:txBody>
          <a:bodyPr/>
          <a:lstStyle/>
          <a:p>
            <a:r>
              <a:rPr lang="en-GB" dirty="0"/>
              <a:t>The team that wins the coin toss will decide whether they want to take the kick off or which goal to attack first.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Kick Offs…</a:t>
            </a:r>
          </a:p>
        </p:txBody>
      </p:sp>
      <p:pic>
        <p:nvPicPr>
          <p:cNvPr id="8196" name="Picture 4" descr="Image result for coin toss socc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71501"/>
            <a:ext cx="469073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FC045-6266-4A3A-81D9-2117AE8FA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67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8435280" cy="1863179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GB" sz="3200" dirty="0"/>
              <a:t>Multi-coloured/patterned undershirts are now allowed if they are the same as the sleeve of the main shirt.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Players Equipment…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E891F-7D0C-4B66-B174-F606D3CE0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87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400" dirty="0"/>
              <a:t>Cooling Breaks - Heat</a:t>
            </a:r>
          </a:p>
          <a:p>
            <a:r>
              <a:rPr lang="en-GB" sz="2400" dirty="0"/>
              <a:t>90 seconds – 3 minutes.</a:t>
            </a:r>
          </a:p>
          <a:p>
            <a:endParaRPr lang="en-GB" sz="2400" dirty="0"/>
          </a:p>
          <a:p>
            <a:r>
              <a:rPr lang="en-GB" sz="2400" dirty="0"/>
              <a:t>Drinks Break – Half Time in Extra Time.</a:t>
            </a:r>
          </a:p>
          <a:p>
            <a:r>
              <a:rPr lang="en-GB" sz="2400" dirty="0"/>
              <a:t>1 minute maximum.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Medical Breaks</a:t>
            </a:r>
          </a:p>
        </p:txBody>
      </p:sp>
      <p:pic>
        <p:nvPicPr>
          <p:cNvPr id="9218" name="Picture 2" descr="Image result for half time extra time footba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8"/>
          <a:stretch/>
        </p:blipFill>
        <p:spPr bwMode="auto">
          <a:xfrm>
            <a:off x="4139952" y="2853178"/>
            <a:ext cx="4392488" cy="21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water break foot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3429"/>
            <a:ext cx="439248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55E4C-FCE1-4C3A-91C7-DCB68CCCF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8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395536" y="1531541"/>
            <a:ext cx="8208912" cy="1800200"/>
          </a:xfrm>
        </p:spPr>
        <p:txBody>
          <a:bodyPr/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These changes came into effect on the 1</a:t>
            </a:r>
            <a:r>
              <a:rPr lang="en-GB" sz="4800" baseline="30000" dirty="0">
                <a:solidFill>
                  <a:schemeClr val="bg1"/>
                </a:solidFill>
              </a:rPr>
              <a:t>st</a:t>
            </a:r>
            <a:r>
              <a:rPr lang="en-GB" sz="4800" dirty="0">
                <a:solidFill>
                  <a:schemeClr val="bg1"/>
                </a:solidFill>
              </a:rPr>
              <a:t> of June!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83806-95C5-48BD-B3AB-A6BF468E4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32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395536" y="1747565"/>
            <a:ext cx="8208912" cy="1584176"/>
          </a:xfrm>
        </p:spPr>
        <p:txBody>
          <a:bodyPr/>
          <a:lstStyle/>
          <a:p>
            <a:pPr algn="ctr"/>
            <a:r>
              <a:rPr lang="en-GB" sz="4000" dirty="0"/>
              <a:t>These changes came into effect on the 1</a:t>
            </a:r>
            <a:r>
              <a:rPr lang="en-GB" sz="4000" baseline="30000" dirty="0"/>
              <a:t>st</a:t>
            </a:r>
            <a:r>
              <a:rPr lang="en-GB" sz="4000" dirty="0"/>
              <a:t> of June!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54D2F-05FD-458C-8D00-E26EFA42F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89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48064" y="1099493"/>
            <a:ext cx="3888432" cy="3694757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1800" dirty="0"/>
              <a:t>Dropped Ball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Free Kicks &amp; Quick Free Kicks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Goal Celebrations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Goal Kicks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Handball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Penalty Kicks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Substitutions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Team Officials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Kick Offs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Players Equipment</a:t>
            </a:r>
          </a:p>
          <a:p>
            <a:pPr marL="457200" indent="-457200">
              <a:buFontTx/>
              <a:buChar char="-"/>
            </a:pPr>
            <a:r>
              <a:rPr lang="en-US" sz="1800" dirty="0"/>
              <a:t>Medical Breaks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67544" y="379413"/>
            <a:ext cx="8208912" cy="864096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rgbClr val="011E41"/>
                </a:solidFill>
              </a:rPr>
              <a:t>Changes for the 2019-20 Season…</a:t>
            </a:r>
          </a:p>
        </p:txBody>
      </p:sp>
      <p:pic>
        <p:nvPicPr>
          <p:cNvPr id="1026" name="Picture 2" descr="Image result for chris kavanagh refe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1501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246C2-7D0F-44AF-8C22-06993C32A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4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8507288" cy="3541712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dirty="0"/>
              <a:t>There are no longer ‘contested’ drop ball restarts.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Play stopped inside the penalty area = </a:t>
            </a:r>
            <a:r>
              <a:rPr lang="en-GB" sz="2400" dirty="0">
                <a:solidFill>
                  <a:srgbClr val="FF0000"/>
                </a:solidFill>
              </a:rPr>
              <a:t>Drop to the GK.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Play stopped outside the penalty area = </a:t>
            </a:r>
            <a:r>
              <a:rPr lang="en-GB" sz="2400" dirty="0">
                <a:solidFill>
                  <a:srgbClr val="FF0000"/>
                </a:solidFill>
              </a:rPr>
              <a:t>Drop the ball to 1 player from the team that last touched the ball, where they last touched it.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All other players must be 4m (4.5 yards) away.</a:t>
            </a:r>
          </a:p>
          <a:p>
            <a:pPr marL="342900" indent="-342900">
              <a:buFontTx/>
              <a:buChar char="-"/>
            </a:pP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Dropped Ball…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4DBA7-2F02-47DB-A4E0-B176A7818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0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95536" y="1171500"/>
            <a:ext cx="4176464" cy="345638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dirty="0"/>
              <a:t>If the ball touches the referee (or another match official) and goes into the goal, team possession changes or a promising attack starts, a dropped ball is awarded.</a:t>
            </a:r>
          </a:p>
          <a:p>
            <a:pPr marL="342900" indent="-342900">
              <a:buFontTx/>
              <a:buChar char="-"/>
            </a:pP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Dropped Ball continued…</a:t>
            </a:r>
          </a:p>
        </p:txBody>
      </p:sp>
      <p:pic>
        <p:nvPicPr>
          <p:cNvPr id="5" name="Picture 2" descr="Image result for drop ball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t="650" r="11279"/>
          <a:stretch/>
        </p:blipFill>
        <p:spPr bwMode="auto">
          <a:xfrm>
            <a:off x="4788024" y="1171500"/>
            <a:ext cx="3675519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991599" y="2251621"/>
            <a:ext cx="577034" cy="16561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C71EFB-E1D9-4987-A3E3-030FA94FB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978896" cy="1503139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GB" sz="2000" dirty="0"/>
              <a:t>When there is a ‘wall’ of 3 or more defenders, the attackers are not allowed within 1m (1 yard) of the wall.</a:t>
            </a:r>
          </a:p>
          <a:p>
            <a:pPr marL="457200" indent="-457200">
              <a:buFontTx/>
              <a:buChar char="-"/>
            </a:pPr>
            <a:r>
              <a:rPr lang="en-GB" sz="2000" dirty="0"/>
              <a:t>If the attacker is less than 1 yard when the kick is taken, an IDFK is awarded.</a:t>
            </a:r>
            <a:br>
              <a:rPr lang="en-GB" sz="2000" dirty="0"/>
            </a:br>
            <a:endParaRPr lang="en-GB" sz="2000" dirty="0"/>
          </a:p>
          <a:p>
            <a:pPr marL="457200" indent="-457200">
              <a:buFontTx/>
              <a:buChar char="-"/>
            </a:pPr>
            <a:r>
              <a:rPr lang="en-GB" sz="2000" dirty="0"/>
              <a:t>The ball </a:t>
            </a:r>
            <a:r>
              <a:rPr lang="en-GB" sz="2000" u="sng" dirty="0"/>
              <a:t>does not </a:t>
            </a:r>
            <a:r>
              <a:rPr lang="en-GB" sz="2000" dirty="0"/>
              <a:t>need to leave to the penalty area when a free kick is taken.</a:t>
            </a:r>
          </a:p>
          <a:p>
            <a:pPr marL="457200" indent="-457200">
              <a:buFontTx/>
              <a:buChar char="-"/>
            </a:pPr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Free Kicks…</a:t>
            </a:r>
          </a:p>
        </p:txBody>
      </p:sp>
      <p:pic>
        <p:nvPicPr>
          <p:cNvPr id="5" name="Picture 2" descr="Image result for football attacking player in the wa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20621"/>
          <a:stretch/>
        </p:blipFill>
        <p:spPr bwMode="auto">
          <a:xfrm>
            <a:off x="5284768" y="1531541"/>
            <a:ext cx="34076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308304" y="2179613"/>
            <a:ext cx="576064" cy="13681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DAC58-5BAF-468B-AAD5-7C625B30D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8435280" cy="354171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GB" sz="2000" dirty="0"/>
              <a:t>If t</a:t>
            </a:r>
            <a:r>
              <a:rPr lang="en-GB" sz="2000" dirty="0">
                <a:latin typeface="FS Jack" pitchFamily="50" charset="0"/>
              </a:rPr>
              <a:t>he referee is about to issue a YC/RC but the non-offending team takes the free kick quickly and creates a goal-scoring opportunity…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GB" sz="2000">
                <a:latin typeface="FS Jack" pitchFamily="50" charset="0"/>
              </a:rPr>
              <a:t>the </a:t>
            </a:r>
            <a:r>
              <a:rPr lang="en-GB" sz="2000" dirty="0">
                <a:latin typeface="FS Jack" pitchFamily="50" charset="0"/>
              </a:rPr>
              <a:t>referee can delay the YC/RC until the next stoppage if the offending team was not distracted by the referee </a:t>
            </a:r>
            <a:br>
              <a:rPr lang="en-GB" sz="2000" dirty="0">
                <a:latin typeface="FS Jack" pitchFamily="50" charset="0"/>
              </a:rPr>
            </a:br>
            <a:endParaRPr lang="en-GB" sz="2000" dirty="0">
              <a:latin typeface="FS Jack" pitchFamily="50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GB" sz="2000" dirty="0">
                <a:latin typeface="FS Jack" pitchFamily="50" charset="0"/>
              </a:rPr>
              <a:t>For DOGSO this would result in a YC not a RC.</a:t>
            </a:r>
          </a:p>
          <a:p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Quick Free Kick – Yellow &amp; Red Cards…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DC255-9C24-4C66-AE6D-F3EF0AE063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2538"/>
            <a:ext cx="4038600" cy="2151211"/>
          </a:xfrm>
        </p:spPr>
        <p:txBody>
          <a:bodyPr/>
          <a:lstStyle/>
          <a:p>
            <a:r>
              <a:rPr lang="en-GB" dirty="0"/>
              <a:t>A yellow card must be shown for an illegal celebration regardless of whether or not the goal stands.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Goal Celebrations…</a:t>
            </a:r>
          </a:p>
        </p:txBody>
      </p:sp>
      <p:pic>
        <p:nvPicPr>
          <p:cNvPr id="3074" name="Picture 2" descr="Image result for football player shirt on head celeb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3389"/>
            <a:ext cx="400035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football player mask celeb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39653"/>
            <a:ext cx="400035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D85AD-6EA0-4B90-9638-EE4881CEA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" y="4173695"/>
            <a:ext cx="188976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For All Primary Colours">
      <a:dk1>
        <a:srgbClr val="011E41"/>
      </a:dk1>
      <a:lt1>
        <a:srgbClr val="FFFFFF"/>
      </a:lt1>
      <a:dk2>
        <a:srgbClr val="E1261C"/>
      </a:dk2>
      <a:lt2>
        <a:srgbClr val="00172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921</Words>
  <Application>Microsoft Office PowerPoint</Application>
  <PresentationFormat>Custom</PresentationFormat>
  <Paragraphs>81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Arial</vt:lpstr>
      <vt:lpstr>Calibri</vt:lpstr>
      <vt:lpstr>Cambria</vt:lpstr>
      <vt:lpstr>FS Jack</vt:lpstr>
      <vt:lpstr>FS Jack Medium</vt:lpstr>
      <vt:lpstr>Times New Roman</vt:lpstr>
      <vt:lpstr>Custom Design</vt:lpstr>
      <vt:lpstr>8_Custom Design</vt:lpstr>
      <vt:lpstr>9_Custom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10_Custom Design</vt:lpstr>
      <vt:lpstr>11_Custom Design</vt:lpstr>
      <vt:lpstr>12_Custom Design</vt:lpstr>
      <vt:lpstr>13_Custom Design</vt:lpstr>
      <vt:lpstr>15_Custom Design</vt:lpstr>
      <vt:lpstr>16_Custom Design</vt:lpstr>
      <vt:lpstr>17_Custom Design</vt:lpstr>
      <vt:lpstr>18_Custom Design</vt:lpstr>
      <vt:lpstr>19_Custom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Du Plessis</dc:creator>
  <cp:lastModifiedBy>Ben Snowdon</cp:lastModifiedBy>
  <cp:revision>90</cp:revision>
  <cp:lastPrinted>2019-07-24T16:23:05Z</cp:lastPrinted>
  <dcterms:created xsi:type="dcterms:W3CDTF">2015-10-20T15:21:24Z</dcterms:created>
  <dcterms:modified xsi:type="dcterms:W3CDTF">2019-07-24T16:30:13Z</dcterms:modified>
</cp:coreProperties>
</file>