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9" r:id="rId6"/>
    <p:sldId id="262" r:id="rId7"/>
    <p:sldId id="257" r:id="rId8"/>
    <p:sldId id="260" r:id="rId9"/>
    <p:sldId id="261" r:id="rId10"/>
    <p:sldId id="265" r:id="rId11"/>
    <p:sldId id="266" r:id="rId12"/>
    <p:sldId id="264"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73B79-D348-4E2E-BD20-9AEB76248D85}" v="1" dt="2021-08-03T10:08:0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7"/>
    <p:restoredTop sz="94674"/>
  </p:normalViewPr>
  <p:slideViewPr>
    <p:cSldViewPr snapToGrid="0" snapToObjects="1">
      <p:cViewPr varScale="1">
        <p:scale>
          <a:sx n="72" d="100"/>
          <a:sy n="72" d="100"/>
        </p:scale>
        <p:origin x="5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reports/58d715cb-a6f4-482f-bcad-2d13e8d3f3b4/ReportSection?pbi_source=PowerPoint"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jmSWkDeBBJs" TargetMode="Externa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hyperlink" Target="https://youtu.be/XsfPi8PoFUk" TargetMode="External"/><Relationship Id="rId4" Type="http://schemas.openxmlformats.org/officeDocument/2006/relationships/hyperlink" Target="https://youtu.be/TUbzUqk-Bl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810584" y="2982149"/>
            <a:ext cx="6314017" cy="60007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rgbClr val="F3C910"/>
                </a:solidFill>
              </a:rPr>
              <a:t>Female Football Study May 2020</a:t>
            </a:r>
          </a:p>
        </p:txBody>
      </p:sp>
      <p:sp>
        <p:nvSpPr>
          <p:cNvPr id="13" name="Text Placeholder 2"/>
          <p:cNvSpPr txBox="1">
            <a:spLocks/>
          </p:cNvSpPr>
          <p:nvPr/>
        </p:nvSpPr>
        <p:spPr>
          <a:xfrm>
            <a:off x="853448" y="3658761"/>
            <a:ext cx="5878656" cy="3693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u="none" dirty="0">
                <a:solidFill>
                  <a:schemeClr val="bg1"/>
                </a:solidFill>
              </a:rPr>
              <a:t>Follow up to the Grassroots Football Survey Issued March 2020</a:t>
            </a: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5/1/2020 1:48:44 PM GMT Standard Time</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5/1/2020 11:07:36 AM GMT Standard Time</a:t>
            </a:r>
            <a:endParaRPr lang="en-US" sz="900" b="0" i="0" dirty="0">
              <a:solidFill>
                <a:schemeClr val="bg1"/>
              </a:solidFill>
              <a:latin typeface="Segoe UI" charset="0"/>
              <a:ea typeface="Segoe UI" charset="0"/>
              <a:cs typeface="Segoe UI"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3" name="Picture 2">
            <a:extLst>
              <a:ext uri="{FF2B5EF4-FFF2-40B4-BE49-F238E27FC236}">
                <a16:creationId xmlns:a16="http://schemas.microsoft.com/office/drawing/2014/main" id="{3AE1D14A-2E05-4163-98E2-CFC101D7D3E4}"/>
              </a:ext>
            </a:extLst>
          </p:cNvPr>
          <p:cNvPicPr>
            <a:picLocks noChangeAspect="1"/>
          </p:cNvPicPr>
          <p:nvPr/>
        </p:nvPicPr>
        <p:blipFill>
          <a:blip r:embed="rId3"/>
          <a:stretch>
            <a:fillRect/>
          </a:stretch>
        </p:blipFill>
        <p:spPr>
          <a:xfrm>
            <a:off x="7929606" y="2261965"/>
            <a:ext cx="3308237" cy="3308237"/>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1367319-6632-4263-8CF1-E60AE5A280FE}"/>
              </a:ext>
            </a:extLst>
          </p:cNvPr>
          <p:cNvSpPr txBox="1"/>
          <p:nvPr/>
        </p:nvSpPr>
        <p:spPr>
          <a:xfrm>
            <a:off x="5102087" y="1308853"/>
            <a:ext cx="6957391" cy="4124206"/>
          </a:xfrm>
          <a:prstGeom prst="rect">
            <a:avLst/>
          </a:prstGeom>
          <a:noFill/>
        </p:spPr>
        <p:txBody>
          <a:bodyPr wrap="square" rtlCol="0">
            <a:spAutoFit/>
          </a:bodyPr>
          <a:lstStyle/>
          <a:p>
            <a:r>
              <a:rPr lang="en-GB" sz="2000" b="1" dirty="0">
                <a:solidFill>
                  <a:schemeClr val="bg1"/>
                </a:solidFill>
              </a:rPr>
              <a:t>Feedback Considerations</a:t>
            </a:r>
          </a:p>
          <a:p>
            <a:endParaRPr lang="en-GB" dirty="0">
              <a:solidFill>
                <a:schemeClr val="bg1"/>
              </a:solidFill>
            </a:endParaRPr>
          </a:p>
          <a:p>
            <a:pPr marL="285750" indent="-285750">
              <a:buFont typeface="Arial" panose="020B0604020202020204" pitchFamily="34" charset="0"/>
              <a:buChar char="•"/>
            </a:pPr>
            <a:r>
              <a:rPr lang="en-GB" sz="1400" dirty="0">
                <a:solidFill>
                  <a:schemeClr val="bg1"/>
                </a:solidFill>
              </a:rPr>
              <a:t>Access to social &amp; recreational female football to supplement the positive league structure </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Consider the feasibility of further over 30’s, Futsal &amp; Walking Football provision</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Better links with local schools to encourage female participation at an earlier age</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Facility share scheme with larger well established male clubs </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Poor facilities impact how players feel about football “embarrassing” is quoted </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Player registration could further support awareness and direct engagement with the end user - what messages do we want to share?</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Share more widely the work done by the Female FDO, using clubs &amp; teams to create testimonials and good news stories</a:t>
            </a:r>
          </a:p>
        </p:txBody>
      </p:sp>
    </p:spTree>
    <p:extLst>
      <p:ext uri="{BB962C8B-B14F-4D97-AF65-F5344CB8AC3E}">
        <p14:creationId xmlns:p14="http://schemas.microsoft.com/office/powerpoint/2010/main" val="72157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1367319-6632-4263-8CF1-E60AE5A280FE}"/>
              </a:ext>
            </a:extLst>
          </p:cNvPr>
          <p:cNvSpPr txBox="1"/>
          <p:nvPr/>
        </p:nvSpPr>
        <p:spPr>
          <a:xfrm>
            <a:off x="5102087" y="1308853"/>
            <a:ext cx="6957391" cy="4555093"/>
          </a:xfrm>
          <a:prstGeom prst="rect">
            <a:avLst/>
          </a:prstGeom>
          <a:noFill/>
        </p:spPr>
        <p:txBody>
          <a:bodyPr wrap="square" rtlCol="0">
            <a:spAutoFit/>
          </a:bodyPr>
          <a:lstStyle/>
          <a:p>
            <a:r>
              <a:rPr lang="en-GB" sz="2000" b="1" dirty="0">
                <a:solidFill>
                  <a:schemeClr val="bg1"/>
                </a:solidFill>
              </a:rPr>
              <a:t>Purpose</a:t>
            </a:r>
          </a:p>
          <a:p>
            <a:endParaRPr lang="en-GB" dirty="0">
              <a:solidFill>
                <a:schemeClr val="bg1"/>
              </a:solidFill>
            </a:endParaRPr>
          </a:p>
          <a:p>
            <a:r>
              <a:rPr lang="en-GB" dirty="0">
                <a:solidFill>
                  <a:schemeClr val="bg1"/>
                </a:solidFill>
              </a:rPr>
              <a:t>This report looks at 3 key areas highlighted within the Grassroots Football Survey Results 2019 (GRFS) where the County has scored low in comparison to other Band A CFA’s or All Counties as a whole. </a:t>
            </a:r>
          </a:p>
          <a:p>
            <a:endParaRPr lang="en-GB" dirty="0">
              <a:solidFill>
                <a:schemeClr val="bg1"/>
              </a:solidFill>
            </a:endParaRPr>
          </a:p>
          <a:p>
            <a:r>
              <a:rPr lang="en-GB" dirty="0">
                <a:solidFill>
                  <a:schemeClr val="bg1"/>
                </a:solidFill>
              </a:rPr>
              <a:t>Using a shorter discovery based survey we are able to isolate these areas through emotive responses to help us understand how we can best support participants over the coming months.</a:t>
            </a:r>
          </a:p>
          <a:p>
            <a:endParaRPr lang="en-GB" dirty="0">
              <a:solidFill>
                <a:schemeClr val="bg1"/>
              </a:solidFill>
            </a:endParaRPr>
          </a:p>
          <a:p>
            <a:r>
              <a:rPr lang="en-GB" dirty="0">
                <a:solidFill>
                  <a:schemeClr val="bg1"/>
                </a:solidFill>
              </a:rPr>
              <a:t>The survey was sent to all those who are involved within the female game from the Whole Game System. The format was text questions followed by three supplementary video questions to support greater insight.</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62718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1367319-6632-4263-8CF1-E60AE5A280FE}"/>
              </a:ext>
            </a:extLst>
          </p:cNvPr>
          <p:cNvSpPr txBox="1"/>
          <p:nvPr/>
        </p:nvSpPr>
        <p:spPr>
          <a:xfrm>
            <a:off x="5102087" y="1308853"/>
            <a:ext cx="6957391" cy="5109091"/>
          </a:xfrm>
          <a:prstGeom prst="rect">
            <a:avLst/>
          </a:prstGeom>
          <a:noFill/>
        </p:spPr>
        <p:txBody>
          <a:bodyPr wrap="square" rtlCol="0">
            <a:spAutoFit/>
          </a:bodyPr>
          <a:lstStyle/>
          <a:p>
            <a:r>
              <a:rPr lang="en-GB" sz="2000" b="1" dirty="0">
                <a:solidFill>
                  <a:schemeClr val="bg1"/>
                </a:solidFill>
              </a:rPr>
              <a:t>What Did we Ask and Why?</a:t>
            </a:r>
          </a:p>
          <a:p>
            <a:endParaRPr lang="en-GB" dirty="0">
              <a:solidFill>
                <a:schemeClr val="bg1"/>
              </a:solidFill>
            </a:endParaRPr>
          </a:p>
          <a:p>
            <a:r>
              <a:rPr lang="en-GB" sz="1400" dirty="0">
                <a:solidFill>
                  <a:schemeClr val="bg1"/>
                </a:solidFill>
              </a:rPr>
              <a:t>To help create the narrative we needed to understand who was completing the survey, gender, age, role in football and length of time within the female game. </a:t>
            </a:r>
          </a:p>
          <a:p>
            <a:endParaRPr lang="en-GB" sz="1400" dirty="0">
              <a:solidFill>
                <a:schemeClr val="bg1"/>
              </a:solidFill>
            </a:endParaRPr>
          </a:p>
          <a:p>
            <a:r>
              <a:rPr lang="en-GB" sz="1400" dirty="0">
                <a:solidFill>
                  <a:schemeClr val="bg1"/>
                </a:solidFill>
              </a:rPr>
              <a:t>Tenure in the game is important, 34% of those completing the survey have been involved for 10+ years, the majority within a playing capacity. Female players feeling supported by the CFA is one of the areas covered where we score low in the GRFS</a:t>
            </a:r>
          </a:p>
          <a:p>
            <a:endParaRPr lang="en-GB" sz="1400" dirty="0">
              <a:solidFill>
                <a:schemeClr val="bg1"/>
              </a:solidFill>
            </a:endParaRPr>
          </a:p>
          <a:p>
            <a:r>
              <a:rPr lang="en-GB" sz="1400" dirty="0">
                <a:solidFill>
                  <a:schemeClr val="bg1"/>
                </a:solidFill>
              </a:rPr>
              <a:t>The following three questions requested a video response; </a:t>
            </a:r>
          </a:p>
          <a:p>
            <a:endParaRPr lang="en-GB" sz="1400" dirty="0">
              <a:solidFill>
                <a:schemeClr val="bg1"/>
              </a:solidFill>
            </a:endParaRPr>
          </a:p>
          <a:p>
            <a:pPr marL="342900" indent="-342900">
              <a:buAutoNum type="arabicPeriod"/>
            </a:pPr>
            <a:r>
              <a:rPr lang="en-GB" sz="1400" dirty="0">
                <a:solidFill>
                  <a:schemeClr val="bg1"/>
                </a:solidFill>
              </a:rPr>
              <a:t>Do you feel that Birmingham County FA offers an adequate range of formats for females to participate in football? </a:t>
            </a:r>
            <a:r>
              <a:rPr lang="en-GB" sz="1400" dirty="0"/>
              <a:t>Highlighted as an area to address within the GRFS, this aims to prompt thought on what alternative formats participants would like to play</a:t>
            </a:r>
          </a:p>
          <a:p>
            <a:pPr marL="342900" indent="-342900">
              <a:buAutoNum type="arabicPeriod"/>
            </a:pPr>
            <a:r>
              <a:rPr lang="en-GB" sz="1400" dirty="0">
                <a:solidFill>
                  <a:schemeClr val="bg1"/>
                </a:solidFill>
              </a:rPr>
              <a:t>In your opinion what are the standard of facilities like that you mostly use?  </a:t>
            </a:r>
            <a:r>
              <a:rPr lang="en-GB" sz="1400" dirty="0"/>
              <a:t>What do participants really think? Do they differ from the male game? What can we do to help?</a:t>
            </a:r>
          </a:p>
          <a:p>
            <a:pPr marL="342900" indent="-342900">
              <a:buAutoNum type="arabicPeriod"/>
            </a:pPr>
            <a:r>
              <a:rPr lang="en-GB" sz="1400" dirty="0">
                <a:solidFill>
                  <a:schemeClr val="bg1"/>
                </a:solidFill>
              </a:rPr>
              <a:t>Are you aware that Birmingham County FA has a dedicated Female Participation Officer? </a:t>
            </a:r>
            <a:r>
              <a:rPr lang="en-GB" sz="1400" dirty="0"/>
              <a:t>This is about relevance and awareness, </a:t>
            </a:r>
            <a:r>
              <a:rPr lang="en-GB" sz="1400" b="1" dirty="0"/>
              <a:t>NOT</a:t>
            </a:r>
            <a:r>
              <a:rPr lang="en-GB" sz="1400" dirty="0"/>
              <a:t> whether the individual is performing in their role. We fall almost 50% short of the national average around female players that feel supported by their CFA. How do we improve this? </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94557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a:hlinkClick r:id="rId3"/>
          </p:cNvPr>
          <p:cNvPicPr>
            <a:picLocks noChangeAspect="1"/>
          </p:cNvPicPr>
          <p:nvPr/>
        </p:nvPicPr>
        <p:blipFill>
          <a:blip r:embed="rId4"/>
          <a:stretch>
            <a:fillRect/>
          </a:stretch>
        </p:blipFill>
        <p:spPr>
          <a:xfrm>
            <a:off x="5176347" y="1308852"/>
            <a:ext cx="6811545" cy="3882579"/>
          </a:xfrm>
          <a:prstGeom prst="rect">
            <a:avLst/>
          </a:prstGeom>
          <a:noFill/>
        </p:spPr>
      </p:pic>
      <p:sp>
        <p:nvSpPr>
          <p:cNvPr id="5" name="TextBox 4">
            <a:extLst>
              <a:ext uri="{FF2B5EF4-FFF2-40B4-BE49-F238E27FC236}">
                <a16:creationId xmlns:a16="http://schemas.microsoft.com/office/drawing/2014/main" id="{455DB378-ED68-49BD-950D-21EB81BD97EA}"/>
              </a:ext>
            </a:extLst>
          </p:cNvPr>
          <p:cNvSpPr txBox="1"/>
          <p:nvPr/>
        </p:nvSpPr>
        <p:spPr>
          <a:xfrm>
            <a:off x="5176347" y="5420139"/>
            <a:ext cx="6811545" cy="276999"/>
          </a:xfrm>
          <a:prstGeom prst="rect">
            <a:avLst/>
          </a:prstGeom>
          <a:noFill/>
        </p:spPr>
        <p:txBody>
          <a:bodyPr wrap="square" rtlCol="0">
            <a:spAutoFit/>
          </a:bodyPr>
          <a:lstStyle/>
          <a:p>
            <a:r>
              <a:rPr lang="en-GB" sz="1200" dirty="0">
                <a:solidFill>
                  <a:schemeClr val="bg1"/>
                </a:solidFill>
              </a:rPr>
              <a:t>Data on female only respondents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5A96F20A-4B72-402B-9907-162BDFD6F055}"/>
              </a:ext>
            </a:extLst>
          </p:cNvPr>
          <p:cNvPicPr>
            <a:picLocks noChangeAspect="1"/>
          </p:cNvPicPr>
          <p:nvPr/>
        </p:nvPicPr>
        <p:blipFill>
          <a:blip r:embed="rId3"/>
          <a:stretch>
            <a:fillRect/>
          </a:stretch>
        </p:blipFill>
        <p:spPr>
          <a:xfrm>
            <a:off x="5143747" y="1308853"/>
            <a:ext cx="6925814" cy="3895770"/>
          </a:xfrm>
          <a:prstGeom prst="rect">
            <a:avLst/>
          </a:prstGeom>
        </p:spPr>
      </p:pic>
      <p:sp>
        <p:nvSpPr>
          <p:cNvPr id="2" name="TextBox 1">
            <a:extLst>
              <a:ext uri="{FF2B5EF4-FFF2-40B4-BE49-F238E27FC236}">
                <a16:creationId xmlns:a16="http://schemas.microsoft.com/office/drawing/2014/main" id="{747C83DB-2DF9-415D-8B94-2B84EFFA0BD6}"/>
              </a:ext>
            </a:extLst>
          </p:cNvPr>
          <p:cNvSpPr txBox="1"/>
          <p:nvPr/>
        </p:nvSpPr>
        <p:spPr>
          <a:xfrm>
            <a:off x="5143747" y="5420139"/>
            <a:ext cx="6925814" cy="276999"/>
          </a:xfrm>
          <a:prstGeom prst="rect">
            <a:avLst/>
          </a:prstGeom>
          <a:noFill/>
        </p:spPr>
        <p:txBody>
          <a:bodyPr wrap="square" rtlCol="0">
            <a:spAutoFit/>
          </a:bodyPr>
          <a:lstStyle/>
          <a:p>
            <a:r>
              <a:rPr lang="en-GB" sz="1200" dirty="0">
                <a:solidFill>
                  <a:schemeClr val="bg1"/>
                </a:solidFill>
              </a:rPr>
              <a:t>Aggregated data of all respondents</a:t>
            </a:r>
          </a:p>
        </p:txBody>
      </p:sp>
    </p:spTree>
    <p:extLst>
      <p:ext uri="{BB962C8B-B14F-4D97-AF65-F5344CB8AC3E}">
        <p14:creationId xmlns:p14="http://schemas.microsoft.com/office/powerpoint/2010/main" val="146701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27CFC5E-A8C7-4B22-ABDE-1BDAE9CDB38D}"/>
              </a:ext>
            </a:extLst>
          </p:cNvPr>
          <p:cNvPicPr>
            <a:picLocks noChangeAspect="1"/>
          </p:cNvPicPr>
          <p:nvPr/>
        </p:nvPicPr>
        <p:blipFill>
          <a:blip r:embed="rId3"/>
          <a:stretch>
            <a:fillRect/>
          </a:stretch>
        </p:blipFill>
        <p:spPr>
          <a:xfrm>
            <a:off x="3555499" y="3008785"/>
            <a:ext cx="6573079" cy="3286540"/>
          </a:xfrm>
          <a:prstGeom prst="rect">
            <a:avLst/>
          </a:prstGeom>
        </p:spPr>
      </p:pic>
      <p:pic>
        <p:nvPicPr>
          <p:cNvPr id="7" name="Picture 6">
            <a:extLst>
              <a:ext uri="{FF2B5EF4-FFF2-40B4-BE49-F238E27FC236}">
                <a16:creationId xmlns:a16="http://schemas.microsoft.com/office/drawing/2014/main" id="{055E53C4-E23E-4346-A7E8-358A2F2FE59F}"/>
              </a:ext>
            </a:extLst>
          </p:cNvPr>
          <p:cNvPicPr>
            <a:picLocks noChangeAspect="1"/>
          </p:cNvPicPr>
          <p:nvPr/>
        </p:nvPicPr>
        <p:blipFill>
          <a:blip r:embed="rId4"/>
          <a:stretch>
            <a:fillRect/>
          </a:stretch>
        </p:blipFill>
        <p:spPr>
          <a:xfrm>
            <a:off x="8867541" y="2973321"/>
            <a:ext cx="3286125" cy="3286125"/>
          </a:xfrm>
          <a:prstGeom prst="rect">
            <a:avLst/>
          </a:prstGeom>
        </p:spPr>
      </p:pic>
      <p:sp>
        <p:nvSpPr>
          <p:cNvPr id="8" name="TextBox 7">
            <a:extLst>
              <a:ext uri="{FF2B5EF4-FFF2-40B4-BE49-F238E27FC236}">
                <a16:creationId xmlns:a16="http://schemas.microsoft.com/office/drawing/2014/main" id="{0CA507F6-3C84-4742-BBA8-D7035C4D5899}"/>
              </a:ext>
            </a:extLst>
          </p:cNvPr>
          <p:cNvSpPr txBox="1"/>
          <p:nvPr/>
        </p:nvSpPr>
        <p:spPr>
          <a:xfrm>
            <a:off x="5353878" y="1308852"/>
            <a:ext cx="6573079" cy="1200329"/>
          </a:xfrm>
          <a:prstGeom prst="rect">
            <a:avLst/>
          </a:prstGeom>
          <a:noFill/>
        </p:spPr>
        <p:txBody>
          <a:bodyPr wrap="square" rtlCol="0">
            <a:spAutoFit/>
          </a:bodyPr>
          <a:lstStyle/>
          <a:p>
            <a:r>
              <a:rPr lang="en-GB" sz="1200" dirty="0">
                <a:solidFill>
                  <a:schemeClr val="bg1"/>
                </a:solidFill>
              </a:rPr>
              <a:t>Using text analytics we can understand the key themes respondents discussed when asked about the range of formats Birmingham County FA offer for females</a:t>
            </a:r>
          </a:p>
          <a:p>
            <a:endParaRPr lang="en-GB" sz="1200" dirty="0">
              <a:solidFill>
                <a:schemeClr val="bg1"/>
              </a:solidFill>
            </a:endParaRPr>
          </a:p>
          <a:p>
            <a:r>
              <a:rPr lang="en-GB" sz="1200" dirty="0">
                <a:solidFill>
                  <a:schemeClr val="bg1"/>
                </a:solidFill>
              </a:rPr>
              <a:t>The key words create sentiment or feeling towards the question being asked, overall respondents feel that Birmingham County FA provide an adequate range of formats and opportunities for female participation</a:t>
            </a:r>
          </a:p>
        </p:txBody>
      </p:sp>
    </p:spTree>
    <p:extLst>
      <p:ext uri="{BB962C8B-B14F-4D97-AF65-F5344CB8AC3E}">
        <p14:creationId xmlns:p14="http://schemas.microsoft.com/office/powerpoint/2010/main" val="105905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7202F02-4858-4403-A2B6-CB2106CFC28C}"/>
              </a:ext>
            </a:extLst>
          </p:cNvPr>
          <p:cNvPicPr>
            <a:picLocks noChangeAspect="1"/>
          </p:cNvPicPr>
          <p:nvPr/>
        </p:nvPicPr>
        <p:blipFill>
          <a:blip r:embed="rId3"/>
          <a:stretch>
            <a:fillRect/>
          </a:stretch>
        </p:blipFill>
        <p:spPr>
          <a:xfrm>
            <a:off x="3500098" y="1447603"/>
            <a:ext cx="6493566" cy="3246783"/>
          </a:xfrm>
          <a:prstGeom prst="rect">
            <a:avLst/>
          </a:prstGeom>
        </p:spPr>
      </p:pic>
      <p:pic>
        <p:nvPicPr>
          <p:cNvPr id="8" name="Picture 7">
            <a:extLst>
              <a:ext uri="{FF2B5EF4-FFF2-40B4-BE49-F238E27FC236}">
                <a16:creationId xmlns:a16="http://schemas.microsoft.com/office/drawing/2014/main" id="{52DBB7B9-FA91-4953-B8FE-412EAFA05E70}"/>
              </a:ext>
            </a:extLst>
          </p:cNvPr>
          <p:cNvPicPr>
            <a:picLocks noChangeAspect="1"/>
          </p:cNvPicPr>
          <p:nvPr/>
        </p:nvPicPr>
        <p:blipFill>
          <a:blip r:embed="rId4"/>
          <a:stretch>
            <a:fillRect/>
          </a:stretch>
        </p:blipFill>
        <p:spPr>
          <a:xfrm>
            <a:off x="8769258" y="2902202"/>
            <a:ext cx="3343202" cy="3343202"/>
          </a:xfrm>
          <a:prstGeom prst="rect">
            <a:avLst/>
          </a:prstGeom>
        </p:spPr>
      </p:pic>
      <p:sp>
        <p:nvSpPr>
          <p:cNvPr id="10" name="TextBox 9">
            <a:extLst>
              <a:ext uri="{FF2B5EF4-FFF2-40B4-BE49-F238E27FC236}">
                <a16:creationId xmlns:a16="http://schemas.microsoft.com/office/drawing/2014/main" id="{F663A653-30C2-4852-AD38-B91C6B125604}"/>
              </a:ext>
            </a:extLst>
          </p:cNvPr>
          <p:cNvSpPr txBox="1"/>
          <p:nvPr/>
        </p:nvSpPr>
        <p:spPr>
          <a:xfrm>
            <a:off x="8733184" y="1298713"/>
            <a:ext cx="3048000" cy="656471"/>
          </a:xfrm>
          <a:prstGeom prst="rect">
            <a:avLst/>
          </a:prstGeom>
          <a:noFill/>
        </p:spPr>
        <p:txBody>
          <a:bodyPr wrap="square" rtlCol="0">
            <a:spAutoFit/>
          </a:bodyPr>
          <a:lstStyle/>
          <a:p>
            <a:r>
              <a:rPr lang="en-GB" sz="1200" dirty="0">
                <a:solidFill>
                  <a:schemeClr val="bg1"/>
                </a:solidFill>
              </a:rPr>
              <a:t>Using text analytics we can understand the key themes when respondents were asked about facilities used within the female game </a:t>
            </a:r>
          </a:p>
        </p:txBody>
      </p:sp>
      <p:sp>
        <p:nvSpPr>
          <p:cNvPr id="2" name="TextBox 1">
            <a:extLst>
              <a:ext uri="{FF2B5EF4-FFF2-40B4-BE49-F238E27FC236}">
                <a16:creationId xmlns:a16="http://schemas.microsoft.com/office/drawing/2014/main" id="{61211FBB-24E7-4523-8F17-A7453659A119}"/>
              </a:ext>
            </a:extLst>
          </p:cNvPr>
          <p:cNvSpPr txBox="1"/>
          <p:nvPr/>
        </p:nvSpPr>
        <p:spPr>
          <a:xfrm>
            <a:off x="5234609" y="4498373"/>
            <a:ext cx="3127513" cy="646331"/>
          </a:xfrm>
          <a:prstGeom prst="rect">
            <a:avLst/>
          </a:prstGeom>
          <a:noFill/>
        </p:spPr>
        <p:txBody>
          <a:bodyPr wrap="square" rtlCol="0">
            <a:spAutoFit/>
          </a:bodyPr>
          <a:lstStyle/>
          <a:p>
            <a:r>
              <a:rPr lang="en-GB" sz="1200" dirty="0">
                <a:solidFill>
                  <a:schemeClr val="bg1"/>
                </a:solidFill>
              </a:rPr>
              <a:t>Analysing the sentiment behind the words used show a negative feeling towards the standard of facilities used within the female game</a:t>
            </a:r>
          </a:p>
        </p:txBody>
      </p:sp>
    </p:spTree>
    <p:extLst>
      <p:ext uri="{BB962C8B-B14F-4D97-AF65-F5344CB8AC3E}">
        <p14:creationId xmlns:p14="http://schemas.microsoft.com/office/powerpoint/2010/main" val="319948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530F18E-45B1-49F1-ACFB-7288C56FA545}"/>
              </a:ext>
            </a:extLst>
          </p:cNvPr>
          <p:cNvPicPr>
            <a:picLocks noChangeAspect="1"/>
          </p:cNvPicPr>
          <p:nvPr/>
        </p:nvPicPr>
        <p:blipFill>
          <a:blip r:embed="rId3"/>
          <a:stretch>
            <a:fillRect/>
          </a:stretch>
        </p:blipFill>
        <p:spPr>
          <a:xfrm>
            <a:off x="3984555" y="2741951"/>
            <a:ext cx="6320683" cy="3160342"/>
          </a:xfrm>
          <a:prstGeom prst="rect">
            <a:avLst/>
          </a:prstGeom>
        </p:spPr>
      </p:pic>
      <p:pic>
        <p:nvPicPr>
          <p:cNvPr id="8" name="Picture 7">
            <a:extLst>
              <a:ext uri="{FF2B5EF4-FFF2-40B4-BE49-F238E27FC236}">
                <a16:creationId xmlns:a16="http://schemas.microsoft.com/office/drawing/2014/main" id="{806CA197-7AD9-44A0-B723-76454BFC3843}"/>
              </a:ext>
            </a:extLst>
          </p:cNvPr>
          <p:cNvPicPr>
            <a:picLocks noChangeAspect="1"/>
          </p:cNvPicPr>
          <p:nvPr/>
        </p:nvPicPr>
        <p:blipFill>
          <a:blip r:embed="rId4"/>
          <a:stretch>
            <a:fillRect/>
          </a:stretch>
        </p:blipFill>
        <p:spPr>
          <a:xfrm>
            <a:off x="9043946" y="1230894"/>
            <a:ext cx="2935902" cy="2935902"/>
          </a:xfrm>
          <a:prstGeom prst="rect">
            <a:avLst/>
          </a:prstGeom>
        </p:spPr>
      </p:pic>
      <p:sp>
        <p:nvSpPr>
          <p:cNvPr id="2" name="TextBox 1">
            <a:extLst>
              <a:ext uri="{FF2B5EF4-FFF2-40B4-BE49-F238E27FC236}">
                <a16:creationId xmlns:a16="http://schemas.microsoft.com/office/drawing/2014/main" id="{C080A9B3-2270-4B76-9EE2-3FEC47877049}"/>
              </a:ext>
            </a:extLst>
          </p:cNvPr>
          <p:cNvSpPr txBox="1"/>
          <p:nvPr/>
        </p:nvSpPr>
        <p:spPr>
          <a:xfrm>
            <a:off x="5128591" y="1308853"/>
            <a:ext cx="3525079" cy="830997"/>
          </a:xfrm>
          <a:prstGeom prst="rect">
            <a:avLst/>
          </a:prstGeom>
          <a:noFill/>
        </p:spPr>
        <p:txBody>
          <a:bodyPr wrap="square" rtlCol="0">
            <a:spAutoFit/>
          </a:bodyPr>
          <a:lstStyle/>
          <a:p>
            <a:r>
              <a:rPr lang="en-GB" sz="1200" dirty="0">
                <a:solidFill>
                  <a:schemeClr val="bg1"/>
                </a:solidFill>
              </a:rPr>
              <a:t>Using text analytics we can understand the key themes when respondents we asked if they were aware that the County FA had a specific Female Participation Officer</a:t>
            </a:r>
          </a:p>
        </p:txBody>
      </p:sp>
      <p:sp>
        <p:nvSpPr>
          <p:cNvPr id="5" name="TextBox 4">
            <a:extLst>
              <a:ext uri="{FF2B5EF4-FFF2-40B4-BE49-F238E27FC236}">
                <a16:creationId xmlns:a16="http://schemas.microsoft.com/office/drawing/2014/main" id="{8653D510-FC75-42DC-953F-D21730B1ED6E}"/>
              </a:ext>
            </a:extLst>
          </p:cNvPr>
          <p:cNvSpPr txBox="1"/>
          <p:nvPr/>
        </p:nvSpPr>
        <p:spPr>
          <a:xfrm>
            <a:off x="9329530" y="4465983"/>
            <a:ext cx="2650318" cy="830997"/>
          </a:xfrm>
          <a:prstGeom prst="rect">
            <a:avLst/>
          </a:prstGeom>
          <a:noFill/>
        </p:spPr>
        <p:txBody>
          <a:bodyPr wrap="square" rtlCol="0">
            <a:spAutoFit/>
          </a:bodyPr>
          <a:lstStyle/>
          <a:p>
            <a:r>
              <a:rPr lang="en-GB" sz="1200" dirty="0">
                <a:solidFill>
                  <a:schemeClr val="bg1"/>
                </a:solidFill>
              </a:rPr>
              <a:t>Strong positive sentiment when respondents were followed up with how this role could better support them</a:t>
            </a:r>
          </a:p>
        </p:txBody>
      </p:sp>
    </p:spTree>
    <p:extLst>
      <p:ext uri="{BB962C8B-B14F-4D97-AF65-F5344CB8AC3E}">
        <p14:creationId xmlns:p14="http://schemas.microsoft.com/office/powerpoint/2010/main" val="4247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1AE5B1-80BC-4B24-BAFE-87DB3BDB4CE3}"/>
              </a:ext>
            </a:extLst>
          </p:cNvPr>
          <p:cNvPicPr>
            <a:picLocks noChangeAspect="1"/>
          </p:cNvPicPr>
          <p:nvPr/>
        </p:nvPicPr>
        <p:blipFill>
          <a:blip r:embed="rId2"/>
          <a:stretch>
            <a:fillRect/>
          </a:stretch>
        </p:blipFill>
        <p:spPr>
          <a:xfrm>
            <a:off x="637376" y="1308853"/>
            <a:ext cx="3343202" cy="3343202"/>
          </a:xfrm>
          <a:prstGeom prst="rect">
            <a:avLst/>
          </a:prstGeom>
        </p:spPr>
      </p:pic>
      <p:sp>
        <p:nvSpPr>
          <p:cNvPr id="17"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1367319-6632-4263-8CF1-E60AE5A280FE}"/>
              </a:ext>
            </a:extLst>
          </p:cNvPr>
          <p:cNvSpPr txBox="1"/>
          <p:nvPr/>
        </p:nvSpPr>
        <p:spPr>
          <a:xfrm>
            <a:off x="5102087" y="1308853"/>
            <a:ext cx="6957391" cy="4278094"/>
          </a:xfrm>
          <a:prstGeom prst="rect">
            <a:avLst/>
          </a:prstGeom>
          <a:noFill/>
        </p:spPr>
        <p:txBody>
          <a:bodyPr wrap="square" rtlCol="0">
            <a:spAutoFit/>
          </a:bodyPr>
          <a:lstStyle/>
          <a:p>
            <a:r>
              <a:rPr lang="en-GB" sz="2000" b="1" dirty="0">
                <a:solidFill>
                  <a:schemeClr val="bg1"/>
                </a:solidFill>
              </a:rPr>
              <a:t>Video Responses</a:t>
            </a:r>
          </a:p>
          <a:p>
            <a:endParaRPr lang="en-GB" dirty="0">
              <a:solidFill>
                <a:schemeClr val="bg1"/>
              </a:solidFill>
            </a:endParaRPr>
          </a:p>
          <a:p>
            <a:r>
              <a:rPr lang="en-GB" dirty="0">
                <a:solidFill>
                  <a:schemeClr val="bg1"/>
                </a:solidFill>
              </a:rPr>
              <a:t>Please see below links to the video responses, just click to start</a:t>
            </a:r>
          </a:p>
          <a:p>
            <a:endParaRPr lang="en-GB" dirty="0">
              <a:solidFill>
                <a:schemeClr val="bg1"/>
              </a:solidFill>
            </a:endParaRPr>
          </a:p>
          <a:p>
            <a:endParaRPr lang="en-GB" dirty="0">
              <a:solidFill>
                <a:schemeClr val="bg1"/>
              </a:solidFill>
            </a:endParaRPr>
          </a:p>
          <a:p>
            <a:r>
              <a:rPr lang="en-GB" dirty="0">
                <a:solidFill>
                  <a:schemeClr val="bg1"/>
                </a:solidFill>
              </a:rPr>
              <a:t>Question 1. </a:t>
            </a:r>
            <a:r>
              <a:rPr lang="en-GB" dirty="0">
                <a:solidFill>
                  <a:schemeClr val="bg1"/>
                </a:solidFill>
                <a:hlinkClick r:id="rId3"/>
              </a:rPr>
              <a:t>Do you feel that Birmingham County FA offers an adequate range of formats for females to participate in football? </a:t>
            </a:r>
            <a:endParaRPr lang="en-GB" dirty="0">
              <a:solidFill>
                <a:schemeClr val="bg1"/>
              </a:solidFill>
            </a:endParaRPr>
          </a:p>
          <a:p>
            <a:endParaRPr lang="en-GB" dirty="0">
              <a:solidFill>
                <a:schemeClr val="bg1"/>
              </a:solidFill>
            </a:endParaRPr>
          </a:p>
          <a:p>
            <a:r>
              <a:rPr lang="en-GB" dirty="0">
                <a:solidFill>
                  <a:schemeClr val="bg1"/>
                </a:solidFill>
              </a:rPr>
              <a:t>Question 2. </a:t>
            </a:r>
            <a:r>
              <a:rPr lang="en-GB" dirty="0">
                <a:solidFill>
                  <a:schemeClr val="bg1"/>
                </a:solidFill>
                <a:hlinkClick r:id="rId4"/>
              </a:rPr>
              <a:t>In your opinion what are the standard of facilities like that you mostly use? </a:t>
            </a:r>
            <a:endParaRPr lang="en-GB" dirty="0">
              <a:solidFill>
                <a:schemeClr val="bg1"/>
              </a:solidFill>
            </a:endParaRPr>
          </a:p>
          <a:p>
            <a:endParaRPr lang="en-GB" dirty="0">
              <a:solidFill>
                <a:schemeClr val="bg1"/>
              </a:solidFill>
            </a:endParaRPr>
          </a:p>
          <a:p>
            <a:r>
              <a:rPr lang="en-GB" dirty="0">
                <a:solidFill>
                  <a:schemeClr val="bg1"/>
                </a:solidFill>
              </a:rPr>
              <a:t>Question 3. </a:t>
            </a:r>
            <a:r>
              <a:rPr lang="en-GB" dirty="0">
                <a:solidFill>
                  <a:schemeClr val="bg1"/>
                </a:solidFill>
                <a:hlinkClick r:id="rId5"/>
              </a:rPr>
              <a:t>Are you aware that Birmingham County FA has a dedicated Female Participation Officer? How could they best support you in your role?</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9488045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E62A16D795FF4E957C1081012775D4" ma:contentTypeVersion="10" ma:contentTypeDescription="Create a new document." ma:contentTypeScope="" ma:versionID="a1cf3f969609857b7c0ff2a5083b773c">
  <xsd:schema xmlns:xsd="http://www.w3.org/2001/XMLSchema" xmlns:xs="http://www.w3.org/2001/XMLSchema" xmlns:p="http://schemas.microsoft.com/office/2006/metadata/properties" xmlns:ns2="a0da29ab-e876-4e00-bacb-b68a9051aa4c" targetNamespace="http://schemas.microsoft.com/office/2006/metadata/properties" ma:root="true" ma:fieldsID="6fb39acfb036ec9361e921d0ff1b2505" ns2:_="">
    <xsd:import namespace="a0da29ab-e876-4e00-bacb-b68a9051aa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a29ab-e876-4e00-bacb-b68a9051a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3A635-D115-4FC7-8E22-636B482A7D3A}">
  <ds:schemaRefs>
    <ds:schemaRef ds:uri="http://schemas.microsoft.com/sharepoint/v3/contenttype/forms"/>
  </ds:schemaRefs>
</ds:datastoreItem>
</file>

<file path=customXml/itemProps2.xml><?xml version="1.0" encoding="utf-8"?>
<ds:datastoreItem xmlns:ds="http://schemas.openxmlformats.org/officeDocument/2006/customXml" ds:itemID="{FB7F3E7C-4A98-4FC1-AEB2-E5DA8DEB771F}">
  <ds:schemaRefs>
    <ds:schemaRef ds:uri="http://schemas.microsoft.com/office/infopath/2007/PartnerControls"/>
    <ds:schemaRef ds:uri="http://www.w3.org/XML/1998/namespace"/>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a0da29ab-e876-4e00-bacb-b68a9051aa4c"/>
    <ds:schemaRef ds:uri="http://schemas.microsoft.com/office/2006/documentManagement/types"/>
  </ds:schemaRefs>
</ds:datastoreItem>
</file>

<file path=customXml/itemProps3.xml><?xml version="1.0" encoding="utf-8"?>
<ds:datastoreItem xmlns:ds="http://schemas.openxmlformats.org/officeDocument/2006/customXml" ds:itemID="{924A4F64-CB67-4E0F-B69E-F81C8AFF8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a29ab-e876-4e00-bacb-b68a9051a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TotalTime>
  <Words>712</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vt:lpstr>
      <vt:lpstr>Segoe UI Light</vt:lpstr>
      <vt:lpstr>Segoe UI Semibold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Lindsay</dc:creator>
  <cp:lastModifiedBy>Richard Lindsay</cp:lastModifiedBy>
  <cp:revision>28</cp:revision>
  <dcterms:created xsi:type="dcterms:W3CDTF">2020-05-01T12:55:24Z</dcterms:created>
  <dcterms:modified xsi:type="dcterms:W3CDTF">2021-08-24T06:59:19Z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0x010100BCE62A16D795FF4E957C1081012775D4</vt:lpwstr>
  </property>
</Properties>
</file>