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24.jpg" ContentType="image/jpg"/>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34.jpg" ContentType="image/jp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5"/>
  </p:notesMasterIdLst>
  <p:sldIdLst>
    <p:sldId id="256" r:id="rId5"/>
    <p:sldId id="257" r:id="rId6"/>
    <p:sldId id="271" r:id="rId7"/>
    <p:sldId id="280" r:id="rId8"/>
    <p:sldId id="269" r:id="rId9"/>
    <p:sldId id="284" r:id="rId10"/>
    <p:sldId id="285" r:id="rId11"/>
    <p:sldId id="266" r:id="rId12"/>
    <p:sldId id="268" r:id="rId13"/>
    <p:sldId id="270" r:id="rId14"/>
    <p:sldId id="281" r:id="rId15"/>
    <p:sldId id="282" r:id="rId16"/>
    <p:sldId id="264" r:id="rId17"/>
    <p:sldId id="265" r:id="rId18"/>
    <p:sldId id="276" r:id="rId19"/>
    <p:sldId id="267" r:id="rId20"/>
    <p:sldId id="277" r:id="rId21"/>
    <p:sldId id="278" r:id="rId22"/>
    <p:sldId id="279" r:id="rId23"/>
    <p:sldId id="283" r:id="rId24"/>
  </p:sldIdLst>
  <p:sldSz cx="16256000" cy="10160000"/>
  <p:notesSz cx="16256000" cy="10160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0B1A56-B45D-4C4C-8CE0-1D40001CC49E}" v="8" dt="2021-07-01T20:21:32.59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4230" autoAdjust="0"/>
  </p:normalViewPr>
  <p:slideViewPr>
    <p:cSldViewPr>
      <p:cViewPr varScale="1">
        <p:scale>
          <a:sx n="38" d="100"/>
          <a:sy n="38" d="100"/>
        </p:scale>
        <p:origin x="1260" y="4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043738" cy="5095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9207500" y="0"/>
            <a:ext cx="7045325" cy="509588"/>
          </a:xfrm>
          <a:prstGeom prst="rect">
            <a:avLst/>
          </a:prstGeom>
        </p:spPr>
        <p:txBody>
          <a:bodyPr vert="horz" lIns="91440" tIns="45720" rIns="91440" bIns="45720" rtlCol="0"/>
          <a:lstStyle>
            <a:lvl1pPr algn="r">
              <a:defRPr sz="1200"/>
            </a:lvl1pPr>
          </a:lstStyle>
          <a:p>
            <a:fld id="{2CE57B9F-8E38-496B-BAA7-AB6367AE9471}" type="datetimeFigureOut">
              <a:rPr lang="en-GB" smtClean="0"/>
              <a:t>09/09/2021</a:t>
            </a:fld>
            <a:endParaRPr lang="en-GB"/>
          </a:p>
        </p:txBody>
      </p:sp>
      <p:sp>
        <p:nvSpPr>
          <p:cNvPr id="4" name="Slide Image Placeholder 3"/>
          <p:cNvSpPr>
            <a:spLocks noGrp="1" noRot="1" noChangeAspect="1"/>
          </p:cNvSpPr>
          <p:nvPr>
            <p:ph type="sldImg" idx="2"/>
          </p:nvPr>
        </p:nvSpPr>
        <p:spPr>
          <a:xfrm>
            <a:off x="5384800" y="1270000"/>
            <a:ext cx="54864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625600" y="4889500"/>
            <a:ext cx="13004800" cy="40005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650413"/>
            <a:ext cx="7043738" cy="5095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9207500" y="9650413"/>
            <a:ext cx="7045325" cy="509587"/>
          </a:xfrm>
          <a:prstGeom prst="rect">
            <a:avLst/>
          </a:prstGeom>
        </p:spPr>
        <p:txBody>
          <a:bodyPr vert="horz" lIns="91440" tIns="45720" rIns="91440" bIns="45720" rtlCol="0" anchor="b"/>
          <a:lstStyle>
            <a:lvl1pPr algn="r">
              <a:defRPr sz="1200"/>
            </a:lvl1pPr>
          </a:lstStyle>
          <a:p>
            <a:fld id="{623958D8-F262-47F9-A6B1-7DA41A44FF33}" type="slidenum">
              <a:rPr lang="en-GB" smtClean="0"/>
              <a:t>‹#›</a:t>
            </a:fld>
            <a:endParaRPr lang="en-GB"/>
          </a:p>
        </p:txBody>
      </p:sp>
    </p:spTree>
    <p:extLst>
      <p:ext uri="{BB962C8B-B14F-4D97-AF65-F5344CB8AC3E}">
        <p14:creationId xmlns:p14="http://schemas.microsoft.com/office/powerpoint/2010/main" val="4244724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Recap</a:t>
            </a:r>
          </a:p>
          <a:p>
            <a:r>
              <a:rPr lang="en-GB" dirty="0"/>
              <a:t>It is worth remembering that this started as a conversation 2.5yrs ago around plastic waste in the game on our two-pitch site and how we could look at innovative ways to reduce &amp; remove these levels and the impact that plastic and waste generated from within the game has on the environment – single use bottles – 11m a week? cones, shin pads, samba goals, shampoo bottles, strappings/medical waste, corner flags, boots, kit, printed programmes, etc</a:t>
            </a:r>
          </a:p>
          <a:p>
            <a:endParaRPr lang="en-GB" dirty="0"/>
          </a:p>
          <a:p>
            <a:r>
              <a:rPr lang="en-GB" dirty="0"/>
              <a:t>It quickly escalated into a maverick piece of work that had the potential to positively impact individual health, local community health and planetary health</a:t>
            </a:r>
          </a:p>
          <a:p>
            <a:endParaRPr lang="en-GB" dirty="0"/>
          </a:p>
          <a:p>
            <a:r>
              <a:rPr lang="en-GB" dirty="0"/>
              <a:t>I am sure you have all seen on the news the report by the independent Climate Change Committee predicting warming will hit the UK harder than first thought.</a:t>
            </a:r>
          </a:p>
          <a:p>
            <a:endParaRPr lang="en-GB" dirty="0"/>
          </a:p>
          <a:p>
            <a:r>
              <a:rPr lang="en-GB" dirty="0"/>
              <a:t>It warns of more severe heatwaves, especially in big cities, even poorer air quality and more intense rainfall, with an increased flood risk across most of the UK.</a:t>
            </a:r>
          </a:p>
          <a:p>
            <a:endParaRPr lang="en-GB" dirty="0"/>
          </a:p>
          <a:p>
            <a:r>
              <a:rPr lang="en-GB" dirty="0"/>
              <a:t>It says homes, infrastructure and services must be made resilient to floods, this will include football venues</a:t>
            </a:r>
          </a:p>
          <a:p>
            <a:endParaRPr lang="en-GB" dirty="0"/>
          </a:p>
          <a:p>
            <a:r>
              <a:rPr lang="en-GB" dirty="0"/>
              <a:t>Grassroots football already loses on average 5 weeks per season due to extreme weather conditions, with more than a third of those losing 2-3 months (Game Changers Report) things are set to get worse!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Taking action now means we are leading from the front in terms of sport &amp; sustainability, opening opportunities for collaborative partnerships, commercial investment and how policy &amp; legislation may be shaped and to safeguard the game for future generations</a:t>
            </a:r>
          </a:p>
          <a:p>
            <a:endParaRPr lang="en-GB" dirty="0"/>
          </a:p>
          <a:p>
            <a:endParaRPr lang="en-GB" dirty="0"/>
          </a:p>
          <a:p>
            <a:r>
              <a:rPr lang="en-GB" dirty="0"/>
              <a:t> </a:t>
            </a:r>
          </a:p>
        </p:txBody>
      </p:sp>
      <p:sp>
        <p:nvSpPr>
          <p:cNvPr id="4" name="Slide Number Placeholder 3"/>
          <p:cNvSpPr>
            <a:spLocks noGrp="1"/>
          </p:cNvSpPr>
          <p:nvPr>
            <p:ph type="sldNum" sz="quarter" idx="5"/>
          </p:nvPr>
        </p:nvSpPr>
        <p:spPr/>
        <p:txBody>
          <a:bodyPr/>
          <a:lstStyle/>
          <a:p>
            <a:fld id="{623958D8-F262-47F9-A6B1-7DA41A44FF33}" type="slidenum">
              <a:rPr lang="en-GB" smtClean="0"/>
              <a:t>2</a:t>
            </a:fld>
            <a:endParaRPr lang="en-GB"/>
          </a:p>
        </p:txBody>
      </p:sp>
    </p:spTree>
    <p:extLst>
      <p:ext uri="{BB962C8B-B14F-4D97-AF65-F5344CB8AC3E}">
        <p14:creationId xmlns:p14="http://schemas.microsoft.com/office/powerpoint/2010/main" val="3783183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 (interactive) Pledge</a:t>
            </a:r>
          </a:p>
        </p:txBody>
      </p:sp>
      <p:sp>
        <p:nvSpPr>
          <p:cNvPr id="4" name="Slide Number Placeholder 3"/>
          <p:cNvSpPr>
            <a:spLocks noGrp="1"/>
          </p:cNvSpPr>
          <p:nvPr>
            <p:ph type="sldNum" sz="quarter" idx="5"/>
          </p:nvPr>
        </p:nvSpPr>
        <p:spPr/>
        <p:txBody>
          <a:bodyPr/>
          <a:lstStyle/>
          <a:p>
            <a:fld id="{623958D8-F262-47F9-A6B1-7DA41A44FF33}" type="slidenum">
              <a:rPr lang="en-GB" smtClean="0"/>
              <a:t>11</a:t>
            </a:fld>
            <a:endParaRPr lang="en-GB"/>
          </a:p>
        </p:txBody>
      </p:sp>
    </p:spTree>
    <p:extLst>
      <p:ext uri="{BB962C8B-B14F-4D97-AF65-F5344CB8AC3E}">
        <p14:creationId xmlns:p14="http://schemas.microsoft.com/office/powerpoint/2010/main" val="1210763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Bio-Diversity otherwise known as Reconnecting Nature to football </a:t>
            </a:r>
          </a:p>
          <a:p>
            <a:endParaRPr lang="en-GB" dirty="0"/>
          </a:p>
          <a:p>
            <a:r>
              <a:rPr lang="en-GB" dirty="0"/>
              <a:t>This is about active communities, as we have seen through the pandemic football clubs became central hubs and lifelines whether through testing &amp; vaccine centres or foodbanks clubs have the ability to positively impact their local surroundings</a:t>
            </a:r>
          </a:p>
          <a:p>
            <a:endParaRPr lang="en-GB" dirty="0"/>
          </a:p>
          <a:p>
            <a:r>
              <a:rPr lang="en-GB" dirty="0"/>
              <a:t>That said the canals &amp; rivers trust are keen to work with us to help with clean-up, repair and planting projects across the 200km network they have in our region, we will look to pilot something small initially close to a venue or club and grow from there</a:t>
            </a:r>
          </a:p>
          <a:p>
            <a:endParaRPr lang="en-GB" dirty="0"/>
          </a:p>
          <a:p>
            <a:r>
              <a:rPr lang="en-GB" dirty="0"/>
              <a:t>This is also about clubs appreciating their own space, do they have wasteland or unused green area that could adopted by a local school as a nature reserve, could they create a rewilding space, a haven for wildlife, birds &amp; insects? </a:t>
            </a:r>
          </a:p>
          <a:p>
            <a:endParaRPr lang="en-GB" dirty="0"/>
          </a:p>
          <a:p>
            <a:endParaRPr lang="en-GB" dirty="0"/>
          </a:p>
        </p:txBody>
      </p:sp>
      <p:sp>
        <p:nvSpPr>
          <p:cNvPr id="4" name="Slide Number Placeholder 3"/>
          <p:cNvSpPr>
            <a:spLocks noGrp="1"/>
          </p:cNvSpPr>
          <p:nvPr>
            <p:ph type="sldNum" sz="quarter" idx="5"/>
          </p:nvPr>
        </p:nvSpPr>
        <p:spPr/>
        <p:txBody>
          <a:bodyPr/>
          <a:lstStyle/>
          <a:p>
            <a:fld id="{623958D8-F262-47F9-A6B1-7DA41A44FF33}" type="slidenum">
              <a:rPr lang="en-GB" smtClean="0"/>
              <a:t>12</a:t>
            </a:fld>
            <a:endParaRPr lang="en-GB"/>
          </a:p>
        </p:txBody>
      </p:sp>
    </p:spTree>
    <p:extLst>
      <p:ext uri="{BB962C8B-B14F-4D97-AF65-F5344CB8AC3E}">
        <p14:creationId xmlns:p14="http://schemas.microsoft.com/office/powerpoint/2010/main" val="2991950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Launch</a:t>
            </a:r>
          </a:p>
          <a:p>
            <a:endParaRPr lang="en-GB" dirty="0"/>
          </a:p>
          <a:p>
            <a:r>
              <a:rPr lang="en-GB" dirty="0"/>
              <a:t>Just after World Environment Day (5</a:t>
            </a:r>
            <a:r>
              <a:rPr lang="en-GB" baseline="30000" dirty="0"/>
              <a:t>th</a:t>
            </a:r>
            <a:r>
              <a:rPr lang="en-GB" dirty="0"/>
              <a:t> June) across all media including 3 new social handles specific for Save Today, Play Tomorrow and its own brand &amp; identity </a:t>
            </a:r>
          </a:p>
          <a:p>
            <a:endParaRPr lang="en-GB" dirty="0"/>
          </a:p>
          <a:p>
            <a:r>
              <a:rPr lang="en-GB" dirty="0"/>
              <a:t>New socials were decided to give the programme gravitas, &amp; credibility in this space, capturing new audiences that might not have seen the launch via our busy football channels </a:t>
            </a:r>
          </a:p>
          <a:p>
            <a:endParaRPr lang="en-GB" dirty="0"/>
          </a:p>
          <a:p>
            <a:r>
              <a:rPr lang="en-GB" dirty="0"/>
              <a:t>Examples of the key players included FA staff, local &amp; national media, the Mayors office, Local MP’s &amp; sustainability organisations across the West Midlands </a:t>
            </a:r>
          </a:p>
          <a:p>
            <a:endParaRPr lang="en-GB" dirty="0"/>
          </a:p>
          <a:p>
            <a:r>
              <a:rPr lang="en-GB" dirty="0"/>
              <a:t>Call 2 action emails were sent to segmented audiences with different messages to players, club officials, coaches &amp; match officials on how they can get involved</a:t>
            </a:r>
          </a:p>
          <a:p>
            <a:endParaRPr lang="en-GB" dirty="0"/>
          </a:p>
          <a:p>
            <a:r>
              <a:rPr lang="en-GB" dirty="0"/>
              <a:t>Created interactive webpages, which I think is again is also a first of its kind within the FA (I am claiming!) </a:t>
            </a:r>
          </a:p>
        </p:txBody>
      </p:sp>
      <p:sp>
        <p:nvSpPr>
          <p:cNvPr id="4" name="Slide Number Placeholder 3"/>
          <p:cNvSpPr>
            <a:spLocks noGrp="1"/>
          </p:cNvSpPr>
          <p:nvPr>
            <p:ph type="sldNum" sz="quarter" idx="5"/>
          </p:nvPr>
        </p:nvSpPr>
        <p:spPr/>
        <p:txBody>
          <a:bodyPr/>
          <a:lstStyle/>
          <a:p>
            <a:fld id="{623958D8-F262-47F9-A6B1-7DA41A44FF33}" type="slidenum">
              <a:rPr lang="en-GB" smtClean="0"/>
              <a:t>14</a:t>
            </a:fld>
            <a:endParaRPr lang="en-GB"/>
          </a:p>
        </p:txBody>
      </p:sp>
    </p:spTree>
    <p:extLst>
      <p:ext uri="{BB962C8B-B14F-4D97-AF65-F5344CB8AC3E}">
        <p14:creationId xmlns:p14="http://schemas.microsoft.com/office/powerpoint/2010/main" val="1981863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the partners that have enabled to get to this position, there are more to come too as we build an effective alliance </a:t>
            </a:r>
          </a:p>
          <a:p>
            <a:endParaRPr lang="en-GB" dirty="0"/>
          </a:p>
          <a:p>
            <a:r>
              <a:rPr lang="en-GB" dirty="0"/>
              <a:t>BASIS – The regulatory body for sport &amp; sustainability, very credible organisation we have been members for 2 years and they provide education, resources support &amp; guidance – their course(s) are excellent</a:t>
            </a:r>
          </a:p>
          <a:p>
            <a:endParaRPr lang="en-GB" dirty="0"/>
          </a:p>
          <a:p>
            <a:r>
              <a:rPr lang="en-GB" dirty="0"/>
              <a:t>Planet Super League, Pledgeball, Birmingham Energy Initiative &amp; Refill I have mentioned </a:t>
            </a:r>
          </a:p>
          <a:p>
            <a:endParaRPr lang="en-GB" dirty="0"/>
          </a:p>
          <a:p>
            <a:r>
              <a:rPr lang="en-GB" dirty="0"/>
              <a:t>Planet Earth games again are sport engagement charity who educate, influence and inspire people towards active, sustainable lifestyles. They are now global through the power of Zoom &amp; Teams, and have British Olympian ambassadors working with them. The cover all sports except football and we are partnering with them for a month long campaign in August</a:t>
            </a:r>
          </a:p>
          <a:p>
            <a:endParaRPr lang="en-GB" dirty="0"/>
          </a:p>
          <a:p>
            <a:r>
              <a:rPr lang="en-GB" dirty="0" err="1"/>
              <a:t>UoB</a:t>
            </a:r>
            <a:r>
              <a:rPr lang="en-GB" dirty="0"/>
              <a:t> – This is the WM-Air Quality Team</a:t>
            </a:r>
          </a:p>
          <a:p>
            <a:endParaRPr lang="en-GB" dirty="0"/>
          </a:p>
          <a:p>
            <a:r>
              <a:rPr lang="en-GB" dirty="0" err="1"/>
              <a:t>Smol</a:t>
            </a:r>
            <a:r>
              <a:rPr lang="en-GB" dirty="0"/>
              <a:t> – The first real commercial brand that wanted to be connected to the programme, with not much football played recently, and not much kit to wash this has been a slow burner but it is hoped for the new season we can build some momentum through our digital engagement plan </a:t>
            </a:r>
          </a:p>
          <a:p>
            <a:endParaRPr lang="en-GB" dirty="0"/>
          </a:p>
          <a:p>
            <a:r>
              <a:rPr lang="en-GB" dirty="0"/>
              <a:t>None are what you would call out and out commercial partners but all offer us value </a:t>
            </a:r>
          </a:p>
          <a:p>
            <a:endParaRPr lang="en-GB" dirty="0"/>
          </a:p>
          <a:p>
            <a:endParaRPr lang="en-GB" dirty="0"/>
          </a:p>
        </p:txBody>
      </p:sp>
      <p:sp>
        <p:nvSpPr>
          <p:cNvPr id="4" name="Slide Number Placeholder 3"/>
          <p:cNvSpPr>
            <a:spLocks noGrp="1"/>
          </p:cNvSpPr>
          <p:nvPr>
            <p:ph type="sldNum" sz="quarter" idx="5"/>
          </p:nvPr>
        </p:nvSpPr>
        <p:spPr/>
        <p:txBody>
          <a:bodyPr/>
          <a:lstStyle/>
          <a:p>
            <a:fld id="{623958D8-F262-47F9-A6B1-7DA41A44FF33}" type="slidenum">
              <a:rPr lang="en-GB" smtClean="0"/>
              <a:t>15</a:t>
            </a:fld>
            <a:endParaRPr lang="en-GB"/>
          </a:p>
        </p:txBody>
      </p:sp>
    </p:spTree>
    <p:extLst>
      <p:ext uri="{BB962C8B-B14F-4D97-AF65-F5344CB8AC3E}">
        <p14:creationId xmlns:p14="http://schemas.microsoft.com/office/powerpoint/2010/main" val="3910407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Since I have been involved at the County FA I have not seen a launch like this before, the coverage was phenomenal </a:t>
            </a:r>
          </a:p>
          <a:p>
            <a:endParaRPr lang="en-GB" dirty="0"/>
          </a:p>
          <a:p>
            <a:r>
              <a:rPr lang="en-GB" dirty="0"/>
              <a:t>This is just some examples of the coverage we have had had since the launch</a:t>
            </a:r>
          </a:p>
          <a:p>
            <a:endParaRPr lang="en-GB" dirty="0"/>
          </a:p>
          <a:p>
            <a:r>
              <a:rPr lang="en-GB" dirty="0"/>
              <a:t>The bottom 3 have a strong online following </a:t>
            </a:r>
          </a:p>
        </p:txBody>
      </p:sp>
      <p:sp>
        <p:nvSpPr>
          <p:cNvPr id="4" name="Slide Number Placeholder 3"/>
          <p:cNvSpPr>
            <a:spLocks noGrp="1"/>
          </p:cNvSpPr>
          <p:nvPr>
            <p:ph type="sldNum" sz="quarter" idx="5"/>
          </p:nvPr>
        </p:nvSpPr>
        <p:spPr/>
        <p:txBody>
          <a:bodyPr/>
          <a:lstStyle/>
          <a:p>
            <a:fld id="{623958D8-F262-47F9-A6B1-7DA41A44FF33}" type="slidenum">
              <a:rPr lang="en-GB" smtClean="0"/>
              <a:t>16</a:t>
            </a:fld>
            <a:endParaRPr lang="en-GB"/>
          </a:p>
        </p:txBody>
      </p:sp>
    </p:spTree>
    <p:extLst>
      <p:ext uri="{BB962C8B-B14F-4D97-AF65-F5344CB8AC3E}">
        <p14:creationId xmlns:p14="http://schemas.microsoft.com/office/powerpoint/2010/main" val="3704507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Morten Thorsby</a:t>
            </a:r>
          </a:p>
          <a:p>
            <a:endParaRPr lang="en-GB" dirty="0"/>
          </a:p>
          <a:p>
            <a:r>
              <a:rPr lang="en-GB" sz="1200" dirty="0"/>
              <a:t>Morten found his way on to the Save Today, Play Tomorrow Instagram site and liked a few of the posts over the first couple of days</a:t>
            </a:r>
          </a:p>
          <a:p>
            <a:endParaRPr lang="en-GB" sz="1200" dirty="0"/>
          </a:p>
          <a:p>
            <a:r>
              <a:rPr lang="en-GB" sz="1200" dirty="0"/>
              <a:t>I have since LinkedIn in with him and had a couple of exchanges around what we are trying to achieve, so it goes to show the reach of the programme launch</a:t>
            </a:r>
          </a:p>
          <a:p>
            <a:endParaRPr lang="en-GB" dirty="0"/>
          </a:p>
        </p:txBody>
      </p:sp>
      <p:sp>
        <p:nvSpPr>
          <p:cNvPr id="4" name="Slide Number Placeholder 3"/>
          <p:cNvSpPr>
            <a:spLocks noGrp="1"/>
          </p:cNvSpPr>
          <p:nvPr>
            <p:ph type="sldNum" sz="quarter" idx="5"/>
          </p:nvPr>
        </p:nvSpPr>
        <p:spPr/>
        <p:txBody>
          <a:bodyPr/>
          <a:lstStyle/>
          <a:p>
            <a:fld id="{623958D8-F262-47F9-A6B1-7DA41A44FF33}" type="slidenum">
              <a:rPr lang="en-GB" smtClean="0"/>
              <a:t>17</a:t>
            </a:fld>
            <a:endParaRPr lang="en-GB"/>
          </a:p>
        </p:txBody>
      </p:sp>
    </p:spTree>
    <p:extLst>
      <p:ext uri="{BB962C8B-B14F-4D97-AF65-F5344CB8AC3E}">
        <p14:creationId xmlns:p14="http://schemas.microsoft.com/office/powerpoint/2010/main" val="20255785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3 of the new social platforms started fairly strongly and reach &amp; engagement is growing daily, the key now will be to continue to drive engaging content that supports the delivery of what we are trying to achieve.  </a:t>
            </a:r>
            <a:r>
              <a:rPr lang="en-GB" dirty="0" err="1"/>
              <a:t>Linkedin</a:t>
            </a:r>
            <a:r>
              <a:rPr lang="en-GB" dirty="0"/>
              <a:t> is opening new opportunities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Again website activity started sharply but we need to keep pushing people to the content on there and keep refreshing information </a:t>
            </a:r>
          </a:p>
          <a:p>
            <a:endParaRPr lang="en-GB" dirty="0"/>
          </a:p>
        </p:txBody>
      </p:sp>
      <p:sp>
        <p:nvSpPr>
          <p:cNvPr id="4" name="Slide Number Placeholder 3"/>
          <p:cNvSpPr>
            <a:spLocks noGrp="1"/>
          </p:cNvSpPr>
          <p:nvPr>
            <p:ph type="sldNum" sz="quarter" idx="5"/>
          </p:nvPr>
        </p:nvSpPr>
        <p:spPr/>
        <p:txBody>
          <a:bodyPr/>
          <a:lstStyle/>
          <a:p>
            <a:fld id="{623958D8-F262-47F9-A6B1-7DA41A44FF33}" type="slidenum">
              <a:rPr lang="en-GB" smtClean="0"/>
              <a:t>18</a:t>
            </a:fld>
            <a:endParaRPr lang="en-GB"/>
          </a:p>
        </p:txBody>
      </p:sp>
    </p:spTree>
    <p:extLst>
      <p:ext uri="{BB962C8B-B14F-4D97-AF65-F5344CB8AC3E}">
        <p14:creationId xmlns:p14="http://schemas.microsoft.com/office/powerpoint/2010/main" val="2735776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STPT is our one, overarching big strategic ambition</a:t>
            </a:r>
          </a:p>
          <a:p>
            <a:endParaRPr lang="en-GB" dirty="0"/>
          </a:p>
          <a:p>
            <a:r>
              <a:rPr lang="en-GB" dirty="0"/>
              <a:t>Templates are being released and regular briefings are happening to help organisations implement this and their own ideas</a:t>
            </a:r>
          </a:p>
          <a:p>
            <a:endParaRPr lang="en-GB" dirty="0"/>
          </a:p>
          <a:p>
            <a:r>
              <a:rPr lang="en-GB" dirty="0"/>
              <a:t>Scope 3 are indirect emissions or as a result of activity for example travel to and from football</a:t>
            </a:r>
          </a:p>
          <a:p>
            <a:endParaRPr lang="en-GB" dirty="0"/>
          </a:p>
          <a:p>
            <a:r>
              <a:rPr lang="en-GB" dirty="0"/>
              <a:t>45% as an organisation </a:t>
            </a:r>
          </a:p>
          <a:p>
            <a:endParaRPr lang="en-GB" dirty="0"/>
          </a:p>
          <a:p>
            <a:r>
              <a:rPr lang="en-GB" dirty="0"/>
              <a:t>Use of green technology, investment &amp; commercial sponsors </a:t>
            </a:r>
          </a:p>
          <a:p>
            <a:endParaRPr lang="en-GB" dirty="0"/>
          </a:p>
          <a:p>
            <a:r>
              <a:rPr lang="en-GB" dirty="0"/>
              <a:t>COP26 happens in Glasgow 1-12 Nov</a:t>
            </a:r>
          </a:p>
          <a:p>
            <a:endParaRPr lang="en-GB" dirty="0"/>
          </a:p>
          <a:p>
            <a:r>
              <a:rPr lang="en-GB" dirty="0"/>
              <a:t>Source influencers, create engaging content relevant to football/sport &amp; sustainability – utilise our e-Sports competitions to magnify the messages, including RESPECT and discrimination</a:t>
            </a:r>
          </a:p>
          <a:p>
            <a:endParaRPr lang="en-GB" dirty="0"/>
          </a:p>
          <a:p>
            <a:r>
              <a:rPr lang="en-GB" dirty="0"/>
              <a:t>Expression of interest has been circulated to clubs need to decide a date to open the fund formally </a:t>
            </a:r>
          </a:p>
        </p:txBody>
      </p:sp>
      <p:sp>
        <p:nvSpPr>
          <p:cNvPr id="4" name="Slide Number Placeholder 3"/>
          <p:cNvSpPr>
            <a:spLocks noGrp="1"/>
          </p:cNvSpPr>
          <p:nvPr>
            <p:ph type="sldNum" sz="quarter" idx="5"/>
          </p:nvPr>
        </p:nvSpPr>
        <p:spPr/>
        <p:txBody>
          <a:bodyPr/>
          <a:lstStyle/>
          <a:p>
            <a:fld id="{623958D8-F262-47F9-A6B1-7DA41A44FF33}" type="slidenum">
              <a:rPr lang="en-GB" smtClean="0"/>
              <a:t>19</a:t>
            </a:fld>
            <a:endParaRPr lang="en-GB"/>
          </a:p>
        </p:txBody>
      </p:sp>
    </p:spTree>
    <p:extLst>
      <p:ext uri="{BB962C8B-B14F-4D97-AF65-F5344CB8AC3E}">
        <p14:creationId xmlns:p14="http://schemas.microsoft.com/office/powerpoint/2010/main" val="18381656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23958D8-F262-47F9-A6B1-7DA41A44FF33}" type="slidenum">
              <a:rPr lang="en-GB" smtClean="0"/>
              <a:t>20</a:t>
            </a:fld>
            <a:endParaRPr lang="en-GB"/>
          </a:p>
        </p:txBody>
      </p:sp>
    </p:spTree>
    <p:extLst>
      <p:ext uri="{BB962C8B-B14F-4D97-AF65-F5344CB8AC3E}">
        <p14:creationId xmlns:p14="http://schemas.microsoft.com/office/powerpoint/2010/main" val="1597688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UN Sport 4 Climate Action Framework - We now sit at the same table as The FA, Liverpool, Arsenal, Spurs, Southampton &amp; Forest Green Rovers as part of this programme – and we have a voice and input</a:t>
            </a:r>
          </a:p>
          <a:p>
            <a:endParaRPr lang="en-GB" dirty="0"/>
          </a:p>
          <a:p>
            <a:r>
              <a:rPr lang="en-GB" dirty="0"/>
              <a:t>Also the IOC, Formula E, World Sailing and plethora of other world &amp; national governing bodies </a:t>
            </a:r>
          </a:p>
          <a:p>
            <a:endParaRPr lang="en-GB" dirty="0"/>
          </a:p>
          <a:p>
            <a:r>
              <a:rPr lang="en-GB" dirty="0"/>
              <a:t>Sport 4 Climate Action has 2 clear objectives</a:t>
            </a:r>
          </a:p>
          <a:p>
            <a:r>
              <a:rPr lang="en-GB" dirty="0"/>
              <a:t>1. To measure, reduce &amp; report greenhouse gasses aligning to 1.5c commitment from the Paris Agreement</a:t>
            </a:r>
          </a:p>
          <a:p>
            <a:endParaRPr lang="en-GB" dirty="0"/>
          </a:p>
          <a:p>
            <a:r>
              <a:rPr lang="en-GB" dirty="0"/>
              <a:t>2. </a:t>
            </a:r>
            <a:r>
              <a:rPr lang="en-GB" b="1" dirty="0"/>
              <a:t>Use the power of sport as the vehicle to drive climate change awareness and behaviour change – this is our opportunity </a:t>
            </a:r>
          </a:p>
          <a:p>
            <a:endParaRPr lang="en-GB" dirty="0"/>
          </a:p>
          <a:p>
            <a:r>
              <a:rPr lang="en-GB" dirty="0"/>
              <a:t>The Framework has 5 guiding principles; </a:t>
            </a:r>
          </a:p>
          <a:p>
            <a:r>
              <a:rPr lang="en-GB" dirty="0"/>
              <a:t>1. Undertake systematic efforts to promote greater environmental responsibility</a:t>
            </a:r>
          </a:p>
          <a:p>
            <a:r>
              <a:rPr lang="en-GB" dirty="0"/>
              <a:t>2. Reduce overall climate impact</a:t>
            </a:r>
          </a:p>
          <a:p>
            <a:r>
              <a:rPr lang="en-GB" dirty="0"/>
              <a:t>3. Educate for climate action</a:t>
            </a:r>
          </a:p>
          <a:p>
            <a:r>
              <a:rPr lang="en-GB" dirty="0"/>
              <a:t>4. Promote sustainable and responsible consumption</a:t>
            </a:r>
          </a:p>
          <a:p>
            <a:r>
              <a:rPr lang="en-GB" dirty="0"/>
              <a:t>5. Advocate for climate action through communication</a:t>
            </a:r>
          </a:p>
          <a:p>
            <a:endParaRPr lang="en-GB" dirty="0"/>
          </a:p>
          <a:p>
            <a:r>
              <a:rPr lang="en-GB" dirty="0"/>
              <a:t>From September we will be responsible for regular reporting our progress back to the UN on these 5 principles</a:t>
            </a:r>
          </a:p>
        </p:txBody>
      </p:sp>
      <p:sp>
        <p:nvSpPr>
          <p:cNvPr id="4" name="Slide Number Placeholder 3"/>
          <p:cNvSpPr>
            <a:spLocks noGrp="1"/>
          </p:cNvSpPr>
          <p:nvPr>
            <p:ph type="sldNum" sz="quarter" idx="5"/>
          </p:nvPr>
        </p:nvSpPr>
        <p:spPr/>
        <p:txBody>
          <a:bodyPr/>
          <a:lstStyle/>
          <a:p>
            <a:fld id="{623958D8-F262-47F9-A6B1-7DA41A44FF33}" type="slidenum">
              <a:rPr lang="en-GB" smtClean="0"/>
              <a:t>3</a:t>
            </a:fld>
            <a:endParaRPr lang="en-GB"/>
          </a:p>
        </p:txBody>
      </p:sp>
    </p:spTree>
    <p:extLst>
      <p:ext uri="{BB962C8B-B14F-4D97-AF65-F5344CB8AC3E}">
        <p14:creationId xmlns:p14="http://schemas.microsoft.com/office/powerpoint/2010/main" val="3918277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of you may have seen these before, these are the UN’s Sustainable Development Goals or SDG’s, adopted by member states in 2015</a:t>
            </a:r>
          </a:p>
          <a:p>
            <a:endParaRPr lang="en-GB" dirty="0"/>
          </a:p>
          <a:p>
            <a:r>
              <a:rPr lang="en-GB" dirty="0"/>
              <a:t>There are 17 goals, with 169 targets they recognize that ending poverty and other deprivations must go hand-in-hand with strategies that improve health and education, reduce inequality, and spur economic growth – all while tackling climate change and working to preserve our oceans and forests.</a:t>
            </a:r>
          </a:p>
          <a:p>
            <a:endParaRPr lang="en-GB" dirty="0"/>
          </a:p>
          <a:p>
            <a:endParaRPr lang="en-GB" dirty="0"/>
          </a:p>
        </p:txBody>
      </p:sp>
      <p:sp>
        <p:nvSpPr>
          <p:cNvPr id="4" name="Slide Number Placeholder 3"/>
          <p:cNvSpPr>
            <a:spLocks noGrp="1"/>
          </p:cNvSpPr>
          <p:nvPr>
            <p:ph type="sldNum" sz="quarter" idx="5"/>
          </p:nvPr>
        </p:nvSpPr>
        <p:spPr/>
        <p:txBody>
          <a:bodyPr/>
          <a:lstStyle/>
          <a:p>
            <a:fld id="{623958D8-F262-47F9-A6B1-7DA41A44FF33}" type="slidenum">
              <a:rPr lang="en-GB" smtClean="0"/>
              <a:t>4</a:t>
            </a:fld>
            <a:endParaRPr lang="en-GB"/>
          </a:p>
        </p:txBody>
      </p:sp>
    </p:spTree>
    <p:extLst>
      <p:ext uri="{BB962C8B-B14F-4D97-AF65-F5344CB8AC3E}">
        <p14:creationId xmlns:p14="http://schemas.microsoft.com/office/powerpoint/2010/main" val="1668309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Save Today, Play Tomorrow workstreams align themselves with 4 of the </a:t>
            </a:r>
            <a:r>
              <a:rPr lang="en-GB" dirty="0" err="1"/>
              <a:t>SDG’s,but</a:t>
            </a:r>
            <a:r>
              <a:rPr lang="en-GB" dirty="0"/>
              <a:t> all 17 can and do sit across the headings</a:t>
            </a:r>
          </a:p>
          <a:p>
            <a:endParaRPr lang="en-GB" dirty="0"/>
          </a:p>
          <a:p>
            <a:r>
              <a:rPr lang="en-GB" dirty="0"/>
              <a:t>Over the coming slides I will talk through the 4 workstreams and some of the activations that are in place or due to go live shortly, there is still some refining of targets and metrics of success to be completed</a:t>
            </a:r>
          </a:p>
        </p:txBody>
      </p:sp>
      <p:sp>
        <p:nvSpPr>
          <p:cNvPr id="4" name="Slide Number Placeholder 3"/>
          <p:cNvSpPr>
            <a:spLocks noGrp="1"/>
          </p:cNvSpPr>
          <p:nvPr>
            <p:ph type="sldNum" sz="quarter" idx="5"/>
          </p:nvPr>
        </p:nvSpPr>
        <p:spPr/>
        <p:txBody>
          <a:bodyPr/>
          <a:lstStyle/>
          <a:p>
            <a:fld id="{623958D8-F262-47F9-A6B1-7DA41A44FF33}" type="slidenum">
              <a:rPr lang="en-GB" smtClean="0"/>
              <a:t>5</a:t>
            </a:fld>
            <a:endParaRPr lang="en-GB"/>
          </a:p>
        </p:txBody>
      </p:sp>
    </p:spTree>
    <p:extLst>
      <p:ext uri="{BB962C8B-B14F-4D97-AF65-F5344CB8AC3E}">
        <p14:creationId xmlns:p14="http://schemas.microsoft.com/office/powerpoint/2010/main" val="3050518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Since our switch to Veolia we have collected over 11,000kg’s of waste from the BCFA HQ, 0% to landfill, 1,314kg’s diverted to create energy (heat &amp; light for local homes) 9,852kg’s recycled.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Carbon Trust recommended simple fixes to create more efficient hot water, heating &amp; lighting in the offices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External Hydration stations added for public use during match days &amp; events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Grant funded EV chargers (£700 government scheme)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Innovation fund supported clubs with defibs, hydration stations, recycling bins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Green Fund – will support clubs solar panels, EV chargers, Mental Health Training, Carbon Literacy training, rain water harvesters &amp; cycle racks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Sustainability Pledge partnered with award winning charity Pledgeball to create tangible commitments linked to football activity that educate carbon savings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Live calculator on BCFA website for clubs to look at indicative travel emissions, c.0.5 tonnes per season on top of the average persons 9.5 tonnes so for us that’s 35,000additional tonnes of CO2 created through football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Scale that up across the 11 million players reported to play and its 5.5 million tonnes of Co2 per season!</a:t>
            </a:r>
          </a:p>
          <a:p>
            <a:endParaRPr lang="en-GB" dirty="0"/>
          </a:p>
        </p:txBody>
      </p:sp>
      <p:sp>
        <p:nvSpPr>
          <p:cNvPr id="4" name="Slide Number Placeholder 3"/>
          <p:cNvSpPr>
            <a:spLocks noGrp="1"/>
          </p:cNvSpPr>
          <p:nvPr>
            <p:ph type="sldNum" sz="quarter" idx="5"/>
          </p:nvPr>
        </p:nvSpPr>
        <p:spPr/>
        <p:txBody>
          <a:bodyPr/>
          <a:lstStyle/>
          <a:p>
            <a:fld id="{623958D8-F262-47F9-A6B1-7DA41A44FF33}" type="slidenum">
              <a:rPr lang="en-GB" smtClean="0"/>
              <a:t>6</a:t>
            </a:fld>
            <a:endParaRPr lang="en-GB"/>
          </a:p>
        </p:txBody>
      </p:sp>
    </p:spTree>
    <p:extLst>
      <p:ext uri="{BB962C8B-B14F-4D97-AF65-F5344CB8AC3E}">
        <p14:creationId xmlns:p14="http://schemas.microsoft.com/office/powerpoint/2010/main" val="2483580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We recognise that we can not change the game on our own, we will need the support of regional and national partners to leverage behaviour change events like this are perfectly placed to use football as a vehicle for positive climate action</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 Great Big Green Week will take place 18 – 26 September 2021, and will be the largest event for climate and nature ever seen in the UK. Thousands of events will celebrate how communities are taking action to tackle climate change and protect green spaces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We have created a week long event for clubs to register and sign up to, details are TBC </a:t>
            </a:r>
            <a:endParaRPr lang="en-GB" dirty="0"/>
          </a:p>
        </p:txBody>
      </p:sp>
      <p:sp>
        <p:nvSpPr>
          <p:cNvPr id="4" name="Slide Number Placeholder 3"/>
          <p:cNvSpPr>
            <a:spLocks noGrp="1"/>
          </p:cNvSpPr>
          <p:nvPr>
            <p:ph type="sldNum" sz="quarter" idx="5"/>
          </p:nvPr>
        </p:nvSpPr>
        <p:spPr/>
        <p:txBody>
          <a:bodyPr/>
          <a:lstStyle/>
          <a:p>
            <a:fld id="{623958D8-F262-47F9-A6B1-7DA41A44FF33}" type="slidenum">
              <a:rPr lang="en-GB" smtClean="0"/>
              <a:t>7</a:t>
            </a:fld>
            <a:endParaRPr lang="en-GB"/>
          </a:p>
        </p:txBody>
      </p:sp>
    </p:spTree>
    <p:extLst>
      <p:ext uri="{BB962C8B-B14F-4D97-AF65-F5344CB8AC3E}">
        <p14:creationId xmlns:p14="http://schemas.microsoft.com/office/powerpoint/2010/main" val="275515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Health &amp; Wellbeing</a:t>
            </a:r>
          </a:p>
          <a:p>
            <a:r>
              <a:rPr lang="en-GB" dirty="0"/>
              <a:t>This is about creating opportunities for volunteers within clubs to become more aware of mental health issues, to make resources available and the opportunity to become qualified as MH champions</a:t>
            </a:r>
          </a:p>
          <a:p>
            <a:endParaRPr lang="en-GB" dirty="0"/>
          </a:p>
          <a:p>
            <a:r>
              <a:rPr lang="en-GB" dirty="0"/>
              <a:t>As a starter for 10, Mind &amp; UK Coaching have an accredited course that we are actively promoting for £12pp, but I am also collaborating with Mind (Burton &amp; Tamworth) to offer a bespoke football based MH training programme as a pilot scheme</a:t>
            </a:r>
          </a:p>
          <a:p>
            <a:endParaRPr lang="en-GB" dirty="0"/>
          </a:p>
          <a:p>
            <a:r>
              <a:rPr lang="en-GB" dirty="0"/>
              <a:t>Targets should be set to for year 1 &amp; year 4, on how many MH champions have been qualified but these are still need some refinement</a:t>
            </a:r>
          </a:p>
          <a:p>
            <a:endParaRPr lang="en-GB" dirty="0"/>
          </a:p>
          <a:p>
            <a:r>
              <a:rPr lang="en-GB" dirty="0"/>
              <a:t>Point to note that for courses done outside of FA Education, we are not able to capture the data as yet on who has completed qualifications. The pilot programme will give us this but the UK coaching course does not</a:t>
            </a:r>
          </a:p>
          <a:p>
            <a:endParaRPr lang="en-GB" dirty="0"/>
          </a:p>
          <a:p>
            <a:endParaRPr lang="en-GB" dirty="0"/>
          </a:p>
        </p:txBody>
      </p:sp>
      <p:sp>
        <p:nvSpPr>
          <p:cNvPr id="4" name="Slide Number Placeholder 3"/>
          <p:cNvSpPr>
            <a:spLocks noGrp="1"/>
          </p:cNvSpPr>
          <p:nvPr>
            <p:ph type="sldNum" sz="quarter" idx="5"/>
          </p:nvPr>
        </p:nvSpPr>
        <p:spPr/>
        <p:txBody>
          <a:bodyPr/>
          <a:lstStyle/>
          <a:p>
            <a:fld id="{623958D8-F262-47F9-A6B1-7DA41A44FF33}" type="slidenum">
              <a:rPr lang="en-GB" smtClean="0"/>
              <a:t>8</a:t>
            </a:fld>
            <a:endParaRPr lang="en-GB"/>
          </a:p>
        </p:txBody>
      </p:sp>
    </p:spTree>
    <p:extLst>
      <p:ext uri="{BB962C8B-B14F-4D97-AF65-F5344CB8AC3E}">
        <p14:creationId xmlns:p14="http://schemas.microsoft.com/office/powerpoint/2010/main" val="4015941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Positive Education</a:t>
            </a:r>
          </a:p>
          <a:p>
            <a:r>
              <a:rPr lang="en-GB" dirty="0"/>
              <a:t>Save Today, Play Tomorrow has a dedicated education hub section on the website where individuals can find out more about our plans and better understand the issues we face. We need to mindful that information shared here is non political &amp; balanced, whilst driving conversations and debate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addition the page has links to all of the Local Authorities and their Sustainability Plans plus,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Access to additional learning from the Carbon Literacy Project Course, having completed this in March I can recommend it to anyone who has an interest in learning more about climate change &amp; impacts</a:t>
            </a:r>
          </a:p>
          <a:p>
            <a:endParaRPr lang="en-GB" dirty="0"/>
          </a:p>
          <a:p>
            <a:endParaRPr lang="en-GB" dirty="0"/>
          </a:p>
          <a:p>
            <a:r>
              <a:rPr lang="en-GB" dirty="0"/>
              <a:t>Planet Super League were one of the first partners to come on board, for those who don’t know they are fan engagement sustainability start-up that engage with pro-clubs and their community trusts to recruit families to support their local club through meaningful carbon saving activities</a:t>
            </a:r>
          </a:p>
          <a:p>
            <a:endParaRPr lang="en-GB" dirty="0"/>
          </a:p>
          <a:p>
            <a:r>
              <a:rPr lang="en-GB" dirty="0"/>
              <a:t>They started with 12 clubs and for season 2 that has just finished they had 24 clubs plus us. From our region, WBA, AVFC, Burton Albion&amp; Wolves were involved. </a:t>
            </a:r>
          </a:p>
          <a:p>
            <a:endParaRPr lang="en-GB" dirty="0"/>
          </a:p>
          <a:p>
            <a:r>
              <a:rPr lang="en-GB" dirty="0"/>
              <a:t>At the final count there were just short of 100 registered BCFA families taking part which is similar numbers to the pro clubs</a:t>
            </a:r>
          </a:p>
          <a:p>
            <a:endParaRPr lang="en-GB" dirty="0"/>
          </a:p>
          <a:p>
            <a:r>
              <a:rPr lang="en-GB" dirty="0"/>
              <a:t>Coverage on this was huge online with Sky Sports presenter David Garrido fronting a weekly Instagram TV show on the activities </a:t>
            </a:r>
          </a:p>
          <a:p>
            <a:endParaRPr lang="en-GB" dirty="0"/>
          </a:p>
          <a:p>
            <a:r>
              <a:rPr lang="en-GB" dirty="0"/>
              <a:t>For those interested Chesterfield won season 2!</a:t>
            </a:r>
          </a:p>
          <a:p>
            <a:endParaRPr lang="en-GB" dirty="0"/>
          </a:p>
          <a:p>
            <a:r>
              <a:rPr lang="en-GB" dirty="0"/>
              <a:t>Additionally I have included a directory that contains information on organisations who are subject matter experts as well as a resource section where visitors can download sports based climate change material, or understand further literature that can support their learning and education</a:t>
            </a:r>
          </a:p>
          <a:p>
            <a:endParaRPr lang="en-GB" dirty="0"/>
          </a:p>
          <a:p>
            <a:r>
              <a:rPr lang="en-GB" dirty="0"/>
              <a:t>Finally here, We have partnered with WM-Air based at the University of Birmingham to offer more scientific research into the effects of poor air quality on football, we know from the initial high level study that over 50% of our venues are in areas where levels of dangerous toxic PM2.5 exceed World Health Organisation recommendations. More work is going to be carried on this side looking at mapping venues to public transport, Exploration of impacts on athletic performance, and undertaking a health impact calculation study on populations from changing behaviours to more active means of travel.  The Football Foundation have also expressed a recent interest in knowing more about STPT and the air quality initiative</a:t>
            </a:r>
          </a:p>
          <a:p>
            <a:endParaRPr lang="en-GB" dirty="0"/>
          </a:p>
          <a:p>
            <a:r>
              <a:rPr lang="en-GB" dirty="0"/>
              <a:t>Year 2 in this workstream will also see the introduction on “how to guides” for clubs around sustainable events, festivals &amp; tournaments </a:t>
            </a:r>
          </a:p>
          <a:p>
            <a:endParaRPr lang="en-GB" dirty="0"/>
          </a:p>
        </p:txBody>
      </p:sp>
      <p:sp>
        <p:nvSpPr>
          <p:cNvPr id="4" name="Slide Number Placeholder 3"/>
          <p:cNvSpPr>
            <a:spLocks noGrp="1"/>
          </p:cNvSpPr>
          <p:nvPr>
            <p:ph type="sldNum" sz="quarter" idx="5"/>
          </p:nvPr>
        </p:nvSpPr>
        <p:spPr/>
        <p:txBody>
          <a:bodyPr/>
          <a:lstStyle/>
          <a:p>
            <a:fld id="{623958D8-F262-47F9-A6B1-7DA41A44FF33}" type="slidenum">
              <a:rPr lang="en-GB" smtClean="0"/>
              <a:t>9</a:t>
            </a:fld>
            <a:endParaRPr lang="en-GB"/>
          </a:p>
        </p:txBody>
      </p:sp>
    </p:spTree>
    <p:extLst>
      <p:ext uri="{BB962C8B-B14F-4D97-AF65-F5344CB8AC3E}">
        <p14:creationId xmlns:p14="http://schemas.microsoft.com/office/powerpoint/2010/main" val="250934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Climate Action</a:t>
            </a:r>
          </a:p>
          <a:p>
            <a:r>
              <a:rPr lang="en-GB" dirty="0"/>
              <a:t>For the 21/22 season we have introduced the first ever sustainability pledge for clubs to sign when they affiliate, we have created a smart digital asset pack for clubs to use to share that they have signed the pledge and a certificate for the clubhouse/changing rooms</a:t>
            </a:r>
          </a:p>
          <a:p>
            <a:endParaRPr lang="en-GB" dirty="0"/>
          </a:p>
          <a:p>
            <a:r>
              <a:rPr lang="en-GB" dirty="0"/>
              <a:t>So far 34 clubs have registered with just over 100 teams involved, the target is 100 clubs c.400 teams</a:t>
            </a:r>
          </a:p>
          <a:p>
            <a:endParaRPr lang="en-GB" dirty="0"/>
          </a:p>
          <a:p>
            <a:r>
              <a:rPr lang="en-GB" dirty="0"/>
              <a:t>Signing the pledge will mean the club will make commitments based around 6 key sustainability elements</a:t>
            </a:r>
          </a:p>
          <a:p>
            <a:endParaRPr lang="en-GB" dirty="0"/>
          </a:p>
          <a:p>
            <a:r>
              <a:rPr lang="en-GB" dirty="0"/>
              <a:t>Travel</a:t>
            </a:r>
          </a:p>
          <a:p>
            <a:r>
              <a:rPr lang="en-GB" dirty="0"/>
              <a:t>Waste</a:t>
            </a:r>
          </a:p>
          <a:p>
            <a:r>
              <a:rPr lang="en-GB" dirty="0"/>
              <a:t>Energy</a:t>
            </a:r>
          </a:p>
          <a:p>
            <a:r>
              <a:rPr lang="en-GB" dirty="0"/>
              <a:t>Water </a:t>
            </a:r>
          </a:p>
          <a:p>
            <a:r>
              <a:rPr lang="en-GB" dirty="0"/>
              <a:t>Food</a:t>
            </a:r>
          </a:p>
          <a:p>
            <a:r>
              <a:rPr lang="en-GB" dirty="0"/>
              <a:t>Community Engagement</a:t>
            </a:r>
          </a:p>
          <a:p>
            <a:endParaRPr lang="en-GB" dirty="0"/>
          </a:p>
          <a:p>
            <a:r>
              <a:rPr lang="en-GB" dirty="0"/>
              <a:t>We have linked our pledge with an online partner called </a:t>
            </a:r>
            <a:r>
              <a:rPr lang="en-GB" dirty="0" err="1"/>
              <a:t>Pledgeball</a:t>
            </a:r>
            <a:r>
              <a:rPr lang="en-GB" dirty="0"/>
              <a:t> who’s digital platform will be able to calculate carbon savings made by these clubs and produce a league table that will be hosted on our Climate Action webpage. </a:t>
            </a:r>
          </a:p>
          <a:p>
            <a:endParaRPr lang="en-GB" dirty="0"/>
          </a:p>
          <a:p>
            <a:r>
              <a:rPr lang="en-GB" dirty="0" err="1"/>
              <a:t>Pledgeball’s</a:t>
            </a:r>
            <a:r>
              <a:rPr lang="en-GB" dirty="0"/>
              <a:t> platform allows people to join at any point during the season to support their member club. For information </a:t>
            </a:r>
            <a:r>
              <a:rPr lang="en-GB" dirty="0" err="1"/>
              <a:t>Pledgeball</a:t>
            </a:r>
            <a:r>
              <a:rPr lang="en-GB" dirty="0"/>
              <a:t> have recently won FootballCan2041 a worldwide competition sponsored by Santander to find innovative solutions and projects to help create a better, more inclusive, diverse and sustainable game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support more sustainable travel I have created a travel based interactive carbon calculator where clubs can look over the last 5 seasons to see what their estimated travel carbon emissions are. This is based on player data from WGS, coupled with home ground information and open source government data</a:t>
            </a:r>
          </a:p>
          <a:p>
            <a:endParaRPr lang="en-GB" dirty="0"/>
          </a:p>
          <a:p>
            <a:r>
              <a:rPr lang="en-GB" dirty="0"/>
              <a:t>Next here we have the circular economy for kit which is proving a bit of headache and may move to year 2 delivery,</a:t>
            </a:r>
          </a:p>
          <a:p>
            <a:r>
              <a:rPr lang="en-GB" dirty="0"/>
              <a:t>This is about the waste created by clubs due to the purchasing of kit, particularly in the youth game. There are currently no models in place that help with keeping kit in circulation for longer, reusing and eventually recovering for recycling – Interestingly these schemes are quite common for school uniform. Initial conversations around a hand-back or subsidised purchasing model with Vesey were considered not viable for them as business. However I have sourced a small charity based in Exeter that run a donate/resale charity for grassroots rugby ploughing the money back into the local game. I am looking to pilot this with my own club initially before going wider. </a:t>
            </a:r>
          </a:p>
          <a:p>
            <a:endParaRPr lang="en-GB" dirty="0"/>
          </a:p>
          <a:p>
            <a:r>
              <a:rPr lang="en-GB" dirty="0"/>
              <a:t>Birmingham Energy Initiative - </a:t>
            </a:r>
            <a:r>
              <a:rPr lang="en-GB" sz="1200" kern="1200" dirty="0">
                <a:solidFill>
                  <a:schemeClr val="tx1"/>
                </a:solidFill>
                <a:effectLst/>
                <a:latin typeface="+mn-lt"/>
                <a:ea typeface="+mn-ea"/>
                <a:cs typeface="+mn-cs"/>
              </a:rPr>
              <a:t>The purpose of the partnership is to provide football clubs from across the region an understanding of why climate action matters, how it is connected to football, and how clubs of all sizes and their communities can benefit by working together to achieve a common goal, related mainly around energy consumption but also being proactive about fuel poverty which it is estimated affects over 300,000 households across our region – it will also potentially impact football participation if households have a choice between football and basic human needs.</a:t>
            </a:r>
          </a:p>
          <a:p>
            <a:endParaRPr lang="en-GB" dirty="0"/>
          </a:p>
          <a:p>
            <a:r>
              <a:rPr lang="en-GB" dirty="0"/>
              <a:t>Lastly here we have Refill &amp; Plastic FREE July, this goes back to the original idea of removing plastic from the game, Refill have an app with 30,000 venues included that offer free water refills, only 3 of those are football venues</a:t>
            </a:r>
          </a:p>
          <a:p>
            <a:endParaRPr lang="en-GB" dirty="0"/>
          </a:p>
          <a:p>
            <a:r>
              <a:rPr lang="en-GB" dirty="0"/>
              <a:t>We have added a further 6 recently through an online campaign and it is hoped more will come onboard following a more prolonged campaign during the next couple of months to remove single use bottles from the game – We even got local YouTube sensation </a:t>
            </a:r>
            <a:r>
              <a:rPr lang="en-GB" dirty="0" err="1"/>
              <a:t>Tekkerz</a:t>
            </a:r>
            <a:r>
              <a:rPr lang="en-GB" dirty="0"/>
              <a:t> kid to endorse the Press release and share a video with us!</a:t>
            </a:r>
          </a:p>
          <a:p>
            <a:endParaRPr lang="en-GB" dirty="0"/>
          </a:p>
        </p:txBody>
      </p:sp>
      <p:sp>
        <p:nvSpPr>
          <p:cNvPr id="4" name="Slide Number Placeholder 3"/>
          <p:cNvSpPr>
            <a:spLocks noGrp="1"/>
          </p:cNvSpPr>
          <p:nvPr>
            <p:ph type="sldNum" sz="quarter" idx="5"/>
          </p:nvPr>
        </p:nvSpPr>
        <p:spPr/>
        <p:txBody>
          <a:bodyPr/>
          <a:lstStyle/>
          <a:p>
            <a:fld id="{623958D8-F262-47F9-A6B1-7DA41A44FF33}" type="slidenum">
              <a:rPr lang="en-GB" smtClean="0"/>
              <a:t>10</a:t>
            </a:fld>
            <a:endParaRPr lang="en-GB"/>
          </a:p>
        </p:txBody>
      </p:sp>
    </p:spTree>
    <p:extLst>
      <p:ext uri="{BB962C8B-B14F-4D97-AF65-F5344CB8AC3E}">
        <p14:creationId xmlns:p14="http://schemas.microsoft.com/office/powerpoint/2010/main" val="2631679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219200" y="3149600"/>
            <a:ext cx="13817600" cy="213360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438400" y="5689600"/>
            <a:ext cx="11379200" cy="25400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9/9/2021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500" b="1" i="0">
                <a:solidFill>
                  <a:srgbClr val="00FF77"/>
                </a:solidFill>
                <a:latin typeface="Nexa Bold"/>
                <a:cs typeface="Nexa Bold"/>
              </a:defRPr>
            </a:lvl1pPr>
          </a:lstStyle>
          <a:p>
            <a:endParaRPr/>
          </a:p>
        </p:txBody>
      </p:sp>
      <p:sp>
        <p:nvSpPr>
          <p:cNvPr id="3" name="Holder 3"/>
          <p:cNvSpPr>
            <a:spLocks noGrp="1"/>
          </p:cNvSpPr>
          <p:nvPr>
            <p:ph type="body" idx="1"/>
          </p:nvPr>
        </p:nvSpPr>
        <p:spPr/>
        <p:txBody>
          <a:bodyPr lIns="0" tIns="0" rIns="0" bIns="0"/>
          <a:lstStyle>
            <a:lvl1pPr>
              <a:defRPr sz="1900" b="1" i="0">
                <a:solidFill>
                  <a:schemeClr val="tx1"/>
                </a:solidFill>
                <a:latin typeface="Nexa Bold"/>
                <a:cs typeface="Nexa Bold"/>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9/9/2021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500" b="1" i="0">
                <a:solidFill>
                  <a:srgbClr val="00FF77"/>
                </a:solidFill>
                <a:latin typeface="Nexa Bold"/>
                <a:cs typeface="Nexa Bold"/>
              </a:defRPr>
            </a:lvl1pPr>
          </a:lstStyle>
          <a:p>
            <a:endParaRPr/>
          </a:p>
        </p:txBody>
      </p:sp>
      <p:sp>
        <p:nvSpPr>
          <p:cNvPr id="3" name="Holder 3"/>
          <p:cNvSpPr>
            <a:spLocks noGrp="1"/>
          </p:cNvSpPr>
          <p:nvPr>
            <p:ph sz="half" idx="2"/>
          </p:nvPr>
        </p:nvSpPr>
        <p:spPr>
          <a:xfrm>
            <a:off x="812800" y="2336800"/>
            <a:ext cx="7071360" cy="670560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8371840" y="2336800"/>
            <a:ext cx="7071360" cy="670560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9/9/2021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6256000" cy="10160000"/>
          </a:xfrm>
          <a:custGeom>
            <a:avLst/>
            <a:gdLst/>
            <a:ahLst/>
            <a:cxnLst/>
            <a:rect l="l" t="t" r="r" b="b"/>
            <a:pathLst>
              <a:path w="16256000" h="10160000">
                <a:moveTo>
                  <a:pt x="16256000" y="0"/>
                </a:moveTo>
                <a:lnTo>
                  <a:pt x="0" y="0"/>
                </a:lnTo>
                <a:lnTo>
                  <a:pt x="0" y="10160000"/>
                </a:lnTo>
                <a:lnTo>
                  <a:pt x="16256000" y="10160000"/>
                </a:lnTo>
                <a:lnTo>
                  <a:pt x="16256000" y="0"/>
                </a:lnTo>
                <a:close/>
              </a:path>
            </a:pathLst>
          </a:custGeom>
          <a:solidFill>
            <a:srgbClr val="FF0056"/>
          </a:solidFill>
        </p:spPr>
        <p:txBody>
          <a:bodyPr wrap="square" lIns="0" tIns="0" rIns="0" bIns="0" rtlCol="0"/>
          <a:lstStyle/>
          <a:p>
            <a:endParaRPr/>
          </a:p>
        </p:txBody>
      </p:sp>
      <p:sp>
        <p:nvSpPr>
          <p:cNvPr id="17" name="bg object 17"/>
          <p:cNvSpPr/>
          <p:nvPr/>
        </p:nvSpPr>
        <p:spPr>
          <a:xfrm>
            <a:off x="9371528" y="2"/>
            <a:ext cx="6884670" cy="5588000"/>
          </a:xfrm>
          <a:custGeom>
            <a:avLst/>
            <a:gdLst/>
            <a:ahLst/>
            <a:cxnLst/>
            <a:rect l="l" t="t" r="r" b="b"/>
            <a:pathLst>
              <a:path w="6884669" h="5588000">
                <a:moveTo>
                  <a:pt x="6515875" y="5575300"/>
                </a:moveTo>
                <a:lnTo>
                  <a:pt x="5709749" y="5575300"/>
                </a:lnTo>
                <a:lnTo>
                  <a:pt x="5759772" y="5588000"/>
                </a:lnTo>
                <a:lnTo>
                  <a:pt x="6465852" y="5588000"/>
                </a:lnTo>
                <a:lnTo>
                  <a:pt x="6515875" y="5575300"/>
                </a:lnTo>
                <a:close/>
              </a:path>
              <a:path w="6884669" h="5588000">
                <a:moveTo>
                  <a:pt x="6714871" y="5562600"/>
                </a:moveTo>
                <a:lnTo>
                  <a:pt x="5510753" y="5562600"/>
                </a:lnTo>
                <a:lnTo>
                  <a:pt x="5560335" y="5575300"/>
                </a:lnTo>
                <a:lnTo>
                  <a:pt x="6665289" y="5575300"/>
                </a:lnTo>
                <a:lnTo>
                  <a:pt x="6714871" y="5562600"/>
                </a:lnTo>
                <a:close/>
              </a:path>
              <a:path w="6884669" h="5588000">
                <a:moveTo>
                  <a:pt x="6813691" y="5549900"/>
                </a:moveTo>
                <a:lnTo>
                  <a:pt x="5411933" y="5549900"/>
                </a:lnTo>
                <a:lnTo>
                  <a:pt x="5461285" y="5562600"/>
                </a:lnTo>
                <a:lnTo>
                  <a:pt x="6764339" y="5562600"/>
                </a:lnTo>
                <a:lnTo>
                  <a:pt x="6813691" y="5549900"/>
                </a:lnTo>
                <a:close/>
              </a:path>
              <a:path w="6884669" h="5588000">
                <a:moveTo>
                  <a:pt x="795653" y="0"/>
                </a:moveTo>
                <a:lnTo>
                  <a:pt x="0" y="0"/>
                </a:lnTo>
                <a:lnTo>
                  <a:pt x="284" y="12700"/>
                </a:lnTo>
                <a:lnTo>
                  <a:pt x="4926" y="63500"/>
                </a:lnTo>
                <a:lnTo>
                  <a:pt x="9962" y="114300"/>
                </a:lnTo>
                <a:lnTo>
                  <a:pt x="15389" y="152400"/>
                </a:lnTo>
                <a:lnTo>
                  <a:pt x="21207" y="203200"/>
                </a:lnTo>
                <a:lnTo>
                  <a:pt x="27414" y="254000"/>
                </a:lnTo>
                <a:lnTo>
                  <a:pt x="34009" y="304800"/>
                </a:lnTo>
                <a:lnTo>
                  <a:pt x="40989" y="355600"/>
                </a:lnTo>
                <a:lnTo>
                  <a:pt x="48353" y="406400"/>
                </a:lnTo>
                <a:lnTo>
                  <a:pt x="56100" y="457200"/>
                </a:lnTo>
                <a:lnTo>
                  <a:pt x="64228" y="495300"/>
                </a:lnTo>
                <a:lnTo>
                  <a:pt x="72736" y="546100"/>
                </a:lnTo>
                <a:lnTo>
                  <a:pt x="81621" y="596900"/>
                </a:lnTo>
                <a:lnTo>
                  <a:pt x="90882" y="647700"/>
                </a:lnTo>
                <a:lnTo>
                  <a:pt x="100518" y="698500"/>
                </a:lnTo>
                <a:lnTo>
                  <a:pt x="110528" y="736600"/>
                </a:lnTo>
                <a:lnTo>
                  <a:pt x="120908" y="787400"/>
                </a:lnTo>
                <a:lnTo>
                  <a:pt x="131659" y="838200"/>
                </a:lnTo>
                <a:lnTo>
                  <a:pt x="142777" y="889000"/>
                </a:lnTo>
                <a:lnTo>
                  <a:pt x="154263" y="927100"/>
                </a:lnTo>
                <a:lnTo>
                  <a:pt x="166113" y="977900"/>
                </a:lnTo>
                <a:lnTo>
                  <a:pt x="178327" y="1028700"/>
                </a:lnTo>
                <a:lnTo>
                  <a:pt x="190903" y="1066800"/>
                </a:lnTo>
                <a:lnTo>
                  <a:pt x="203840" y="1117600"/>
                </a:lnTo>
                <a:lnTo>
                  <a:pt x="217135" y="1168400"/>
                </a:lnTo>
                <a:lnTo>
                  <a:pt x="230787" y="1206500"/>
                </a:lnTo>
                <a:lnTo>
                  <a:pt x="244795" y="1257300"/>
                </a:lnTo>
                <a:lnTo>
                  <a:pt x="259157" y="1308100"/>
                </a:lnTo>
                <a:lnTo>
                  <a:pt x="273871" y="1346200"/>
                </a:lnTo>
                <a:lnTo>
                  <a:pt x="288936" y="1397000"/>
                </a:lnTo>
                <a:lnTo>
                  <a:pt x="304351" y="1435100"/>
                </a:lnTo>
                <a:lnTo>
                  <a:pt x="320112" y="1485900"/>
                </a:lnTo>
                <a:lnTo>
                  <a:pt x="336220" y="1536700"/>
                </a:lnTo>
                <a:lnTo>
                  <a:pt x="352673" y="1574800"/>
                </a:lnTo>
                <a:lnTo>
                  <a:pt x="369468" y="1625600"/>
                </a:lnTo>
                <a:lnTo>
                  <a:pt x="386605" y="1663700"/>
                </a:lnTo>
                <a:lnTo>
                  <a:pt x="404081" y="1714500"/>
                </a:lnTo>
                <a:lnTo>
                  <a:pt x="421895" y="1752600"/>
                </a:lnTo>
                <a:lnTo>
                  <a:pt x="440046" y="1803400"/>
                </a:lnTo>
                <a:lnTo>
                  <a:pt x="458532" y="1841500"/>
                </a:lnTo>
                <a:lnTo>
                  <a:pt x="477351" y="1892300"/>
                </a:lnTo>
                <a:lnTo>
                  <a:pt x="496502" y="1930400"/>
                </a:lnTo>
                <a:lnTo>
                  <a:pt x="515983" y="1981200"/>
                </a:lnTo>
                <a:lnTo>
                  <a:pt x="535793" y="2019300"/>
                </a:lnTo>
                <a:lnTo>
                  <a:pt x="555929" y="2057400"/>
                </a:lnTo>
                <a:lnTo>
                  <a:pt x="576391" y="2108200"/>
                </a:lnTo>
                <a:lnTo>
                  <a:pt x="597177" y="2146300"/>
                </a:lnTo>
                <a:lnTo>
                  <a:pt x="618285" y="2197100"/>
                </a:lnTo>
                <a:lnTo>
                  <a:pt x="639714" y="2235200"/>
                </a:lnTo>
                <a:lnTo>
                  <a:pt x="661462" y="2273300"/>
                </a:lnTo>
                <a:lnTo>
                  <a:pt x="683527" y="2324100"/>
                </a:lnTo>
                <a:lnTo>
                  <a:pt x="705908" y="2362200"/>
                </a:lnTo>
                <a:lnTo>
                  <a:pt x="728603" y="2400300"/>
                </a:lnTo>
                <a:lnTo>
                  <a:pt x="751611" y="2438400"/>
                </a:lnTo>
                <a:lnTo>
                  <a:pt x="774930" y="2489200"/>
                </a:lnTo>
                <a:lnTo>
                  <a:pt x="798559" y="2527300"/>
                </a:lnTo>
                <a:lnTo>
                  <a:pt x="822495" y="2565400"/>
                </a:lnTo>
                <a:lnTo>
                  <a:pt x="846738" y="2603500"/>
                </a:lnTo>
                <a:lnTo>
                  <a:pt x="871285" y="2641600"/>
                </a:lnTo>
                <a:lnTo>
                  <a:pt x="896136" y="2692400"/>
                </a:lnTo>
                <a:lnTo>
                  <a:pt x="921288" y="2730500"/>
                </a:lnTo>
                <a:lnTo>
                  <a:pt x="946741" y="2768600"/>
                </a:lnTo>
                <a:lnTo>
                  <a:pt x="972491" y="2806700"/>
                </a:lnTo>
                <a:lnTo>
                  <a:pt x="998539" y="2844800"/>
                </a:lnTo>
                <a:lnTo>
                  <a:pt x="1024881" y="2882900"/>
                </a:lnTo>
                <a:lnTo>
                  <a:pt x="1051517" y="2921000"/>
                </a:lnTo>
                <a:lnTo>
                  <a:pt x="1078446" y="2959100"/>
                </a:lnTo>
                <a:lnTo>
                  <a:pt x="1105664" y="2997200"/>
                </a:lnTo>
                <a:lnTo>
                  <a:pt x="1133172" y="3048000"/>
                </a:lnTo>
                <a:lnTo>
                  <a:pt x="1160967" y="3086100"/>
                </a:lnTo>
                <a:lnTo>
                  <a:pt x="1189047" y="3124200"/>
                </a:lnTo>
                <a:lnTo>
                  <a:pt x="1217412" y="3149600"/>
                </a:lnTo>
                <a:lnTo>
                  <a:pt x="1246059" y="3187700"/>
                </a:lnTo>
                <a:lnTo>
                  <a:pt x="1274987" y="3225800"/>
                </a:lnTo>
                <a:lnTo>
                  <a:pt x="1304194" y="3263900"/>
                </a:lnTo>
                <a:lnTo>
                  <a:pt x="1333679" y="3302000"/>
                </a:lnTo>
                <a:lnTo>
                  <a:pt x="1363440" y="3340100"/>
                </a:lnTo>
                <a:lnTo>
                  <a:pt x="1393476" y="3378200"/>
                </a:lnTo>
                <a:lnTo>
                  <a:pt x="1423785" y="3416300"/>
                </a:lnTo>
                <a:lnTo>
                  <a:pt x="1454365" y="3454400"/>
                </a:lnTo>
                <a:lnTo>
                  <a:pt x="1485214" y="3479800"/>
                </a:lnTo>
                <a:lnTo>
                  <a:pt x="1516332" y="3517900"/>
                </a:lnTo>
                <a:lnTo>
                  <a:pt x="1547717" y="3556000"/>
                </a:lnTo>
                <a:lnTo>
                  <a:pt x="1579367" y="3594100"/>
                </a:lnTo>
                <a:lnTo>
                  <a:pt x="1611280" y="3619500"/>
                </a:lnTo>
                <a:lnTo>
                  <a:pt x="1643455" y="3657600"/>
                </a:lnTo>
                <a:lnTo>
                  <a:pt x="1708584" y="3733800"/>
                </a:lnTo>
                <a:lnTo>
                  <a:pt x="1741535" y="3759200"/>
                </a:lnTo>
                <a:lnTo>
                  <a:pt x="1774741" y="3797300"/>
                </a:lnTo>
                <a:lnTo>
                  <a:pt x="1808202" y="3822700"/>
                </a:lnTo>
                <a:lnTo>
                  <a:pt x="1875878" y="3898900"/>
                </a:lnTo>
                <a:lnTo>
                  <a:pt x="1910090" y="3924300"/>
                </a:lnTo>
                <a:lnTo>
                  <a:pt x="1944550" y="3962400"/>
                </a:lnTo>
                <a:lnTo>
                  <a:pt x="1979256" y="3987800"/>
                </a:lnTo>
                <a:lnTo>
                  <a:pt x="2014206" y="4025900"/>
                </a:lnTo>
                <a:lnTo>
                  <a:pt x="2049400" y="4051300"/>
                </a:lnTo>
                <a:lnTo>
                  <a:pt x="2084834" y="4089400"/>
                </a:lnTo>
                <a:lnTo>
                  <a:pt x="2156420" y="4140200"/>
                </a:lnTo>
                <a:lnTo>
                  <a:pt x="2192568" y="4178300"/>
                </a:lnTo>
                <a:lnTo>
                  <a:pt x="2228951" y="4203700"/>
                </a:lnTo>
                <a:lnTo>
                  <a:pt x="2265568" y="4241800"/>
                </a:lnTo>
                <a:lnTo>
                  <a:pt x="2376801" y="4318000"/>
                </a:lnTo>
                <a:lnTo>
                  <a:pt x="2414334" y="4356100"/>
                </a:lnTo>
                <a:lnTo>
                  <a:pt x="2528280" y="4432300"/>
                </a:lnTo>
                <a:lnTo>
                  <a:pt x="2566706" y="4470400"/>
                </a:lnTo>
                <a:lnTo>
                  <a:pt x="2644211" y="4521200"/>
                </a:lnTo>
                <a:lnTo>
                  <a:pt x="2841724" y="4648200"/>
                </a:lnTo>
                <a:lnTo>
                  <a:pt x="3085579" y="4800600"/>
                </a:lnTo>
                <a:lnTo>
                  <a:pt x="3126925" y="4813300"/>
                </a:lnTo>
                <a:lnTo>
                  <a:pt x="3294260" y="4914900"/>
                </a:lnTo>
                <a:lnTo>
                  <a:pt x="3336573" y="4927600"/>
                </a:lnTo>
                <a:lnTo>
                  <a:pt x="3421765" y="4978400"/>
                </a:lnTo>
                <a:lnTo>
                  <a:pt x="3464640" y="4991100"/>
                </a:lnTo>
                <a:lnTo>
                  <a:pt x="3507699" y="5016500"/>
                </a:lnTo>
                <a:lnTo>
                  <a:pt x="3550941" y="5029200"/>
                </a:lnTo>
                <a:lnTo>
                  <a:pt x="3594363" y="5054600"/>
                </a:lnTo>
                <a:lnTo>
                  <a:pt x="3637964" y="5067300"/>
                </a:lnTo>
                <a:lnTo>
                  <a:pt x="3681744" y="5092700"/>
                </a:lnTo>
                <a:lnTo>
                  <a:pt x="3725699" y="5105400"/>
                </a:lnTo>
                <a:lnTo>
                  <a:pt x="3769828" y="5130800"/>
                </a:lnTo>
                <a:lnTo>
                  <a:pt x="3814131" y="5143500"/>
                </a:lnTo>
                <a:lnTo>
                  <a:pt x="3858605" y="5168900"/>
                </a:lnTo>
                <a:lnTo>
                  <a:pt x="3948060" y="5194300"/>
                </a:lnTo>
                <a:lnTo>
                  <a:pt x="3993038" y="5219700"/>
                </a:lnTo>
                <a:lnTo>
                  <a:pt x="4083487" y="5245100"/>
                </a:lnTo>
                <a:lnTo>
                  <a:pt x="4128956" y="5270500"/>
                </a:lnTo>
                <a:lnTo>
                  <a:pt x="4405072" y="5346700"/>
                </a:lnTo>
                <a:lnTo>
                  <a:pt x="4451628" y="5372100"/>
                </a:lnTo>
                <a:lnTo>
                  <a:pt x="4592184" y="5410200"/>
                </a:lnTo>
                <a:lnTo>
                  <a:pt x="4639327" y="5410200"/>
                </a:lnTo>
                <a:lnTo>
                  <a:pt x="4877148" y="5473700"/>
                </a:lnTo>
                <a:lnTo>
                  <a:pt x="4925123" y="5473700"/>
                </a:lnTo>
                <a:lnTo>
                  <a:pt x="5069840" y="5511800"/>
                </a:lnTo>
                <a:lnTo>
                  <a:pt x="5118338" y="5511800"/>
                </a:lnTo>
                <a:lnTo>
                  <a:pt x="5166963" y="5524500"/>
                </a:lnTo>
                <a:lnTo>
                  <a:pt x="5215713" y="5524500"/>
                </a:lnTo>
                <a:lnTo>
                  <a:pt x="5264586" y="5537200"/>
                </a:lnTo>
                <a:lnTo>
                  <a:pt x="5313582" y="5537200"/>
                </a:lnTo>
                <a:lnTo>
                  <a:pt x="5362698" y="5549900"/>
                </a:lnTo>
                <a:lnTo>
                  <a:pt x="6884470" y="5549900"/>
                </a:lnTo>
                <a:lnTo>
                  <a:pt x="6062410" y="4800600"/>
                </a:lnTo>
                <a:lnTo>
                  <a:pt x="5824886" y="4800600"/>
                </a:lnTo>
                <a:lnTo>
                  <a:pt x="5777268" y="4787900"/>
                </a:lnTo>
                <a:lnTo>
                  <a:pt x="5682367" y="4787900"/>
                </a:lnTo>
                <a:lnTo>
                  <a:pt x="5635086" y="4775200"/>
                </a:lnTo>
                <a:lnTo>
                  <a:pt x="5540876" y="4775200"/>
                </a:lnTo>
                <a:lnTo>
                  <a:pt x="5493949" y="4762500"/>
                </a:lnTo>
                <a:lnTo>
                  <a:pt x="5447144" y="4762500"/>
                </a:lnTo>
                <a:lnTo>
                  <a:pt x="5400462" y="4749800"/>
                </a:lnTo>
                <a:lnTo>
                  <a:pt x="5353905" y="4749800"/>
                </a:lnTo>
                <a:lnTo>
                  <a:pt x="5307475" y="4737100"/>
                </a:lnTo>
                <a:lnTo>
                  <a:pt x="5261174" y="4737100"/>
                </a:lnTo>
                <a:lnTo>
                  <a:pt x="5215003" y="4724400"/>
                </a:lnTo>
                <a:lnTo>
                  <a:pt x="5168965" y="4724400"/>
                </a:lnTo>
                <a:lnTo>
                  <a:pt x="5031662" y="4686300"/>
                </a:lnTo>
                <a:lnTo>
                  <a:pt x="4986171" y="4686300"/>
                </a:lnTo>
                <a:lnTo>
                  <a:pt x="4760876" y="4622800"/>
                </a:lnTo>
                <a:lnTo>
                  <a:pt x="4716261" y="4622800"/>
                </a:lnTo>
                <a:lnTo>
                  <a:pt x="4539343" y="4572000"/>
                </a:lnTo>
                <a:lnTo>
                  <a:pt x="4495507" y="4546600"/>
                </a:lnTo>
                <a:lnTo>
                  <a:pt x="4278789" y="4483100"/>
                </a:lnTo>
                <a:lnTo>
                  <a:pt x="4235949" y="4457700"/>
                </a:lnTo>
                <a:lnTo>
                  <a:pt x="4150789" y="4432300"/>
                </a:lnTo>
                <a:lnTo>
                  <a:pt x="4108472" y="4406900"/>
                </a:lnTo>
                <a:lnTo>
                  <a:pt x="4024372" y="4381500"/>
                </a:lnTo>
                <a:lnTo>
                  <a:pt x="3982593" y="4356100"/>
                </a:lnTo>
                <a:lnTo>
                  <a:pt x="3940998" y="4343400"/>
                </a:lnTo>
                <a:lnTo>
                  <a:pt x="3899587" y="4318000"/>
                </a:lnTo>
                <a:lnTo>
                  <a:pt x="3858363" y="4305300"/>
                </a:lnTo>
                <a:lnTo>
                  <a:pt x="3817328" y="4279900"/>
                </a:lnTo>
                <a:lnTo>
                  <a:pt x="3776483" y="4267200"/>
                </a:lnTo>
                <a:lnTo>
                  <a:pt x="3735831" y="4241800"/>
                </a:lnTo>
                <a:lnTo>
                  <a:pt x="3695372" y="4229100"/>
                </a:lnTo>
                <a:lnTo>
                  <a:pt x="3615045" y="4178300"/>
                </a:lnTo>
                <a:lnTo>
                  <a:pt x="3575179" y="4165600"/>
                </a:lnTo>
                <a:lnTo>
                  <a:pt x="3456798" y="4089400"/>
                </a:lnTo>
                <a:lnTo>
                  <a:pt x="3417749" y="4076700"/>
                </a:lnTo>
                <a:lnTo>
                  <a:pt x="3225667" y="3949700"/>
                </a:lnTo>
                <a:lnTo>
                  <a:pt x="3075908" y="3848100"/>
                </a:lnTo>
                <a:lnTo>
                  <a:pt x="2929747" y="3746500"/>
                </a:lnTo>
                <a:lnTo>
                  <a:pt x="2822557" y="3670300"/>
                </a:lnTo>
                <a:lnTo>
                  <a:pt x="2787300" y="3632200"/>
                </a:lnTo>
                <a:lnTo>
                  <a:pt x="2682972" y="3556000"/>
                </a:lnTo>
                <a:lnTo>
                  <a:pt x="2648684" y="3517900"/>
                </a:lnTo>
                <a:lnTo>
                  <a:pt x="2580848" y="3467100"/>
                </a:lnTo>
                <a:lnTo>
                  <a:pt x="2547305" y="3429000"/>
                </a:lnTo>
                <a:lnTo>
                  <a:pt x="2480977" y="3378200"/>
                </a:lnTo>
                <a:lnTo>
                  <a:pt x="2448195" y="3340100"/>
                </a:lnTo>
                <a:lnTo>
                  <a:pt x="2415671" y="3314700"/>
                </a:lnTo>
                <a:lnTo>
                  <a:pt x="2383407" y="3276600"/>
                </a:lnTo>
                <a:lnTo>
                  <a:pt x="2351403" y="3251200"/>
                </a:lnTo>
                <a:lnTo>
                  <a:pt x="2319663" y="3213100"/>
                </a:lnTo>
                <a:lnTo>
                  <a:pt x="2288187" y="3187700"/>
                </a:lnTo>
                <a:lnTo>
                  <a:pt x="2256978" y="3149600"/>
                </a:lnTo>
                <a:lnTo>
                  <a:pt x="2226038" y="3124200"/>
                </a:lnTo>
                <a:lnTo>
                  <a:pt x="2195368" y="3086100"/>
                </a:lnTo>
                <a:lnTo>
                  <a:pt x="2164969" y="3060700"/>
                </a:lnTo>
                <a:lnTo>
                  <a:pt x="2134845" y="3022600"/>
                </a:lnTo>
                <a:lnTo>
                  <a:pt x="2104996" y="2984500"/>
                </a:lnTo>
                <a:lnTo>
                  <a:pt x="2075425" y="2959100"/>
                </a:lnTo>
                <a:lnTo>
                  <a:pt x="2046133" y="2921000"/>
                </a:lnTo>
                <a:lnTo>
                  <a:pt x="2017122" y="2882900"/>
                </a:lnTo>
                <a:lnTo>
                  <a:pt x="1988395" y="2857500"/>
                </a:lnTo>
                <a:lnTo>
                  <a:pt x="1959951" y="2819400"/>
                </a:lnTo>
                <a:lnTo>
                  <a:pt x="1931795" y="2781300"/>
                </a:lnTo>
                <a:lnTo>
                  <a:pt x="1903927" y="2743200"/>
                </a:lnTo>
                <a:lnTo>
                  <a:pt x="1876349" y="2717800"/>
                </a:lnTo>
                <a:lnTo>
                  <a:pt x="1849063" y="2679700"/>
                </a:lnTo>
                <a:lnTo>
                  <a:pt x="1822071" y="2641600"/>
                </a:lnTo>
                <a:lnTo>
                  <a:pt x="1795374" y="2603500"/>
                </a:lnTo>
                <a:lnTo>
                  <a:pt x="1768975" y="2565400"/>
                </a:lnTo>
                <a:lnTo>
                  <a:pt x="1742876" y="2527300"/>
                </a:lnTo>
                <a:lnTo>
                  <a:pt x="1717077" y="2489200"/>
                </a:lnTo>
                <a:lnTo>
                  <a:pt x="1691581" y="2451100"/>
                </a:lnTo>
                <a:lnTo>
                  <a:pt x="1666390" y="2425700"/>
                </a:lnTo>
                <a:lnTo>
                  <a:pt x="1641506" y="2387600"/>
                </a:lnTo>
                <a:lnTo>
                  <a:pt x="1616930" y="2349500"/>
                </a:lnTo>
                <a:lnTo>
                  <a:pt x="1592664" y="2311400"/>
                </a:lnTo>
                <a:lnTo>
                  <a:pt x="1568710" y="2273300"/>
                </a:lnTo>
                <a:lnTo>
                  <a:pt x="1545069" y="2235200"/>
                </a:lnTo>
                <a:lnTo>
                  <a:pt x="1521745" y="2197100"/>
                </a:lnTo>
                <a:lnTo>
                  <a:pt x="1498737" y="2146300"/>
                </a:lnTo>
                <a:lnTo>
                  <a:pt x="1476049" y="2108200"/>
                </a:lnTo>
                <a:lnTo>
                  <a:pt x="1453682" y="2070100"/>
                </a:lnTo>
                <a:lnTo>
                  <a:pt x="1431638" y="2032000"/>
                </a:lnTo>
                <a:lnTo>
                  <a:pt x="1409919" y="1993900"/>
                </a:lnTo>
                <a:lnTo>
                  <a:pt x="1388526" y="1955800"/>
                </a:lnTo>
                <a:lnTo>
                  <a:pt x="1367461" y="1917700"/>
                </a:lnTo>
                <a:lnTo>
                  <a:pt x="1346726" y="1879600"/>
                </a:lnTo>
                <a:lnTo>
                  <a:pt x="1326324" y="1828800"/>
                </a:lnTo>
                <a:lnTo>
                  <a:pt x="1306255" y="1790700"/>
                </a:lnTo>
                <a:lnTo>
                  <a:pt x="1286522" y="1752600"/>
                </a:lnTo>
                <a:lnTo>
                  <a:pt x="1267126" y="1714500"/>
                </a:lnTo>
                <a:lnTo>
                  <a:pt x="1248069" y="1676400"/>
                </a:lnTo>
                <a:lnTo>
                  <a:pt x="1229353" y="1625600"/>
                </a:lnTo>
                <a:lnTo>
                  <a:pt x="1210980" y="1587500"/>
                </a:lnTo>
                <a:lnTo>
                  <a:pt x="1192951" y="1549400"/>
                </a:lnTo>
                <a:lnTo>
                  <a:pt x="1175269" y="1498600"/>
                </a:lnTo>
                <a:lnTo>
                  <a:pt x="1157936" y="1460500"/>
                </a:lnTo>
                <a:lnTo>
                  <a:pt x="1140952" y="1422400"/>
                </a:lnTo>
                <a:lnTo>
                  <a:pt x="1124320" y="1371600"/>
                </a:lnTo>
                <a:lnTo>
                  <a:pt x="1108042" y="1333500"/>
                </a:lnTo>
                <a:lnTo>
                  <a:pt x="1092120" y="1295400"/>
                </a:lnTo>
                <a:lnTo>
                  <a:pt x="1076554" y="1244600"/>
                </a:lnTo>
                <a:lnTo>
                  <a:pt x="1061348" y="1206500"/>
                </a:lnTo>
                <a:lnTo>
                  <a:pt x="1046503" y="1155700"/>
                </a:lnTo>
                <a:lnTo>
                  <a:pt x="1032021" y="1117600"/>
                </a:lnTo>
                <a:lnTo>
                  <a:pt x="1017903" y="1079500"/>
                </a:lnTo>
                <a:lnTo>
                  <a:pt x="1004151" y="1028700"/>
                </a:lnTo>
                <a:lnTo>
                  <a:pt x="990768" y="990600"/>
                </a:lnTo>
                <a:lnTo>
                  <a:pt x="977755" y="939800"/>
                </a:lnTo>
                <a:lnTo>
                  <a:pt x="965114" y="901700"/>
                </a:lnTo>
                <a:lnTo>
                  <a:pt x="952846" y="850900"/>
                </a:lnTo>
                <a:lnTo>
                  <a:pt x="940954" y="812800"/>
                </a:lnTo>
                <a:lnTo>
                  <a:pt x="929439" y="762000"/>
                </a:lnTo>
                <a:lnTo>
                  <a:pt x="918303" y="723900"/>
                </a:lnTo>
                <a:lnTo>
                  <a:pt x="907548" y="673100"/>
                </a:lnTo>
                <a:lnTo>
                  <a:pt x="897176" y="635000"/>
                </a:lnTo>
                <a:lnTo>
                  <a:pt x="887188" y="584200"/>
                </a:lnTo>
                <a:lnTo>
                  <a:pt x="877587" y="533400"/>
                </a:lnTo>
                <a:lnTo>
                  <a:pt x="868373" y="495300"/>
                </a:lnTo>
                <a:lnTo>
                  <a:pt x="859550" y="444500"/>
                </a:lnTo>
                <a:lnTo>
                  <a:pt x="851119" y="406400"/>
                </a:lnTo>
                <a:lnTo>
                  <a:pt x="843081" y="355600"/>
                </a:lnTo>
                <a:lnTo>
                  <a:pt x="835438" y="304800"/>
                </a:lnTo>
                <a:lnTo>
                  <a:pt x="828193" y="266700"/>
                </a:lnTo>
                <a:lnTo>
                  <a:pt x="821347" y="215900"/>
                </a:lnTo>
                <a:lnTo>
                  <a:pt x="814902" y="165100"/>
                </a:lnTo>
                <a:lnTo>
                  <a:pt x="808859" y="127000"/>
                </a:lnTo>
                <a:lnTo>
                  <a:pt x="803221" y="76200"/>
                </a:lnTo>
                <a:lnTo>
                  <a:pt x="797989" y="25400"/>
                </a:lnTo>
                <a:lnTo>
                  <a:pt x="795653" y="0"/>
                </a:lnTo>
                <a:close/>
              </a:path>
              <a:path w="6884669" h="5588000">
                <a:moveTo>
                  <a:pt x="795653" y="0"/>
                </a:moveTo>
                <a:lnTo>
                  <a:pt x="797989" y="25400"/>
                </a:lnTo>
                <a:lnTo>
                  <a:pt x="803221" y="76200"/>
                </a:lnTo>
                <a:lnTo>
                  <a:pt x="808859" y="127000"/>
                </a:lnTo>
                <a:lnTo>
                  <a:pt x="814902" y="165100"/>
                </a:lnTo>
                <a:lnTo>
                  <a:pt x="821347" y="215900"/>
                </a:lnTo>
                <a:lnTo>
                  <a:pt x="828193" y="266700"/>
                </a:lnTo>
                <a:lnTo>
                  <a:pt x="835438" y="304800"/>
                </a:lnTo>
                <a:lnTo>
                  <a:pt x="843081" y="355600"/>
                </a:lnTo>
                <a:lnTo>
                  <a:pt x="851119" y="406400"/>
                </a:lnTo>
                <a:lnTo>
                  <a:pt x="859550" y="444500"/>
                </a:lnTo>
                <a:lnTo>
                  <a:pt x="868373" y="495300"/>
                </a:lnTo>
                <a:lnTo>
                  <a:pt x="877587" y="533400"/>
                </a:lnTo>
                <a:lnTo>
                  <a:pt x="887188" y="584200"/>
                </a:lnTo>
                <a:lnTo>
                  <a:pt x="897176" y="635000"/>
                </a:lnTo>
                <a:lnTo>
                  <a:pt x="907548" y="673100"/>
                </a:lnTo>
                <a:lnTo>
                  <a:pt x="918303" y="723900"/>
                </a:lnTo>
                <a:lnTo>
                  <a:pt x="929439" y="762000"/>
                </a:lnTo>
                <a:lnTo>
                  <a:pt x="940954" y="812800"/>
                </a:lnTo>
                <a:lnTo>
                  <a:pt x="952846" y="850900"/>
                </a:lnTo>
                <a:lnTo>
                  <a:pt x="965114" y="901700"/>
                </a:lnTo>
                <a:lnTo>
                  <a:pt x="977755" y="939800"/>
                </a:lnTo>
                <a:lnTo>
                  <a:pt x="990768" y="990600"/>
                </a:lnTo>
                <a:lnTo>
                  <a:pt x="1004151" y="1028700"/>
                </a:lnTo>
                <a:lnTo>
                  <a:pt x="1017903" y="1079500"/>
                </a:lnTo>
                <a:lnTo>
                  <a:pt x="1032021" y="1117600"/>
                </a:lnTo>
                <a:lnTo>
                  <a:pt x="1046503" y="1155700"/>
                </a:lnTo>
                <a:lnTo>
                  <a:pt x="1061348" y="1206500"/>
                </a:lnTo>
                <a:lnTo>
                  <a:pt x="1076554" y="1244600"/>
                </a:lnTo>
                <a:lnTo>
                  <a:pt x="1092120" y="1295400"/>
                </a:lnTo>
                <a:lnTo>
                  <a:pt x="1108042" y="1333500"/>
                </a:lnTo>
                <a:lnTo>
                  <a:pt x="1124320" y="1371600"/>
                </a:lnTo>
                <a:lnTo>
                  <a:pt x="1140952" y="1422400"/>
                </a:lnTo>
                <a:lnTo>
                  <a:pt x="1157936" y="1460500"/>
                </a:lnTo>
                <a:lnTo>
                  <a:pt x="1175269" y="1498600"/>
                </a:lnTo>
                <a:lnTo>
                  <a:pt x="1192951" y="1549400"/>
                </a:lnTo>
                <a:lnTo>
                  <a:pt x="1210980" y="1587500"/>
                </a:lnTo>
                <a:lnTo>
                  <a:pt x="1229353" y="1625600"/>
                </a:lnTo>
                <a:lnTo>
                  <a:pt x="1248069" y="1676400"/>
                </a:lnTo>
                <a:lnTo>
                  <a:pt x="1267126" y="1714500"/>
                </a:lnTo>
                <a:lnTo>
                  <a:pt x="1286522" y="1752600"/>
                </a:lnTo>
                <a:lnTo>
                  <a:pt x="1306255" y="1790700"/>
                </a:lnTo>
                <a:lnTo>
                  <a:pt x="1326324" y="1828800"/>
                </a:lnTo>
                <a:lnTo>
                  <a:pt x="1346726" y="1879600"/>
                </a:lnTo>
                <a:lnTo>
                  <a:pt x="1367461" y="1917700"/>
                </a:lnTo>
                <a:lnTo>
                  <a:pt x="1388526" y="1955800"/>
                </a:lnTo>
                <a:lnTo>
                  <a:pt x="1409919" y="1993900"/>
                </a:lnTo>
                <a:lnTo>
                  <a:pt x="1431638" y="2032000"/>
                </a:lnTo>
                <a:lnTo>
                  <a:pt x="1453682" y="2070100"/>
                </a:lnTo>
                <a:lnTo>
                  <a:pt x="1476049" y="2108200"/>
                </a:lnTo>
                <a:lnTo>
                  <a:pt x="1498737" y="2146300"/>
                </a:lnTo>
                <a:lnTo>
                  <a:pt x="1521745" y="2197100"/>
                </a:lnTo>
                <a:lnTo>
                  <a:pt x="1545069" y="2235200"/>
                </a:lnTo>
                <a:lnTo>
                  <a:pt x="1568710" y="2273300"/>
                </a:lnTo>
                <a:lnTo>
                  <a:pt x="1592664" y="2311400"/>
                </a:lnTo>
                <a:lnTo>
                  <a:pt x="1616930" y="2349500"/>
                </a:lnTo>
                <a:lnTo>
                  <a:pt x="1641506" y="2387600"/>
                </a:lnTo>
                <a:lnTo>
                  <a:pt x="1666390" y="2425700"/>
                </a:lnTo>
                <a:lnTo>
                  <a:pt x="1691581" y="2451100"/>
                </a:lnTo>
                <a:lnTo>
                  <a:pt x="1717077" y="2489200"/>
                </a:lnTo>
                <a:lnTo>
                  <a:pt x="1742876" y="2527300"/>
                </a:lnTo>
                <a:lnTo>
                  <a:pt x="1768975" y="2565400"/>
                </a:lnTo>
                <a:lnTo>
                  <a:pt x="1795374" y="2603500"/>
                </a:lnTo>
                <a:lnTo>
                  <a:pt x="1822071" y="2641600"/>
                </a:lnTo>
                <a:lnTo>
                  <a:pt x="1849063" y="2679700"/>
                </a:lnTo>
                <a:lnTo>
                  <a:pt x="1876349" y="2717800"/>
                </a:lnTo>
                <a:lnTo>
                  <a:pt x="1903927" y="2743200"/>
                </a:lnTo>
                <a:lnTo>
                  <a:pt x="1931795" y="2781300"/>
                </a:lnTo>
                <a:lnTo>
                  <a:pt x="1959951" y="2819400"/>
                </a:lnTo>
                <a:lnTo>
                  <a:pt x="1988395" y="2857500"/>
                </a:lnTo>
                <a:lnTo>
                  <a:pt x="2017122" y="2882900"/>
                </a:lnTo>
                <a:lnTo>
                  <a:pt x="2046133" y="2921000"/>
                </a:lnTo>
                <a:lnTo>
                  <a:pt x="2075425" y="2959100"/>
                </a:lnTo>
                <a:lnTo>
                  <a:pt x="2104996" y="2984500"/>
                </a:lnTo>
                <a:lnTo>
                  <a:pt x="2134845" y="3022600"/>
                </a:lnTo>
                <a:lnTo>
                  <a:pt x="2164969" y="3060700"/>
                </a:lnTo>
                <a:lnTo>
                  <a:pt x="2195368" y="3086100"/>
                </a:lnTo>
                <a:lnTo>
                  <a:pt x="2226038" y="3124200"/>
                </a:lnTo>
                <a:lnTo>
                  <a:pt x="2256978" y="3149600"/>
                </a:lnTo>
                <a:lnTo>
                  <a:pt x="2288187" y="3187700"/>
                </a:lnTo>
                <a:lnTo>
                  <a:pt x="2319663" y="3213100"/>
                </a:lnTo>
                <a:lnTo>
                  <a:pt x="2351403" y="3251200"/>
                </a:lnTo>
                <a:lnTo>
                  <a:pt x="2383407" y="3276600"/>
                </a:lnTo>
                <a:lnTo>
                  <a:pt x="2415671" y="3314700"/>
                </a:lnTo>
                <a:lnTo>
                  <a:pt x="2448195" y="3340100"/>
                </a:lnTo>
                <a:lnTo>
                  <a:pt x="2480977" y="3378200"/>
                </a:lnTo>
                <a:lnTo>
                  <a:pt x="2547305" y="3429000"/>
                </a:lnTo>
                <a:lnTo>
                  <a:pt x="2580848" y="3467100"/>
                </a:lnTo>
                <a:lnTo>
                  <a:pt x="2648684" y="3517900"/>
                </a:lnTo>
                <a:lnTo>
                  <a:pt x="2682972" y="3556000"/>
                </a:lnTo>
                <a:lnTo>
                  <a:pt x="2787300" y="3632200"/>
                </a:lnTo>
                <a:lnTo>
                  <a:pt x="2822557" y="3670300"/>
                </a:lnTo>
                <a:lnTo>
                  <a:pt x="2929747" y="3746500"/>
                </a:lnTo>
                <a:lnTo>
                  <a:pt x="3075908" y="3848100"/>
                </a:lnTo>
                <a:lnTo>
                  <a:pt x="3225667" y="3949700"/>
                </a:lnTo>
                <a:lnTo>
                  <a:pt x="3417749" y="4076700"/>
                </a:lnTo>
                <a:lnTo>
                  <a:pt x="3456798" y="4089400"/>
                </a:lnTo>
                <a:lnTo>
                  <a:pt x="3575179" y="4165600"/>
                </a:lnTo>
                <a:lnTo>
                  <a:pt x="3615045" y="4178300"/>
                </a:lnTo>
                <a:lnTo>
                  <a:pt x="3695372" y="4229100"/>
                </a:lnTo>
                <a:lnTo>
                  <a:pt x="3735831" y="4241800"/>
                </a:lnTo>
                <a:lnTo>
                  <a:pt x="3776483" y="4267200"/>
                </a:lnTo>
                <a:lnTo>
                  <a:pt x="3817328" y="4279900"/>
                </a:lnTo>
                <a:lnTo>
                  <a:pt x="3858363" y="4305300"/>
                </a:lnTo>
                <a:lnTo>
                  <a:pt x="3899587" y="4318000"/>
                </a:lnTo>
                <a:lnTo>
                  <a:pt x="3940998" y="4343400"/>
                </a:lnTo>
                <a:lnTo>
                  <a:pt x="3982593" y="4356100"/>
                </a:lnTo>
                <a:lnTo>
                  <a:pt x="4024372" y="4381500"/>
                </a:lnTo>
                <a:lnTo>
                  <a:pt x="4108472" y="4406900"/>
                </a:lnTo>
                <a:lnTo>
                  <a:pt x="4150789" y="4432300"/>
                </a:lnTo>
                <a:lnTo>
                  <a:pt x="4235949" y="4457700"/>
                </a:lnTo>
                <a:lnTo>
                  <a:pt x="4278789" y="4483100"/>
                </a:lnTo>
                <a:lnTo>
                  <a:pt x="4495507" y="4546600"/>
                </a:lnTo>
                <a:lnTo>
                  <a:pt x="4539343" y="4572000"/>
                </a:lnTo>
                <a:lnTo>
                  <a:pt x="4716261" y="4622800"/>
                </a:lnTo>
                <a:lnTo>
                  <a:pt x="4760876" y="4622800"/>
                </a:lnTo>
                <a:lnTo>
                  <a:pt x="4986171" y="4686300"/>
                </a:lnTo>
                <a:lnTo>
                  <a:pt x="5031662" y="4686300"/>
                </a:lnTo>
                <a:lnTo>
                  <a:pt x="5168965" y="4724400"/>
                </a:lnTo>
                <a:lnTo>
                  <a:pt x="5215003" y="4724400"/>
                </a:lnTo>
                <a:lnTo>
                  <a:pt x="5261174" y="4737100"/>
                </a:lnTo>
                <a:lnTo>
                  <a:pt x="5307475" y="4737100"/>
                </a:lnTo>
                <a:lnTo>
                  <a:pt x="5353905" y="4749800"/>
                </a:lnTo>
                <a:lnTo>
                  <a:pt x="5400462" y="4749800"/>
                </a:lnTo>
                <a:lnTo>
                  <a:pt x="5447144" y="4762500"/>
                </a:lnTo>
                <a:lnTo>
                  <a:pt x="5493949" y="4762500"/>
                </a:lnTo>
                <a:lnTo>
                  <a:pt x="5540876" y="4775200"/>
                </a:lnTo>
                <a:lnTo>
                  <a:pt x="5635086" y="4775200"/>
                </a:lnTo>
                <a:lnTo>
                  <a:pt x="5682367" y="4787900"/>
                </a:lnTo>
                <a:lnTo>
                  <a:pt x="5777268" y="4787900"/>
                </a:lnTo>
                <a:lnTo>
                  <a:pt x="5824886" y="4800600"/>
                </a:lnTo>
                <a:lnTo>
                  <a:pt x="6062410" y="4800600"/>
                </a:lnTo>
                <a:lnTo>
                  <a:pt x="795653" y="0"/>
                </a:lnTo>
                <a:close/>
              </a:path>
              <a:path w="6884669" h="5588000">
                <a:moveTo>
                  <a:pt x="6884470" y="0"/>
                </a:moveTo>
                <a:lnTo>
                  <a:pt x="795653" y="0"/>
                </a:lnTo>
                <a:lnTo>
                  <a:pt x="6062410" y="4800600"/>
                </a:lnTo>
                <a:lnTo>
                  <a:pt x="6400738" y="4800600"/>
                </a:lnTo>
                <a:lnTo>
                  <a:pt x="6448356" y="4787900"/>
                </a:lnTo>
                <a:lnTo>
                  <a:pt x="6543257" y="4787900"/>
                </a:lnTo>
                <a:lnTo>
                  <a:pt x="6590538" y="4775200"/>
                </a:lnTo>
                <a:lnTo>
                  <a:pt x="6684748" y="4775200"/>
                </a:lnTo>
                <a:lnTo>
                  <a:pt x="6731675" y="4762500"/>
                </a:lnTo>
                <a:lnTo>
                  <a:pt x="6778480" y="4762500"/>
                </a:lnTo>
                <a:lnTo>
                  <a:pt x="6825162" y="4749800"/>
                </a:lnTo>
                <a:lnTo>
                  <a:pt x="6884470" y="4749800"/>
                </a:lnTo>
                <a:lnTo>
                  <a:pt x="6884470" y="0"/>
                </a:lnTo>
                <a:close/>
              </a:path>
            </a:pathLst>
          </a:custGeom>
          <a:solidFill>
            <a:srgbClr val="FFC600"/>
          </a:solidFill>
        </p:spPr>
        <p:txBody>
          <a:bodyPr wrap="square" lIns="0" tIns="0" rIns="0" bIns="0" rtlCol="0"/>
          <a:lstStyle/>
          <a:p>
            <a:endParaRPr/>
          </a:p>
        </p:txBody>
      </p:sp>
      <p:sp>
        <p:nvSpPr>
          <p:cNvPr id="18" name="bg object 18"/>
          <p:cNvSpPr/>
          <p:nvPr/>
        </p:nvSpPr>
        <p:spPr>
          <a:xfrm>
            <a:off x="0" y="4584700"/>
            <a:ext cx="4135754" cy="5575300"/>
          </a:xfrm>
          <a:custGeom>
            <a:avLst/>
            <a:gdLst/>
            <a:ahLst/>
            <a:cxnLst/>
            <a:rect l="l" t="t" r="r" b="b"/>
            <a:pathLst>
              <a:path w="4135754" h="5575300">
                <a:moveTo>
                  <a:pt x="52321" y="0"/>
                </a:moveTo>
                <a:lnTo>
                  <a:pt x="0" y="0"/>
                </a:lnTo>
                <a:lnTo>
                  <a:pt x="0" y="571500"/>
                </a:lnTo>
                <a:lnTo>
                  <a:pt x="3095" y="571500"/>
                </a:lnTo>
                <a:lnTo>
                  <a:pt x="50345" y="584200"/>
                </a:lnTo>
                <a:lnTo>
                  <a:pt x="144362" y="584200"/>
                </a:lnTo>
                <a:lnTo>
                  <a:pt x="191122" y="596900"/>
                </a:lnTo>
                <a:lnTo>
                  <a:pt x="237712" y="596900"/>
                </a:lnTo>
                <a:lnTo>
                  <a:pt x="284128" y="609600"/>
                </a:lnTo>
                <a:lnTo>
                  <a:pt x="330367" y="609600"/>
                </a:lnTo>
                <a:lnTo>
                  <a:pt x="422299" y="635000"/>
                </a:lnTo>
                <a:lnTo>
                  <a:pt x="467986" y="635000"/>
                </a:lnTo>
                <a:lnTo>
                  <a:pt x="603884" y="673100"/>
                </a:lnTo>
                <a:lnTo>
                  <a:pt x="648785" y="673100"/>
                </a:lnTo>
                <a:lnTo>
                  <a:pt x="913761" y="749300"/>
                </a:lnTo>
                <a:lnTo>
                  <a:pt x="957153" y="774700"/>
                </a:lnTo>
                <a:lnTo>
                  <a:pt x="1085939" y="812800"/>
                </a:lnTo>
                <a:lnTo>
                  <a:pt x="1128393" y="838200"/>
                </a:lnTo>
                <a:lnTo>
                  <a:pt x="1212566" y="863600"/>
                </a:lnTo>
                <a:lnTo>
                  <a:pt x="1254279" y="889000"/>
                </a:lnTo>
                <a:lnTo>
                  <a:pt x="1295738" y="901700"/>
                </a:lnTo>
                <a:lnTo>
                  <a:pt x="1336940" y="927100"/>
                </a:lnTo>
                <a:lnTo>
                  <a:pt x="1377881" y="939800"/>
                </a:lnTo>
                <a:lnTo>
                  <a:pt x="1418558" y="965200"/>
                </a:lnTo>
                <a:lnTo>
                  <a:pt x="1458967" y="977900"/>
                </a:lnTo>
                <a:lnTo>
                  <a:pt x="1538968" y="1028700"/>
                </a:lnTo>
                <a:lnTo>
                  <a:pt x="1578553" y="1041400"/>
                </a:lnTo>
                <a:lnTo>
                  <a:pt x="1734042" y="1143000"/>
                </a:lnTo>
                <a:lnTo>
                  <a:pt x="1772184" y="1155700"/>
                </a:lnTo>
                <a:lnTo>
                  <a:pt x="1810027" y="1181100"/>
                </a:lnTo>
                <a:lnTo>
                  <a:pt x="1921727" y="1257300"/>
                </a:lnTo>
                <a:lnTo>
                  <a:pt x="2030610" y="1333500"/>
                </a:lnTo>
                <a:lnTo>
                  <a:pt x="2066262" y="1371600"/>
                </a:lnTo>
                <a:lnTo>
                  <a:pt x="2101588" y="1397000"/>
                </a:lnTo>
                <a:lnTo>
                  <a:pt x="2171243" y="1447800"/>
                </a:lnTo>
                <a:lnTo>
                  <a:pt x="2205567" y="1485900"/>
                </a:lnTo>
                <a:lnTo>
                  <a:pt x="2273189" y="1536700"/>
                </a:lnTo>
                <a:lnTo>
                  <a:pt x="2306479" y="1574800"/>
                </a:lnTo>
                <a:lnTo>
                  <a:pt x="2372004" y="1625600"/>
                </a:lnTo>
                <a:lnTo>
                  <a:pt x="2404230" y="1663700"/>
                </a:lnTo>
                <a:lnTo>
                  <a:pt x="2436095" y="1689100"/>
                </a:lnTo>
                <a:lnTo>
                  <a:pt x="2467595" y="1727200"/>
                </a:lnTo>
                <a:lnTo>
                  <a:pt x="2498726" y="1752600"/>
                </a:lnTo>
                <a:lnTo>
                  <a:pt x="2529484" y="1790700"/>
                </a:lnTo>
                <a:lnTo>
                  <a:pt x="2559868" y="1816100"/>
                </a:lnTo>
                <a:lnTo>
                  <a:pt x="2589872" y="1854200"/>
                </a:lnTo>
                <a:lnTo>
                  <a:pt x="2619493" y="1892300"/>
                </a:lnTo>
                <a:lnTo>
                  <a:pt x="2648729" y="1917700"/>
                </a:lnTo>
                <a:lnTo>
                  <a:pt x="2677575" y="1955800"/>
                </a:lnTo>
                <a:lnTo>
                  <a:pt x="2706027" y="1993900"/>
                </a:lnTo>
                <a:lnTo>
                  <a:pt x="2734084" y="2032000"/>
                </a:lnTo>
                <a:lnTo>
                  <a:pt x="2761740" y="2057400"/>
                </a:lnTo>
                <a:lnTo>
                  <a:pt x="2788993" y="2095500"/>
                </a:lnTo>
                <a:lnTo>
                  <a:pt x="2815839" y="2133600"/>
                </a:lnTo>
                <a:lnTo>
                  <a:pt x="2842275" y="2171700"/>
                </a:lnTo>
                <a:lnTo>
                  <a:pt x="2868296" y="2209800"/>
                </a:lnTo>
                <a:lnTo>
                  <a:pt x="2893900" y="2247900"/>
                </a:lnTo>
                <a:lnTo>
                  <a:pt x="2919084" y="2286000"/>
                </a:lnTo>
                <a:lnTo>
                  <a:pt x="2943843" y="2324100"/>
                </a:lnTo>
                <a:lnTo>
                  <a:pt x="2968174" y="2362200"/>
                </a:lnTo>
                <a:lnTo>
                  <a:pt x="2992074" y="2400300"/>
                </a:lnTo>
                <a:lnTo>
                  <a:pt x="3015539" y="2438400"/>
                </a:lnTo>
                <a:lnTo>
                  <a:pt x="3038566" y="2476500"/>
                </a:lnTo>
                <a:lnTo>
                  <a:pt x="3061151" y="2514600"/>
                </a:lnTo>
                <a:lnTo>
                  <a:pt x="3083290" y="2552700"/>
                </a:lnTo>
                <a:lnTo>
                  <a:pt x="3104981" y="2590800"/>
                </a:lnTo>
                <a:lnTo>
                  <a:pt x="3126220" y="2628900"/>
                </a:lnTo>
                <a:lnTo>
                  <a:pt x="3147003" y="2667000"/>
                </a:lnTo>
                <a:lnTo>
                  <a:pt x="3167328" y="2705100"/>
                </a:lnTo>
                <a:lnTo>
                  <a:pt x="3187189" y="2755900"/>
                </a:lnTo>
                <a:lnTo>
                  <a:pt x="3206584" y="2794000"/>
                </a:lnTo>
                <a:lnTo>
                  <a:pt x="3225510" y="2832100"/>
                </a:lnTo>
                <a:lnTo>
                  <a:pt x="3243962" y="2870200"/>
                </a:lnTo>
                <a:lnTo>
                  <a:pt x="3261938" y="2921000"/>
                </a:lnTo>
                <a:lnTo>
                  <a:pt x="3279434" y="2959100"/>
                </a:lnTo>
                <a:lnTo>
                  <a:pt x="3296447" y="2997200"/>
                </a:lnTo>
                <a:lnTo>
                  <a:pt x="3312972" y="3048000"/>
                </a:lnTo>
                <a:lnTo>
                  <a:pt x="3329007" y="3086100"/>
                </a:lnTo>
                <a:lnTo>
                  <a:pt x="3344548" y="3124200"/>
                </a:lnTo>
                <a:lnTo>
                  <a:pt x="3359592" y="3175000"/>
                </a:lnTo>
                <a:lnTo>
                  <a:pt x="3374134" y="3213100"/>
                </a:lnTo>
                <a:lnTo>
                  <a:pt x="3388173" y="3263900"/>
                </a:lnTo>
                <a:lnTo>
                  <a:pt x="3401703" y="3302000"/>
                </a:lnTo>
                <a:lnTo>
                  <a:pt x="3414722" y="3352800"/>
                </a:lnTo>
                <a:lnTo>
                  <a:pt x="3427226" y="3390900"/>
                </a:lnTo>
                <a:lnTo>
                  <a:pt x="3439212" y="3429000"/>
                </a:lnTo>
                <a:lnTo>
                  <a:pt x="3450676" y="3479800"/>
                </a:lnTo>
                <a:lnTo>
                  <a:pt x="3461615" y="3530600"/>
                </a:lnTo>
                <a:lnTo>
                  <a:pt x="3472024" y="3568700"/>
                </a:lnTo>
                <a:lnTo>
                  <a:pt x="3481902" y="3619500"/>
                </a:lnTo>
                <a:lnTo>
                  <a:pt x="3491244" y="3657600"/>
                </a:lnTo>
                <a:lnTo>
                  <a:pt x="3500047" y="3708400"/>
                </a:lnTo>
                <a:lnTo>
                  <a:pt x="3508307" y="3746500"/>
                </a:lnTo>
                <a:lnTo>
                  <a:pt x="3516021" y="3797300"/>
                </a:lnTo>
                <a:lnTo>
                  <a:pt x="3523185" y="3848100"/>
                </a:lnTo>
                <a:lnTo>
                  <a:pt x="3529796" y="3886200"/>
                </a:lnTo>
                <a:lnTo>
                  <a:pt x="3535850" y="3937000"/>
                </a:lnTo>
                <a:lnTo>
                  <a:pt x="3541345" y="3987800"/>
                </a:lnTo>
                <a:lnTo>
                  <a:pt x="3546276" y="4025900"/>
                </a:lnTo>
                <a:lnTo>
                  <a:pt x="3550639" y="4076700"/>
                </a:lnTo>
                <a:lnTo>
                  <a:pt x="3554432" y="4127500"/>
                </a:lnTo>
                <a:lnTo>
                  <a:pt x="3557652" y="4178300"/>
                </a:lnTo>
                <a:lnTo>
                  <a:pt x="3560293" y="4216400"/>
                </a:lnTo>
                <a:lnTo>
                  <a:pt x="3562354" y="4267200"/>
                </a:lnTo>
                <a:lnTo>
                  <a:pt x="3563830" y="4318000"/>
                </a:lnTo>
                <a:lnTo>
                  <a:pt x="3564719" y="4368800"/>
                </a:lnTo>
                <a:lnTo>
                  <a:pt x="3565015" y="4406900"/>
                </a:lnTo>
                <a:lnTo>
                  <a:pt x="3564719" y="4457700"/>
                </a:lnTo>
                <a:lnTo>
                  <a:pt x="3563830" y="4508500"/>
                </a:lnTo>
                <a:lnTo>
                  <a:pt x="3562354" y="4559300"/>
                </a:lnTo>
                <a:lnTo>
                  <a:pt x="3560293" y="4610100"/>
                </a:lnTo>
                <a:lnTo>
                  <a:pt x="3557652" y="4648200"/>
                </a:lnTo>
                <a:lnTo>
                  <a:pt x="3554432" y="4699000"/>
                </a:lnTo>
                <a:lnTo>
                  <a:pt x="3550639" y="4749800"/>
                </a:lnTo>
                <a:lnTo>
                  <a:pt x="3546276" y="4787900"/>
                </a:lnTo>
                <a:lnTo>
                  <a:pt x="3541345" y="4838700"/>
                </a:lnTo>
                <a:lnTo>
                  <a:pt x="3535850" y="4889500"/>
                </a:lnTo>
                <a:lnTo>
                  <a:pt x="3529796" y="4927600"/>
                </a:lnTo>
                <a:lnTo>
                  <a:pt x="3523185" y="4978400"/>
                </a:lnTo>
                <a:lnTo>
                  <a:pt x="3516021" y="5029200"/>
                </a:lnTo>
                <a:lnTo>
                  <a:pt x="3508307" y="5067300"/>
                </a:lnTo>
                <a:lnTo>
                  <a:pt x="3500047" y="5118100"/>
                </a:lnTo>
                <a:lnTo>
                  <a:pt x="3491244" y="5168900"/>
                </a:lnTo>
                <a:lnTo>
                  <a:pt x="3481902" y="5207000"/>
                </a:lnTo>
                <a:lnTo>
                  <a:pt x="3472024" y="5257800"/>
                </a:lnTo>
                <a:lnTo>
                  <a:pt x="3461615" y="5295900"/>
                </a:lnTo>
                <a:lnTo>
                  <a:pt x="3450676" y="5346700"/>
                </a:lnTo>
                <a:lnTo>
                  <a:pt x="3439212" y="5384800"/>
                </a:lnTo>
                <a:lnTo>
                  <a:pt x="3427226" y="5435600"/>
                </a:lnTo>
                <a:lnTo>
                  <a:pt x="3414722" y="5473700"/>
                </a:lnTo>
                <a:lnTo>
                  <a:pt x="3401703" y="5524500"/>
                </a:lnTo>
                <a:lnTo>
                  <a:pt x="3388173" y="5562600"/>
                </a:lnTo>
                <a:lnTo>
                  <a:pt x="3383170" y="5575300"/>
                </a:lnTo>
                <a:lnTo>
                  <a:pt x="3979174" y="5575300"/>
                </a:lnTo>
                <a:lnTo>
                  <a:pt x="3991150" y="5537200"/>
                </a:lnTo>
                <a:lnTo>
                  <a:pt x="4002668" y="5486400"/>
                </a:lnTo>
                <a:lnTo>
                  <a:pt x="4013726" y="5448300"/>
                </a:lnTo>
                <a:lnTo>
                  <a:pt x="4024321" y="5397500"/>
                </a:lnTo>
                <a:lnTo>
                  <a:pt x="4034451" y="5359400"/>
                </a:lnTo>
                <a:lnTo>
                  <a:pt x="4044112" y="5308600"/>
                </a:lnTo>
                <a:lnTo>
                  <a:pt x="4053303" y="5257800"/>
                </a:lnTo>
                <a:lnTo>
                  <a:pt x="4062020" y="5219700"/>
                </a:lnTo>
                <a:lnTo>
                  <a:pt x="4070260" y="5168900"/>
                </a:lnTo>
                <a:lnTo>
                  <a:pt x="4078022" y="5118100"/>
                </a:lnTo>
                <a:lnTo>
                  <a:pt x="4085303" y="5080000"/>
                </a:lnTo>
                <a:lnTo>
                  <a:pt x="4092099" y="5029200"/>
                </a:lnTo>
                <a:lnTo>
                  <a:pt x="4098408" y="4978400"/>
                </a:lnTo>
                <a:lnTo>
                  <a:pt x="4104228" y="4940300"/>
                </a:lnTo>
                <a:lnTo>
                  <a:pt x="4109556" y="4889500"/>
                </a:lnTo>
                <a:lnTo>
                  <a:pt x="4114389" y="4838700"/>
                </a:lnTo>
                <a:lnTo>
                  <a:pt x="4118725" y="4800600"/>
                </a:lnTo>
                <a:lnTo>
                  <a:pt x="4122560" y="4749800"/>
                </a:lnTo>
                <a:lnTo>
                  <a:pt x="4125893" y="4699000"/>
                </a:lnTo>
                <a:lnTo>
                  <a:pt x="4128720" y="4648200"/>
                </a:lnTo>
                <a:lnTo>
                  <a:pt x="4131039" y="4610100"/>
                </a:lnTo>
                <a:lnTo>
                  <a:pt x="4132848" y="4559300"/>
                </a:lnTo>
                <a:lnTo>
                  <a:pt x="4134143" y="4508500"/>
                </a:lnTo>
                <a:lnTo>
                  <a:pt x="4134922" y="4457700"/>
                </a:lnTo>
                <a:lnTo>
                  <a:pt x="4135182" y="4406900"/>
                </a:lnTo>
                <a:lnTo>
                  <a:pt x="4134922" y="4368800"/>
                </a:lnTo>
                <a:lnTo>
                  <a:pt x="4134143" y="4318000"/>
                </a:lnTo>
                <a:lnTo>
                  <a:pt x="4132848" y="4267200"/>
                </a:lnTo>
                <a:lnTo>
                  <a:pt x="4131039" y="4216400"/>
                </a:lnTo>
                <a:lnTo>
                  <a:pt x="4128720" y="4165600"/>
                </a:lnTo>
                <a:lnTo>
                  <a:pt x="4125893" y="4127500"/>
                </a:lnTo>
                <a:lnTo>
                  <a:pt x="4122560" y="4076700"/>
                </a:lnTo>
                <a:lnTo>
                  <a:pt x="4118725" y="4025900"/>
                </a:lnTo>
                <a:lnTo>
                  <a:pt x="4114389" y="3987800"/>
                </a:lnTo>
                <a:lnTo>
                  <a:pt x="4109556" y="3937000"/>
                </a:lnTo>
                <a:lnTo>
                  <a:pt x="4104228" y="3886200"/>
                </a:lnTo>
                <a:lnTo>
                  <a:pt x="4098408" y="3835400"/>
                </a:lnTo>
                <a:lnTo>
                  <a:pt x="4092099" y="3797300"/>
                </a:lnTo>
                <a:lnTo>
                  <a:pt x="4085303" y="3746500"/>
                </a:lnTo>
                <a:lnTo>
                  <a:pt x="4078022" y="3695700"/>
                </a:lnTo>
                <a:lnTo>
                  <a:pt x="4070260" y="3657600"/>
                </a:lnTo>
                <a:lnTo>
                  <a:pt x="4062020" y="3606800"/>
                </a:lnTo>
                <a:lnTo>
                  <a:pt x="4053303" y="3568700"/>
                </a:lnTo>
                <a:lnTo>
                  <a:pt x="4044112" y="3517900"/>
                </a:lnTo>
                <a:lnTo>
                  <a:pt x="4034451" y="3467100"/>
                </a:lnTo>
                <a:lnTo>
                  <a:pt x="4024321" y="3429000"/>
                </a:lnTo>
                <a:lnTo>
                  <a:pt x="4013726" y="3378200"/>
                </a:lnTo>
                <a:lnTo>
                  <a:pt x="4002668" y="3340100"/>
                </a:lnTo>
                <a:lnTo>
                  <a:pt x="3991150" y="3289300"/>
                </a:lnTo>
                <a:lnTo>
                  <a:pt x="3979174" y="3251200"/>
                </a:lnTo>
                <a:lnTo>
                  <a:pt x="3966743" y="3200400"/>
                </a:lnTo>
                <a:lnTo>
                  <a:pt x="3953860" y="3162300"/>
                </a:lnTo>
                <a:lnTo>
                  <a:pt x="3940527" y="3111500"/>
                </a:lnTo>
                <a:lnTo>
                  <a:pt x="3926748" y="3073400"/>
                </a:lnTo>
                <a:lnTo>
                  <a:pt x="3912524" y="3022600"/>
                </a:lnTo>
                <a:lnTo>
                  <a:pt x="3897858" y="2984500"/>
                </a:lnTo>
                <a:lnTo>
                  <a:pt x="3882753" y="2933700"/>
                </a:lnTo>
                <a:lnTo>
                  <a:pt x="3867213" y="2895600"/>
                </a:lnTo>
                <a:lnTo>
                  <a:pt x="3851238" y="2857500"/>
                </a:lnTo>
                <a:lnTo>
                  <a:pt x="3834833" y="2806700"/>
                </a:lnTo>
                <a:lnTo>
                  <a:pt x="3817999" y="2768600"/>
                </a:lnTo>
                <a:lnTo>
                  <a:pt x="3800739" y="2730500"/>
                </a:lnTo>
                <a:lnTo>
                  <a:pt x="3783056" y="2679700"/>
                </a:lnTo>
                <a:lnTo>
                  <a:pt x="3764953" y="2641600"/>
                </a:lnTo>
                <a:lnTo>
                  <a:pt x="3746433" y="2603500"/>
                </a:lnTo>
                <a:lnTo>
                  <a:pt x="3727497" y="2552700"/>
                </a:lnTo>
                <a:lnTo>
                  <a:pt x="3708149" y="2514600"/>
                </a:lnTo>
                <a:lnTo>
                  <a:pt x="3688391" y="2476500"/>
                </a:lnTo>
                <a:lnTo>
                  <a:pt x="3668226" y="2438400"/>
                </a:lnTo>
                <a:lnTo>
                  <a:pt x="3647657" y="2400300"/>
                </a:lnTo>
                <a:lnTo>
                  <a:pt x="3626685" y="2349500"/>
                </a:lnTo>
                <a:lnTo>
                  <a:pt x="3605315" y="2311400"/>
                </a:lnTo>
                <a:lnTo>
                  <a:pt x="3583548" y="2273300"/>
                </a:lnTo>
                <a:lnTo>
                  <a:pt x="3561388" y="2235200"/>
                </a:lnTo>
                <a:lnTo>
                  <a:pt x="3538836" y="2197100"/>
                </a:lnTo>
                <a:lnTo>
                  <a:pt x="3515896" y="2159000"/>
                </a:lnTo>
                <a:lnTo>
                  <a:pt x="3492570" y="2120900"/>
                </a:lnTo>
                <a:lnTo>
                  <a:pt x="3468861" y="2082800"/>
                </a:lnTo>
                <a:lnTo>
                  <a:pt x="3444771" y="2044700"/>
                </a:lnTo>
                <a:lnTo>
                  <a:pt x="3420304" y="2006600"/>
                </a:lnTo>
                <a:lnTo>
                  <a:pt x="3395461" y="1968500"/>
                </a:lnTo>
                <a:lnTo>
                  <a:pt x="3370246" y="1930400"/>
                </a:lnTo>
                <a:lnTo>
                  <a:pt x="3344661" y="1892300"/>
                </a:lnTo>
                <a:lnTo>
                  <a:pt x="3318709" y="1854200"/>
                </a:lnTo>
                <a:lnTo>
                  <a:pt x="3292392" y="1816100"/>
                </a:lnTo>
                <a:lnTo>
                  <a:pt x="3265713" y="1778000"/>
                </a:lnTo>
                <a:lnTo>
                  <a:pt x="3238675" y="1752600"/>
                </a:lnTo>
                <a:lnTo>
                  <a:pt x="3211280" y="1714500"/>
                </a:lnTo>
                <a:lnTo>
                  <a:pt x="3183532" y="1676400"/>
                </a:lnTo>
                <a:lnTo>
                  <a:pt x="3155432" y="1638300"/>
                </a:lnTo>
                <a:lnTo>
                  <a:pt x="3126984" y="1600200"/>
                </a:lnTo>
                <a:lnTo>
                  <a:pt x="3098189" y="1574800"/>
                </a:lnTo>
                <a:lnTo>
                  <a:pt x="3069052" y="1536700"/>
                </a:lnTo>
                <a:lnTo>
                  <a:pt x="3039573" y="1498600"/>
                </a:lnTo>
                <a:lnTo>
                  <a:pt x="3009757" y="1473200"/>
                </a:lnTo>
                <a:lnTo>
                  <a:pt x="2979606" y="1435100"/>
                </a:lnTo>
                <a:lnTo>
                  <a:pt x="2949121" y="1397000"/>
                </a:lnTo>
                <a:lnTo>
                  <a:pt x="2918307" y="1371600"/>
                </a:lnTo>
                <a:lnTo>
                  <a:pt x="2887166" y="1333500"/>
                </a:lnTo>
                <a:lnTo>
                  <a:pt x="2855699" y="1308100"/>
                </a:lnTo>
                <a:lnTo>
                  <a:pt x="2823911" y="1270000"/>
                </a:lnTo>
                <a:lnTo>
                  <a:pt x="2791804" y="1244600"/>
                </a:lnTo>
                <a:lnTo>
                  <a:pt x="2759379" y="1206500"/>
                </a:lnTo>
                <a:lnTo>
                  <a:pt x="2726641" y="1181100"/>
                </a:lnTo>
                <a:lnTo>
                  <a:pt x="2693591" y="1143000"/>
                </a:lnTo>
                <a:lnTo>
                  <a:pt x="2626568" y="1092200"/>
                </a:lnTo>
                <a:lnTo>
                  <a:pt x="2592600" y="1054100"/>
                </a:lnTo>
                <a:lnTo>
                  <a:pt x="2488901" y="977900"/>
                </a:lnTo>
                <a:lnTo>
                  <a:pt x="2453746" y="939800"/>
                </a:lnTo>
                <a:lnTo>
                  <a:pt x="2346550" y="863600"/>
                </a:lnTo>
                <a:lnTo>
                  <a:pt x="2236815" y="787400"/>
                </a:lnTo>
                <a:lnTo>
                  <a:pt x="2086675" y="685800"/>
                </a:lnTo>
                <a:lnTo>
                  <a:pt x="1932319" y="584200"/>
                </a:lnTo>
                <a:lnTo>
                  <a:pt x="1893091" y="571500"/>
                </a:lnTo>
                <a:lnTo>
                  <a:pt x="1813886" y="520700"/>
                </a:lnTo>
                <a:lnTo>
                  <a:pt x="1773915" y="508000"/>
                </a:lnTo>
                <a:lnTo>
                  <a:pt x="1693249" y="457200"/>
                </a:lnTo>
                <a:lnTo>
                  <a:pt x="1652559" y="444500"/>
                </a:lnTo>
                <a:lnTo>
                  <a:pt x="1611635" y="419100"/>
                </a:lnTo>
                <a:lnTo>
                  <a:pt x="1570479" y="406400"/>
                </a:lnTo>
                <a:lnTo>
                  <a:pt x="1529095" y="381000"/>
                </a:lnTo>
                <a:lnTo>
                  <a:pt x="1487483" y="368300"/>
                </a:lnTo>
                <a:lnTo>
                  <a:pt x="1445648" y="342900"/>
                </a:lnTo>
                <a:lnTo>
                  <a:pt x="1403593" y="330200"/>
                </a:lnTo>
                <a:lnTo>
                  <a:pt x="1361318" y="304800"/>
                </a:lnTo>
                <a:lnTo>
                  <a:pt x="1233212" y="266700"/>
                </a:lnTo>
                <a:lnTo>
                  <a:pt x="1190091" y="241300"/>
                </a:lnTo>
                <a:lnTo>
                  <a:pt x="657401" y="88900"/>
                </a:lnTo>
                <a:lnTo>
                  <a:pt x="611821" y="88900"/>
                </a:lnTo>
                <a:lnTo>
                  <a:pt x="520152" y="63500"/>
                </a:lnTo>
                <a:lnTo>
                  <a:pt x="474069" y="63500"/>
                </a:lnTo>
                <a:lnTo>
                  <a:pt x="381417" y="38100"/>
                </a:lnTo>
                <a:lnTo>
                  <a:pt x="334853" y="38100"/>
                </a:lnTo>
                <a:lnTo>
                  <a:pt x="288136" y="25400"/>
                </a:lnTo>
                <a:lnTo>
                  <a:pt x="194247" y="25400"/>
                </a:lnTo>
                <a:lnTo>
                  <a:pt x="147081" y="12700"/>
                </a:lnTo>
                <a:lnTo>
                  <a:pt x="99772" y="12700"/>
                </a:lnTo>
                <a:lnTo>
                  <a:pt x="52321" y="0"/>
                </a:lnTo>
                <a:close/>
              </a:path>
            </a:pathLst>
          </a:custGeom>
          <a:solidFill>
            <a:srgbClr val="FFC600"/>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500" b="1" i="0">
                <a:solidFill>
                  <a:srgbClr val="00FF77"/>
                </a:solidFill>
                <a:latin typeface="Nexa Bold"/>
                <a:cs typeface="Nexa Bol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9/9/2021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9/9/2021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357245" y="3076575"/>
            <a:ext cx="9541510" cy="558800"/>
          </a:xfrm>
          <a:prstGeom prst="rect">
            <a:avLst/>
          </a:prstGeom>
        </p:spPr>
        <p:txBody>
          <a:bodyPr wrap="square" lIns="0" tIns="0" rIns="0" bIns="0">
            <a:spAutoFit/>
          </a:bodyPr>
          <a:lstStyle>
            <a:lvl1pPr>
              <a:defRPr sz="3500" b="1" i="0">
                <a:solidFill>
                  <a:srgbClr val="00FF77"/>
                </a:solidFill>
                <a:latin typeface="Nexa Bold"/>
                <a:cs typeface="Nexa Bold"/>
              </a:defRPr>
            </a:lvl1pPr>
          </a:lstStyle>
          <a:p>
            <a:endParaRPr/>
          </a:p>
        </p:txBody>
      </p:sp>
      <p:sp>
        <p:nvSpPr>
          <p:cNvPr id="3" name="Holder 3"/>
          <p:cNvSpPr>
            <a:spLocks noGrp="1"/>
          </p:cNvSpPr>
          <p:nvPr>
            <p:ph type="body" idx="1"/>
          </p:nvPr>
        </p:nvSpPr>
        <p:spPr>
          <a:xfrm>
            <a:off x="4127179" y="4256658"/>
            <a:ext cx="8001640" cy="2675890"/>
          </a:xfrm>
          <a:prstGeom prst="rect">
            <a:avLst/>
          </a:prstGeom>
        </p:spPr>
        <p:txBody>
          <a:bodyPr wrap="square" lIns="0" tIns="0" rIns="0" bIns="0">
            <a:spAutoFit/>
          </a:bodyPr>
          <a:lstStyle>
            <a:lvl1pPr>
              <a:defRPr sz="1900" b="1" i="0">
                <a:solidFill>
                  <a:schemeClr val="tx1"/>
                </a:solidFill>
                <a:latin typeface="Nexa Bold"/>
                <a:cs typeface="Nexa Bold"/>
              </a:defRPr>
            </a:lvl1pPr>
          </a:lstStyle>
          <a:p>
            <a:endParaRPr/>
          </a:p>
        </p:txBody>
      </p:sp>
      <p:sp>
        <p:nvSpPr>
          <p:cNvPr id="4" name="Holder 4"/>
          <p:cNvSpPr>
            <a:spLocks noGrp="1"/>
          </p:cNvSpPr>
          <p:nvPr>
            <p:ph type="ftr" sz="quarter" idx="5"/>
          </p:nvPr>
        </p:nvSpPr>
        <p:spPr>
          <a:xfrm>
            <a:off x="5527040" y="9448800"/>
            <a:ext cx="5201920" cy="5080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812800" y="9448800"/>
            <a:ext cx="3738880" cy="5080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9/9/2021</a:t>
            </a:fld>
            <a:endParaRPr lang="en-US"/>
          </a:p>
        </p:txBody>
      </p:sp>
      <p:sp>
        <p:nvSpPr>
          <p:cNvPr id="6" name="Holder 6"/>
          <p:cNvSpPr>
            <a:spLocks noGrp="1"/>
          </p:cNvSpPr>
          <p:nvPr>
            <p:ph type="sldNum" sz="quarter" idx="7"/>
          </p:nvPr>
        </p:nvSpPr>
        <p:spPr>
          <a:xfrm>
            <a:off x="11704320" y="9448800"/>
            <a:ext cx="3738880" cy="5080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19.emf"/><Relationship Id="rId5" Type="http://schemas.openxmlformats.org/officeDocument/2006/relationships/oleObject" Target="../embeddings/oleObject1.bin"/><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4.png"/><Relationship Id="rId7"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8.jpg"/><Relationship Id="rId11" Type="http://schemas.openxmlformats.org/officeDocument/2006/relationships/image" Target="../media/image33.png"/><Relationship Id="rId5" Type="http://schemas.openxmlformats.org/officeDocument/2006/relationships/image" Target="../media/image27.jp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fif"/></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11924B-8A70-3742-9993-2A6DE63C05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6338378" cy="10160000"/>
          </a:xfrm>
          <a:prstGeom prst="rect">
            <a:avLst/>
          </a:prstGeom>
        </p:spPr>
      </p:pic>
      <p:sp>
        <p:nvSpPr>
          <p:cNvPr id="11" name="Rectangle 10">
            <a:extLst>
              <a:ext uri="{FF2B5EF4-FFF2-40B4-BE49-F238E27FC236}">
                <a16:creationId xmlns:a16="http://schemas.microsoft.com/office/drawing/2014/main" id="{30BE7CF8-34E1-6F4C-905A-D2AA53F02448}"/>
              </a:ext>
            </a:extLst>
          </p:cNvPr>
          <p:cNvSpPr/>
          <p:nvPr/>
        </p:nvSpPr>
        <p:spPr>
          <a:xfrm>
            <a:off x="0" y="0"/>
            <a:ext cx="16338377" cy="10160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8B576B6C-80D7-3342-92B7-FCFD3D6CDA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000" t="29749" r="17000" b="26000"/>
          <a:stretch/>
        </p:blipFill>
        <p:spPr>
          <a:xfrm>
            <a:off x="5713282" y="3433426"/>
            <a:ext cx="4911812" cy="329314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429828F-5CDC-4F4D-96B0-F8F3DFFE95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00" y="-192506"/>
            <a:ext cx="16910517" cy="10569073"/>
          </a:xfrm>
          <a:prstGeom prst="rect">
            <a:avLst/>
          </a:prstGeom>
        </p:spPr>
      </p:pic>
      <p:pic>
        <p:nvPicPr>
          <p:cNvPr id="10" name="Picture 9">
            <a:extLst>
              <a:ext uri="{FF2B5EF4-FFF2-40B4-BE49-F238E27FC236}">
                <a16:creationId xmlns:a16="http://schemas.microsoft.com/office/drawing/2014/main" id="{23B81680-BF82-D445-8E0F-B81B94BEDDE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064" t="29213" r="15298" b="26975"/>
          <a:stretch/>
        </p:blipFill>
        <p:spPr>
          <a:xfrm>
            <a:off x="14366801" y="474637"/>
            <a:ext cx="1365867" cy="871830"/>
          </a:xfrm>
          <a:prstGeom prst="rect">
            <a:avLst/>
          </a:prstGeom>
        </p:spPr>
      </p:pic>
      <p:pic>
        <p:nvPicPr>
          <p:cNvPr id="7" name="Picture 6">
            <a:extLst>
              <a:ext uri="{FF2B5EF4-FFF2-40B4-BE49-F238E27FC236}">
                <a16:creationId xmlns:a16="http://schemas.microsoft.com/office/drawing/2014/main" id="{3533954A-146A-4117-BBE1-2853A252DE3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750" t="42500" r="26750" b="39500"/>
          <a:stretch/>
        </p:blipFill>
        <p:spPr>
          <a:xfrm>
            <a:off x="6042025" y="4109453"/>
            <a:ext cx="4724400" cy="1828800"/>
          </a:xfrm>
          <a:prstGeom prst="rect">
            <a:avLst/>
          </a:prstGeom>
        </p:spPr>
      </p:pic>
    </p:spTree>
    <p:extLst>
      <p:ext uri="{BB962C8B-B14F-4D97-AF65-F5344CB8AC3E}">
        <p14:creationId xmlns:p14="http://schemas.microsoft.com/office/powerpoint/2010/main" val="1609457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013C4559-2082-C741-932D-555BA782DC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396" t="29250" r="16854" b="25000"/>
          <a:stretch/>
        </p:blipFill>
        <p:spPr>
          <a:xfrm>
            <a:off x="14389076" y="429172"/>
            <a:ext cx="1415240" cy="969996"/>
          </a:xfrm>
          <a:prstGeom prst="rect">
            <a:avLst/>
          </a:prstGeom>
        </p:spPr>
      </p:pic>
      <p:graphicFrame>
        <p:nvGraphicFramePr>
          <p:cNvPr id="9" name="Object 8">
            <a:extLst>
              <a:ext uri="{FF2B5EF4-FFF2-40B4-BE49-F238E27FC236}">
                <a16:creationId xmlns:a16="http://schemas.microsoft.com/office/drawing/2014/main" id="{F50BF473-D610-4B30-890E-5097E6A1B61E}"/>
              </a:ext>
            </a:extLst>
          </p:cNvPr>
          <p:cNvGraphicFramePr>
            <a:graphicFrameLocks noChangeAspect="1"/>
          </p:cNvGraphicFramePr>
          <p:nvPr>
            <p:extLst>
              <p:ext uri="{D42A27DB-BD31-4B8C-83A1-F6EECF244321}">
                <p14:modId xmlns:p14="http://schemas.microsoft.com/office/powerpoint/2010/main" val="3469451782"/>
              </p:ext>
            </p:extLst>
          </p:nvPr>
        </p:nvGraphicFramePr>
        <p:xfrm>
          <a:off x="4089401" y="433811"/>
          <a:ext cx="8077200" cy="9446789"/>
        </p:xfrm>
        <a:graphic>
          <a:graphicData uri="http://schemas.openxmlformats.org/presentationml/2006/ole">
            <mc:AlternateContent xmlns:mc="http://schemas.openxmlformats.org/markup-compatibility/2006">
              <mc:Choice xmlns:v="urn:schemas-microsoft-com:vml" Requires="v">
                <p:oleObj spid="_x0000_s1031" name="Acrobat Document" r:id="rId5" imgW="5829089" imgH="7543623" progId="AcroExch.Document.DC">
                  <p:embed/>
                </p:oleObj>
              </mc:Choice>
              <mc:Fallback>
                <p:oleObj name="Acrobat Document" r:id="rId5" imgW="5829089" imgH="7543623" progId="AcroExch.Document.DC">
                  <p:embed/>
                  <p:pic>
                    <p:nvPicPr>
                      <p:cNvPr id="9" name="Object 8">
                        <a:extLst>
                          <a:ext uri="{FF2B5EF4-FFF2-40B4-BE49-F238E27FC236}">
                            <a16:creationId xmlns:a16="http://schemas.microsoft.com/office/drawing/2014/main" id="{F50BF473-D610-4B30-890E-5097E6A1B61E}"/>
                          </a:ext>
                        </a:extLst>
                      </p:cNvPr>
                      <p:cNvPicPr/>
                      <p:nvPr/>
                    </p:nvPicPr>
                    <p:blipFill>
                      <a:blip r:embed="rId6"/>
                      <a:stretch>
                        <a:fillRect/>
                      </a:stretch>
                    </p:blipFill>
                    <p:spPr>
                      <a:xfrm>
                        <a:off x="4089401" y="433811"/>
                        <a:ext cx="8077200" cy="9446789"/>
                      </a:xfrm>
                      <a:prstGeom prst="rect">
                        <a:avLst/>
                      </a:prstGeom>
                    </p:spPr>
                  </p:pic>
                </p:oleObj>
              </mc:Fallback>
            </mc:AlternateContent>
          </a:graphicData>
        </a:graphic>
      </p:graphicFrame>
    </p:spTree>
    <p:extLst>
      <p:ext uri="{BB962C8B-B14F-4D97-AF65-F5344CB8AC3E}">
        <p14:creationId xmlns:p14="http://schemas.microsoft.com/office/powerpoint/2010/main" val="3595964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682353-310B-E34D-AC1B-6E54566E18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6253"/>
            <a:ext cx="16256000" cy="10160000"/>
          </a:xfrm>
          <a:prstGeom prst="rect">
            <a:avLst/>
          </a:prstGeom>
        </p:spPr>
      </p:pic>
      <p:pic>
        <p:nvPicPr>
          <p:cNvPr id="7" name="Picture 6">
            <a:extLst>
              <a:ext uri="{FF2B5EF4-FFF2-40B4-BE49-F238E27FC236}">
                <a16:creationId xmlns:a16="http://schemas.microsoft.com/office/drawing/2014/main" id="{C06F9BCC-3D5C-C249-8CC2-53850DCAF7F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064" t="29213" r="15298" b="26975"/>
          <a:stretch/>
        </p:blipFill>
        <p:spPr>
          <a:xfrm>
            <a:off x="14366801" y="474637"/>
            <a:ext cx="1365867" cy="871830"/>
          </a:xfrm>
          <a:prstGeom prst="rect">
            <a:avLst/>
          </a:prstGeom>
        </p:spPr>
      </p:pic>
      <p:pic>
        <p:nvPicPr>
          <p:cNvPr id="2" name="Picture 1">
            <a:extLst>
              <a:ext uri="{FF2B5EF4-FFF2-40B4-BE49-F238E27FC236}">
                <a16:creationId xmlns:a16="http://schemas.microsoft.com/office/drawing/2014/main" id="{0AC6456C-914C-4ADD-98A1-D798FE972ACE}"/>
              </a:ext>
            </a:extLst>
          </p:cNvPr>
          <p:cNvPicPr>
            <a:picLocks noChangeAspect="1"/>
          </p:cNvPicPr>
          <p:nvPr/>
        </p:nvPicPr>
        <p:blipFill>
          <a:blip r:embed="rId5"/>
          <a:stretch>
            <a:fillRect/>
          </a:stretch>
        </p:blipFill>
        <p:spPr>
          <a:xfrm>
            <a:off x="4318000" y="3937000"/>
            <a:ext cx="8480271" cy="1902117"/>
          </a:xfrm>
          <a:prstGeom prst="rect">
            <a:avLst/>
          </a:prstGeom>
        </p:spPr>
      </p:pic>
    </p:spTree>
    <p:extLst>
      <p:ext uri="{BB962C8B-B14F-4D97-AF65-F5344CB8AC3E}">
        <p14:creationId xmlns:p14="http://schemas.microsoft.com/office/powerpoint/2010/main" val="1601188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EC94647-5CA2-2045-9582-776C6D6E2A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 y="-577517"/>
            <a:ext cx="16287496" cy="10148636"/>
          </a:xfrm>
          <a:prstGeom prst="rect">
            <a:avLst/>
          </a:prstGeom>
        </p:spPr>
      </p:pic>
      <p:pic>
        <p:nvPicPr>
          <p:cNvPr id="10" name="Picture 9">
            <a:extLst>
              <a:ext uri="{FF2B5EF4-FFF2-40B4-BE49-F238E27FC236}">
                <a16:creationId xmlns:a16="http://schemas.microsoft.com/office/drawing/2014/main" id="{59AAD7DD-D1DA-8C42-81B7-400F2ECD090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064" t="29213" r="15298" b="26975"/>
          <a:stretch/>
        </p:blipFill>
        <p:spPr>
          <a:xfrm>
            <a:off x="5851799" y="2946400"/>
            <a:ext cx="4552401" cy="2905788"/>
          </a:xfrm>
          <a:prstGeom prst="rect">
            <a:avLst/>
          </a:prstGeom>
        </p:spPr>
      </p:pic>
      <p:sp>
        <p:nvSpPr>
          <p:cNvPr id="4" name="TextBox 3">
            <a:extLst>
              <a:ext uri="{FF2B5EF4-FFF2-40B4-BE49-F238E27FC236}">
                <a16:creationId xmlns:a16="http://schemas.microsoft.com/office/drawing/2014/main" id="{74D9169A-1549-4B8A-98BE-13408DE5EE99}"/>
              </a:ext>
            </a:extLst>
          </p:cNvPr>
          <p:cNvSpPr txBox="1"/>
          <p:nvPr/>
        </p:nvSpPr>
        <p:spPr>
          <a:xfrm>
            <a:off x="5851799" y="6527800"/>
            <a:ext cx="4409801" cy="769441"/>
          </a:xfrm>
          <a:prstGeom prst="rect">
            <a:avLst/>
          </a:prstGeom>
          <a:noFill/>
        </p:spPr>
        <p:txBody>
          <a:bodyPr wrap="square" rtlCol="0">
            <a:spAutoFit/>
          </a:bodyPr>
          <a:lstStyle/>
          <a:p>
            <a:pPr algn="ctr"/>
            <a:r>
              <a:rPr lang="en-GB" sz="4400" dirty="0">
                <a:solidFill>
                  <a:schemeClr val="bg1"/>
                </a:solidFill>
              </a:rPr>
              <a:t>The Launch</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8128000" y="0"/>
            <a:ext cx="8128000" cy="10159998"/>
          </a:xfrm>
          <a:prstGeom prst="rect">
            <a:avLst/>
          </a:prstGeom>
        </p:spPr>
      </p:pic>
      <p:sp>
        <p:nvSpPr>
          <p:cNvPr id="3" name="object 3"/>
          <p:cNvSpPr txBox="1">
            <a:spLocks noGrp="1"/>
          </p:cNvSpPr>
          <p:nvPr>
            <p:ph type="title"/>
          </p:nvPr>
        </p:nvSpPr>
        <p:spPr>
          <a:xfrm>
            <a:off x="647700" y="695172"/>
            <a:ext cx="3526154" cy="558800"/>
          </a:xfrm>
          <a:prstGeom prst="rect">
            <a:avLst/>
          </a:prstGeom>
        </p:spPr>
        <p:txBody>
          <a:bodyPr vert="horz" wrap="square" lIns="0" tIns="12700" rIns="0" bIns="0" rtlCol="0">
            <a:spAutoFit/>
          </a:bodyPr>
          <a:lstStyle/>
          <a:p>
            <a:pPr marL="12700">
              <a:lnSpc>
                <a:spcPct val="100000"/>
              </a:lnSpc>
              <a:spcBef>
                <a:spcPts val="100"/>
              </a:spcBef>
            </a:pPr>
            <a:r>
              <a:rPr lang="en-GB" spc="10" dirty="0">
                <a:solidFill>
                  <a:srgbClr val="0068FF"/>
                </a:solidFill>
              </a:rPr>
              <a:t>The Launch</a:t>
            </a:r>
            <a:endParaRPr dirty="0">
              <a:solidFill>
                <a:srgbClr val="0068FF"/>
              </a:solidFill>
            </a:endParaRPr>
          </a:p>
        </p:txBody>
      </p:sp>
      <p:sp>
        <p:nvSpPr>
          <p:cNvPr id="4" name="object 4"/>
          <p:cNvSpPr txBox="1"/>
          <p:nvPr/>
        </p:nvSpPr>
        <p:spPr>
          <a:xfrm>
            <a:off x="509306" y="1474439"/>
            <a:ext cx="7329096" cy="7260962"/>
          </a:xfrm>
          <a:prstGeom prst="rect">
            <a:avLst/>
          </a:prstGeom>
        </p:spPr>
        <p:txBody>
          <a:bodyPr vert="horz" wrap="square" lIns="0" tIns="12700" rIns="0" bIns="0" rtlCol="0">
            <a:spAutoFit/>
          </a:bodyPr>
          <a:lstStyle/>
          <a:p>
            <a:pPr marL="241300" marR="180975" indent="-228600">
              <a:lnSpc>
                <a:spcPct val="100000"/>
              </a:lnSpc>
              <a:spcBef>
                <a:spcPts val="100"/>
              </a:spcBef>
              <a:buChar char="•"/>
              <a:tabLst>
                <a:tab pos="240665" algn="l"/>
                <a:tab pos="241300" algn="l"/>
              </a:tabLst>
            </a:pPr>
            <a:endParaRPr sz="1500" dirty="0">
              <a:latin typeface="Nexa Light"/>
              <a:cs typeface="Nexa Light"/>
            </a:endParaRPr>
          </a:p>
          <a:p>
            <a:pPr>
              <a:lnSpc>
                <a:spcPct val="100000"/>
              </a:lnSpc>
              <a:buFont typeface="Nexa Light"/>
              <a:buChar char="•"/>
            </a:pPr>
            <a:r>
              <a:rPr lang="en-GB" b="1" dirty="0">
                <a:latin typeface="Nexa Bold"/>
              </a:rPr>
              <a:t> </a:t>
            </a:r>
            <a:r>
              <a:rPr lang="en-GB" sz="2400" b="1" dirty="0">
                <a:latin typeface="Nexa Bold"/>
              </a:rPr>
              <a:t>A full multi-media marketing campaign was created with easy to download and share digital assets across full suite of channels</a:t>
            </a:r>
          </a:p>
          <a:p>
            <a:pPr>
              <a:lnSpc>
                <a:spcPct val="100000"/>
              </a:lnSpc>
              <a:buFont typeface="Nexa Light"/>
              <a:buChar char="•"/>
            </a:pPr>
            <a:endParaRPr lang="en-GB" sz="2400" b="1" dirty="0">
              <a:latin typeface="Nexa Bold"/>
            </a:endParaRPr>
          </a:p>
          <a:p>
            <a:pPr>
              <a:lnSpc>
                <a:spcPct val="100000"/>
              </a:lnSpc>
              <a:buFont typeface="Nexa Light"/>
              <a:buChar char="•"/>
            </a:pPr>
            <a:r>
              <a:rPr lang="en-GB" sz="2400" b="1" dirty="0">
                <a:latin typeface="Nexa Bold"/>
              </a:rPr>
              <a:t> 126 organisations &amp; individuals were identified as key players in the launch, these included current partners but most from outside of the County FA/FA network</a:t>
            </a:r>
          </a:p>
          <a:p>
            <a:pPr>
              <a:lnSpc>
                <a:spcPct val="100000"/>
              </a:lnSpc>
              <a:buFont typeface="Nexa Light"/>
              <a:buChar char="•"/>
            </a:pPr>
            <a:endParaRPr lang="en-GB" sz="2400" b="1" dirty="0">
              <a:latin typeface="Nexa Bold"/>
            </a:endParaRPr>
          </a:p>
          <a:p>
            <a:pPr>
              <a:lnSpc>
                <a:spcPct val="100000"/>
              </a:lnSpc>
              <a:buFont typeface="Nexa Light"/>
              <a:buChar char="•"/>
            </a:pPr>
            <a:r>
              <a:rPr lang="en-GB" sz="2400" b="1" dirty="0">
                <a:latin typeface="Nexa Bold"/>
              </a:rPr>
              <a:t> Segmented audiences were created from the WGS database </a:t>
            </a:r>
          </a:p>
          <a:p>
            <a:pPr>
              <a:lnSpc>
                <a:spcPct val="100000"/>
              </a:lnSpc>
              <a:buFont typeface="Nexa Light"/>
              <a:buChar char="•"/>
            </a:pPr>
            <a:endParaRPr sz="2400" b="1" dirty="0">
              <a:latin typeface="Nexa Bold"/>
            </a:endParaRPr>
          </a:p>
          <a:p>
            <a:pPr marR="5080" indent="-228600">
              <a:lnSpc>
                <a:spcPct val="100000"/>
              </a:lnSpc>
              <a:buChar char="•"/>
              <a:tabLst>
                <a:tab pos="240665" algn="l"/>
                <a:tab pos="241300" algn="l"/>
              </a:tabLst>
            </a:pPr>
            <a:r>
              <a:rPr lang="en-GB" sz="2400" b="1" dirty="0">
                <a:latin typeface="Nexa Bold"/>
              </a:rPr>
              <a:t>Call to action messaging was created for each audience on how they can get involved </a:t>
            </a:r>
          </a:p>
          <a:p>
            <a:pPr marR="5080" indent="-228600">
              <a:lnSpc>
                <a:spcPct val="100000"/>
              </a:lnSpc>
              <a:buChar char="•"/>
              <a:tabLst>
                <a:tab pos="240665" algn="l"/>
                <a:tab pos="241300" algn="l"/>
              </a:tabLst>
            </a:pPr>
            <a:endParaRPr lang="en-GB" sz="2400" b="1" dirty="0">
              <a:latin typeface="Nexa Bold"/>
            </a:endParaRPr>
          </a:p>
          <a:p>
            <a:pPr marR="5080" indent="-228600">
              <a:lnSpc>
                <a:spcPct val="100000"/>
              </a:lnSpc>
              <a:buChar char="•"/>
              <a:tabLst>
                <a:tab pos="240665" algn="l"/>
                <a:tab pos="241300" algn="l"/>
              </a:tabLst>
            </a:pPr>
            <a:r>
              <a:rPr lang="en-GB" sz="2400" b="1" dirty="0">
                <a:latin typeface="Nexa Bold"/>
              </a:rPr>
              <a:t>Use of Oporto to support media reach</a:t>
            </a:r>
            <a:endParaRPr sz="2400" b="1" dirty="0">
              <a:latin typeface="Nexa Bold"/>
            </a:endParaRPr>
          </a:p>
          <a:p>
            <a:pPr>
              <a:lnSpc>
                <a:spcPct val="100000"/>
              </a:lnSpc>
              <a:buFont typeface="Nexa Light"/>
              <a:buChar char="•"/>
            </a:pPr>
            <a:endParaRPr sz="2400" b="1" dirty="0">
              <a:latin typeface="Nexa Bold"/>
            </a:endParaRPr>
          </a:p>
          <a:p>
            <a:pPr marR="180975" indent="-228600">
              <a:lnSpc>
                <a:spcPct val="100000"/>
              </a:lnSpc>
              <a:buChar char="•"/>
              <a:tabLst>
                <a:tab pos="240665" algn="l"/>
                <a:tab pos="241300" algn="l"/>
              </a:tabLst>
            </a:pPr>
            <a:r>
              <a:rPr lang="en-GB" sz="2400" b="1" dirty="0">
                <a:latin typeface="Nexa Bold"/>
              </a:rPr>
              <a:t>Complete webpage rebuild including interactive tools</a:t>
            </a:r>
            <a:endParaRPr sz="2400" b="1" dirty="0">
              <a:latin typeface="Nexa Bold"/>
            </a:endParaRPr>
          </a:p>
          <a:p>
            <a:pPr>
              <a:lnSpc>
                <a:spcPct val="100000"/>
              </a:lnSpc>
              <a:spcBef>
                <a:spcPts val="5"/>
              </a:spcBef>
              <a:buFont typeface="Nexa Light"/>
              <a:buChar char="•"/>
            </a:pPr>
            <a:endParaRPr sz="2400" b="1" dirty="0">
              <a:latin typeface="Nexa Bold"/>
            </a:endParaRPr>
          </a:p>
          <a:p>
            <a:pPr marR="5080" indent="-228600">
              <a:lnSpc>
                <a:spcPct val="100000"/>
              </a:lnSpc>
              <a:buChar char="•"/>
              <a:tabLst>
                <a:tab pos="240665" algn="l"/>
                <a:tab pos="241300" algn="l"/>
              </a:tabLst>
            </a:pPr>
            <a:r>
              <a:rPr lang="en-GB" sz="2400" b="1" dirty="0">
                <a:latin typeface="Nexa Bold"/>
              </a:rPr>
              <a:t>Partners were key to amplifying the messaging </a:t>
            </a:r>
            <a:endParaRPr sz="2400" b="1" dirty="0">
              <a:latin typeface="Nexa Bold"/>
            </a:endParaRPr>
          </a:p>
        </p:txBody>
      </p:sp>
      <p:pic>
        <p:nvPicPr>
          <p:cNvPr id="17" name="Picture 16">
            <a:extLst>
              <a:ext uri="{FF2B5EF4-FFF2-40B4-BE49-F238E27FC236}">
                <a16:creationId xmlns:a16="http://schemas.microsoft.com/office/drawing/2014/main" id="{F2E3679B-0B9B-9E45-8D79-329CD81A0E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396" t="29250" r="16854" b="25000"/>
          <a:stretch/>
        </p:blipFill>
        <p:spPr>
          <a:xfrm>
            <a:off x="431799" y="8661400"/>
            <a:ext cx="1607695" cy="110190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013C4559-2082-C741-932D-555BA782DC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396" t="29250" r="16854" b="25000"/>
          <a:stretch/>
        </p:blipFill>
        <p:spPr>
          <a:xfrm>
            <a:off x="13597154" y="366826"/>
            <a:ext cx="2207162" cy="1512774"/>
          </a:xfrm>
          <a:prstGeom prst="rect">
            <a:avLst/>
          </a:prstGeom>
        </p:spPr>
      </p:pic>
      <p:sp>
        <p:nvSpPr>
          <p:cNvPr id="8" name="TextBox 7">
            <a:extLst>
              <a:ext uri="{FF2B5EF4-FFF2-40B4-BE49-F238E27FC236}">
                <a16:creationId xmlns:a16="http://schemas.microsoft.com/office/drawing/2014/main" id="{B3641E94-53F1-4A43-ABC8-C579AB5AD4A7}"/>
              </a:ext>
            </a:extLst>
          </p:cNvPr>
          <p:cNvSpPr txBox="1"/>
          <p:nvPr/>
        </p:nvSpPr>
        <p:spPr>
          <a:xfrm>
            <a:off x="889000" y="1399168"/>
            <a:ext cx="9448800" cy="923330"/>
          </a:xfrm>
          <a:prstGeom prst="rect">
            <a:avLst/>
          </a:prstGeom>
          <a:noFill/>
        </p:spPr>
        <p:txBody>
          <a:bodyPr wrap="square" rtlCol="0">
            <a:spAutoFit/>
          </a:bodyPr>
          <a:lstStyle/>
          <a:p>
            <a:r>
              <a:rPr lang="en-GB" sz="5400" b="1" dirty="0">
                <a:latin typeface="Nexa Bold"/>
              </a:rPr>
              <a:t>Our Partners</a:t>
            </a:r>
          </a:p>
        </p:txBody>
      </p:sp>
      <p:pic>
        <p:nvPicPr>
          <p:cNvPr id="3" name="Picture 2">
            <a:extLst>
              <a:ext uri="{FF2B5EF4-FFF2-40B4-BE49-F238E27FC236}">
                <a16:creationId xmlns:a16="http://schemas.microsoft.com/office/drawing/2014/main" id="{A425042C-2B70-4C9C-8430-511697295B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8417" y="2932899"/>
            <a:ext cx="2516696" cy="1524000"/>
          </a:xfrm>
          <a:prstGeom prst="rect">
            <a:avLst/>
          </a:prstGeom>
        </p:spPr>
      </p:pic>
      <p:pic>
        <p:nvPicPr>
          <p:cNvPr id="5" name="Picture 4" descr="Text&#10;&#10;Description automatically generated">
            <a:extLst>
              <a:ext uri="{FF2B5EF4-FFF2-40B4-BE49-F238E27FC236}">
                <a16:creationId xmlns:a16="http://schemas.microsoft.com/office/drawing/2014/main" id="{CB583B97-76A6-4758-95F6-9222934767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000" y="2322498"/>
            <a:ext cx="4902226" cy="2757502"/>
          </a:xfrm>
          <a:prstGeom prst="rect">
            <a:avLst/>
          </a:prstGeom>
        </p:spPr>
      </p:pic>
      <p:pic>
        <p:nvPicPr>
          <p:cNvPr id="7" name="Picture 6" descr="A picture containing text, gear&#10;&#10;Description automatically generated">
            <a:extLst>
              <a:ext uri="{FF2B5EF4-FFF2-40B4-BE49-F238E27FC236}">
                <a16:creationId xmlns:a16="http://schemas.microsoft.com/office/drawing/2014/main" id="{8FC5D94A-6CE1-496B-86A5-23DD90CEB7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03305" y="2591318"/>
            <a:ext cx="2207162" cy="2207162"/>
          </a:xfrm>
          <a:prstGeom prst="rect">
            <a:avLst/>
          </a:prstGeom>
        </p:spPr>
      </p:pic>
      <p:pic>
        <p:nvPicPr>
          <p:cNvPr id="5122" name="Picture 1">
            <a:extLst>
              <a:ext uri="{FF2B5EF4-FFF2-40B4-BE49-F238E27FC236}">
                <a16:creationId xmlns:a16="http://schemas.microsoft.com/office/drawing/2014/main" id="{BB87849E-4ECB-47FE-A327-CA53F73B7B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558" y="8272683"/>
            <a:ext cx="5857788" cy="976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Logo&#10;&#10;Description automatically generated">
            <a:extLst>
              <a:ext uri="{FF2B5EF4-FFF2-40B4-BE49-F238E27FC236}">
                <a16:creationId xmlns:a16="http://schemas.microsoft.com/office/drawing/2014/main" id="{3135D49C-B495-480C-9A0D-183D7C5F988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251540" y="7863633"/>
            <a:ext cx="3843072" cy="1573257"/>
          </a:xfrm>
          <a:prstGeom prst="rect">
            <a:avLst/>
          </a:prstGeom>
        </p:spPr>
      </p:pic>
      <p:pic>
        <p:nvPicPr>
          <p:cNvPr id="15" name="Picture 14">
            <a:extLst>
              <a:ext uri="{FF2B5EF4-FFF2-40B4-BE49-F238E27FC236}">
                <a16:creationId xmlns:a16="http://schemas.microsoft.com/office/drawing/2014/main" id="{4EA71732-B4E6-4C2C-AF69-8CCE3CD5403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233812" y="2633130"/>
            <a:ext cx="3860800" cy="2171700"/>
          </a:xfrm>
          <a:prstGeom prst="rect">
            <a:avLst/>
          </a:prstGeom>
        </p:spPr>
      </p:pic>
      <p:pic>
        <p:nvPicPr>
          <p:cNvPr id="18" name="Picture 17" descr="A picture containing logo&#10;&#10;Description automatically generated">
            <a:extLst>
              <a:ext uri="{FF2B5EF4-FFF2-40B4-BE49-F238E27FC236}">
                <a16:creationId xmlns:a16="http://schemas.microsoft.com/office/drawing/2014/main" id="{339F9B43-6878-4866-AA55-CB6A2928FA7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94271" y="7863633"/>
            <a:ext cx="4390061" cy="1724230"/>
          </a:xfrm>
          <a:prstGeom prst="rect">
            <a:avLst/>
          </a:prstGeom>
        </p:spPr>
      </p:pic>
      <p:pic>
        <p:nvPicPr>
          <p:cNvPr id="4" name="Picture 3">
            <a:extLst>
              <a:ext uri="{FF2B5EF4-FFF2-40B4-BE49-F238E27FC236}">
                <a16:creationId xmlns:a16="http://schemas.microsoft.com/office/drawing/2014/main" id="{C3DB8C12-4E28-462B-A3E4-515F5FAD1E11}"/>
              </a:ext>
            </a:extLst>
          </p:cNvPr>
          <p:cNvPicPr>
            <a:picLocks noChangeAspect="1"/>
          </p:cNvPicPr>
          <p:nvPr/>
        </p:nvPicPr>
        <p:blipFill>
          <a:blip r:embed="rId11"/>
          <a:stretch>
            <a:fillRect/>
          </a:stretch>
        </p:blipFill>
        <p:spPr>
          <a:xfrm>
            <a:off x="6032470" y="4871576"/>
            <a:ext cx="4191060" cy="2791432"/>
          </a:xfrm>
          <a:prstGeom prst="rect">
            <a:avLst/>
          </a:prstGeom>
        </p:spPr>
      </p:pic>
    </p:spTree>
    <p:extLst>
      <p:ext uri="{BB962C8B-B14F-4D97-AF65-F5344CB8AC3E}">
        <p14:creationId xmlns:p14="http://schemas.microsoft.com/office/powerpoint/2010/main" val="36067096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8128000" cy="10160000"/>
          </a:xfrm>
          <a:prstGeom prst="rect">
            <a:avLst/>
          </a:prstGeom>
        </p:spPr>
      </p:pic>
      <p:sp>
        <p:nvSpPr>
          <p:cNvPr id="3" name="object 3"/>
          <p:cNvSpPr txBox="1">
            <a:spLocks noGrp="1"/>
          </p:cNvSpPr>
          <p:nvPr>
            <p:ph type="title"/>
          </p:nvPr>
        </p:nvSpPr>
        <p:spPr>
          <a:xfrm>
            <a:off x="3357245" y="256940"/>
            <a:ext cx="9541510" cy="558800"/>
          </a:xfrm>
          <a:prstGeom prst="rect">
            <a:avLst/>
          </a:prstGeom>
        </p:spPr>
        <p:txBody>
          <a:bodyPr vert="horz" wrap="square" lIns="0" tIns="12700" rIns="0" bIns="0" rtlCol="0">
            <a:spAutoFit/>
          </a:bodyPr>
          <a:lstStyle/>
          <a:p>
            <a:pPr marL="6028055">
              <a:lnSpc>
                <a:spcPct val="100000"/>
              </a:lnSpc>
              <a:spcBef>
                <a:spcPts val="100"/>
              </a:spcBef>
            </a:pPr>
            <a:r>
              <a:rPr lang="en-GB" spc="10" dirty="0">
                <a:solidFill>
                  <a:schemeClr val="tx1"/>
                </a:solidFill>
              </a:rPr>
              <a:t>Coverage</a:t>
            </a:r>
            <a:endParaRPr dirty="0">
              <a:solidFill>
                <a:schemeClr val="tx1"/>
              </a:solidFill>
            </a:endParaRPr>
          </a:p>
        </p:txBody>
      </p:sp>
      <p:sp>
        <p:nvSpPr>
          <p:cNvPr id="4" name="object 4"/>
          <p:cNvSpPr txBox="1"/>
          <p:nvPr/>
        </p:nvSpPr>
        <p:spPr>
          <a:xfrm>
            <a:off x="9118600" y="826676"/>
            <a:ext cx="6222874" cy="9333324"/>
          </a:xfrm>
          <a:prstGeom prst="rect">
            <a:avLst/>
          </a:prstGeom>
        </p:spPr>
        <p:txBody>
          <a:bodyPr vert="horz" wrap="square" lIns="0" tIns="12700" rIns="0" bIns="0" rtlCol="0">
            <a:spAutoFit/>
          </a:bodyPr>
          <a:lstStyle/>
          <a:p>
            <a:pPr marL="241300" marR="180975" indent="-228600">
              <a:lnSpc>
                <a:spcPct val="100000"/>
              </a:lnSpc>
              <a:spcBef>
                <a:spcPts val="100"/>
              </a:spcBef>
              <a:buChar char="•"/>
              <a:tabLst>
                <a:tab pos="240665" algn="l"/>
                <a:tab pos="241300" algn="l"/>
              </a:tabLst>
            </a:pPr>
            <a:r>
              <a:rPr lang="en-GB" sz="2200" dirty="0">
                <a:latin typeface="Nexa Bold"/>
                <a:cs typeface="Nexa Light"/>
              </a:rPr>
              <a:t>BBC Sport webpage</a:t>
            </a:r>
          </a:p>
          <a:p>
            <a:pPr marL="241300" marR="180975" indent="-228600">
              <a:lnSpc>
                <a:spcPct val="100000"/>
              </a:lnSpc>
              <a:spcBef>
                <a:spcPts val="100"/>
              </a:spcBef>
              <a:buChar char="•"/>
              <a:tabLst>
                <a:tab pos="240665" algn="l"/>
                <a:tab pos="241300" algn="l"/>
              </a:tabLst>
            </a:pPr>
            <a:endParaRPr lang="en-GB" sz="2200" dirty="0">
              <a:latin typeface="Nexa Bold"/>
              <a:cs typeface="Nexa Light"/>
            </a:endParaRPr>
          </a:p>
          <a:p>
            <a:pPr marL="241300" marR="180975" indent="-228600">
              <a:lnSpc>
                <a:spcPct val="100000"/>
              </a:lnSpc>
              <a:spcBef>
                <a:spcPts val="100"/>
              </a:spcBef>
              <a:buChar char="•"/>
              <a:tabLst>
                <a:tab pos="240665" algn="l"/>
                <a:tab pos="241300" algn="l"/>
              </a:tabLst>
            </a:pPr>
            <a:r>
              <a:rPr lang="en-GB" sz="2200" dirty="0">
                <a:latin typeface="Nexa Bold"/>
                <a:cs typeface="Nexa Light"/>
              </a:rPr>
              <a:t>Interview with CEO on 6.30pm Midlands Today</a:t>
            </a:r>
          </a:p>
          <a:p>
            <a:pPr marL="241300" marR="180975" indent="-228600">
              <a:lnSpc>
                <a:spcPct val="100000"/>
              </a:lnSpc>
              <a:spcBef>
                <a:spcPts val="100"/>
              </a:spcBef>
              <a:buChar char="•"/>
              <a:tabLst>
                <a:tab pos="240665" algn="l"/>
                <a:tab pos="241300" algn="l"/>
              </a:tabLst>
            </a:pPr>
            <a:endParaRPr lang="en-GB" sz="2200" dirty="0">
              <a:latin typeface="Nexa Bold"/>
              <a:cs typeface="Nexa Light"/>
            </a:endParaRPr>
          </a:p>
          <a:p>
            <a:pPr marL="241300" marR="180975" indent="-228600">
              <a:lnSpc>
                <a:spcPct val="100000"/>
              </a:lnSpc>
              <a:spcBef>
                <a:spcPts val="100"/>
              </a:spcBef>
              <a:buChar char="•"/>
              <a:tabLst>
                <a:tab pos="240665" algn="l"/>
                <a:tab pos="241300" algn="l"/>
              </a:tabLst>
            </a:pPr>
            <a:r>
              <a:rPr lang="en-GB" sz="2200" dirty="0">
                <a:latin typeface="Nexa Bold"/>
                <a:cs typeface="Nexa Light"/>
              </a:rPr>
              <a:t>Interview with Richard on Radio WM </a:t>
            </a:r>
          </a:p>
          <a:p>
            <a:pPr marL="241300" marR="180975" indent="-228600">
              <a:lnSpc>
                <a:spcPct val="100000"/>
              </a:lnSpc>
              <a:spcBef>
                <a:spcPts val="100"/>
              </a:spcBef>
              <a:buChar char="•"/>
              <a:tabLst>
                <a:tab pos="240665" algn="l"/>
                <a:tab pos="241300" algn="l"/>
              </a:tabLst>
            </a:pPr>
            <a:endParaRPr lang="en-GB" sz="2200" dirty="0">
              <a:latin typeface="Nexa Bold"/>
              <a:cs typeface="Nexa Light"/>
            </a:endParaRPr>
          </a:p>
          <a:p>
            <a:pPr marL="241300" marR="180975" indent="-228600">
              <a:lnSpc>
                <a:spcPct val="100000"/>
              </a:lnSpc>
              <a:spcBef>
                <a:spcPts val="100"/>
              </a:spcBef>
              <a:buChar char="•"/>
              <a:tabLst>
                <a:tab pos="240665" algn="l"/>
                <a:tab pos="241300" algn="l"/>
              </a:tabLst>
            </a:pPr>
            <a:r>
              <a:rPr lang="en-GB" sz="2200" dirty="0">
                <a:latin typeface="Nexa Bold"/>
                <a:cs typeface="Nexa Light"/>
              </a:rPr>
              <a:t>Discussion topic on the Price of Football Podcast</a:t>
            </a:r>
          </a:p>
          <a:p>
            <a:pPr marL="241300" marR="180975" indent="-228600">
              <a:lnSpc>
                <a:spcPct val="100000"/>
              </a:lnSpc>
              <a:spcBef>
                <a:spcPts val="100"/>
              </a:spcBef>
              <a:buChar char="•"/>
              <a:tabLst>
                <a:tab pos="240665" algn="l"/>
                <a:tab pos="241300" algn="l"/>
              </a:tabLst>
            </a:pPr>
            <a:endParaRPr lang="en-GB" sz="2200" dirty="0">
              <a:latin typeface="Nexa Bold"/>
              <a:cs typeface="Nexa Light"/>
            </a:endParaRPr>
          </a:p>
          <a:p>
            <a:pPr marL="241300" marR="180975" indent="-228600">
              <a:lnSpc>
                <a:spcPct val="100000"/>
              </a:lnSpc>
              <a:spcBef>
                <a:spcPts val="100"/>
              </a:spcBef>
              <a:buChar char="•"/>
              <a:tabLst>
                <a:tab pos="240665" algn="l"/>
                <a:tab pos="241300" algn="l"/>
              </a:tabLst>
            </a:pPr>
            <a:r>
              <a:rPr lang="en-GB" sz="2200" dirty="0">
                <a:latin typeface="Nexa Bold"/>
                <a:cs typeface="Nexa Light"/>
              </a:rPr>
              <a:t>Richard Panel member on BASIS webinar</a:t>
            </a:r>
          </a:p>
          <a:p>
            <a:pPr marL="241300" marR="180975" indent="-228600">
              <a:lnSpc>
                <a:spcPct val="100000"/>
              </a:lnSpc>
              <a:spcBef>
                <a:spcPts val="100"/>
              </a:spcBef>
              <a:buChar char="•"/>
              <a:tabLst>
                <a:tab pos="240665" algn="l"/>
                <a:tab pos="241300" algn="l"/>
              </a:tabLst>
            </a:pPr>
            <a:endParaRPr lang="en-GB" sz="2200" dirty="0">
              <a:latin typeface="Nexa Bold"/>
              <a:cs typeface="Nexa Light"/>
            </a:endParaRPr>
          </a:p>
          <a:p>
            <a:pPr marL="241300" marR="180975" indent="-228600">
              <a:lnSpc>
                <a:spcPct val="100000"/>
              </a:lnSpc>
              <a:spcBef>
                <a:spcPts val="100"/>
              </a:spcBef>
              <a:buChar char="•"/>
              <a:tabLst>
                <a:tab pos="240665" algn="l"/>
                <a:tab pos="241300" algn="l"/>
              </a:tabLst>
            </a:pPr>
            <a:r>
              <a:rPr lang="en-GB" sz="2200" dirty="0">
                <a:latin typeface="Nexa Bold"/>
                <a:cs typeface="Nexa Light"/>
              </a:rPr>
              <a:t>Mayor of West Midlands Office (visit being scheduled)</a:t>
            </a:r>
          </a:p>
          <a:p>
            <a:pPr marL="241300" marR="180975" indent="-228600">
              <a:lnSpc>
                <a:spcPct val="100000"/>
              </a:lnSpc>
              <a:spcBef>
                <a:spcPts val="100"/>
              </a:spcBef>
              <a:buChar char="•"/>
              <a:tabLst>
                <a:tab pos="240665" algn="l"/>
                <a:tab pos="241300" algn="l"/>
              </a:tabLst>
            </a:pPr>
            <a:endParaRPr lang="en-GB" sz="2200" dirty="0">
              <a:latin typeface="Nexa Bold"/>
              <a:cs typeface="Nexa Light"/>
            </a:endParaRPr>
          </a:p>
          <a:p>
            <a:pPr marL="241300" marR="180975" indent="-228600">
              <a:lnSpc>
                <a:spcPct val="100000"/>
              </a:lnSpc>
              <a:spcBef>
                <a:spcPts val="100"/>
              </a:spcBef>
              <a:buChar char="•"/>
              <a:tabLst>
                <a:tab pos="240665" algn="l"/>
                <a:tab pos="241300" algn="l"/>
              </a:tabLst>
            </a:pPr>
            <a:r>
              <a:rPr lang="en-GB" sz="2200" dirty="0">
                <a:latin typeface="Nexa Bold"/>
                <a:cs typeface="Nexa Light"/>
              </a:rPr>
              <a:t>West Midlands Combined Authority WM2041 Team</a:t>
            </a:r>
          </a:p>
          <a:p>
            <a:pPr marL="241300" marR="180975" indent="-228600">
              <a:lnSpc>
                <a:spcPct val="100000"/>
              </a:lnSpc>
              <a:spcBef>
                <a:spcPts val="100"/>
              </a:spcBef>
              <a:buChar char="•"/>
              <a:tabLst>
                <a:tab pos="240665" algn="l"/>
                <a:tab pos="241300" algn="l"/>
              </a:tabLst>
            </a:pPr>
            <a:endParaRPr lang="en-GB" sz="2200" dirty="0">
              <a:latin typeface="Nexa Bold"/>
              <a:cs typeface="Nexa Light"/>
            </a:endParaRPr>
          </a:p>
          <a:p>
            <a:pPr marL="241300" marR="180975" indent="-228600">
              <a:lnSpc>
                <a:spcPct val="100000"/>
              </a:lnSpc>
              <a:spcBef>
                <a:spcPts val="100"/>
              </a:spcBef>
              <a:buChar char="•"/>
              <a:tabLst>
                <a:tab pos="240665" algn="l"/>
                <a:tab pos="241300" algn="l"/>
              </a:tabLst>
            </a:pPr>
            <a:r>
              <a:rPr lang="en-GB" sz="2200" dirty="0">
                <a:latin typeface="Nexa Bold"/>
                <a:cs typeface="Nexa Light"/>
              </a:rPr>
              <a:t>BBC Bitesize Education Platform (Sept 21)</a:t>
            </a:r>
            <a:endParaRPr sz="2200" dirty="0">
              <a:latin typeface="Nexa Bold"/>
              <a:cs typeface="Nexa Light"/>
            </a:endParaRPr>
          </a:p>
          <a:p>
            <a:pPr>
              <a:lnSpc>
                <a:spcPct val="100000"/>
              </a:lnSpc>
              <a:buFont typeface="Nexa Light"/>
              <a:buChar char="•"/>
            </a:pPr>
            <a:endParaRPr sz="2200" dirty="0">
              <a:latin typeface="Nexa Bold"/>
              <a:cs typeface="Nexa Light"/>
            </a:endParaRPr>
          </a:p>
          <a:p>
            <a:pPr marL="241300" marR="5080" indent="-228600">
              <a:lnSpc>
                <a:spcPct val="100000"/>
              </a:lnSpc>
              <a:buChar char="•"/>
              <a:tabLst>
                <a:tab pos="240665" algn="l"/>
                <a:tab pos="241300" algn="l"/>
              </a:tabLst>
            </a:pPr>
            <a:r>
              <a:rPr lang="en-GB" sz="2200" dirty="0">
                <a:latin typeface="Nexa Bold"/>
                <a:cs typeface="Nexa Light"/>
              </a:rPr>
              <a:t>Nicola Richards (Conservative) MP West Brom shared her support</a:t>
            </a:r>
          </a:p>
          <a:p>
            <a:pPr marL="241300" marR="5080" indent="-228600">
              <a:lnSpc>
                <a:spcPct val="100000"/>
              </a:lnSpc>
              <a:buChar char="•"/>
              <a:tabLst>
                <a:tab pos="240665" algn="l"/>
                <a:tab pos="241300" algn="l"/>
              </a:tabLst>
            </a:pPr>
            <a:endParaRPr lang="en-GB" sz="2200" dirty="0">
              <a:latin typeface="Nexa Bold"/>
              <a:cs typeface="Nexa Light"/>
            </a:endParaRPr>
          </a:p>
          <a:p>
            <a:pPr marL="241300" marR="5080" indent="-228600">
              <a:lnSpc>
                <a:spcPct val="100000"/>
              </a:lnSpc>
              <a:buChar char="•"/>
              <a:tabLst>
                <a:tab pos="240665" algn="l"/>
                <a:tab pos="241300" algn="l"/>
              </a:tabLst>
            </a:pPr>
            <a:r>
              <a:rPr lang="en-GB" sz="2200" dirty="0">
                <a:latin typeface="Nexa Bold"/>
                <a:cs typeface="Nexa Light"/>
              </a:rPr>
              <a:t>Sport Positive (Creators of the Premier League Sustainability Table 2019/2020)</a:t>
            </a:r>
          </a:p>
          <a:p>
            <a:pPr marL="241300" marR="5080" indent="-228600">
              <a:lnSpc>
                <a:spcPct val="100000"/>
              </a:lnSpc>
              <a:buChar char="•"/>
              <a:tabLst>
                <a:tab pos="240665" algn="l"/>
                <a:tab pos="241300" algn="l"/>
              </a:tabLst>
            </a:pPr>
            <a:endParaRPr lang="en-GB" sz="2200" dirty="0">
              <a:latin typeface="Nexa Bold"/>
              <a:cs typeface="Nexa Light"/>
            </a:endParaRPr>
          </a:p>
          <a:p>
            <a:pPr marL="241300" marR="5080" indent="-228600">
              <a:lnSpc>
                <a:spcPct val="100000"/>
              </a:lnSpc>
              <a:buChar char="•"/>
              <a:tabLst>
                <a:tab pos="240665" algn="l"/>
                <a:tab pos="241300" algn="l"/>
              </a:tabLst>
            </a:pPr>
            <a:r>
              <a:rPr lang="en-GB" sz="2200" dirty="0">
                <a:latin typeface="Nexa Bold"/>
                <a:cs typeface="Nexa Light"/>
              </a:rPr>
              <a:t>Football For Future</a:t>
            </a:r>
          </a:p>
          <a:p>
            <a:pPr marL="241300" marR="5080" indent="-228600">
              <a:lnSpc>
                <a:spcPct val="100000"/>
              </a:lnSpc>
              <a:buChar char="•"/>
              <a:tabLst>
                <a:tab pos="240665" algn="l"/>
                <a:tab pos="241300" algn="l"/>
              </a:tabLst>
            </a:pPr>
            <a:endParaRPr lang="en-GB" sz="2200" dirty="0">
              <a:latin typeface="Nexa Bold"/>
              <a:cs typeface="Nexa Light"/>
            </a:endParaRPr>
          </a:p>
          <a:p>
            <a:pPr marL="241300" marR="5080" indent="-228600">
              <a:lnSpc>
                <a:spcPct val="100000"/>
              </a:lnSpc>
              <a:buChar char="•"/>
              <a:tabLst>
                <a:tab pos="240665" algn="l"/>
                <a:tab pos="241300" algn="l"/>
              </a:tabLst>
            </a:pPr>
            <a:r>
              <a:rPr lang="en-GB" sz="2200" dirty="0">
                <a:latin typeface="Nexa Bold"/>
                <a:cs typeface="Nexa Light"/>
              </a:rPr>
              <a:t>Mental Health FA</a:t>
            </a:r>
          </a:p>
        </p:txBody>
      </p:sp>
      <p:pic>
        <p:nvPicPr>
          <p:cNvPr id="14" name="Picture 13">
            <a:extLst>
              <a:ext uri="{FF2B5EF4-FFF2-40B4-BE49-F238E27FC236}">
                <a16:creationId xmlns:a16="http://schemas.microsoft.com/office/drawing/2014/main" id="{CF5FD183-02A8-0E4D-ABDD-445917DDF8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396" t="29250" r="16854" b="25000"/>
          <a:stretch/>
        </p:blipFill>
        <p:spPr>
          <a:xfrm>
            <a:off x="14349751" y="218896"/>
            <a:ext cx="1459459" cy="100030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569720" y="1422400"/>
            <a:ext cx="9541510" cy="558800"/>
          </a:xfrm>
          <a:prstGeom prst="rect">
            <a:avLst/>
          </a:prstGeom>
        </p:spPr>
        <p:txBody>
          <a:bodyPr vert="horz" wrap="square" lIns="0" tIns="12700" rIns="0" bIns="0" rtlCol="0">
            <a:spAutoFit/>
          </a:bodyPr>
          <a:lstStyle/>
          <a:p>
            <a:pPr marL="6028055">
              <a:lnSpc>
                <a:spcPct val="100000"/>
              </a:lnSpc>
              <a:spcBef>
                <a:spcPts val="100"/>
              </a:spcBef>
            </a:pPr>
            <a:r>
              <a:rPr lang="en-GB" spc="10" dirty="0">
                <a:solidFill>
                  <a:schemeClr val="tx1"/>
                </a:solidFill>
              </a:rPr>
              <a:t>Guess Who?</a:t>
            </a:r>
            <a:endParaRPr dirty="0">
              <a:solidFill>
                <a:schemeClr val="tx1"/>
              </a:solidFill>
            </a:endParaRPr>
          </a:p>
        </p:txBody>
      </p:sp>
      <p:pic>
        <p:nvPicPr>
          <p:cNvPr id="14" name="Picture 13">
            <a:extLst>
              <a:ext uri="{FF2B5EF4-FFF2-40B4-BE49-F238E27FC236}">
                <a16:creationId xmlns:a16="http://schemas.microsoft.com/office/drawing/2014/main" id="{CF5FD183-02A8-0E4D-ABDD-445917DDF8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396" t="29250" r="16854" b="25000"/>
          <a:stretch/>
        </p:blipFill>
        <p:spPr>
          <a:xfrm>
            <a:off x="14349751" y="218896"/>
            <a:ext cx="1459459" cy="1000304"/>
          </a:xfrm>
          <a:prstGeom prst="rect">
            <a:avLst/>
          </a:prstGeom>
        </p:spPr>
      </p:pic>
      <p:pic>
        <p:nvPicPr>
          <p:cNvPr id="6" name="Picture 5">
            <a:extLst>
              <a:ext uri="{FF2B5EF4-FFF2-40B4-BE49-F238E27FC236}">
                <a16:creationId xmlns:a16="http://schemas.microsoft.com/office/drawing/2014/main" id="{03D54C47-01DB-4856-B17F-E9D1D7CD07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0160000" cy="10160000"/>
          </a:xfrm>
          <a:prstGeom prst="rect">
            <a:avLst/>
          </a:prstGeom>
        </p:spPr>
      </p:pic>
      <p:sp>
        <p:nvSpPr>
          <p:cNvPr id="7" name="TextBox 6">
            <a:extLst>
              <a:ext uri="{FF2B5EF4-FFF2-40B4-BE49-F238E27FC236}">
                <a16:creationId xmlns:a16="http://schemas.microsoft.com/office/drawing/2014/main" id="{AF3B2791-5C73-4764-BD02-4CB6B55F8196}"/>
              </a:ext>
            </a:extLst>
          </p:cNvPr>
          <p:cNvSpPr txBox="1"/>
          <p:nvPr/>
        </p:nvSpPr>
        <p:spPr>
          <a:xfrm>
            <a:off x="10795000" y="2191084"/>
            <a:ext cx="4709410" cy="4893647"/>
          </a:xfrm>
          <a:prstGeom prst="rect">
            <a:avLst/>
          </a:prstGeom>
          <a:noFill/>
        </p:spPr>
        <p:txBody>
          <a:bodyPr wrap="square" rtlCol="0">
            <a:spAutoFit/>
          </a:bodyPr>
          <a:lstStyle/>
          <a:p>
            <a:r>
              <a:rPr lang="en-GB" sz="2400" dirty="0">
                <a:latin typeface="Nexa Bold"/>
              </a:rPr>
              <a:t>Morten Thorsby, 25 year old Norwegian midfielder currently playing for Sampdoria in Italy</a:t>
            </a:r>
          </a:p>
          <a:p>
            <a:endParaRPr lang="en-GB" sz="2400" dirty="0">
              <a:latin typeface="Nexa Bold"/>
            </a:endParaRPr>
          </a:p>
          <a:p>
            <a:r>
              <a:rPr lang="en-GB" sz="2400" dirty="0">
                <a:latin typeface="Nexa Bold"/>
              </a:rPr>
              <a:t>He is a keen climate activist and in a recent interview is quoted to say</a:t>
            </a:r>
          </a:p>
          <a:p>
            <a:endParaRPr lang="en-GB" sz="2400" dirty="0">
              <a:latin typeface="Nexa Bold"/>
            </a:endParaRPr>
          </a:p>
          <a:p>
            <a:r>
              <a:rPr lang="en-GB" sz="2400" dirty="0">
                <a:latin typeface="Nexa Bold"/>
              </a:rPr>
              <a:t>“I believe as athletes, we are part of society just like every one else. We have the platform and the ability to reach out to so many people in powerful ways. We really need to use this.” </a:t>
            </a:r>
          </a:p>
        </p:txBody>
      </p:sp>
    </p:spTree>
    <p:extLst>
      <p:ext uri="{BB962C8B-B14F-4D97-AF65-F5344CB8AC3E}">
        <p14:creationId xmlns:p14="http://schemas.microsoft.com/office/powerpoint/2010/main" val="409853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013C4559-2082-C741-932D-555BA782DC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396" t="29250" r="16854" b="25000"/>
          <a:stretch/>
        </p:blipFill>
        <p:spPr>
          <a:xfrm>
            <a:off x="13597154" y="366826"/>
            <a:ext cx="2207162" cy="1512774"/>
          </a:xfrm>
          <a:prstGeom prst="rect">
            <a:avLst/>
          </a:prstGeom>
        </p:spPr>
      </p:pic>
      <p:sp>
        <p:nvSpPr>
          <p:cNvPr id="8" name="TextBox 7">
            <a:extLst>
              <a:ext uri="{FF2B5EF4-FFF2-40B4-BE49-F238E27FC236}">
                <a16:creationId xmlns:a16="http://schemas.microsoft.com/office/drawing/2014/main" id="{B3641E94-53F1-4A43-ABC8-C579AB5AD4A7}"/>
              </a:ext>
            </a:extLst>
          </p:cNvPr>
          <p:cNvSpPr txBox="1"/>
          <p:nvPr/>
        </p:nvSpPr>
        <p:spPr>
          <a:xfrm>
            <a:off x="889000" y="930870"/>
            <a:ext cx="9448800" cy="923330"/>
          </a:xfrm>
          <a:prstGeom prst="rect">
            <a:avLst/>
          </a:prstGeom>
          <a:noFill/>
        </p:spPr>
        <p:txBody>
          <a:bodyPr wrap="square" rtlCol="0">
            <a:spAutoFit/>
          </a:bodyPr>
          <a:lstStyle/>
          <a:p>
            <a:r>
              <a:rPr lang="en-GB" sz="5400" b="1" dirty="0">
                <a:latin typeface="Nexa Bold"/>
              </a:rPr>
              <a:t>Data &amp; Insight Socials</a:t>
            </a:r>
          </a:p>
        </p:txBody>
      </p:sp>
      <p:pic>
        <p:nvPicPr>
          <p:cNvPr id="3" name="Picture 2">
            <a:extLst>
              <a:ext uri="{FF2B5EF4-FFF2-40B4-BE49-F238E27FC236}">
                <a16:creationId xmlns:a16="http://schemas.microsoft.com/office/drawing/2014/main" id="{94155123-EFFA-48EE-9955-827DC7B2EF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000" y="2336800"/>
            <a:ext cx="15062200" cy="7275136"/>
          </a:xfrm>
          <a:prstGeom prst="rect">
            <a:avLst/>
          </a:prstGeom>
        </p:spPr>
      </p:pic>
    </p:spTree>
    <p:extLst>
      <p:ext uri="{BB962C8B-B14F-4D97-AF65-F5344CB8AC3E}">
        <p14:creationId xmlns:p14="http://schemas.microsoft.com/office/powerpoint/2010/main" val="40983340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013C4559-2082-C741-932D-555BA782DC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396" t="29250" r="16854" b="25000"/>
          <a:stretch/>
        </p:blipFill>
        <p:spPr>
          <a:xfrm>
            <a:off x="13597154" y="366826"/>
            <a:ext cx="2207162" cy="1512774"/>
          </a:xfrm>
          <a:prstGeom prst="rect">
            <a:avLst/>
          </a:prstGeom>
        </p:spPr>
      </p:pic>
      <p:sp>
        <p:nvSpPr>
          <p:cNvPr id="8" name="TextBox 7">
            <a:extLst>
              <a:ext uri="{FF2B5EF4-FFF2-40B4-BE49-F238E27FC236}">
                <a16:creationId xmlns:a16="http://schemas.microsoft.com/office/drawing/2014/main" id="{B3641E94-53F1-4A43-ABC8-C579AB5AD4A7}"/>
              </a:ext>
            </a:extLst>
          </p:cNvPr>
          <p:cNvSpPr txBox="1"/>
          <p:nvPr/>
        </p:nvSpPr>
        <p:spPr>
          <a:xfrm>
            <a:off x="6801045" y="661548"/>
            <a:ext cx="7162800" cy="923330"/>
          </a:xfrm>
          <a:prstGeom prst="rect">
            <a:avLst/>
          </a:prstGeom>
          <a:noFill/>
        </p:spPr>
        <p:txBody>
          <a:bodyPr wrap="square" rtlCol="0">
            <a:spAutoFit/>
          </a:bodyPr>
          <a:lstStyle/>
          <a:p>
            <a:r>
              <a:rPr lang="en-GB" sz="5400" dirty="0">
                <a:latin typeface="Nexa Bold"/>
              </a:rPr>
              <a:t>	What Next?</a:t>
            </a:r>
          </a:p>
        </p:txBody>
      </p:sp>
      <p:pic>
        <p:nvPicPr>
          <p:cNvPr id="4" name="Picture 3" descr="A picture containing person, grass, outdoor, standing&#10;&#10;Description automatically generated">
            <a:extLst>
              <a:ext uri="{FF2B5EF4-FFF2-40B4-BE49-F238E27FC236}">
                <a16:creationId xmlns:a16="http://schemas.microsoft.com/office/drawing/2014/main" id="{AAAFEA44-1B99-4B2F-8E68-ED4896788A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7167736" cy="10160000"/>
          </a:xfrm>
          <a:prstGeom prst="rect">
            <a:avLst/>
          </a:prstGeom>
        </p:spPr>
      </p:pic>
      <p:sp>
        <p:nvSpPr>
          <p:cNvPr id="3" name="TextBox 2">
            <a:extLst>
              <a:ext uri="{FF2B5EF4-FFF2-40B4-BE49-F238E27FC236}">
                <a16:creationId xmlns:a16="http://schemas.microsoft.com/office/drawing/2014/main" id="{766DAEBF-E433-4BD3-B00A-E5CDE05AE3FF}"/>
              </a:ext>
            </a:extLst>
          </p:cNvPr>
          <p:cNvSpPr txBox="1"/>
          <p:nvPr/>
        </p:nvSpPr>
        <p:spPr>
          <a:xfrm>
            <a:off x="7823200" y="1879600"/>
            <a:ext cx="7467600" cy="8771632"/>
          </a:xfrm>
          <a:prstGeom prst="rect">
            <a:avLst/>
          </a:prstGeom>
          <a:noFill/>
        </p:spPr>
        <p:txBody>
          <a:bodyPr wrap="square" rtlCol="0">
            <a:spAutoFit/>
          </a:bodyPr>
          <a:lstStyle/>
          <a:p>
            <a:pPr marL="285750" indent="-285750">
              <a:buFont typeface="Arial" panose="020B0604020202020204" pitchFamily="34" charset="0"/>
              <a:buChar char="•"/>
            </a:pPr>
            <a:r>
              <a:rPr lang="en-GB" sz="2400" dirty="0">
                <a:latin typeface="Nexa Light"/>
              </a:rPr>
              <a:t>Part of our S4CA commitment is around accurate reporting of scope 1 &amp; 2 emissions, this will be annually from Sept</a:t>
            </a:r>
          </a:p>
          <a:p>
            <a:pPr marL="285750" indent="-285750">
              <a:buFont typeface="Arial" panose="020B0604020202020204" pitchFamily="34" charset="0"/>
              <a:buChar char="•"/>
            </a:pPr>
            <a:endParaRPr lang="en-GB" sz="2400" dirty="0">
              <a:latin typeface="Nexa Light"/>
            </a:endParaRPr>
          </a:p>
          <a:p>
            <a:pPr marL="285750" indent="-285750">
              <a:buFont typeface="Arial" panose="020B0604020202020204" pitchFamily="34" charset="0"/>
              <a:buChar char="•"/>
            </a:pPr>
            <a:r>
              <a:rPr lang="en-GB" sz="2400" dirty="0">
                <a:latin typeface="Nexa Light"/>
              </a:rPr>
              <a:t>Understanding scope 3 emissions and what this means for football</a:t>
            </a:r>
          </a:p>
          <a:p>
            <a:pPr marL="285750" indent="-285750">
              <a:buFont typeface="Arial" panose="020B0604020202020204" pitchFamily="34" charset="0"/>
              <a:buChar char="•"/>
            </a:pPr>
            <a:endParaRPr lang="en-GB" sz="2400" dirty="0">
              <a:latin typeface="Nexa Light"/>
            </a:endParaRPr>
          </a:p>
          <a:p>
            <a:pPr marL="285750" indent="-285750">
              <a:buFont typeface="Arial" panose="020B0604020202020204" pitchFamily="34" charset="0"/>
              <a:buChar char="•"/>
            </a:pPr>
            <a:r>
              <a:rPr lang="en-GB" sz="2400" dirty="0">
                <a:latin typeface="Nexa Light"/>
              </a:rPr>
              <a:t>Commit to reduce scope 1 &amp; 2 by 45% no later than 2030, aligned with S4CA agreement</a:t>
            </a:r>
          </a:p>
          <a:p>
            <a:pPr marL="285750" indent="-285750">
              <a:buFont typeface="Arial" panose="020B0604020202020204" pitchFamily="34" charset="0"/>
              <a:buChar char="•"/>
            </a:pPr>
            <a:endParaRPr lang="en-GB" sz="2400" dirty="0">
              <a:latin typeface="Nexa Light"/>
            </a:endParaRPr>
          </a:p>
          <a:p>
            <a:pPr marL="285750" indent="-285750">
              <a:buFont typeface="Arial" panose="020B0604020202020204" pitchFamily="34" charset="0"/>
              <a:buChar char="•"/>
            </a:pPr>
            <a:r>
              <a:rPr lang="en-GB" sz="2400" dirty="0">
                <a:latin typeface="Nexa Light"/>
              </a:rPr>
              <a:t>Understand and implement a way football can measure, avoid, reduce &amp; offset GHG emissions </a:t>
            </a:r>
          </a:p>
          <a:p>
            <a:pPr marL="285750" indent="-285750">
              <a:buFont typeface="Arial" panose="020B0604020202020204" pitchFamily="34" charset="0"/>
              <a:buChar char="•"/>
            </a:pPr>
            <a:endParaRPr lang="en-GB" sz="2400" dirty="0">
              <a:latin typeface="Nexa Light"/>
            </a:endParaRPr>
          </a:p>
          <a:p>
            <a:pPr marL="285750" indent="-285750">
              <a:buFont typeface="Arial" panose="020B0604020202020204" pitchFamily="34" charset="0"/>
              <a:buChar char="•"/>
            </a:pPr>
            <a:r>
              <a:rPr lang="en-GB" sz="2400" dirty="0">
                <a:latin typeface="Nexa Light"/>
              </a:rPr>
              <a:t>Consider our plans for COP26</a:t>
            </a:r>
          </a:p>
          <a:p>
            <a:pPr marL="285750" indent="-285750">
              <a:buFont typeface="Arial" panose="020B0604020202020204" pitchFamily="34" charset="0"/>
              <a:buChar char="•"/>
            </a:pPr>
            <a:endParaRPr lang="en-GB" sz="2400" dirty="0">
              <a:latin typeface="Nexa Light"/>
            </a:endParaRPr>
          </a:p>
          <a:p>
            <a:pPr marL="285750" indent="-285750">
              <a:buFont typeface="Arial" panose="020B0604020202020204" pitchFamily="34" charset="0"/>
              <a:buChar char="•"/>
            </a:pPr>
            <a:r>
              <a:rPr lang="en-GB" sz="2400" dirty="0">
                <a:latin typeface="Nexa Light"/>
              </a:rPr>
              <a:t>Build our social audiences </a:t>
            </a:r>
          </a:p>
          <a:p>
            <a:pPr marL="285750" indent="-285750">
              <a:buFont typeface="Arial" panose="020B0604020202020204" pitchFamily="34" charset="0"/>
              <a:buChar char="•"/>
            </a:pPr>
            <a:endParaRPr lang="en-GB" sz="2400" dirty="0">
              <a:latin typeface="Nexa Light"/>
            </a:endParaRPr>
          </a:p>
          <a:p>
            <a:pPr marL="285750" indent="-285750">
              <a:buFont typeface="Arial" panose="020B0604020202020204" pitchFamily="34" charset="0"/>
              <a:buChar char="•"/>
            </a:pPr>
            <a:r>
              <a:rPr lang="en-GB" sz="2400" dirty="0">
                <a:latin typeface="Nexa Light"/>
              </a:rPr>
              <a:t>Launch the Green Innovation Fund </a:t>
            </a:r>
          </a:p>
          <a:p>
            <a:pPr marL="285750" indent="-285750">
              <a:buFont typeface="Arial" panose="020B0604020202020204" pitchFamily="34" charset="0"/>
              <a:buChar char="•"/>
            </a:pPr>
            <a:endParaRPr lang="en-GB" sz="2400" dirty="0">
              <a:latin typeface="Nexa Light"/>
            </a:endParaRPr>
          </a:p>
          <a:p>
            <a:pPr marL="285750" indent="-285750">
              <a:buFont typeface="Arial" panose="020B0604020202020204" pitchFamily="34" charset="0"/>
              <a:buChar char="•"/>
            </a:pPr>
            <a:r>
              <a:rPr lang="en-GB" sz="2400" dirty="0">
                <a:latin typeface="Nexa Light"/>
              </a:rPr>
              <a:t>Engage with new partners with the same values to support, promote, add value and potentially to finance – new money!</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513681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body" idx="1"/>
          </p:nvPr>
        </p:nvSpPr>
        <p:spPr>
          <a:xfrm>
            <a:off x="4120847" y="1727200"/>
            <a:ext cx="8001640" cy="3008259"/>
          </a:xfrm>
          <a:prstGeom prst="rect">
            <a:avLst/>
          </a:prstGeom>
        </p:spPr>
        <p:txBody>
          <a:bodyPr vert="horz" wrap="square" lIns="0" tIns="11430" rIns="0" bIns="0" rtlCol="0">
            <a:spAutoFit/>
          </a:bodyPr>
          <a:lstStyle/>
          <a:p>
            <a:pPr marL="12700" marR="5080" indent="-635" algn="ctr">
              <a:lnSpc>
                <a:spcPct val="101699"/>
              </a:lnSpc>
              <a:spcBef>
                <a:spcPts val="90"/>
              </a:spcBef>
            </a:pPr>
            <a:r>
              <a:rPr lang="en-US" sz="3200" b="0" dirty="0"/>
              <a:t>On June 8th, 2021, we proudly launched Save Today, Play Tomorrow the first of its kind sustainability </a:t>
            </a:r>
            <a:r>
              <a:rPr lang="en-US" sz="3200" b="0" dirty="0" err="1"/>
              <a:t>programme</a:t>
            </a:r>
            <a:r>
              <a:rPr lang="en-US" sz="3200" b="0" dirty="0"/>
              <a:t> in the UK that looks to empower grassroots football to support our ambitious goal of creating a low carbon greener game across the region</a:t>
            </a:r>
          </a:p>
        </p:txBody>
      </p:sp>
      <p:sp>
        <p:nvSpPr>
          <p:cNvPr id="3" name="object 3"/>
          <p:cNvSpPr txBox="1">
            <a:spLocks noGrp="1"/>
          </p:cNvSpPr>
          <p:nvPr>
            <p:ph type="title"/>
          </p:nvPr>
        </p:nvSpPr>
        <p:spPr>
          <a:xfrm>
            <a:off x="7022147" y="814398"/>
            <a:ext cx="2211705" cy="756920"/>
          </a:xfrm>
          <a:prstGeom prst="rect">
            <a:avLst/>
          </a:prstGeom>
        </p:spPr>
        <p:txBody>
          <a:bodyPr vert="horz" wrap="square" lIns="0" tIns="12700" rIns="0" bIns="0" rtlCol="0">
            <a:spAutoFit/>
          </a:bodyPr>
          <a:lstStyle/>
          <a:p>
            <a:pPr marL="12700">
              <a:lnSpc>
                <a:spcPct val="100000"/>
              </a:lnSpc>
              <a:spcBef>
                <a:spcPts val="100"/>
              </a:spcBef>
            </a:pPr>
            <a:r>
              <a:rPr sz="4800" dirty="0">
                <a:solidFill>
                  <a:srgbClr val="000000"/>
                </a:solidFill>
              </a:rPr>
              <a:t>A</a:t>
            </a:r>
            <a:r>
              <a:rPr sz="4800" spc="50" dirty="0">
                <a:solidFill>
                  <a:srgbClr val="000000"/>
                </a:solidFill>
              </a:rPr>
              <a:t>B</a:t>
            </a:r>
            <a:r>
              <a:rPr sz="4800" dirty="0">
                <a:solidFill>
                  <a:srgbClr val="000000"/>
                </a:solidFill>
              </a:rPr>
              <a:t>OUT</a:t>
            </a:r>
            <a:endParaRPr sz="4800" dirty="0"/>
          </a:p>
        </p:txBody>
      </p:sp>
      <p:sp>
        <p:nvSpPr>
          <p:cNvPr id="4" name="object 4"/>
          <p:cNvSpPr/>
          <p:nvPr/>
        </p:nvSpPr>
        <p:spPr>
          <a:xfrm>
            <a:off x="0" y="0"/>
            <a:ext cx="4808220" cy="5848350"/>
          </a:xfrm>
          <a:custGeom>
            <a:avLst/>
            <a:gdLst/>
            <a:ahLst/>
            <a:cxnLst/>
            <a:rect l="l" t="t" r="r" b="b"/>
            <a:pathLst>
              <a:path w="4808220" h="5848350">
                <a:moveTo>
                  <a:pt x="3341609" y="0"/>
                </a:moveTo>
                <a:lnTo>
                  <a:pt x="3373688" y="29855"/>
                </a:lnTo>
                <a:lnTo>
                  <a:pt x="3406178" y="60975"/>
                </a:lnTo>
                <a:lnTo>
                  <a:pt x="3438218" y="92558"/>
                </a:lnTo>
                <a:lnTo>
                  <a:pt x="3469800" y="124597"/>
                </a:lnTo>
                <a:lnTo>
                  <a:pt x="3500921" y="157088"/>
                </a:lnTo>
                <a:lnTo>
                  <a:pt x="3531574" y="190024"/>
                </a:lnTo>
                <a:lnTo>
                  <a:pt x="3561754" y="223401"/>
                </a:lnTo>
                <a:lnTo>
                  <a:pt x="3591456" y="257212"/>
                </a:lnTo>
                <a:lnTo>
                  <a:pt x="3620674" y="291453"/>
                </a:lnTo>
                <a:lnTo>
                  <a:pt x="3649403" y="326118"/>
                </a:lnTo>
                <a:lnTo>
                  <a:pt x="3677638" y="361202"/>
                </a:lnTo>
                <a:lnTo>
                  <a:pt x="3705372" y="396699"/>
                </a:lnTo>
                <a:lnTo>
                  <a:pt x="3732602" y="432604"/>
                </a:lnTo>
                <a:lnTo>
                  <a:pt x="3759320" y="468911"/>
                </a:lnTo>
                <a:lnTo>
                  <a:pt x="3785522" y="505616"/>
                </a:lnTo>
                <a:lnTo>
                  <a:pt x="3811203" y="542712"/>
                </a:lnTo>
                <a:lnTo>
                  <a:pt x="3836356" y="580194"/>
                </a:lnTo>
                <a:lnTo>
                  <a:pt x="3860977" y="618056"/>
                </a:lnTo>
                <a:lnTo>
                  <a:pt x="3885060" y="656295"/>
                </a:lnTo>
                <a:lnTo>
                  <a:pt x="3908600" y="694903"/>
                </a:lnTo>
                <a:lnTo>
                  <a:pt x="3931591" y="733875"/>
                </a:lnTo>
                <a:lnTo>
                  <a:pt x="3954028" y="773207"/>
                </a:lnTo>
                <a:lnTo>
                  <a:pt x="3975905" y="812892"/>
                </a:lnTo>
                <a:lnTo>
                  <a:pt x="3997217" y="852925"/>
                </a:lnTo>
                <a:lnTo>
                  <a:pt x="4017959" y="893301"/>
                </a:lnTo>
                <a:lnTo>
                  <a:pt x="4038125" y="934015"/>
                </a:lnTo>
                <a:lnTo>
                  <a:pt x="4057710" y="975061"/>
                </a:lnTo>
                <a:lnTo>
                  <a:pt x="4076708" y="1016433"/>
                </a:lnTo>
                <a:lnTo>
                  <a:pt x="4095114" y="1058126"/>
                </a:lnTo>
                <a:lnTo>
                  <a:pt x="4112923" y="1100135"/>
                </a:lnTo>
                <a:lnTo>
                  <a:pt x="4130128" y="1142454"/>
                </a:lnTo>
                <a:lnTo>
                  <a:pt x="4146725" y="1185078"/>
                </a:lnTo>
                <a:lnTo>
                  <a:pt x="4162709" y="1228002"/>
                </a:lnTo>
                <a:lnTo>
                  <a:pt x="4178073" y="1271219"/>
                </a:lnTo>
                <a:lnTo>
                  <a:pt x="4192813" y="1314725"/>
                </a:lnTo>
                <a:lnTo>
                  <a:pt x="4206922" y="1358515"/>
                </a:lnTo>
                <a:lnTo>
                  <a:pt x="4220397" y="1402582"/>
                </a:lnTo>
                <a:lnTo>
                  <a:pt x="4233230" y="1446921"/>
                </a:lnTo>
                <a:lnTo>
                  <a:pt x="4245417" y="1491528"/>
                </a:lnTo>
                <a:lnTo>
                  <a:pt x="4256952" y="1536396"/>
                </a:lnTo>
                <a:lnTo>
                  <a:pt x="4267830" y="1581520"/>
                </a:lnTo>
                <a:lnTo>
                  <a:pt x="4278046" y="1626894"/>
                </a:lnTo>
                <a:lnTo>
                  <a:pt x="4287594" y="1672514"/>
                </a:lnTo>
                <a:lnTo>
                  <a:pt x="4296468" y="1718374"/>
                </a:lnTo>
                <a:lnTo>
                  <a:pt x="4304663" y="1764468"/>
                </a:lnTo>
                <a:lnTo>
                  <a:pt x="4312175" y="1810791"/>
                </a:lnTo>
                <a:lnTo>
                  <a:pt x="4318996" y="1857338"/>
                </a:lnTo>
                <a:lnTo>
                  <a:pt x="4325123" y="1904103"/>
                </a:lnTo>
                <a:lnTo>
                  <a:pt x="4330549" y="1951081"/>
                </a:lnTo>
                <a:lnTo>
                  <a:pt x="4335269" y="1998266"/>
                </a:lnTo>
                <a:lnTo>
                  <a:pt x="4339278" y="2045653"/>
                </a:lnTo>
                <a:lnTo>
                  <a:pt x="4342570" y="2093236"/>
                </a:lnTo>
                <a:lnTo>
                  <a:pt x="4345140" y="2141010"/>
                </a:lnTo>
                <a:lnTo>
                  <a:pt x="4346983" y="2188970"/>
                </a:lnTo>
                <a:lnTo>
                  <a:pt x="4348092" y="2237111"/>
                </a:lnTo>
                <a:lnTo>
                  <a:pt x="4348463" y="2285426"/>
                </a:lnTo>
                <a:lnTo>
                  <a:pt x="4348092" y="2333741"/>
                </a:lnTo>
                <a:lnTo>
                  <a:pt x="4346983" y="2381882"/>
                </a:lnTo>
                <a:lnTo>
                  <a:pt x="4345140" y="2429842"/>
                </a:lnTo>
                <a:lnTo>
                  <a:pt x="4342570" y="2477617"/>
                </a:lnTo>
                <a:lnTo>
                  <a:pt x="4339278" y="2525201"/>
                </a:lnTo>
                <a:lnTo>
                  <a:pt x="4335269" y="2572588"/>
                </a:lnTo>
                <a:lnTo>
                  <a:pt x="4330549" y="2619773"/>
                </a:lnTo>
                <a:lnTo>
                  <a:pt x="4325123" y="2666751"/>
                </a:lnTo>
                <a:lnTo>
                  <a:pt x="4318996" y="2713516"/>
                </a:lnTo>
                <a:lnTo>
                  <a:pt x="4312175" y="2760063"/>
                </a:lnTo>
                <a:lnTo>
                  <a:pt x="4304663" y="2806387"/>
                </a:lnTo>
                <a:lnTo>
                  <a:pt x="4296468" y="2852481"/>
                </a:lnTo>
                <a:lnTo>
                  <a:pt x="4287594" y="2898341"/>
                </a:lnTo>
                <a:lnTo>
                  <a:pt x="4278046" y="2943961"/>
                </a:lnTo>
                <a:lnTo>
                  <a:pt x="4267830" y="2989336"/>
                </a:lnTo>
                <a:lnTo>
                  <a:pt x="4256952" y="3034461"/>
                </a:lnTo>
                <a:lnTo>
                  <a:pt x="4245417" y="3079329"/>
                </a:lnTo>
                <a:lnTo>
                  <a:pt x="4233230" y="3123936"/>
                </a:lnTo>
                <a:lnTo>
                  <a:pt x="4220397" y="3168275"/>
                </a:lnTo>
                <a:lnTo>
                  <a:pt x="4206922" y="3212343"/>
                </a:lnTo>
                <a:lnTo>
                  <a:pt x="4192813" y="3256132"/>
                </a:lnTo>
                <a:lnTo>
                  <a:pt x="4178073" y="3299639"/>
                </a:lnTo>
                <a:lnTo>
                  <a:pt x="4162709" y="3342856"/>
                </a:lnTo>
                <a:lnTo>
                  <a:pt x="4146725" y="3385780"/>
                </a:lnTo>
                <a:lnTo>
                  <a:pt x="4130128" y="3428404"/>
                </a:lnTo>
                <a:lnTo>
                  <a:pt x="4112923" y="3470724"/>
                </a:lnTo>
                <a:lnTo>
                  <a:pt x="4095114" y="3512733"/>
                </a:lnTo>
                <a:lnTo>
                  <a:pt x="4076708" y="3554426"/>
                </a:lnTo>
                <a:lnTo>
                  <a:pt x="4057710" y="3595799"/>
                </a:lnTo>
                <a:lnTo>
                  <a:pt x="4038125" y="3636844"/>
                </a:lnTo>
                <a:lnTo>
                  <a:pt x="4017959" y="3677558"/>
                </a:lnTo>
                <a:lnTo>
                  <a:pt x="3997217" y="3717935"/>
                </a:lnTo>
                <a:lnTo>
                  <a:pt x="3975905" y="3757968"/>
                </a:lnTo>
                <a:lnTo>
                  <a:pt x="3954028" y="3797654"/>
                </a:lnTo>
                <a:lnTo>
                  <a:pt x="3931591" y="3836985"/>
                </a:lnTo>
                <a:lnTo>
                  <a:pt x="3908600" y="3875958"/>
                </a:lnTo>
                <a:lnTo>
                  <a:pt x="3885060" y="3914566"/>
                </a:lnTo>
                <a:lnTo>
                  <a:pt x="3860977" y="3952804"/>
                </a:lnTo>
                <a:lnTo>
                  <a:pt x="3836356" y="3990667"/>
                </a:lnTo>
                <a:lnTo>
                  <a:pt x="3811203" y="4028149"/>
                </a:lnTo>
                <a:lnTo>
                  <a:pt x="3785522" y="4065246"/>
                </a:lnTo>
                <a:lnTo>
                  <a:pt x="3759320" y="4101950"/>
                </a:lnTo>
                <a:lnTo>
                  <a:pt x="3732602" y="4138257"/>
                </a:lnTo>
                <a:lnTo>
                  <a:pt x="3705372" y="4174162"/>
                </a:lnTo>
                <a:lnTo>
                  <a:pt x="3677638" y="4209660"/>
                </a:lnTo>
                <a:lnTo>
                  <a:pt x="3649403" y="4244744"/>
                </a:lnTo>
                <a:lnTo>
                  <a:pt x="3620674" y="4279409"/>
                </a:lnTo>
                <a:lnTo>
                  <a:pt x="3591456" y="4313650"/>
                </a:lnTo>
                <a:lnTo>
                  <a:pt x="3561754" y="4347462"/>
                </a:lnTo>
                <a:lnTo>
                  <a:pt x="3531574" y="4380838"/>
                </a:lnTo>
                <a:lnTo>
                  <a:pt x="3500921" y="4413775"/>
                </a:lnTo>
                <a:lnTo>
                  <a:pt x="3469800" y="4446265"/>
                </a:lnTo>
                <a:lnTo>
                  <a:pt x="3438218" y="4478305"/>
                </a:lnTo>
                <a:lnTo>
                  <a:pt x="3406178" y="4509887"/>
                </a:lnTo>
                <a:lnTo>
                  <a:pt x="3373688" y="4541008"/>
                </a:lnTo>
                <a:lnTo>
                  <a:pt x="3340752" y="4571661"/>
                </a:lnTo>
                <a:lnTo>
                  <a:pt x="3307375" y="4601842"/>
                </a:lnTo>
                <a:lnTo>
                  <a:pt x="3273564" y="4631544"/>
                </a:lnTo>
                <a:lnTo>
                  <a:pt x="3239323" y="4660762"/>
                </a:lnTo>
                <a:lnTo>
                  <a:pt x="3204658" y="4689492"/>
                </a:lnTo>
                <a:lnTo>
                  <a:pt x="3169574" y="4717726"/>
                </a:lnTo>
                <a:lnTo>
                  <a:pt x="3134077" y="4745461"/>
                </a:lnTo>
                <a:lnTo>
                  <a:pt x="3098172" y="4772690"/>
                </a:lnTo>
                <a:lnTo>
                  <a:pt x="3061865" y="4799409"/>
                </a:lnTo>
                <a:lnTo>
                  <a:pt x="3025161" y="4825611"/>
                </a:lnTo>
                <a:lnTo>
                  <a:pt x="2988065" y="4851292"/>
                </a:lnTo>
                <a:lnTo>
                  <a:pt x="2950583" y="4876446"/>
                </a:lnTo>
                <a:lnTo>
                  <a:pt x="2912720" y="4901067"/>
                </a:lnTo>
                <a:lnTo>
                  <a:pt x="2874482" y="4925150"/>
                </a:lnTo>
                <a:lnTo>
                  <a:pt x="2835874" y="4948690"/>
                </a:lnTo>
                <a:lnTo>
                  <a:pt x="2796901" y="4971681"/>
                </a:lnTo>
                <a:lnTo>
                  <a:pt x="2757570" y="4994118"/>
                </a:lnTo>
                <a:lnTo>
                  <a:pt x="2717885" y="5015996"/>
                </a:lnTo>
                <a:lnTo>
                  <a:pt x="2677851" y="5037308"/>
                </a:lnTo>
                <a:lnTo>
                  <a:pt x="2637475" y="5058050"/>
                </a:lnTo>
                <a:lnTo>
                  <a:pt x="2596761" y="5078216"/>
                </a:lnTo>
                <a:lnTo>
                  <a:pt x="2555716" y="5097801"/>
                </a:lnTo>
                <a:lnTo>
                  <a:pt x="2514344" y="5116799"/>
                </a:lnTo>
                <a:lnTo>
                  <a:pt x="2472650" y="5135205"/>
                </a:lnTo>
                <a:lnTo>
                  <a:pt x="2430641" y="5153014"/>
                </a:lnTo>
                <a:lnTo>
                  <a:pt x="2388322" y="5170220"/>
                </a:lnTo>
                <a:lnTo>
                  <a:pt x="2345698" y="5186817"/>
                </a:lnTo>
                <a:lnTo>
                  <a:pt x="2302774" y="5202801"/>
                </a:lnTo>
                <a:lnTo>
                  <a:pt x="2259557" y="5218165"/>
                </a:lnTo>
                <a:lnTo>
                  <a:pt x="2216050" y="5232905"/>
                </a:lnTo>
                <a:lnTo>
                  <a:pt x="2172261" y="5247015"/>
                </a:lnTo>
                <a:lnTo>
                  <a:pt x="2128194" y="5260489"/>
                </a:lnTo>
                <a:lnTo>
                  <a:pt x="2083854" y="5273322"/>
                </a:lnTo>
                <a:lnTo>
                  <a:pt x="2039247" y="5285509"/>
                </a:lnTo>
                <a:lnTo>
                  <a:pt x="1994379" y="5297045"/>
                </a:lnTo>
                <a:lnTo>
                  <a:pt x="1949255" y="5307923"/>
                </a:lnTo>
                <a:lnTo>
                  <a:pt x="1903880" y="5318139"/>
                </a:lnTo>
                <a:lnTo>
                  <a:pt x="1858260" y="5327686"/>
                </a:lnTo>
                <a:lnTo>
                  <a:pt x="1812400" y="5336561"/>
                </a:lnTo>
                <a:lnTo>
                  <a:pt x="1766306" y="5344756"/>
                </a:lnTo>
                <a:lnTo>
                  <a:pt x="1719982" y="5352268"/>
                </a:lnTo>
                <a:lnTo>
                  <a:pt x="1673435" y="5359089"/>
                </a:lnTo>
                <a:lnTo>
                  <a:pt x="1626670" y="5365216"/>
                </a:lnTo>
                <a:lnTo>
                  <a:pt x="1579692" y="5370642"/>
                </a:lnTo>
                <a:lnTo>
                  <a:pt x="1532507" y="5375362"/>
                </a:lnTo>
                <a:lnTo>
                  <a:pt x="1485120" y="5379371"/>
                </a:lnTo>
                <a:lnTo>
                  <a:pt x="1437536" y="5382664"/>
                </a:lnTo>
                <a:lnTo>
                  <a:pt x="1389761" y="5385234"/>
                </a:lnTo>
                <a:lnTo>
                  <a:pt x="1341801" y="5387076"/>
                </a:lnTo>
                <a:lnTo>
                  <a:pt x="1293660" y="5388185"/>
                </a:lnTo>
                <a:lnTo>
                  <a:pt x="1245345" y="5388556"/>
                </a:lnTo>
                <a:lnTo>
                  <a:pt x="1194609" y="5388155"/>
                </a:lnTo>
                <a:lnTo>
                  <a:pt x="1144011" y="5386952"/>
                </a:lnTo>
                <a:lnTo>
                  <a:pt x="1093560" y="5384951"/>
                </a:lnTo>
                <a:lnTo>
                  <a:pt x="1043262" y="5382154"/>
                </a:lnTo>
                <a:lnTo>
                  <a:pt x="993125" y="5378565"/>
                </a:lnTo>
                <a:lnTo>
                  <a:pt x="943154" y="5374187"/>
                </a:lnTo>
                <a:lnTo>
                  <a:pt x="893358" y="5369022"/>
                </a:lnTo>
                <a:lnTo>
                  <a:pt x="843743" y="5363073"/>
                </a:lnTo>
                <a:lnTo>
                  <a:pt x="794317" y="5356343"/>
                </a:lnTo>
                <a:lnTo>
                  <a:pt x="745086" y="5348836"/>
                </a:lnTo>
                <a:lnTo>
                  <a:pt x="696057" y="5340554"/>
                </a:lnTo>
                <a:lnTo>
                  <a:pt x="647238" y="5331500"/>
                </a:lnTo>
                <a:lnTo>
                  <a:pt x="598635" y="5321677"/>
                </a:lnTo>
                <a:lnTo>
                  <a:pt x="550256" y="5311087"/>
                </a:lnTo>
                <a:lnTo>
                  <a:pt x="502107" y="5299735"/>
                </a:lnTo>
                <a:lnTo>
                  <a:pt x="454196" y="5287622"/>
                </a:lnTo>
                <a:lnTo>
                  <a:pt x="406530" y="5274753"/>
                </a:lnTo>
                <a:lnTo>
                  <a:pt x="359115" y="5261128"/>
                </a:lnTo>
                <a:lnTo>
                  <a:pt x="311959" y="5246753"/>
                </a:lnTo>
                <a:lnTo>
                  <a:pt x="265069" y="5231629"/>
                </a:lnTo>
                <a:lnTo>
                  <a:pt x="218451" y="5215759"/>
                </a:lnTo>
                <a:lnTo>
                  <a:pt x="172113" y="5199147"/>
                </a:lnTo>
                <a:lnTo>
                  <a:pt x="126063" y="5181794"/>
                </a:lnTo>
                <a:lnTo>
                  <a:pt x="80306" y="5163706"/>
                </a:lnTo>
                <a:lnTo>
                  <a:pt x="34849" y="5144883"/>
                </a:lnTo>
                <a:lnTo>
                  <a:pt x="0" y="5129790"/>
                </a:lnTo>
              </a:path>
              <a:path w="4808220" h="5848350">
                <a:moveTo>
                  <a:pt x="0" y="5625500"/>
                </a:moveTo>
                <a:lnTo>
                  <a:pt x="66517" y="5649611"/>
                </a:lnTo>
                <a:lnTo>
                  <a:pt x="113352" y="5665621"/>
                </a:lnTo>
                <a:lnTo>
                  <a:pt x="160427" y="5680976"/>
                </a:lnTo>
                <a:lnTo>
                  <a:pt x="207736" y="5695672"/>
                </a:lnTo>
                <a:lnTo>
                  <a:pt x="255274" y="5709709"/>
                </a:lnTo>
                <a:lnTo>
                  <a:pt x="303034" y="5723083"/>
                </a:lnTo>
                <a:lnTo>
                  <a:pt x="351013" y="5735792"/>
                </a:lnTo>
                <a:lnTo>
                  <a:pt x="399203" y="5747834"/>
                </a:lnTo>
                <a:lnTo>
                  <a:pt x="447599" y="5759207"/>
                </a:lnTo>
                <a:lnTo>
                  <a:pt x="496195" y="5769908"/>
                </a:lnTo>
                <a:lnTo>
                  <a:pt x="544986" y="5779936"/>
                </a:lnTo>
                <a:lnTo>
                  <a:pt x="593967" y="5789287"/>
                </a:lnTo>
                <a:lnTo>
                  <a:pt x="643130" y="5797960"/>
                </a:lnTo>
                <a:lnTo>
                  <a:pt x="692472" y="5805952"/>
                </a:lnTo>
                <a:lnTo>
                  <a:pt x="741985" y="5813260"/>
                </a:lnTo>
                <a:lnTo>
                  <a:pt x="791666" y="5819884"/>
                </a:lnTo>
                <a:lnTo>
                  <a:pt x="841507" y="5825820"/>
                </a:lnTo>
                <a:lnTo>
                  <a:pt x="891503" y="5831067"/>
                </a:lnTo>
                <a:lnTo>
                  <a:pt x="941648" y="5835621"/>
                </a:lnTo>
                <a:lnTo>
                  <a:pt x="991938" y="5839480"/>
                </a:lnTo>
                <a:lnTo>
                  <a:pt x="1042365" y="5842644"/>
                </a:lnTo>
                <a:lnTo>
                  <a:pt x="1092926" y="5845108"/>
                </a:lnTo>
                <a:lnTo>
                  <a:pt x="1143613" y="5846871"/>
                </a:lnTo>
                <a:lnTo>
                  <a:pt x="1194421" y="5847930"/>
                </a:lnTo>
                <a:lnTo>
                  <a:pt x="1245345" y="5848284"/>
                </a:lnTo>
                <a:lnTo>
                  <a:pt x="1293598" y="5847962"/>
                </a:lnTo>
                <a:lnTo>
                  <a:pt x="1341698" y="5847001"/>
                </a:lnTo>
                <a:lnTo>
                  <a:pt x="1389642" y="5845404"/>
                </a:lnTo>
                <a:lnTo>
                  <a:pt x="1437425" y="5843175"/>
                </a:lnTo>
                <a:lnTo>
                  <a:pt x="1485044" y="5840318"/>
                </a:lnTo>
                <a:lnTo>
                  <a:pt x="1532494" y="5836838"/>
                </a:lnTo>
                <a:lnTo>
                  <a:pt x="1579772" y="5832738"/>
                </a:lnTo>
                <a:lnTo>
                  <a:pt x="1626873" y="5828023"/>
                </a:lnTo>
                <a:lnTo>
                  <a:pt x="1673793" y="5822696"/>
                </a:lnTo>
                <a:lnTo>
                  <a:pt x="1720528" y="5816761"/>
                </a:lnTo>
                <a:lnTo>
                  <a:pt x="1767075" y="5810223"/>
                </a:lnTo>
                <a:lnTo>
                  <a:pt x="1813428" y="5803086"/>
                </a:lnTo>
                <a:lnTo>
                  <a:pt x="1859585" y="5795354"/>
                </a:lnTo>
                <a:lnTo>
                  <a:pt x="1905540" y="5787030"/>
                </a:lnTo>
                <a:lnTo>
                  <a:pt x="1951291" y="5778120"/>
                </a:lnTo>
                <a:lnTo>
                  <a:pt x="1996832" y="5768626"/>
                </a:lnTo>
                <a:lnTo>
                  <a:pt x="2042159" y="5758553"/>
                </a:lnTo>
                <a:lnTo>
                  <a:pt x="2087270" y="5747906"/>
                </a:lnTo>
                <a:lnTo>
                  <a:pt x="2132159" y="5736687"/>
                </a:lnTo>
                <a:lnTo>
                  <a:pt x="2176823" y="5724902"/>
                </a:lnTo>
                <a:lnTo>
                  <a:pt x="2221257" y="5712554"/>
                </a:lnTo>
                <a:lnTo>
                  <a:pt x="2265457" y="5699647"/>
                </a:lnTo>
                <a:lnTo>
                  <a:pt x="2309420" y="5686186"/>
                </a:lnTo>
                <a:lnTo>
                  <a:pt x="2353141" y="5672174"/>
                </a:lnTo>
                <a:lnTo>
                  <a:pt x="2396616" y="5657616"/>
                </a:lnTo>
                <a:lnTo>
                  <a:pt x="2439842" y="5642516"/>
                </a:lnTo>
                <a:lnTo>
                  <a:pt x="2482813" y="5626877"/>
                </a:lnTo>
                <a:lnTo>
                  <a:pt x="2525527" y="5610703"/>
                </a:lnTo>
                <a:lnTo>
                  <a:pt x="2567979" y="5594000"/>
                </a:lnTo>
                <a:lnTo>
                  <a:pt x="2610164" y="5576770"/>
                </a:lnTo>
                <a:lnTo>
                  <a:pt x="2652079" y="5559018"/>
                </a:lnTo>
                <a:lnTo>
                  <a:pt x="2693721" y="5540749"/>
                </a:lnTo>
                <a:lnTo>
                  <a:pt x="2735083" y="5521965"/>
                </a:lnTo>
                <a:lnTo>
                  <a:pt x="2776164" y="5502671"/>
                </a:lnTo>
                <a:lnTo>
                  <a:pt x="2816958" y="5482872"/>
                </a:lnTo>
                <a:lnTo>
                  <a:pt x="2857461" y="5462570"/>
                </a:lnTo>
                <a:lnTo>
                  <a:pt x="2897670" y="5441771"/>
                </a:lnTo>
                <a:lnTo>
                  <a:pt x="2937581" y="5420479"/>
                </a:lnTo>
                <a:lnTo>
                  <a:pt x="2977189" y="5398697"/>
                </a:lnTo>
                <a:lnTo>
                  <a:pt x="3016490" y="5376429"/>
                </a:lnTo>
                <a:lnTo>
                  <a:pt x="3055480" y="5353680"/>
                </a:lnTo>
                <a:lnTo>
                  <a:pt x="3094155" y="5330453"/>
                </a:lnTo>
                <a:lnTo>
                  <a:pt x="3132512" y="5306753"/>
                </a:lnTo>
                <a:lnTo>
                  <a:pt x="3170545" y="5282584"/>
                </a:lnTo>
                <a:lnTo>
                  <a:pt x="3208251" y="5257949"/>
                </a:lnTo>
                <a:lnTo>
                  <a:pt x="3245627" y="5232854"/>
                </a:lnTo>
                <a:lnTo>
                  <a:pt x="3282667" y="5207301"/>
                </a:lnTo>
                <a:lnTo>
                  <a:pt x="3319368" y="5181296"/>
                </a:lnTo>
                <a:lnTo>
                  <a:pt x="3355725" y="5154841"/>
                </a:lnTo>
                <a:lnTo>
                  <a:pt x="3391736" y="5127942"/>
                </a:lnTo>
                <a:lnTo>
                  <a:pt x="3427394" y="5100601"/>
                </a:lnTo>
                <a:lnTo>
                  <a:pt x="3462698" y="5072824"/>
                </a:lnTo>
                <a:lnTo>
                  <a:pt x="3497641" y="5044614"/>
                </a:lnTo>
                <a:lnTo>
                  <a:pt x="3532222" y="5015976"/>
                </a:lnTo>
                <a:lnTo>
                  <a:pt x="3566434" y="4986913"/>
                </a:lnTo>
                <a:lnTo>
                  <a:pt x="3600275" y="4957430"/>
                </a:lnTo>
                <a:lnTo>
                  <a:pt x="3633740" y="4927530"/>
                </a:lnTo>
                <a:lnTo>
                  <a:pt x="3666825" y="4897217"/>
                </a:lnTo>
                <a:lnTo>
                  <a:pt x="3699526" y="4866497"/>
                </a:lnTo>
                <a:lnTo>
                  <a:pt x="3731839" y="4835372"/>
                </a:lnTo>
                <a:lnTo>
                  <a:pt x="3763760" y="4803847"/>
                </a:lnTo>
                <a:lnTo>
                  <a:pt x="3795285" y="4771926"/>
                </a:lnTo>
                <a:lnTo>
                  <a:pt x="3826409" y="4739612"/>
                </a:lnTo>
                <a:lnTo>
                  <a:pt x="3857130" y="4706911"/>
                </a:lnTo>
                <a:lnTo>
                  <a:pt x="3887442" y="4673826"/>
                </a:lnTo>
                <a:lnTo>
                  <a:pt x="3917342" y="4640361"/>
                </a:lnTo>
                <a:lnTo>
                  <a:pt x="3946825" y="4606520"/>
                </a:lnTo>
                <a:lnTo>
                  <a:pt x="3975888" y="4572308"/>
                </a:lnTo>
                <a:lnTo>
                  <a:pt x="4004526" y="4537727"/>
                </a:lnTo>
                <a:lnTo>
                  <a:pt x="4032736" y="4502783"/>
                </a:lnTo>
                <a:lnTo>
                  <a:pt x="4060513" y="4467480"/>
                </a:lnTo>
                <a:lnTo>
                  <a:pt x="4087853" y="4431821"/>
                </a:lnTo>
                <a:lnTo>
                  <a:pt x="4114752" y="4395811"/>
                </a:lnTo>
                <a:lnTo>
                  <a:pt x="4141207" y="4359453"/>
                </a:lnTo>
                <a:lnTo>
                  <a:pt x="4167212" y="4322752"/>
                </a:lnTo>
                <a:lnTo>
                  <a:pt x="4192765" y="4285712"/>
                </a:lnTo>
                <a:lnTo>
                  <a:pt x="4217860" y="4248336"/>
                </a:lnTo>
                <a:lnTo>
                  <a:pt x="4242494" y="4210630"/>
                </a:lnTo>
                <a:lnTo>
                  <a:pt x="4266663" y="4172596"/>
                </a:lnTo>
                <a:lnTo>
                  <a:pt x="4290363" y="4134239"/>
                </a:lnTo>
                <a:lnTo>
                  <a:pt x="4313590" y="4095564"/>
                </a:lnTo>
                <a:lnTo>
                  <a:pt x="4336339" y="4056573"/>
                </a:lnTo>
                <a:lnTo>
                  <a:pt x="4358606" y="4017272"/>
                </a:lnTo>
                <a:lnTo>
                  <a:pt x="4380388" y="3977664"/>
                </a:lnTo>
                <a:lnTo>
                  <a:pt x="4401681" y="3937754"/>
                </a:lnTo>
                <a:lnTo>
                  <a:pt x="4422480" y="3897545"/>
                </a:lnTo>
                <a:lnTo>
                  <a:pt x="4442781" y="3857041"/>
                </a:lnTo>
                <a:lnTo>
                  <a:pt x="4462580" y="3816247"/>
                </a:lnTo>
                <a:lnTo>
                  <a:pt x="4481874" y="3775166"/>
                </a:lnTo>
                <a:lnTo>
                  <a:pt x="4500657" y="3733803"/>
                </a:lnTo>
                <a:lnTo>
                  <a:pt x="4518927" y="3692162"/>
                </a:lnTo>
                <a:lnTo>
                  <a:pt x="4536679" y="3650247"/>
                </a:lnTo>
                <a:lnTo>
                  <a:pt x="4553908" y="3608061"/>
                </a:lnTo>
                <a:lnTo>
                  <a:pt x="4570612" y="3565609"/>
                </a:lnTo>
                <a:lnTo>
                  <a:pt x="4586785" y="3522896"/>
                </a:lnTo>
                <a:lnTo>
                  <a:pt x="4602424" y="3479924"/>
                </a:lnTo>
                <a:lnTo>
                  <a:pt x="4617524" y="3436698"/>
                </a:lnTo>
                <a:lnTo>
                  <a:pt x="4632082" y="3393223"/>
                </a:lnTo>
                <a:lnTo>
                  <a:pt x="4646094" y="3349502"/>
                </a:lnTo>
                <a:lnTo>
                  <a:pt x="4659555" y="3305539"/>
                </a:lnTo>
                <a:lnTo>
                  <a:pt x="4672462" y="3261338"/>
                </a:lnTo>
                <a:lnTo>
                  <a:pt x="4684810" y="3216904"/>
                </a:lnTo>
                <a:lnTo>
                  <a:pt x="4696595" y="3172240"/>
                </a:lnTo>
                <a:lnTo>
                  <a:pt x="4707813" y="3127351"/>
                </a:lnTo>
                <a:lnTo>
                  <a:pt x="4718461" y="3082241"/>
                </a:lnTo>
                <a:lnTo>
                  <a:pt x="4728533" y="3036913"/>
                </a:lnTo>
                <a:lnTo>
                  <a:pt x="4738027" y="2991372"/>
                </a:lnTo>
                <a:lnTo>
                  <a:pt x="4746937" y="2945621"/>
                </a:lnTo>
                <a:lnTo>
                  <a:pt x="4755261" y="2899666"/>
                </a:lnTo>
                <a:lnTo>
                  <a:pt x="4762993" y="2853509"/>
                </a:lnTo>
                <a:lnTo>
                  <a:pt x="4770130" y="2807156"/>
                </a:lnTo>
                <a:lnTo>
                  <a:pt x="4776668" y="2760609"/>
                </a:lnTo>
                <a:lnTo>
                  <a:pt x="4782602" y="2713874"/>
                </a:lnTo>
                <a:lnTo>
                  <a:pt x="4787929" y="2666954"/>
                </a:lnTo>
                <a:lnTo>
                  <a:pt x="4792645" y="2619853"/>
                </a:lnTo>
                <a:lnTo>
                  <a:pt x="4796745" y="2572575"/>
                </a:lnTo>
                <a:lnTo>
                  <a:pt x="4800225" y="2525125"/>
                </a:lnTo>
                <a:lnTo>
                  <a:pt x="4803082" y="2477506"/>
                </a:lnTo>
                <a:lnTo>
                  <a:pt x="4805311" y="2429722"/>
                </a:lnTo>
                <a:lnTo>
                  <a:pt x="4806908" y="2381779"/>
                </a:lnTo>
                <a:lnTo>
                  <a:pt x="4807869" y="2333678"/>
                </a:lnTo>
                <a:lnTo>
                  <a:pt x="4808190" y="2285426"/>
                </a:lnTo>
                <a:lnTo>
                  <a:pt x="4807869" y="2237173"/>
                </a:lnTo>
                <a:lnTo>
                  <a:pt x="4806908" y="2189073"/>
                </a:lnTo>
                <a:lnTo>
                  <a:pt x="4805311" y="2141129"/>
                </a:lnTo>
                <a:lnTo>
                  <a:pt x="4803082" y="2093346"/>
                </a:lnTo>
                <a:lnTo>
                  <a:pt x="4800225" y="2045727"/>
                </a:lnTo>
                <a:lnTo>
                  <a:pt x="4796745" y="1998277"/>
                </a:lnTo>
                <a:lnTo>
                  <a:pt x="4792645" y="1950999"/>
                </a:lnTo>
                <a:lnTo>
                  <a:pt x="4787929" y="1903898"/>
                </a:lnTo>
                <a:lnTo>
                  <a:pt x="4782602" y="1856978"/>
                </a:lnTo>
                <a:lnTo>
                  <a:pt x="4776668" y="1810242"/>
                </a:lnTo>
                <a:lnTo>
                  <a:pt x="4770130" y="1763696"/>
                </a:lnTo>
                <a:lnTo>
                  <a:pt x="4762993" y="1717342"/>
                </a:lnTo>
                <a:lnTo>
                  <a:pt x="4755261" y="1671186"/>
                </a:lnTo>
                <a:lnTo>
                  <a:pt x="4746937" y="1625230"/>
                </a:lnTo>
                <a:lnTo>
                  <a:pt x="4738027" y="1579480"/>
                </a:lnTo>
                <a:lnTo>
                  <a:pt x="4728533" y="1533939"/>
                </a:lnTo>
                <a:lnTo>
                  <a:pt x="4718461" y="1488611"/>
                </a:lnTo>
                <a:lnTo>
                  <a:pt x="4707813" y="1443501"/>
                </a:lnTo>
                <a:lnTo>
                  <a:pt x="4696595" y="1398612"/>
                </a:lnTo>
                <a:lnTo>
                  <a:pt x="4684810" y="1353948"/>
                </a:lnTo>
                <a:lnTo>
                  <a:pt x="4672462" y="1309514"/>
                </a:lnTo>
                <a:lnTo>
                  <a:pt x="4659555" y="1265314"/>
                </a:lnTo>
                <a:lnTo>
                  <a:pt x="4646094" y="1221351"/>
                </a:lnTo>
                <a:lnTo>
                  <a:pt x="4632082" y="1177630"/>
                </a:lnTo>
                <a:lnTo>
                  <a:pt x="4617524" y="1134154"/>
                </a:lnTo>
                <a:lnTo>
                  <a:pt x="4602424" y="1090929"/>
                </a:lnTo>
                <a:lnTo>
                  <a:pt x="4586785" y="1047957"/>
                </a:lnTo>
                <a:lnTo>
                  <a:pt x="4570612" y="1005244"/>
                </a:lnTo>
                <a:lnTo>
                  <a:pt x="4553908" y="962792"/>
                </a:lnTo>
                <a:lnTo>
                  <a:pt x="4536679" y="920607"/>
                </a:lnTo>
                <a:lnTo>
                  <a:pt x="4518927" y="878691"/>
                </a:lnTo>
                <a:lnTo>
                  <a:pt x="4500657" y="837050"/>
                </a:lnTo>
                <a:lnTo>
                  <a:pt x="4481874" y="795688"/>
                </a:lnTo>
                <a:lnTo>
                  <a:pt x="4462580" y="754607"/>
                </a:lnTo>
                <a:lnTo>
                  <a:pt x="4442781" y="713813"/>
                </a:lnTo>
                <a:lnTo>
                  <a:pt x="4422480" y="673309"/>
                </a:lnTo>
                <a:lnTo>
                  <a:pt x="4401681" y="633100"/>
                </a:lnTo>
                <a:lnTo>
                  <a:pt x="4380388" y="593190"/>
                </a:lnTo>
                <a:lnTo>
                  <a:pt x="4358606" y="553582"/>
                </a:lnTo>
                <a:lnTo>
                  <a:pt x="4336339" y="514281"/>
                </a:lnTo>
                <a:lnTo>
                  <a:pt x="4313590" y="475291"/>
                </a:lnTo>
                <a:lnTo>
                  <a:pt x="4290363" y="436616"/>
                </a:lnTo>
                <a:lnTo>
                  <a:pt x="4266663" y="398259"/>
                </a:lnTo>
                <a:lnTo>
                  <a:pt x="4242494" y="360226"/>
                </a:lnTo>
                <a:lnTo>
                  <a:pt x="4217860" y="322519"/>
                </a:lnTo>
                <a:lnTo>
                  <a:pt x="4192765" y="285144"/>
                </a:lnTo>
                <a:lnTo>
                  <a:pt x="4167212" y="248104"/>
                </a:lnTo>
                <a:lnTo>
                  <a:pt x="4141207" y="211403"/>
                </a:lnTo>
                <a:lnTo>
                  <a:pt x="4114752" y="175045"/>
                </a:lnTo>
                <a:lnTo>
                  <a:pt x="4087853" y="139035"/>
                </a:lnTo>
                <a:lnTo>
                  <a:pt x="4060513" y="103376"/>
                </a:lnTo>
                <a:lnTo>
                  <a:pt x="4032736" y="68073"/>
                </a:lnTo>
                <a:lnTo>
                  <a:pt x="4004526" y="33129"/>
                </a:lnTo>
                <a:lnTo>
                  <a:pt x="3977089" y="0"/>
                </a:lnTo>
              </a:path>
            </a:pathLst>
          </a:custGeom>
          <a:ln w="12052">
            <a:solidFill>
              <a:srgbClr val="D8D8D8"/>
            </a:solidFill>
          </a:ln>
        </p:spPr>
        <p:txBody>
          <a:bodyPr wrap="square" lIns="0" tIns="0" rIns="0" bIns="0" rtlCol="0"/>
          <a:lstStyle/>
          <a:p>
            <a:endParaRPr/>
          </a:p>
        </p:txBody>
      </p:sp>
      <p:sp>
        <p:nvSpPr>
          <p:cNvPr id="5" name="object 5"/>
          <p:cNvSpPr/>
          <p:nvPr/>
        </p:nvSpPr>
        <p:spPr>
          <a:xfrm>
            <a:off x="11447814" y="4311723"/>
            <a:ext cx="4808220" cy="5848350"/>
          </a:xfrm>
          <a:custGeom>
            <a:avLst/>
            <a:gdLst/>
            <a:ahLst/>
            <a:cxnLst/>
            <a:rect l="l" t="t" r="r" b="b"/>
            <a:pathLst>
              <a:path w="4808219" h="5848350">
                <a:moveTo>
                  <a:pt x="4808185" y="223378"/>
                </a:moveTo>
                <a:lnTo>
                  <a:pt x="4740272" y="198790"/>
                </a:lnTo>
                <a:lnTo>
                  <a:pt x="4693185" y="182717"/>
                </a:lnTo>
                <a:lnTo>
                  <a:pt x="4645883" y="167309"/>
                </a:lnTo>
                <a:lnTo>
                  <a:pt x="4598371" y="152568"/>
                </a:lnTo>
                <a:lnTo>
                  <a:pt x="4550656" y="138495"/>
                </a:lnTo>
                <a:lnTo>
                  <a:pt x="4502744" y="125092"/>
                </a:lnTo>
                <a:lnTo>
                  <a:pt x="4454641" y="112362"/>
                </a:lnTo>
                <a:lnTo>
                  <a:pt x="4406352" y="100304"/>
                </a:lnTo>
                <a:lnTo>
                  <a:pt x="4357884" y="88922"/>
                </a:lnTo>
                <a:lnTo>
                  <a:pt x="4309242" y="78217"/>
                </a:lnTo>
                <a:lnTo>
                  <a:pt x="4260432" y="68191"/>
                </a:lnTo>
                <a:lnTo>
                  <a:pt x="4211461" y="58844"/>
                </a:lnTo>
                <a:lnTo>
                  <a:pt x="4162335" y="50179"/>
                </a:lnTo>
                <a:lnTo>
                  <a:pt x="4113058" y="42198"/>
                </a:lnTo>
                <a:lnTo>
                  <a:pt x="4063638" y="34902"/>
                </a:lnTo>
                <a:lnTo>
                  <a:pt x="4014081" y="28293"/>
                </a:lnTo>
                <a:lnTo>
                  <a:pt x="3964391" y="22373"/>
                </a:lnTo>
                <a:lnTo>
                  <a:pt x="3914576" y="17143"/>
                </a:lnTo>
                <a:lnTo>
                  <a:pt x="3864640" y="12605"/>
                </a:lnTo>
                <a:lnTo>
                  <a:pt x="3814591" y="8760"/>
                </a:lnTo>
                <a:lnTo>
                  <a:pt x="3764434" y="5611"/>
                </a:lnTo>
                <a:lnTo>
                  <a:pt x="3714175" y="3158"/>
                </a:lnTo>
                <a:lnTo>
                  <a:pt x="3663820" y="1405"/>
                </a:lnTo>
                <a:lnTo>
                  <a:pt x="3613374" y="351"/>
                </a:lnTo>
                <a:lnTo>
                  <a:pt x="3562845" y="0"/>
                </a:lnTo>
                <a:lnTo>
                  <a:pt x="3514592" y="321"/>
                </a:lnTo>
                <a:lnTo>
                  <a:pt x="3466492" y="1282"/>
                </a:lnTo>
                <a:lnTo>
                  <a:pt x="3418548" y="2879"/>
                </a:lnTo>
                <a:lnTo>
                  <a:pt x="3370765" y="5108"/>
                </a:lnTo>
                <a:lnTo>
                  <a:pt x="3323146" y="7965"/>
                </a:lnTo>
                <a:lnTo>
                  <a:pt x="3275696" y="11445"/>
                </a:lnTo>
                <a:lnTo>
                  <a:pt x="3228418" y="15545"/>
                </a:lnTo>
                <a:lnTo>
                  <a:pt x="3181317" y="20261"/>
                </a:lnTo>
                <a:lnTo>
                  <a:pt x="3134397" y="25588"/>
                </a:lnTo>
                <a:lnTo>
                  <a:pt x="3087661" y="31522"/>
                </a:lnTo>
                <a:lnTo>
                  <a:pt x="3041115" y="38060"/>
                </a:lnTo>
                <a:lnTo>
                  <a:pt x="2994761" y="45197"/>
                </a:lnTo>
                <a:lnTo>
                  <a:pt x="2948605" y="52929"/>
                </a:lnTo>
                <a:lnTo>
                  <a:pt x="2902650" y="61253"/>
                </a:lnTo>
                <a:lnTo>
                  <a:pt x="2856899" y="70163"/>
                </a:lnTo>
                <a:lnTo>
                  <a:pt x="2811358" y="79657"/>
                </a:lnTo>
                <a:lnTo>
                  <a:pt x="2766030" y="89729"/>
                </a:lnTo>
                <a:lnTo>
                  <a:pt x="2720920" y="100377"/>
                </a:lnTo>
                <a:lnTo>
                  <a:pt x="2676031" y="111595"/>
                </a:lnTo>
                <a:lnTo>
                  <a:pt x="2631367" y="123380"/>
                </a:lnTo>
                <a:lnTo>
                  <a:pt x="2586933" y="135728"/>
                </a:lnTo>
                <a:lnTo>
                  <a:pt x="2542733" y="148635"/>
                </a:lnTo>
                <a:lnTo>
                  <a:pt x="2498770" y="162096"/>
                </a:lnTo>
                <a:lnTo>
                  <a:pt x="2455049" y="176108"/>
                </a:lnTo>
                <a:lnTo>
                  <a:pt x="2411573" y="190666"/>
                </a:lnTo>
                <a:lnTo>
                  <a:pt x="2368348" y="205766"/>
                </a:lnTo>
                <a:lnTo>
                  <a:pt x="2325376" y="221405"/>
                </a:lnTo>
                <a:lnTo>
                  <a:pt x="2282663" y="237578"/>
                </a:lnTo>
                <a:lnTo>
                  <a:pt x="2240211" y="254282"/>
                </a:lnTo>
                <a:lnTo>
                  <a:pt x="2198026" y="271511"/>
                </a:lnTo>
                <a:lnTo>
                  <a:pt x="2156110" y="289263"/>
                </a:lnTo>
                <a:lnTo>
                  <a:pt x="2114469" y="307533"/>
                </a:lnTo>
                <a:lnTo>
                  <a:pt x="2073107" y="326316"/>
                </a:lnTo>
                <a:lnTo>
                  <a:pt x="2032026" y="345610"/>
                </a:lnTo>
                <a:lnTo>
                  <a:pt x="1991232" y="365409"/>
                </a:lnTo>
                <a:lnTo>
                  <a:pt x="1950729" y="385710"/>
                </a:lnTo>
                <a:lnTo>
                  <a:pt x="1910519" y="406509"/>
                </a:lnTo>
                <a:lnTo>
                  <a:pt x="1870609" y="427802"/>
                </a:lnTo>
                <a:lnTo>
                  <a:pt x="1831001" y="449584"/>
                </a:lnTo>
                <a:lnTo>
                  <a:pt x="1791700" y="471851"/>
                </a:lnTo>
                <a:lnTo>
                  <a:pt x="1752710" y="494600"/>
                </a:lnTo>
                <a:lnTo>
                  <a:pt x="1714035" y="517827"/>
                </a:lnTo>
                <a:lnTo>
                  <a:pt x="1675678" y="541527"/>
                </a:lnTo>
                <a:lnTo>
                  <a:pt x="1637645" y="565696"/>
                </a:lnTo>
                <a:lnTo>
                  <a:pt x="1599938" y="590330"/>
                </a:lnTo>
                <a:lnTo>
                  <a:pt x="1562563" y="615425"/>
                </a:lnTo>
                <a:lnTo>
                  <a:pt x="1525523" y="640978"/>
                </a:lnTo>
                <a:lnTo>
                  <a:pt x="1488822" y="666983"/>
                </a:lnTo>
                <a:lnTo>
                  <a:pt x="1452464" y="693438"/>
                </a:lnTo>
                <a:lnTo>
                  <a:pt x="1416454" y="720337"/>
                </a:lnTo>
                <a:lnTo>
                  <a:pt x="1380795" y="747677"/>
                </a:lnTo>
                <a:lnTo>
                  <a:pt x="1345492" y="775454"/>
                </a:lnTo>
                <a:lnTo>
                  <a:pt x="1310548" y="803664"/>
                </a:lnTo>
                <a:lnTo>
                  <a:pt x="1275968" y="832302"/>
                </a:lnTo>
                <a:lnTo>
                  <a:pt x="1241756" y="861365"/>
                </a:lnTo>
                <a:lnTo>
                  <a:pt x="1207915" y="890848"/>
                </a:lnTo>
                <a:lnTo>
                  <a:pt x="1174450" y="920748"/>
                </a:lnTo>
                <a:lnTo>
                  <a:pt x="1141365" y="951060"/>
                </a:lnTo>
                <a:lnTo>
                  <a:pt x="1108664" y="981780"/>
                </a:lnTo>
                <a:lnTo>
                  <a:pt x="1076351" y="1012905"/>
                </a:lnTo>
                <a:lnTo>
                  <a:pt x="1044430" y="1044430"/>
                </a:lnTo>
                <a:lnTo>
                  <a:pt x="1012905" y="1076351"/>
                </a:lnTo>
                <a:lnTo>
                  <a:pt x="981780" y="1108664"/>
                </a:lnTo>
                <a:lnTo>
                  <a:pt x="951060" y="1141365"/>
                </a:lnTo>
                <a:lnTo>
                  <a:pt x="920748" y="1174450"/>
                </a:lnTo>
                <a:lnTo>
                  <a:pt x="890848" y="1207915"/>
                </a:lnTo>
                <a:lnTo>
                  <a:pt x="861365" y="1241756"/>
                </a:lnTo>
                <a:lnTo>
                  <a:pt x="832302" y="1275968"/>
                </a:lnTo>
                <a:lnTo>
                  <a:pt x="803664" y="1310548"/>
                </a:lnTo>
                <a:lnTo>
                  <a:pt x="775454" y="1345492"/>
                </a:lnTo>
                <a:lnTo>
                  <a:pt x="747677" y="1380795"/>
                </a:lnTo>
                <a:lnTo>
                  <a:pt x="720337" y="1416454"/>
                </a:lnTo>
                <a:lnTo>
                  <a:pt x="693438" y="1452464"/>
                </a:lnTo>
                <a:lnTo>
                  <a:pt x="666983" y="1488822"/>
                </a:lnTo>
                <a:lnTo>
                  <a:pt x="640978" y="1525523"/>
                </a:lnTo>
                <a:lnTo>
                  <a:pt x="615425" y="1562563"/>
                </a:lnTo>
                <a:lnTo>
                  <a:pt x="590330" y="1599938"/>
                </a:lnTo>
                <a:lnTo>
                  <a:pt x="565696" y="1637645"/>
                </a:lnTo>
                <a:lnTo>
                  <a:pt x="541527" y="1675678"/>
                </a:lnTo>
                <a:lnTo>
                  <a:pt x="517827" y="1714035"/>
                </a:lnTo>
                <a:lnTo>
                  <a:pt x="494600" y="1752710"/>
                </a:lnTo>
                <a:lnTo>
                  <a:pt x="471851" y="1791700"/>
                </a:lnTo>
                <a:lnTo>
                  <a:pt x="449584" y="1831001"/>
                </a:lnTo>
                <a:lnTo>
                  <a:pt x="427802" y="1870609"/>
                </a:lnTo>
                <a:lnTo>
                  <a:pt x="406509" y="1910519"/>
                </a:lnTo>
                <a:lnTo>
                  <a:pt x="385710" y="1950729"/>
                </a:lnTo>
                <a:lnTo>
                  <a:pt x="365409" y="1991232"/>
                </a:lnTo>
                <a:lnTo>
                  <a:pt x="345610" y="2032026"/>
                </a:lnTo>
                <a:lnTo>
                  <a:pt x="326316" y="2073107"/>
                </a:lnTo>
                <a:lnTo>
                  <a:pt x="307533" y="2114469"/>
                </a:lnTo>
                <a:lnTo>
                  <a:pt x="289263" y="2156110"/>
                </a:lnTo>
                <a:lnTo>
                  <a:pt x="271511" y="2198026"/>
                </a:lnTo>
                <a:lnTo>
                  <a:pt x="254282" y="2240211"/>
                </a:lnTo>
                <a:lnTo>
                  <a:pt x="237578" y="2282663"/>
                </a:lnTo>
                <a:lnTo>
                  <a:pt x="221405" y="2325376"/>
                </a:lnTo>
                <a:lnTo>
                  <a:pt x="205766" y="2368348"/>
                </a:lnTo>
                <a:lnTo>
                  <a:pt x="190666" y="2411573"/>
                </a:lnTo>
                <a:lnTo>
                  <a:pt x="176108" y="2455049"/>
                </a:lnTo>
                <a:lnTo>
                  <a:pt x="162096" y="2498770"/>
                </a:lnTo>
                <a:lnTo>
                  <a:pt x="148635" y="2542733"/>
                </a:lnTo>
                <a:lnTo>
                  <a:pt x="135728" y="2586933"/>
                </a:lnTo>
                <a:lnTo>
                  <a:pt x="123380" y="2631367"/>
                </a:lnTo>
                <a:lnTo>
                  <a:pt x="111595" y="2676031"/>
                </a:lnTo>
                <a:lnTo>
                  <a:pt x="100377" y="2720920"/>
                </a:lnTo>
                <a:lnTo>
                  <a:pt x="89729" y="2766030"/>
                </a:lnTo>
                <a:lnTo>
                  <a:pt x="79657" y="2811358"/>
                </a:lnTo>
                <a:lnTo>
                  <a:pt x="70163" y="2856899"/>
                </a:lnTo>
                <a:lnTo>
                  <a:pt x="61253" y="2902650"/>
                </a:lnTo>
                <a:lnTo>
                  <a:pt x="52929" y="2948605"/>
                </a:lnTo>
                <a:lnTo>
                  <a:pt x="45197" y="2994761"/>
                </a:lnTo>
                <a:lnTo>
                  <a:pt x="38060" y="3041115"/>
                </a:lnTo>
                <a:lnTo>
                  <a:pt x="31522" y="3087661"/>
                </a:lnTo>
                <a:lnTo>
                  <a:pt x="25588" y="3134397"/>
                </a:lnTo>
                <a:lnTo>
                  <a:pt x="20261" y="3181317"/>
                </a:lnTo>
                <a:lnTo>
                  <a:pt x="15545" y="3228418"/>
                </a:lnTo>
                <a:lnTo>
                  <a:pt x="11445" y="3275696"/>
                </a:lnTo>
                <a:lnTo>
                  <a:pt x="7965" y="3323146"/>
                </a:lnTo>
                <a:lnTo>
                  <a:pt x="5108" y="3370765"/>
                </a:lnTo>
                <a:lnTo>
                  <a:pt x="2879" y="3418548"/>
                </a:lnTo>
                <a:lnTo>
                  <a:pt x="1282" y="3466492"/>
                </a:lnTo>
                <a:lnTo>
                  <a:pt x="321" y="3514592"/>
                </a:lnTo>
                <a:lnTo>
                  <a:pt x="0" y="3562845"/>
                </a:lnTo>
                <a:lnTo>
                  <a:pt x="321" y="3611097"/>
                </a:lnTo>
                <a:lnTo>
                  <a:pt x="1282" y="3659198"/>
                </a:lnTo>
                <a:lnTo>
                  <a:pt x="2879" y="3707141"/>
                </a:lnTo>
                <a:lnTo>
                  <a:pt x="5108" y="3754925"/>
                </a:lnTo>
                <a:lnTo>
                  <a:pt x="7965" y="3802544"/>
                </a:lnTo>
                <a:lnTo>
                  <a:pt x="11445" y="3849994"/>
                </a:lnTo>
                <a:lnTo>
                  <a:pt x="15545" y="3897272"/>
                </a:lnTo>
                <a:lnTo>
                  <a:pt x="20261" y="3944373"/>
                </a:lnTo>
                <a:lnTo>
                  <a:pt x="25588" y="3991293"/>
                </a:lnTo>
                <a:lnTo>
                  <a:pt x="31522" y="4038028"/>
                </a:lnTo>
                <a:lnTo>
                  <a:pt x="38060" y="4084575"/>
                </a:lnTo>
                <a:lnTo>
                  <a:pt x="45197" y="4130928"/>
                </a:lnTo>
                <a:lnTo>
                  <a:pt x="52929" y="4177085"/>
                </a:lnTo>
                <a:lnTo>
                  <a:pt x="61253" y="4223040"/>
                </a:lnTo>
                <a:lnTo>
                  <a:pt x="70163" y="4268790"/>
                </a:lnTo>
                <a:lnTo>
                  <a:pt x="79657" y="4314331"/>
                </a:lnTo>
                <a:lnTo>
                  <a:pt x="89729" y="4359659"/>
                </a:lnTo>
                <a:lnTo>
                  <a:pt x="100377" y="4404770"/>
                </a:lnTo>
                <a:lnTo>
                  <a:pt x="111595" y="4449659"/>
                </a:lnTo>
                <a:lnTo>
                  <a:pt x="123380" y="4494322"/>
                </a:lnTo>
                <a:lnTo>
                  <a:pt x="135728" y="4538756"/>
                </a:lnTo>
                <a:lnTo>
                  <a:pt x="148635" y="4582957"/>
                </a:lnTo>
                <a:lnTo>
                  <a:pt x="162096" y="4626920"/>
                </a:lnTo>
                <a:lnTo>
                  <a:pt x="176108" y="4670641"/>
                </a:lnTo>
                <a:lnTo>
                  <a:pt x="190666" y="4714116"/>
                </a:lnTo>
                <a:lnTo>
                  <a:pt x="205766" y="4757342"/>
                </a:lnTo>
                <a:lnTo>
                  <a:pt x="221405" y="4800313"/>
                </a:lnTo>
                <a:lnTo>
                  <a:pt x="237578" y="4843027"/>
                </a:lnTo>
                <a:lnTo>
                  <a:pt x="254282" y="4885478"/>
                </a:lnTo>
                <a:lnTo>
                  <a:pt x="271511" y="4927664"/>
                </a:lnTo>
                <a:lnTo>
                  <a:pt x="289263" y="4969579"/>
                </a:lnTo>
                <a:lnTo>
                  <a:pt x="307533" y="5011220"/>
                </a:lnTo>
                <a:lnTo>
                  <a:pt x="326316" y="5052583"/>
                </a:lnTo>
                <a:lnTo>
                  <a:pt x="345610" y="5093663"/>
                </a:lnTo>
                <a:lnTo>
                  <a:pt x="365409" y="5134458"/>
                </a:lnTo>
                <a:lnTo>
                  <a:pt x="385710" y="5174961"/>
                </a:lnTo>
                <a:lnTo>
                  <a:pt x="406509" y="5215170"/>
                </a:lnTo>
                <a:lnTo>
                  <a:pt x="427802" y="5255081"/>
                </a:lnTo>
                <a:lnTo>
                  <a:pt x="449584" y="5294688"/>
                </a:lnTo>
                <a:lnTo>
                  <a:pt x="471851" y="5333989"/>
                </a:lnTo>
                <a:lnTo>
                  <a:pt x="494600" y="5372980"/>
                </a:lnTo>
                <a:lnTo>
                  <a:pt x="517827" y="5411655"/>
                </a:lnTo>
                <a:lnTo>
                  <a:pt x="541527" y="5450011"/>
                </a:lnTo>
                <a:lnTo>
                  <a:pt x="565696" y="5488045"/>
                </a:lnTo>
                <a:lnTo>
                  <a:pt x="590330" y="5525751"/>
                </a:lnTo>
                <a:lnTo>
                  <a:pt x="615425" y="5563127"/>
                </a:lnTo>
                <a:lnTo>
                  <a:pt x="640978" y="5600167"/>
                </a:lnTo>
                <a:lnTo>
                  <a:pt x="666983" y="5636868"/>
                </a:lnTo>
                <a:lnTo>
                  <a:pt x="693438" y="5673225"/>
                </a:lnTo>
                <a:lnTo>
                  <a:pt x="720337" y="5709235"/>
                </a:lnTo>
                <a:lnTo>
                  <a:pt x="747677" y="5744894"/>
                </a:lnTo>
                <a:lnTo>
                  <a:pt x="775454" y="5780197"/>
                </a:lnTo>
                <a:lnTo>
                  <a:pt x="803664" y="5815141"/>
                </a:lnTo>
                <a:lnTo>
                  <a:pt x="831105" y="5848276"/>
                </a:lnTo>
              </a:path>
              <a:path w="4808219" h="5848350">
                <a:moveTo>
                  <a:pt x="1466567" y="5848276"/>
                </a:moveTo>
                <a:lnTo>
                  <a:pt x="1434496" y="5818427"/>
                </a:lnTo>
                <a:lnTo>
                  <a:pt x="1402005" y="5787306"/>
                </a:lnTo>
                <a:lnTo>
                  <a:pt x="1369966" y="5755724"/>
                </a:lnTo>
                <a:lnTo>
                  <a:pt x="1338383" y="5723684"/>
                </a:lnTo>
                <a:lnTo>
                  <a:pt x="1307262" y="5691194"/>
                </a:lnTo>
                <a:lnTo>
                  <a:pt x="1276609" y="5658257"/>
                </a:lnTo>
                <a:lnTo>
                  <a:pt x="1246429" y="5624881"/>
                </a:lnTo>
                <a:lnTo>
                  <a:pt x="1216727" y="5591069"/>
                </a:lnTo>
                <a:lnTo>
                  <a:pt x="1187508" y="5556828"/>
                </a:lnTo>
                <a:lnTo>
                  <a:pt x="1158779" y="5522163"/>
                </a:lnTo>
                <a:lnTo>
                  <a:pt x="1130544" y="5487079"/>
                </a:lnTo>
                <a:lnTo>
                  <a:pt x="1102810" y="5451581"/>
                </a:lnTo>
                <a:lnTo>
                  <a:pt x="1075580" y="5415676"/>
                </a:lnTo>
                <a:lnTo>
                  <a:pt x="1048862" y="5379369"/>
                </a:lnTo>
                <a:lnTo>
                  <a:pt x="1022659" y="5342665"/>
                </a:lnTo>
                <a:lnTo>
                  <a:pt x="996979" y="5305569"/>
                </a:lnTo>
                <a:lnTo>
                  <a:pt x="971825" y="5268086"/>
                </a:lnTo>
                <a:lnTo>
                  <a:pt x="947204" y="5230223"/>
                </a:lnTo>
                <a:lnTo>
                  <a:pt x="923121" y="5191985"/>
                </a:lnTo>
                <a:lnTo>
                  <a:pt x="899581" y="5153377"/>
                </a:lnTo>
                <a:lnTo>
                  <a:pt x="876589" y="5114404"/>
                </a:lnTo>
                <a:lnTo>
                  <a:pt x="854152" y="5075073"/>
                </a:lnTo>
                <a:lnTo>
                  <a:pt x="832275" y="5035387"/>
                </a:lnTo>
                <a:lnTo>
                  <a:pt x="810963" y="4995354"/>
                </a:lnTo>
                <a:lnTo>
                  <a:pt x="790221" y="4954977"/>
                </a:lnTo>
                <a:lnTo>
                  <a:pt x="770054" y="4914264"/>
                </a:lnTo>
                <a:lnTo>
                  <a:pt x="750469" y="4873218"/>
                </a:lnTo>
                <a:lnTo>
                  <a:pt x="731471" y="4831846"/>
                </a:lnTo>
                <a:lnTo>
                  <a:pt x="713065" y="4790152"/>
                </a:lnTo>
                <a:lnTo>
                  <a:pt x="695256" y="4748143"/>
                </a:lnTo>
                <a:lnTo>
                  <a:pt x="678051" y="4705824"/>
                </a:lnTo>
                <a:lnTo>
                  <a:pt x="661453" y="4663199"/>
                </a:lnTo>
                <a:lnTo>
                  <a:pt x="645470" y="4620275"/>
                </a:lnTo>
                <a:lnTo>
                  <a:pt x="630105" y="4577058"/>
                </a:lnTo>
                <a:lnTo>
                  <a:pt x="615366" y="4533551"/>
                </a:lnTo>
                <a:lnTo>
                  <a:pt x="601256" y="4489762"/>
                </a:lnTo>
                <a:lnTo>
                  <a:pt x="587782" y="4445694"/>
                </a:lnTo>
                <a:lnTo>
                  <a:pt x="574948" y="4401355"/>
                </a:lnTo>
                <a:lnTo>
                  <a:pt x="562761" y="4356748"/>
                </a:lnTo>
                <a:lnTo>
                  <a:pt x="551226" y="4311880"/>
                </a:lnTo>
                <a:lnTo>
                  <a:pt x="540348" y="4266756"/>
                </a:lnTo>
                <a:lnTo>
                  <a:pt x="530132" y="4221381"/>
                </a:lnTo>
                <a:lnTo>
                  <a:pt x="520584" y="4175760"/>
                </a:lnTo>
                <a:lnTo>
                  <a:pt x="511710" y="4129900"/>
                </a:lnTo>
                <a:lnTo>
                  <a:pt x="503514" y="4083806"/>
                </a:lnTo>
                <a:lnTo>
                  <a:pt x="496003" y="4037482"/>
                </a:lnTo>
                <a:lnTo>
                  <a:pt x="489181" y="3990935"/>
                </a:lnTo>
                <a:lnTo>
                  <a:pt x="483054" y="3944170"/>
                </a:lnTo>
                <a:lnTo>
                  <a:pt x="477628" y="3897192"/>
                </a:lnTo>
                <a:lnTo>
                  <a:pt x="472908" y="3850007"/>
                </a:lnTo>
                <a:lnTo>
                  <a:pt x="468899" y="3802620"/>
                </a:lnTo>
                <a:lnTo>
                  <a:pt x="465607" y="3755036"/>
                </a:lnTo>
                <a:lnTo>
                  <a:pt x="463037" y="3707261"/>
                </a:lnTo>
                <a:lnTo>
                  <a:pt x="461195" y="3659301"/>
                </a:lnTo>
                <a:lnTo>
                  <a:pt x="460085" y="3611160"/>
                </a:lnTo>
                <a:lnTo>
                  <a:pt x="459714" y="3562845"/>
                </a:lnTo>
                <a:lnTo>
                  <a:pt x="460085" y="3514529"/>
                </a:lnTo>
                <a:lnTo>
                  <a:pt x="461195" y="3466389"/>
                </a:lnTo>
                <a:lnTo>
                  <a:pt x="463037" y="3418428"/>
                </a:lnTo>
                <a:lnTo>
                  <a:pt x="465607" y="3370654"/>
                </a:lnTo>
                <a:lnTo>
                  <a:pt x="468899" y="3323070"/>
                </a:lnTo>
                <a:lnTo>
                  <a:pt x="472908" y="3275683"/>
                </a:lnTo>
                <a:lnTo>
                  <a:pt x="477628" y="3228497"/>
                </a:lnTo>
                <a:lnTo>
                  <a:pt x="483054" y="3181520"/>
                </a:lnTo>
                <a:lnTo>
                  <a:pt x="489181" y="3134754"/>
                </a:lnTo>
                <a:lnTo>
                  <a:pt x="496003" y="3088207"/>
                </a:lnTo>
                <a:lnTo>
                  <a:pt x="503514" y="3041884"/>
                </a:lnTo>
                <a:lnTo>
                  <a:pt x="511710" y="2995789"/>
                </a:lnTo>
                <a:lnTo>
                  <a:pt x="520584" y="2949929"/>
                </a:lnTo>
                <a:lnTo>
                  <a:pt x="530132" y="2904309"/>
                </a:lnTo>
                <a:lnTo>
                  <a:pt x="540348" y="2858934"/>
                </a:lnTo>
                <a:lnTo>
                  <a:pt x="551226" y="2813810"/>
                </a:lnTo>
                <a:lnTo>
                  <a:pt x="562761" y="2768942"/>
                </a:lnTo>
                <a:lnTo>
                  <a:pt x="574948" y="2724335"/>
                </a:lnTo>
                <a:lnTo>
                  <a:pt x="587782" y="2679995"/>
                </a:lnTo>
                <a:lnTo>
                  <a:pt x="601256" y="2635928"/>
                </a:lnTo>
                <a:lnTo>
                  <a:pt x="615366" y="2592138"/>
                </a:lnTo>
                <a:lnTo>
                  <a:pt x="630105" y="2548632"/>
                </a:lnTo>
                <a:lnTo>
                  <a:pt x="645470" y="2505414"/>
                </a:lnTo>
                <a:lnTo>
                  <a:pt x="661453" y="2462490"/>
                </a:lnTo>
                <a:lnTo>
                  <a:pt x="678051" y="2419866"/>
                </a:lnTo>
                <a:lnTo>
                  <a:pt x="695256" y="2377547"/>
                </a:lnTo>
                <a:lnTo>
                  <a:pt x="713065" y="2335538"/>
                </a:lnTo>
                <a:lnTo>
                  <a:pt x="731471" y="2293844"/>
                </a:lnTo>
                <a:lnTo>
                  <a:pt x="750469" y="2252472"/>
                </a:lnTo>
                <a:lnTo>
                  <a:pt x="770054" y="2211426"/>
                </a:lnTo>
                <a:lnTo>
                  <a:pt x="790221" y="2170712"/>
                </a:lnTo>
                <a:lnTo>
                  <a:pt x="810963" y="2130336"/>
                </a:lnTo>
                <a:lnTo>
                  <a:pt x="832275" y="2090302"/>
                </a:lnTo>
                <a:lnTo>
                  <a:pt x="854152" y="2050617"/>
                </a:lnTo>
                <a:lnTo>
                  <a:pt x="876589" y="2011285"/>
                </a:lnTo>
                <a:lnTo>
                  <a:pt x="899581" y="1972313"/>
                </a:lnTo>
                <a:lnTo>
                  <a:pt x="923121" y="1933704"/>
                </a:lnTo>
                <a:lnTo>
                  <a:pt x="947204" y="1895466"/>
                </a:lnTo>
                <a:lnTo>
                  <a:pt x="971825" y="1857603"/>
                </a:lnTo>
                <a:lnTo>
                  <a:pt x="996979" y="1820121"/>
                </a:lnTo>
                <a:lnTo>
                  <a:pt x="1022659" y="1783025"/>
                </a:lnTo>
                <a:lnTo>
                  <a:pt x="1048862" y="1746321"/>
                </a:lnTo>
                <a:lnTo>
                  <a:pt x="1075580" y="1710013"/>
                </a:lnTo>
                <a:lnTo>
                  <a:pt x="1102810" y="1674108"/>
                </a:lnTo>
                <a:lnTo>
                  <a:pt x="1130544" y="1638611"/>
                </a:lnTo>
                <a:lnTo>
                  <a:pt x="1158779" y="1603527"/>
                </a:lnTo>
                <a:lnTo>
                  <a:pt x="1187508" y="1568862"/>
                </a:lnTo>
                <a:lnTo>
                  <a:pt x="1216727" y="1534621"/>
                </a:lnTo>
                <a:lnTo>
                  <a:pt x="1246429" y="1500809"/>
                </a:lnTo>
                <a:lnTo>
                  <a:pt x="1276609" y="1467432"/>
                </a:lnTo>
                <a:lnTo>
                  <a:pt x="1307262" y="1434496"/>
                </a:lnTo>
                <a:lnTo>
                  <a:pt x="1338383" y="1402005"/>
                </a:lnTo>
                <a:lnTo>
                  <a:pt x="1369966" y="1369966"/>
                </a:lnTo>
                <a:lnTo>
                  <a:pt x="1402005" y="1338383"/>
                </a:lnTo>
                <a:lnTo>
                  <a:pt x="1434496" y="1307262"/>
                </a:lnTo>
                <a:lnTo>
                  <a:pt x="1467432" y="1276609"/>
                </a:lnTo>
                <a:lnTo>
                  <a:pt x="1500809" y="1246429"/>
                </a:lnTo>
                <a:lnTo>
                  <a:pt x="1534621" y="1216727"/>
                </a:lnTo>
                <a:lnTo>
                  <a:pt x="1568862" y="1187508"/>
                </a:lnTo>
                <a:lnTo>
                  <a:pt x="1603527" y="1158779"/>
                </a:lnTo>
                <a:lnTo>
                  <a:pt x="1638611" y="1130544"/>
                </a:lnTo>
                <a:lnTo>
                  <a:pt x="1674108" y="1102810"/>
                </a:lnTo>
                <a:lnTo>
                  <a:pt x="1710013" y="1075580"/>
                </a:lnTo>
                <a:lnTo>
                  <a:pt x="1746321" y="1048862"/>
                </a:lnTo>
                <a:lnTo>
                  <a:pt x="1783025" y="1022659"/>
                </a:lnTo>
                <a:lnTo>
                  <a:pt x="1820121" y="996979"/>
                </a:lnTo>
                <a:lnTo>
                  <a:pt x="1857603" y="971825"/>
                </a:lnTo>
                <a:lnTo>
                  <a:pt x="1895466" y="947204"/>
                </a:lnTo>
                <a:lnTo>
                  <a:pt x="1933704" y="923121"/>
                </a:lnTo>
                <a:lnTo>
                  <a:pt x="1972313" y="899581"/>
                </a:lnTo>
                <a:lnTo>
                  <a:pt x="2011285" y="876589"/>
                </a:lnTo>
                <a:lnTo>
                  <a:pt x="2050617" y="854152"/>
                </a:lnTo>
                <a:lnTo>
                  <a:pt x="2090302" y="832275"/>
                </a:lnTo>
                <a:lnTo>
                  <a:pt x="2130336" y="810963"/>
                </a:lnTo>
                <a:lnTo>
                  <a:pt x="2170712" y="790221"/>
                </a:lnTo>
                <a:lnTo>
                  <a:pt x="2211426" y="770054"/>
                </a:lnTo>
                <a:lnTo>
                  <a:pt x="2252472" y="750469"/>
                </a:lnTo>
                <a:lnTo>
                  <a:pt x="2293844" y="731471"/>
                </a:lnTo>
                <a:lnTo>
                  <a:pt x="2335538" y="713065"/>
                </a:lnTo>
                <a:lnTo>
                  <a:pt x="2377547" y="695256"/>
                </a:lnTo>
                <a:lnTo>
                  <a:pt x="2419866" y="678051"/>
                </a:lnTo>
                <a:lnTo>
                  <a:pt x="2462490" y="661453"/>
                </a:lnTo>
                <a:lnTo>
                  <a:pt x="2505414" y="645470"/>
                </a:lnTo>
                <a:lnTo>
                  <a:pt x="2548632" y="630105"/>
                </a:lnTo>
                <a:lnTo>
                  <a:pt x="2592138" y="615366"/>
                </a:lnTo>
                <a:lnTo>
                  <a:pt x="2635928" y="601256"/>
                </a:lnTo>
                <a:lnTo>
                  <a:pt x="2679995" y="587782"/>
                </a:lnTo>
                <a:lnTo>
                  <a:pt x="2724335" y="574948"/>
                </a:lnTo>
                <a:lnTo>
                  <a:pt x="2768942" y="562761"/>
                </a:lnTo>
                <a:lnTo>
                  <a:pt x="2813810" y="551226"/>
                </a:lnTo>
                <a:lnTo>
                  <a:pt x="2858934" y="540348"/>
                </a:lnTo>
                <a:lnTo>
                  <a:pt x="2904309" y="530132"/>
                </a:lnTo>
                <a:lnTo>
                  <a:pt x="2949929" y="520584"/>
                </a:lnTo>
                <a:lnTo>
                  <a:pt x="2995789" y="511710"/>
                </a:lnTo>
                <a:lnTo>
                  <a:pt x="3041884" y="503514"/>
                </a:lnTo>
                <a:lnTo>
                  <a:pt x="3088207" y="496003"/>
                </a:lnTo>
                <a:lnTo>
                  <a:pt x="3134754" y="489181"/>
                </a:lnTo>
                <a:lnTo>
                  <a:pt x="3181520" y="483054"/>
                </a:lnTo>
                <a:lnTo>
                  <a:pt x="3228497" y="477628"/>
                </a:lnTo>
                <a:lnTo>
                  <a:pt x="3275683" y="472908"/>
                </a:lnTo>
                <a:lnTo>
                  <a:pt x="3323070" y="468899"/>
                </a:lnTo>
                <a:lnTo>
                  <a:pt x="3370654" y="465607"/>
                </a:lnTo>
                <a:lnTo>
                  <a:pt x="3418428" y="463037"/>
                </a:lnTo>
                <a:lnTo>
                  <a:pt x="3466389" y="461195"/>
                </a:lnTo>
                <a:lnTo>
                  <a:pt x="3514529" y="460085"/>
                </a:lnTo>
                <a:lnTo>
                  <a:pt x="3562845" y="459714"/>
                </a:lnTo>
                <a:lnTo>
                  <a:pt x="3612928" y="460112"/>
                </a:lnTo>
                <a:lnTo>
                  <a:pt x="3662903" y="461303"/>
                </a:lnTo>
                <a:lnTo>
                  <a:pt x="3712763" y="463285"/>
                </a:lnTo>
                <a:lnTo>
                  <a:pt x="3762501" y="466055"/>
                </a:lnTo>
                <a:lnTo>
                  <a:pt x="3812110" y="469612"/>
                </a:lnTo>
                <a:lnTo>
                  <a:pt x="3861583" y="473952"/>
                </a:lnTo>
                <a:lnTo>
                  <a:pt x="3910913" y="479073"/>
                </a:lnTo>
                <a:lnTo>
                  <a:pt x="3960092" y="484974"/>
                </a:lnTo>
                <a:lnTo>
                  <a:pt x="4009114" y="491650"/>
                </a:lnTo>
                <a:lnTo>
                  <a:pt x="4057972" y="499100"/>
                </a:lnTo>
                <a:lnTo>
                  <a:pt x="4106658" y="507322"/>
                </a:lnTo>
                <a:lnTo>
                  <a:pt x="4155166" y="516313"/>
                </a:lnTo>
                <a:lnTo>
                  <a:pt x="4203487" y="526070"/>
                </a:lnTo>
                <a:lnTo>
                  <a:pt x="4251616" y="536591"/>
                </a:lnTo>
                <a:lnTo>
                  <a:pt x="4299545" y="547873"/>
                </a:lnTo>
                <a:lnTo>
                  <a:pt x="4347268" y="559915"/>
                </a:lnTo>
                <a:lnTo>
                  <a:pt x="4394776" y="572713"/>
                </a:lnTo>
                <a:lnTo>
                  <a:pt x="4442063" y="586266"/>
                </a:lnTo>
                <a:lnTo>
                  <a:pt x="4489122" y="600570"/>
                </a:lnTo>
                <a:lnTo>
                  <a:pt x="4535945" y="615624"/>
                </a:lnTo>
                <a:lnTo>
                  <a:pt x="4582526" y="631425"/>
                </a:lnTo>
                <a:lnTo>
                  <a:pt x="4628858" y="647970"/>
                </a:lnTo>
                <a:lnTo>
                  <a:pt x="4674934" y="665257"/>
                </a:lnTo>
                <a:lnTo>
                  <a:pt x="4720745" y="683283"/>
                </a:lnTo>
                <a:lnTo>
                  <a:pt x="4766287" y="702046"/>
                </a:lnTo>
                <a:lnTo>
                  <a:pt x="4808185" y="720095"/>
                </a:lnTo>
              </a:path>
            </a:pathLst>
          </a:custGeom>
          <a:ln w="12052">
            <a:solidFill>
              <a:srgbClr val="D8D8D8"/>
            </a:solidFill>
          </a:ln>
        </p:spPr>
        <p:txBody>
          <a:bodyPr wrap="square" lIns="0" tIns="0" rIns="0" bIns="0" rtlCol="0"/>
          <a:lstStyle/>
          <a:p>
            <a:endParaRPr/>
          </a:p>
        </p:txBody>
      </p:sp>
      <p:pic>
        <p:nvPicPr>
          <p:cNvPr id="31" name="Picture 30">
            <a:extLst>
              <a:ext uri="{FF2B5EF4-FFF2-40B4-BE49-F238E27FC236}">
                <a16:creationId xmlns:a16="http://schemas.microsoft.com/office/drawing/2014/main" id="{88DAEBB0-C675-574D-BDB8-5469024A4B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396" t="29250" r="16854" b="25000"/>
          <a:stretch/>
        </p:blipFill>
        <p:spPr>
          <a:xfrm>
            <a:off x="13910472" y="429172"/>
            <a:ext cx="1893844" cy="1298028"/>
          </a:xfrm>
          <a:prstGeom prst="rect">
            <a:avLst/>
          </a:prstGeom>
        </p:spPr>
      </p:pic>
      <p:sp>
        <p:nvSpPr>
          <p:cNvPr id="8" name="object 3">
            <a:extLst>
              <a:ext uri="{FF2B5EF4-FFF2-40B4-BE49-F238E27FC236}">
                <a16:creationId xmlns:a16="http://schemas.microsoft.com/office/drawing/2014/main" id="{CF11F6E3-FC5D-42D7-AC5E-2D7DACC653F5}"/>
              </a:ext>
            </a:extLst>
          </p:cNvPr>
          <p:cNvSpPr txBox="1">
            <a:spLocks/>
          </p:cNvSpPr>
          <p:nvPr/>
        </p:nvSpPr>
        <p:spPr>
          <a:xfrm>
            <a:off x="6988821" y="4913444"/>
            <a:ext cx="2211705" cy="756920"/>
          </a:xfrm>
          <a:prstGeom prst="rect">
            <a:avLst/>
          </a:prstGeom>
        </p:spPr>
        <p:txBody>
          <a:bodyPr vert="horz" wrap="square" lIns="0" tIns="12700" rIns="0" bIns="0" rtlCol="0">
            <a:spAutoFit/>
          </a:bodyPr>
          <a:lstStyle>
            <a:lvl1pPr>
              <a:defRPr sz="3500" b="1" i="0">
                <a:solidFill>
                  <a:srgbClr val="00FF77"/>
                </a:solidFill>
                <a:latin typeface="Nexa Bold"/>
                <a:ea typeface="+mj-ea"/>
                <a:cs typeface="Nexa Bold"/>
              </a:defRPr>
            </a:lvl1pPr>
          </a:lstStyle>
          <a:p>
            <a:pPr marL="12700">
              <a:spcBef>
                <a:spcPts val="100"/>
              </a:spcBef>
            </a:pPr>
            <a:r>
              <a:rPr lang="en-GB" sz="4800" kern="0" dirty="0">
                <a:solidFill>
                  <a:srgbClr val="000000"/>
                </a:solidFill>
              </a:rPr>
              <a:t>Why?</a:t>
            </a:r>
            <a:endParaRPr lang="en-GB" sz="4800" kern="0" dirty="0"/>
          </a:p>
        </p:txBody>
      </p:sp>
      <p:sp>
        <p:nvSpPr>
          <p:cNvPr id="6" name="TextBox 5">
            <a:extLst>
              <a:ext uri="{FF2B5EF4-FFF2-40B4-BE49-F238E27FC236}">
                <a16:creationId xmlns:a16="http://schemas.microsoft.com/office/drawing/2014/main" id="{D926A73A-BB21-4EFA-843D-C74461F1316C}"/>
              </a:ext>
            </a:extLst>
          </p:cNvPr>
          <p:cNvSpPr txBox="1"/>
          <p:nvPr/>
        </p:nvSpPr>
        <p:spPr>
          <a:xfrm>
            <a:off x="4120847" y="5670364"/>
            <a:ext cx="7839052" cy="4031873"/>
          </a:xfrm>
          <a:prstGeom prst="rect">
            <a:avLst/>
          </a:prstGeom>
          <a:noFill/>
        </p:spPr>
        <p:txBody>
          <a:bodyPr wrap="square" rtlCol="0">
            <a:spAutoFit/>
          </a:bodyPr>
          <a:lstStyle/>
          <a:p>
            <a:pPr algn="ctr"/>
            <a:r>
              <a:rPr lang="en-GB" sz="3200" dirty="0">
                <a:latin typeface="Nexa Bold"/>
              </a:rPr>
              <a:t>As a governing body, we recognise the need to take action now to ensure the beautiful game significantly reduces its environmental impact, whilst helping to educate those involved in football at all levels to make informed decisions that will shape how much future generations will be able to enjoy the game.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body" idx="1"/>
          </p:nvPr>
        </p:nvSpPr>
        <p:spPr>
          <a:xfrm>
            <a:off x="4120847" y="1727200"/>
            <a:ext cx="8001640" cy="496674"/>
          </a:xfrm>
          <a:prstGeom prst="rect">
            <a:avLst/>
          </a:prstGeom>
        </p:spPr>
        <p:txBody>
          <a:bodyPr vert="horz" wrap="square" lIns="0" tIns="11430" rIns="0" bIns="0" rtlCol="0">
            <a:spAutoFit/>
          </a:bodyPr>
          <a:lstStyle/>
          <a:p>
            <a:pPr marL="12700" marR="5080" indent="-635" algn="ctr">
              <a:lnSpc>
                <a:spcPct val="101699"/>
              </a:lnSpc>
              <a:spcBef>
                <a:spcPts val="90"/>
              </a:spcBef>
            </a:pPr>
            <a:endParaRPr lang="en-US" sz="3200" b="0" dirty="0"/>
          </a:p>
        </p:txBody>
      </p:sp>
      <p:sp>
        <p:nvSpPr>
          <p:cNvPr id="3" name="object 3"/>
          <p:cNvSpPr txBox="1">
            <a:spLocks noGrp="1"/>
          </p:cNvSpPr>
          <p:nvPr>
            <p:ph type="title"/>
          </p:nvPr>
        </p:nvSpPr>
        <p:spPr>
          <a:xfrm>
            <a:off x="4279917" y="3921758"/>
            <a:ext cx="7696200" cy="751488"/>
          </a:xfrm>
          <a:prstGeom prst="rect">
            <a:avLst/>
          </a:prstGeom>
        </p:spPr>
        <p:txBody>
          <a:bodyPr vert="horz" wrap="square" lIns="0" tIns="12700" rIns="0" bIns="0" rtlCol="0">
            <a:spAutoFit/>
          </a:bodyPr>
          <a:lstStyle/>
          <a:p>
            <a:pPr marL="12700" algn="ctr">
              <a:lnSpc>
                <a:spcPct val="100000"/>
              </a:lnSpc>
              <a:spcBef>
                <a:spcPts val="100"/>
              </a:spcBef>
            </a:pPr>
            <a:r>
              <a:rPr lang="en-GB" sz="4800" dirty="0">
                <a:solidFill>
                  <a:srgbClr val="000000"/>
                </a:solidFill>
              </a:rPr>
              <a:t>Thank you &amp; Questions</a:t>
            </a:r>
            <a:endParaRPr sz="4800" dirty="0"/>
          </a:p>
        </p:txBody>
      </p:sp>
      <p:sp>
        <p:nvSpPr>
          <p:cNvPr id="4" name="object 4"/>
          <p:cNvSpPr/>
          <p:nvPr/>
        </p:nvSpPr>
        <p:spPr>
          <a:xfrm>
            <a:off x="0" y="0"/>
            <a:ext cx="4808220" cy="5848350"/>
          </a:xfrm>
          <a:custGeom>
            <a:avLst/>
            <a:gdLst/>
            <a:ahLst/>
            <a:cxnLst/>
            <a:rect l="l" t="t" r="r" b="b"/>
            <a:pathLst>
              <a:path w="4808220" h="5848350">
                <a:moveTo>
                  <a:pt x="3341609" y="0"/>
                </a:moveTo>
                <a:lnTo>
                  <a:pt x="3373688" y="29855"/>
                </a:lnTo>
                <a:lnTo>
                  <a:pt x="3406178" y="60975"/>
                </a:lnTo>
                <a:lnTo>
                  <a:pt x="3438218" y="92558"/>
                </a:lnTo>
                <a:lnTo>
                  <a:pt x="3469800" y="124597"/>
                </a:lnTo>
                <a:lnTo>
                  <a:pt x="3500921" y="157088"/>
                </a:lnTo>
                <a:lnTo>
                  <a:pt x="3531574" y="190024"/>
                </a:lnTo>
                <a:lnTo>
                  <a:pt x="3561754" y="223401"/>
                </a:lnTo>
                <a:lnTo>
                  <a:pt x="3591456" y="257212"/>
                </a:lnTo>
                <a:lnTo>
                  <a:pt x="3620674" y="291453"/>
                </a:lnTo>
                <a:lnTo>
                  <a:pt x="3649403" y="326118"/>
                </a:lnTo>
                <a:lnTo>
                  <a:pt x="3677638" y="361202"/>
                </a:lnTo>
                <a:lnTo>
                  <a:pt x="3705372" y="396699"/>
                </a:lnTo>
                <a:lnTo>
                  <a:pt x="3732602" y="432604"/>
                </a:lnTo>
                <a:lnTo>
                  <a:pt x="3759320" y="468911"/>
                </a:lnTo>
                <a:lnTo>
                  <a:pt x="3785522" y="505616"/>
                </a:lnTo>
                <a:lnTo>
                  <a:pt x="3811203" y="542712"/>
                </a:lnTo>
                <a:lnTo>
                  <a:pt x="3836356" y="580194"/>
                </a:lnTo>
                <a:lnTo>
                  <a:pt x="3860977" y="618056"/>
                </a:lnTo>
                <a:lnTo>
                  <a:pt x="3885060" y="656295"/>
                </a:lnTo>
                <a:lnTo>
                  <a:pt x="3908600" y="694903"/>
                </a:lnTo>
                <a:lnTo>
                  <a:pt x="3931591" y="733875"/>
                </a:lnTo>
                <a:lnTo>
                  <a:pt x="3954028" y="773207"/>
                </a:lnTo>
                <a:lnTo>
                  <a:pt x="3975905" y="812892"/>
                </a:lnTo>
                <a:lnTo>
                  <a:pt x="3997217" y="852925"/>
                </a:lnTo>
                <a:lnTo>
                  <a:pt x="4017959" y="893301"/>
                </a:lnTo>
                <a:lnTo>
                  <a:pt x="4038125" y="934015"/>
                </a:lnTo>
                <a:lnTo>
                  <a:pt x="4057710" y="975061"/>
                </a:lnTo>
                <a:lnTo>
                  <a:pt x="4076708" y="1016433"/>
                </a:lnTo>
                <a:lnTo>
                  <a:pt x="4095114" y="1058126"/>
                </a:lnTo>
                <a:lnTo>
                  <a:pt x="4112923" y="1100135"/>
                </a:lnTo>
                <a:lnTo>
                  <a:pt x="4130128" y="1142454"/>
                </a:lnTo>
                <a:lnTo>
                  <a:pt x="4146725" y="1185078"/>
                </a:lnTo>
                <a:lnTo>
                  <a:pt x="4162709" y="1228002"/>
                </a:lnTo>
                <a:lnTo>
                  <a:pt x="4178073" y="1271219"/>
                </a:lnTo>
                <a:lnTo>
                  <a:pt x="4192813" y="1314725"/>
                </a:lnTo>
                <a:lnTo>
                  <a:pt x="4206922" y="1358515"/>
                </a:lnTo>
                <a:lnTo>
                  <a:pt x="4220397" y="1402582"/>
                </a:lnTo>
                <a:lnTo>
                  <a:pt x="4233230" y="1446921"/>
                </a:lnTo>
                <a:lnTo>
                  <a:pt x="4245417" y="1491528"/>
                </a:lnTo>
                <a:lnTo>
                  <a:pt x="4256952" y="1536396"/>
                </a:lnTo>
                <a:lnTo>
                  <a:pt x="4267830" y="1581520"/>
                </a:lnTo>
                <a:lnTo>
                  <a:pt x="4278046" y="1626894"/>
                </a:lnTo>
                <a:lnTo>
                  <a:pt x="4287594" y="1672514"/>
                </a:lnTo>
                <a:lnTo>
                  <a:pt x="4296468" y="1718374"/>
                </a:lnTo>
                <a:lnTo>
                  <a:pt x="4304663" y="1764468"/>
                </a:lnTo>
                <a:lnTo>
                  <a:pt x="4312175" y="1810791"/>
                </a:lnTo>
                <a:lnTo>
                  <a:pt x="4318996" y="1857338"/>
                </a:lnTo>
                <a:lnTo>
                  <a:pt x="4325123" y="1904103"/>
                </a:lnTo>
                <a:lnTo>
                  <a:pt x="4330549" y="1951081"/>
                </a:lnTo>
                <a:lnTo>
                  <a:pt x="4335269" y="1998266"/>
                </a:lnTo>
                <a:lnTo>
                  <a:pt x="4339278" y="2045653"/>
                </a:lnTo>
                <a:lnTo>
                  <a:pt x="4342570" y="2093236"/>
                </a:lnTo>
                <a:lnTo>
                  <a:pt x="4345140" y="2141010"/>
                </a:lnTo>
                <a:lnTo>
                  <a:pt x="4346983" y="2188970"/>
                </a:lnTo>
                <a:lnTo>
                  <a:pt x="4348092" y="2237111"/>
                </a:lnTo>
                <a:lnTo>
                  <a:pt x="4348463" y="2285426"/>
                </a:lnTo>
                <a:lnTo>
                  <a:pt x="4348092" y="2333741"/>
                </a:lnTo>
                <a:lnTo>
                  <a:pt x="4346983" y="2381882"/>
                </a:lnTo>
                <a:lnTo>
                  <a:pt x="4345140" y="2429842"/>
                </a:lnTo>
                <a:lnTo>
                  <a:pt x="4342570" y="2477617"/>
                </a:lnTo>
                <a:lnTo>
                  <a:pt x="4339278" y="2525201"/>
                </a:lnTo>
                <a:lnTo>
                  <a:pt x="4335269" y="2572588"/>
                </a:lnTo>
                <a:lnTo>
                  <a:pt x="4330549" y="2619773"/>
                </a:lnTo>
                <a:lnTo>
                  <a:pt x="4325123" y="2666751"/>
                </a:lnTo>
                <a:lnTo>
                  <a:pt x="4318996" y="2713516"/>
                </a:lnTo>
                <a:lnTo>
                  <a:pt x="4312175" y="2760063"/>
                </a:lnTo>
                <a:lnTo>
                  <a:pt x="4304663" y="2806387"/>
                </a:lnTo>
                <a:lnTo>
                  <a:pt x="4296468" y="2852481"/>
                </a:lnTo>
                <a:lnTo>
                  <a:pt x="4287594" y="2898341"/>
                </a:lnTo>
                <a:lnTo>
                  <a:pt x="4278046" y="2943961"/>
                </a:lnTo>
                <a:lnTo>
                  <a:pt x="4267830" y="2989336"/>
                </a:lnTo>
                <a:lnTo>
                  <a:pt x="4256952" y="3034461"/>
                </a:lnTo>
                <a:lnTo>
                  <a:pt x="4245417" y="3079329"/>
                </a:lnTo>
                <a:lnTo>
                  <a:pt x="4233230" y="3123936"/>
                </a:lnTo>
                <a:lnTo>
                  <a:pt x="4220397" y="3168275"/>
                </a:lnTo>
                <a:lnTo>
                  <a:pt x="4206922" y="3212343"/>
                </a:lnTo>
                <a:lnTo>
                  <a:pt x="4192813" y="3256132"/>
                </a:lnTo>
                <a:lnTo>
                  <a:pt x="4178073" y="3299639"/>
                </a:lnTo>
                <a:lnTo>
                  <a:pt x="4162709" y="3342856"/>
                </a:lnTo>
                <a:lnTo>
                  <a:pt x="4146725" y="3385780"/>
                </a:lnTo>
                <a:lnTo>
                  <a:pt x="4130128" y="3428404"/>
                </a:lnTo>
                <a:lnTo>
                  <a:pt x="4112923" y="3470724"/>
                </a:lnTo>
                <a:lnTo>
                  <a:pt x="4095114" y="3512733"/>
                </a:lnTo>
                <a:lnTo>
                  <a:pt x="4076708" y="3554426"/>
                </a:lnTo>
                <a:lnTo>
                  <a:pt x="4057710" y="3595799"/>
                </a:lnTo>
                <a:lnTo>
                  <a:pt x="4038125" y="3636844"/>
                </a:lnTo>
                <a:lnTo>
                  <a:pt x="4017959" y="3677558"/>
                </a:lnTo>
                <a:lnTo>
                  <a:pt x="3997217" y="3717935"/>
                </a:lnTo>
                <a:lnTo>
                  <a:pt x="3975905" y="3757968"/>
                </a:lnTo>
                <a:lnTo>
                  <a:pt x="3954028" y="3797654"/>
                </a:lnTo>
                <a:lnTo>
                  <a:pt x="3931591" y="3836985"/>
                </a:lnTo>
                <a:lnTo>
                  <a:pt x="3908600" y="3875958"/>
                </a:lnTo>
                <a:lnTo>
                  <a:pt x="3885060" y="3914566"/>
                </a:lnTo>
                <a:lnTo>
                  <a:pt x="3860977" y="3952804"/>
                </a:lnTo>
                <a:lnTo>
                  <a:pt x="3836356" y="3990667"/>
                </a:lnTo>
                <a:lnTo>
                  <a:pt x="3811203" y="4028149"/>
                </a:lnTo>
                <a:lnTo>
                  <a:pt x="3785522" y="4065246"/>
                </a:lnTo>
                <a:lnTo>
                  <a:pt x="3759320" y="4101950"/>
                </a:lnTo>
                <a:lnTo>
                  <a:pt x="3732602" y="4138257"/>
                </a:lnTo>
                <a:lnTo>
                  <a:pt x="3705372" y="4174162"/>
                </a:lnTo>
                <a:lnTo>
                  <a:pt x="3677638" y="4209660"/>
                </a:lnTo>
                <a:lnTo>
                  <a:pt x="3649403" y="4244744"/>
                </a:lnTo>
                <a:lnTo>
                  <a:pt x="3620674" y="4279409"/>
                </a:lnTo>
                <a:lnTo>
                  <a:pt x="3591456" y="4313650"/>
                </a:lnTo>
                <a:lnTo>
                  <a:pt x="3561754" y="4347462"/>
                </a:lnTo>
                <a:lnTo>
                  <a:pt x="3531574" y="4380838"/>
                </a:lnTo>
                <a:lnTo>
                  <a:pt x="3500921" y="4413775"/>
                </a:lnTo>
                <a:lnTo>
                  <a:pt x="3469800" y="4446265"/>
                </a:lnTo>
                <a:lnTo>
                  <a:pt x="3438218" y="4478305"/>
                </a:lnTo>
                <a:lnTo>
                  <a:pt x="3406178" y="4509887"/>
                </a:lnTo>
                <a:lnTo>
                  <a:pt x="3373688" y="4541008"/>
                </a:lnTo>
                <a:lnTo>
                  <a:pt x="3340752" y="4571661"/>
                </a:lnTo>
                <a:lnTo>
                  <a:pt x="3307375" y="4601842"/>
                </a:lnTo>
                <a:lnTo>
                  <a:pt x="3273564" y="4631544"/>
                </a:lnTo>
                <a:lnTo>
                  <a:pt x="3239323" y="4660762"/>
                </a:lnTo>
                <a:lnTo>
                  <a:pt x="3204658" y="4689492"/>
                </a:lnTo>
                <a:lnTo>
                  <a:pt x="3169574" y="4717726"/>
                </a:lnTo>
                <a:lnTo>
                  <a:pt x="3134077" y="4745461"/>
                </a:lnTo>
                <a:lnTo>
                  <a:pt x="3098172" y="4772690"/>
                </a:lnTo>
                <a:lnTo>
                  <a:pt x="3061865" y="4799409"/>
                </a:lnTo>
                <a:lnTo>
                  <a:pt x="3025161" y="4825611"/>
                </a:lnTo>
                <a:lnTo>
                  <a:pt x="2988065" y="4851292"/>
                </a:lnTo>
                <a:lnTo>
                  <a:pt x="2950583" y="4876446"/>
                </a:lnTo>
                <a:lnTo>
                  <a:pt x="2912720" y="4901067"/>
                </a:lnTo>
                <a:lnTo>
                  <a:pt x="2874482" y="4925150"/>
                </a:lnTo>
                <a:lnTo>
                  <a:pt x="2835874" y="4948690"/>
                </a:lnTo>
                <a:lnTo>
                  <a:pt x="2796901" y="4971681"/>
                </a:lnTo>
                <a:lnTo>
                  <a:pt x="2757570" y="4994118"/>
                </a:lnTo>
                <a:lnTo>
                  <a:pt x="2717885" y="5015996"/>
                </a:lnTo>
                <a:lnTo>
                  <a:pt x="2677851" y="5037308"/>
                </a:lnTo>
                <a:lnTo>
                  <a:pt x="2637475" y="5058050"/>
                </a:lnTo>
                <a:lnTo>
                  <a:pt x="2596761" y="5078216"/>
                </a:lnTo>
                <a:lnTo>
                  <a:pt x="2555716" y="5097801"/>
                </a:lnTo>
                <a:lnTo>
                  <a:pt x="2514344" y="5116799"/>
                </a:lnTo>
                <a:lnTo>
                  <a:pt x="2472650" y="5135205"/>
                </a:lnTo>
                <a:lnTo>
                  <a:pt x="2430641" y="5153014"/>
                </a:lnTo>
                <a:lnTo>
                  <a:pt x="2388322" y="5170220"/>
                </a:lnTo>
                <a:lnTo>
                  <a:pt x="2345698" y="5186817"/>
                </a:lnTo>
                <a:lnTo>
                  <a:pt x="2302774" y="5202801"/>
                </a:lnTo>
                <a:lnTo>
                  <a:pt x="2259557" y="5218165"/>
                </a:lnTo>
                <a:lnTo>
                  <a:pt x="2216050" y="5232905"/>
                </a:lnTo>
                <a:lnTo>
                  <a:pt x="2172261" y="5247015"/>
                </a:lnTo>
                <a:lnTo>
                  <a:pt x="2128194" y="5260489"/>
                </a:lnTo>
                <a:lnTo>
                  <a:pt x="2083854" y="5273322"/>
                </a:lnTo>
                <a:lnTo>
                  <a:pt x="2039247" y="5285509"/>
                </a:lnTo>
                <a:lnTo>
                  <a:pt x="1994379" y="5297045"/>
                </a:lnTo>
                <a:lnTo>
                  <a:pt x="1949255" y="5307923"/>
                </a:lnTo>
                <a:lnTo>
                  <a:pt x="1903880" y="5318139"/>
                </a:lnTo>
                <a:lnTo>
                  <a:pt x="1858260" y="5327686"/>
                </a:lnTo>
                <a:lnTo>
                  <a:pt x="1812400" y="5336561"/>
                </a:lnTo>
                <a:lnTo>
                  <a:pt x="1766306" y="5344756"/>
                </a:lnTo>
                <a:lnTo>
                  <a:pt x="1719982" y="5352268"/>
                </a:lnTo>
                <a:lnTo>
                  <a:pt x="1673435" y="5359089"/>
                </a:lnTo>
                <a:lnTo>
                  <a:pt x="1626670" y="5365216"/>
                </a:lnTo>
                <a:lnTo>
                  <a:pt x="1579692" y="5370642"/>
                </a:lnTo>
                <a:lnTo>
                  <a:pt x="1532507" y="5375362"/>
                </a:lnTo>
                <a:lnTo>
                  <a:pt x="1485120" y="5379371"/>
                </a:lnTo>
                <a:lnTo>
                  <a:pt x="1437536" y="5382664"/>
                </a:lnTo>
                <a:lnTo>
                  <a:pt x="1389761" y="5385234"/>
                </a:lnTo>
                <a:lnTo>
                  <a:pt x="1341801" y="5387076"/>
                </a:lnTo>
                <a:lnTo>
                  <a:pt x="1293660" y="5388185"/>
                </a:lnTo>
                <a:lnTo>
                  <a:pt x="1245345" y="5388556"/>
                </a:lnTo>
                <a:lnTo>
                  <a:pt x="1194609" y="5388155"/>
                </a:lnTo>
                <a:lnTo>
                  <a:pt x="1144011" y="5386952"/>
                </a:lnTo>
                <a:lnTo>
                  <a:pt x="1093560" y="5384951"/>
                </a:lnTo>
                <a:lnTo>
                  <a:pt x="1043262" y="5382154"/>
                </a:lnTo>
                <a:lnTo>
                  <a:pt x="993125" y="5378565"/>
                </a:lnTo>
                <a:lnTo>
                  <a:pt x="943154" y="5374187"/>
                </a:lnTo>
                <a:lnTo>
                  <a:pt x="893358" y="5369022"/>
                </a:lnTo>
                <a:lnTo>
                  <a:pt x="843743" y="5363073"/>
                </a:lnTo>
                <a:lnTo>
                  <a:pt x="794317" y="5356343"/>
                </a:lnTo>
                <a:lnTo>
                  <a:pt x="745086" y="5348836"/>
                </a:lnTo>
                <a:lnTo>
                  <a:pt x="696057" y="5340554"/>
                </a:lnTo>
                <a:lnTo>
                  <a:pt x="647238" y="5331500"/>
                </a:lnTo>
                <a:lnTo>
                  <a:pt x="598635" y="5321677"/>
                </a:lnTo>
                <a:lnTo>
                  <a:pt x="550256" y="5311087"/>
                </a:lnTo>
                <a:lnTo>
                  <a:pt x="502107" y="5299735"/>
                </a:lnTo>
                <a:lnTo>
                  <a:pt x="454196" y="5287622"/>
                </a:lnTo>
                <a:lnTo>
                  <a:pt x="406530" y="5274753"/>
                </a:lnTo>
                <a:lnTo>
                  <a:pt x="359115" y="5261128"/>
                </a:lnTo>
                <a:lnTo>
                  <a:pt x="311959" y="5246753"/>
                </a:lnTo>
                <a:lnTo>
                  <a:pt x="265069" y="5231629"/>
                </a:lnTo>
                <a:lnTo>
                  <a:pt x="218451" y="5215759"/>
                </a:lnTo>
                <a:lnTo>
                  <a:pt x="172113" y="5199147"/>
                </a:lnTo>
                <a:lnTo>
                  <a:pt x="126063" y="5181794"/>
                </a:lnTo>
                <a:lnTo>
                  <a:pt x="80306" y="5163706"/>
                </a:lnTo>
                <a:lnTo>
                  <a:pt x="34849" y="5144883"/>
                </a:lnTo>
                <a:lnTo>
                  <a:pt x="0" y="5129790"/>
                </a:lnTo>
              </a:path>
              <a:path w="4808220" h="5848350">
                <a:moveTo>
                  <a:pt x="0" y="5625500"/>
                </a:moveTo>
                <a:lnTo>
                  <a:pt x="66517" y="5649611"/>
                </a:lnTo>
                <a:lnTo>
                  <a:pt x="113352" y="5665621"/>
                </a:lnTo>
                <a:lnTo>
                  <a:pt x="160427" y="5680976"/>
                </a:lnTo>
                <a:lnTo>
                  <a:pt x="207736" y="5695672"/>
                </a:lnTo>
                <a:lnTo>
                  <a:pt x="255274" y="5709709"/>
                </a:lnTo>
                <a:lnTo>
                  <a:pt x="303034" y="5723083"/>
                </a:lnTo>
                <a:lnTo>
                  <a:pt x="351013" y="5735792"/>
                </a:lnTo>
                <a:lnTo>
                  <a:pt x="399203" y="5747834"/>
                </a:lnTo>
                <a:lnTo>
                  <a:pt x="447599" y="5759207"/>
                </a:lnTo>
                <a:lnTo>
                  <a:pt x="496195" y="5769908"/>
                </a:lnTo>
                <a:lnTo>
                  <a:pt x="544986" y="5779936"/>
                </a:lnTo>
                <a:lnTo>
                  <a:pt x="593967" y="5789287"/>
                </a:lnTo>
                <a:lnTo>
                  <a:pt x="643130" y="5797960"/>
                </a:lnTo>
                <a:lnTo>
                  <a:pt x="692472" y="5805952"/>
                </a:lnTo>
                <a:lnTo>
                  <a:pt x="741985" y="5813260"/>
                </a:lnTo>
                <a:lnTo>
                  <a:pt x="791666" y="5819884"/>
                </a:lnTo>
                <a:lnTo>
                  <a:pt x="841507" y="5825820"/>
                </a:lnTo>
                <a:lnTo>
                  <a:pt x="891503" y="5831067"/>
                </a:lnTo>
                <a:lnTo>
                  <a:pt x="941648" y="5835621"/>
                </a:lnTo>
                <a:lnTo>
                  <a:pt x="991938" y="5839480"/>
                </a:lnTo>
                <a:lnTo>
                  <a:pt x="1042365" y="5842644"/>
                </a:lnTo>
                <a:lnTo>
                  <a:pt x="1092926" y="5845108"/>
                </a:lnTo>
                <a:lnTo>
                  <a:pt x="1143613" y="5846871"/>
                </a:lnTo>
                <a:lnTo>
                  <a:pt x="1194421" y="5847930"/>
                </a:lnTo>
                <a:lnTo>
                  <a:pt x="1245345" y="5848284"/>
                </a:lnTo>
                <a:lnTo>
                  <a:pt x="1293598" y="5847962"/>
                </a:lnTo>
                <a:lnTo>
                  <a:pt x="1341698" y="5847001"/>
                </a:lnTo>
                <a:lnTo>
                  <a:pt x="1389642" y="5845404"/>
                </a:lnTo>
                <a:lnTo>
                  <a:pt x="1437425" y="5843175"/>
                </a:lnTo>
                <a:lnTo>
                  <a:pt x="1485044" y="5840318"/>
                </a:lnTo>
                <a:lnTo>
                  <a:pt x="1532494" y="5836838"/>
                </a:lnTo>
                <a:lnTo>
                  <a:pt x="1579772" y="5832738"/>
                </a:lnTo>
                <a:lnTo>
                  <a:pt x="1626873" y="5828023"/>
                </a:lnTo>
                <a:lnTo>
                  <a:pt x="1673793" y="5822696"/>
                </a:lnTo>
                <a:lnTo>
                  <a:pt x="1720528" y="5816761"/>
                </a:lnTo>
                <a:lnTo>
                  <a:pt x="1767075" y="5810223"/>
                </a:lnTo>
                <a:lnTo>
                  <a:pt x="1813428" y="5803086"/>
                </a:lnTo>
                <a:lnTo>
                  <a:pt x="1859585" y="5795354"/>
                </a:lnTo>
                <a:lnTo>
                  <a:pt x="1905540" y="5787030"/>
                </a:lnTo>
                <a:lnTo>
                  <a:pt x="1951291" y="5778120"/>
                </a:lnTo>
                <a:lnTo>
                  <a:pt x="1996832" y="5768626"/>
                </a:lnTo>
                <a:lnTo>
                  <a:pt x="2042159" y="5758553"/>
                </a:lnTo>
                <a:lnTo>
                  <a:pt x="2087270" y="5747906"/>
                </a:lnTo>
                <a:lnTo>
                  <a:pt x="2132159" y="5736687"/>
                </a:lnTo>
                <a:lnTo>
                  <a:pt x="2176823" y="5724902"/>
                </a:lnTo>
                <a:lnTo>
                  <a:pt x="2221257" y="5712554"/>
                </a:lnTo>
                <a:lnTo>
                  <a:pt x="2265457" y="5699647"/>
                </a:lnTo>
                <a:lnTo>
                  <a:pt x="2309420" y="5686186"/>
                </a:lnTo>
                <a:lnTo>
                  <a:pt x="2353141" y="5672174"/>
                </a:lnTo>
                <a:lnTo>
                  <a:pt x="2396616" y="5657616"/>
                </a:lnTo>
                <a:lnTo>
                  <a:pt x="2439842" y="5642516"/>
                </a:lnTo>
                <a:lnTo>
                  <a:pt x="2482813" y="5626877"/>
                </a:lnTo>
                <a:lnTo>
                  <a:pt x="2525527" y="5610703"/>
                </a:lnTo>
                <a:lnTo>
                  <a:pt x="2567979" y="5594000"/>
                </a:lnTo>
                <a:lnTo>
                  <a:pt x="2610164" y="5576770"/>
                </a:lnTo>
                <a:lnTo>
                  <a:pt x="2652079" y="5559018"/>
                </a:lnTo>
                <a:lnTo>
                  <a:pt x="2693721" y="5540749"/>
                </a:lnTo>
                <a:lnTo>
                  <a:pt x="2735083" y="5521965"/>
                </a:lnTo>
                <a:lnTo>
                  <a:pt x="2776164" y="5502671"/>
                </a:lnTo>
                <a:lnTo>
                  <a:pt x="2816958" y="5482872"/>
                </a:lnTo>
                <a:lnTo>
                  <a:pt x="2857461" y="5462570"/>
                </a:lnTo>
                <a:lnTo>
                  <a:pt x="2897670" y="5441771"/>
                </a:lnTo>
                <a:lnTo>
                  <a:pt x="2937581" y="5420479"/>
                </a:lnTo>
                <a:lnTo>
                  <a:pt x="2977189" y="5398697"/>
                </a:lnTo>
                <a:lnTo>
                  <a:pt x="3016490" y="5376429"/>
                </a:lnTo>
                <a:lnTo>
                  <a:pt x="3055480" y="5353680"/>
                </a:lnTo>
                <a:lnTo>
                  <a:pt x="3094155" y="5330453"/>
                </a:lnTo>
                <a:lnTo>
                  <a:pt x="3132512" y="5306753"/>
                </a:lnTo>
                <a:lnTo>
                  <a:pt x="3170545" y="5282584"/>
                </a:lnTo>
                <a:lnTo>
                  <a:pt x="3208251" y="5257949"/>
                </a:lnTo>
                <a:lnTo>
                  <a:pt x="3245627" y="5232854"/>
                </a:lnTo>
                <a:lnTo>
                  <a:pt x="3282667" y="5207301"/>
                </a:lnTo>
                <a:lnTo>
                  <a:pt x="3319368" y="5181296"/>
                </a:lnTo>
                <a:lnTo>
                  <a:pt x="3355725" y="5154841"/>
                </a:lnTo>
                <a:lnTo>
                  <a:pt x="3391736" y="5127942"/>
                </a:lnTo>
                <a:lnTo>
                  <a:pt x="3427394" y="5100601"/>
                </a:lnTo>
                <a:lnTo>
                  <a:pt x="3462698" y="5072824"/>
                </a:lnTo>
                <a:lnTo>
                  <a:pt x="3497641" y="5044614"/>
                </a:lnTo>
                <a:lnTo>
                  <a:pt x="3532222" y="5015976"/>
                </a:lnTo>
                <a:lnTo>
                  <a:pt x="3566434" y="4986913"/>
                </a:lnTo>
                <a:lnTo>
                  <a:pt x="3600275" y="4957430"/>
                </a:lnTo>
                <a:lnTo>
                  <a:pt x="3633740" y="4927530"/>
                </a:lnTo>
                <a:lnTo>
                  <a:pt x="3666825" y="4897217"/>
                </a:lnTo>
                <a:lnTo>
                  <a:pt x="3699526" y="4866497"/>
                </a:lnTo>
                <a:lnTo>
                  <a:pt x="3731839" y="4835372"/>
                </a:lnTo>
                <a:lnTo>
                  <a:pt x="3763760" y="4803847"/>
                </a:lnTo>
                <a:lnTo>
                  <a:pt x="3795285" y="4771926"/>
                </a:lnTo>
                <a:lnTo>
                  <a:pt x="3826409" y="4739612"/>
                </a:lnTo>
                <a:lnTo>
                  <a:pt x="3857130" y="4706911"/>
                </a:lnTo>
                <a:lnTo>
                  <a:pt x="3887442" y="4673826"/>
                </a:lnTo>
                <a:lnTo>
                  <a:pt x="3917342" y="4640361"/>
                </a:lnTo>
                <a:lnTo>
                  <a:pt x="3946825" y="4606520"/>
                </a:lnTo>
                <a:lnTo>
                  <a:pt x="3975888" y="4572308"/>
                </a:lnTo>
                <a:lnTo>
                  <a:pt x="4004526" y="4537727"/>
                </a:lnTo>
                <a:lnTo>
                  <a:pt x="4032736" y="4502783"/>
                </a:lnTo>
                <a:lnTo>
                  <a:pt x="4060513" y="4467480"/>
                </a:lnTo>
                <a:lnTo>
                  <a:pt x="4087853" y="4431821"/>
                </a:lnTo>
                <a:lnTo>
                  <a:pt x="4114752" y="4395811"/>
                </a:lnTo>
                <a:lnTo>
                  <a:pt x="4141207" y="4359453"/>
                </a:lnTo>
                <a:lnTo>
                  <a:pt x="4167212" y="4322752"/>
                </a:lnTo>
                <a:lnTo>
                  <a:pt x="4192765" y="4285712"/>
                </a:lnTo>
                <a:lnTo>
                  <a:pt x="4217860" y="4248336"/>
                </a:lnTo>
                <a:lnTo>
                  <a:pt x="4242494" y="4210630"/>
                </a:lnTo>
                <a:lnTo>
                  <a:pt x="4266663" y="4172596"/>
                </a:lnTo>
                <a:lnTo>
                  <a:pt x="4290363" y="4134239"/>
                </a:lnTo>
                <a:lnTo>
                  <a:pt x="4313590" y="4095564"/>
                </a:lnTo>
                <a:lnTo>
                  <a:pt x="4336339" y="4056573"/>
                </a:lnTo>
                <a:lnTo>
                  <a:pt x="4358606" y="4017272"/>
                </a:lnTo>
                <a:lnTo>
                  <a:pt x="4380388" y="3977664"/>
                </a:lnTo>
                <a:lnTo>
                  <a:pt x="4401681" y="3937754"/>
                </a:lnTo>
                <a:lnTo>
                  <a:pt x="4422480" y="3897545"/>
                </a:lnTo>
                <a:lnTo>
                  <a:pt x="4442781" y="3857041"/>
                </a:lnTo>
                <a:lnTo>
                  <a:pt x="4462580" y="3816247"/>
                </a:lnTo>
                <a:lnTo>
                  <a:pt x="4481874" y="3775166"/>
                </a:lnTo>
                <a:lnTo>
                  <a:pt x="4500657" y="3733803"/>
                </a:lnTo>
                <a:lnTo>
                  <a:pt x="4518927" y="3692162"/>
                </a:lnTo>
                <a:lnTo>
                  <a:pt x="4536679" y="3650247"/>
                </a:lnTo>
                <a:lnTo>
                  <a:pt x="4553908" y="3608061"/>
                </a:lnTo>
                <a:lnTo>
                  <a:pt x="4570612" y="3565609"/>
                </a:lnTo>
                <a:lnTo>
                  <a:pt x="4586785" y="3522896"/>
                </a:lnTo>
                <a:lnTo>
                  <a:pt x="4602424" y="3479924"/>
                </a:lnTo>
                <a:lnTo>
                  <a:pt x="4617524" y="3436698"/>
                </a:lnTo>
                <a:lnTo>
                  <a:pt x="4632082" y="3393223"/>
                </a:lnTo>
                <a:lnTo>
                  <a:pt x="4646094" y="3349502"/>
                </a:lnTo>
                <a:lnTo>
                  <a:pt x="4659555" y="3305539"/>
                </a:lnTo>
                <a:lnTo>
                  <a:pt x="4672462" y="3261338"/>
                </a:lnTo>
                <a:lnTo>
                  <a:pt x="4684810" y="3216904"/>
                </a:lnTo>
                <a:lnTo>
                  <a:pt x="4696595" y="3172240"/>
                </a:lnTo>
                <a:lnTo>
                  <a:pt x="4707813" y="3127351"/>
                </a:lnTo>
                <a:lnTo>
                  <a:pt x="4718461" y="3082241"/>
                </a:lnTo>
                <a:lnTo>
                  <a:pt x="4728533" y="3036913"/>
                </a:lnTo>
                <a:lnTo>
                  <a:pt x="4738027" y="2991372"/>
                </a:lnTo>
                <a:lnTo>
                  <a:pt x="4746937" y="2945621"/>
                </a:lnTo>
                <a:lnTo>
                  <a:pt x="4755261" y="2899666"/>
                </a:lnTo>
                <a:lnTo>
                  <a:pt x="4762993" y="2853509"/>
                </a:lnTo>
                <a:lnTo>
                  <a:pt x="4770130" y="2807156"/>
                </a:lnTo>
                <a:lnTo>
                  <a:pt x="4776668" y="2760609"/>
                </a:lnTo>
                <a:lnTo>
                  <a:pt x="4782602" y="2713874"/>
                </a:lnTo>
                <a:lnTo>
                  <a:pt x="4787929" y="2666954"/>
                </a:lnTo>
                <a:lnTo>
                  <a:pt x="4792645" y="2619853"/>
                </a:lnTo>
                <a:lnTo>
                  <a:pt x="4796745" y="2572575"/>
                </a:lnTo>
                <a:lnTo>
                  <a:pt x="4800225" y="2525125"/>
                </a:lnTo>
                <a:lnTo>
                  <a:pt x="4803082" y="2477506"/>
                </a:lnTo>
                <a:lnTo>
                  <a:pt x="4805311" y="2429722"/>
                </a:lnTo>
                <a:lnTo>
                  <a:pt x="4806908" y="2381779"/>
                </a:lnTo>
                <a:lnTo>
                  <a:pt x="4807869" y="2333678"/>
                </a:lnTo>
                <a:lnTo>
                  <a:pt x="4808190" y="2285426"/>
                </a:lnTo>
                <a:lnTo>
                  <a:pt x="4807869" y="2237173"/>
                </a:lnTo>
                <a:lnTo>
                  <a:pt x="4806908" y="2189073"/>
                </a:lnTo>
                <a:lnTo>
                  <a:pt x="4805311" y="2141129"/>
                </a:lnTo>
                <a:lnTo>
                  <a:pt x="4803082" y="2093346"/>
                </a:lnTo>
                <a:lnTo>
                  <a:pt x="4800225" y="2045727"/>
                </a:lnTo>
                <a:lnTo>
                  <a:pt x="4796745" y="1998277"/>
                </a:lnTo>
                <a:lnTo>
                  <a:pt x="4792645" y="1950999"/>
                </a:lnTo>
                <a:lnTo>
                  <a:pt x="4787929" y="1903898"/>
                </a:lnTo>
                <a:lnTo>
                  <a:pt x="4782602" y="1856978"/>
                </a:lnTo>
                <a:lnTo>
                  <a:pt x="4776668" y="1810242"/>
                </a:lnTo>
                <a:lnTo>
                  <a:pt x="4770130" y="1763696"/>
                </a:lnTo>
                <a:lnTo>
                  <a:pt x="4762993" y="1717342"/>
                </a:lnTo>
                <a:lnTo>
                  <a:pt x="4755261" y="1671186"/>
                </a:lnTo>
                <a:lnTo>
                  <a:pt x="4746937" y="1625230"/>
                </a:lnTo>
                <a:lnTo>
                  <a:pt x="4738027" y="1579480"/>
                </a:lnTo>
                <a:lnTo>
                  <a:pt x="4728533" y="1533939"/>
                </a:lnTo>
                <a:lnTo>
                  <a:pt x="4718461" y="1488611"/>
                </a:lnTo>
                <a:lnTo>
                  <a:pt x="4707813" y="1443501"/>
                </a:lnTo>
                <a:lnTo>
                  <a:pt x="4696595" y="1398612"/>
                </a:lnTo>
                <a:lnTo>
                  <a:pt x="4684810" y="1353948"/>
                </a:lnTo>
                <a:lnTo>
                  <a:pt x="4672462" y="1309514"/>
                </a:lnTo>
                <a:lnTo>
                  <a:pt x="4659555" y="1265314"/>
                </a:lnTo>
                <a:lnTo>
                  <a:pt x="4646094" y="1221351"/>
                </a:lnTo>
                <a:lnTo>
                  <a:pt x="4632082" y="1177630"/>
                </a:lnTo>
                <a:lnTo>
                  <a:pt x="4617524" y="1134154"/>
                </a:lnTo>
                <a:lnTo>
                  <a:pt x="4602424" y="1090929"/>
                </a:lnTo>
                <a:lnTo>
                  <a:pt x="4586785" y="1047957"/>
                </a:lnTo>
                <a:lnTo>
                  <a:pt x="4570612" y="1005244"/>
                </a:lnTo>
                <a:lnTo>
                  <a:pt x="4553908" y="962792"/>
                </a:lnTo>
                <a:lnTo>
                  <a:pt x="4536679" y="920607"/>
                </a:lnTo>
                <a:lnTo>
                  <a:pt x="4518927" y="878691"/>
                </a:lnTo>
                <a:lnTo>
                  <a:pt x="4500657" y="837050"/>
                </a:lnTo>
                <a:lnTo>
                  <a:pt x="4481874" y="795688"/>
                </a:lnTo>
                <a:lnTo>
                  <a:pt x="4462580" y="754607"/>
                </a:lnTo>
                <a:lnTo>
                  <a:pt x="4442781" y="713813"/>
                </a:lnTo>
                <a:lnTo>
                  <a:pt x="4422480" y="673309"/>
                </a:lnTo>
                <a:lnTo>
                  <a:pt x="4401681" y="633100"/>
                </a:lnTo>
                <a:lnTo>
                  <a:pt x="4380388" y="593190"/>
                </a:lnTo>
                <a:lnTo>
                  <a:pt x="4358606" y="553582"/>
                </a:lnTo>
                <a:lnTo>
                  <a:pt x="4336339" y="514281"/>
                </a:lnTo>
                <a:lnTo>
                  <a:pt x="4313590" y="475291"/>
                </a:lnTo>
                <a:lnTo>
                  <a:pt x="4290363" y="436616"/>
                </a:lnTo>
                <a:lnTo>
                  <a:pt x="4266663" y="398259"/>
                </a:lnTo>
                <a:lnTo>
                  <a:pt x="4242494" y="360226"/>
                </a:lnTo>
                <a:lnTo>
                  <a:pt x="4217860" y="322519"/>
                </a:lnTo>
                <a:lnTo>
                  <a:pt x="4192765" y="285144"/>
                </a:lnTo>
                <a:lnTo>
                  <a:pt x="4167212" y="248104"/>
                </a:lnTo>
                <a:lnTo>
                  <a:pt x="4141207" y="211403"/>
                </a:lnTo>
                <a:lnTo>
                  <a:pt x="4114752" y="175045"/>
                </a:lnTo>
                <a:lnTo>
                  <a:pt x="4087853" y="139035"/>
                </a:lnTo>
                <a:lnTo>
                  <a:pt x="4060513" y="103376"/>
                </a:lnTo>
                <a:lnTo>
                  <a:pt x="4032736" y="68073"/>
                </a:lnTo>
                <a:lnTo>
                  <a:pt x="4004526" y="33129"/>
                </a:lnTo>
                <a:lnTo>
                  <a:pt x="3977089" y="0"/>
                </a:lnTo>
              </a:path>
            </a:pathLst>
          </a:custGeom>
          <a:ln w="12052">
            <a:solidFill>
              <a:srgbClr val="D8D8D8"/>
            </a:solidFill>
          </a:ln>
        </p:spPr>
        <p:txBody>
          <a:bodyPr wrap="square" lIns="0" tIns="0" rIns="0" bIns="0" rtlCol="0"/>
          <a:lstStyle/>
          <a:p>
            <a:endParaRPr/>
          </a:p>
        </p:txBody>
      </p:sp>
      <p:sp>
        <p:nvSpPr>
          <p:cNvPr id="5" name="object 5"/>
          <p:cNvSpPr/>
          <p:nvPr/>
        </p:nvSpPr>
        <p:spPr>
          <a:xfrm>
            <a:off x="11447814" y="4311723"/>
            <a:ext cx="4808220" cy="5848350"/>
          </a:xfrm>
          <a:custGeom>
            <a:avLst/>
            <a:gdLst/>
            <a:ahLst/>
            <a:cxnLst/>
            <a:rect l="l" t="t" r="r" b="b"/>
            <a:pathLst>
              <a:path w="4808219" h="5848350">
                <a:moveTo>
                  <a:pt x="4808185" y="223378"/>
                </a:moveTo>
                <a:lnTo>
                  <a:pt x="4740272" y="198790"/>
                </a:lnTo>
                <a:lnTo>
                  <a:pt x="4693185" y="182717"/>
                </a:lnTo>
                <a:lnTo>
                  <a:pt x="4645883" y="167309"/>
                </a:lnTo>
                <a:lnTo>
                  <a:pt x="4598371" y="152568"/>
                </a:lnTo>
                <a:lnTo>
                  <a:pt x="4550656" y="138495"/>
                </a:lnTo>
                <a:lnTo>
                  <a:pt x="4502744" y="125092"/>
                </a:lnTo>
                <a:lnTo>
                  <a:pt x="4454641" y="112362"/>
                </a:lnTo>
                <a:lnTo>
                  <a:pt x="4406352" y="100304"/>
                </a:lnTo>
                <a:lnTo>
                  <a:pt x="4357884" y="88922"/>
                </a:lnTo>
                <a:lnTo>
                  <a:pt x="4309242" y="78217"/>
                </a:lnTo>
                <a:lnTo>
                  <a:pt x="4260432" y="68191"/>
                </a:lnTo>
                <a:lnTo>
                  <a:pt x="4211461" y="58844"/>
                </a:lnTo>
                <a:lnTo>
                  <a:pt x="4162335" y="50179"/>
                </a:lnTo>
                <a:lnTo>
                  <a:pt x="4113058" y="42198"/>
                </a:lnTo>
                <a:lnTo>
                  <a:pt x="4063638" y="34902"/>
                </a:lnTo>
                <a:lnTo>
                  <a:pt x="4014081" y="28293"/>
                </a:lnTo>
                <a:lnTo>
                  <a:pt x="3964391" y="22373"/>
                </a:lnTo>
                <a:lnTo>
                  <a:pt x="3914576" y="17143"/>
                </a:lnTo>
                <a:lnTo>
                  <a:pt x="3864640" y="12605"/>
                </a:lnTo>
                <a:lnTo>
                  <a:pt x="3814591" y="8760"/>
                </a:lnTo>
                <a:lnTo>
                  <a:pt x="3764434" y="5611"/>
                </a:lnTo>
                <a:lnTo>
                  <a:pt x="3714175" y="3158"/>
                </a:lnTo>
                <a:lnTo>
                  <a:pt x="3663820" y="1405"/>
                </a:lnTo>
                <a:lnTo>
                  <a:pt x="3613374" y="351"/>
                </a:lnTo>
                <a:lnTo>
                  <a:pt x="3562845" y="0"/>
                </a:lnTo>
                <a:lnTo>
                  <a:pt x="3514592" y="321"/>
                </a:lnTo>
                <a:lnTo>
                  <a:pt x="3466492" y="1282"/>
                </a:lnTo>
                <a:lnTo>
                  <a:pt x="3418548" y="2879"/>
                </a:lnTo>
                <a:lnTo>
                  <a:pt x="3370765" y="5108"/>
                </a:lnTo>
                <a:lnTo>
                  <a:pt x="3323146" y="7965"/>
                </a:lnTo>
                <a:lnTo>
                  <a:pt x="3275696" y="11445"/>
                </a:lnTo>
                <a:lnTo>
                  <a:pt x="3228418" y="15545"/>
                </a:lnTo>
                <a:lnTo>
                  <a:pt x="3181317" y="20261"/>
                </a:lnTo>
                <a:lnTo>
                  <a:pt x="3134397" y="25588"/>
                </a:lnTo>
                <a:lnTo>
                  <a:pt x="3087661" y="31522"/>
                </a:lnTo>
                <a:lnTo>
                  <a:pt x="3041115" y="38060"/>
                </a:lnTo>
                <a:lnTo>
                  <a:pt x="2994761" y="45197"/>
                </a:lnTo>
                <a:lnTo>
                  <a:pt x="2948605" y="52929"/>
                </a:lnTo>
                <a:lnTo>
                  <a:pt x="2902650" y="61253"/>
                </a:lnTo>
                <a:lnTo>
                  <a:pt x="2856899" y="70163"/>
                </a:lnTo>
                <a:lnTo>
                  <a:pt x="2811358" y="79657"/>
                </a:lnTo>
                <a:lnTo>
                  <a:pt x="2766030" y="89729"/>
                </a:lnTo>
                <a:lnTo>
                  <a:pt x="2720920" y="100377"/>
                </a:lnTo>
                <a:lnTo>
                  <a:pt x="2676031" y="111595"/>
                </a:lnTo>
                <a:lnTo>
                  <a:pt x="2631367" y="123380"/>
                </a:lnTo>
                <a:lnTo>
                  <a:pt x="2586933" y="135728"/>
                </a:lnTo>
                <a:lnTo>
                  <a:pt x="2542733" y="148635"/>
                </a:lnTo>
                <a:lnTo>
                  <a:pt x="2498770" y="162096"/>
                </a:lnTo>
                <a:lnTo>
                  <a:pt x="2455049" y="176108"/>
                </a:lnTo>
                <a:lnTo>
                  <a:pt x="2411573" y="190666"/>
                </a:lnTo>
                <a:lnTo>
                  <a:pt x="2368348" y="205766"/>
                </a:lnTo>
                <a:lnTo>
                  <a:pt x="2325376" y="221405"/>
                </a:lnTo>
                <a:lnTo>
                  <a:pt x="2282663" y="237578"/>
                </a:lnTo>
                <a:lnTo>
                  <a:pt x="2240211" y="254282"/>
                </a:lnTo>
                <a:lnTo>
                  <a:pt x="2198026" y="271511"/>
                </a:lnTo>
                <a:lnTo>
                  <a:pt x="2156110" y="289263"/>
                </a:lnTo>
                <a:lnTo>
                  <a:pt x="2114469" y="307533"/>
                </a:lnTo>
                <a:lnTo>
                  <a:pt x="2073107" y="326316"/>
                </a:lnTo>
                <a:lnTo>
                  <a:pt x="2032026" y="345610"/>
                </a:lnTo>
                <a:lnTo>
                  <a:pt x="1991232" y="365409"/>
                </a:lnTo>
                <a:lnTo>
                  <a:pt x="1950729" y="385710"/>
                </a:lnTo>
                <a:lnTo>
                  <a:pt x="1910519" y="406509"/>
                </a:lnTo>
                <a:lnTo>
                  <a:pt x="1870609" y="427802"/>
                </a:lnTo>
                <a:lnTo>
                  <a:pt x="1831001" y="449584"/>
                </a:lnTo>
                <a:lnTo>
                  <a:pt x="1791700" y="471851"/>
                </a:lnTo>
                <a:lnTo>
                  <a:pt x="1752710" y="494600"/>
                </a:lnTo>
                <a:lnTo>
                  <a:pt x="1714035" y="517827"/>
                </a:lnTo>
                <a:lnTo>
                  <a:pt x="1675678" y="541527"/>
                </a:lnTo>
                <a:lnTo>
                  <a:pt x="1637645" y="565696"/>
                </a:lnTo>
                <a:lnTo>
                  <a:pt x="1599938" y="590330"/>
                </a:lnTo>
                <a:lnTo>
                  <a:pt x="1562563" y="615425"/>
                </a:lnTo>
                <a:lnTo>
                  <a:pt x="1525523" y="640978"/>
                </a:lnTo>
                <a:lnTo>
                  <a:pt x="1488822" y="666983"/>
                </a:lnTo>
                <a:lnTo>
                  <a:pt x="1452464" y="693438"/>
                </a:lnTo>
                <a:lnTo>
                  <a:pt x="1416454" y="720337"/>
                </a:lnTo>
                <a:lnTo>
                  <a:pt x="1380795" y="747677"/>
                </a:lnTo>
                <a:lnTo>
                  <a:pt x="1345492" y="775454"/>
                </a:lnTo>
                <a:lnTo>
                  <a:pt x="1310548" y="803664"/>
                </a:lnTo>
                <a:lnTo>
                  <a:pt x="1275968" y="832302"/>
                </a:lnTo>
                <a:lnTo>
                  <a:pt x="1241756" y="861365"/>
                </a:lnTo>
                <a:lnTo>
                  <a:pt x="1207915" y="890848"/>
                </a:lnTo>
                <a:lnTo>
                  <a:pt x="1174450" y="920748"/>
                </a:lnTo>
                <a:lnTo>
                  <a:pt x="1141365" y="951060"/>
                </a:lnTo>
                <a:lnTo>
                  <a:pt x="1108664" y="981780"/>
                </a:lnTo>
                <a:lnTo>
                  <a:pt x="1076351" y="1012905"/>
                </a:lnTo>
                <a:lnTo>
                  <a:pt x="1044430" y="1044430"/>
                </a:lnTo>
                <a:lnTo>
                  <a:pt x="1012905" y="1076351"/>
                </a:lnTo>
                <a:lnTo>
                  <a:pt x="981780" y="1108664"/>
                </a:lnTo>
                <a:lnTo>
                  <a:pt x="951060" y="1141365"/>
                </a:lnTo>
                <a:lnTo>
                  <a:pt x="920748" y="1174450"/>
                </a:lnTo>
                <a:lnTo>
                  <a:pt x="890848" y="1207915"/>
                </a:lnTo>
                <a:lnTo>
                  <a:pt x="861365" y="1241756"/>
                </a:lnTo>
                <a:lnTo>
                  <a:pt x="832302" y="1275968"/>
                </a:lnTo>
                <a:lnTo>
                  <a:pt x="803664" y="1310548"/>
                </a:lnTo>
                <a:lnTo>
                  <a:pt x="775454" y="1345492"/>
                </a:lnTo>
                <a:lnTo>
                  <a:pt x="747677" y="1380795"/>
                </a:lnTo>
                <a:lnTo>
                  <a:pt x="720337" y="1416454"/>
                </a:lnTo>
                <a:lnTo>
                  <a:pt x="693438" y="1452464"/>
                </a:lnTo>
                <a:lnTo>
                  <a:pt x="666983" y="1488822"/>
                </a:lnTo>
                <a:lnTo>
                  <a:pt x="640978" y="1525523"/>
                </a:lnTo>
                <a:lnTo>
                  <a:pt x="615425" y="1562563"/>
                </a:lnTo>
                <a:lnTo>
                  <a:pt x="590330" y="1599938"/>
                </a:lnTo>
                <a:lnTo>
                  <a:pt x="565696" y="1637645"/>
                </a:lnTo>
                <a:lnTo>
                  <a:pt x="541527" y="1675678"/>
                </a:lnTo>
                <a:lnTo>
                  <a:pt x="517827" y="1714035"/>
                </a:lnTo>
                <a:lnTo>
                  <a:pt x="494600" y="1752710"/>
                </a:lnTo>
                <a:lnTo>
                  <a:pt x="471851" y="1791700"/>
                </a:lnTo>
                <a:lnTo>
                  <a:pt x="449584" y="1831001"/>
                </a:lnTo>
                <a:lnTo>
                  <a:pt x="427802" y="1870609"/>
                </a:lnTo>
                <a:lnTo>
                  <a:pt x="406509" y="1910519"/>
                </a:lnTo>
                <a:lnTo>
                  <a:pt x="385710" y="1950729"/>
                </a:lnTo>
                <a:lnTo>
                  <a:pt x="365409" y="1991232"/>
                </a:lnTo>
                <a:lnTo>
                  <a:pt x="345610" y="2032026"/>
                </a:lnTo>
                <a:lnTo>
                  <a:pt x="326316" y="2073107"/>
                </a:lnTo>
                <a:lnTo>
                  <a:pt x="307533" y="2114469"/>
                </a:lnTo>
                <a:lnTo>
                  <a:pt x="289263" y="2156110"/>
                </a:lnTo>
                <a:lnTo>
                  <a:pt x="271511" y="2198026"/>
                </a:lnTo>
                <a:lnTo>
                  <a:pt x="254282" y="2240211"/>
                </a:lnTo>
                <a:lnTo>
                  <a:pt x="237578" y="2282663"/>
                </a:lnTo>
                <a:lnTo>
                  <a:pt x="221405" y="2325376"/>
                </a:lnTo>
                <a:lnTo>
                  <a:pt x="205766" y="2368348"/>
                </a:lnTo>
                <a:lnTo>
                  <a:pt x="190666" y="2411573"/>
                </a:lnTo>
                <a:lnTo>
                  <a:pt x="176108" y="2455049"/>
                </a:lnTo>
                <a:lnTo>
                  <a:pt x="162096" y="2498770"/>
                </a:lnTo>
                <a:lnTo>
                  <a:pt x="148635" y="2542733"/>
                </a:lnTo>
                <a:lnTo>
                  <a:pt x="135728" y="2586933"/>
                </a:lnTo>
                <a:lnTo>
                  <a:pt x="123380" y="2631367"/>
                </a:lnTo>
                <a:lnTo>
                  <a:pt x="111595" y="2676031"/>
                </a:lnTo>
                <a:lnTo>
                  <a:pt x="100377" y="2720920"/>
                </a:lnTo>
                <a:lnTo>
                  <a:pt x="89729" y="2766030"/>
                </a:lnTo>
                <a:lnTo>
                  <a:pt x="79657" y="2811358"/>
                </a:lnTo>
                <a:lnTo>
                  <a:pt x="70163" y="2856899"/>
                </a:lnTo>
                <a:lnTo>
                  <a:pt x="61253" y="2902650"/>
                </a:lnTo>
                <a:lnTo>
                  <a:pt x="52929" y="2948605"/>
                </a:lnTo>
                <a:lnTo>
                  <a:pt x="45197" y="2994761"/>
                </a:lnTo>
                <a:lnTo>
                  <a:pt x="38060" y="3041115"/>
                </a:lnTo>
                <a:lnTo>
                  <a:pt x="31522" y="3087661"/>
                </a:lnTo>
                <a:lnTo>
                  <a:pt x="25588" y="3134397"/>
                </a:lnTo>
                <a:lnTo>
                  <a:pt x="20261" y="3181317"/>
                </a:lnTo>
                <a:lnTo>
                  <a:pt x="15545" y="3228418"/>
                </a:lnTo>
                <a:lnTo>
                  <a:pt x="11445" y="3275696"/>
                </a:lnTo>
                <a:lnTo>
                  <a:pt x="7965" y="3323146"/>
                </a:lnTo>
                <a:lnTo>
                  <a:pt x="5108" y="3370765"/>
                </a:lnTo>
                <a:lnTo>
                  <a:pt x="2879" y="3418548"/>
                </a:lnTo>
                <a:lnTo>
                  <a:pt x="1282" y="3466492"/>
                </a:lnTo>
                <a:lnTo>
                  <a:pt x="321" y="3514592"/>
                </a:lnTo>
                <a:lnTo>
                  <a:pt x="0" y="3562845"/>
                </a:lnTo>
                <a:lnTo>
                  <a:pt x="321" y="3611097"/>
                </a:lnTo>
                <a:lnTo>
                  <a:pt x="1282" y="3659198"/>
                </a:lnTo>
                <a:lnTo>
                  <a:pt x="2879" y="3707141"/>
                </a:lnTo>
                <a:lnTo>
                  <a:pt x="5108" y="3754925"/>
                </a:lnTo>
                <a:lnTo>
                  <a:pt x="7965" y="3802544"/>
                </a:lnTo>
                <a:lnTo>
                  <a:pt x="11445" y="3849994"/>
                </a:lnTo>
                <a:lnTo>
                  <a:pt x="15545" y="3897272"/>
                </a:lnTo>
                <a:lnTo>
                  <a:pt x="20261" y="3944373"/>
                </a:lnTo>
                <a:lnTo>
                  <a:pt x="25588" y="3991293"/>
                </a:lnTo>
                <a:lnTo>
                  <a:pt x="31522" y="4038028"/>
                </a:lnTo>
                <a:lnTo>
                  <a:pt x="38060" y="4084575"/>
                </a:lnTo>
                <a:lnTo>
                  <a:pt x="45197" y="4130928"/>
                </a:lnTo>
                <a:lnTo>
                  <a:pt x="52929" y="4177085"/>
                </a:lnTo>
                <a:lnTo>
                  <a:pt x="61253" y="4223040"/>
                </a:lnTo>
                <a:lnTo>
                  <a:pt x="70163" y="4268790"/>
                </a:lnTo>
                <a:lnTo>
                  <a:pt x="79657" y="4314331"/>
                </a:lnTo>
                <a:lnTo>
                  <a:pt x="89729" y="4359659"/>
                </a:lnTo>
                <a:lnTo>
                  <a:pt x="100377" y="4404770"/>
                </a:lnTo>
                <a:lnTo>
                  <a:pt x="111595" y="4449659"/>
                </a:lnTo>
                <a:lnTo>
                  <a:pt x="123380" y="4494322"/>
                </a:lnTo>
                <a:lnTo>
                  <a:pt x="135728" y="4538756"/>
                </a:lnTo>
                <a:lnTo>
                  <a:pt x="148635" y="4582957"/>
                </a:lnTo>
                <a:lnTo>
                  <a:pt x="162096" y="4626920"/>
                </a:lnTo>
                <a:lnTo>
                  <a:pt x="176108" y="4670641"/>
                </a:lnTo>
                <a:lnTo>
                  <a:pt x="190666" y="4714116"/>
                </a:lnTo>
                <a:lnTo>
                  <a:pt x="205766" y="4757342"/>
                </a:lnTo>
                <a:lnTo>
                  <a:pt x="221405" y="4800313"/>
                </a:lnTo>
                <a:lnTo>
                  <a:pt x="237578" y="4843027"/>
                </a:lnTo>
                <a:lnTo>
                  <a:pt x="254282" y="4885478"/>
                </a:lnTo>
                <a:lnTo>
                  <a:pt x="271511" y="4927664"/>
                </a:lnTo>
                <a:lnTo>
                  <a:pt x="289263" y="4969579"/>
                </a:lnTo>
                <a:lnTo>
                  <a:pt x="307533" y="5011220"/>
                </a:lnTo>
                <a:lnTo>
                  <a:pt x="326316" y="5052583"/>
                </a:lnTo>
                <a:lnTo>
                  <a:pt x="345610" y="5093663"/>
                </a:lnTo>
                <a:lnTo>
                  <a:pt x="365409" y="5134458"/>
                </a:lnTo>
                <a:lnTo>
                  <a:pt x="385710" y="5174961"/>
                </a:lnTo>
                <a:lnTo>
                  <a:pt x="406509" y="5215170"/>
                </a:lnTo>
                <a:lnTo>
                  <a:pt x="427802" y="5255081"/>
                </a:lnTo>
                <a:lnTo>
                  <a:pt x="449584" y="5294688"/>
                </a:lnTo>
                <a:lnTo>
                  <a:pt x="471851" y="5333989"/>
                </a:lnTo>
                <a:lnTo>
                  <a:pt x="494600" y="5372980"/>
                </a:lnTo>
                <a:lnTo>
                  <a:pt x="517827" y="5411655"/>
                </a:lnTo>
                <a:lnTo>
                  <a:pt x="541527" y="5450011"/>
                </a:lnTo>
                <a:lnTo>
                  <a:pt x="565696" y="5488045"/>
                </a:lnTo>
                <a:lnTo>
                  <a:pt x="590330" y="5525751"/>
                </a:lnTo>
                <a:lnTo>
                  <a:pt x="615425" y="5563127"/>
                </a:lnTo>
                <a:lnTo>
                  <a:pt x="640978" y="5600167"/>
                </a:lnTo>
                <a:lnTo>
                  <a:pt x="666983" y="5636868"/>
                </a:lnTo>
                <a:lnTo>
                  <a:pt x="693438" y="5673225"/>
                </a:lnTo>
                <a:lnTo>
                  <a:pt x="720337" y="5709235"/>
                </a:lnTo>
                <a:lnTo>
                  <a:pt x="747677" y="5744894"/>
                </a:lnTo>
                <a:lnTo>
                  <a:pt x="775454" y="5780197"/>
                </a:lnTo>
                <a:lnTo>
                  <a:pt x="803664" y="5815141"/>
                </a:lnTo>
                <a:lnTo>
                  <a:pt x="831105" y="5848276"/>
                </a:lnTo>
              </a:path>
              <a:path w="4808219" h="5848350">
                <a:moveTo>
                  <a:pt x="1466567" y="5848276"/>
                </a:moveTo>
                <a:lnTo>
                  <a:pt x="1434496" y="5818427"/>
                </a:lnTo>
                <a:lnTo>
                  <a:pt x="1402005" y="5787306"/>
                </a:lnTo>
                <a:lnTo>
                  <a:pt x="1369966" y="5755724"/>
                </a:lnTo>
                <a:lnTo>
                  <a:pt x="1338383" y="5723684"/>
                </a:lnTo>
                <a:lnTo>
                  <a:pt x="1307262" y="5691194"/>
                </a:lnTo>
                <a:lnTo>
                  <a:pt x="1276609" y="5658257"/>
                </a:lnTo>
                <a:lnTo>
                  <a:pt x="1246429" y="5624881"/>
                </a:lnTo>
                <a:lnTo>
                  <a:pt x="1216727" y="5591069"/>
                </a:lnTo>
                <a:lnTo>
                  <a:pt x="1187508" y="5556828"/>
                </a:lnTo>
                <a:lnTo>
                  <a:pt x="1158779" y="5522163"/>
                </a:lnTo>
                <a:lnTo>
                  <a:pt x="1130544" y="5487079"/>
                </a:lnTo>
                <a:lnTo>
                  <a:pt x="1102810" y="5451581"/>
                </a:lnTo>
                <a:lnTo>
                  <a:pt x="1075580" y="5415676"/>
                </a:lnTo>
                <a:lnTo>
                  <a:pt x="1048862" y="5379369"/>
                </a:lnTo>
                <a:lnTo>
                  <a:pt x="1022659" y="5342665"/>
                </a:lnTo>
                <a:lnTo>
                  <a:pt x="996979" y="5305569"/>
                </a:lnTo>
                <a:lnTo>
                  <a:pt x="971825" y="5268086"/>
                </a:lnTo>
                <a:lnTo>
                  <a:pt x="947204" y="5230223"/>
                </a:lnTo>
                <a:lnTo>
                  <a:pt x="923121" y="5191985"/>
                </a:lnTo>
                <a:lnTo>
                  <a:pt x="899581" y="5153377"/>
                </a:lnTo>
                <a:lnTo>
                  <a:pt x="876589" y="5114404"/>
                </a:lnTo>
                <a:lnTo>
                  <a:pt x="854152" y="5075073"/>
                </a:lnTo>
                <a:lnTo>
                  <a:pt x="832275" y="5035387"/>
                </a:lnTo>
                <a:lnTo>
                  <a:pt x="810963" y="4995354"/>
                </a:lnTo>
                <a:lnTo>
                  <a:pt x="790221" y="4954977"/>
                </a:lnTo>
                <a:lnTo>
                  <a:pt x="770054" y="4914264"/>
                </a:lnTo>
                <a:lnTo>
                  <a:pt x="750469" y="4873218"/>
                </a:lnTo>
                <a:lnTo>
                  <a:pt x="731471" y="4831846"/>
                </a:lnTo>
                <a:lnTo>
                  <a:pt x="713065" y="4790152"/>
                </a:lnTo>
                <a:lnTo>
                  <a:pt x="695256" y="4748143"/>
                </a:lnTo>
                <a:lnTo>
                  <a:pt x="678051" y="4705824"/>
                </a:lnTo>
                <a:lnTo>
                  <a:pt x="661453" y="4663199"/>
                </a:lnTo>
                <a:lnTo>
                  <a:pt x="645470" y="4620275"/>
                </a:lnTo>
                <a:lnTo>
                  <a:pt x="630105" y="4577058"/>
                </a:lnTo>
                <a:lnTo>
                  <a:pt x="615366" y="4533551"/>
                </a:lnTo>
                <a:lnTo>
                  <a:pt x="601256" y="4489762"/>
                </a:lnTo>
                <a:lnTo>
                  <a:pt x="587782" y="4445694"/>
                </a:lnTo>
                <a:lnTo>
                  <a:pt x="574948" y="4401355"/>
                </a:lnTo>
                <a:lnTo>
                  <a:pt x="562761" y="4356748"/>
                </a:lnTo>
                <a:lnTo>
                  <a:pt x="551226" y="4311880"/>
                </a:lnTo>
                <a:lnTo>
                  <a:pt x="540348" y="4266756"/>
                </a:lnTo>
                <a:lnTo>
                  <a:pt x="530132" y="4221381"/>
                </a:lnTo>
                <a:lnTo>
                  <a:pt x="520584" y="4175760"/>
                </a:lnTo>
                <a:lnTo>
                  <a:pt x="511710" y="4129900"/>
                </a:lnTo>
                <a:lnTo>
                  <a:pt x="503514" y="4083806"/>
                </a:lnTo>
                <a:lnTo>
                  <a:pt x="496003" y="4037482"/>
                </a:lnTo>
                <a:lnTo>
                  <a:pt x="489181" y="3990935"/>
                </a:lnTo>
                <a:lnTo>
                  <a:pt x="483054" y="3944170"/>
                </a:lnTo>
                <a:lnTo>
                  <a:pt x="477628" y="3897192"/>
                </a:lnTo>
                <a:lnTo>
                  <a:pt x="472908" y="3850007"/>
                </a:lnTo>
                <a:lnTo>
                  <a:pt x="468899" y="3802620"/>
                </a:lnTo>
                <a:lnTo>
                  <a:pt x="465607" y="3755036"/>
                </a:lnTo>
                <a:lnTo>
                  <a:pt x="463037" y="3707261"/>
                </a:lnTo>
                <a:lnTo>
                  <a:pt x="461195" y="3659301"/>
                </a:lnTo>
                <a:lnTo>
                  <a:pt x="460085" y="3611160"/>
                </a:lnTo>
                <a:lnTo>
                  <a:pt x="459714" y="3562845"/>
                </a:lnTo>
                <a:lnTo>
                  <a:pt x="460085" y="3514529"/>
                </a:lnTo>
                <a:lnTo>
                  <a:pt x="461195" y="3466389"/>
                </a:lnTo>
                <a:lnTo>
                  <a:pt x="463037" y="3418428"/>
                </a:lnTo>
                <a:lnTo>
                  <a:pt x="465607" y="3370654"/>
                </a:lnTo>
                <a:lnTo>
                  <a:pt x="468899" y="3323070"/>
                </a:lnTo>
                <a:lnTo>
                  <a:pt x="472908" y="3275683"/>
                </a:lnTo>
                <a:lnTo>
                  <a:pt x="477628" y="3228497"/>
                </a:lnTo>
                <a:lnTo>
                  <a:pt x="483054" y="3181520"/>
                </a:lnTo>
                <a:lnTo>
                  <a:pt x="489181" y="3134754"/>
                </a:lnTo>
                <a:lnTo>
                  <a:pt x="496003" y="3088207"/>
                </a:lnTo>
                <a:lnTo>
                  <a:pt x="503514" y="3041884"/>
                </a:lnTo>
                <a:lnTo>
                  <a:pt x="511710" y="2995789"/>
                </a:lnTo>
                <a:lnTo>
                  <a:pt x="520584" y="2949929"/>
                </a:lnTo>
                <a:lnTo>
                  <a:pt x="530132" y="2904309"/>
                </a:lnTo>
                <a:lnTo>
                  <a:pt x="540348" y="2858934"/>
                </a:lnTo>
                <a:lnTo>
                  <a:pt x="551226" y="2813810"/>
                </a:lnTo>
                <a:lnTo>
                  <a:pt x="562761" y="2768942"/>
                </a:lnTo>
                <a:lnTo>
                  <a:pt x="574948" y="2724335"/>
                </a:lnTo>
                <a:lnTo>
                  <a:pt x="587782" y="2679995"/>
                </a:lnTo>
                <a:lnTo>
                  <a:pt x="601256" y="2635928"/>
                </a:lnTo>
                <a:lnTo>
                  <a:pt x="615366" y="2592138"/>
                </a:lnTo>
                <a:lnTo>
                  <a:pt x="630105" y="2548632"/>
                </a:lnTo>
                <a:lnTo>
                  <a:pt x="645470" y="2505414"/>
                </a:lnTo>
                <a:lnTo>
                  <a:pt x="661453" y="2462490"/>
                </a:lnTo>
                <a:lnTo>
                  <a:pt x="678051" y="2419866"/>
                </a:lnTo>
                <a:lnTo>
                  <a:pt x="695256" y="2377547"/>
                </a:lnTo>
                <a:lnTo>
                  <a:pt x="713065" y="2335538"/>
                </a:lnTo>
                <a:lnTo>
                  <a:pt x="731471" y="2293844"/>
                </a:lnTo>
                <a:lnTo>
                  <a:pt x="750469" y="2252472"/>
                </a:lnTo>
                <a:lnTo>
                  <a:pt x="770054" y="2211426"/>
                </a:lnTo>
                <a:lnTo>
                  <a:pt x="790221" y="2170712"/>
                </a:lnTo>
                <a:lnTo>
                  <a:pt x="810963" y="2130336"/>
                </a:lnTo>
                <a:lnTo>
                  <a:pt x="832275" y="2090302"/>
                </a:lnTo>
                <a:lnTo>
                  <a:pt x="854152" y="2050617"/>
                </a:lnTo>
                <a:lnTo>
                  <a:pt x="876589" y="2011285"/>
                </a:lnTo>
                <a:lnTo>
                  <a:pt x="899581" y="1972313"/>
                </a:lnTo>
                <a:lnTo>
                  <a:pt x="923121" y="1933704"/>
                </a:lnTo>
                <a:lnTo>
                  <a:pt x="947204" y="1895466"/>
                </a:lnTo>
                <a:lnTo>
                  <a:pt x="971825" y="1857603"/>
                </a:lnTo>
                <a:lnTo>
                  <a:pt x="996979" y="1820121"/>
                </a:lnTo>
                <a:lnTo>
                  <a:pt x="1022659" y="1783025"/>
                </a:lnTo>
                <a:lnTo>
                  <a:pt x="1048862" y="1746321"/>
                </a:lnTo>
                <a:lnTo>
                  <a:pt x="1075580" y="1710013"/>
                </a:lnTo>
                <a:lnTo>
                  <a:pt x="1102810" y="1674108"/>
                </a:lnTo>
                <a:lnTo>
                  <a:pt x="1130544" y="1638611"/>
                </a:lnTo>
                <a:lnTo>
                  <a:pt x="1158779" y="1603527"/>
                </a:lnTo>
                <a:lnTo>
                  <a:pt x="1187508" y="1568862"/>
                </a:lnTo>
                <a:lnTo>
                  <a:pt x="1216727" y="1534621"/>
                </a:lnTo>
                <a:lnTo>
                  <a:pt x="1246429" y="1500809"/>
                </a:lnTo>
                <a:lnTo>
                  <a:pt x="1276609" y="1467432"/>
                </a:lnTo>
                <a:lnTo>
                  <a:pt x="1307262" y="1434496"/>
                </a:lnTo>
                <a:lnTo>
                  <a:pt x="1338383" y="1402005"/>
                </a:lnTo>
                <a:lnTo>
                  <a:pt x="1369966" y="1369966"/>
                </a:lnTo>
                <a:lnTo>
                  <a:pt x="1402005" y="1338383"/>
                </a:lnTo>
                <a:lnTo>
                  <a:pt x="1434496" y="1307262"/>
                </a:lnTo>
                <a:lnTo>
                  <a:pt x="1467432" y="1276609"/>
                </a:lnTo>
                <a:lnTo>
                  <a:pt x="1500809" y="1246429"/>
                </a:lnTo>
                <a:lnTo>
                  <a:pt x="1534621" y="1216727"/>
                </a:lnTo>
                <a:lnTo>
                  <a:pt x="1568862" y="1187508"/>
                </a:lnTo>
                <a:lnTo>
                  <a:pt x="1603527" y="1158779"/>
                </a:lnTo>
                <a:lnTo>
                  <a:pt x="1638611" y="1130544"/>
                </a:lnTo>
                <a:lnTo>
                  <a:pt x="1674108" y="1102810"/>
                </a:lnTo>
                <a:lnTo>
                  <a:pt x="1710013" y="1075580"/>
                </a:lnTo>
                <a:lnTo>
                  <a:pt x="1746321" y="1048862"/>
                </a:lnTo>
                <a:lnTo>
                  <a:pt x="1783025" y="1022659"/>
                </a:lnTo>
                <a:lnTo>
                  <a:pt x="1820121" y="996979"/>
                </a:lnTo>
                <a:lnTo>
                  <a:pt x="1857603" y="971825"/>
                </a:lnTo>
                <a:lnTo>
                  <a:pt x="1895466" y="947204"/>
                </a:lnTo>
                <a:lnTo>
                  <a:pt x="1933704" y="923121"/>
                </a:lnTo>
                <a:lnTo>
                  <a:pt x="1972313" y="899581"/>
                </a:lnTo>
                <a:lnTo>
                  <a:pt x="2011285" y="876589"/>
                </a:lnTo>
                <a:lnTo>
                  <a:pt x="2050617" y="854152"/>
                </a:lnTo>
                <a:lnTo>
                  <a:pt x="2090302" y="832275"/>
                </a:lnTo>
                <a:lnTo>
                  <a:pt x="2130336" y="810963"/>
                </a:lnTo>
                <a:lnTo>
                  <a:pt x="2170712" y="790221"/>
                </a:lnTo>
                <a:lnTo>
                  <a:pt x="2211426" y="770054"/>
                </a:lnTo>
                <a:lnTo>
                  <a:pt x="2252472" y="750469"/>
                </a:lnTo>
                <a:lnTo>
                  <a:pt x="2293844" y="731471"/>
                </a:lnTo>
                <a:lnTo>
                  <a:pt x="2335538" y="713065"/>
                </a:lnTo>
                <a:lnTo>
                  <a:pt x="2377547" y="695256"/>
                </a:lnTo>
                <a:lnTo>
                  <a:pt x="2419866" y="678051"/>
                </a:lnTo>
                <a:lnTo>
                  <a:pt x="2462490" y="661453"/>
                </a:lnTo>
                <a:lnTo>
                  <a:pt x="2505414" y="645470"/>
                </a:lnTo>
                <a:lnTo>
                  <a:pt x="2548632" y="630105"/>
                </a:lnTo>
                <a:lnTo>
                  <a:pt x="2592138" y="615366"/>
                </a:lnTo>
                <a:lnTo>
                  <a:pt x="2635928" y="601256"/>
                </a:lnTo>
                <a:lnTo>
                  <a:pt x="2679995" y="587782"/>
                </a:lnTo>
                <a:lnTo>
                  <a:pt x="2724335" y="574948"/>
                </a:lnTo>
                <a:lnTo>
                  <a:pt x="2768942" y="562761"/>
                </a:lnTo>
                <a:lnTo>
                  <a:pt x="2813810" y="551226"/>
                </a:lnTo>
                <a:lnTo>
                  <a:pt x="2858934" y="540348"/>
                </a:lnTo>
                <a:lnTo>
                  <a:pt x="2904309" y="530132"/>
                </a:lnTo>
                <a:lnTo>
                  <a:pt x="2949929" y="520584"/>
                </a:lnTo>
                <a:lnTo>
                  <a:pt x="2995789" y="511710"/>
                </a:lnTo>
                <a:lnTo>
                  <a:pt x="3041884" y="503514"/>
                </a:lnTo>
                <a:lnTo>
                  <a:pt x="3088207" y="496003"/>
                </a:lnTo>
                <a:lnTo>
                  <a:pt x="3134754" y="489181"/>
                </a:lnTo>
                <a:lnTo>
                  <a:pt x="3181520" y="483054"/>
                </a:lnTo>
                <a:lnTo>
                  <a:pt x="3228497" y="477628"/>
                </a:lnTo>
                <a:lnTo>
                  <a:pt x="3275683" y="472908"/>
                </a:lnTo>
                <a:lnTo>
                  <a:pt x="3323070" y="468899"/>
                </a:lnTo>
                <a:lnTo>
                  <a:pt x="3370654" y="465607"/>
                </a:lnTo>
                <a:lnTo>
                  <a:pt x="3418428" y="463037"/>
                </a:lnTo>
                <a:lnTo>
                  <a:pt x="3466389" y="461195"/>
                </a:lnTo>
                <a:lnTo>
                  <a:pt x="3514529" y="460085"/>
                </a:lnTo>
                <a:lnTo>
                  <a:pt x="3562845" y="459714"/>
                </a:lnTo>
                <a:lnTo>
                  <a:pt x="3612928" y="460112"/>
                </a:lnTo>
                <a:lnTo>
                  <a:pt x="3662903" y="461303"/>
                </a:lnTo>
                <a:lnTo>
                  <a:pt x="3712763" y="463285"/>
                </a:lnTo>
                <a:lnTo>
                  <a:pt x="3762501" y="466055"/>
                </a:lnTo>
                <a:lnTo>
                  <a:pt x="3812110" y="469612"/>
                </a:lnTo>
                <a:lnTo>
                  <a:pt x="3861583" y="473952"/>
                </a:lnTo>
                <a:lnTo>
                  <a:pt x="3910913" y="479073"/>
                </a:lnTo>
                <a:lnTo>
                  <a:pt x="3960092" y="484974"/>
                </a:lnTo>
                <a:lnTo>
                  <a:pt x="4009114" y="491650"/>
                </a:lnTo>
                <a:lnTo>
                  <a:pt x="4057972" y="499100"/>
                </a:lnTo>
                <a:lnTo>
                  <a:pt x="4106658" y="507322"/>
                </a:lnTo>
                <a:lnTo>
                  <a:pt x="4155166" y="516313"/>
                </a:lnTo>
                <a:lnTo>
                  <a:pt x="4203487" y="526070"/>
                </a:lnTo>
                <a:lnTo>
                  <a:pt x="4251616" y="536591"/>
                </a:lnTo>
                <a:lnTo>
                  <a:pt x="4299545" y="547873"/>
                </a:lnTo>
                <a:lnTo>
                  <a:pt x="4347268" y="559915"/>
                </a:lnTo>
                <a:lnTo>
                  <a:pt x="4394776" y="572713"/>
                </a:lnTo>
                <a:lnTo>
                  <a:pt x="4442063" y="586266"/>
                </a:lnTo>
                <a:lnTo>
                  <a:pt x="4489122" y="600570"/>
                </a:lnTo>
                <a:lnTo>
                  <a:pt x="4535945" y="615624"/>
                </a:lnTo>
                <a:lnTo>
                  <a:pt x="4582526" y="631425"/>
                </a:lnTo>
                <a:lnTo>
                  <a:pt x="4628858" y="647970"/>
                </a:lnTo>
                <a:lnTo>
                  <a:pt x="4674934" y="665257"/>
                </a:lnTo>
                <a:lnTo>
                  <a:pt x="4720745" y="683283"/>
                </a:lnTo>
                <a:lnTo>
                  <a:pt x="4766287" y="702046"/>
                </a:lnTo>
                <a:lnTo>
                  <a:pt x="4808185" y="720095"/>
                </a:lnTo>
              </a:path>
            </a:pathLst>
          </a:custGeom>
          <a:ln w="12052">
            <a:solidFill>
              <a:srgbClr val="D8D8D8"/>
            </a:solidFill>
          </a:ln>
        </p:spPr>
        <p:txBody>
          <a:bodyPr wrap="square" lIns="0" tIns="0" rIns="0" bIns="0" rtlCol="0"/>
          <a:lstStyle/>
          <a:p>
            <a:endParaRPr/>
          </a:p>
        </p:txBody>
      </p:sp>
      <p:pic>
        <p:nvPicPr>
          <p:cNvPr id="31" name="Picture 30">
            <a:extLst>
              <a:ext uri="{FF2B5EF4-FFF2-40B4-BE49-F238E27FC236}">
                <a16:creationId xmlns:a16="http://schemas.microsoft.com/office/drawing/2014/main" id="{88DAEBB0-C675-574D-BDB8-5469024A4B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396" t="29250" r="16854" b="25000"/>
          <a:stretch/>
        </p:blipFill>
        <p:spPr>
          <a:xfrm>
            <a:off x="13910472" y="429172"/>
            <a:ext cx="1893844" cy="1298028"/>
          </a:xfrm>
          <a:prstGeom prst="rect">
            <a:avLst/>
          </a:prstGeom>
        </p:spPr>
      </p:pic>
    </p:spTree>
    <p:extLst>
      <p:ext uri="{BB962C8B-B14F-4D97-AF65-F5344CB8AC3E}">
        <p14:creationId xmlns:p14="http://schemas.microsoft.com/office/powerpoint/2010/main" val="2277523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153450" y="1645525"/>
            <a:ext cx="12629315" cy="1628651"/>
          </a:xfrm>
          <a:prstGeom prst="rect">
            <a:avLst/>
          </a:prstGeom>
        </p:spPr>
        <p:txBody>
          <a:bodyPr vert="horz" wrap="square" lIns="0" tIns="12700" rIns="0" bIns="0" rtlCol="0">
            <a:spAutoFit/>
          </a:bodyPr>
          <a:lstStyle/>
          <a:p>
            <a:pPr marL="6028055">
              <a:spcBef>
                <a:spcPts val="100"/>
              </a:spcBef>
            </a:pPr>
            <a:r>
              <a:rPr lang="en-GB" dirty="0">
                <a:solidFill>
                  <a:schemeClr val="tx1"/>
                </a:solidFill>
              </a:rPr>
              <a:t>UN Sports for Climate Action Framework</a:t>
            </a:r>
            <a:br>
              <a:rPr lang="en-GB" dirty="0">
                <a:solidFill>
                  <a:schemeClr val="tx1"/>
                </a:solidFill>
              </a:rPr>
            </a:br>
            <a:endParaRPr dirty="0">
              <a:solidFill>
                <a:schemeClr val="tx1"/>
              </a:solidFill>
            </a:endParaRPr>
          </a:p>
        </p:txBody>
      </p:sp>
      <p:sp>
        <p:nvSpPr>
          <p:cNvPr id="4" name="object 4"/>
          <p:cNvSpPr txBox="1"/>
          <p:nvPr/>
        </p:nvSpPr>
        <p:spPr>
          <a:xfrm>
            <a:off x="8839200" y="2870200"/>
            <a:ext cx="6990516" cy="7119898"/>
          </a:xfrm>
          <a:prstGeom prst="rect">
            <a:avLst/>
          </a:prstGeom>
        </p:spPr>
        <p:txBody>
          <a:bodyPr vert="horz" wrap="square" lIns="0" tIns="12700" rIns="0" bIns="0" rtlCol="0">
            <a:spAutoFit/>
          </a:bodyPr>
          <a:lstStyle/>
          <a:p>
            <a:pPr marL="12700" marR="180975">
              <a:lnSpc>
                <a:spcPct val="100000"/>
              </a:lnSpc>
              <a:spcBef>
                <a:spcPts val="100"/>
              </a:spcBef>
              <a:tabLst>
                <a:tab pos="240665" algn="l"/>
                <a:tab pos="241300" algn="l"/>
              </a:tabLst>
            </a:pPr>
            <a:r>
              <a:rPr lang="en-GB" sz="2000" dirty="0">
                <a:latin typeface="Nexa Bold"/>
                <a:cs typeface="Nexa Light"/>
              </a:rPr>
              <a:t>I</a:t>
            </a:r>
            <a:r>
              <a:rPr lang="en-GB" sz="2400" dirty="0">
                <a:latin typeface="Nexa Bold"/>
                <a:cs typeface="Nexa Light"/>
              </a:rPr>
              <a:t>n February 2021 we were accepted as participatory members of the UN’s Sport For Climate Action Framework, the first County FA to make this commitment</a:t>
            </a:r>
          </a:p>
          <a:p>
            <a:pPr marL="12700" marR="180975">
              <a:lnSpc>
                <a:spcPct val="100000"/>
              </a:lnSpc>
              <a:spcBef>
                <a:spcPts val="100"/>
              </a:spcBef>
              <a:tabLst>
                <a:tab pos="240665" algn="l"/>
                <a:tab pos="241300" algn="l"/>
              </a:tabLst>
            </a:pPr>
            <a:endParaRPr lang="en-GB" sz="2400" dirty="0">
              <a:latin typeface="Nexa Bold"/>
              <a:cs typeface="Nexa Light"/>
            </a:endParaRPr>
          </a:p>
          <a:p>
            <a:pPr marL="12700" marR="180975">
              <a:lnSpc>
                <a:spcPct val="100000"/>
              </a:lnSpc>
              <a:spcBef>
                <a:spcPts val="100"/>
              </a:spcBef>
              <a:tabLst>
                <a:tab pos="240665" algn="l"/>
                <a:tab pos="241300" algn="l"/>
              </a:tabLst>
            </a:pPr>
            <a:r>
              <a:rPr lang="en-GB" sz="2400" dirty="0">
                <a:latin typeface="Nexa Bold"/>
                <a:cs typeface="Nexa Light"/>
              </a:rPr>
              <a:t>The activities under Sports for Climate Action have two overarching objectives:</a:t>
            </a:r>
          </a:p>
          <a:p>
            <a:pPr marL="12700" marR="180975">
              <a:lnSpc>
                <a:spcPct val="100000"/>
              </a:lnSpc>
              <a:spcBef>
                <a:spcPts val="100"/>
              </a:spcBef>
              <a:tabLst>
                <a:tab pos="240665" algn="l"/>
                <a:tab pos="241300" algn="l"/>
              </a:tabLst>
            </a:pPr>
            <a:endParaRPr lang="en-GB" sz="2400" dirty="0">
              <a:latin typeface="Nexa Bold"/>
              <a:cs typeface="Nexa Light"/>
            </a:endParaRPr>
          </a:p>
          <a:p>
            <a:pPr marL="12700" marR="180975">
              <a:lnSpc>
                <a:spcPct val="100000"/>
              </a:lnSpc>
              <a:spcBef>
                <a:spcPts val="100"/>
              </a:spcBef>
              <a:tabLst>
                <a:tab pos="240665" algn="l"/>
                <a:tab pos="241300" algn="l"/>
              </a:tabLst>
            </a:pPr>
            <a:r>
              <a:rPr lang="en-GB" sz="2400" dirty="0">
                <a:latin typeface="Nexa Bold"/>
                <a:cs typeface="Nexa Light"/>
              </a:rPr>
              <a:t>(a) Achieving a clear trajectory for the global sports community to combat climate change, through commitments and partnerships in congress with verified standards, including measuring, reducing, and reporting greenhouse gas emissions in line with well below 2 degree scenario as set out in the Paris Agreement;</a:t>
            </a:r>
          </a:p>
          <a:p>
            <a:pPr marL="12700" marR="180975">
              <a:lnSpc>
                <a:spcPct val="100000"/>
              </a:lnSpc>
              <a:spcBef>
                <a:spcPts val="100"/>
              </a:spcBef>
              <a:tabLst>
                <a:tab pos="240665" algn="l"/>
                <a:tab pos="241300" algn="l"/>
              </a:tabLst>
            </a:pPr>
            <a:endParaRPr lang="en-GB" sz="2400" dirty="0">
              <a:latin typeface="Nexa Bold"/>
              <a:cs typeface="Nexa Light"/>
            </a:endParaRPr>
          </a:p>
          <a:p>
            <a:pPr marL="12700" marR="180975">
              <a:lnSpc>
                <a:spcPct val="100000"/>
              </a:lnSpc>
              <a:spcBef>
                <a:spcPts val="100"/>
              </a:spcBef>
              <a:tabLst>
                <a:tab pos="240665" algn="l"/>
                <a:tab pos="241300" algn="l"/>
              </a:tabLst>
            </a:pPr>
            <a:r>
              <a:rPr lang="en-GB" sz="2400" dirty="0">
                <a:latin typeface="Nexa Bold"/>
                <a:cs typeface="Nexa Light"/>
              </a:rPr>
              <a:t>(b) Using sports as a unifying tool to drive climate awareness and action among global</a:t>
            </a:r>
          </a:p>
          <a:p>
            <a:pPr marL="12700" marR="180975">
              <a:lnSpc>
                <a:spcPct val="100000"/>
              </a:lnSpc>
              <a:spcBef>
                <a:spcPts val="100"/>
              </a:spcBef>
              <a:tabLst>
                <a:tab pos="240665" algn="l"/>
                <a:tab pos="241300" algn="l"/>
              </a:tabLst>
            </a:pPr>
            <a:r>
              <a:rPr lang="en-GB" sz="2400" dirty="0">
                <a:latin typeface="Nexa Bold"/>
                <a:cs typeface="Nexa Light"/>
              </a:rPr>
              <a:t>citizens</a:t>
            </a:r>
            <a:endParaRPr lang="en-GB" sz="2400" dirty="0">
              <a:latin typeface="Nexa Light"/>
              <a:cs typeface="Nexa Light"/>
            </a:endParaRPr>
          </a:p>
        </p:txBody>
      </p:sp>
      <p:pic>
        <p:nvPicPr>
          <p:cNvPr id="28" name="Picture 27">
            <a:extLst>
              <a:ext uri="{FF2B5EF4-FFF2-40B4-BE49-F238E27FC236}">
                <a16:creationId xmlns:a16="http://schemas.microsoft.com/office/drawing/2014/main" id="{74C62B95-FBD1-384B-A693-FA26A67430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396" t="29250" r="16854" b="25000"/>
          <a:stretch/>
        </p:blipFill>
        <p:spPr>
          <a:xfrm>
            <a:off x="13597155" y="366826"/>
            <a:ext cx="2207161" cy="1512773"/>
          </a:xfrm>
          <a:prstGeom prst="rect">
            <a:avLst/>
          </a:prstGeom>
        </p:spPr>
      </p:pic>
      <p:pic>
        <p:nvPicPr>
          <p:cNvPr id="7" name="Picture 6">
            <a:extLst>
              <a:ext uri="{FF2B5EF4-FFF2-40B4-BE49-F238E27FC236}">
                <a16:creationId xmlns:a16="http://schemas.microsoft.com/office/drawing/2014/main" id="{56D6A1F4-3244-4C02-93A7-9B023EFF82E9}"/>
              </a:ext>
            </a:extLst>
          </p:cNvPr>
          <p:cNvPicPr/>
          <p:nvPr/>
        </p:nvPicPr>
        <p:blipFill>
          <a:blip r:embed="rId4"/>
          <a:stretch>
            <a:fillRect/>
          </a:stretch>
        </p:blipFill>
        <p:spPr>
          <a:xfrm>
            <a:off x="0" y="0"/>
            <a:ext cx="8485909" cy="10160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013C4559-2082-C741-932D-555BA782DC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396" t="29250" r="16854" b="25000"/>
          <a:stretch/>
        </p:blipFill>
        <p:spPr>
          <a:xfrm>
            <a:off x="13597154" y="366826"/>
            <a:ext cx="2207162" cy="1512774"/>
          </a:xfrm>
          <a:prstGeom prst="rect">
            <a:avLst/>
          </a:prstGeom>
        </p:spPr>
      </p:pic>
      <p:sp>
        <p:nvSpPr>
          <p:cNvPr id="8" name="TextBox 7">
            <a:extLst>
              <a:ext uri="{FF2B5EF4-FFF2-40B4-BE49-F238E27FC236}">
                <a16:creationId xmlns:a16="http://schemas.microsoft.com/office/drawing/2014/main" id="{B3641E94-53F1-4A43-ABC8-C579AB5AD4A7}"/>
              </a:ext>
            </a:extLst>
          </p:cNvPr>
          <p:cNvSpPr txBox="1"/>
          <p:nvPr/>
        </p:nvSpPr>
        <p:spPr>
          <a:xfrm>
            <a:off x="889000" y="956270"/>
            <a:ext cx="13030200" cy="923330"/>
          </a:xfrm>
          <a:prstGeom prst="rect">
            <a:avLst/>
          </a:prstGeom>
          <a:noFill/>
        </p:spPr>
        <p:txBody>
          <a:bodyPr wrap="square" rtlCol="0">
            <a:spAutoFit/>
          </a:bodyPr>
          <a:lstStyle/>
          <a:p>
            <a:r>
              <a:rPr lang="en-GB" sz="5400" b="1" dirty="0">
                <a:latin typeface="Nexa Bold"/>
              </a:rPr>
              <a:t>UN Sustainable Development Goals (SDG’s)</a:t>
            </a:r>
          </a:p>
        </p:txBody>
      </p:sp>
      <p:pic>
        <p:nvPicPr>
          <p:cNvPr id="9" name="Picture 8">
            <a:extLst>
              <a:ext uri="{FF2B5EF4-FFF2-40B4-BE49-F238E27FC236}">
                <a16:creationId xmlns:a16="http://schemas.microsoft.com/office/drawing/2014/main" id="{411B947A-D6BC-0547-81F5-75D2DED17944}"/>
              </a:ext>
            </a:extLst>
          </p:cNvPr>
          <p:cNvPicPr>
            <a:picLocks noChangeAspect="1"/>
          </p:cNvPicPr>
          <p:nvPr/>
        </p:nvPicPr>
        <p:blipFill>
          <a:blip r:embed="rId4"/>
          <a:stretch>
            <a:fillRect/>
          </a:stretch>
        </p:blipFill>
        <p:spPr>
          <a:xfrm>
            <a:off x="3143250" y="2316148"/>
            <a:ext cx="8521700" cy="7480808"/>
          </a:xfrm>
          <a:prstGeom prst="rect">
            <a:avLst/>
          </a:prstGeom>
        </p:spPr>
      </p:pic>
    </p:spTree>
    <p:extLst>
      <p:ext uri="{BB962C8B-B14F-4D97-AF65-F5344CB8AC3E}">
        <p14:creationId xmlns:p14="http://schemas.microsoft.com/office/powerpoint/2010/main" val="2357491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013C4559-2082-C741-932D-555BA782DC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396" t="29250" r="16854" b="25000"/>
          <a:stretch/>
        </p:blipFill>
        <p:spPr>
          <a:xfrm>
            <a:off x="13597154" y="366826"/>
            <a:ext cx="2207162" cy="1512774"/>
          </a:xfrm>
          <a:prstGeom prst="rect">
            <a:avLst/>
          </a:prstGeom>
        </p:spPr>
      </p:pic>
      <p:sp>
        <p:nvSpPr>
          <p:cNvPr id="8" name="TextBox 7">
            <a:extLst>
              <a:ext uri="{FF2B5EF4-FFF2-40B4-BE49-F238E27FC236}">
                <a16:creationId xmlns:a16="http://schemas.microsoft.com/office/drawing/2014/main" id="{B3641E94-53F1-4A43-ABC8-C579AB5AD4A7}"/>
              </a:ext>
            </a:extLst>
          </p:cNvPr>
          <p:cNvSpPr txBox="1"/>
          <p:nvPr/>
        </p:nvSpPr>
        <p:spPr>
          <a:xfrm>
            <a:off x="889000" y="1399168"/>
            <a:ext cx="9448800" cy="923330"/>
          </a:xfrm>
          <a:prstGeom prst="rect">
            <a:avLst/>
          </a:prstGeom>
          <a:noFill/>
        </p:spPr>
        <p:txBody>
          <a:bodyPr wrap="square" rtlCol="0">
            <a:spAutoFit/>
          </a:bodyPr>
          <a:lstStyle/>
          <a:p>
            <a:r>
              <a:rPr lang="en-GB" sz="5400" b="1" dirty="0">
                <a:latin typeface="Nexa Bold"/>
              </a:rPr>
              <a:t>Sustainability Priority Areas</a:t>
            </a:r>
          </a:p>
        </p:txBody>
      </p:sp>
      <p:pic>
        <p:nvPicPr>
          <p:cNvPr id="10" name="Picture 9" descr="Logo&#10;&#10;Description automatically generated">
            <a:extLst>
              <a:ext uri="{FF2B5EF4-FFF2-40B4-BE49-F238E27FC236}">
                <a16:creationId xmlns:a16="http://schemas.microsoft.com/office/drawing/2014/main" id="{2CFE3601-543C-4BEF-ABE6-C8F40BCF0E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7845" y="2259973"/>
            <a:ext cx="6019800" cy="6268274"/>
          </a:xfrm>
          <a:prstGeom prst="rect">
            <a:avLst/>
          </a:prstGeom>
        </p:spPr>
      </p:pic>
      <p:pic>
        <p:nvPicPr>
          <p:cNvPr id="12" name="Picture 11" descr="Logo, company name&#10;&#10;Description automatically generated">
            <a:extLst>
              <a:ext uri="{FF2B5EF4-FFF2-40B4-BE49-F238E27FC236}">
                <a16:creationId xmlns:a16="http://schemas.microsoft.com/office/drawing/2014/main" id="{A6D8F13C-4830-4F61-BAF4-E2046CF0A4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441" y="2322318"/>
            <a:ext cx="6047530" cy="6048874"/>
          </a:xfrm>
          <a:prstGeom prst="rect">
            <a:avLst/>
          </a:prstGeom>
        </p:spPr>
      </p:pic>
      <p:pic>
        <p:nvPicPr>
          <p:cNvPr id="14" name="Picture 13" descr="Application, logo&#10;&#10;Description automatically generated">
            <a:extLst>
              <a:ext uri="{FF2B5EF4-FFF2-40B4-BE49-F238E27FC236}">
                <a16:creationId xmlns:a16="http://schemas.microsoft.com/office/drawing/2014/main" id="{E7FED088-FF76-49D8-83DB-8C296E8F6E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5032" y="2417028"/>
            <a:ext cx="5952841" cy="5954164"/>
          </a:xfrm>
          <a:prstGeom prst="rect">
            <a:avLst/>
          </a:prstGeom>
        </p:spPr>
      </p:pic>
      <p:pic>
        <p:nvPicPr>
          <p:cNvPr id="16" name="Picture 15" descr="Logo&#10;&#10;Description automatically generated">
            <a:extLst>
              <a:ext uri="{FF2B5EF4-FFF2-40B4-BE49-F238E27FC236}">
                <a16:creationId xmlns:a16="http://schemas.microsoft.com/office/drawing/2014/main" id="{2470EAA1-5F21-493B-8510-5D38D724A8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49749" y="2322318"/>
            <a:ext cx="6494804" cy="6496247"/>
          </a:xfrm>
          <a:prstGeom prst="rect">
            <a:avLst/>
          </a:prstGeom>
        </p:spPr>
      </p:pic>
      <p:sp>
        <p:nvSpPr>
          <p:cNvPr id="2" name="TextBox 1">
            <a:extLst>
              <a:ext uri="{FF2B5EF4-FFF2-40B4-BE49-F238E27FC236}">
                <a16:creationId xmlns:a16="http://schemas.microsoft.com/office/drawing/2014/main" id="{67CE31D4-4181-4E96-BC88-8D90F8D942FF}"/>
              </a:ext>
            </a:extLst>
          </p:cNvPr>
          <p:cNvSpPr txBox="1"/>
          <p:nvPr/>
        </p:nvSpPr>
        <p:spPr>
          <a:xfrm>
            <a:off x="1190110" y="6818989"/>
            <a:ext cx="3352800" cy="2585323"/>
          </a:xfrm>
          <a:prstGeom prst="rect">
            <a:avLst/>
          </a:prstGeom>
          <a:noFill/>
        </p:spPr>
        <p:txBody>
          <a:bodyPr wrap="square" rtlCol="0">
            <a:spAutoFit/>
          </a:bodyPr>
          <a:lstStyle/>
          <a:p>
            <a:r>
              <a:rPr lang="en-GB" b="1" dirty="0">
                <a:latin typeface="Nexa Bold"/>
              </a:rPr>
              <a:t>Good Health &amp; Wellbeing</a:t>
            </a:r>
          </a:p>
          <a:p>
            <a:r>
              <a:rPr lang="en-GB" b="1" dirty="0">
                <a:latin typeface="Nexa Bold"/>
              </a:rPr>
              <a:t>No Poverty</a:t>
            </a:r>
          </a:p>
          <a:p>
            <a:r>
              <a:rPr lang="en-GB" b="1" dirty="0">
                <a:latin typeface="Nexa Bold"/>
              </a:rPr>
              <a:t>Quality Education</a:t>
            </a:r>
          </a:p>
          <a:p>
            <a:r>
              <a:rPr lang="en-GB" b="1" dirty="0">
                <a:latin typeface="Nexa Bold"/>
              </a:rPr>
              <a:t>Gender Equality</a:t>
            </a:r>
          </a:p>
          <a:p>
            <a:r>
              <a:rPr lang="en-GB" b="1" dirty="0">
                <a:latin typeface="Nexa Bold"/>
              </a:rPr>
              <a:t>Decent work &amp; Economic Growth</a:t>
            </a:r>
          </a:p>
          <a:p>
            <a:r>
              <a:rPr lang="en-GB" b="1" dirty="0">
                <a:latin typeface="Nexa Bold"/>
              </a:rPr>
              <a:t>Reduced Inequalities</a:t>
            </a:r>
          </a:p>
          <a:p>
            <a:r>
              <a:rPr lang="en-GB" b="1" dirty="0">
                <a:latin typeface="Nexa Bold"/>
              </a:rPr>
              <a:t>Peace, Justice &amp; Strong Institutions</a:t>
            </a:r>
          </a:p>
          <a:p>
            <a:r>
              <a:rPr lang="en-GB" b="1" dirty="0">
                <a:latin typeface="Nexa Bold"/>
              </a:rPr>
              <a:t>Partnerships for the Goals </a:t>
            </a:r>
          </a:p>
        </p:txBody>
      </p:sp>
      <p:sp>
        <p:nvSpPr>
          <p:cNvPr id="9" name="TextBox 8">
            <a:extLst>
              <a:ext uri="{FF2B5EF4-FFF2-40B4-BE49-F238E27FC236}">
                <a16:creationId xmlns:a16="http://schemas.microsoft.com/office/drawing/2014/main" id="{C1BE39B3-35A3-44A9-B95B-1C89CC7587F2}"/>
              </a:ext>
            </a:extLst>
          </p:cNvPr>
          <p:cNvSpPr txBox="1"/>
          <p:nvPr/>
        </p:nvSpPr>
        <p:spPr>
          <a:xfrm>
            <a:off x="12420751" y="6822019"/>
            <a:ext cx="3352800" cy="2308324"/>
          </a:xfrm>
          <a:prstGeom prst="rect">
            <a:avLst/>
          </a:prstGeom>
          <a:noFill/>
        </p:spPr>
        <p:txBody>
          <a:bodyPr wrap="square" rtlCol="0">
            <a:spAutoFit/>
          </a:bodyPr>
          <a:lstStyle/>
          <a:p>
            <a:r>
              <a:rPr lang="en-GB" b="1" dirty="0">
                <a:latin typeface="Nexa Bold"/>
              </a:rPr>
              <a:t>Climate Action</a:t>
            </a:r>
          </a:p>
          <a:p>
            <a:r>
              <a:rPr lang="en-GB" b="1" dirty="0">
                <a:latin typeface="Nexa Bold"/>
              </a:rPr>
              <a:t>Life Below Water</a:t>
            </a:r>
          </a:p>
          <a:p>
            <a:r>
              <a:rPr lang="en-GB" b="1" dirty="0">
                <a:latin typeface="Nexa Bold"/>
              </a:rPr>
              <a:t>Life on Land</a:t>
            </a:r>
          </a:p>
          <a:p>
            <a:r>
              <a:rPr lang="en-GB" b="1" dirty="0">
                <a:latin typeface="Nexa Bold"/>
              </a:rPr>
              <a:t>Responsible Consumption &amp; Production</a:t>
            </a:r>
          </a:p>
          <a:p>
            <a:r>
              <a:rPr lang="en-GB" b="1" dirty="0">
                <a:latin typeface="Nexa Bold"/>
              </a:rPr>
              <a:t>Peace, Justice &amp; Strong Institutions</a:t>
            </a:r>
          </a:p>
          <a:p>
            <a:r>
              <a:rPr lang="en-GB" b="1" dirty="0">
                <a:latin typeface="Nexa Bold"/>
              </a:rPr>
              <a:t>Partnerships for the Goals</a:t>
            </a:r>
          </a:p>
        </p:txBody>
      </p:sp>
      <p:sp>
        <p:nvSpPr>
          <p:cNvPr id="11" name="TextBox 10">
            <a:extLst>
              <a:ext uri="{FF2B5EF4-FFF2-40B4-BE49-F238E27FC236}">
                <a16:creationId xmlns:a16="http://schemas.microsoft.com/office/drawing/2014/main" id="{B186FCBF-5935-4605-B7E0-385F12D87DC8}"/>
              </a:ext>
            </a:extLst>
          </p:cNvPr>
          <p:cNvSpPr txBox="1"/>
          <p:nvPr/>
        </p:nvSpPr>
        <p:spPr>
          <a:xfrm>
            <a:off x="8491847" y="6822019"/>
            <a:ext cx="3674753" cy="2585323"/>
          </a:xfrm>
          <a:prstGeom prst="rect">
            <a:avLst/>
          </a:prstGeom>
          <a:noFill/>
        </p:spPr>
        <p:txBody>
          <a:bodyPr wrap="square" rtlCol="0">
            <a:spAutoFit/>
          </a:bodyPr>
          <a:lstStyle/>
          <a:p>
            <a:r>
              <a:rPr lang="en-GB" b="1" dirty="0">
                <a:latin typeface="Nexa Bold"/>
              </a:rPr>
              <a:t>Affordable &amp; Clean Energy</a:t>
            </a:r>
          </a:p>
          <a:p>
            <a:r>
              <a:rPr lang="en-GB" b="1" dirty="0">
                <a:latin typeface="Nexa Bold"/>
              </a:rPr>
              <a:t>Industry, Innovation &amp; Infrastructure</a:t>
            </a:r>
          </a:p>
          <a:p>
            <a:r>
              <a:rPr lang="en-GB" b="1" dirty="0">
                <a:latin typeface="Nexa Bold"/>
              </a:rPr>
              <a:t>Sustainable Cities &amp; Communities </a:t>
            </a:r>
          </a:p>
          <a:p>
            <a:r>
              <a:rPr lang="en-GB" b="1" dirty="0">
                <a:latin typeface="Nexa Bold"/>
              </a:rPr>
              <a:t>Responsible Consumption &amp; Production</a:t>
            </a:r>
          </a:p>
          <a:p>
            <a:r>
              <a:rPr lang="en-GB" b="1" dirty="0">
                <a:latin typeface="Nexa Bold"/>
              </a:rPr>
              <a:t>Climate Action</a:t>
            </a:r>
          </a:p>
          <a:p>
            <a:r>
              <a:rPr lang="en-GB" b="1" dirty="0">
                <a:latin typeface="Nexa Bold"/>
              </a:rPr>
              <a:t>Life Below Water</a:t>
            </a:r>
          </a:p>
          <a:p>
            <a:r>
              <a:rPr lang="en-GB" b="1" dirty="0">
                <a:latin typeface="Nexa Bold"/>
              </a:rPr>
              <a:t>Life on Land</a:t>
            </a:r>
          </a:p>
          <a:p>
            <a:r>
              <a:rPr lang="en-GB" b="1" dirty="0">
                <a:latin typeface="Nexa Bold"/>
              </a:rPr>
              <a:t>Partnership for the Goals</a:t>
            </a:r>
          </a:p>
        </p:txBody>
      </p:sp>
      <p:sp>
        <p:nvSpPr>
          <p:cNvPr id="13" name="TextBox 12">
            <a:extLst>
              <a:ext uri="{FF2B5EF4-FFF2-40B4-BE49-F238E27FC236}">
                <a16:creationId xmlns:a16="http://schemas.microsoft.com/office/drawing/2014/main" id="{C22F89B9-4B92-454D-85CE-9834FE65F2B0}"/>
              </a:ext>
            </a:extLst>
          </p:cNvPr>
          <p:cNvSpPr txBox="1"/>
          <p:nvPr/>
        </p:nvSpPr>
        <p:spPr>
          <a:xfrm>
            <a:off x="5139047" y="6818990"/>
            <a:ext cx="3352800" cy="3139321"/>
          </a:xfrm>
          <a:prstGeom prst="rect">
            <a:avLst/>
          </a:prstGeom>
          <a:noFill/>
        </p:spPr>
        <p:txBody>
          <a:bodyPr wrap="square" rtlCol="0">
            <a:spAutoFit/>
          </a:bodyPr>
          <a:lstStyle/>
          <a:p>
            <a:r>
              <a:rPr lang="en-GB" b="1" dirty="0">
                <a:latin typeface="Nexa Bold"/>
              </a:rPr>
              <a:t>Quality Education</a:t>
            </a:r>
          </a:p>
          <a:p>
            <a:r>
              <a:rPr lang="en-GB" b="1" dirty="0">
                <a:latin typeface="Nexa Bold"/>
              </a:rPr>
              <a:t>Good Health &amp; Wellbeing</a:t>
            </a:r>
          </a:p>
          <a:p>
            <a:r>
              <a:rPr lang="en-GB" b="1" dirty="0">
                <a:latin typeface="Nexa Bold"/>
              </a:rPr>
              <a:t>No Poverty</a:t>
            </a:r>
          </a:p>
          <a:p>
            <a:r>
              <a:rPr lang="en-GB" b="1" dirty="0">
                <a:latin typeface="Nexa Bold"/>
              </a:rPr>
              <a:t>Gender Equality</a:t>
            </a:r>
          </a:p>
          <a:p>
            <a:r>
              <a:rPr lang="en-GB" b="1" dirty="0">
                <a:latin typeface="Nexa Bold"/>
              </a:rPr>
              <a:t>Decent work &amp; Economic Growth</a:t>
            </a:r>
          </a:p>
          <a:p>
            <a:r>
              <a:rPr lang="en-GB" b="1" dirty="0">
                <a:latin typeface="Nexa Bold"/>
              </a:rPr>
              <a:t>Reduced Inequalities</a:t>
            </a:r>
          </a:p>
          <a:p>
            <a:r>
              <a:rPr lang="en-GB" b="1" dirty="0">
                <a:latin typeface="Nexa Bold"/>
              </a:rPr>
              <a:t>Peace, Justice &amp; Strong Institutions</a:t>
            </a:r>
          </a:p>
          <a:p>
            <a:r>
              <a:rPr lang="en-GB" b="1" dirty="0">
                <a:latin typeface="Nexa Bold"/>
              </a:rPr>
              <a:t>Partnerships for the Goals </a:t>
            </a:r>
          </a:p>
          <a:p>
            <a:endParaRPr lang="en-GB" b="1" dirty="0"/>
          </a:p>
          <a:p>
            <a:endParaRPr lang="en-GB" b="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717800" y="1056258"/>
            <a:ext cx="12629315" cy="1090042"/>
          </a:xfrm>
          <a:prstGeom prst="rect">
            <a:avLst/>
          </a:prstGeom>
        </p:spPr>
        <p:txBody>
          <a:bodyPr vert="horz" wrap="square" lIns="0" tIns="12700" rIns="0" bIns="0" rtlCol="0">
            <a:spAutoFit/>
          </a:bodyPr>
          <a:lstStyle/>
          <a:p>
            <a:pPr marL="6028055">
              <a:spcBef>
                <a:spcPts val="100"/>
              </a:spcBef>
            </a:pPr>
            <a:r>
              <a:rPr lang="en-GB" dirty="0">
                <a:solidFill>
                  <a:schemeClr val="tx1"/>
                </a:solidFill>
              </a:rPr>
              <a:t>Birmingham County FA HQ</a:t>
            </a:r>
            <a:br>
              <a:rPr lang="en-GB" dirty="0">
                <a:solidFill>
                  <a:schemeClr val="tx1"/>
                </a:solidFill>
              </a:rPr>
            </a:br>
            <a:endParaRPr dirty="0">
              <a:solidFill>
                <a:schemeClr val="tx1"/>
              </a:solidFill>
            </a:endParaRPr>
          </a:p>
        </p:txBody>
      </p:sp>
      <p:sp>
        <p:nvSpPr>
          <p:cNvPr id="4" name="object 4"/>
          <p:cNvSpPr txBox="1"/>
          <p:nvPr/>
        </p:nvSpPr>
        <p:spPr>
          <a:xfrm>
            <a:off x="8813800" y="2115038"/>
            <a:ext cx="6990516" cy="8394606"/>
          </a:xfrm>
          <a:prstGeom prst="rect">
            <a:avLst/>
          </a:prstGeom>
        </p:spPr>
        <p:txBody>
          <a:bodyPr vert="horz" wrap="square" lIns="0" tIns="12700" rIns="0" bIns="0" rtlCol="0">
            <a:spAutoFit/>
          </a:bodyPr>
          <a:lstStyle/>
          <a:p>
            <a:pPr marL="355600" marR="180975" indent="-342900">
              <a:lnSpc>
                <a:spcPct val="100000"/>
              </a:lnSpc>
              <a:spcBef>
                <a:spcPts val="100"/>
              </a:spcBef>
              <a:buFont typeface="Arial" panose="020B0604020202020204" pitchFamily="34" charset="0"/>
              <a:buChar char="•"/>
              <a:tabLst>
                <a:tab pos="240665" algn="l"/>
                <a:tab pos="241300" algn="l"/>
              </a:tabLst>
            </a:pPr>
            <a:r>
              <a:rPr lang="en-GB" sz="2400" dirty="0">
                <a:latin typeface="Nexa Bold"/>
                <a:cs typeface="Nexa Light"/>
              </a:rPr>
              <a:t>Zero to landfill partnered with Veolia</a:t>
            </a:r>
          </a:p>
          <a:p>
            <a:pPr marL="355600" marR="180975" indent="-342900">
              <a:lnSpc>
                <a:spcPct val="100000"/>
              </a:lnSpc>
              <a:spcBef>
                <a:spcPts val="100"/>
              </a:spcBef>
              <a:buFont typeface="Arial" panose="020B0604020202020204" pitchFamily="34" charset="0"/>
              <a:buChar char="•"/>
              <a:tabLst>
                <a:tab pos="240665" algn="l"/>
                <a:tab pos="241300" algn="l"/>
              </a:tabLst>
            </a:pPr>
            <a:endParaRPr lang="en-GB" sz="2400" dirty="0">
              <a:latin typeface="Nexa Bold"/>
              <a:cs typeface="Nexa Light"/>
            </a:endParaRPr>
          </a:p>
          <a:p>
            <a:pPr marL="355600" marR="180975" indent="-342900">
              <a:lnSpc>
                <a:spcPct val="100000"/>
              </a:lnSpc>
              <a:spcBef>
                <a:spcPts val="100"/>
              </a:spcBef>
              <a:buFont typeface="Arial" panose="020B0604020202020204" pitchFamily="34" charset="0"/>
              <a:buChar char="•"/>
              <a:tabLst>
                <a:tab pos="240665" algn="l"/>
                <a:tab pos="241300" algn="l"/>
              </a:tabLst>
            </a:pPr>
            <a:r>
              <a:rPr lang="en-GB" sz="2400" dirty="0">
                <a:latin typeface="Nexa Bold"/>
                <a:cs typeface="Nexa Light"/>
              </a:rPr>
              <a:t>Carbon Trust Assessment completed</a:t>
            </a:r>
          </a:p>
          <a:p>
            <a:pPr marL="355600" marR="180975" indent="-342900">
              <a:lnSpc>
                <a:spcPct val="100000"/>
              </a:lnSpc>
              <a:spcBef>
                <a:spcPts val="100"/>
              </a:spcBef>
              <a:buFont typeface="Arial" panose="020B0604020202020204" pitchFamily="34" charset="0"/>
              <a:buChar char="•"/>
              <a:tabLst>
                <a:tab pos="240665" algn="l"/>
                <a:tab pos="241300" algn="l"/>
              </a:tabLst>
            </a:pPr>
            <a:endParaRPr lang="en-GB" sz="2400" dirty="0">
              <a:latin typeface="Nexa Bold"/>
              <a:cs typeface="Nexa Light"/>
            </a:endParaRPr>
          </a:p>
          <a:p>
            <a:pPr marL="355600" marR="180975" indent="-342900">
              <a:lnSpc>
                <a:spcPct val="100000"/>
              </a:lnSpc>
              <a:spcBef>
                <a:spcPts val="100"/>
              </a:spcBef>
              <a:buFont typeface="Arial" panose="020B0604020202020204" pitchFamily="34" charset="0"/>
              <a:buChar char="•"/>
              <a:tabLst>
                <a:tab pos="240665" algn="l"/>
                <a:tab pos="241300" algn="l"/>
              </a:tabLst>
            </a:pPr>
            <a:r>
              <a:rPr lang="en-GB" sz="2400" dirty="0">
                <a:latin typeface="Nexa Bold"/>
                <a:cs typeface="Nexa Light"/>
              </a:rPr>
              <a:t>5 Qualified Mental Health Champions</a:t>
            </a:r>
          </a:p>
          <a:p>
            <a:pPr marL="355600" marR="180975" indent="-342900">
              <a:lnSpc>
                <a:spcPct val="100000"/>
              </a:lnSpc>
              <a:spcBef>
                <a:spcPts val="100"/>
              </a:spcBef>
              <a:buFont typeface="Arial" panose="020B0604020202020204" pitchFamily="34" charset="0"/>
              <a:buChar char="•"/>
              <a:tabLst>
                <a:tab pos="240665" algn="l"/>
                <a:tab pos="241300" algn="l"/>
              </a:tabLst>
            </a:pPr>
            <a:endParaRPr lang="en-GB" sz="2400" dirty="0">
              <a:latin typeface="Nexa Bold"/>
              <a:cs typeface="Nexa Light"/>
            </a:endParaRPr>
          </a:p>
          <a:p>
            <a:pPr marL="355600" marR="180975" indent="-342900">
              <a:lnSpc>
                <a:spcPct val="100000"/>
              </a:lnSpc>
              <a:spcBef>
                <a:spcPts val="100"/>
              </a:spcBef>
              <a:buFont typeface="Arial" panose="020B0604020202020204" pitchFamily="34" charset="0"/>
              <a:buChar char="•"/>
              <a:tabLst>
                <a:tab pos="240665" algn="l"/>
                <a:tab pos="241300" algn="l"/>
              </a:tabLst>
            </a:pPr>
            <a:r>
              <a:rPr lang="en-GB" sz="2400" dirty="0">
                <a:latin typeface="Nexa Bold"/>
                <a:cs typeface="Nexa Light"/>
              </a:rPr>
              <a:t>2 public access hydration stations installed</a:t>
            </a:r>
          </a:p>
          <a:p>
            <a:pPr marL="355600" marR="180975" indent="-342900">
              <a:lnSpc>
                <a:spcPct val="100000"/>
              </a:lnSpc>
              <a:spcBef>
                <a:spcPts val="100"/>
              </a:spcBef>
              <a:buFont typeface="Arial" panose="020B0604020202020204" pitchFamily="34" charset="0"/>
              <a:buChar char="•"/>
              <a:tabLst>
                <a:tab pos="240665" algn="l"/>
                <a:tab pos="241300" algn="l"/>
              </a:tabLst>
            </a:pPr>
            <a:endParaRPr lang="en-GB" sz="2400" dirty="0">
              <a:latin typeface="Nexa Bold"/>
              <a:cs typeface="Nexa Light"/>
            </a:endParaRPr>
          </a:p>
          <a:p>
            <a:pPr marL="355600" marR="180975" indent="-342900">
              <a:lnSpc>
                <a:spcPct val="100000"/>
              </a:lnSpc>
              <a:spcBef>
                <a:spcPts val="100"/>
              </a:spcBef>
              <a:buFont typeface="Arial" panose="020B0604020202020204" pitchFamily="34" charset="0"/>
              <a:buChar char="•"/>
              <a:tabLst>
                <a:tab pos="240665" algn="l"/>
                <a:tab pos="241300" algn="l"/>
              </a:tabLst>
            </a:pPr>
            <a:r>
              <a:rPr lang="en-GB" sz="2400" dirty="0">
                <a:latin typeface="Nexa Bold"/>
                <a:cs typeface="Nexa Light"/>
              </a:rPr>
              <a:t>2 EV charge points installed</a:t>
            </a:r>
          </a:p>
          <a:p>
            <a:pPr marL="355600" marR="180975" indent="-342900">
              <a:lnSpc>
                <a:spcPct val="100000"/>
              </a:lnSpc>
              <a:spcBef>
                <a:spcPts val="100"/>
              </a:spcBef>
              <a:buFont typeface="Arial" panose="020B0604020202020204" pitchFamily="34" charset="0"/>
              <a:buChar char="•"/>
              <a:tabLst>
                <a:tab pos="240665" algn="l"/>
                <a:tab pos="241300" algn="l"/>
              </a:tabLst>
            </a:pPr>
            <a:endParaRPr lang="en-GB" sz="2400" dirty="0">
              <a:latin typeface="Nexa Bold"/>
              <a:cs typeface="Nexa Light"/>
            </a:endParaRPr>
          </a:p>
          <a:p>
            <a:pPr marL="355600" marR="180975" indent="-342900">
              <a:lnSpc>
                <a:spcPct val="100000"/>
              </a:lnSpc>
              <a:spcBef>
                <a:spcPts val="100"/>
              </a:spcBef>
              <a:buFont typeface="Arial" panose="020B0604020202020204" pitchFamily="34" charset="0"/>
              <a:buChar char="•"/>
              <a:tabLst>
                <a:tab pos="240665" algn="l"/>
                <a:tab pos="241300" algn="l"/>
              </a:tabLst>
            </a:pPr>
            <a:r>
              <a:rPr lang="en-GB" sz="2400" dirty="0">
                <a:latin typeface="Nexa Bold"/>
                <a:cs typeface="Nexa Light"/>
              </a:rPr>
              <a:t>Organic eco-friendly pitch care products used</a:t>
            </a:r>
          </a:p>
          <a:p>
            <a:pPr marL="355600" marR="180975" indent="-342900">
              <a:lnSpc>
                <a:spcPct val="100000"/>
              </a:lnSpc>
              <a:spcBef>
                <a:spcPts val="100"/>
              </a:spcBef>
              <a:buFont typeface="Arial" panose="020B0604020202020204" pitchFamily="34" charset="0"/>
              <a:buChar char="•"/>
              <a:tabLst>
                <a:tab pos="240665" algn="l"/>
                <a:tab pos="241300" algn="l"/>
              </a:tabLst>
            </a:pPr>
            <a:endParaRPr lang="en-GB" sz="2400" dirty="0">
              <a:latin typeface="Nexa Bold"/>
              <a:cs typeface="Nexa Light"/>
            </a:endParaRPr>
          </a:p>
          <a:p>
            <a:pPr marL="355600" marR="180975" indent="-342900">
              <a:lnSpc>
                <a:spcPct val="100000"/>
              </a:lnSpc>
              <a:spcBef>
                <a:spcPts val="100"/>
              </a:spcBef>
              <a:buFont typeface="Arial" panose="020B0604020202020204" pitchFamily="34" charset="0"/>
              <a:buChar char="•"/>
              <a:tabLst>
                <a:tab pos="240665" algn="l"/>
                <a:tab pos="241300" algn="l"/>
              </a:tabLst>
            </a:pPr>
            <a:r>
              <a:rPr lang="en-GB" sz="2400" dirty="0">
                <a:latin typeface="Nexa Bold"/>
                <a:cs typeface="Nexa Light"/>
              </a:rPr>
              <a:t>£20K Club Innovation Fund launched 2019</a:t>
            </a:r>
          </a:p>
          <a:p>
            <a:pPr marL="355600" marR="180975" indent="-342900">
              <a:lnSpc>
                <a:spcPct val="100000"/>
              </a:lnSpc>
              <a:spcBef>
                <a:spcPts val="100"/>
              </a:spcBef>
              <a:buFont typeface="Arial" panose="020B0604020202020204" pitchFamily="34" charset="0"/>
              <a:buChar char="•"/>
              <a:tabLst>
                <a:tab pos="240665" algn="l"/>
                <a:tab pos="241300" algn="l"/>
              </a:tabLst>
            </a:pPr>
            <a:endParaRPr lang="en-GB" sz="2400" dirty="0">
              <a:latin typeface="Nexa Bold"/>
              <a:cs typeface="Nexa Light"/>
            </a:endParaRPr>
          </a:p>
          <a:p>
            <a:pPr marL="355600" marR="180975" indent="-342900">
              <a:lnSpc>
                <a:spcPct val="100000"/>
              </a:lnSpc>
              <a:spcBef>
                <a:spcPts val="100"/>
              </a:spcBef>
              <a:buFont typeface="Arial" panose="020B0604020202020204" pitchFamily="34" charset="0"/>
              <a:buChar char="•"/>
              <a:tabLst>
                <a:tab pos="240665" algn="l"/>
                <a:tab pos="241300" algn="l"/>
              </a:tabLst>
            </a:pPr>
            <a:r>
              <a:rPr lang="en-GB" sz="2400" dirty="0">
                <a:latin typeface="Nexa Bold"/>
                <a:cs typeface="Nexa Light"/>
              </a:rPr>
              <a:t>£25K Green Innovation Fund Launches 2021</a:t>
            </a:r>
          </a:p>
          <a:p>
            <a:pPr marL="355600" marR="180975" indent="-342900">
              <a:lnSpc>
                <a:spcPct val="100000"/>
              </a:lnSpc>
              <a:spcBef>
                <a:spcPts val="100"/>
              </a:spcBef>
              <a:buFont typeface="Arial" panose="020B0604020202020204" pitchFamily="34" charset="0"/>
              <a:buChar char="•"/>
              <a:tabLst>
                <a:tab pos="240665" algn="l"/>
                <a:tab pos="241300" algn="l"/>
              </a:tabLst>
            </a:pPr>
            <a:endParaRPr lang="en-GB" sz="2400" dirty="0">
              <a:latin typeface="Nexa Bold"/>
              <a:cs typeface="Nexa Light"/>
            </a:endParaRPr>
          </a:p>
          <a:p>
            <a:pPr marL="355600" marR="180975" indent="-342900">
              <a:lnSpc>
                <a:spcPct val="100000"/>
              </a:lnSpc>
              <a:spcBef>
                <a:spcPts val="100"/>
              </a:spcBef>
              <a:buFont typeface="Arial" panose="020B0604020202020204" pitchFamily="34" charset="0"/>
              <a:buChar char="•"/>
              <a:tabLst>
                <a:tab pos="240665" algn="l"/>
                <a:tab pos="241300" algn="l"/>
              </a:tabLst>
            </a:pPr>
            <a:r>
              <a:rPr lang="en-GB" sz="2400" dirty="0">
                <a:latin typeface="Nexa Bold"/>
                <a:cs typeface="Nexa Light"/>
              </a:rPr>
              <a:t>First ever Sustainability Pledge</a:t>
            </a:r>
          </a:p>
          <a:p>
            <a:pPr marL="355600" marR="180975" indent="-342900">
              <a:lnSpc>
                <a:spcPct val="100000"/>
              </a:lnSpc>
              <a:spcBef>
                <a:spcPts val="100"/>
              </a:spcBef>
              <a:buFont typeface="Arial" panose="020B0604020202020204" pitchFamily="34" charset="0"/>
              <a:buChar char="•"/>
              <a:tabLst>
                <a:tab pos="240665" algn="l"/>
                <a:tab pos="241300" algn="l"/>
              </a:tabLst>
            </a:pPr>
            <a:endParaRPr lang="en-GB" sz="2400" dirty="0">
              <a:latin typeface="Nexa Bold"/>
              <a:cs typeface="Nexa Light"/>
            </a:endParaRPr>
          </a:p>
          <a:p>
            <a:pPr marL="355600" marR="180975" indent="-342900">
              <a:lnSpc>
                <a:spcPct val="100000"/>
              </a:lnSpc>
              <a:spcBef>
                <a:spcPts val="100"/>
              </a:spcBef>
              <a:buFont typeface="Arial" panose="020B0604020202020204" pitchFamily="34" charset="0"/>
              <a:buChar char="•"/>
              <a:tabLst>
                <a:tab pos="240665" algn="l"/>
                <a:tab pos="241300" algn="l"/>
              </a:tabLst>
            </a:pPr>
            <a:r>
              <a:rPr lang="en-GB" sz="2400" dirty="0">
                <a:latin typeface="Nexa Bold"/>
                <a:cs typeface="Nexa Light"/>
              </a:rPr>
              <a:t>Used WGS data over 6 seasons to create first Carbon Calculator for clubs</a:t>
            </a:r>
          </a:p>
          <a:p>
            <a:pPr marL="355600" marR="180975" indent="-342900">
              <a:lnSpc>
                <a:spcPct val="100000"/>
              </a:lnSpc>
              <a:spcBef>
                <a:spcPts val="100"/>
              </a:spcBef>
              <a:buFont typeface="Arial" panose="020B0604020202020204" pitchFamily="34" charset="0"/>
              <a:buChar char="•"/>
              <a:tabLst>
                <a:tab pos="240665" algn="l"/>
                <a:tab pos="241300" algn="l"/>
              </a:tabLst>
            </a:pPr>
            <a:endParaRPr lang="en-GB" sz="2400" dirty="0">
              <a:latin typeface="Nexa Light"/>
              <a:cs typeface="Nexa Light"/>
            </a:endParaRPr>
          </a:p>
          <a:p>
            <a:pPr marL="355600" marR="180975" indent="-342900">
              <a:lnSpc>
                <a:spcPct val="100000"/>
              </a:lnSpc>
              <a:spcBef>
                <a:spcPts val="100"/>
              </a:spcBef>
              <a:buFont typeface="Arial" panose="020B0604020202020204" pitchFamily="34" charset="0"/>
              <a:buChar char="•"/>
              <a:tabLst>
                <a:tab pos="240665" algn="l"/>
                <a:tab pos="241300" algn="l"/>
              </a:tabLst>
            </a:pPr>
            <a:endParaRPr lang="en-GB" sz="2400" dirty="0">
              <a:latin typeface="Nexa Light"/>
              <a:cs typeface="Nexa Light"/>
            </a:endParaRPr>
          </a:p>
        </p:txBody>
      </p:sp>
      <p:pic>
        <p:nvPicPr>
          <p:cNvPr id="28" name="Picture 27">
            <a:extLst>
              <a:ext uri="{FF2B5EF4-FFF2-40B4-BE49-F238E27FC236}">
                <a16:creationId xmlns:a16="http://schemas.microsoft.com/office/drawing/2014/main" id="{74C62B95-FBD1-384B-A693-FA26A67430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396" t="29250" r="16854" b="25000"/>
          <a:stretch/>
        </p:blipFill>
        <p:spPr>
          <a:xfrm>
            <a:off x="13597155" y="366826"/>
            <a:ext cx="2207161" cy="1512773"/>
          </a:xfrm>
          <a:prstGeom prst="rect">
            <a:avLst/>
          </a:prstGeom>
        </p:spPr>
      </p:pic>
      <p:pic>
        <p:nvPicPr>
          <p:cNvPr id="5" name="Picture 4" descr="A picture containing nature, highland&#10;&#10;Description automatically generated">
            <a:extLst>
              <a:ext uri="{FF2B5EF4-FFF2-40B4-BE49-F238E27FC236}">
                <a16:creationId xmlns:a16="http://schemas.microsoft.com/office/drawing/2014/main" id="{CADF98A9-1631-44C5-9BB7-95DDF3DB56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315" y="2544884"/>
            <a:ext cx="7787427" cy="5070231"/>
          </a:xfrm>
          <a:prstGeom prst="rect">
            <a:avLst/>
          </a:prstGeom>
        </p:spPr>
      </p:pic>
    </p:spTree>
    <p:extLst>
      <p:ext uri="{BB962C8B-B14F-4D97-AF65-F5344CB8AC3E}">
        <p14:creationId xmlns:p14="http://schemas.microsoft.com/office/powerpoint/2010/main" val="7688139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77609" y="922908"/>
            <a:ext cx="12629315" cy="1090042"/>
          </a:xfrm>
          <a:prstGeom prst="rect">
            <a:avLst/>
          </a:prstGeom>
        </p:spPr>
        <p:txBody>
          <a:bodyPr vert="horz" wrap="square" lIns="0" tIns="12700" rIns="0" bIns="0" rtlCol="0">
            <a:spAutoFit/>
          </a:bodyPr>
          <a:lstStyle/>
          <a:p>
            <a:pPr marL="6028055">
              <a:spcBef>
                <a:spcPts val="100"/>
              </a:spcBef>
            </a:pPr>
            <a:r>
              <a:rPr lang="en-GB" dirty="0">
                <a:solidFill>
                  <a:schemeClr val="tx1"/>
                </a:solidFill>
              </a:rPr>
              <a:t>National Events</a:t>
            </a:r>
            <a:br>
              <a:rPr lang="en-GB" dirty="0">
                <a:solidFill>
                  <a:schemeClr val="tx1"/>
                </a:solidFill>
              </a:rPr>
            </a:br>
            <a:endParaRPr dirty="0">
              <a:solidFill>
                <a:schemeClr val="tx1"/>
              </a:solidFill>
            </a:endParaRPr>
          </a:p>
        </p:txBody>
      </p:sp>
      <p:pic>
        <p:nvPicPr>
          <p:cNvPr id="28" name="Picture 27">
            <a:extLst>
              <a:ext uri="{FF2B5EF4-FFF2-40B4-BE49-F238E27FC236}">
                <a16:creationId xmlns:a16="http://schemas.microsoft.com/office/drawing/2014/main" id="{74C62B95-FBD1-384B-A693-FA26A67430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396" t="29250" r="16854" b="25000"/>
          <a:stretch/>
        </p:blipFill>
        <p:spPr>
          <a:xfrm>
            <a:off x="13597155" y="366826"/>
            <a:ext cx="2207161" cy="1512773"/>
          </a:xfrm>
          <a:prstGeom prst="rect">
            <a:avLst/>
          </a:prstGeom>
        </p:spPr>
      </p:pic>
      <p:pic>
        <p:nvPicPr>
          <p:cNvPr id="2" name="Picture 1">
            <a:extLst>
              <a:ext uri="{FF2B5EF4-FFF2-40B4-BE49-F238E27FC236}">
                <a16:creationId xmlns:a16="http://schemas.microsoft.com/office/drawing/2014/main" id="{5EA5EE41-7768-4EAA-8B58-5DC1C15B634D}"/>
              </a:ext>
            </a:extLst>
          </p:cNvPr>
          <p:cNvPicPr>
            <a:picLocks noChangeAspect="1"/>
          </p:cNvPicPr>
          <p:nvPr/>
        </p:nvPicPr>
        <p:blipFill>
          <a:blip r:embed="rId4"/>
          <a:stretch>
            <a:fillRect/>
          </a:stretch>
        </p:blipFill>
        <p:spPr>
          <a:xfrm>
            <a:off x="1186205" y="2146300"/>
            <a:ext cx="13883590" cy="6830853"/>
          </a:xfrm>
          <a:prstGeom prst="rect">
            <a:avLst/>
          </a:prstGeom>
        </p:spPr>
      </p:pic>
    </p:spTree>
    <p:extLst>
      <p:ext uri="{BB962C8B-B14F-4D97-AF65-F5344CB8AC3E}">
        <p14:creationId xmlns:p14="http://schemas.microsoft.com/office/powerpoint/2010/main" val="9937911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429828F-5CDC-4F4D-96B0-F8F3DFFE95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6256000" cy="10160000"/>
          </a:xfrm>
          <a:prstGeom prst="rect">
            <a:avLst/>
          </a:prstGeom>
        </p:spPr>
      </p:pic>
      <p:pic>
        <p:nvPicPr>
          <p:cNvPr id="10" name="Picture 9">
            <a:extLst>
              <a:ext uri="{FF2B5EF4-FFF2-40B4-BE49-F238E27FC236}">
                <a16:creationId xmlns:a16="http://schemas.microsoft.com/office/drawing/2014/main" id="{23B81680-BF82-D445-8E0F-B81B94BEDDE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064" t="29213" r="15298" b="26975"/>
          <a:stretch/>
        </p:blipFill>
        <p:spPr>
          <a:xfrm>
            <a:off x="14366801" y="474637"/>
            <a:ext cx="1365867" cy="871830"/>
          </a:xfrm>
          <a:prstGeom prst="rect">
            <a:avLst/>
          </a:prstGeom>
        </p:spPr>
      </p:pic>
      <p:pic>
        <p:nvPicPr>
          <p:cNvPr id="6" name="Picture 5">
            <a:extLst>
              <a:ext uri="{FF2B5EF4-FFF2-40B4-BE49-F238E27FC236}">
                <a16:creationId xmlns:a16="http://schemas.microsoft.com/office/drawing/2014/main" id="{0BF6E25C-9FA8-4502-918F-BBF9710AF59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500" t="40250" r="23000" b="42500"/>
          <a:stretch/>
        </p:blipFill>
        <p:spPr>
          <a:xfrm>
            <a:off x="5461000" y="4203700"/>
            <a:ext cx="5334000" cy="17526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682353-310B-E34D-AC1B-6E54566E18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6256000" cy="10160000"/>
          </a:xfrm>
          <a:prstGeom prst="rect">
            <a:avLst/>
          </a:prstGeom>
        </p:spPr>
      </p:pic>
      <p:pic>
        <p:nvPicPr>
          <p:cNvPr id="7" name="Picture 6">
            <a:extLst>
              <a:ext uri="{FF2B5EF4-FFF2-40B4-BE49-F238E27FC236}">
                <a16:creationId xmlns:a16="http://schemas.microsoft.com/office/drawing/2014/main" id="{C06F9BCC-3D5C-C249-8CC2-53850DCAF7F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064" t="29213" r="15298" b="26975"/>
          <a:stretch/>
        </p:blipFill>
        <p:spPr>
          <a:xfrm>
            <a:off x="14366801" y="474637"/>
            <a:ext cx="1365867" cy="871830"/>
          </a:xfrm>
          <a:prstGeom prst="rect">
            <a:avLst/>
          </a:prstGeom>
        </p:spPr>
      </p:pic>
      <p:pic>
        <p:nvPicPr>
          <p:cNvPr id="8" name="Picture 7">
            <a:extLst>
              <a:ext uri="{FF2B5EF4-FFF2-40B4-BE49-F238E27FC236}">
                <a16:creationId xmlns:a16="http://schemas.microsoft.com/office/drawing/2014/main" id="{FE2356C4-FA1A-4FF4-980D-1D4DF4AAEC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70200" y="-177800"/>
            <a:ext cx="10160000" cy="10160000"/>
          </a:xfrm>
          <a:prstGeom prst="rect">
            <a:avLst/>
          </a:prstGeom>
        </p:spPr>
      </p:pic>
    </p:spTree>
    <p:extLst>
      <p:ext uri="{BB962C8B-B14F-4D97-AF65-F5344CB8AC3E}">
        <p14:creationId xmlns:p14="http://schemas.microsoft.com/office/powerpoint/2010/main" val="2436202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275079EB3310A4FAAF542FDAA61B6A5" ma:contentTypeVersion="13" ma:contentTypeDescription="Create a new document." ma:contentTypeScope="" ma:versionID="defd8b81b9a67aaff3afb9f4dc4e3ec7">
  <xsd:schema xmlns:xsd="http://www.w3.org/2001/XMLSchema" xmlns:xs="http://www.w3.org/2001/XMLSchema" xmlns:p="http://schemas.microsoft.com/office/2006/metadata/properties" xmlns:ns2="71436523-2746-41c8-b9d6-73a4131ec5da" xmlns:ns3="e582f446-fb90-47a6-af4f-9a2a29d999e1" targetNamespace="http://schemas.microsoft.com/office/2006/metadata/properties" ma:root="true" ma:fieldsID="a81610cd6670edd65a635912079e843f" ns2:_="" ns3:_="">
    <xsd:import namespace="71436523-2746-41c8-b9d6-73a4131ec5da"/>
    <xsd:import namespace="e582f446-fb90-47a6-af4f-9a2a29d999e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436523-2746-41c8-b9d6-73a4131ec5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582f446-fb90-47a6-af4f-9a2a29d999e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7A60FFF-99B2-43E3-9601-AEDC8D3DEA21}">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32DC4655-ABAF-4E0D-A82A-26F41B02E1F0}">
  <ds:schemaRefs>
    <ds:schemaRef ds:uri="http://schemas.microsoft.com/sharepoint/v3/contenttype/forms"/>
  </ds:schemaRefs>
</ds:datastoreItem>
</file>

<file path=customXml/itemProps3.xml><?xml version="1.0" encoding="utf-8"?>
<ds:datastoreItem xmlns:ds="http://schemas.openxmlformats.org/officeDocument/2006/customXml" ds:itemID="{E4E6B15A-51D4-4C8A-87A9-BDD3E64D30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436523-2746-41c8-b9d6-73a4131ec5da"/>
    <ds:schemaRef ds:uri="e582f446-fb90-47a6-af4f-9a2a29d999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1891</TotalTime>
  <Words>3635</Words>
  <Application>Microsoft Office PowerPoint</Application>
  <PresentationFormat>Custom</PresentationFormat>
  <Paragraphs>330</Paragraphs>
  <Slides>20</Slides>
  <Notes>18</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6" baseType="lpstr">
      <vt:lpstr>Arial</vt:lpstr>
      <vt:lpstr>Calibri</vt:lpstr>
      <vt:lpstr>Nexa Bold</vt:lpstr>
      <vt:lpstr>Nexa Light</vt:lpstr>
      <vt:lpstr>Office Theme</vt:lpstr>
      <vt:lpstr>Acrobat Document</vt:lpstr>
      <vt:lpstr>PowerPoint Presentation</vt:lpstr>
      <vt:lpstr>ABOUT</vt:lpstr>
      <vt:lpstr>UN Sports for Climate Action Framework </vt:lpstr>
      <vt:lpstr>PowerPoint Presentation</vt:lpstr>
      <vt:lpstr>PowerPoint Presentation</vt:lpstr>
      <vt:lpstr>Birmingham County FA HQ </vt:lpstr>
      <vt:lpstr>National Events </vt:lpstr>
      <vt:lpstr>PowerPoint Presentation</vt:lpstr>
      <vt:lpstr>PowerPoint Presentation</vt:lpstr>
      <vt:lpstr>PowerPoint Presentation</vt:lpstr>
      <vt:lpstr>PowerPoint Presentation</vt:lpstr>
      <vt:lpstr>PowerPoint Presentation</vt:lpstr>
      <vt:lpstr>PowerPoint Presentation</vt:lpstr>
      <vt:lpstr>The Launch</vt:lpstr>
      <vt:lpstr>PowerPoint Presentation</vt:lpstr>
      <vt:lpstr>Coverage</vt:lpstr>
      <vt:lpstr>Guess Who?</vt:lpstr>
      <vt:lpstr>PowerPoint Presentation</vt:lpstr>
      <vt:lpstr>PowerPoint Presentation</vt:lpstr>
      <vt:lpstr>Thank you &amp;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Lindsay</dc:creator>
  <cp:lastModifiedBy>Kevin Shoemake</cp:lastModifiedBy>
  <cp:revision>110</cp:revision>
  <dcterms:created xsi:type="dcterms:W3CDTF">2021-05-12T10:09:51Z</dcterms:created>
  <dcterms:modified xsi:type="dcterms:W3CDTF">2021-09-09T17:00:39Z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2021-05-05T00:00:00Z</vt:filetime>
  </property>
  <property fmtid="{D5CDD505-2E9C-101B-9397-08002B2CF9AE}" pid="3" name="Creator">
    <vt:lpwstr>Adobe InDesign 16.1 (Macintosh)</vt:lpwstr>
  </property>
  <property fmtid="{D5CDD505-2E9C-101B-9397-08002B2CF9AE}" pid="4" name="LastSaved">
    <vt:filetime>2021-05-12T00:00:00Z</vt:filetime>
  </property>
  <property fmtid="{D5CDD505-2E9C-101B-9397-08002B2CF9AE}" pid="5" name="ContentTypeId">
    <vt:lpwstr>0x0101008275079EB3310A4FAAF542FDAA61B6A5</vt:lpwstr>
  </property>
</Properties>
</file>