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0" r:id="rId2"/>
    <p:sldMasterId id="2147483682" r:id="rId3"/>
    <p:sldMasterId id="2147483663" r:id="rId4"/>
    <p:sldMasterId id="2147483685" r:id="rId5"/>
    <p:sldMasterId id="2147483687" r:id="rId6"/>
    <p:sldMasterId id="2147483689" r:id="rId7"/>
    <p:sldMasterId id="2147483691" r:id="rId8"/>
    <p:sldMasterId id="2147483693" r:id="rId9"/>
    <p:sldMasterId id="2147483695" r:id="rId10"/>
    <p:sldMasterId id="2147483697" r:id="rId11"/>
    <p:sldMasterId id="2147483699" r:id="rId12"/>
    <p:sldMasterId id="2147483701" r:id="rId13"/>
    <p:sldMasterId id="2147483703" r:id="rId14"/>
    <p:sldMasterId id="2147483707" r:id="rId15"/>
    <p:sldMasterId id="2147483709" r:id="rId16"/>
    <p:sldMasterId id="2147483711" r:id="rId17"/>
    <p:sldMasterId id="2147483713" r:id="rId18"/>
    <p:sldMasterId id="2147483715" r:id="rId19"/>
  </p:sldMasterIdLst>
  <p:notesMasterIdLst>
    <p:notesMasterId r:id="rId42"/>
  </p:notesMasterIdLst>
  <p:sldIdLst>
    <p:sldId id="263" r:id="rId20"/>
    <p:sldId id="346" r:id="rId21"/>
    <p:sldId id="351" r:id="rId22"/>
    <p:sldId id="344" r:id="rId23"/>
    <p:sldId id="342" r:id="rId24"/>
    <p:sldId id="354" r:id="rId25"/>
    <p:sldId id="329" r:id="rId26"/>
    <p:sldId id="337" r:id="rId27"/>
    <p:sldId id="360" r:id="rId28"/>
    <p:sldId id="359" r:id="rId29"/>
    <p:sldId id="358" r:id="rId30"/>
    <p:sldId id="361" r:id="rId31"/>
    <p:sldId id="362" r:id="rId32"/>
    <p:sldId id="363" r:id="rId33"/>
    <p:sldId id="341" r:id="rId34"/>
    <p:sldId id="348" r:id="rId35"/>
    <p:sldId id="340" r:id="rId36"/>
    <p:sldId id="338" r:id="rId37"/>
    <p:sldId id="339" r:id="rId38"/>
    <p:sldId id="352" r:id="rId39"/>
    <p:sldId id="353" r:id="rId40"/>
    <p:sldId id="357" r:id="rId41"/>
  </p:sldIdLst>
  <p:sldSz cx="9144000" cy="5367338"/>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FA2E8A"/>
    <a:srgbClr val="19226C"/>
    <a:srgbClr val="FFFFFF"/>
    <a:srgbClr val="001720"/>
    <a:srgbClr val="E12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250" autoAdjust="0"/>
    <p:restoredTop sz="94660"/>
  </p:normalViewPr>
  <p:slideViewPr>
    <p:cSldViewPr showGuides="1">
      <p:cViewPr>
        <p:scale>
          <a:sx n="98" d="100"/>
          <a:sy n="98" d="100"/>
        </p:scale>
        <p:origin x="-342" y="6"/>
      </p:cViewPr>
      <p:guideLst>
        <p:guide orient="horz" pos="588"/>
        <p:guide orient="horz" pos="330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268BA340-8712-44C9-8692-281B7809E0F2}" type="datetimeFigureOut">
              <a:rPr lang="en-GB" smtClean="0"/>
              <a:t>01/11/2017</a:t>
            </a:fld>
            <a:endParaRPr lang="en-GB" dirty="0"/>
          </a:p>
        </p:txBody>
      </p:sp>
      <p:sp>
        <p:nvSpPr>
          <p:cNvPr id="4" name="Slide Image Placeholder 3"/>
          <p:cNvSpPr>
            <a:spLocks noGrp="1" noRot="1" noChangeAspect="1"/>
          </p:cNvSpPr>
          <p:nvPr>
            <p:ph type="sldImg" idx="2"/>
          </p:nvPr>
        </p:nvSpPr>
        <p:spPr>
          <a:xfrm>
            <a:off x="228600" y="746125"/>
            <a:ext cx="635000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a:defRPr sz="1200"/>
            </a:lvl1pPr>
          </a:lstStyle>
          <a:p>
            <a:fld id="{8A1A8D7F-8D3A-4720-8D60-35973A5559FC}" type="slidenum">
              <a:rPr lang="en-GB" smtClean="0"/>
              <a:t>‹#›</a:t>
            </a:fld>
            <a:endParaRPr lang="en-GB" dirty="0"/>
          </a:p>
        </p:txBody>
      </p:sp>
    </p:spTree>
    <p:extLst>
      <p:ext uri="{BB962C8B-B14F-4D97-AF65-F5344CB8AC3E}">
        <p14:creationId xmlns:p14="http://schemas.microsoft.com/office/powerpoint/2010/main" val="286117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1A8D7F-8D3A-4720-8D60-35973A5559FC}" type="slidenum">
              <a:rPr lang="en-GB" smtClean="0"/>
              <a:t>1</a:t>
            </a:fld>
            <a:endParaRPr lang="en-GB" dirty="0"/>
          </a:p>
        </p:txBody>
      </p:sp>
    </p:spTree>
    <p:extLst>
      <p:ext uri="{BB962C8B-B14F-4D97-AF65-F5344CB8AC3E}">
        <p14:creationId xmlns:p14="http://schemas.microsoft.com/office/powerpoint/2010/main" val="52205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4187B1-BEFC-4120-913E-3F8818E746B2}"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00217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4187B1-BEFC-4120-913E-3F8818E746B2}"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00217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4187B1-BEFC-4120-913E-3F8818E746B2}"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200217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65275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39867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94961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3295667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271288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18232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097422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921069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08398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lvl2pPr>
            <a:lvl3pPr marL="0" indent="0">
              <a:buNone/>
              <a:defRPr sz="2400"/>
            </a:lvl3pPr>
            <a:lvl4pPr marL="0" indent="0">
              <a:buNone/>
              <a:defRPr sz="2000"/>
            </a:lvl4pPr>
            <a:lvl5pPr marL="0" indent="0">
              <a:buNone/>
              <a:defRPr sz="1800"/>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a:solidFill>
                  <a:srgbClr val="19226C"/>
                </a:solidFill>
                <a:latin typeface="FS Jack Medium"/>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112803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306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58864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7354"/>
            <a:ext cx="7772400" cy="1150499"/>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041492"/>
            <a:ext cx="6400800" cy="137165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974728"/>
            <a:ext cx="2133600" cy="285761"/>
          </a:xfrm>
          <a:prstGeom prst="rect">
            <a:avLst/>
          </a:prstGeom>
        </p:spPr>
        <p:txBody>
          <a:bodyPr/>
          <a:lstStyle/>
          <a:p>
            <a:endParaRPr lang="en-GB" dirty="0"/>
          </a:p>
        </p:txBody>
      </p:sp>
      <p:sp>
        <p:nvSpPr>
          <p:cNvPr id="5" name="Footer Placeholder 4"/>
          <p:cNvSpPr>
            <a:spLocks noGrp="1"/>
          </p:cNvSpPr>
          <p:nvPr>
            <p:ph type="ftr" sz="quarter" idx="11"/>
          </p:nvPr>
        </p:nvSpPr>
        <p:spPr>
          <a:xfrm>
            <a:off x="3124200" y="4974728"/>
            <a:ext cx="2895600" cy="285761"/>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974728"/>
            <a:ext cx="2133600" cy="285761"/>
          </a:xfrm>
          <a:prstGeom prst="rect">
            <a:avLst/>
          </a:prstGeom>
        </p:spPr>
        <p:txBody>
          <a:bodyPr/>
          <a:lstStyle/>
          <a:p>
            <a:fld id="{426391B8-B2B1-43D6-9AB3-BB4F8C73525B}" type="slidenum">
              <a:rPr lang="en-GB" smtClean="0"/>
              <a:pPr/>
              <a:t>‹#›</a:t>
            </a:fld>
            <a:endParaRPr lang="en-GB" dirty="0"/>
          </a:p>
        </p:txBody>
      </p:sp>
    </p:spTree>
    <p:extLst>
      <p:ext uri="{BB962C8B-B14F-4D97-AF65-F5344CB8AC3E}">
        <p14:creationId xmlns:p14="http://schemas.microsoft.com/office/powerpoint/2010/main" val="2880329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653866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4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65275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02463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65275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55172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65275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391646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46328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7.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 y="2858"/>
            <a:ext cx="9144000" cy="5364480"/>
          </a:xfrm>
          <a:prstGeom prst="rect">
            <a:avLst/>
          </a:prstGeom>
        </p:spPr>
      </p:pic>
    </p:spTree>
    <p:extLst>
      <p:ext uri="{BB962C8B-B14F-4D97-AF65-F5344CB8AC3E}">
        <p14:creationId xmlns:p14="http://schemas.microsoft.com/office/powerpoint/2010/main" val="3706103422"/>
      </p:ext>
    </p:extLst>
  </p:cSld>
  <p:clrMap bg1="lt1" tx1="dk1" bg2="lt2" tx2="dk2" accent1="accent1" accent2="accent2" accent3="accent3" accent4="accent4" accent5="accent5" accent6="accent6" hlink="hlink" folHlink="folHlink"/>
  <p:sldLayoutIdLst>
    <p:sldLayoutId id="2147483719"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684999475"/>
      </p:ext>
    </p:extLst>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1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75612043"/>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097296047"/>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176668243"/>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520043952"/>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371617841"/>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216000" cy="5406720"/>
          </a:xfrm>
          <a:prstGeom prst="rect">
            <a:avLst/>
          </a:prstGeom>
        </p:spPr>
      </p:pic>
    </p:spTree>
    <p:extLst>
      <p:ext uri="{BB962C8B-B14F-4D97-AF65-F5344CB8AC3E}">
        <p14:creationId xmlns:p14="http://schemas.microsoft.com/office/powerpoint/2010/main" val="39102926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crowley\AppData\Local\Microsoft\Windows\Temporary Internet Files\Content.Outlook\0K560US4\Slide-Template-2RGB-white (2).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08374"/>
      </p:ext>
    </p:extLst>
  </p:cSld>
  <p:clrMap bg1="lt1" tx1="dk1" bg2="lt2" tx2="dk2" accent1="accent1" accent2="accent2" accent3="accent3" accent4="accent4" accent5="accent5" accent6="accent6" hlink="hlink" folHlink="folHlink"/>
  <p:sldLayoutIdLst>
    <p:sldLayoutId id="2147483712" r:id="rId1"/>
    <p:sldLayoutId id="2147483717" r:id="rId2"/>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crowley\AppData\Local\Microsoft\Windows\Temporary Internet Files\Content.Outlook\0K560US4\Slide-Template-2RGB-white (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3338"/>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869075516"/>
      </p:ext>
    </p:extLst>
  </p:cSld>
  <p:clrMap bg1="lt1" tx1="dk1" bg2="lt2" tx2="dk2" accent1="accent1" accent2="accent2" accent3="accent3" accent4="accent4" accent5="accent5" accent6="accent6" hlink="hlink" folHlink="folHlink"/>
  <p:sldLayoutIdLst>
    <p:sldLayoutId id="2147483716"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367338"/>
          </a:xfrm>
          <a:prstGeom prst="rect">
            <a:avLst/>
          </a:prstGeom>
        </p:spPr>
      </p:pic>
    </p:spTree>
    <p:extLst>
      <p:ext uri="{BB962C8B-B14F-4D97-AF65-F5344CB8AC3E}">
        <p14:creationId xmlns:p14="http://schemas.microsoft.com/office/powerpoint/2010/main" val="2331113329"/>
      </p:ext>
    </p:extLst>
  </p:cSld>
  <p:clrMap bg1="lt1" tx1="dk1" bg2="lt2" tx2="dk2" accent1="accent1" accent2="accent2" accent3="accent3" accent4="accent4" accent5="accent5" accent6="accent6" hlink="hlink" folHlink="folHlink"/>
  <p:sldLayoutIdLst>
    <p:sldLayoutId id="2147483681" r:id="rId1"/>
    <p:sldLayoutId id="2147483720"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8872" cy="5367338"/>
          </a:xfrm>
          <a:prstGeom prst="rect">
            <a:avLst/>
          </a:prstGeom>
        </p:spPr>
      </p:pic>
    </p:spTree>
    <p:extLst>
      <p:ext uri="{BB962C8B-B14F-4D97-AF65-F5344CB8AC3E}">
        <p14:creationId xmlns:p14="http://schemas.microsoft.com/office/powerpoint/2010/main" val="1568115186"/>
      </p:ext>
    </p:extLst>
  </p:cSld>
  <p:clrMap bg1="lt1" tx1="dk1" bg2="lt2" tx2="dk2" accent1="accent1" accent2="accent2" accent3="accent3" accent4="accent4" accent5="accent5" accent6="accent6" hlink="hlink" folHlink="folHlink"/>
  <p:sldLayoutIdLst>
    <p:sldLayoutId id="2147483683" r:id="rId1"/>
    <p:sldLayoutId id="2147483718"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091570154"/>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8872" cy="5367338"/>
          </a:xfrm>
          <a:prstGeom prst="rect">
            <a:avLst/>
          </a:prstGeom>
        </p:spPr>
      </p:pic>
    </p:spTree>
    <p:extLst>
      <p:ext uri="{BB962C8B-B14F-4D97-AF65-F5344CB8AC3E}">
        <p14:creationId xmlns:p14="http://schemas.microsoft.com/office/powerpoint/2010/main" val="1635296222"/>
      </p:ext>
    </p:extLst>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367338"/>
          </a:xfrm>
          <a:prstGeom prst="rect">
            <a:avLst/>
          </a:prstGeom>
        </p:spPr>
      </p:pic>
    </p:spTree>
    <p:extLst>
      <p:ext uri="{BB962C8B-B14F-4D97-AF65-F5344CB8AC3E}">
        <p14:creationId xmlns:p14="http://schemas.microsoft.com/office/powerpoint/2010/main" val="365136819"/>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66082510"/>
      </p:ext>
    </p:extLst>
  </p:cSld>
  <p:clrMap bg1="lt1" tx1="dk1" bg2="lt2" tx2="dk2" accent1="accent1" accent2="accent2" accent3="accent3" accent4="accent4" accent5="accent5" accent6="accent6" hlink="hlink" folHlink="folHlink"/>
  <p:sldLayoutIdLst>
    <p:sldLayoutId id="2147483690"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251177046"/>
      </p:ext>
    </p:extLst>
  </p:cSld>
  <p:clrMap bg1="lt1" tx1="dk1" bg2="lt2" tx2="dk2" accent1="accent1" accent2="accent2" accent3="accent3" accent4="accent4" accent5="accent5" accent6="accent6" hlink="hlink" folHlink="folHlink"/>
  <p:sldLayoutIdLst>
    <p:sldLayoutId id="2147483692"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4259920734"/>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453" y="307405"/>
            <a:ext cx="8690675" cy="119094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b="1" dirty="0" smtClean="0">
              <a:solidFill>
                <a:srgbClr val="011E41"/>
              </a:solidFill>
              <a:latin typeface="FS Jack" pitchFamily="50" charset="0"/>
            </a:endParaRPr>
          </a:p>
          <a:p>
            <a:pPr lvl="0" algn="ctr"/>
            <a:r>
              <a:rPr lang="en-GB" altLang="en-US" sz="2800" b="1" dirty="0">
                <a:solidFill>
                  <a:srgbClr val="011E41"/>
                </a:solidFill>
                <a:latin typeface="FS Jack" pitchFamily="50" charset="0"/>
                <a:ea typeface="Calibri" pitchFamily="34" charset="0"/>
                <a:cs typeface="Times New Roman" pitchFamily="18" charset="0"/>
              </a:rPr>
              <a:t>SSE WILDCATS GIRLS FOOTBALL CENTRES </a:t>
            </a:r>
            <a:endParaRPr lang="en-GB" altLang="en-US" sz="2800" b="1" dirty="0" smtClean="0">
              <a:solidFill>
                <a:srgbClr val="011E41"/>
              </a:solidFill>
              <a:latin typeface="FS Jack" pitchFamily="50" charset="0"/>
              <a:ea typeface="Calibri" pitchFamily="34" charset="0"/>
              <a:cs typeface="Times New Roman" pitchFamily="18" charset="0"/>
            </a:endParaRPr>
          </a:p>
          <a:p>
            <a:pPr lvl="0" algn="ctr"/>
            <a:r>
              <a:rPr lang="en-GB" altLang="en-US" sz="2800" b="1" dirty="0" smtClean="0">
                <a:solidFill>
                  <a:srgbClr val="011E41"/>
                </a:solidFill>
                <a:latin typeface="FS Jack" pitchFamily="50" charset="0"/>
                <a:ea typeface="Calibri" pitchFamily="34" charset="0"/>
                <a:cs typeface="Times New Roman" pitchFamily="18" charset="0"/>
              </a:rPr>
              <a:t>FROM </a:t>
            </a:r>
            <a:r>
              <a:rPr lang="en-GB" altLang="en-US" sz="2800" b="1" dirty="0">
                <a:solidFill>
                  <a:srgbClr val="011E41"/>
                </a:solidFill>
                <a:latin typeface="FS Jack" pitchFamily="50" charset="0"/>
                <a:ea typeface="Calibri" pitchFamily="34" charset="0"/>
                <a:cs typeface="Times New Roman" pitchFamily="18" charset="0"/>
              </a:rPr>
              <a:t>THE FA </a:t>
            </a:r>
            <a:r>
              <a:rPr lang="en-GB" sz="2800" b="1" dirty="0" smtClean="0">
                <a:solidFill>
                  <a:srgbClr val="011E41"/>
                </a:solidFill>
                <a:latin typeface="FS Jack" pitchFamily="50" charset="0"/>
              </a:rPr>
              <a:t>2018: </a:t>
            </a:r>
          </a:p>
          <a:p>
            <a:pPr algn="ctr"/>
            <a:r>
              <a:rPr lang="en-GB" sz="2800" b="1" dirty="0" smtClean="0">
                <a:solidFill>
                  <a:srgbClr val="011E41"/>
                </a:solidFill>
                <a:latin typeface="FS Jack" pitchFamily="50" charset="0"/>
              </a:rPr>
              <a:t>CFA Operating Guidance</a:t>
            </a:r>
          </a:p>
          <a:p>
            <a:pPr algn="ctr"/>
            <a:endParaRPr lang="en-GB" sz="2800" dirty="0">
              <a:solidFill>
                <a:schemeClr val="tx1"/>
              </a:solidFill>
              <a:latin typeface="FS Jack" pitchFamily="50" charset="0"/>
            </a:endParaRPr>
          </a:p>
        </p:txBody>
      </p:sp>
    </p:spTree>
    <p:extLst>
      <p:ext uri="{BB962C8B-B14F-4D97-AF65-F5344CB8AC3E}">
        <p14:creationId xmlns:p14="http://schemas.microsoft.com/office/powerpoint/2010/main" val="255566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p:cNvGraphicFramePr>
            <a:graphicFrameLocks noGrp="1"/>
          </p:cNvGraphicFramePr>
          <p:nvPr>
            <p:ph sz="half" idx="1"/>
            <p:extLst>
              <p:ext uri="{D42A27DB-BD31-4B8C-83A1-F6EECF244321}">
                <p14:modId xmlns:p14="http://schemas.microsoft.com/office/powerpoint/2010/main" val="2408094730"/>
              </p:ext>
            </p:extLst>
          </p:nvPr>
        </p:nvGraphicFramePr>
        <p:xfrm>
          <a:off x="683568" y="739453"/>
          <a:ext cx="8208912" cy="4273896"/>
        </p:xfrm>
        <a:graphic>
          <a:graphicData uri="http://schemas.openxmlformats.org/drawingml/2006/table">
            <a:tbl>
              <a:tblPr firstRow="1" bandRow="1">
                <a:tableStyleId>{93296810-A885-4BE3-A3E7-6D5BEEA58F35}</a:tableStyleId>
              </a:tblPr>
              <a:tblGrid>
                <a:gridCol w="5275645"/>
                <a:gridCol w="2933267"/>
              </a:tblGrid>
              <a:tr h="376438">
                <a:tc>
                  <a:txBody>
                    <a:bodyPr/>
                    <a:lstStyle/>
                    <a:p>
                      <a:r>
                        <a:rPr lang="en-GB" b="0" dirty="0" smtClean="0"/>
                        <a:t>Responsibilities</a:t>
                      </a:r>
                      <a:endParaRPr lang="en-GB" b="0" dirty="0"/>
                    </a:p>
                  </a:txBody>
                  <a:tcPr/>
                </a:tc>
                <a:tc>
                  <a:txBody>
                    <a:bodyPr/>
                    <a:lstStyle/>
                    <a:p>
                      <a:r>
                        <a:rPr lang="en-GB" b="0" dirty="0" smtClean="0"/>
                        <a:t>Notes</a:t>
                      </a:r>
                      <a:endParaRPr lang="en-GB" b="0" dirty="0"/>
                    </a:p>
                  </a:txBody>
                  <a:tcPr/>
                </a:tc>
              </a:tr>
              <a:tr h="48765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100" dirty="0" smtClean="0">
                          <a:effectLst/>
                        </a:rPr>
                        <a:t>Consider holding own induction for SSE</a:t>
                      </a:r>
                      <a:r>
                        <a:rPr lang="en-GB" sz="1100" baseline="0" dirty="0" smtClean="0">
                          <a:effectLst/>
                        </a:rPr>
                        <a:t> </a:t>
                      </a:r>
                      <a:r>
                        <a:rPr lang="en-GB" sz="1100" dirty="0" smtClean="0">
                          <a:effectLst/>
                        </a:rPr>
                        <a:t>Wildcats</a:t>
                      </a:r>
                      <a:r>
                        <a:rPr lang="en-GB" sz="1100" baseline="0" dirty="0" smtClean="0">
                          <a:effectLst/>
                        </a:rPr>
                        <a:t> Centre leaders to support effective roll out and delivery . </a:t>
                      </a:r>
                      <a:endParaRPr lang="en-GB" sz="11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100" baseline="0" dirty="0" smtClean="0">
                          <a:effectLst/>
                        </a:rPr>
                        <a:t>The FA will provide a template presentation for CFAs to adapt and use.</a:t>
                      </a:r>
                      <a:endParaRPr lang="en-GB" sz="1100" dirty="0" smtClean="0">
                        <a:effectLst/>
                      </a:endParaRPr>
                    </a:p>
                  </a:txBody>
                  <a:tcPr marL="68580" marR="68580" marT="0" marB="0"/>
                </a:tc>
              </a:tr>
              <a:tr h="783807">
                <a:tc>
                  <a:txBody>
                    <a:bodyPr/>
                    <a:lstStyle/>
                    <a:p>
                      <a:pPr>
                        <a:lnSpc>
                          <a:spcPct val="115000"/>
                        </a:lnSpc>
                        <a:spcAft>
                          <a:spcPts val="0"/>
                        </a:spcAft>
                      </a:pPr>
                      <a:r>
                        <a:rPr lang="en-GB" sz="1100" dirty="0" smtClean="0">
                          <a:effectLst/>
                        </a:rPr>
                        <a:t>Monitor and evaluate SSE</a:t>
                      </a:r>
                      <a:r>
                        <a:rPr lang="en-GB" sz="1100" baseline="0" dirty="0" smtClean="0">
                          <a:effectLst/>
                        </a:rPr>
                        <a:t> Wildcats Centres </a:t>
                      </a:r>
                      <a:r>
                        <a:rPr lang="en-GB" sz="1100" dirty="0" smtClean="0">
                          <a:effectLst/>
                        </a:rPr>
                        <a:t>regularly to</a:t>
                      </a:r>
                      <a:r>
                        <a:rPr lang="en-GB" sz="1100" baseline="0" dirty="0" smtClean="0">
                          <a:effectLst/>
                        </a:rPr>
                        <a:t> ensure all delivery is taking place and support Centres  where any issues arising</a:t>
                      </a:r>
                    </a:p>
                    <a:p>
                      <a:pPr>
                        <a:lnSpc>
                          <a:spcPct val="115000"/>
                        </a:lnSpc>
                        <a:spcAft>
                          <a:spcPts val="0"/>
                        </a:spcAft>
                      </a:pPr>
                      <a:r>
                        <a:rPr lang="en-GB" sz="1100" baseline="0" dirty="0" smtClean="0">
                          <a:effectLst/>
                          <a:latin typeface="Calibri"/>
                          <a:ea typeface="Calibri"/>
                          <a:cs typeface="Times New Roman"/>
                        </a:rPr>
                        <a:t>In collaboration with the FA, to terminate any Centre where criteria is not being fulfilled. </a:t>
                      </a:r>
                    </a:p>
                    <a:p>
                      <a:pPr>
                        <a:lnSpc>
                          <a:spcPct val="115000"/>
                        </a:lnSpc>
                        <a:spcAft>
                          <a:spcPts val="0"/>
                        </a:spcAft>
                      </a:pPr>
                      <a:r>
                        <a:rPr lang="en-GB" sz="1100" baseline="0" dirty="0" smtClean="0">
                          <a:effectLst/>
                          <a:latin typeface="Calibri"/>
                          <a:ea typeface="Calibri"/>
                          <a:cs typeface="Times New Roman"/>
                        </a:rPr>
                        <a:t>Power to halt delivery of and Centres sessions immediately where Safeguarding practise is not being followed and children may be at risk.</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Use portal to  track start of delivery and that registers uploaded. The FA to provide a monthly report on SSE Wildcats delivery.</a:t>
                      </a:r>
                    </a:p>
                    <a:p>
                      <a:pPr>
                        <a:lnSpc>
                          <a:spcPct val="115000"/>
                        </a:lnSpc>
                        <a:spcAft>
                          <a:spcPts val="0"/>
                        </a:spcAft>
                      </a:pPr>
                      <a:r>
                        <a:rPr lang="en-GB" sz="1100" dirty="0" smtClean="0">
                          <a:effectLst/>
                          <a:latin typeface="Calibri"/>
                          <a:ea typeface="Calibri"/>
                          <a:cs typeface="Times New Roman"/>
                        </a:rPr>
                        <a:t>CFA to liaise with The FA Wildcats national team asap where urgent</a:t>
                      </a:r>
                      <a:r>
                        <a:rPr lang="en-GB" sz="1100" baseline="0" dirty="0" smtClean="0">
                          <a:effectLst/>
                          <a:latin typeface="Calibri"/>
                          <a:ea typeface="Calibri"/>
                          <a:cs typeface="Times New Roman"/>
                        </a:rPr>
                        <a:t> action has had to be taken.</a:t>
                      </a:r>
                      <a:endParaRPr lang="en-GB" sz="1100" dirty="0">
                        <a:effectLst/>
                        <a:latin typeface="Calibri"/>
                        <a:ea typeface="Calibri"/>
                        <a:cs typeface="Times New Roman"/>
                      </a:endParaRPr>
                    </a:p>
                  </a:txBody>
                  <a:tcPr marL="68580" marR="68580" marT="0" marB="0"/>
                </a:tc>
              </a:tr>
              <a:tr h="648236">
                <a:tc>
                  <a:txBody>
                    <a:bodyPr/>
                    <a:lstStyle/>
                    <a:p>
                      <a:pPr>
                        <a:lnSpc>
                          <a:spcPct val="115000"/>
                        </a:lnSpc>
                        <a:spcAft>
                          <a:spcPts val="0"/>
                        </a:spcAft>
                      </a:pPr>
                      <a:r>
                        <a:rPr lang="en-GB" sz="1100" dirty="0">
                          <a:effectLst/>
                        </a:rPr>
                        <a:t>Provide funds to </a:t>
                      </a:r>
                      <a:r>
                        <a:rPr lang="en-GB" sz="1100" dirty="0" smtClean="0">
                          <a:effectLst/>
                        </a:rPr>
                        <a:t>centres </a:t>
                      </a:r>
                      <a:r>
                        <a:rPr lang="en-GB" sz="1100" dirty="0">
                          <a:effectLst/>
                        </a:rPr>
                        <a:t>– as agreed with FA (Two tranches)</a:t>
                      </a:r>
                      <a:endParaRPr lang="en-GB" sz="11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100" dirty="0" smtClean="0">
                          <a:effectLst/>
                        </a:rPr>
                        <a:t>Centres should </a:t>
                      </a:r>
                      <a:r>
                        <a:rPr lang="en-GB" sz="1100" dirty="0" smtClean="0">
                          <a:latin typeface="FS Jack" pitchFamily="50" charset="0"/>
                        </a:rPr>
                        <a:t>receive 50% at the start of the programme and 50% half way through providing all registers have completed. </a:t>
                      </a:r>
                    </a:p>
                  </a:txBody>
                  <a:tcPr marL="68580" marR="68580" marT="0" marB="0"/>
                </a:tc>
              </a:tr>
              <a:tr h="522538">
                <a:tc>
                  <a:txBody>
                    <a:bodyPr/>
                    <a:lstStyle/>
                    <a:p>
                      <a:pPr>
                        <a:lnSpc>
                          <a:spcPct val="115000"/>
                        </a:lnSpc>
                        <a:spcAft>
                          <a:spcPts val="0"/>
                        </a:spcAft>
                      </a:pPr>
                      <a:r>
                        <a:rPr lang="en-GB" sz="1100" dirty="0">
                          <a:effectLst/>
                        </a:rPr>
                        <a:t>Carry out QA visits </a:t>
                      </a:r>
                      <a:r>
                        <a:rPr lang="en-GB" sz="1100" dirty="0" smtClean="0">
                          <a:effectLst/>
                        </a:rPr>
                        <a:t>to</a:t>
                      </a:r>
                      <a:r>
                        <a:rPr lang="en-GB" sz="1100" baseline="0" dirty="0" smtClean="0">
                          <a:effectLst/>
                        </a:rPr>
                        <a:t> centres </a:t>
                      </a:r>
                      <a:r>
                        <a:rPr lang="en-GB" sz="1100" dirty="0" smtClean="0">
                          <a:effectLst/>
                        </a:rPr>
                        <a:t>(13% of approved centres). Meet Safeguarding Operating Standards criteria</a:t>
                      </a:r>
                      <a:r>
                        <a:rPr lang="en-GB" sz="1100" baseline="0" dirty="0" smtClean="0">
                          <a:effectLst/>
                        </a:rPr>
                        <a:t> and review the Centres adherence to SSE Wildcats criteria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QA visits in addition to affiliated club visits.</a:t>
                      </a:r>
                      <a:r>
                        <a:rPr lang="en-GB" sz="1100" baseline="0" dirty="0" smtClean="0">
                          <a:effectLst/>
                        </a:rPr>
                        <a:t> </a:t>
                      </a:r>
                      <a:r>
                        <a:rPr lang="en-GB" sz="1100" dirty="0" smtClean="0">
                          <a:effectLst/>
                        </a:rPr>
                        <a:t>Support and advise deliverers on any issues and share other good practise.</a:t>
                      </a:r>
                      <a:endParaRPr lang="en-GB" sz="1100" dirty="0">
                        <a:effectLst/>
                        <a:latin typeface="Calibri"/>
                        <a:ea typeface="Calibri"/>
                        <a:cs typeface="Times New Roman"/>
                      </a:endParaRPr>
                    </a:p>
                  </a:txBody>
                  <a:tcPr marL="68580" marR="68580" marT="0" marB="0"/>
                </a:tc>
              </a:tr>
              <a:tr h="468887">
                <a:tc>
                  <a:txBody>
                    <a:bodyPr/>
                    <a:lstStyle/>
                    <a:p>
                      <a:pPr>
                        <a:lnSpc>
                          <a:spcPct val="115000"/>
                        </a:lnSpc>
                        <a:spcAft>
                          <a:spcPts val="0"/>
                        </a:spcAft>
                      </a:pPr>
                      <a:r>
                        <a:rPr lang="en-GB" sz="1100" dirty="0">
                          <a:effectLst/>
                        </a:rPr>
                        <a:t>To contribute to </a:t>
                      </a:r>
                      <a:r>
                        <a:rPr lang="en-GB" sz="1100" dirty="0" smtClean="0">
                          <a:effectLst/>
                        </a:rPr>
                        <a:t>SSE Wildcats </a:t>
                      </a:r>
                      <a:r>
                        <a:rPr lang="en-GB" sz="1100" dirty="0">
                          <a:effectLst/>
                        </a:rPr>
                        <a:t>evaluation</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r>
                        <a:rPr lang="en-GB" sz="1100" dirty="0" smtClean="0">
                          <a:effectLst/>
                        </a:rPr>
                        <a:t>The FA to lead and inform re contribution required</a:t>
                      </a:r>
                      <a:endParaRPr lang="en-GB" sz="1100" dirty="0">
                        <a:effectLst/>
                        <a:latin typeface="Calibri"/>
                        <a:ea typeface="Calibri"/>
                        <a:cs typeface="Times New Roman"/>
                      </a:endParaRPr>
                    </a:p>
                  </a:txBody>
                  <a:tcPr marL="68580" marR="68580" marT="0" marB="0"/>
                </a:tc>
              </a:tr>
              <a:tr h="360040">
                <a:tc>
                  <a:txBody>
                    <a:bodyPr/>
                    <a:lstStyle/>
                    <a:p>
                      <a:pPr>
                        <a:lnSpc>
                          <a:spcPct val="115000"/>
                        </a:lnSpc>
                        <a:spcAft>
                          <a:spcPts val="0"/>
                        </a:spcAft>
                      </a:pPr>
                      <a:r>
                        <a:rPr lang="en-GB" sz="1100" dirty="0">
                          <a:effectLst/>
                        </a:rPr>
                        <a:t>To share good practise and case studies</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r>
                        <a:rPr lang="en-GB" sz="1100" dirty="0" smtClean="0">
                          <a:effectLst/>
                        </a:rPr>
                        <a:t>On HIVE sharing portal.</a:t>
                      </a:r>
                      <a:endParaRPr lang="en-GB" sz="1100" dirty="0">
                        <a:effectLst/>
                        <a:latin typeface="Calibri"/>
                        <a:ea typeface="Calibri"/>
                        <a:cs typeface="Times New Roman"/>
                      </a:endParaRPr>
                    </a:p>
                  </a:txBody>
                  <a:tcPr marL="68580" marR="68580" marT="0" marB="0"/>
                </a:tc>
              </a:tr>
              <a:tr h="390349">
                <a:tc>
                  <a:txBody>
                    <a:bodyPr/>
                    <a:lstStyle/>
                    <a:p>
                      <a:pPr>
                        <a:lnSpc>
                          <a:spcPct val="115000"/>
                        </a:lnSpc>
                        <a:spcAft>
                          <a:spcPts val="0"/>
                        </a:spcAft>
                      </a:pPr>
                      <a:r>
                        <a:rPr lang="en-GB" sz="1100" dirty="0">
                          <a:effectLst/>
                        </a:rPr>
                        <a:t>To market and promote SSE Wildcats through all channels</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r>
            </a:tbl>
          </a:graphicData>
        </a:graphic>
      </p:graphicFrame>
      <p:sp>
        <p:nvSpPr>
          <p:cNvPr id="9" name="Content Placeholder 6"/>
          <p:cNvSpPr>
            <a:spLocks noGrp="1"/>
          </p:cNvSpPr>
          <p:nvPr>
            <p:ph sz="half" idx="2"/>
          </p:nvPr>
        </p:nvSpPr>
        <p:spPr>
          <a:xfrm>
            <a:off x="683568" y="163389"/>
            <a:ext cx="8208912" cy="504056"/>
          </a:xfrm>
        </p:spPr>
        <p:txBody>
          <a:bodyPr/>
          <a:lstStyle/>
          <a:p>
            <a:r>
              <a:rPr lang="en-GB" sz="2000" b="1" dirty="0"/>
              <a:t>SSE WILDCATS CENTRES : CFA RESPONSIBILITIES </a:t>
            </a:r>
          </a:p>
        </p:txBody>
      </p:sp>
    </p:spTree>
    <p:extLst>
      <p:ext uri="{BB962C8B-B14F-4D97-AF65-F5344CB8AC3E}">
        <p14:creationId xmlns:p14="http://schemas.microsoft.com/office/powerpoint/2010/main" val="420785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26368" y="955477"/>
            <a:ext cx="8219256" cy="3541712"/>
          </a:xfrm>
        </p:spPr>
        <p:txBody>
          <a:bodyPr/>
          <a:lstStyle/>
          <a:p>
            <a:r>
              <a:rPr lang="en-GB" sz="1800" dirty="0" smtClean="0"/>
              <a:t>The CFAs is responsible for ensuring SSE Wildcats Centres  fulfil all responsibilities</a:t>
            </a:r>
          </a:p>
          <a:p>
            <a:endParaRPr lang="en-GB" sz="1800" b="1" dirty="0" smtClean="0"/>
          </a:p>
          <a:p>
            <a:r>
              <a:rPr lang="en-GB" sz="1800" b="1" dirty="0" smtClean="0"/>
              <a:t>Main responsibilities:</a:t>
            </a:r>
          </a:p>
          <a:p>
            <a:pPr marL="171450" indent="-171450">
              <a:buFont typeface="Arial" panose="020B0604020202020204" pitchFamily="34" charset="0"/>
              <a:buChar char="•"/>
            </a:pPr>
            <a:r>
              <a:rPr lang="en-GB" sz="1800" dirty="0" smtClean="0"/>
              <a:t>Staffing: numbers, qualifications, Safeguarding and DBS, ratios</a:t>
            </a:r>
          </a:p>
          <a:p>
            <a:pPr marL="171450" indent="-171450">
              <a:buFont typeface="Arial" panose="020B0604020202020204" pitchFamily="34" charset="0"/>
              <a:buChar char="•"/>
            </a:pPr>
            <a:r>
              <a:rPr lang="en-GB" sz="1800" dirty="0" smtClean="0"/>
              <a:t>Recruiting players – hitting targets, inclusive practise</a:t>
            </a:r>
          </a:p>
          <a:p>
            <a:pPr marL="171450" indent="-171450">
              <a:buFont typeface="Arial" panose="020B0604020202020204" pitchFamily="34" charset="0"/>
              <a:buChar char="•"/>
            </a:pPr>
            <a:r>
              <a:rPr lang="en-GB" sz="1800" dirty="0" smtClean="0"/>
              <a:t>Completing registers and key paperwork</a:t>
            </a:r>
          </a:p>
          <a:p>
            <a:pPr marL="171450" indent="-171450">
              <a:buFont typeface="Arial" panose="020B0604020202020204" pitchFamily="34" charset="0"/>
              <a:buChar char="•"/>
            </a:pPr>
            <a:r>
              <a:rPr lang="en-GB" sz="1800" dirty="0" smtClean="0"/>
              <a:t>Enjoyable and participant centred sessions</a:t>
            </a:r>
          </a:p>
          <a:p>
            <a:pPr marL="171450" indent="-171450">
              <a:buFont typeface="Arial" panose="020B0604020202020204" pitchFamily="34" charset="0"/>
              <a:buChar char="•"/>
            </a:pPr>
            <a:r>
              <a:rPr lang="en-GB" sz="1800" dirty="0" smtClean="0"/>
              <a:t>Planning of retention and sustainability</a:t>
            </a:r>
          </a:p>
          <a:p>
            <a:pPr marL="171450" indent="-171450">
              <a:buFont typeface="Arial" panose="020B0604020202020204" pitchFamily="34" charset="0"/>
              <a:buChar char="•"/>
            </a:pPr>
            <a:r>
              <a:rPr lang="en-GB" sz="1800" dirty="0" smtClean="0"/>
              <a:t>Understanding football landscape and  signposting next steps for players</a:t>
            </a:r>
          </a:p>
          <a:p>
            <a:endParaRPr lang="en-GB" sz="1200" dirty="0" smtClean="0"/>
          </a:p>
          <a:p>
            <a:endParaRPr lang="en-GB" sz="1200" dirty="0" smtClean="0"/>
          </a:p>
          <a:p>
            <a:endParaRPr lang="en-GB" sz="1200" dirty="0"/>
          </a:p>
          <a:p>
            <a:r>
              <a:rPr lang="en-GB" sz="1200" dirty="0" smtClean="0"/>
              <a:t>.</a:t>
            </a:r>
            <a:endParaRPr lang="en-GB" sz="1200" dirty="0"/>
          </a:p>
          <a:p>
            <a:endParaRPr lang="en-GB" sz="1200" dirty="0"/>
          </a:p>
        </p:txBody>
      </p:sp>
      <p:sp>
        <p:nvSpPr>
          <p:cNvPr id="7" name="Content Placeholder 6"/>
          <p:cNvSpPr>
            <a:spLocks noGrp="1"/>
          </p:cNvSpPr>
          <p:nvPr>
            <p:ph sz="half" idx="10"/>
          </p:nvPr>
        </p:nvSpPr>
        <p:spPr/>
        <p:txBody>
          <a:bodyPr/>
          <a:lstStyle/>
          <a:p>
            <a:r>
              <a:rPr lang="en-GB" sz="2400" dirty="0"/>
              <a:t>SSE WILDCATS CENTRES : </a:t>
            </a:r>
            <a:r>
              <a:rPr lang="en-GB" sz="2400" dirty="0" smtClean="0"/>
              <a:t>DELIVERERS RESPONSIBILITIES </a:t>
            </a:r>
            <a:endParaRPr lang="en-GB" sz="2400" dirty="0"/>
          </a:p>
        </p:txBody>
      </p:sp>
      <p:sp>
        <p:nvSpPr>
          <p:cNvPr id="4" name="Rectangle 3"/>
          <p:cNvSpPr/>
          <p:nvPr/>
        </p:nvSpPr>
        <p:spPr>
          <a:xfrm>
            <a:off x="1194884" y="4119072"/>
            <a:ext cx="6696744" cy="64807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FS Jack" pitchFamily="50" charset="0"/>
              </a:rPr>
              <a:t>Please </a:t>
            </a:r>
            <a:r>
              <a:rPr lang="en-GB" sz="1600" dirty="0" smtClean="0">
                <a:solidFill>
                  <a:schemeClr val="tx1"/>
                </a:solidFill>
                <a:latin typeface="FS Jack" pitchFamily="50" charset="0"/>
              </a:rPr>
              <a:t>refer </a:t>
            </a:r>
            <a:r>
              <a:rPr lang="en-GB" sz="1600" dirty="0">
                <a:solidFill>
                  <a:schemeClr val="tx1"/>
                </a:solidFill>
                <a:latin typeface="FS Jack" pitchFamily="50" charset="0"/>
              </a:rPr>
              <a:t>to “SSE </a:t>
            </a:r>
            <a:r>
              <a:rPr lang="en-GB" sz="1600" dirty="0" smtClean="0">
                <a:solidFill>
                  <a:schemeClr val="tx1"/>
                </a:solidFill>
                <a:latin typeface="FS Jack" pitchFamily="50" charset="0"/>
              </a:rPr>
              <a:t>Wildcats Centres: </a:t>
            </a:r>
            <a:r>
              <a:rPr lang="en-GB" sz="1600" dirty="0">
                <a:solidFill>
                  <a:schemeClr val="tx1"/>
                </a:solidFill>
                <a:latin typeface="FS Jack" pitchFamily="50" charset="0"/>
              </a:rPr>
              <a:t>Guidance for Applicants” </a:t>
            </a:r>
            <a:r>
              <a:rPr lang="en-GB" sz="1600" dirty="0" smtClean="0">
                <a:solidFill>
                  <a:schemeClr val="tx1"/>
                </a:solidFill>
                <a:latin typeface="FS Jack" pitchFamily="50" charset="0"/>
              </a:rPr>
              <a:t>document for </a:t>
            </a:r>
            <a:r>
              <a:rPr lang="en-GB" sz="1600" dirty="0">
                <a:solidFill>
                  <a:schemeClr val="tx1"/>
                </a:solidFill>
                <a:latin typeface="FS Jack" pitchFamily="50" charset="0"/>
              </a:rPr>
              <a:t>more detailed information.</a:t>
            </a:r>
          </a:p>
        </p:txBody>
      </p:sp>
    </p:spTree>
    <p:extLst>
      <p:ext uri="{BB962C8B-B14F-4D97-AF65-F5344CB8AC3E}">
        <p14:creationId xmlns:p14="http://schemas.microsoft.com/office/powerpoint/2010/main" val="893460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a:spLocks noGrp="1"/>
          </p:cNvSpPr>
          <p:nvPr>
            <p:ph sz="half" idx="2"/>
          </p:nvPr>
        </p:nvSpPr>
        <p:spPr>
          <a:xfrm>
            <a:off x="683568" y="163389"/>
            <a:ext cx="8208912" cy="504056"/>
          </a:xfrm>
        </p:spPr>
        <p:txBody>
          <a:bodyPr/>
          <a:lstStyle/>
          <a:p>
            <a:r>
              <a:rPr lang="en-GB" sz="2000" b="1" dirty="0">
                <a:solidFill>
                  <a:srgbClr val="011E41"/>
                </a:solidFill>
                <a:latin typeface="FS Jack" pitchFamily="50" charset="0"/>
              </a:rPr>
              <a:t>SSE WILDCATS CENTRES : FA RESPONSIBILITIES </a:t>
            </a:r>
          </a:p>
        </p:txBody>
      </p:sp>
      <p:graphicFrame>
        <p:nvGraphicFramePr>
          <p:cNvPr id="5" name="Content Placeholder 1"/>
          <p:cNvGraphicFramePr>
            <a:graphicFrameLocks noGrp="1"/>
          </p:cNvGraphicFramePr>
          <p:nvPr>
            <p:ph sz="half" idx="1"/>
            <p:extLst>
              <p:ext uri="{D42A27DB-BD31-4B8C-83A1-F6EECF244321}">
                <p14:modId xmlns:p14="http://schemas.microsoft.com/office/powerpoint/2010/main" val="1535593094"/>
              </p:ext>
            </p:extLst>
          </p:nvPr>
        </p:nvGraphicFramePr>
        <p:xfrm>
          <a:off x="683568" y="595437"/>
          <a:ext cx="8208912" cy="4381064"/>
        </p:xfrm>
        <a:graphic>
          <a:graphicData uri="http://schemas.openxmlformats.org/drawingml/2006/table">
            <a:tbl>
              <a:tblPr firstRow="1" bandRow="1">
                <a:tableStyleId>{00A15C55-8517-42AA-B614-E9B94910E393}</a:tableStyleId>
              </a:tblPr>
              <a:tblGrid>
                <a:gridCol w="5275645"/>
                <a:gridCol w="2933267"/>
              </a:tblGrid>
              <a:tr h="376438">
                <a:tc>
                  <a:txBody>
                    <a:bodyPr/>
                    <a:lstStyle/>
                    <a:p>
                      <a:r>
                        <a:rPr lang="en-GB" dirty="0" smtClean="0"/>
                        <a:t>Responsibilities</a:t>
                      </a:r>
                      <a:endParaRPr lang="en-GB" b="0" dirty="0">
                        <a:latin typeface="FS Jack" pitchFamily="50" charset="0"/>
                      </a:endParaRPr>
                    </a:p>
                  </a:txBody>
                  <a:tcPr/>
                </a:tc>
                <a:tc>
                  <a:txBody>
                    <a:bodyPr/>
                    <a:lstStyle/>
                    <a:p>
                      <a:r>
                        <a:rPr lang="en-GB" dirty="0" smtClean="0"/>
                        <a:t>Notes</a:t>
                      </a:r>
                      <a:endParaRPr lang="en-GB" b="0" dirty="0">
                        <a:latin typeface="FS Jack" pitchFamily="50" charset="0"/>
                      </a:endParaRPr>
                    </a:p>
                  </a:txBody>
                  <a:tcPr/>
                </a:tc>
              </a:tr>
              <a:tr h="343642">
                <a:tc>
                  <a:txBody>
                    <a:bodyPr/>
                    <a:lstStyle/>
                    <a:p>
                      <a:pPr>
                        <a:lnSpc>
                          <a:spcPct val="115000"/>
                        </a:lnSpc>
                        <a:spcAft>
                          <a:spcPts val="0"/>
                        </a:spcAft>
                      </a:pPr>
                      <a:r>
                        <a:rPr lang="en-GB" sz="1200" dirty="0" smtClean="0">
                          <a:effectLst/>
                        </a:rPr>
                        <a:t>SSE Wildcats </a:t>
                      </a:r>
                      <a:r>
                        <a:rPr lang="en-GB" sz="1200" dirty="0">
                          <a:effectLst/>
                        </a:rPr>
                        <a:t>Project Owner and lead</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 </a:t>
                      </a:r>
                      <a:endParaRPr lang="en-GB" sz="1200" dirty="0">
                        <a:effectLst/>
                        <a:latin typeface="FS Jack" pitchFamily="50" charset="0"/>
                        <a:ea typeface="Calibri"/>
                        <a:cs typeface="Times New Roman"/>
                      </a:endParaRPr>
                    </a:p>
                  </a:txBody>
                  <a:tcPr marL="68580" marR="68580" marT="0" marB="0"/>
                </a:tc>
              </a:tr>
              <a:tr h="288032">
                <a:tc>
                  <a:txBody>
                    <a:bodyPr/>
                    <a:lstStyle/>
                    <a:p>
                      <a:pPr>
                        <a:lnSpc>
                          <a:spcPct val="115000"/>
                        </a:lnSpc>
                        <a:spcAft>
                          <a:spcPts val="0"/>
                        </a:spcAft>
                      </a:pPr>
                      <a:r>
                        <a:rPr lang="en-GB" sz="1200" dirty="0">
                          <a:effectLst/>
                        </a:rPr>
                        <a:t>Set national timelines</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 </a:t>
                      </a:r>
                      <a:endParaRPr lang="en-GB" sz="1200" dirty="0">
                        <a:effectLst/>
                        <a:latin typeface="FS Jack" pitchFamily="50" charset="0"/>
                        <a:ea typeface="Calibri"/>
                        <a:cs typeface="Times New Roman"/>
                      </a:endParaRPr>
                    </a:p>
                  </a:txBody>
                  <a:tcPr marL="68580" marR="68580" marT="0" marB="0"/>
                </a:tc>
              </a:tr>
              <a:tr h="440329">
                <a:tc>
                  <a:txBody>
                    <a:bodyPr/>
                    <a:lstStyle/>
                    <a:p>
                      <a:pPr>
                        <a:lnSpc>
                          <a:spcPct val="115000"/>
                        </a:lnSpc>
                        <a:spcAft>
                          <a:spcPts val="0"/>
                        </a:spcAft>
                      </a:pPr>
                      <a:r>
                        <a:rPr lang="en-GB" sz="1200" dirty="0">
                          <a:effectLst/>
                        </a:rPr>
                        <a:t>Set national targets and outcomes</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Numbers; frequency; retained; sustained</a:t>
                      </a:r>
                    </a:p>
                    <a:p>
                      <a:pPr>
                        <a:lnSpc>
                          <a:spcPct val="115000"/>
                        </a:lnSpc>
                        <a:spcAft>
                          <a:spcPts val="0"/>
                        </a:spcAft>
                      </a:pPr>
                      <a:r>
                        <a:rPr lang="en-GB" sz="1200" dirty="0">
                          <a:effectLst/>
                        </a:rPr>
                        <a:t> </a:t>
                      </a:r>
                      <a:endParaRPr lang="en-GB" sz="1200" dirty="0">
                        <a:effectLst/>
                        <a:latin typeface="FS Jack" pitchFamily="50" charset="0"/>
                        <a:ea typeface="Calibri"/>
                        <a:cs typeface="Times New Roman"/>
                      </a:endParaRPr>
                    </a:p>
                  </a:txBody>
                  <a:tcPr marL="68580" marR="68580" marT="0" marB="0"/>
                </a:tc>
              </a:tr>
              <a:tr h="495775">
                <a:tc>
                  <a:txBody>
                    <a:bodyPr/>
                    <a:lstStyle/>
                    <a:p>
                      <a:pPr>
                        <a:lnSpc>
                          <a:spcPct val="115000"/>
                        </a:lnSpc>
                        <a:spcAft>
                          <a:spcPts val="0"/>
                        </a:spcAft>
                      </a:pPr>
                      <a:r>
                        <a:rPr lang="en-GB" sz="1200" dirty="0">
                          <a:effectLst/>
                        </a:rPr>
                        <a:t>Set criteria and expectations / key accountabilities for all partners</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CFAs (Local lead)</a:t>
                      </a:r>
                    </a:p>
                    <a:p>
                      <a:pPr>
                        <a:lnSpc>
                          <a:spcPct val="115000"/>
                        </a:lnSpc>
                        <a:spcAft>
                          <a:spcPts val="0"/>
                        </a:spcAft>
                      </a:pPr>
                      <a:r>
                        <a:rPr lang="en-GB" sz="1200" dirty="0">
                          <a:effectLst/>
                        </a:rPr>
                        <a:t>Deliverers – </a:t>
                      </a:r>
                      <a:r>
                        <a:rPr lang="en-GB" sz="1200" dirty="0" smtClean="0">
                          <a:effectLst/>
                        </a:rPr>
                        <a:t>centres </a:t>
                      </a:r>
                      <a:r>
                        <a:rPr lang="en-GB" sz="1200" dirty="0">
                          <a:effectLst/>
                        </a:rPr>
                        <a:t>and Orgs.</a:t>
                      </a:r>
                      <a:endParaRPr lang="en-GB" sz="1200" dirty="0">
                        <a:effectLst/>
                        <a:latin typeface="FS Jack" pitchFamily="50" charset="0"/>
                        <a:ea typeface="Calibri"/>
                        <a:cs typeface="Times New Roman"/>
                      </a:endParaRPr>
                    </a:p>
                  </a:txBody>
                  <a:tcPr marL="68580" marR="68580" marT="0" marB="0"/>
                </a:tc>
              </a:tr>
              <a:tr h="720080">
                <a:tc>
                  <a:txBody>
                    <a:bodyPr/>
                    <a:lstStyle/>
                    <a:p>
                      <a:pPr>
                        <a:lnSpc>
                          <a:spcPct val="115000"/>
                        </a:lnSpc>
                        <a:spcAft>
                          <a:spcPts val="0"/>
                        </a:spcAft>
                      </a:pPr>
                      <a:r>
                        <a:rPr lang="en-GB" sz="1200" dirty="0">
                          <a:effectLst/>
                        </a:rPr>
                        <a:t>M&amp;E of all areas and Quality </a:t>
                      </a:r>
                      <a:r>
                        <a:rPr lang="en-GB" sz="1200" dirty="0" smtClean="0">
                          <a:effectLst/>
                        </a:rPr>
                        <a:t>assurance process</a:t>
                      </a:r>
                      <a:endParaRPr lang="en-GB" sz="1200" dirty="0">
                        <a:effectLst/>
                      </a:endParaRPr>
                    </a:p>
                    <a:p>
                      <a:pPr>
                        <a:lnSpc>
                          <a:spcPct val="115000"/>
                        </a:lnSpc>
                        <a:spcAft>
                          <a:spcPts val="0"/>
                        </a:spcAft>
                      </a:pPr>
                      <a:r>
                        <a:rPr lang="en-GB" sz="1200" dirty="0">
                          <a:effectLst/>
                        </a:rPr>
                        <a:t>Set targets and process </a:t>
                      </a:r>
                      <a:r>
                        <a:rPr lang="en-GB" sz="1200" dirty="0" smtClean="0">
                          <a:effectLst/>
                        </a:rPr>
                        <a:t>for </a:t>
                      </a:r>
                      <a:r>
                        <a:rPr lang="en-GB" sz="1200" dirty="0">
                          <a:effectLst/>
                        </a:rPr>
                        <a:t>monitoring delivery &amp; </a:t>
                      </a:r>
                      <a:r>
                        <a:rPr lang="en-GB" sz="1200" dirty="0" smtClean="0">
                          <a:effectLst/>
                        </a:rPr>
                        <a:t>centre </a:t>
                      </a:r>
                      <a:r>
                        <a:rPr lang="en-GB" sz="1200" dirty="0">
                          <a:effectLst/>
                        </a:rPr>
                        <a:t>visits – M&amp;E/QA/ Safeguarding etc.</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smtClean="0">
                          <a:effectLst/>
                        </a:rPr>
                        <a:t>To</a:t>
                      </a:r>
                      <a:r>
                        <a:rPr lang="en-GB" sz="1200" baseline="0" dirty="0" smtClean="0">
                          <a:effectLst/>
                        </a:rPr>
                        <a:t> include SSE </a:t>
                      </a:r>
                      <a:r>
                        <a:rPr lang="en-GB" sz="1200" dirty="0" smtClean="0">
                          <a:effectLst/>
                        </a:rPr>
                        <a:t>Wildcats Centre criteria</a:t>
                      </a:r>
                      <a:endParaRPr lang="en-GB" sz="1200" dirty="0">
                        <a:effectLst/>
                        <a:latin typeface="FS Jack" pitchFamily="50" charset="0"/>
                        <a:ea typeface="Calibri"/>
                        <a:cs typeface="Times New Roman"/>
                      </a:endParaRPr>
                    </a:p>
                  </a:txBody>
                  <a:tcPr marL="68580" marR="68580" marT="0" marB="0"/>
                </a:tc>
              </a:tr>
              <a:tr h="375444">
                <a:tc>
                  <a:txBody>
                    <a:bodyPr/>
                    <a:lstStyle/>
                    <a:p>
                      <a:pPr>
                        <a:lnSpc>
                          <a:spcPct val="115000"/>
                        </a:lnSpc>
                        <a:spcAft>
                          <a:spcPts val="0"/>
                        </a:spcAft>
                      </a:pPr>
                      <a:r>
                        <a:rPr lang="en-GB" sz="1200" dirty="0">
                          <a:effectLst/>
                        </a:rPr>
                        <a:t>Overview of national </a:t>
                      </a:r>
                      <a:r>
                        <a:rPr lang="en-GB" sz="1200" dirty="0" smtClean="0">
                          <a:effectLst/>
                        </a:rPr>
                        <a:t>delivery </a:t>
                      </a:r>
                      <a:r>
                        <a:rPr lang="en-GB" sz="1200" dirty="0">
                          <a:effectLst/>
                        </a:rPr>
                        <a:t>and keeping project on track</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 </a:t>
                      </a:r>
                      <a:r>
                        <a:rPr lang="en-GB" sz="1200" dirty="0" smtClean="0">
                          <a:effectLst/>
                        </a:rPr>
                        <a:t>Provide reports and track delivery</a:t>
                      </a:r>
                      <a:endParaRPr lang="en-GB" sz="1200" dirty="0">
                        <a:effectLst/>
                        <a:latin typeface="FS Jack" pitchFamily="50" charset="0"/>
                        <a:ea typeface="Calibri"/>
                        <a:cs typeface="Times New Roman"/>
                      </a:endParaRPr>
                    </a:p>
                  </a:txBody>
                  <a:tcPr marL="68580" marR="68580" marT="0" marB="0"/>
                </a:tc>
              </a:tr>
              <a:tr h="280909">
                <a:tc>
                  <a:txBody>
                    <a:bodyPr/>
                    <a:lstStyle/>
                    <a:p>
                      <a:pPr>
                        <a:lnSpc>
                          <a:spcPct val="115000"/>
                        </a:lnSpc>
                        <a:spcAft>
                          <a:spcPts val="0"/>
                        </a:spcAft>
                      </a:pPr>
                      <a:r>
                        <a:rPr lang="en-GB" sz="1200" dirty="0">
                          <a:effectLst/>
                        </a:rPr>
                        <a:t>Power to terminate CFA / </a:t>
                      </a:r>
                      <a:r>
                        <a:rPr lang="en-GB" sz="1200" dirty="0" smtClean="0">
                          <a:effectLst/>
                        </a:rPr>
                        <a:t>Centre </a:t>
                      </a:r>
                      <a:r>
                        <a:rPr lang="en-GB" sz="1200" dirty="0">
                          <a:effectLst/>
                        </a:rPr>
                        <a:t>SLA / programme</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 </a:t>
                      </a:r>
                      <a:r>
                        <a:rPr lang="en-GB" sz="1200" dirty="0" smtClean="0">
                          <a:effectLst/>
                        </a:rPr>
                        <a:t>Centres in liaison</a:t>
                      </a:r>
                      <a:r>
                        <a:rPr lang="en-GB" sz="1200" baseline="0" dirty="0" smtClean="0">
                          <a:effectLst/>
                        </a:rPr>
                        <a:t> with CFA</a:t>
                      </a:r>
                      <a:endParaRPr lang="en-GB" sz="1200" dirty="0">
                        <a:effectLst/>
                        <a:latin typeface="FS Jack" pitchFamily="50" charset="0"/>
                        <a:ea typeface="Calibri"/>
                        <a:cs typeface="Times New Roman"/>
                      </a:endParaRPr>
                    </a:p>
                  </a:txBody>
                  <a:tcPr marL="68580" marR="68580" marT="0" marB="0"/>
                </a:tc>
              </a:tr>
              <a:tr h="334435">
                <a:tc>
                  <a:txBody>
                    <a:bodyPr/>
                    <a:lstStyle/>
                    <a:p>
                      <a:pPr>
                        <a:lnSpc>
                          <a:spcPct val="115000"/>
                        </a:lnSpc>
                        <a:spcAft>
                          <a:spcPts val="0"/>
                        </a:spcAft>
                      </a:pPr>
                      <a:r>
                        <a:rPr lang="en-GB" sz="1200" dirty="0">
                          <a:effectLst/>
                        </a:rPr>
                        <a:t>Allocation and tracking of funding to </a:t>
                      </a:r>
                      <a:r>
                        <a:rPr lang="en-GB" sz="1200" dirty="0" smtClean="0">
                          <a:effectLst/>
                        </a:rPr>
                        <a:t>CFA </a:t>
                      </a:r>
                      <a:r>
                        <a:rPr lang="en-GB" sz="1200" dirty="0">
                          <a:effectLst/>
                        </a:rPr>
                        <a:t>- </a:t>
                      </a:r>
                      <a:r>
                        <a:rPr lang="en-GB" sz="1200" dirty="0" smtClean="0">
                          <a:effectLst/>
                        </a:rPr>
                        <a:t>centres</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Number of </a:t>
                      </a:r>
                      <a:r>
                        <a:rPr lang="en-GB" sz="1200" dirty="0" smtClean="0">
                          <a:effectLst/>
                        </a:rPr>
                        <a:t>“centres</a:t>
                      </a:r>
                      <a:r>
                        <a:rPr lang="en-GB" sz="1200" dirty="0">
                          <a:effectLst/>
                        </a:rPr>
                        <a:t>” per CFA</a:t>
                      </a:r>
                      <a:endParaRPr lang="en-GB" sz="1200" dirty="0">
                        <a:effectLst/>
                        <a:latin typeface="FS Jack" pitchFamily="50" charset="0"/>
                        <a:ea typeface="Calibri"/>
                        <a:cs typeface="Times New Roman"/>
                      </a:endParaRPr>
                    </a:p>
                  </a:txBody>
                  <a:tcPr marL="68580" marR="68580" marT="0" marB="0"/>
                </a:tc>
              </a:tr>
              <a:tr h="305356">
                <a:tc>
                  <a:txBody>
                    <a:bodyPr/>
                    <a:lstStyle/>
                    <a:p>
                      <a:pPr>
                        <a:lnSpc>
                          <a:spcPct val="115000"/>
                        </a:lnSpc>
                        <a:spcAft>
                          <a:spcPts val="0"/>
                        </a:spcAft>
                      </a:pPr>
                      <a:r>
                        <a:rPr lang="en-GB" sz="1200" dirty="0">
                          <a:effectLst/>
                        </a:rPr>
                        <a:t>Provide process and support resources – CFAs and </a:t>
                      </a:r>
                      <a:r>
                        <a:rPr lang="en-GB" sz="1200" dirty="0" smtClean="0">
                          <a:effectLst/>
                        </a:rPr>
                        <a:t>Centres</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Manual; promo assets; kit</a:t>
                      </a:r>
                      <a:endParaRPr lang="en-GB" sz="1200" dirty="0">
                        <a:effectLst/>
                        <a:latin typeface="FS Jack" pitchFamily="50" charset="0"/>
                        <a:ea typeface="Calibri"/>
                        <a:cs typeface="Times New Roman"/>
                      </a:endParaRPr>
                    </a:p>
                  </a:txBody>
                  <a:tcPr marL="68580" marR="68580" marT="0" marB="0"/>
                </a:tc>
              </a:tr>
              <a:tr h="390349">
                <a:tc>
                  <a:txBody>
                    <a:bodyPr/>
                    <a:lstStyle/>
                    <a:p>
                      <a:pPr>
                        <a:lnSpc>
                          <a:spcPct val="115000"/>
                        </a:lnSpc>
                        <a:spcAft>
                          <a:spcPts val="0"/>
                        </a:spcAft>
                      </a:pPr>
                      <a:r>
                        <a:rPr lang="en-GB" sz="1200" dirty="0">
                          <a:effectLst/>
                        </a:rPr>
                        <a:t>Provide training for CFAs (</a:t>
                      </a:r>
                      <a:r>
                        <a:rPr lang="en-GB" sz="1200" dirty="0" smtClean="0">
                          <a:effectLst/>
                        </a:rPr>
                        <a:t>Webinars and FDO networking)</a:t>
                      </a:r>
                      <a:endParaRPr lang="en-GB" sz="12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dirty="0">
                          <a:effectLst/>
                        </a:rPr>
                        <a:t>Managing their </a:t>
                      </a:r>
                      <a:r>
                        <a:rPr lang="en-GB" sz="1200" dirty="0" smtClean="0">
                          <a:effectLst/>
                        </a:rPr>
                        <a:t>SSE Wildcats centres </a:t>
                      </a:r>
                      <a:r>
                        <a:rPr lang="en-GB" sz="1200" dirty="0">
                          <a:effectLst/>
                        </a:rPr>
                        <a:t>locally; hotspots development. Use of Portal / Hive</a:t>
                      </a:r>
                      <a:endParaRPr lang="en-GB" sz="1200" dirty="0">
                        <a:effectLst/>
                        <a:latin typeface="FS Jack" pitchFamily="50"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87119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a:spLocks noGrp="1"/>
          </p:cNvSpPr>
          <p:nvPr>
            <p:ph sz="half" idx="2"/>
          </p:nvPr>
        </p:nvSpPr>
        <p:spPr>
          <a:xfrm>
            <a:off x="683568" y="163389"/>
            <a:ext cx="8208912" cy="504056"/>
          </a:xfrm>
        </p:spPr>
        <p:txBody>
          <a:bodyPr/>
          <a:lstStyle/>
          <a:p>
            <a:r>
              <a:rPr lang="en-GB" sz="2000" b="1" dirty="0">
                <a:solidFill>
                  <a:srgbClr val="011E41"/>
                </a:solidFill>
                <a:latin typeface="FS Jack" pitchFamily="50" charset="0"/>
              </a:rPr>
              <a:t>SSE WILDCATS CENTRES : FA RESPONSIBILITIES </a:t>
            </a:r>
          </a:p>
        </p:txBody>
      </p:sp>
      <p:graphicFrame>
        <p:nvGraphicFramePr>
          <p:cNvPr id="6" name="Content Placeholder 1"/>
          <p:cNvGraphicFramePr>
            <a:graphicFrameLocks noGrp="1"/>
          </p:cNvGraphicFramePr>
          <p:nvPr>
            <p:ph sz="half" idx="1"/>
            <p:extLst>
              <p:ext uri="{D42A27DB-BD31-4B8C-83A1-F6EECF244321}">
                <p14:modId xmlns:p14="http://schemas.microsoft.com/office/powerpoint/2010/main" val="1328595735"/>
              </p:ext>
            </p:extLst>
          </p:nvPr>
        </p:nvGraphicFramePr>
        <p:xfrm>
          <a:off x="683568" y="667445"/>
          <a:ext cx="8280920" cy="4320479"/>
        </p:xfrm>
        <a:graphic>
          <a:graphicData uri="http://schemas.openxmlformats.org/drawingml/2006/table">
            <a:tbl>
              <a:tblPr firstRow="1" bandRow="1">
                <a:tableStyleId>{00A15C55-8517-42AA-B614-E9B94910E393}</a:tableStyleId>
              </a:tblPr>
              <a:tblGrid>
                <a:gridCol w="5321922"/>
                <a:gridCol w="2958998"/>
              </a:tblGrid>
              <a:tr h="438366">
                <a:tc>
                  <a:txBody>
                    <a:bodyPr/>
                    <a:lstStyle/>
                    <a:p>
                      <a:r>
                        <a:rPr lang="en-GB" b="0" dirty="0" smtClean="0">
                          <a:latin typeface="FS Jack" pitchFamily="50" charset="0"/>
                        </a:rPr>
                        <a:t>Responsibilities</a:t>
                      </a:r>
                      <a:endParaRPr lang="en-GB" b="0" dirty="0">
                        <a:latin typeface="FS Jack" pitchFamily="50" charset="0"/>
                      </a:endParaRPr>
                    </a:p>
                  </a:txBody>
                  <a:tcPr/>
                </a:tc>
                <a:tc>
                  <a:txBody>
                    <a:bodyPr/>
                    <a:lstStyle/>
                    <a:p>
                      <a:r>
                        <a:rPr lang="en-GB" b="0" dirty="0" smtClean="0">
                          <a:latin typeface="FS Jack" pitchFamily="50" charset="0"/>
                        </a:rPr>
                        <a:t>Notes</a:t>
                      </a:r>
                      <a:endParaRPr lang="en-GB" b="0" dirty="0">
                        <a:latin typeface="FS Jack" pitchFamily="50" charset="0"/>
                      </a:endParaRPr>
                    </a:p>
                  </a:txBody>
                  <a:tcPr/>
                </a:tc>
              </a:tr>
              <a:tr h="512215">
                <a:tc>
                  <a:txBody>
                    <a:bodyPr/>
                    <a:lstStyle/>
                    <a:p>
                      <a:pPr>
                        <a:lnSpc>
                          <a:spcPct val="115000"/>
                        </a:lnSpc>
                        <a:spcAft>
                          <a:spcPts val="0"/>
                        </a:spcAft>
                      </a:pPr>
                      <a:r>
                        <a:rPr lang="en-GB" sz="1200" b="0" dirty="0">
                          <a:effectLst/>
                          <a:latin typeface="FS Jack" pitchFamily="50" charset="0"/>
                        </a:rPr>
                        <a:t>Provide training for </a:t>
                      </a:r>
                      <a:r>
                        <a:rPr lang="en-GB" sz="1200" b="0" dirty="0" smtClean="0">
                          <a:effectLst/>
                          <a:latin typeface="FS Jack" pitchFamily="50" charset="0"/>
                        </a:rPr>
                        <a:t>SSE Wildcats centre </a:t>
                      </a:r>
                      <a:r>
                        <a:rPr lang="en-GB" sz="1200" b="0" dirty="0">
                          <a:effectLst/>
                          <a:latin typeface="FS Jack" pitchFamily="50" charset="0"/>
                        </a:rPr>
                        <a:t>coaches (plus 1 x CFA Officer)</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smtClean="0">
                          <a:effectLst/>
                          <a:latin typeface="FS Jack" pitchFamily="50" charset="0"/>
                        </a:rPr>
                        <a:t>2018</a:t>
                      </a:r>
                      <a:r>
                        <a:rPr lang="en-GB" sz="1200" b="0" baseline="0" dirty="0" smtClean="0">
                          <a:effectLst/>
                          <a:latin typeface="FS Jack" pitchFamily="50" charset="0"/>
                        </a:rPr>
                        <a:t> – range of dates provided at SGP</a:t>
                      </a:r>
                      <a:endParaRPr lang="en-GB" sz="1200" b="0" dirty="0">
                        <a:effectLst/>
                        <a:latin typeface="FS Jack" pitchFamily="50" charset="0"/>
                        <a:ea typeface="Calibri"/>
                        <a:cs typeface="Times New Roman"/>
                      </a:endParaRPr>
                    </a:p>
                  </a:txBody>
                  <a:tcPr marL="68580" marR="68580" marT="0" marB="0"/>
                </a:tc>
              </a:tr>
              <a:tr h="623852">
                <a:tc>
                  <a:txBody>
                    <a:bodyPr/>
                    <a:lstStyle/>
                    <a:p>
                      <a:pPr>
                        <a:lnSpc>
                          <a:spcPct val="115000"/>
                        </a:lnSpc>
                        <a:spcAft>
                          <a:spcPts val="0"/>
                        </a:spcAft>
                      </a:pPr>
                      <a:r>
                        <a:rPr lang="en-GB" sz="1200" b="0" dirty="0">
                          <a:effectLst/>
                          <a:latin typeface="FS Jack" pitchFamily="50" charset="0"/>
                        </a:rPr>
                        <a:t>National promotion</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1 x launch – applications (Nov)</a:t>
                      </a:r>
                    </a:p>
                    <a:p>
                      <a:pPr>
                        <a:lnSpc>
                          <a:spcPct val="115000"/>
                        </a:lnSpc>
                        <a:spcAft>
                          <a:spcPts val="0"/>
                        </a:spcAft>
                      </a:pPr>
                      <a:r>
                        <a:rPr lang="en-GB" sz="1200" b="0" dirty="0">
                          <a:effectLst/>
                          <a:latin typeface="FS Jack" pitchFamily="50" charset="0"/>
                        </a:rPr>
                        <a:t>1 x Launch – participants (Mar/Apr)</a:t>
                      </a:r>
                      <a:endParaRPr lang="en-GB" sz="1200" b="0" dirty="0">
                        <a:effectLst/>
                        <a:latin typeface="FS Jack" pitchFamily="50" charset="0"/>
                        <a:ea typeface="Calibri"/>
                        <a:cs typeface="Times New Roman"/>
                      </a:endParaRPr>
                    </a:p>
                  </a:txBody>
                  <a:tcPr marL="68580" marR="68580" marT="0" marB="0"/>
                </a:tc>
              </a:tr>
              <a:tr h="586670">
                <a:tc>
                  <a:txBody>
                    <a:bodyPr/>
                    <a:lstStyle/>
                    <a:p>
                      <a:pPr>
                        <a:lnSpc>
                          <a:spcPct val="115000"/>
                        </a:lnSpc>
                        <a:spcAft>
                          <a:spcPts val="0"/>
                        </a:spcAft>
                      </a:pPr>
                      <a:r>
                        <a:rPr lang="en-GB" sz="1200" b="0" dirty="0" smtClean="0">
                          <a:effectLst/>
                          <a:latin typeface="FS Jack" pitchFamily="50" charset="0"/>
                        </a:rPr>
                        <a:t>Provide </a:t>
                      </a:r>
                      <a:r>
                        <a:rPr lang="en-GB" sz="1200" b="0" dirty="0">
                          <a:effectLst/>
                          <a:latin typeface="FS Jack" pitchFamily="50" charset="0"/>
                        </a:rPr>
                        <a:t>monthly reports – </a:t>
                      </a:r>
                      <a:r>
                        <a:rPr lang="en-GB" sz="1200" b="0" dirty="0" smtClean="0">
                          <a:effectLst/>
                          <a:latin typeface="FS Jack" pitchFamily="50" charset="0"/>
                        </a:rPr>
                        <a:t>to individual </a:t>
                      </a:r>
                      <a:r>
                        <a:rPr lang="en-GB" sz="1200" b="0" dirty="0">
                          <a:effectLst/>
                          <a:latin typeface="FS Jack" pitchFamily="50" charset="0"/>
                        </a:rPr>
                        <a:t>CFAs </a:t>
                      </a:r>
                    </a:p>
                    <a:p>
                      <a:pPr>
                        <a:lnSpc>
                          <a:spcPct val="115000"/>
                        </a:lnSpc>
                        <a:spcAft>
                          <a:spcPts val="0"/>
                        </a:spcAft>
                      </a:pPr>
                      <a:r>
                        <a:rPr lang="en-GB" sz="1200" b="0" dirty="0" smtClean="0">
                          <a:effectLst/>
                          <a:latin typeface="FS Jack" pitchFamily="50" charset="0"/>
                        </a:rPr>
                        <a:t>Identify and share any </a:t>
                      </a:r>
                      <a:r>
                        <a:rPr lang="en-GB" sz="1200" b="0" dirty="0">
                          <a:effectLst/>
                          <a:latin typeface="FS Jack" pitchFamily="50" charset="0"/>
                        </a:rPr>
                        <a:t>good practise </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smtClean="0">
                          <a:effectLst/>
                          <a:latin typeface="FS Jack" pitchFamily="50" charset="0"/>
                        </a:rPr>
                        <a:t>Monthly</a:t>
                      </a:r>
                      <a:r>
                        <a:rPr lang="en-GB" sz="1200" b="0" baseline="0" dirty="0" smtClean="0">
                          <a:effectLst/>
                          <a:latin typeface="FS Jack" pitchFamily="50" charset="0"/>
                        </a:rPr>
                        <a:t> reports to be provided to</a:t>
                      </a:r>
                      <a:r>
                        <a:rPr lang="en-GB" sz="1200" b="0" dirty="0" smtClean="0">
                          <a:effectLst/>
                          <a:latin typeface="FS Jack" pitchFamily="50" charset="0"/>
                        </a:rPr>
                        <a:t> SRMs </a:t>
                      </a:r>
                      <a:r>
                        <a:rPr lang="en-GB" sz="1200" b="0" dirty="0">
                          <a:effectLst/>
                          <a:latin typeface="FS Jack" pitchFamily="50" charset="0"/>
                        </a:rPr>
                        <a:t>&amp; </a:t>
                      </a:r>
                      <a:r>
                        <a:rPr lang="en-GB" sz="1200" b="0" dirty="0" smtClean="0">
                          <a:effectLst/>
                          <a:latin typeface="FS Jack" pitchFamily="50" charset="0"/>
                        </a:rPr>
                        <a:t>national officers</a:t>
                      </a:r>
                      <a:endParaRPr lang="en-GB" sz="1200" b="0" dirty="0">
                        <a:effectLst/>
                        <a:latin typeface="FS Jack" pitchFamily="50" charset="0"/>
                        <a:ea typeface="Calibri"/>
                        <a:cs typeface="Times New Roman"/>
                      </a:endParaRPr>
                    </a:p>
                  </a:txBody>
                  <a:tcPr marL="68580" marR="68580" marT="0" marB="0"/>
                </a:tc>
              </a:tr>
              <a:tr h="660544">
                <a:tc>
                  <a:txBody>
                    <a:bodyPr/>
                    <a:lstStyle/>
                    <a:p>
                      <a:pPr>
                        <a:lnSpc>
                          <a:spcPct val="115000"/>
                        </a:lnSpc>
                        <a:spcAft>
                          <a:spcPts val="0"/>
                        </a:spcAft>
                      </a:pPr>
                      <a:r>
                        <a:rPr lang="en-GB" sz="1200" b="0" dirty="0">
                          <a:effectLst/>
                          <a:latin typeface="FS Jack" pitchFamily="50" charset="0"/>
                        </a:rPr>
                        <a:t>Provide and manage portal for registers etc</a:t>
                      </a:r>
                      <a:r>
                        <a:rPr lang="en-GB" sz="1200" b="0" dirty="0" smtClean="0">
                          <a:effectLst/>
                          <a:latin typeface="FS Jack" pitchFamily="50" charset="0"/>
                        </a:rPr>
                        <a:t>. and training for all stakeholders</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 </a:t>
                      </a:r>
                      <a:endParaRPr lang="en-GB" sz="1200" b="0" dirty="0">
                        <a:effectLst/>
                        <a:latin typeface="FS Jack" pitchFamily="50" charset="0"/>
                        <a:ea typeface="Calibri"/>
                        <a:cs typeface="Times New Roman"/>
                      </a:endParaRPr>
                    </a:p>
                  </a:txBody>
                  <a:tcPr marL="68580" marR="68580" marT="0" marB="0"/>
                </a:tc>
              </a:tr>
              <a:tr h="624343">
                <a:tc>
                  <a:txBody>
                    <a:bodyPr/>
                    <a:lstStyle/>
                    <a:p>
                      <a:pPr>
                        <a:lnSpc>
                          <a:spcPct val="115000"/>
                        </a:lnSpc>
                        <a:spcAft>
                          <a:spcPts val="0"/>
                        </a:spcAft>
                      </a:pPr>
                      <a:r>
                        <a:rPr lang="en-GB" sz="1200" b="0" dirty="0">
                          <a:effectLst/>
                          <a:latin typeface="FS Jack" pitchFamily="50" charset="0"/>
                        </a:rPr>
                        <a:t>Maintain key contacts and communication</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 </a:t>
                      </a:r>
                      <a:endParaRPr lang="en-GB" sz="1200" b="0" dirty="0">
                        <a:effectLst/>
                        <a:latin typeface="FS Jack" pitchFamily="50" charset="0"/>
                        <a:ea typeface="Calibri"/>
                        <a:cs typeface="Times New Roman"/>
                      </a:endParaRPr>
                    </a:p>
                  </a:txBody>
                  <a:tcPr marL="68580" marR="68580" marT="0" marB="0"/>
                </a:tc>
              </a:tr>
              <a:tr h="500221">
                <a:tc>
                  <a:txBody>
                    <a:bodyPr/>
                    <a:lstStyle/>
                    <a:p>
                      <a:pPr>
                        <a:lnSpc>
                          <a:spcPct val="115000"/>
                        </a:lnSpc>
                        <a:spcAft>
                          <a:spcPts val="0"/>
                        </a:spcAft>
                      </a:pPr>
                      <a:r>
                        <a:rPr lang="en-GB" sz="1200" b="0" dirty="0">
                          <a:effectLst/>
                          <a:latin typeface="FS Jack" pitchFamily="50" charset="0"/>
                        </a:rPr>
                        <a:t>Provide FAQ doc for CFAs and </a:t>
                      </a:r>
                      <a:r>
                        <a:rPr lang="en-GB" sz="1200" b="0" dirty="0" smtClean="0">
                          <a:effectLst/>
                          <a:latin typeface="FS Jack" pitchFamily="50" charset="0"/>
                        </a:rPr>
                        <a:t>centres </a:t>
                      </a:r>
                      <a:r>
                        <a:rPr lang="en-GB" sz="1200" b="0" dirty="0">
                          <a:effectLst/>
                          <a:latin typeface="FS Jack" pitchFamily="50" charset="0"/>
                        </a:rPr>
                        <a:t>to support high quality delivery</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endParaRPr lang="en-GB" sz="1200" b="0" dirty="0">
                        <a:effectLst/>
                        <a:latin typeface="FS Jack" pitchFamily="50" charset="0"/>
                        <a:ea typeface="Calibri"/>
                        <a:cs typeface="Times New Roman"/>
                      </a:endParaRPr>
                    </a:p>
                  </a:txBody>
                  <a:tcPr marL="68580" marR="68580" marT="0" marB="0"/>
                </a:tc>
              </a:tr>
              <a:tr h="374268">
                <a:tc>
                  <a:txBody>
                    <a:bodyPr/>
                    <a:lstStyle/>
                    <a:p>
                      <a:pPr>
                        <a:lnSpc>
                          <a:spcPct val="115000"/>
                        </a:lnSpc>
                        <a:spcAft>
                          <a:spcPts val="0"/>
                        </a:spcAft>
                      </a:pPr>
                      <a:r>
                        <a:rPr lang="en-GB" sz="1200" b="0" dirty="0">
                          <a:effectLst/>
                          <a:latin typeface="FS Jack" pitchFamily="50" charset="0"/>
                        </a:rPr>
                        <a:t>Set branding </a:t>
                      </a:r>
                      <a:r>
                        <a:rPr lang="en-GB" sz="1200" b="0" dirty="0" smtClean="0">
                          <a:effectLst/>
                          <a:latin typeface="FS Jack" pitchFamily="50" charset="0"/>
                        </a:rPr>
                        <a:t>criteria, </a:t>
                      </a:r>
                      <a:r>
                        <a:rPr lang="en-GB" sz="1200" b="0" dirty="0">
                          <a:effectLst/>
                          <a:latin typeface="FS Jack" pitchFamily="50" charset="0"/>
                        </a:rPr>
                        <a:t>implement and </a:t>
                      </a:r>
                      <a:r>
                        <a:rPr lang="en-GB" sz="1200" b="0" dirty="0" smtClean="0">
                          <a:effectLst/>
                          <a:latin typeface="FS Jack" pitchFamily="50" charset="0"/>
                        </a:rPr>
                        <a:t>monitor</a:t>
                      </a:r>
                      <a:r>
                        <a:rPr lang="en-GB" sz="1200" b="0" baseline="0" dirty="0" smtClean="0">
                          <a:effectLst/>
                          <a:latin typeface="FS Jack" pitchFamily="50" charset="0"/>
                        </a:rPr>
                        <a:t> adherence</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 </a:t>
                      </a:r>
                      <a:endParaRPr lang="en-GB" sz="1200" b="0" dirty="0">
                        <a:effectLst/>
                        <a:latin typeface="FS Jack" pitchFamily="50"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11334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a:spLocks noGrp="1"/>
          </p:cNvSpPr>
          <p:nvPr>
            <p:ph sz="half" idx="2"/>
          </p:nvPr>
        </p:nvSpPr>
        <p:spPr>
          <a:xfrm>
            <a:off x="683568" y="163389"/>
            <a:ext cx="8208912" cy="504056"/>
          </a:xfrm>
        </p:spPr>
        <p:txBody>
          <a:bodyPr/>
          <a:lstStyle/>
          <a:p>
            <a:r>
              <a:rPr lang="en-GB" sz="2000" b="1" dirty="0">
                <a:solidFill>
                  <a:srgbClr val="011E41"/>
                </a:solidFill>
                <a:latin typeface="FS Jack" pitchFamily="50" charset="0"/>
              </a:rPr>
              <a:t>SSE WILDCATS CENTRES : FA RESPONSIBILITIES </a:t>
            </a:r>
          </a:p>
        </p:txBody>
      </p:sp>
      <p:graphicFrame>
        <p:nvGraphicFramePr>
          <p:cNvPr id="5" name="Content Placeholder 1"/>
          <p:cNvGraphicFramePr>
            <a:graphicFrameLocks noGrp="1"/>
          </p:cNvGraphicFramePr>
          <p:nvPr>
            <p:ph sz="half" idx="1"/>
            <p:extLst>
              <p:ext uri="{D42A27DB-BD31-4B8C-83A1-F6EECF244321}">
                <p14:modId xmlns:p14="http://schemas.microsoft.com/office/powerpoint/2010/main" val="3004717889"/>
              </p:ext>
            </p:extLst>
          </p:nvPr>
        </p:nvGraphicFramePr>
        <p:xfrm>
          <a:off x="683568" y="667445"/>
          <a:ext cx="8280920" cy="4320479"/>
        </p:xfrm>
        <a:graphic>
          <a:graphicData uri="http://schemas.openxmlformats.org/drawingml/2006/table">
            <a:tbl>
              <a:tblPr firstRow="1" bandRow="1">
                <a:tableStyleId>{00A15C55-8517-42AA-B614-E9B94910E393}</a:tableStyleId>
              </a:tblPr>
              <a:tblGrid>
                <a:gridCol w="5321922"/>
                <a:gridCol w="2958998"/>
              </a:tblGrid>
              <a:tr h="438366">
                <a:tc>
                  <a:txBody>
                    <a:bodyPr/>
                    <a:lstStyle/>
                    <a:p>
                      <a:r>
                        <a:rPr lang="en-GB" b="0" dirty="0" smtClean="0">
                          <a:latin typeface="FS Jack" pitchFamily="50" charset="0"/>
                        </a:rPr>
                        <a:t>Responsibilities</a:t>
                      </a:r>
                      <a:endParaRPr lang="en-GB" b="0" dirty="0">
                        <a:latin typeface="FS Jack" pitchFamily="50" charset="0"/>
                      </a:endParaRPr>
                    </a:p>
                  </a:txBody>
                  <a:tcPr/>
                </a:tc>
                <a:tc>
                  <a:txBody>
                    <a:bodyPr/>
                    <a:lstStyle/>
                    <a:p>
                      <a:r>
                        <a:rPr lang="en-GB" b="0" dirty="0" smtClean="0">
                          <a:latin typeface="FS Jack" pitchFamily="50" charset="0"/>
                        </a:rPr>
                        <a:t>Notes</a:t>
                      </a:r>
                      <a:endParaRPr lang="en-GB" b="0" dirty="0">
                        <a:latin typeface="FS Jack" pitchFamily="50" charset="0"/>
                      </a:endParaRPr>
                    </a:p>
                  </a:txBody>
                  <a:tcPr/>
                </a:tc>
              </a:tr>
              <a:tr h="512215">
                <a:tc>
                  <a:txBody>
                    <a:bodyPr/>
                    <a:lstStyle/>
                    <a:p>
                      <a:pPr>
                        <a:lnSpc>
                          <a:spcPct val="115000"/>
                        </a:lnSpc>
                        <a:spcAft>
                          <a:spcPts val="0"/>
                        </a:spcAft>
                      </a:pPr>
                      <a:r>
                        <a:rPr lang="en-GB" sz="1200" b="0" dirty="0">
                          <a:effectLst/>
                          <a:latin typeface="FS Jack" pitchFamily="50" charset="0"/>
                        </a:rPr>
                        <a:t>Provide training for </a:t>
                      </a:r>
                      <a:r>
                        <a:rPr lang="en-GB" sz="1200" b="0" dirty="0" smtClean="0">
                          <a:effectLst/>
                          <a:latin typeface="FS Jack" pitchFamily="50" charset="0"/>
                        </a:rPr>
                        <a:t>SSE Wildcats centre </a:t>
                      </a:r>
                      <a:r>
                        <a:rPr lang="en-GB" sz="1200" b="0" dirty="0">
                          <a:effectLst/>
                          <a:latin typeface="FS Jack" pitchFamily="50" charset="0"/>
                        </a:rPr>
                        <a:t>coaches (plus 1 x CFA Officer)</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smtClean="0">
                          <a:effectLst/>
                          <a:latin typeface="FS Jack" pitchFamily="50" charset="0"/>
                        </a:rPr>
                        <a:t>2018</a:t>
                      </a:r>
                      <a:r>
                        <a:rPr lang="en-GB" sz="1200" b="0" baseline="0" dirty="0" smtClean="0">
                          <a:effectLst/>
                          <a:latin typeface="FS Jack" pitchFamily="50" charset="0"/>
                        </a:rPr>
                        <a:t> – range of dates provided at SGP</a:t>
                      </a:r>
                      <a:endParaRPr lang="en-GB" sz="1200" b="0" dirty="0">
                        <a:effectLst/>
                        <a:latin typeface="FS Jack" pitchFamily="50" charset="0"/>
                        <a:ea typeface="Calibri"/>
                        <a:cs typeface="Times New Roman"/>
                      </a:endParaRPr>
                    </a:p>
                  </a:txBody>
                  <a:tcPr marL="68580" marR="68580" marT="0" marB="0"/>
                </a:tc>
              </a:tr>
              <a:tr h="623852">
                <a:tc>
                  <a:txBody>
                    <a:bodyPr/>
                    <a:lstStyle/>
                    <a:p>
                      <a:pPr>
                        <a:lnSpc>
                          <a:spcPct val="115000"/>
                        </a:lnSpc>
                        <a:spcAft>
                          <a:spcPts val="0"/>
                        </a:spcAft>
                      </a:pPr>
                      <a:r>
                        <a:rPr lang="en-GB" sz="1200" b="0" dirty="0">
                          <a:effectLst/>
                          <a:latin typeface="FS Jack" pitchFamily="50" charset="0"/>
                        </a:rPr>
                        <a:t>National promotion</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1 x launch – applications (Nov)</a:t>
                      </a:r>
                    </a:p>
                    <a:p>
                      <a:pPr>
                        <a:lnSpc>
                          <a:spcPct val="115000"/>
                        </a:lnSpc>
                        <a:spcAft>
                          <a:spcPts val="0"/>
                        </a:spcAft>
                      </a:pPr>
                      <a:r>
                        <a:rPr lang="en-GB" sz="1200" b="0" dirty="0">
                          <a:effectLst/>
                          <a:latin typeface="FS Jack" pitchFamily="50" charset="0"/>
                        </a:rPr>
                        <a:t>1 x Launch – participants (Mar/Apr)</a:t>
                      </a:r>
                      <a:endParaRPr lang="en-GB" sz="1200" b="0" dirty="0">
                        <a:effectLst/>
                        <a:latin typeface="FS Jack" pitchFamily="50" charset="0"/>
                        <a:ea typeface="Calibri"/>
                        <a:cs typeface="Times New Roman"/>
                      </a:endParaRPr>
                    </a:p>
                  </a:txBody>
                  <a:tcPr marL="68580" marR="68580" marT="0" marB="0"/>
                </a:tc>
              </a:tr>
              <a:tr h="586670">
                <a:tc>
                  <a:txBody>
                    <a:bodyPr/>
                    <a:lstStyle/>
                    <a:p>
                      <a:pPr>
                        <a:lnSpc>
                          <a:spcPct val="115000"/>
                        </a:lnSpc>
                        <a:spcAft>
                          <a:spcPts val="0"/>
                        </a:spcAft>
                      </a:pPr>
                      <a:r>
                        <a:rPr lang="en-GB" sz="1200" b="0" dirty="0" smtClean="0">
                          <a:effectLst/>
                          <a:latin typeface="FS Jack" pitchFamily="50" charset="0"/>
                        </a:rPr>
                        <a:t>Provide </a:t>
                      </a:r>
                      <a:r>
                        <a:rPr lang="en-GB" sz="1200" b="0" dirty="0">
                          <a:effectLst/>
                          <a:latin typeface="FS Jack" pitchFamily="50" charset="0"/>
                        </a:rPr>
                        <a:t>monthly reports – </a:t>
                      </a:r>
                      <a:r>
                        <a:rPr lang="en-GB" sz="1200" b="0" dirty="0" smtClean="0">
                          <a:effectLst/>
                          <a:latin typeface="FS Jack" pitchFamily="50" charset="0"/>
                        </a:rPr>
                        <a:t>to individual </a:t>
                      </a:r>
                      <a:r>
                        <a:rPr lang="en-GB" sz="1200" b="0" dirty="0">
                          <a:effectLst/>
                          <a:latin typeface="FS Jack" pitchFamily="50" charset="0"/>
                        </a:rPr>
                        <a:t>CFAs </a:t>
                      </a:r>
                    </a:p>
                    <a:p>
                      <a:pPr>
                        <a:lnSpc>
                          <a:spcPct val="115000"/>
                        </a:lnSpc>
                        <a:spcAft>
                          <a:spcPts val="0"/>
                        </a:spcAft>
                      </a:pPr>
                      <a:r>
                        <a:rPr lang="en-GB" sz="1200" b="0" dirty="0" smtClean="0">
                          <a:effectLst/>
                          <a:latin typeface="FS Jack" pitchFamily="50" charset="0"/>
                        </a:rPr>
                        <a:t>Identify and share any </a:t>
                      </a:r>
                      <a:r>
                        <a:rPr lang="en-GB" sz="1200" b="0" dirty="0">
                          <a:effectLst/>
                          <a:latin typeface="FS Jack" pitchFamily="50" charset="0"/>
                        </a:rPr>
                        <a:t>good practise </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smtClean="0">
                          <a:effectLst/>
                          <a:latin typeface="FS Jack" pitchFamily="50" charset="0"/>
                        </a:rPr>
                        <a:t>Monthly</a:t>
                      </a:r>
                      <a:r>
                        <a:rPr lang="en-GB" sz="1200" b="0" baseline="0" dirty="0" smtClean="0">
                          <a:effectLst/>
                          <a:latin typeface="FS Jack" pitchFamily="50" charset="0"/>
                        </a:rPr>
                        <a:t> reports to be provided to</a:t>
                      </a:r>
                      <a:r>
                        <a:rPr lang="en-GB" sz="1200" b="0" dirty="0" smtClean="0">
                          <a:effectLst/>
                          <a:latin typeface="FS Jack" pitchFamily="50" charset="0"/>
                        </a:rPr>
                        <a:t> SRMs </a:t>
                      </a:r>
                      <a:r>
                        <a:rPr lang="en-GB" sz="1200" b="0" dirty="0">
                          <a:effectLst/>
                          <a:latin typeface="FS Jack" pitchFamily="50" charset="0"/>
                        </a:rPr>
                        <a:t>&amp; </a:t>
                      </a:r>
                      <a:r>
                        <a:rPr lang="en-GB" sz="1200" b="0" dirty="0" smtClean="0">
                          <a:effectLst/>
                          <a:latin typeface="FS Jack" pitchFamily="50" charset="0"/>
                        </a:rPr>
                        <a:t>national officers</a:t>
                      </a:r>
                      <a:endParaRPr lang="en-GB" sz="1200" b="0" dirty="0">
                        <a:effectLst/>
                        <a:latin typeface="FS Jack" pitchFamily="50" charset="0"/>
                        <a:ea typeface="Calibri"/>
                        <a:cs typeface="Times New Roman"/>
                      </a:endParaRPr>
                    </a:p>
                  </a:txBody>
                  <a:tcPr marL="68580" marR="68580" marT="0" marB="0"/>
                </a:tc>
              </a:tr>
              <a:tr h="660544">
                <a:tc>
                  <a:txBody>
                    <a:bodyPr/>
                    <a:lstStyle/>
                    <a:p>
                      <a:pPr>
                        <a:lnSpc>
                          <a:spcPct val="115000"/>
                        </a:lnSpc>
                        <a:spcAft>
                          <a:spcPts val="0"/>
                        </a:spcAft>
                      </a:pPr>
                      <a:r>
                        <a:rPr lang="en-GB" sz="1200" b="0" dirty="0">
                          <a:effectLst/>
                          <a:latin typeface="FS Jack" pitchFamily="50" charset="0"/>
                        </a:rPr>
                        <a:t>Provide and manage portal for registers etc</a:t>
                      </a:r>
                      <a:r>
                        <a:rPr lang="en-GB" sz="1200" b="0" dirty="0" smtClean="0">
                          <a:effectLst/>
                          <a:latin typeface="FS Jack" pitchFamily="50" charset="0"/>
                        </a:rPr>
                        <a:t>. and training for all stakeholders</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 </a:t>
                      </a:r>
                      <a:endParaRPr lang="en-GB" sz="1200" b="0" dirty="0">
                        <a:effectLst/>
                        <a:latin typeface="FS Jack" pitchFamily="50" charset="0"/>
                        <a:ea typeface="Calibri"/>
                        <a:cs typeface="Times New Roman"/>
                      </a:endParaRPr>
                    </a:p>
                  </a:txBody>
                  <a:tcPr marL="68580" marR="68580" marT="0" marB="0"/>
                </a:tc>
              </a:tr>
              <a:tr h="624343">
                <a:tc>
                  <a:txBody>
                    <a:bodyPr/>
                    <a:lstStyle/>
                    <a:p>
                      <a:pPr>
                        <a:lnSpc>
                          <a:spcPct val="115000"/>
                        </a:lnSpc>
                        <a:spcAft>
                          <a:spcPts val="0"/>
                        </a:spcAft>
                      </a:pPr>
                      <a:r>
                        <a:rPr lang="en-GB" sz="1200" b="0" dirty="0">
                          <a:effectLst/>
                          <a:latin typeface="FS Jack" pitchFamily="50" charset="0"/>
                        </a:rPr>
                        <a:t>Maintain key contacts and communication</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 </a:t>
                      </a:r>
                      <a:endParaRPr lang="en-GB" sz="1200" b="0" dirty="0">
                        <a:effectLst/>
                        <a:latin typeface="FS Jack" pitchFamily="50" charset="0"/>
                        <a:ea typeface="Calibri"/>
                        <a:cs typeface="Times New Roman"/>
                      </a:endParaRPr>
                    </a:p>
                  </a:txBody>
                  <a:tcPr marL="68580" marR="68580" marT="0" marB="0"/>
                </a:tc>
              </a:tr>
              <a:tr h="500221">
                <a:tc>
                  <a:txBody>
                    <a:bodyPr/>
                    <a:lstStyle/>
                    <a:p>
                      <a:pPr>
                        <a:lnSpc>
                          <a:spcPct val="115000"/>
                        </a:lnSpc>
                        <a:spcAft>
                          <a:spcPts val="0"/>
                        </a:spcAft>
                      </a:pPr>
                      <a:r>
                        <a:rPr lang="en-GB" sz="1200" b="0" dirty="0">
                          <a:effectLst/>
                          <a:latin typeface="FS Jack" pitchFamily="50" charset="0"/>
                        </a:rPr>
                        <a:t>Provide FAQ doc for CFAs and </a:t>
                      </a:r>
                      <a:r>
                        <a:rPr lang="en-GB" sz="1200" b="0" dirty="0" smtClean="0">
                          <a:effectLst/>
                          <a:latin typeface="FS Jack" pitchFamily="50" charset="0"/>
                        </a:rPr>
                        <a:t>centres </a:t>
                      </a:r>
                      <a:r>
                        <a:rPr lang="en-GB" sz="1200" b="0" dirty="0">
                          <a:effectLst/>
                          <a:latin typeface="FS Jack" pitchFamily="50" charset="0"/>
                        </a:rPr>
                        <a:t>to support high quality delivery</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endParaRPr lang="en-GB" sz="1200" b="0" dirty="0">
                        <a:effectLst/>
                        <a:latin typeface="FS Jack" pitchFamily="50" charset="0"/>
                        <a:ea typeface="Calibri"/>
                        <a:cs typeface="Times New Roman"/>
                      </a:endParaRPr>
                    </a:p>
                  </a:txBody>
                  <a:tcPr marL="68580" marR="68580" marT="0" marB="0"/>
                </a:tc>
              </a:tr>
              <a:tr h="374268">
                <a:tc>
                  <a:txBody>
                    <a:bodyPr/>
                    <a:lstStyle/>
                    <a:p>
                      <a:pPr>
                        <a:lnSpc>
                          <a:spcPct val="115000"/>
                        </a:lnSpc>
                        <a:spcAft>
                          <a:spcPts val="0"/>
                        </a:spcAft>
                      </a:pPr>
                      <a:r>
                        <a:rPr lang="en-GB" sz="1200" b="0" dirty="0">
                          <a:effectLst/>
                          <a:latin typeface="FS Jack" pitchFamily="50" charset="0"/>
                        </a:rPr>
                        <a:t>Set branding </a:t>
                      </a:r>
                      <a:r>
                        <a:rPr lang="en-GB" sz="1200" b="0" dirty="0" smtClean="0">
                          <a:effectLst/>
                          <a:latin typeface="FS Jack" pitchFamily="50" charset="0"/>
                        </a:rPr>
                        <a:t>criteria, </a:t>
                      </a:r>
                      <a:r>
                        <a:rPr lang="en-GB" sz="1200" b="0" dirty="0">
                          <a:effectLst/>
                          <a:latin typeface="FS Jack" pitchFamily="50" charset="0"/>
                        </a:rPr>
                        <a:t>implement and </a:t>
                      </a:r>
                      <a:r>
                        <a:rPr lang="en-GB" sz="1200" b="0" dirty="0" smtClean="0">
                          <a:effectLst/>
                          <a:latin typeface="FS Jack" pitchFamily="50" charset="0"/>
                        </a:rPr>
                        <a:t>monitor</a:t>
                      </a:r>
                      <a:r>
                        <a:rPr lang="en-GB" sz="1200" b="0" baseline="0" dirty="0" smtClean="0">
                          <a:effectLst/>
                          <a:latin typeface="FS Jack" pitchFamily="50" charset="0"/>
                        </a:rPr>
                        <a:t> adherence</a:t>
                      </a:r>
                      <a:endParaRPr lang="en-GB" sz="1200" b="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200" b="0" dirty="0">
                          <a:effectLst/>
                          <a:latin typeface="FS Jack" pitchFamily="50" charset="0"/>
                        </a:rPr>
                        <a:t> </a:t>
                      </a:r>
                      <a:endParaRPr lang="en-GB" sz="1200" b="0" dirty="0">
                        <a:effectLst/>
                        <a:latin typeface="FS Jack" pitchFamily="50"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06892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a:xfrm>
            <a:off x="467544" y="379413"/>
            <a:ext cx="8676456" cy="864096"/>
          </a:xfrm>
        </p:spPr>
        <p:txBody>
          <a:bodyPr/>
          <a:lstStyle/>
          <a:p>
            <a:r>
              <a:rPr lang="en-GB" sz="2400" dirty="0" smtClean="0"/>
              <a:t>TIMESCALES FOR SSE WILDCATS 2018</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213675673"/>
              </p:ext>
            </p:extLst>
          </p:nvPr>
        </p:nvGraphicFramePr>
        <p:xfrm>
          <a:off x="635585" y="1099493"/>
          <a:ext cx="8256895" cy="3459480"/>
        </p:xfrm>
        <a:graphic>
          <a:graphicData uri="http://schemas.openxmlformats.org/drawingml/2006/table">
            <a:tbl>
              <a:tblPr firstRow="1" firstCol="1" bandRow="1">
                <a:tableStyleId>{16D9F66E-5EB9-4882-86FB-DCBF35E3C3E4}</a:tableStyleId>
              </a:tblPr>
              <a:tblGrid>
                <a:gridCol w="4326341"/>
                <a:gridCol w="3930554"/>
              </a:tblGrid>
              <a:tr h="304800">
                <a:tc>
                  <a:txBody>
                    <a:bodyPr/>
                    <a:lstStyle/>
                    <a:p>
                      <a:pPr algn="ctr">
                        <a:spcAft>
                          <a:spcPts val="0"/>
                        </a:spcAft>
                      </a:pPr>
                      <a:r>
                        <a:rPr lang="en-GB" sz="2000" u="none" dirty="0" smtClean="0">
                          <a:effectLst/>
                        </a:rPr>
                        <a:t>Action</a:t>
                      </a:r>
                      <a:endParaRPr lang="en-GB" sz="2000" b="0" u="none" dirty="0">
                        <a:effectLst/>
                        <a:latin typeface="FS Jack" pitchFamily="50" charset="0"/>
                        <a:ea typeface="Calibri"/>
                        <a:cs typeface="Times New Roman"/>
                      </a:endParaRPr>
                    </a:p>
                  </a:txBody>
                  <a:tcPr marL="68580" marR="68580" marT="0" marB="0"/>
                </a:tc>
                <a:tc>
                  <a:txBody>
                    <a:bodyPr/>
                    <a:lstStyle/>
                    <a:p>
                      <a:pPr algn="ctr">
                        <a:spcAft>
                          <a:spcPts val="0"/>
                        </a:spcAft>
                      </a:pPr>
                      <a:r>
                        <a:rPr lang="en-GB" sz="2000" u="none" dirty="0" smtClean="0">
                          <a:effectLst/>
                        </a:rPr>
                        <a:t>Date</a:t>
                      </a:r>
                      <a:endParaRPr lang="en-GB" sz="2000" b="0" u="none" dirty="0" smtClean="0">
                        <a:effectLst/>
                        <a:latin typeface="FS Jack" pitchFamily="50" charset="0"/>
                      </a:endParaRPr>
                    </a:p>
                  </a:txBody>
                  <a:tcPr marL="68580" marR="68580" marT="0" marB="0"/>
                </a:tc>
              </a:tr>
              <a:tr h="350520">
                <a:tc>
                  <a:txBody>
                    <a:bodyPr/>
                    <a:lstStyle/>
                    <a:p>
                      <a:pPr algn="ctr">
                        <a:spcAft>
                          <a:spcPts val="0"/>
                        </a:spcAft>
                      </a:pPr>
                      <a:r>
                        <a:rPr lang="en-GB" sz="2000" dirty="0" smtClean="0">
                          <a:effectLst/>
                        </a:rPr>
                        <a:t>All</a:t>
                      </a:r>
                      <a:r>
                        <a:rPr lang="en-GB" sz="2000" baseline="0" dirty="0" smtClean="0">
                          <a:effectLst/>
                        </a:rPr>
                        <a:t> paper work sent to CFAs</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1</a:t>
                      </a:r>
                      <a:r>
                        <a:rPr lang="en-GB" sz="2000" baseline="30000" dirty="0" smtClean="0">
                          <a:effectLst/>
                        </a:rPr>
                        <a:t>st</a:t>
                      </a:r>
                      <a:r>
                        <a:rPr lang="en-GB" sz="2000" dirty="0" smtClean="0">
                          <a:effectLst/>
                        </a:rPr>
                        <a:t> November 2017</a:t>
                      </a:r>
                      <a:endParaRPr lang="en-GB" sz="2000" b="0" dirty="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a:effectLst/>
                        </a:rPr>
                        <a:t>Application window opens</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1</a:t>
                      </a:r>
                      <a:r>
                        <a:rPr lang="en-GB" sz="2000" baseline="30000" dirty="0" smtClean="0">
                          <a:effectLst/>
                        </a:rPr>
                        <a:t>st</a:t>
                      </a:r>
                      <a:r>
                        <a:rPr lang="en-GB" sz="2000" dirty="0" smtClean="0">
                          <a:effectLst/>
                        </a:rPr>
                        <a:t> </a:t>
                      </a:r>
                      <a:r>
                        <a:rPr lang="en-GB" sz="2000" dirty="0">
                          <a:effectLst/>
                        </a:rPr>
                        <a:t>December 2017</a:t>
                      </a:r>
                      <a:endParaRPr lang="en-GB" sz="2000" b="0" dirty="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a:effectLst/>
                        </a:rPr>
                        <a:t>Application window closes</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a:effectLst/>
                        </a:rPr>
                        <a:t>8</a:t>
                      </a:r>
                      <a:r>
                        <a:rPr lang="en-GB" sz="2000" baseline="30000" dirty="0">
                          <a:effectLst/>
                        </a:rPr>
                        <a:t>th</a:t>
                      </a:r>
                      <a:r>
                        <a:rPr lang="en-GB" sz="2000" dirty="0">
                          <a:effectLst/>
                        </a:rPr>
                        <a:t> January 2018 </a:t>
                      </a:r>
                      <a:endParaRPr lang="en-GB" sz="2000" b="0" dirty="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smtClean="0"/>
                        <a:t>Deadline for approved list from</a:t>
                      </a:r>
                      <a:r>
                        <a:rPr lang="en-GB" sz="2000" baseline="0" dirty="0" smtClean="0"/>
                        <a:t> CFA</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23</a:t>
                      </a:r>
                      <a:r>
                        <a:rPr lang="en-GB" sz="2000" baseline="30000" dirty="0" smtClean="0">
                          <a:effectLst/>
                        </a:rPr>
                        <a:t>rd</a:t>
                      </a:r>
                      <a:r>
                        <a:rPr lang="en-GB" sz="2000" dirty="0" smtClean="0">
                          <a:effectLst/>
                        </a:rPr>
                        <a:t> January</a:t>
                      </a:r>
                      <a:r>
                        <a:rPr lang="en-GB" sz="2000" baseline="0" dirty="0" smtClean="0">
                          <a:effectLst/>
                        </a:rPr>
                        <a:t> 2018</a:t>
                      </a:r>
                      <a:endParaRPr lang="en-GB" sz="2000" b="0" dirty="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a:effectLst/>
                        </a:rPr>
                        <a:t>Successful Organisations notified </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1</a:t>
                      </a:r>
                      <a:r>
                        <a:rPr lang="en-GB" sz="2000" baseline="30000" dirty="0" smtClean="0">
                          <a:effectLst/>
                        </a:rPr>
                        <a:t>st</a:t>
                      </a:r>
                      <a:r>
                        <a:rPr lang="en-GB" sz="2000" baseline="0" dirty="0" smtClean="0">
                          <a:effectLst/>
                        </a:rPr>
                        <a:t> </a:t>
                      </a:r>
                      <a:r>
                        <a:rPr lang="en-GB" sz="2000" dirty="0" smtClean="0">
                          <a:effectLst/>
                        </a:rPr>
                        <a:t>February </a:t>
                      </a:r>
                      <a:r>
                        <a:rPr lang="en-GB" sz="2000" dirty="0">
                          <a:effectLst/>
                        </a:rPr>
                        <a:t>2018 </a:t>
                      </a:r>
                      <a:endParaRPr lang="en-GB" sz="2000" b="0" dirty="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a:effectLst/>
                        </a:rPr>
                        <a:t>SSE Wildcats </a:t>
                      </a:r>
                      <a:r>
                        <a:rPr lang="en-GB" sz="2000" dirty="0" smtClean="0">
                          <a:effectLst/>
                        </a:rPr>
                        <a:t>Training </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a:effectLst/>
                        </a:rPr>
                        <a:t>February &amp; March 2018 </a:t>
                      </a:r>
                      <a:endParaRPr lang="en-GB" sz="2000" b="0" dirty="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smtClean="0">
                          <a:effectLst/>
                        </a:rPr>
                        <a:t>National</a:t>
                      </a:r>
                      <a:r>
                        <a:rPr lang="en-GB" sz="2000" baseline="0" dirty="0" smtClean="0">
                          <a:effectLst/>
                        </a:rPr>
                        <a:t>, Regional &amp; Local marketing </a:t>
                      </a:r>
                      <a:endParaRPr lang="en-GB" sz="2000" b="0" dirty="0">
                        <a:effectLst/>
                        <a:latin typeface="FS Jack" pitchFamily="50" charset="0"/>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2000" dirty="0" smtClean="0">
                          <a:effectLst/>
                        </a:rPr>
                        <a:t>February &amp; March 2018 </a:t>
                      </a:r>
                      <a:endParaRPr lang="en-GB" sz="2000" b="0" dirty="0" smtClean="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a:effectLst/>
                        </a:rPr>
                        <a:t>SSE Wildcats start date </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W/C 9</a:t>
                      </a:r>
                      <a:r>
                        <a:rPr lang="en-GB" sz="2000" baseline="30000" dirty="0" smtClean="0">
                          <a:effectLst/>
                        </a:rPr>
                        <a:t>th</a:t>
                      </a:r>
                      <a:r>
                        <a:rPr lang="en-GB" sz="2000" dirty="0" smtClean="0">
                          <a:effectLst/>
                        </a:rPr>
                        <a:t> </a:t>
                      </a:r>
                      <a:r>
                        <a:rPr lang="en-GB" sz="2000" dirty="0">
                          <a:effectLst/>
                        </a:rPr>
                        <a:t>April 2018 </a:t>
                      </a:r>
                      <a:endParaRPr lang="en-GB" sz="2000" b="0" dirty="0">
                        <a:effectLst/>
                        <a:latin typeface="FS Jack" pitchFamily="50" charset="0"/>
                        <a:ea typeface="Calibri"/>
                        <a:cs typeface="Times New Roman"/>
                      </a:endParaRPr>
                    </a:p>
                  </a:txBody>
                  <a:tcPr marL="68580" marR="68580" marT="0" marB="0"/>
                </a:tc>
              </a:tr>
              <a:tr h="350520">
                <a:tc>
                  <a:txBody>
                    <a:bodyPr/>
                    <a:lstStyle/>
                    <a:p>
                      <a:pPr algn="ctr">
                        <a:spcAft>
                          <a:spcPts val="0"/>
                        </a:spcAft>
                      </a:pPr>
                      <a:r>
                        <a:rPr lang="en-GB" sz="2000" dirty="0" smtClean="0">
                          <a:effectLst/>
                        </a:rPr>
                        <a:t>FA Girls</a:t>
                      </a:r>
                      <a:r>
                        <a:rPr lang="en-GB" sz="2000" baseline="0" dirty="0" smtClean="0">
                          <a:effectLst/>
                        </a:rPr>
                        <a:t> Football Week</a:t>
                      </a:r>
                      <a:endParaRPr lang="en-GB" sz="2000" b="0" dirty="0">
                        <a:effectLst/>
                        <a:latin typeface="FS Jack" pitchFamily="50" charset="0"/>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23</a:t>
                      </a:r>
                      <a:r>
                        <a:rPr lang="en-GB" sz="2000" baseline="30000" dirty="0" smtClean="0">
                          <a:effectLst/>
                        </a:rPr>
                        <a:t>rd</a:t>
                      </a:r>
                      <a:r>
                        <a:rPr lang="en-GB" sz="2000" dirty="0" smtClean="0">
                          <a:effectLst/>
                        </a:rPr>
                        <a:t> -29</a:t>
                      </a:r>
                      <a:r>
                        <a:rPr lang="en-GB" sz="2000" baseline="30000" dirty="0" smtClean="0">
                          <a:effectLst/>
                        </a:rPr>
                        <a:t>th</a:t>
                      </a:r>
                      <a:r>
                        <a:rPr lang="en-GB" sz="2000" dirty="0" smtClean="0">
                          <a:effectLst/>
                        </a:rPr>
                        <a:t> April 2018</a:t>
                      </a:r>
                      <a:endParaRPr lang="en-GB" sz="2000" b="0" dirty="0">
                        <a:effectLst/>
                        <a:latin typeface="FS Jack" pitchFamily="50"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84214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sz="half" idx="10"/>
          </p:nvPr>
        </p:nvSpPr>
        <p:spPr>
          <a:xfrm>
            <a:off x="35496" y="163389"/>
            <a:ext cx="8208912" cy="360040"/>
          </a:xfrm>
        </p:spPr>
        <p:txBody>
          <a:bodyPr/>
          <a:lstStyle/>
          <a:p>
            <a:r>
              <a:rPr lang="en-GB" sz="2000" dirty="0" smtClean="0"/>
              <a:t>SSE WILDCATS CENTRES : KEY PROCESSES &amp; CRITICAL SUCCESS FACTORS</a:t>
            </a:r>
            <a:endParaRPr lang="en-GB" sz="2000" dirty="0"/>
          </a:p>
        </p:txBody>
      </p:sp>
      <p:pic>
        <p:nvPicPr>
          <p:cNvPr id="8" name="Picture 2" descr="C:\Users\Cahulme\Desktop\MDR1706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3" r="10342" b="25005"/>
          <a:stretch/>
        </p:blipFill>
        <p:spPr bwMode="auto">
          <a:xfrm>
            <a:off x="0" y="660529"/>
            <a:ext cx="9180512" cy="477781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ight Triangle 8"/>
          <p:cNvSpPr/>
          <p:nvPr/>
        </p:nvSpPr>
        <p:spPr>
          <a:xfrm>
            <a:off x="0" y="3259733"/>
            <a:ext cx="2210937" cy="2190467"/>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3" descr="P:\FA SSE Wildcats\2017\Branding\Logos\FA_FORALL_Primary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4303450"/>
            <a:ext cx="572007" cy="99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97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a:xfrm>
            <a:off x="539552" y="163389"/>
            <a:ext cx="8208912" cy="864096"/>
          </a:xfrm>
        </p:spPr>
        <p:txBody>
          <a:bodyPr/>
          <a:lstStyle/>
          <a:p>
            <a:pPr algn="ctr"/>
            <a:r>
              <a:rPr lang="en-GB" sz="2000" dirty="0" smtClean="0"/>
              <a:t>Engaging with partners to ensure appropriate number </a:t>
            </a:r>
            <a:r>
              <a:rPr lang="en-GB" sz="2000" dirty="0"/>
              <a:t>&amp;</a:t>
            </a:r>
            <a:r>
              <a:rPr lang="en-GB" sz="2000" dirty="0" smtClean="0"/>
              <a:t> quality of applications to deliver SSE Wildcats Centres </a:t>
            </a:r>
          </a:p>
          <a:p>
            <a:pPr algn="ctr"/>
            <a:r>
              <a:rPr lang="en-GB" sz="1400" dirty="0" smtClean="0"/>
              <a:t>Supporting SSE Wildcats centres to plan applications and meet criteria and responsibilities</a:t>
            </a:r>
            <a:endParaRPr lang="en-GB" sz="1400" dirty="0"/>
          </a:p>
        </p:txBody>
      </p:sp>
      <p:sp>
        <p:nvSpPr>
          <p:cNvPr id="5" name="Rounded Rectangle 4"/>
          <p:cNvSpPr/>
          <p:nvPr/>
        </p:nvSpPr>
        <p:spPr>
          <a:xfrm>
            <a:off x="887643" y="1207505"/>
            <a:ext cx="2952328"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Engage with key partners early to “commission” / enthuse re running SSE  Wildcats (Nov) - prior to application window opening </a:t>
            </a:r>
            <a:endParaRPr lang="en-GB" sz="1200" dirty="0"/>
          </a:p>
        </p:txBody>
      </p:sp>
      <p:sp>
        <p:nvSpPr>
          <p:cNvPr id="6" name="Rounded Rectangle 5"/>
          <p:cNvSpPr/>
          <p:nvPr/>
        </p:nvSpPr>
        <p:spPr>
          <a:xfrm>
            <a:off x="887643" y="4097443"/>
            <a:ext cx="2952328" cy="10705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Plan with the end in mind – how will they sustain the SSE Wildcats centre? </a:t>
            </a:r>
          </a:p>
          <a:p>
            <a:pPr algn="ctr"/>
            <a:r>
              <a:rPr lang="en-GB" sz="1200" dirty="0" smtClean="0"/>
              <a:t>How can you encourage development of opportunities for lower participant groups – considering, for example, disabled, BAME participation</a:t>
            </a:r>
            <a:endParaRPr lang="en-GB" sz="1200" dirty="0"/>
          </a:p>
        </p:txBody>
      </p:sp>
      <p:sp>
        <p:nvSpPr>
          <p:cNvPr id="2" name="Rounded Rectangle 1"/>
          <p:cNvSpPr/>
          <p:nvPr/>
        </p:nvSpPr>
        <p:spPr>
          <a:xfrm>
            <a:off x="887643" y="2647665"/>
            <a:ext cx="2952328" cy="10801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Go through all criteria with them and assist in planning venues based in hotspots, ID staff to meet criteria, safeguarding, quals etc. Provide training dates in advance</a:t>
            </a:r>
            <a:endParaRPr lang="en-GB" sz="1200" dirty="0"/>
          </a:p>
        </p:txBody>
      </p:sp>
      <p:sp>
        <p:nvSpPr>
          <p:cNvPr id="3" name="Rounded Rectangle 2"/>
          <p:cNvSpPr/>
          <p:nvPr/>
        </p:nvSpPr>
        <p:spPr>
          <a:xfrm>
            <a:off x="5136115" y="2575657"/>
            <a:ext cx="3024336" cy="1152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Ensure you review  with successful applicants the CSF to support SSE Wildcats centres in effective delivery: recruitment, doing the admin: registers, forms  and QA visits. </a:t>
            </a:r>
          </a:p>
          <a:p>
            <a:pPr algn="ctr"/>
            <a:r>
              <a:rPr lang="en-GB" sz="1200" dirty="0" smtClean="0"/>
              <a:t>Run own induction workshop </a:t>
            </a:r>
            <a:endParaRPr lang="en-GB" sz="1200" dirty="0"/>
          </a:p>
        </p:txBody>
      </p:sp>
      <p:sp>
        <p:nvSpPr>
          <p:cNvPr id="7" name="Rounded Rectangle 6"/>
          <p:cNvSpPr/>
          <p:nvPr/>
        </p:nvSpPr>
        <p:spPr>
          <a:xfrm>
            <a:off x="5148064" y="1171501"/>
            <a:ext cx="3024336" cy="9361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Assess all applications as you go along to manage admin (especially staff checks) – develop approved list with reserves. </a:t>
            </a:r>
          </a:p>
          <a:p>
            <a:pPr algn="ctr"/>
            <a:r>
              <a:rPr lang="en-GB" sz="1200" dirty="0" smtClean="0"/>
              <a:t>If a CFA is running SSE Wildcats Centres then final approval will come from The FA</a:t>
            </a:r>
            <a:endParaRPr lang="en-GB" sz="1200" dirty="0"/>
          </a:p>
        </p:txBody>
      </p:sp>
      <p:sp>
        <p:nvSpPr>
          <p:cNvPr id="9" name="Rounded Rectangle 8"/>
          <p:cNvSpPr/>
          <p:nvPr/>
        </p:nvSpPr>
        <p:spPr>
          <a:xfrm>
            <a:off x="5136115" y="4097443"/>
            <a:ext cx="3024336" cy="10705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Monitor and evaluate delivery: completion of registers and forms; numbers attending, QA, including safeguarding, </a:t>
            </a:r>
            <a:r>
              <a:rPr lang="en-GB" sz="1200" dirty="0"/>
              <a:t>visits </a:t>
            </a:r>
          </a:p>
        </p:txBody>
      </p:sp>
      <p:cxnSp>
        <p:nvCxnSpPr>
          <p:cNvPr id="10" name="Straight Arrow Connector 9"/>
          <p:cNvCxnSpPr>
            <a:stCxn id="5" idx="2"/>
            <a:endCxn id="2" idx="0"/>
          </p:cNvCxnSpPr>
          <p:nvPr/>
        </p:nvCxnSpPr>
        <p:spPr>
          <a:xfrm>
            <a:off x="2363807" y="2071601"/>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 idx="2"/>
          </p:cNvCxnSpPr>
          <p:nvPr/>
        </p:nvCxnSpPr>
        <p:spPr>
          <a:xfrm>
            <a:off x="2363807" y="3727785"/>
            <a:ext cx="0" cy="36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6" idx="3"/>
          </p:cNvCxnSpPr>
          <p:nvPr/>
        </p:nvCxnSpPr>
        <p:spPr>
          <a:xfrm flipV="1">
            <a:off x="3839971" y="1783570"/>
            <a:ext cx="720081" cy="284912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560052" y="1783570"/>
            <a:ext cx="5760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7" idx="2"/>
            <a:endCxn id="3" idx="0"/>
          </p:cNvCxnSpPr>
          <p:nvPr/>
        </p:nvCxnSpPr>
        <p:spPr>
          <a:xfrm flipH="1">
            <a:off x="6648283" y="2107605"/>
            <a:ext cx="11949" cy="468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 idx="2"/>
          </p:cNvCxnSpPr>
          <p:nvPr/>
        </p:nvCxnSpPr>
        <p:spPr>
          <a:xfrm>
            <a:off x="6648283" y="3727785"/>
            <a:ext cx="0" cy="36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416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a:xfrm>
            <a:off x="506187" y="235397"/>
            <a:ext cx="8208912" cy="864096"/>
          </a:xfrm>
        </p:spPr>
        <p:txBody>
          <a:bodyPr/>
          <a:lstStyle/>
          <a:p>
            <a:pPr algn="ctr"/>
            <a:r>
              <a:rPr lang="en-GB" sz="2000" dirty="0" smtClean="0"/>
              <a:t>Supporting and working with SSE Wildcats Centres to plan effectively</a:t>
            </a:r>
            <a:endParaRPr lang="en-GB" sz="2000" dirty="0"/>
          </a:p>
        </p:txBody>
      </p:sp>
      <p:sp>
        <p:nvSpPr>
          <p:cNvPr id="5" name="Rounded Rectangle 4"/>
          <p:cNvSpPr/>
          <p:nvPr/>
        </p:nvSpPr>
        <p:spPr>
          <a:xfrm>
            <a:off x="539552" y="1243509"/>
            <a:ext cx="2592288" cy="864096"/>
          </a:xfrm>
          <a:prstGeom prst="round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FS Jack" pitchFamily="50" charset="0"/>
              </a:rPr>
              <a:t>Recruiting and engaging players</a:t>
            </a:r>
            <a:endParaRPr lang="en-GB" dirty="0">
              <a:latin typeface="FS Jack" pitchFamily="50" charset="0"/>
            </a:endParaRPr>
          </a:p>
        </p:txBody>
      </p:sp>
      <p:sp>
        <p:nvSpPr>
          <p:cNvPr id="6" name="Rounded Rectangle 5"/>
          <p:cNvSpPr/>
          <p:nvPr/>
        </p:nvSpPr>
        <p:spPr>
          <a:xfrm>
            <a:off x="4932040" y="1243509"/>
            <a:ext cx="2448272" cy="864096"/>
          </a:xfrm>
          <a:prstGeom prst="round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FS Jack" pitchFamily="50" charset="0"/>
              </a:rPr>
              <a:t>Planning with the outcome in mind   </a:t>
            </a:r>
            <a:endParaRPr lang="en-GB" dirty="0">
              <a:latin typeface="FS Jack" pitchFamily="50" charset="0"/>
            </a:endParaRPr>
          </a:p>
        </p:txBody>
      </p:sp>
      <p:sp>
        <p:nvSpPr>
          <p:cNvPr id="2" name="Oval 1"/>
          <p:cNvSpPr/>
          <p:nvPr/>
        </p:nvSpPr>
        <p:spPr>
          <a:xfrm>
            <a:off x="395536" y="2539653"/>
            <a:ext cx="2952328" cy="1872208"/>
          </a:xfrm>
          <a:prstGeom prst="ellipse">
            <a:avLst/>
          </a:prstGeom>
          <a:solidFill>
            <a:srgbClr val="FA2E8A"/>
          </a:solidFill>
          <a:ln>
            <a:solidFill>
              <a:srgbClr val="FA2E8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FS Jack" pitchFamily="50" charset="0"/>
              </a:rPr>
              <a:t>Please see tips and suggestions for effective engagement of players in “SSE Wildcats Guidance for Applicants” </a:t>
            </a:r>
            <a:endParaRPr lang="en-GB" sz="1600" dirty="0">
              <a:latin typeface="FS Jack" pitchFamily="50" charset="0"/>
            </a:endParaRPr>
          </a:p>
        </p:txBody>
      </p:sp>
      <p:sp>
        <p:nvSpPr>
          <p:cNvPr id="3" name="Rounded Rectangle 2"/>
          <p:cNvSpPr/>
          <p:nvPr/>
        </p:nvSpPr>
        <p:spPr>
          <a:xfrm>
            <a:off x="4139952" y="2539653"/>
            <a:ext cx="1800200" cy="1202432"/>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latin typeface="FS Jack" pitchFamily="50" charset="0"/>
              </a:rPr>
              <a:t>It’s important that CFAs work with applicants to plan at the beginning how they will sustain </a:t>
            </a:r>
            <a:r>
              <a:rPr lang="en-GB" sz="1200" dirty="0">
                <a:latin typeface="FS Jack" pitchFamily="50" charset="0"/>
              </a:rPr>
              <a:t>the </a:t>
            </a:r>
            <a:r>
              <a:rPr lang="en-GB" sz="1200" dirty="0" smtClean="0">
                <a:latin typeface="FS Jack" pitchFamily="50" charset="0"/>
              </a:rPr>
              <a:t>SSE Wildcats centre after the initial period</a:t>
            </a:r>
            <a:endParaRPr lang="en-GB" sz="1200" dirty="0">
              <a:latin typeface="FS Jack" pitchFamily="50" charset="0"/>
            </a:endParaRPr>
          </a:p>
        </p:txBody>
      </p:sp>
      <p:sp>
        <p:nvSpPr>
          <p:cNvPr id="7" name="Rounded Rectangle 6"/>
          <p:cNvSpPr/>
          <p:nvPr/>
        </p:nvSpPr>
        <p:spPr>
          <a:xfrm>
            <a:off x="6588224" y="2539653"/>
            <a:ext cx="2016224" cy="1202432"/>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latin typeface="FS Jack" pitchFamily="50" charset="0"/>
              </a:rPr>
              <a:t>How will you support the 2017 SSE Wildcats Centres to keep activity going?</a:t>
            </a:r>
            <a:endParaRPr lang="en-GB" sz="1200" dirty="0">
              <a:latin typeface="FS Jack" pitchFamily="50" charset="0"/>
            </a:endParaRPr>
          </a:p>
        </p:txBody>
      </p:sp>
      <p:sp>
        <p:nvSpPr>
          <p:cNvPr id="8" name="Rounded Rectangle 7"/>
          <p:cNvSpPr/>
          <p:nvPr/>
        </p:nvSpPr>
        <p:spPr>
          <a:xfrm>
            <a:off x="4499992" y="4051821"/>
            <a:ext cx="3888432" cy="1008112"/>
          </a:xfrm>
          <a:prstGeom prst="roundRect">
            <a:avLst/>
          </a:prstGeom>
          <a:solidFill>
            <a:srgbClr val="FA2E8A"/>
          </a:solidFill>
          <a:ln>
            <a:solidFill>
              <a:srgbClr val="FA2E8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latin typeface="FS Jack" pitchFamily="50" charset="0"/>
              </a:rPr>
              <a:t>Some CFAs held their own SSE Wildcats induction – this helped in communicating key messages and developed relationships. You could also bring together existing SSE Wildcats Centres with new ones to share issues/ solutions and good practise</a:t>
            </a:r>
            <a:endParaRPr lang="en-GB" sz="1200" dirty="0">
              <a:latin typeface="FS Jack" pitchFamily="50" charset="0"/>
            </a:endParaRPr>
          </a:p>
        </p:txBody>
      </p:sp>
      <p:cxnSp>
        <p:nvCxnSpPr>
          <p:cNvPr id="10" name="Straight Arrow Connector 9"/>
          <p:cNvCxnSpPr>
            <a:stCxn id="5" idx="2"/>
          </p:cNvCxnSpPr>
          <p:nvPr/>
        </p:nvCxnSpPr>
        <p:spPr>
          <a:xfrm>
            <a:off x="1835696" y="2107605"/>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3" idx="0"/>
          </p:cNvCxnSpPr>
          <p:nvPr/>
        </p:nvCxnSpPr>
        <p:spPr>
          <a:xfrm flipH="1">
            <a:off x="5040052" y="2107605"/>
            <a:ext cx="1116124"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7" idx="0"/>
          </p:cNvCxnSpPr>
          <p:nvPr/>
        </p:nvCxnSpPr>
        <p:spPr>
          <a:xfrm>
            <a:off x="6156176" y="2107605"/>
            <a:ext cx="144016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3" idx="2"/>
          </p:cNvCxnSpPr>
          <p:nvPr/>
        </p:nvCxnSpPr>
        <p:spPr>
          <a:xfrm>
            <a:off x="5040052" y="3742085"/>
            <a:ext cx="1404156" cy="309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8" idx="0"/>
          </p:cNvCxnSpPr>
          <p:nvPr/>
        </p:nvCxnSpPr>
        <p:spPr>
          <a:xfrm flipH="1">
            <a:off x="6444208" y="3742085"/>
            <a:ext cx="1152128" cy="309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44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3697" y="1078681"/>
            <a:ext cx="4464496" cy="864096"/>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FS Jack" pitchFamily="50" charset="0"/>
              </a:rPr>
              <a:t>What worked well in 2017:</a:t>
            </a:r>
          </a:p>
          <a:p>
            <a:pPr algn="ctr"/>
            <a:r>
              <a:rPr lang="en-GB" sz="1400" dirty="0" smtClean="0">
                <a:latin typeface="FS Jack" pitchFamily="50" charset="0"/>
              </a:rPr>
              <a:t>Further information can be found in the  SSE Wildcats Centres : Guidance for Applicants</a:t>
            </a:r>
            <a:endParaRPr lang="en-GB" sz="1400" dirty="0">
              <a:latin typeface="FS Jack" pitchFamily="50" charset="0"/>
            </a:endParaRPr>
          </a:p>
        </p:txBody>
      </p:sp>
      <p:sp>
        <p:nvSpPr>
          <p:cNvPr id="7" name="Rectangle 6"/>
          <p:cNvSpPr/>
          <p:nvPr/>
        </p:nvSpPr>
        <p:spPr>
          <a:xfrm>
            <a:off x="827584" y="2107605"/>
            <a:ext cx="4464496" cy="1584176"/>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FS Jack" pitchFamily="50" charset="0"/>
              </a:rPr>
              <a:t>Player Registers: </a:t>
            </a:r>
          </a:p>
          <a:p>
            <a:pPr algn="ctr"/>
            <a:r>
              <a:rPr lang="en-GB" sz="1400" dirty="0" smtClean="0">
                <a:latin typeface="FS Jack" pitchFamily="50" charset="0"/>
              </a:rPr>
              <a:t>One of the key issues in 2017 was the completion of registers – please see the SSE Wildcats Guidance for Applicants for key processes. </a:t>
            </a:r>
          </a:p>
          <a:p>
            <a:pPr algn="ctr"/>
            <a:r>
              <a:rPr lang="en-GB" sz="1400" dirty="0" smtClean="0">
                <a:latin typeface="FS Jack" pitchFamily="50" charset="0"/>
              </a:rPr>
              <a:t>One main solution to support this is for Centres to have a key person available to deal with this administration, especially for early sessions</a:t>
            </a:r>
            <a:endParaRPr lang="en-GB" sz="1400" dirty="0">
              <a:latin typeface="FS Jack" pitchFamily="50" charset="0"/>
            </a:endParaRPr>
          </a:p>
        </p:txBody>
      </p:sp>
      <p:sp>
        <p:nvSpPr>
          <p:cNvPr id="8" name="Rectangle 7"/>
          <p:cNvSpPr/>
          <p:nvPr/>
        </p:nvSpPr>
        <p:spPr>
          <a:xfrm>
            <a:off x="827584" y="3867777"/>
            <a:ext cx="4464496" cy="760107"/>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smtClean="0">
              <a:latin typeface="FS Jack" pitchFamily="50" charset="0"/>
            </a:endParaRPr>
          </a:p>
          <a:p>
            <a:pPr algn="ctr"/>
            <a:r>
              <a:rPr lang="en-GB" sz="1400" dirty="0" smtClean="0">
                <a:latin typeface="FS Jack" pitchFamily="50" charset="0"/>
              </a:rPr>
              <a:t>Different organisations face different challenges in running SSE Wildcats Centres – how might you support them? See next slides for further detail.</a:t>
            </a:r>
          </a:p>
          <a:p>
            <a:pPr algn="ctr"/>
            <a:endParaRPr lang="en-GB" sz="1400" dirty="0">
              <a:latin typeface="FS Jack" pitchFamily="50" charset="0"/>
            </a:endParaRPr>
          </a:p>
        </p:txBody>
      </p:sp>
      <p:sp>
        <p:nvSpPr>
          <p:cNvPr id="9" name="Content Placeholder 3"/>
          <p:cNvSpPr>
            <a:spLocks noGrp="1"/>
          </p:cNvSpPr>
          <p:nvPr>
            <p:ph sz="half" idx="10"/>
          </p:nvPr>
        </p:nvSpPr>
        <p:spPr>
          <a:xfrm>
            <a:off x="395536" y="163389"/>
            <a:ext cx="8208912" cy="576064"/>
          </a:xfrm>
        </p:spPr>
        <p:txBody>
          <a:bodyPr/>
          <a:lstStyle/>
          <a:p>
            <a:pPr algn="ctr"/>
            <a:r>
              <a:rPr lang="en-GB" sz="2000" dirty="0" smtClean="0"/>
              <a:t>Supporting and working with SSE Wildcats Centres to plan effectively</a:t>
            </a:r>
            <a:endParaRPr lang="en-GB" sz="20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67445"/>
            <a:ext cx="3096344" cy="427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831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a:xfrm>
            <a:off x="755576" y="379413"/>
            <a:ext cx="8208912" cy="864096"/>
          </a:xfrm>
        </p:spPr>
        <p:txBody>
          <a:bodyPr/>
          <a:lstStyle/>
          <a:p>
            <a:r>
              <a:rPr lang="en-GB" sz="2800" dirty="0" smtClean="0"/>
              <a:t>CONTENTS</a:t>
            </a:r>
            <a:endParaRPr lang="en-GB" sz="2800" dirty="0"/>
          </a:p>
        </p:txBody>
      </p:sp>
      <p:graphicFrame>
        <p:nvGraphicFramePr>
          <p:cNvPr id="5" name="Table 4"/>
          <p:cNvGraphicFramePr>
            <a:graphicFrameLocks noGrp="1"/>
          </p:cNvGraphicFramePr>
          <p:nvPr>
            <p:extLst>
              <p:ext uri="{D42A27DB-BD31-4B8C-83A1-F6EECF244321}">
                <p14:modId xmlns:p14="http://schemas.microsoft.com/office/powerpoint/2010/main" val="1280263020"/>
              </p:ext>
            </p:extLst>
          </p:nvPr>
        </p:nvGraphicFramePr>
        <p:xfrm>
          <a:off x="755576" y="955480"/>
          <a:ext cx="7704856" cy="3707818"/>
        </p:xfrm>
        <a:graphic>
          <a:graphicData uri="http://schemas.openxmlformats.org/drawingml/2006/table">
            <a:tbl>
              <a:tblPr firstRow="1" bandRow="1">
                <a:tableStyleId>{5C22544A-7EE6-4342-B048-85BDC9FD1C3A}</a:tableStyleId>
              </a:tblPr>
              <a:tblGrid>
                <a:gridCol w="1008112"/>
                <a:gridCol w="6696744"/>
              </a:tblGrid>
              <a:tr h="360037">
                <a:tc>
                  <a:txBody>
                    <a:bodyPr/>
                    <a:lstStyle/>
                    <a:p>
                      <a:r>
                        <a:rPr lang="en-GB" sz="1600" b="0" dirty="0" smtClean="0">
                          <a:latin typeface="FS Jack" pitchFamily="50" charset="0"/>
                        </a:rPr>
                        <a:t>Page</a:t>
                      </a:r>
                      <a:endParaRPr lang="en-GB" sz="1600" b="0" dirty="0">
                        <a:latin typeface="FS Jack" pitchFamily="50" charset="0"/>
                      </a:endParaRPr>
                    </a:p>
                  </a:txBody>
                  <a:tcPr>
                    <a:solidFill>
                      <a:schemeClr val="tx2">
                        <a:lumMod val="60000"/>
                        <a:lumOff val="40000"/>
                      </a:schemeClr>
                    </a:solidFill>
                  </a:tcPr>
                </a:tc>
                <a:tc>
                  <a:txBody>
                    <a:bodyPr/>
                    <a:lstStyle/>
                    <a:p>
                      <a:r>
                        <a:rPr lang="en-GB" sz="1600" b="0" dirty="0" smtClean="0">
                          <a:latin typeface="FS Jack" pitchFamily="50" charset="0"/>
                        </a:rPr>
                        <a:t>Description</a:t>
                      </a:r>
                      <a:endParaRPr lang="en-GB" sz="1600" b="0" dirty="0">
                        <a:latin typeface="FS Jack" pitchFamily="50" charset="0"/>
                      </a:endParaRPr>
                    </a:p>
                  </a:txBody>
                  <a:tcPr>
                    <a:solidFill>
                      <a:schemeClr val="tx2">
                        <a:lumMod val="60000"/>
                        <a:lumOff val="40000"/>
                      </a:schemeClr>
                    </a:solidFill>
                  </a:tcPr>
                </a:tc>
              </a:tr>
              <a:tr h="660147">
                <a:tc>
                  <a:txBody>
                    <a:bodyPr/>
                    <a:lstStyle/>
                    <a:p>
                      <a:r>
                        <a:rPr lang="en-GB" sz="1200" dirty="0" smtClean="0">
                          <a:solidFill>
                            <a:srgbClr val="FFFFFF"/>
                          </a:solidFill>
                          <a:latin typeface="FS Jack" pitchFamily="50" charset="0"/>
                        </a:rPr>
                        <a:t>3 - 7</a:t>
                      </a:r>
                      <a:endParaRPr lang="en-GB" sz="1200" dirty="0">
                        <a:solidFill>
                          <a:srgbClr val="FFFFFF"/>
                        </a:solidFill>
                        <a:latin typeface="FS Jack" pitchFamily="50" charset="0"/>
                      </a:endParaRPr>
                    </a:p>
                  </a:txBody>
                  <a:tcPr>
                    <a:solidFill>
                      <a:schemeClr val="tx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latin typeface="FS Jack" pitchFamily="50" charset="0"/>
                        </a:rPr>
                        <a:t>Introduction :</a:t>
                      </a:r>
                      <a:r>
                        <a:rPr lang="en-GB" sz="1200" baseline="0" dirty="0" smtClean="0">
                          <a:solidFill>
                            <a:srgbClr val="FFFFFF"/>
                          </a:solidFill>
                          <a:latin typeface="FS Jack" pitchFamily="50"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rgbClr val="FFFFFF"/>
                          </a:solidFill>
                          <a:latin typeface="FS Jack" pitchFamily="50" charset="0"/>
                        </a:rPr>
                        <a:t>Purpose: Doubling female participation</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rgbClr val="FFFFFF"/>
                          </a:solidFill>
                          <a:latin typeface="FS Jack" pitchFamily="50" charset="0"/>
                        </a:rPr>
                        <a:t>SSE Wildcats c</a:t>
                      </a:r>
                      <a:r>
                        <a:rPr lang="en-GB" sz="1200" dirty="0" smtClean="0">
                          <a:solidFill>
                            <a:srgbClr val="FFFFFF"/>
                          </a:solidFill>
                          <a:latin typeface="FS Jack" pitchFamily="50" charset="0"/>
                        </a:rPr>
                        <a:t>ontext &amp; </a:t>
                      </a:r>
                      <a:r>
                        <a:rPr lang="en-GB" sz="1200" baseline="0" dirty="0" smtClean="0">
                          <a:solidFill>
                            <a:srgbClr val="FFFFFF"/>
                          </a:solidFill>
                          <a:latin typeface="FS Jack" pitchFamily="50" charset="0"/>
                        </a:rPr>
                        <a:t>information</a:t>
                      </a:r>
                      <a:endParaRPr lang="en-GB" sz="1200" dirty="0">
                        <a:solidFill>
                          <a:srgbClr val="FFFFFF"/>
                        </a:solidFill>
                        <a:latin typeface="FS Jack" pitchFamily="50" charset="0"/>
                      </a:endParaRPr>
                    </a:p>
                  </a:txBody>
                  <a:tcPr>
                    <a:solidFill>
                      <a:schemeClr val="tx2">
                        <a:lumMod val="60000"/>
                        <a:lumOff val="40000"/>
                      </a:schemeClr>
                    </a:solidFill>
                  </a:tcPr>
                </a:tc>
              </a:tr>
              <a:tr h="360040">
                <a:tc>
                  <a:txBody>
                    <a:bodyPr/>
                    <a:lstStyle/>
                    <a:p>
                      <a:r>
                        <a:rPr lang="en-GB" sz="1200" dirty="0" smtClean="0">
                          <a:solidFill>
                            <a:srgbClr val="FFFFFF"/>
                          </a:solidFill>
                          <a:latin typeface="FS Jack" pitchFamily="50" charset="0"/>
                        </a:rPr>
                        <a:t>8 - 10</a:t>
                      </a:r>
                      <a:endParaRPr lang="en-GB" sz="1200" dirty="0">
                        <a:solidFill>
                          <a:srgbClr val="FFFFFF"/>
                        </a:solidFill>
                        <a:latin typeface="FS Jack" pitchFamily="50" charset="0"/>
                      </a:endParaRPr>
                    </a:p>
                  </a:txBody>
                  <a:tcPr>
                    <a:solidFill>
                      <a:schemeClr val="tx2">
                        <a:lumMod val="60000"/>
                        <a:lumOff val="40000"/>
                      </a:schemeClr>
                    </a:solidFill>
                  </a:tcPr>
                </a:tc>
                <a:tc>
                  <a:txBody>
                    <a:bodyPr/>
                    <a:lstStyle/>
                    <a:p>
                      <a:r>
                        <a:rPr lang="en-GB" sz="1200" dirty="0" smtClean="0">
                          <a:solidFill>
                            <a:srgbClr val="FFFFFF"/>
                          </a:solidFill>
                          <a:latin typeface="FS Jack" pitchFamily="50" charset="0"/>
                        </a:rPr>
                        <a:t>CFA Responsibilities</a:t>
                      </a:r>
                      <a:endParaRPr lang="en-GB" sz="1200" dirty="0">
                        <a:solidFill>
                          <a:srgbClr val="FFFFFF"/>
                        </a:solidFill>
                        <a:latin typeface="FS Jack" pitchFamily="50" charset="0"/>
                      </a:endParaRPr>
                    </a:p>
                  </a:txBody>
                  <a:tcPr>
                    <a:solidFill>
                      <a:schemeClr val="tx2">
                        <a:lumMod val="60000"/>
                        <a:lumOff val="40000"/>
                      </a:schemeClr>
                    </a:solidFill>
                  </a:tcPr>
                </a:tc>
              </a:tr>
              <a:tr h="354320">
                <a:tc>
                  <a:txBody>
                    <a:bodyPr/>
                    <a:lstStyle/>
                    <a:p>
                      <a:r>
                        <a:rPr lang="en-GB" sz="1200" dirty="0" smtClean="0">
                          <a:solidFill>
                            <a:srgbClr val="FFFFFF"/>
                          </a:solidFill>
                          <a:latin typeface="FS Jack" pitchFamily="50" charset="0"/>
                        </a:rPr>
                        <a:t>11</a:t>
                      </a:r>
                      <a:endParaRPr lang="en-GB" sz="1200" dirty="0">
                        <a:solidFill>
                          <a:srgbClr val="FFFFFF"/>
                        </a:solidFill>
                        <a:latin typeface="FS Jack" pitchFamily="50" charset="0"/>
                      </a:endParaRPr>
                    </a:p>
                  </a:txBody>
                  <a:tcPr>
                    <a:solidFill>
                      <a:schemeClr val="tx2">
                        <a:lumMod val="60000"/>
                        <a:lumOff val="40000"/>
                      </a:schemeClr>
                    </a:solidFill>
                  </a:tcPr>
                </a:tc>
                <a:tc>
                  <a:txBody>
                    <a:bodyPr/>
                    <a:lstStyle/>
                    <a:p>
                      <a:r>
                        <a:rPr lang="en-GB" sz="1200" dirty="0" smtClean="0">
                          <a:solidFill>
                            <a:srgbClr val="FFFFFF"/>
                          </a:solidFill>
                          <a:latin typeface="FS Jack" pitchFamily="50" charset="0"/>
                        </a:rPr>
                        <a:t>SSE Wildcats Deliverers  key responsibilities</a:t>
                      </a:r>
                      <a:endParaRPr lang="en-GB" sz="1200" dirty="0">
                        <a:solidFill>
                          <a:srgbClr val="FFFFFF"/>
                        </a:solidFill>
                        <a:latin typeface="FS Jack" pitchFamily="50" charset="0"/>
                      </a:endParaRPr>
                    </a:p>
                  </a:txBody>
                  <a:tcPr>
                    <a:solidFill>
                      <a:schemeClr val="tx2">
                        <a:lumMod val="60000"/>
                        <a:lumOff val="40000"/>
                      </a:schemeClr>
                    </a:solidFill>
                  </a:tcPr>
                </a:tc>
              </a:tr>
              <a:tr h="348600">
                <a:tc>
                  <a:txBody>
                    <a:bodyPr/>
                    <a:lstStyle/>
                    <a:p>
                      <a:r>
                        <a:rPr lang="en-GB" sz="1200" dirty="0" smtClean="0">
                          <a:solidFill>
                            <a:srgbClr val="FFFFFF"/>
                          </a:solidFill>
                          <a:latin typeface="FS Jack" pitchFamily="50" charset="0"/>
                        </a:rPr>
                        <a:t>12</a:t>
                      </a:r>
                      <a:r>
                        <a:rPr lang="en-GB" sz="1200" baseline="0" dirty="0" smtClean="0">
                          <a:solidFill>
                            <a:srgbClr val="FFFFFF"/>
                          </a:solidFill>
                          <a:latin typeface="FS Jack" pitchFamily="50" charset="0"/>
                        </a:rPr>
                        <a:t> </a:t>
                      </a:r>
                      <a:r>
                        <a:rPr lang="en-GB" sz="1200" dirty="0" smtClean="0">
                          <a:solidFill>
                            <a:srgbClr val="FFFFFF"/>
                          </a:solidFill>
                          <a:latin typeface="FS Jack" pitchFamily="50" charset="0"/>
                        </a:rPr>
                        <a:t>- 13</a:t>
                      </a:r>
                      <a:endParaRPr lang="en-GB" sz="1200" dirty="0">
                        <a:solidFill>
                          <a:srgbClr val="FFFFFF"/>
                        </a:solidFill>
                        <a:latin typeface="FS Jack" pitchFamily="50" charset="0"/>
                      </a:endParaRPr>
                    </a:p>
                  </a:txBody>
                  <a:tcPr>
                    <a:solidFill>
                      <a:schemeClr val="tx2">
                        <a:lumMod val="60000"/>
                        <a:lumOff val="40000"/>
                      </a:schemeClr>
                    </a:solidFill>
                  </a:tcPr>
                </a:tc>
                <a:tc>
                  <a:txBody>
                    <a:bodyPr/>
                    <a:lstStyle/>
                    <a:p>
                      <a:r>
                        <a:rPr lang="en-GB" sz="1200" dirty="0" smtClean="0">
                          <a:solidFill>
                            <a:srgbClr val="FFFFFF"/>
                          </a:solidFill>
                          <a:latin typeface="FS Jack" pitchFamily="50" charset="0"/>
                        </a:rPr>
                        <a:t>The FA Responsibilities</a:t>
                      </a:r>
                      <a:endParaRPr lang="en-GB" sz="1200" dirty="0">
                        <a:solidFill>
                          <a:srgbClr val="FFFFFF"/>
                        </a:solidFill>
                        <a:latin typeface="FS Jack" pitchFamily="50" charset="0"/>
                      </a:endParaRPr>
                    </a:p>
                  </a:txBody>
                  <a:tcPr>
                    <a:solidFill>
                      <a:schemeClr val="tx2">
                        <a:lumMod val="60000"/>
                        <a:lumOff val="40000"/>
                      </a:schemeClr>
                    </a:solidFill>
                  </a:tcPr>
                </a:tc>
              </a:tr>
              <a:tr h="342880">
                <a:tc>
                  <a:txBody>
                    <a:bodyPr/>
                    <a:lstStyle/>
                    <a:p>
                      <a:r>
                        <a:rPr lang="en-GB" sz="1200" dirty="0" smtClean="0">
                          <a:solidFill>
                            <a:srgbClr val="FFFFFF"/>
                          </a:solidFill>
                          <a:latin typeface="FS Jack" pitchFamily="50" charset="0"/>
                        </a:rPr>
                        <a:t>14</a:t>
                      </a:r>
                      <a:endParaRPr lang="en-GB" sz="1200" dirty="0">
                        <a:solidFill>
                          <a:srgbClr val="FFFFFF"/>
                        </a:solidFill>
                        <a:latin typeface="FS Jack" pitchFamily="50" charset="0"/>
                      </a:endParaRPr>
                    </a:p>
                  </a:txBody>
                  <a:tcPr>
                    <a:solidFill>
                      <a:schemeClr val="tx2">
                        <a:lumMod val="60000"/>
                        <a:lumOff val="40000"/>
                      </a:schemeClr>
                    </a:solidFill>
                  </a:tcPr>
                </a:tc>
                <a:tc>
                  <a:txBody>
                    <a:bodyPr/>
                    <a:lstStyle/>
                    <a:p>
                      <a:r>
                        <a:rPr lang="en-GB" sz="1200" dirty="0" smtClean="0">
                          <a:solidFill>
                            <a:srgbClr val="FFFFFF"/>
                          </a:solidFill>
                          <a:latin typeface="FS Jack" pitchFamily="50" charset="0"/>
                        </a:rPr>
                        <a:t>Timelines: Important  dates</a:t>
                      </a:r>
                      <a:endParaRPr lang="en-GB" sz="1200" dirty="0">
                        <a:solidFill>
                          <a:srgbClr val="FFFFFF"/>
                        </a:solidFill>
                        <a:latin typeface="FS Jack" pitchFamily="50" charset="0"/>
                      </a:endParaRPr>
                    </a:p>
                  </a:txBody>
                  <a:tcPr>
                    <a:solidFill>
                      <a:schemeClr val="tx2">
                        <a:lumMod val="60000"/>
                        <a:lumOff val="40000"/>
                      </a:schemeClr>
                    </a:solidFill>
                  </a:tcPr>
                </a:tc>
              </a:tr>
              <a:tr h="304554">
                <a:tc>
                  <a:txBody>
                    <a:bodyPr/>
                    <a:lstStyle/>
                    <a:p>
                      <a:r>
                        <a:rPr lang="en-GB" sz="1200" dirty="0" smtClean="0">
                          <a:solidFill>
                            <a:srgbClr val="FFFFFF"/>
                          </a:solidFill>
                          <a:latin typeface="FS Jack" pitchFamily="50" charset="0"/>
                        </a:rPr>
                        <a:t>15 - 20</a:t>
                      </a:r>
                      <a:endParaRPr lang="en-GB" sz="1200" dirty="0">
                        <a:solidFill>
                          <a:srgbClr val="FFFFFF"/>
                        </a:solidFill>
                        <a:latin typeface="FS Jack" pitchFamily="50" charset="0"/>
                      </a:endParaRPr>
                    </a:p>
                  </a:txBody>
                  <a:tcPr>
                    <a:solidFill>
                      <a:schemeClr val="tx2">
                        <a:lumMod val="60000"/>
                        <a:lumOff val="40000"/>
                      </a:schemeClr>
                    </a:solidFill>
                  </a:tcPr>
                </a:tc>
                <a:tc>
                  <a:txBody>
                    <a:bodyPr/>
                    <a:lstStyle/>
                    <a:p>
                      <a:r>
                        <a:rPr lang="en-GB" sz="1200" dirty="0" smtClean="0">
                          <a:solidFill>
                            <a:srgbClr val="FFFFFF"/>
                          </a:solidFill>
                          <a:latin typeface="FS Jack" pitchFamily="50" charset="0"/>
                        </a:rPr>
                        <a:t>Key Processes and Critical Success Factors</a:t>
                      </a:r>
                    </a:p>
                  </a:txBody>
                  <a:tcPr>
                    <a:solidFill>
                      <a:schemeClr val="tx2">
                        <a:lumMod val="60000"/>
                        <a:lumOff val="40000"/>
                      </a:schemeClr>
                    </a:solidFill>
                  </a:tcPr>
                </a:tc>
              </a:tr>
              <a:tr h="337160">
                <a:tc>
                  <a:txBody>
                    <a:bodyPr/>
                    <a:lstStyle/>
                    <a:p>
                      <a:r>
                        <a:rPr lang="en-GB" sz="1200" dirty="0" smtClean="0">
                          <a:solidFill>
                            <a:srgbClr val="FFFFFF"/>
                          </a:solidFill>
                          <a:latin typeface="FS Jack" pitchFamily="50" charset="0"/>
                        </a:rPr>
                        <a:t>21</a:t>
                      </a:r>
                      <a:endParaRPr lang="en-GB" sz="1200" dirty="0">
                        <a:solidFill>
                          <a:srgbClr val="FFFFFF"/>
                        </a:solidFill>
                        <a:latin typeface="FS Jack" pitchFamily="50" charset="0"/>
                      </a:endParaRPr>
                    </a:p>
                  </a:txBody>
                  <a:tcPr>
                    <a:solidFill>
                      <a:schemeClr val="tx2">
                        <a:lumMod val="60000"/>
                        <a:lumOff val="40000"/>
                      </a:schemeClr>
                    </a:solidFill>
                  </a:tcPr>
                </a:tc>
                <a:tc>
                  <a:txBody>
                    <a:bodyPr/>
                    <a:lstStyle/>
                    <a:p>
                      <a:r>
                        <a:rPr lang="en-GB" sz="1200" dirty="0" smtClean="0">
                          <a:solidFill>
                            <a:srgbClr val="FFFFFF"/>
                          </a:solidFill>
                          <a:latin typeface="FS Jack" pitchFamily="50" charset="0"/>
                        </a:rPr>
                        <a:t>Guidance on existing SSE</a:t>
                      </a:r>
                      <a:r>
                        <a:rPr lang="en-GB" sz="1200" baseline="0" dirty="0" smtClean="0">
                          <a:solidFill>
                            <a:srgbClr val="FFFFFF"/>
                          </a:solidFill>
                          <a:latin typeface="FS Jack" pitchFamily="50" charset="0"/>
                        </a:rPr>
                        <a:t> Wildcats Centres</a:t>
                      </a:r>
                      <a:endParaRPr lang="en-GB" sz="1200" dirty="0">
                        <a:solidFill>
                          <a:srgbClr val="FFFFFF"/>
                        </a:solidFill>
                        <a:latin typeface="FS Jack" pitchFamily="50" charset="0"/>
                      </a:endParaRPr>
                    </a:p>
                  </a:txBody>
                  <a:tcPr>
                    <a:solidFill>
                      <a:schemeClr val="tx2">
                        <a:lumMod val="60000"/>
                        <a:lumOff val="40000"/>
                      </a:schemeClr>
                    </a:solidFill>
                  </a:tcPr>
                </a:tc>
              </a:tr>
              <a:tr h="432048">
                <a:tc>
                  <a:txBody>
                    <a:bodyPr/>
                    <a:lstStyle/>
                    <a:p>
                      <a:r>
                        <a:rPr lang="en-GB" sz="1200" b="0" dirty="0" smtClean="0">
                          <a:solidFill>
                            <a:schemeClr val="bg1"/>
                          </a:solidFill>
                          <a:latin typeface="FS Jack" pitchFamily="50" charset="0"/>
                        </a:rPr>
                        <a:t>Note:</a:t>
                      </a:r>
                      <a:endParaRPr lang="en-GB" sz="1200" b="0" dirty="0">
                        <a:solidFill>
                          <a:schemeClr val="bg1"/>
                        </a:solidFill>
                        <a:latin typeface="FS Jack" pitchFamily="50" charset="0"/>
                      </a:endParaRPr>
                    </a:p>
                  </a:txBody>
                  <a:tcPr>
                    <a:solidFill>
                      <a:schemeClr val="tx2">
                        <a:lumMod val="60000"/>
                        <a:lumOff val="40000"/>
                      </a:schemeClr>
                    </a:solidFill>
                  </a:tcPr>
                </a:tc>
                <a:tc>
                  <a:txBody>
                    <a:bodyPr/>
                    <a:lstStyle/>
                    <a:p>
                      <a:r>
                        <a:rPr lang="en-GB" sz="1200" b="0" i="1" dirty="0" smtClean="0">
                          <a:solidFill>
                            <a:schemeClr val="bg1"/>
                          </a:solidFill>
                          <a:latin typeface="FS Jack" pitchFamily="50" charset="0"/>
                        </a:rPr>
                        <a:t>CFAs should read this Operating Guidance in conjunction with the SSE Wildcats Guidance for </a:t>
                      </a:r>
                      <a:r>
                        <a:rPr lang="en-GB" sz="1200" b="0" i="1" baseline="0" dirty="0" smtClean="0">
                          <a:solidFill>
                            <a:schemeClr val="bg1"/>
                          </a:solidFill>
                          <a:latin typeface="FS Jack" pitchFamily="50" charset="0"/>
                        </a:rPr>
                        <a:t> Ap</a:t>
                      </a:r>
                      <a:r>
                        <a:rPr lang="en-GB" sz="1200" b="0" i="1" dirty="0" smtClean="0">
                          <a:solidFill>
                            <a:schemeClr val="bg1"/>
                          </a:solidFill>
                          <a:latin typeface="FS Jack" pitchFamily="50" charset="0"/>
                        </a:rPr>
                        <a:t>plicants </a:t>
                      </a:r>
                      <a:r>
                        <a:rPr lang="en-GB" sz="1200" b="0" i="1" baseline="0" dirty="0" smtClean="0">
                          <a:solidFill>
                            <a:schemeClr val="bg1"/>
                          </a:solidFill>
                          <a:latin typeface="FS Jack" pitchFamily="50" charset="0"/>
                        </a:rPr>
                        <a:t> and </a:t>
                      </a:r>
                      <a:r>
                        <a:rPr lang="en-GB" sz="1200" b="0" i="1" dirty="0" smtClean="0">
                          <a:solidFill>
                            <a:schemeClr val="bg1"/>
                          </a:solidFill>
                          <a:latin typeface="FS Jack" pitchFamily="50" charset="0"/>
                        </a:rPr>
                        <a:t> The SSE Wildcats Pilot</a:t>
                      </a:r>
                      <a:r>
                        <a:rPr lang="en-GB" sz="1200" b="0" i="1" baseline="0" dirty="0" smtClean="0">
                          <a:solidFill>
                            <a:schemeClr val="bg1"/>
                          </a:solidFill>
                          <a:latin typeface="FS Jack" pitchFamily="50" charset="0"/>
                        </a:rPr>
                        <a:t> </a:t>
                      </a:r>
                      <a:r>
                        <a:rPr lang="en-GB" sz="1200" b="0" i="1" dirty="0" smtClean="0">
                          <a:solidFill>
                            <a:schemeClr val="bg1"/>
                          </a:solidFill>
                          <a:latin typeface="FS Jack" pitchFamily="50" charset="0"/>
                        </a:rPr>
                        <a:t>Debrief Report  to enhance</a:t>
                      </a:r>
                      <a:r>
                        <a:rPr lang="en-GB" sz="1200" b="0" i="1" baseline="0" dirty="0" smtClean="0">
                          <a:solidFill>
                            <a:schemeClr val="bg1"/>
                          </a:solidFill>
                          <a:latin typeface="FS Jack" pitchFamily="50" charset="0"/>
                        </a:rPr>
                        <a:t> </a:t>
                      </a:r>
                      <a:r>
                        <a:rPr lang="en-GB" sz="1200" b="0" i="1" dirty="0" smtClean="0">
                          <a:solidFill>
                            <a:schemeClr val="bg1"/>
                          </a:solidFill>
                          <a:latin typeface="FS Jack" pitchFamily="50" charset="0"/>
                        </a:rPr>
                        <a:t>their planning and support to SSE Wildcats</a:t>
                      </a:r>
                      <a:r>
                        <a:rPr lang="en-GB" sz="1200" b="0" i="1" baseline="0" dirty="0" smtClean="0">
                          <a:solidFill>
                            <a:schemeClr val="bg1"/>
                          </a:solidFill>
                          <a:latin typeface="FS Jack" pitchFamily="50" charset="0"/>
                        </a:rPr>
                        <a:t> Centres for 2018</a:t>
                      </a:r>
                      <a:r>
                        <a:rPr lang="en-GB" sz="1200" b="0" i="1" dirty="0" smtClean="0">
                          <a:solidFill>
                            <a:schemeClr val="bg1"/>
                          </a:solidFill>
                          <a:latin typeface="FS Jack" pitchFamily="50" charset="0"/>
                        </a:rPr>
                        <a:t>.</a:t>
                      </a:r>
                      <a:endParaRPr lang="en-GB" sz="1200" b="0" i="1" dirty="0">
                        <a:solidFill>
                          <a:schemeClr val="bg1"/>
                        </a:solidFill>
                        <a:latin typeface="FS Jack" pitchFamily="50" charset="0"/>
                      </a:endParaRPr>
                    </a:p>
                  </a:txBody>
                  <a:tcPr>
                    <a:solidFill>
                      <a:schemeClr val="tx2">
                        <a:lumMod val="60000"/>
                        <a:lumOff val="40000"/>
                      </a:schemeClr>
                    </a:solidFill>
                  </a:tcPr>
                </a:tc>
              </a:tr>
            </a:tbl>
          </a:graphicData>
        </a:graphic>
      </p:graphicFrame>
    </p:spTree>
    <p:extLst>
      <p:ext uri="{BB962C8B-B14F-4D97-AF65-F5344CB8AC3E}">
        <p14:creationId xmlns:p14="http://schemas.microsoft.com/office/powerpoint/2010/main" val="398036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
          <p:cNvSpPr txBox="1">
            <a:spLocks/>
          </p:cNvSpPr>
          <p:nvPr/>
        </p:nvSpPr>
        <p:spPr>
          <a:xfrm>
            <a:off x="251520" y="-28782"/>
            <a:ext cx="8712968" cy="864096"/>
          </a:xfrm>
          <a:prstGeom prst="rect">
            <a:avLst/>
          </a:prstGeom>
          <a:noFill/>
        </p:spPr>
        <p:txBody>
          <a:bodyPr anchor="ctr"/>
          <a:lstStyle>
            <a:lvl1pPr marL="0" indent="0" algn="l" defTabSz="457200" rtl="0" eaLnBrk="1" latinLnBrk="0" hangingPunct="1">
              <a:spcBef>
                <a:spcPct val="20000"/>
              </a:spcBef>
              <a:buFont typeface="Arial"/>
              <a:buNone/>
              <a:defRPr sz="2800" kern="1200">
                <a:solidFill>
                  <a:srgbClr val="011E41"/>
                </a:solidFill>
                <a:latin typeface="FS Jack"/>
                <a:ea typeface="+mn-ea"/>
                <a:cs typeface="FS Jack"/>
              </a:defRPr>
            </a:lvl1pPr>
            <a:lvl2pPr marL="457200" indent="0" algn="l" defTabSz="457200" rtl="0" eaLnBrk="1" latinLnBrk="0" hangingPunct="1">
              <a:spcBef>
                <a:spcPct val="20000"/>
              </a:spcBef>
              <a:buFont typeface="Arial"/>
              <a:buNone/>
              <a:defRPr sz="2400" kern="1200">
                <a:solidFill>
                  <a:srgbClr val="011E41"/>
                </a:solidFill>
                <a:latin typeface="FS Jack"/>
                <a:ea typeface="+mn-ea"/>
                <a:cs typeface="FS Jack"/>
              </a:defRPr>
            </a:lvl2pPr>
            <a:lvl3pPr marL="914400" indent="0" algn="l" defTabSz="457200" rtl="0" eaLnBrk="1" latinLnBrk="0" hangingPunct="1">
              <a:spcBef>
                <a:spcPct val="20000"/>
              </a:spcBef>
              <a:buFont typeface="Arial"/>
              <a:buNone/>
              <a:defRPr sz="2000" kern="1200">
                <a:solidFill>
                  <a:srgbClr val="011E41"/>
                </a:solidFill>
                <a:latin typeface="FS Jack"/>
                <a:ea typeface="+mn-ea"/>
                <a:cs typeface="FS Jack"/>
              </a:defRPr>
            </a:lvl3pPr>
            <a:lvl4pPr marL="1600200" indent="-228600" algn="l" defTabSz="457200" rtl="0" eaLnBrk="1" latinLnBrk="0" hangingPunct="1">
              <a:spcBef>
                <a:spcPct val="20000"/>
              </a:spcBef>
              <a:buFont typeface="Arial"/>
              <a:buChar char="–"/>
              <a:defRPr sz="1800" kern="1200">
                <a:solidFill>
                  <a:srgbClr val="011E41"/>
                </a:solidFill>
                <a:latin typeface="FS Jack"/>
                <a:ea typeface="+mn-ea"/>
                <a:cs typeface="FS Jack"/>
              </a:defRPr>
            </a:lvl4pPr>
            <a:lvl5pPr marL="2057400" indent="-228600" algn="l" defTabSz="457200" rtl="0" eaLnBrk="1" latinLnBrk="0" hangingPunct="1">
              <a:spcBef>
                <a:spcPct val="20000"/>
              </a:spcBef>
              <a:buFont typeface="Arial"/>
              <a:buChar char="»"/>
              <a:defRPr sz="1800" kern="1200">
                <a:solidFill>
                  <a:srgbClr val="011E41"/>
                </a:solidFill>
                <a:latin typeface="FS Jack"/>
                <a:ea typeface="+mn-ea"/>
                <a:cs typeface="FS Jac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1600" b="1" dirty="0" smtClean="0"/>
              <a:t>The SSE Wildcats pilot was run by </a:t>
            </a:r>
            <a:r>
              <a:rPr lang="en-GB" sz="1600" b="1" dirty="0"/>
              <a:t>d</a:t>
            </a:r>
            <a:r>
              <a:rPr lang="en-GB" sz="1600" b="1" dirty="0" smtClean="0"/>
              <a:t>ifferent </a:t>
            </a:r>
            <a:r>
              <a:rPr lang="en-GB" sz="1600" b="1" dirty="0"/>
              <a:t>types of </a:t>
            </a:r>
            <a:r>
              <a:rPr lang="en-GB" sz="1600" b="1" dirty="0" smtClean="0"/>
              <a:t>partners, each of which </a:t>
            </a:r>
            <a:r>
              <a:rPr lang="en-GB" sz="1600" b="1" dirty="0"/>
              <a:t>have varied  strengths and </a:t>
            </a:r>
            <a:r>
              <a:rPr lang="en-GB" sz="1600" b="1" dirty="0" smtClean="0"/>
              <a:t>challenges – CFAs should consider the differing support organisations may require:</a:t>
            </a:r>
            <a:endParaRPr lang="en-GB" sz="1600" b="1" dirty="0"/>
          </a:p>
        </p:txBody>
      </p:sp>
      <p:sp>
        <p:nvSpPr>
          <p:cNvPr id="2" name="AutoShape 6" descr="Image result for community centr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 name="AutoShape 8" descr="Image result for community centr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4" name="AutoShape 10" descr="Image result for community centr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 name="AutoShape 14" descr="Image result for fc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AutoShape 16" descr="Image result for football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AutoShape 18" descr="Image result for football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nvGrpSpPr>
          <p:cNvPr id="15" name="Group 14"/>
          <p:cNvGrpSpPr/>
          <p:nvPr/>
        </p:nvGrpSpPr>
        <p:grpSpPr>
          <a:xfrm>
            <a:off x="-108520" y="1531541"/>
            <a:ext cx="6326473" cy="2693671"/>
            <a:chOff x="175700" y="1646182"/>
            <a:chExt cx="6326473" cy="2693671"/>
          </a:xfrm>
        </p:grpSpPr>
        <p:sp>
          <p:nvSpPr>
            <p:cNvPr id="18" name="TextBox 17"/>
            <p:cNvSpPr txBox="1"/>
            <p:nvPr/>
          </p:nvSpPr>
          <p:spPr>
            <a:xfrm>
              <a:off x="175700" y="3686726"/>
              <a:ext cx="1151872" cy="307777"/>
            </a:xfrm>
            <a:prstGeom prst="rect">
              <a:avLst/>
            </a:prstGeom>
            <a:noFill/>
          </p:spPr>
          <p:txBody>
            <a:bodyPr wrap="square" rtlCol="0">
              <a:spAutoFit/>
            </a:bodyPr>
            <a:lstStyle/>
            <a:p>
              <a:pPr algn="r"/>
              <a:r>
                <a:rPr lang="en-GB" sz="1400" dirty="0">
                  <a:solidFill>
                    <a:srgbClr val="C0504D"/>
                  </a:solidFill>
                  <a:latin typeface="FS Jack" pitchFamily="50" charset="0"/>
                </a:rPr>
                <a:t>Challenges</a:t>
              </a:r>
            </a:p>
          </p:txBody>
        </p:sp>
        <p:grpSp>
          <p:nvGrpSpPr>
            <p:cNvPr id="8" name="Group 7"/>
            <p:cNvGrpSpPr/>
            <p:nvPr/>
          </p:nvGrpSpPr>
          <p:grpSpPr>
            <a:xfrm>
              <a:off x="197925" y="1646182"/>
              <a:ext cx="6304248" cy="1781804"/>
              <a:chOff x="197925" y="1646182"/>
              <a:chExt cx="6304248" cy="1781804"/>
            </a:xfrm>
          </p:grpSpPr>
          <p:sp>
            <p:nvSpPr>
              <p:cNvPr id="11" name="TextBox 10"/>
              <p:cNvSpPr txBox="1"/>
              <p:nvPr/>
            </p:nvSpPr>
            <p:spPr>
              <a:xfrm>
                <a:off x="197925" y="2641398"/>
                <a:ext cx="1151872" cy="307777"/>
              </a:xfrm>
              <a:prstGeom prst="rect">
                <a:avLst/>
              </a:prstGeom>
              <a:noFill/>
            </p:spPr>
            <p:txBody>
              <a:bodyPr wrap="square" rtlCol="0">
                <a:spAutoFit/>
              </a:bodyPr>
              <a:lstStyle/>
              <a:p>
                <a:pPr algn="r"/>
                <a:r>
                  <a:rPr lang="en-GB" sz="1400" dirty="0">
                    <a:solidFill>
                      <a:srgbClr val="1F497D"/>
                    </a:solidFill>
                    <a:latin typeface="FS Jack"/>
                  </a:rPr>
                  <a:t>Strengths</a:t>
                </a:r>
              </a:p>
            </p:txBody>
          </p:sp>
          <p:sp>
            <p:nvSpPr>
              <p:cNvPr id="19" name="Rectangle 18"/>
              <p:cNvSpPr/>
              <p:nvPr/>
            </p:nvSpPr>
            <p:spPr>
              <a:xfrm>
                <a:off x="1343407" y="2458623"/>
                <a:ext cx="1656184" cy="969363"/>
              </a:xfrm>
              <a:prstGeom prst="rect">
                <a:avLst/>
              </a:prstGeom>
              <a:solidFill>
                <a:schemeClr val="tx2">
                  <a:lumMod val="20000"/>
                  <a:lumOff val="80000"/>
                </a:schemeClr>
              </a:solidFill>
              <a:ln w="12700">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GB" sz="1000" dirty="0">
                    <a:solidFill>
                      <a:srgbClr val="1F497D"/>
                    </a:solidFill>
                    <a:latin typeface="FS Jack"/>
                  </a:rPr>
                  <a:t>Facilities</a:t>
                </a:r>
              </a:p>
              <a:p>
                <a:pPr marL="171450" indent="-171450">
                  <a:buFont typeface="Arial" panose="020B0604020202020204" pitchFamily="34" charset="0"/>
                  <a:buChar char="•"/>
                </a:pPr>
                <a:r>
                  <a:rPr lang="en-GB" sz="1000" dirty="0">
                    <a:solidFill>
                      <a:srgbClr val="1F497D"/>
                    </a:solidFill>
                    <a:latin typeface="FS Jack"/>
                  </a:rPr>
                  <a:t>Coaches</a:t>
                </a:r>
              </a:p>
              <a:p>
                <a:pPr marL="171450" indent="-171450">
                  <a:buFont typeface="Arial" panose="020B0604020202020204" pitchFamily="34" charset="0"/>
                  <a:buChar char="•"/>
                </a:pPr>
                <a:r>
                  <a:rPr lang="en-GB" sz="1000" dirty="0">
                    <a:solidFill>
                      <a:srgbClr val="1F497D"/>
                    </a:solidFill>
                    <a:latin typeface="FS Jack"/>
                  </a:rPr>
                  <a:t>Existing </a:t>
                </a:r>
                <a:r>
                  <a:rPr lang="en-GB" sz="1000" dirty="0" smtClean="0">
                    <a:solidFill>
                      <a:srgbClr val="1F497D"/>
                    </a:solidFill>
                    <a:latin typeface="FS Jack"/>
                  </a:rPr>
                  <a:t>experience</a:t>
                </a:r>
                <a:endParaRPr lang="en-GB" sz="1000" dirty="0">
                  <a:solidFill>
                    <a:srgbClr val="1F497D"/>
                  </a:solidFill>
                  <a:latin typeface="FS Jack"/>
                </a:endParaRPr>
              </a:p>
              <a:p>
                <a:pPr marL="171450" indent="-171450">
                  <a:buFont typeface="Arial" panose="020B0604020202020204" pitchFamily="34" charset="0"/>
                  <a:buChar char="•"/>
                </a:pPr>
                <a:r>
                  <a:rPr lang="en-GB" sz="1000" dirty="0">
                    <a:solidFill>
                      <a:srgbClr val="1F497D"/>
                    </a:solidFill>
                    <a:latin typeface="FS Jack"/>
                  </a:rPr>
                  <a:t>Networks </a:t>
                </a:r>
              </a:p>
            </p:txBody>
          </p:sp>
          <p:sp>
            <p:nvSpPr>
              <p:cNvPr id="23" name="Rectangle 22"/>
              <p:cNvSpPr/>
              <p:nvPr/>
            </p:nvSpPr>
            <p:spPr>
              <a:xfrm>
                <a:off x="3095839" y="2453103"/>
                <a:ext cx="1656184" cy="970852"/>
              </a:xfrm>
              <a:prstGeom prst="rect">
                <a:avLst/>
              </a:prstGeom>
              <a:solidFill>
                <a:schemeClr val="tx2">
                  <a:lumMod val="20000"/>
                  <a:lumOff val="80000"/>
                </a:schemeClr>
              </a:solidFill>
              <a:ln w="12700">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GB" sz="1000" dirty="0">
                    <a:solidFill>
                      <a:srgbClr val="1F497D"/>
                    </a:solidFill>
                    <a:latin typeface="FS Jack"/>
                  </a:rPr>
                  <a:t>Accesses untapped communities</a:t>
                </a:r>
              </a:p>
            </p:txBody>
          </p:sp>
          <p:grpSp>
            <p:nvGrpSpPr>
              <p:cNvPr id="7" name="Group 6"/>
              <p:cNvGrpSpPr/>
              <p:nvPr/>
            </p:nvGrpSpPr>
            <p:grpSpPr>
              <a:xfrm>
                <a:off x="1333922" y="1646182"/>
                <a:ext cx="5161048" cy="705651"/>
                <a:chOff x="1333922" y="1646182"/>
                <a:chExt cx="5161048" cy="705651"/>
              </a:xfrm>
            </p:grpSpPr>
            <p:pic>
              <p:nvPicPr>
                <p:cNvPr id="1028" name="Picture 4" descr="Image result for school icon"/>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556" b="5556"/>
                <a:stretch/>
              </p:blipFill>
              <p:spPr bwMode="auto">
                <a:xfrm>
                  <a:off x="5431081" y="1646182"/>
                  <a:ext cx="486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93423" y="1646182"/>
                  <a:ext cx="442046"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fiona.macgregor\AppData\Local\Microsoft\Windows\Temporary Internet Files\Content.IE5\4EZMXRUA\Emoji_u26bd.svg[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6293" y="1646182"/>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333922" y="2080942"/>
                  <a:ext cx="1656184" cy="26618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F497D"/>
                      </a:solidFill>
                      <a:latin typeface="FS Jack" pitchFamily="50" charset="0"/>
                    </a:rPr>
                    <a:t>Football clubs</a:t>
                  </a:r>
                </a:p>
              </p:txBody>
            </p:sp>
            <p:sp>
              <p:nvSpPr>
                <p:cNvPr id="26" name="Rectangle 25"/>
                <p:cNvSpPr/>
                <p:nvPr/>
              </p:nvSpPr>
              <p:spPr>
                <a:xfrm>
                  <a:off x="3086354" y="2078182"/>
                  <a:ext cx="1656184" cy="26618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F497D"/>
                      </a:solidFill>
                      <a:latin typeface="FS Jack" pitchFamily="50" charset="0"/>
                    </a:rPr>
                    <a:t>Community </a:t>
                  </a:r>
                  <a:r>
                    <a:rPr lang="en-GB" sz="1100" dirty="0" smtClean="0">
                      <a:solidFill>
                        <a:srgbClr val="1F497D"/>
                      </a:solidFill>
                      <a:latin typeface="FS Jack" pitchFamily="50" charset="0"/>
                    </a:rPr>
                    <a:t>deliverers*</a:t>
                  </a:r>
                  <a:endParaRPr lang="en-GB" sz="1100" dirty="0">
                    <a:solidFill>
                      <a:srgbClr val="1F497D"/>
                    </a:solidFill>
                    <a:latin typeface="FS Jack" pitchFamily="50" charset="0"/>
                  </a:endParaRPr>
                </a:p>
              </p:txBody>
            </p:sp>
            <p:sp>
              <p:nvSpPr>
                <p:cNvPr id="27" name="Rectangle 26"/>
                <p:cNvSpPr/>
                <p:nvPr/>
              </p:nvSpPr>
              <p:spPr>
                <a:xfrm>
                  <a:off x="4838786" y="2085647"/>
                  <a:ext cx="1656184" cy="26618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F497D"/>
                      </a:solidFill>
                      <a:latin typeface="FS Jack" pitchFamily="50" charset="0"/>
                    </a:rPr>
                    <a:t>School affiliated clubs</a:t>
                  </a:r>
                </a:p>
              </p:txBody>
            </p:sp>
          </p:grpSp>
          <p:sp>
            <p:nvSpPr>
              <p:cNvPr id="28" name="Rectangle 27"/>
              <p:cNvSpPr/>
              <p:nvPr/>
            </p:nvSpPr>
            <p:spPr>
              <a:xfrm>
                <a:off x="4845989" y="2470662"/>
                <a:ext cx="1656184" cy="957026"/>
              </a:xfrm>
              <a:prstGeom prst="rect">
                <a:avLst/>
              </a:prstGeom>
              <a:solidFill>
                <a:schemeClr val="tx2">
                  <a:lumMod val="20000"/>
                  <a:lumOff val="80000"/>
                </a:schemeClr>
              </a:solidFill>
              <a:ln w="12700">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GB" sz="1000" dirty="0">
                    <a:solidFill>
                      <a:srgbClr val="1F497D"/>
                    </a:solidFill>
                    <a:latin typeface="FS Jack"/>
                  </a:rPr>
                  <a:t>Direct contact </a:t>
                </a:r>
                <a:r>
                  <a:rPr lang="en-GB" sz="1000" dirty="0" smtClean="0">
                    <a:solidFill>
                      <a:srgbClr val="1F497D"/>
                    </a:solidFill>
                    <a:latin typeface="FS Jack"/>
                  </a:rPr>
                  <a:t>with the </a:t>
                </a:r>
                <a:r>
                  <a:rPr lang="en-GB" sz="1000" dirty="0">
                    <a:solidFill>
                      <a:srgbClr val="1F497D"/>
                    </a:solidFill>
                    <a:latin typeface="FS Jack"/>
                  </a:rPr>
                  <a:t>target audience</a:t>
                </a:r>
              </a:p>
              <a:p>
                <a:pPr marL="171450" indent="-171450">
                  <a:buFont typeface="Arial" panose="020B0604020202020204" pitchFamily="34" charset="0"/>
                  <a:buChar char="•"/>
                </a:pPr>
                <a:r>
                  <a:rPr lang="en-GB" sz="1000" dirty="0">
                    <a:solidFill>
                      <a:srgbClr val="1F497D"/>
                    </a:solidFill>
                    <a:latin typeface="FS Jack"/>
                  </a:rPr>
                  <a:t>Facilities</a:t>
                </a:r>
              </a:p>
              <a:p>
                <a:pPr marL="171450" indent="-171450">
                  <a:buFont typeface="Arial" panose="020B0604020202020204" pitchFamily="34" charset="0"/>
                  <a:buChar char="•"/>
                </a:pPr>
                <a:r>
                  <a:rPr lang="en-GB" sz="1000" dirty="0">
                    <a:solidFill>
                      <a:srgbClr val="1F497D"/>
                    </a:solidFill>
                    <a:latin typeface="FS Jack"/>
                  </a:rPr>
                  <a:t>Community links</a:t>
                </a:r>
              </a:p>
              <a:p>
                <a:pPr marL="171450" indent="-171450">
                  <a:buFont typeface="Arial" panose="020B0604020202020204" pitchFamily="34" charset="0"/>
                  <a:buChar char="•"/>
                </a:pPr>
                <a:r>
                  <a:rPr lang="en-GB" sz="1000" dirty="0">
                    <a:solidFill>
                      <a:srgbClr val="1F497D"/>
                    </a:solidFill>
                    <a:latin typeface="FS Jack"/>
                  </a:rPr>
                  <a:t>Activity schedules</a:t>
                </a:r>
              </a:p>
              <a:p>
                <a:pPr marL="171450" indent="-171450">
                  <a:buFont typeface="Arial" panose="020B0604020202020204" pitchFamily="34" charset="0"/>
                  <a:buChar char="•"/>
                </a:pPr>
                <a:r>
                  <a:rPr lang="en-GB" sz="1000" dirty="0" smtClean="0">
                    <a:solidFill>
                      <a:srgbClr val="1F497D"/>
                    </a:solidFill>
                    <a:latin typeface="FS Jack"/>
                  </a:rPr>
                  <a:t>Parents’ trust</a:t>
                </a:r>
                <a:endParaRPr lang="en-GB" sz="1000" dirty="0">
                  <a:solidFill>
                    <a:srgbClr val="1F497D"/>
                  </a:solidFill>
                  <a:latin typeface="FS Jack"/>
                </a:endParaRPr>
              </a:p>
            </p:txBody>
          </p:sp>
        </p:grpSp>
        <p:sp>
          <p:nvSpPr>
            <p:cNvPr id="29" name="Rectangle 28"/>
            <p:cNvSpPr/>
            <p:nvPr/>
          </p:nvSpPr>
          <p:spPr>
            <a:xfrm>
              <a:off x="1343407" y="3514506"/>
              <a:ext cx="1656184" cy="825347"/>
            </a:xfrm>
            <a:prstGeom prst="rect">
              <a:avLst/>
            </a:prstGeom>
            <a:solidFill>
              <a:schemeClr val="accent2">
                <a:lumMod val="20000"/>
                <a:lumOff val="80000"/>
              </a:schemeClr>
            </a:solidFill>
            <a:ln w="12700">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GB" sz="1000" dirty="0">
                  <a:solidFill>
                    <a:srgbClr val="C0504D"/>
                  </a:solidFill>
                  <a:latin typeface="FS Jack"/>
                </a:rPr>
                <a:t>May have conflict of interest with competitive girls teams</a:t>
              </a:r>
            </a:p>
          </p:txBody>
        </p:sp>
        <p:sp>
          <p:nvSpPr>
            <p:cNvPr id="30" name="Rectangle 29"/>
            <p:cNvSpPr/>
            <p:nvPr/>
          </p:nvSpPr>
          <p:spPr>
            <a:xfrm>
              <a:off x="3095839" y="3507715"/>
              <a:ext cx="1656184" cy="826615"/>
            </a:xfrm>
            <a:prstGeom prst="rect">
              <a:avLst/>
            </a:prstGeom>
            <a:solidFill>
              <a:schemeClr val="accent2">
                <a:lumMod val="20000"/>
                <a:lumOff val="80000"/>
              </a:schemeClr>
            </a:solidFill>
            <a:ln w="12700">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GB" sz="1000" dirty="0">
                  <a:solidFill>
                    <a:srgbClr val="C0504D"/>
                  </a:solidFill>
                  <a:latin typeface="FS Jack"/>
                </a:rPr>
                <a:t>Lack experience, resources, and networks</a:t>
              </a:r>
            </a:p>
            <a:p>
              <a:pPr marL="171450" indent="-171450">
                <a:buFont typeface="Arial" panose="020B0604020202020204" pitchFamily="34" charset="0"/>
                <a:buChar char="•"/>
              </a:pPr>
              <a:r>
                <a:rPr lang="en-GB" sz="1000" dirty="0">
                  <a:solidFill>
                    <a:srgbClr val="C0504D"/>
                  </a:solidFill>
                  <a:latin typeface="FS Jack"/>
                </a:rPr>
                <a:t>Heavily rely on volunteers</a:t>
              </a:r>
            </a:p>
          </p:txBody>
        </p:sp>
        <p:sp>
          <p:nvSpPr>
            <p:cNvPr id="31" name="Rectangle 30"/>
            <p:cNvSpPr/>
            <p:nvPr/>
          </p:nvSpPr>
          <p:spPr>
            <a:xfrm>
              <a:off x="4845989" y="3521541"/>
              <a:ext cx="1656184" cy="814843"/>
            </a:xfrm>
            <a:prstGeom prst="rect">
              <a:avLst/>
            </a:prstGeom>
            <a:solidFill>
              <a:schemeClr val="accent2">
                <a:lumMod val="20000"/>
                <a:lumOff val="80000"/>
              </a:schemeClr>
            </a:solidFill>
            <a:ln w="12700">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 typeface="Arial" panose="020B0604020202020204" pitchFamily="34" charset="0"/>
                <a:buChar char="•"/>
              </a:pPr>
              <a:r>
                <a:rPr lang="en-GB" sz="1000" dirty="0">
                  <a:solidFill>
                    <a:srgbClr val="C0504D"/>
                  </a:solidFill>
                  <a:latin typeface="FS Jack"/>
                </a:rPr>
                <a:t>Lack the technical football experience of a club</a:t>
              </a:r>
            </a:p>
          </p:txBody>
        </p:sp>
      </p:grpSp>
      <p:sp>
        <p:nvSpPr>
          <p:cNvPr id="34" name="Rectangle 33"/>
          <p:cNvSpPr/>
          <p:nvPr/>
        </p:nvSpPr>
        <p:spPr>
          <a:xfrm>
            <a:off x="543912" y="883469"/>
            <a:ext cx="8188786" cy="50405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1F497D"/>
                </a:solidFill>
                <a:latin typeface="FS Jack" pitchFamily="50" charset="0"/>
              </a:rPr>
              <a:t>SSE Wildcats sessions </a:t>
            </a:r>
            <a:r>
              <a:rPr lang="en-GB" sz="1200" dirty="0" smtClean="0">
                <a:solidFill>
                  <a:srgbClr val="1F497D"/>
                </a:solidFill>
                <a:latin typeface="FS Jack" pitchFamily="50" charset="0"/>
              </a:rPr>
              <a:t>were run </a:t>
            </a:r>
            <a:r>
              <a:rPr lang="en-GB" sz="1200" dirty="0">
                <a:solidFill>
                  <a:srgbClr val="1F497D"/>
                </a:solidFill>
                <a:latin typeface="FS Jack" pitchFamily="50" charset="0"/>
              </a:rPr>
              <a:t>by a wide variety of partners, such as Football Clubs, school affiliated centres, and community </a:t>
            </a:r>
            <a:r>
              <a:rPr lang="en-GB" sz="1200" dirty="0" smtClean="0">
                <a:solidFill>
                  <a:srgbClr val="1F497D"/>
                </a:solidFill>
                <a:latin typeface="FS Jack" pitchFamily="50" charset="0"/>
              </a:rPr>
              <a:t>deliverers, </a:t>
            </a:r>
            <a:r>
              <a:rPr lang="en-GB" sz="1200" dirty="0">
                <a:solidFill>
                  <a:srgbClr val="1F497D"/>
                </a:solidFill>
                <a:latin typeface="FS Jack" pitchFamily="50" charset="0"/>
              </a:rPr>
              <a:t>and each type of partner boasts its own strengths and challenges</a:t>
            </a:r>
          </a:p>
        </p:txBody>
      </p:sp>
      <p:sp>
        <p:nvSpPr>
          <p:cNvPr id="35" name="Rectangle 34"/>
          <p:cNvSpPr/>
          <p:nvPr/>
        </p:nvSpPr>
        <p:spPr>
          <a:xfrm>
            <a:off x="1823740" y="4490097"/>
            <a:ext cx="6885194" cy="497828"/>
          </a:xfrm>
          <a:prstGeom prst="rect">
            <a:avLst/>
          </a:prstGeom>
          <a:solidFill>
            <a:schemeClr val="bg1">
              <a:lumMod val="85000"/>
            </a:schemeClr>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lumMod val="85000"/>
                    <a:lumOff val="15000"/>
                  </a:schemeClr>
                </a:solidFill>
                <a:latin typeface="FS Jack" pitchFamily="50" charset="0"/>
              </a:rPr>
              <a:t>With this in mind, it’s good to have a target but also to acknowledge the different difficulties partners may face in achieving that target  </a:t>
            </a:r>
          </a:p>
        </p:txBody>
      </p:sp>
      <p:pic>
        <p:nvPicPr>
          <p:cNvPr id="36" name="Picture 2" descr="C:\Users\harriet.boyd\Downloads\light-bulb.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9632" y="444792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843778" y="2356021"/>
            <a:ext cx="1888920" cy="186366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100" dirty="0">
                <a:solidFill>
                  <a:srgbClr val="1F497D"/>
                </a:solidFill>
                <a:latin typeface="FS Jack Light" pitchFamily="50" charset="0"/>
              </a:rPr>
              <a:t>What defines success is coloured by the circumstance of each partner e.g.:</a:t>
            </a:r>
          </a:p>
          <a:p>
            <a:endParaRPr lang="en-GB" sz="1100" dirty="0">
              <a:solidFill>
                <a:srgbClr val="1F497D"/>
              </a:solidFill>
              <a:latin typeface="FS Jack Light" pitchFamily="50" charset="0"/>
            </a:endParaRPr>
          </a:p>
          <a:p>
            <a:pPr marL="171450" indent="-171450">
              <a:buFont typeface="Arial" panose="020B0604020202020204" pitchFamily="34" charset="0"/>
              <a:buChar char="•"/>
            </a:pPr>
            <a:r>
              <a:rPr lang="en-GB" sz="1100" dirty="0">
                <a:solidFill>
                  <a:srgbClr val="1F497D"/>
                </a:solidFill>
                <a:latin typeface="FS Jack Light" pitchFamily="50" charset="0"/>
              </a:rPr>
              <a:t>Football clubs will easily register 30 players</a:t>
            </a:r>
          </a:p>
          <a:p>
            <a:pPr marL="171450" indent="-171450">
              <a:buFont typeface="Arial" panose="020B0604020202020204" pitchFamily="34" charset="0"/>
              <a:buChar char="•"/>
            </a:pPr>
            <a:endParaRPr lang="en-GB" sz="1100" dirty="0">
              <a:solidFill>
                <a:srgbClr val="1F497D"/>
              </a:solidFill>
              <a:latin typeface="FS Jack Light" pitchFamily="50" charset="0"/>
            </a:endParaRPr>
          </a:p>
          <a:p>
            <a:pPr marL="171450" indent="-171450">
              <a:buFont typeface="Arial" panose="020B0604020202020204" pitchFamily="34" charset="0"/>
              <a:buChar char="•"/>
            </a:pPr>
            <a:r>
              <a:rPr lang="en-GB" sz="1100" dirty="0">
                <a:solidFill>
                  <a:srgbClr val="1F497D"/>
                </a:solidFill>
                <a:latin typeface="FS Jack Light" pitchFamily="50" charset="0"/>
              </a:rPr>
              <a:t>Community </a:t>
            </a:r>
            <a:r>
              <a:rPr lang="en-GB" sz="1100" dirty="0" smtClean="0">
                <a:solidFill>
                  <a:srgbClr val="1F497D"/>
                </a:solidFill>
                <a:latin typeface="FS Jack Light" pitchFamily="50" charset="0"/>
              </a:rPr>
              <a:t>deliverers feel </a:t>
            </a:r>
            <a:r>
              <a:rPr lang="en-GB" sz="1100" dirty="0">
                <a:solidFill>
                  <a:srgbClr val="1F497D"/>
                </a:solidFill>
                <a:latin typeface="FS Jack Light" pitchFamily="50" charset="0"/>
              </a:rPr>
              <a:t>that registering 10 girls is also a big achievement</a:t>
            </a:r>
          </a:p>
        </p:txBody>
      </p:sp>
      <p:sp>
        <p:nvSpPr>
          <p:cNvPr id="16" name="Right Arrow 15"/>
          <p:cNvSpPr/>
          <p:nvPr/>
        </p:nvSpPr>
        <p:spPr>
          <a:xfrm>
            <a:off x="6309393" y="2984259"/>
            <a:ext cx="442279" cy="408815"/>
          </a:xfrm>
          <a:prstGeom prst="rightArrow">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tx2"/>
              </a:solidFill>
              <a:latin typeface="FS Jack" pitchFamily="50" charset="0"/>
            </a:endParaRPr>
          </a:p>
        </p:txBody>
      </p:sp>
    </p:spTree>
    <p:extLst>
      <p:ext uri="{BB962C8B-B14F-4D97-AF65-F5344CB8AC3E}">
        <p14:creationId xmlns:p14="http://schemas.microsoft.com/office/powerpoint/2010/main" val="31781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79512" y="1777851"/>
            <a:ext cx="1224136" cy="161970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F497D"/>
                </a:solidFill>
                <a:latin typeface="FS Jack Light" pitchFamily="50" charset="0"/>
              </a:rPr>
              <a:t>Successful centres are using a broad range of marketing approaches</a:t>
            </a:r>
          </a:p>
        </p:txBody>
      </p:sp>
      <p:sp>
        <p:nvSpPr>
          <p:cNvPr id="25" name="Right Arrow 24"/>
          <p:cNvSpPr/>
          <p:nvPr/>
        </p:nvSpPr>
        <p:spPr>
          <a:xfrm>
            <a:off x="1403648" y="2264126"/>
            <a:ext cx="360040" cy="432048"/>
          </a:xfrm>
          <a:prstGeom prst="rightArrow">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dirty="0">
              <a:solidFill>
                <a:schemeClr val="tx2"/>
              </a:solidFill>
              <a:latin typeface="FS Jack" pitchFamily="50" charset="0"/>
            </a:endParaRPr>
          </a:p>
        </p:txBody>
      </p:sp>
      <p:sp>
        <p:nvSpPr>
          <p:cNvPr id="37" name="Rectangular Callout 36"/>
          <p:cNvSpPr/>
          <p:nvPr/>
        </p:nvSpPr>
        <p:spPr>
          <a:xfrm>
            <a:off x="6812994" y="3835797"/>
            <a:ext cx="2015068" cy="936104"/>
          </a:xfrm>
          <a:prstGeom prst="wedgeRectCallout">
            <a:avLst>
              <a:gd name="adj1" fmla="val -32419"/>
              <a:gd name="adj2" fmla="val -69334"/>
            </a:avLst>
          </a:prstGeom>
          <a:solidFill>
            <a:schemeClr val="tx2">
              <a:lumMod val="20000"/>
              <a:lumOff val="80000"/>
            </a:schemeClr>
          </a:solidFill>
          <a:ln w="12700">
            <a:solidFill>
              <a:schemeClr val="tx1">
                <a:lumMod val="65000"/>
                <a:lumOff val="3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i="1" dirty="0">
                <a:solidFill>
                  <a:srgbClr val="011E41"/>
                </a:solidFill>
                <a:latin typeface="FS Jack Light" pitchFamily="50" charset="0"/>
              </a:rPr>
              <a:t>“The ones being more proactive about marketing have definitely been rewarded with numbers.” </a:t>
            </a:r>
          </a:p>
          <a:p>
            <a:pPr algn="ctr"/>
            <a:endParaRPr lang="en-GB" sz="900" i="1" dirty="0">
              <a:solidFill>
                <a:srgbClr val="011E41"/>
              </a:solidFill>
              <a:latin typeface="FS Jack Light" pitchFamily="50" charset="0"/>
            </a:endParaRPr>
          </a:p>
          <a:p>
            <a:pPr algn="ctr"/>
            <a:r>
              <a:rPr lang="en-GB" sz="900" dirty="0">
                <a:solidFill>
                  <a:srgbClr val="011E41"/>
                </a:solidFill>
                <a:latin typeface="FS Jack Light" pitchFamily="50" charset="0"/>
              </a:rPr>
              <a:t>CFA</a:t>
            </a:r>
          </a:p>
        </p:txBody>
      </p:sp>
      <p:sp>
        <p:nvSpPr>
          <p:cNvPr id="38" name="Rounded Rectangle 37"/>
          <p:cNvSpPr/>
          <p:nvPr/>
        </p:nvSpPr>
        <p:spPr>
          <a:xfrm>
            <a:off x="720676" y="3835797"/>
            <a:ext cx="5939556" cy="1039610"/>
          </a:xfrm>
          <a:prstGeom prst="roundRect">
            <a:avLst/>
          </a:prstGeom>
          <a:solidFill>
            <a:schemeClr val="bg1"/>
          </a:solidFill>
          <a:ln w="12700">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n-GB" sz="1000" dirty="0">
                <a:solidFill>
                  <a:srgbClr val="4F81BD"/>
                </a:solidFill>
                <a:latin typeface="FS Jack"/>
              </a:rPr>
              <a:t>A Football Club experimented with Facebook advertising to promote the initiative. </a:t>
            </a:r>
          </a:p>
          <a:p>
            <a:endParaRPr lang="en-GB" sz="1000" dirty="0">
              <a:solidFill>
                <a:srgbClr val="4F81BD"/>
              </a:solidFill>
              <a:latin typeface="FS Jack"/>
            </a:endParaRPr>
          </a:p>
          <a:p>
            <a:pPr marL="171450" indent="-171450">
              <a:buFont typeface="Arial" panose="020B0604020202020204" pitchFamily="34" charset="0"/>
              <a:buChar char="•"/>
            </a:pPr>
            <a:r>
              <a:rPr lang="en-GB" sz="1000" dirty="0">
                <a:solidFill>
                  <a:srgbClr val="1F497D"/>
                </a:solidFill>
                <a:latin typeface="FS Jack"/>
              </a:rPr>
              <a:t>They found the ROI much higher than using print advertising at £20 to reach 20,000 people</a:t>
            </a:r>
          </a:p>
          <a:p>
            <a:pPr marL="171450" indent="-171450">
              <a:buFont typeface="Arial" panose="020B0604020202020204" pitchFamily="34" charset="0"/>
              <a:buChar char="•"/>
            </a:pPr>
            <a:r>
              <a:rPr lang="en-GB" sz="1000" dirty="0">
                <a:solidFill>
                  <a:srgbClr val="1F497D"/>
                </a:solidFill>
                <a:latin typeface="FS Jack"/>
              </a:rPr>
              <a:t>They were able to target the advertising to girls and parents of girls in the right area and age group </a:t>
            </a:r>
            <a:endParaRPr lang="en-GB" sz="1000" dirty="0">
              <a:solidFill>
                <a:srgbClr val="4F81BD"/>
              </a:solidFill>
              <a:latin typeface="FS Jack"/>
            </a:endParaRPr>
          </a:p>
          <a:p>
            <a:pPr marL="171450" indent="-171450">
              <a:buFont typeface="Arial" panose="020B0604020202020204" pitchFamily="34" charset="0"/>
              <a:buChar char="•"/>
            </a:pPr>
            <a:r>
              <a:rPr lang="en-GB" sz="1000" dirty="0">
                <a:solidFill>
                  <a:srgbClr val="1F497D"/>
                </a:solidFill>
                <a:latin typeface="FS Jack"/>
              </a:rPr>
              <a:t>The centre attracted 45-50 registered players</a:t>
            </a:r>
          </a:p>
        </p:txBody>
      </p:sp>
      <p:sp>
        <p:nvSpPr>
          <p:cNvPr id="41" name="TextBox 40"/>
          <p:cNvSpPr txBox="1"/>
          <p:nvPr/>
        </p:nvSpPr>
        <p:spPr>
          <a:xfrm>
            <a:off x="720676" y="3558798"/>
            <a:ext cx="1584176" cy="276999"/>
          </a:xfrm>
          <a:prstGeom prst="rect">
            <a:avLst/>
          </a:prstGeom>
          <a:noFill/>
        </p:spPr>
        <p:txBody>
          <a:bodyPr wrap="square" rtlCol="0">
            <a:spAutoFit/>
          </a:bodyPr>
          <a:lstStyle/>
          <a:p>
            <a:r>
              <a:rPr lang="en-GB" sz="1200" dirty="0">
                <a:solidFill>
                  <a:srgbClr val="4BACC6"/>
                </a:solidFill>
              </a:rPr>
              <a:t>Case Study </a:t>
            </a:r>
          </a:p>
        </p:txBody>
      </p:sp>
      <p:grpSp>
        <p:nvGrpSpPr>
          <p:cNvPr id="8" name="Group 7"/>
          <p:cNvGrpSpPr/>
          <p:nvPr/>
        </p:nvGrpSpPr>
        <p:grpSpPr>
          <a:xfrm>
            <a:off x="1835696" y="1798095"/>
            <a:ext cx="7125570" cy="1604758"/>
            <a:chOff x="1835696" y="1798095"/>
            <a:chExt cx="7125570" cy="1604758"/>
          </a:xfrm>
        </p:grpSpPr>
        <p:grpSp>
          <p:nvGrpSpPr>
            <p:cNvPr id="4" name="Group 3"/>
            <p:cNvGrpSpPr/>
            <p:nvPr/>
          </p:nvGrpSpPr>
          <p:grpSpPr>
            <a:xfrm>
              <a:off x="1835696" y="1798095"/>
              <a:ext cx="7125570" cy="1604758"/>
              <a:chOff x="1910926" y="1795770"/>
              <a:chExt cx="7125570" cy="1604758"/>
            </a:xfrm>
          </p:grpSpPr>
          <p:grpSp>
            <p:nvGrpSpPr>
              <p:cNvPr id="3" name="Group 2"/>
              <p:cNvGrpSpPr/>
              <p:nvPr/>
            </p:nvGrpSpPr>
            <p:grpSpPr>
              <a:xfrm>
                <a:off x="1910926" y="1795770"/>
                <a:ext cx="7125570" cy="1604758"/>
                <a:chOff x="1942685" y="1697609"/>
                <a:chExt cx="7004221" cy="1490115"/>
              </a:xfrm>
            </p:grpSpPr>
            <p:sp>
              <p:nvSpPr>
                <p:cNvPr id="6" name="Oval 5"/>
                <p:cNvSpPr/>
                <p:nvPr/>
              </p:nvSpPr>
              <p:spPr>
                <a:xfrm>
                  <a:off x="1942685" y="1697609"/>
                  <a:ext cx="1081151" cy="1022903"/>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pSp>
              <p:nvGrpSpPr>
                <p:cNvPr id="16" name="Group 15"/>
                <p:cNvGrpSpPr/>
                <p:nvPr/>
              </p:nvGrpSpPr>
              <p:grpSpPr>
                <a:xfrm>
                  <a:off x="4270847" y="1699768"/>
                  <a:ext cx="1098141" cy="1487956"/>
                  <a:chOff x="766737" y="968449"/>
                  <a:chExt cx="1463381" cy="2167687"/>
                </a:xfrm>
              </p:grpSpPr>
              <p:sp>
                <p:nvSpPr>
                  <p:cNvPr id="17" name="Oval 16"/>
                  <p:cNvSpPr/>
                  <p:nvPr/>
                </p:nvSpPr>
                <p:spPr>
                  <a:xfrm>
                    <a:off x="766737" y="968449"/>
                    <a:ext cx="1440741" cy="1490186"/>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9" name="Rectangle 18"/>
                  <p:cNvSpPr/>
                  <p:nvPr/>
                </p:nvSpPr>
                <p:spPr>
                  <a:xfrm>
                    <a:off x="789377" y="2380851"/>
                    <a:ext cx="1440741" cy="755285"/>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white"/>
                        </a:solidFill>
                        <a:latin typeface="FS Jack" pitchFamily="50" charset="0"/>
                      </a:rPr>
                      <a:t>Targeted social media advertising</a:t>
                    </a:r>
                  </a:p>
                </p:txBody>
              </p:sp>
            </p:grpSp>
            <p:pic>
              <p:nvPicPr>
                <p:cNvPr id="2053" name="Picture 5"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927" y="1938005"/>
                  <a:ext cx="962258" cy="47246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106767" y="1697609"/>
                  <a:ext cx="1089645" cy="1490115"/>
                  <a:chOff x="766737" y="968449"/>
                  <a:chExt cx="1452060" cy="2170832"/>
                </a:xfrm>
              </p:grpSpPr>
              <p:sp>
                <p:nvSpPr>
                  <p:cNvPr id="13" name="Oval 12"/>
                  <p:cNvSpPr/>
                  <p:nvPr/>
                </p:nvSpPr>
                <p:spPr>
                  <a:xfrm>
                    <a:off x="766737" y="968449"/>
                    <a:ext cx="1440741" cy="1490187"/>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5" name="Rectangle 14"/>
                  <p:cNvSpPr/>
                  <p:nvPr/>
                </p:nvSpPr>
                <p:spPr>
                  <a:xfrm>
                    <a:off x="778056" y="2380851"/>
                    <a:ext cx="1440741" cy="758430"/>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white"/>
                        </a:solidFill>
                        <a:latin typeface="FS Jack" pitchFamily="50" charset="0"/>
                      </a:rPr>
                      <a:t>Promote through own website</a:t>
                    </a:r>
                  </a:p>
                </p:txBody>
              </p:sp>
            </p:gr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67064">
                  <a:off x="3178925" y="1893499"/>
                  <a:ext cx="996818" cy="599248"/>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grpSp>
              <p:nvGrpSpPr>
                <p:cNvPr id="20" name="Group 19"/>
                <p:cNvGrpSpPr/>
                <p:nvPr/>
              </p:nvGrpSpPr>
              <p:grpSpPr>
                <a:xfrm>
                  <a:off x="5460413" y="1697610"/>
                  <a:ext cx="1141342" cy="1490114"/>
                  <a:chOff x="765370" y="968449"/>
                  <a:chExt cx="1520951" cy="2170831"/>
                </a:xfrm>
              </p:grpSpPr>
              <p:sp>
                <p:nvSpPr>
                  <p:cNvPr id="21" name="Oval 20"/>
                  <p:cNvSpPr/>
                  <p:nvPr/>
                </p:nvSpPr>
                <p:spPr>
                  <a:xfrm>
                    <a:off x="766738" y="968449"/>
                    <a:ext cx="1440742" cy="1490187"/>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765370" y="2380851"/>
                    <a:ext cx="1520951" cy="758429"/>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white"/>
                        </a:solidFill>
                        <a:latin typeface="FS Jack" pitchFamily="50" charset="0"/>
                      </a:rPr>
                      <a:t>Use existing social media accounts</a:t>
                    </a:r>
                  </a:p>
                </p:txBody>
              </p:sp>
            </p:grpSp>
            <p:grpSp>
              <p:nvGrpSpPr>
                <p:cNvPr id="27" name="Group 26"/>
                <p:cNvGrpSpPr/>
                <p:nvPr/>
              </p:nvGrpSpPr>
              <p:grpSpPr>
                <a:xfrm>
                  <a:off x="6659201" y="1697610"/>
                  <a:ext cx="1115130" cy="1490114"/>
                  <a:chOff x="766737" y="968449"/>
                  <a:chExt cx="1486022" cy="2170830"/>
                </a:xfrm>
              </p:grpSpPr>
              <p:sp>
                <p:nvSpPr>
                  <p:cNvPr id="28" name="Oval 27"/>
                  <p:cNvSpPr/>
                  <p:nvPr/>
                </p:nvSpPr>
                <p:spPr>
                  <a:xfrm>
                    <a:off x="766737" y="968449"/>
                    <a:ext cx="1440741" cy="1490189"/>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p:cNvSpPr/>
                  <p:nvPr/>
                </p:nvSpPr>
                <p:spPr>
                  <a:xfrm>
                    <a:off x="812018" y="2380853"/>
                    <a:ext cx="1440741" cy="758426"/>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white"/>
                        </a:solidFill>
                        <a:latin typeface="FS Jack" pitchFamily="50" charset="0"/>
                      </a:rPr>
                      <a:t>Advertise in local newspaper</a:t>
                    </a:r>
                  </a:p>
                </p:txBody>
              </p:sp>
            </p:grpSp>
            <p:pic>
              <p:nvPicPr>
                <p:cNvPr id="2066" name="Picture 18" descr="Image result for newspaper icon"/>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530" y="1873638"/>
                  <a:ext cx="744190" cy="6807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42685" y="2667117"/>
                  <a:ext cx="1081151" cy="520607"/>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white"/>
                      </a:solidFill>
                      <a:latin typeface="FS Jack" pitchFamily="50" charset="0"/>
                    </a:rPr>
                    <a:t>Partner with local organisations</a:t>
                  </a:r>
                </a:p>
              </p:txBody>
            </p:sp>
            <p:pic>
              <p:nvPicPr>
                <p:cNvPr id="2068" name="Picture 20" descr="Image result for twitter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4115" y="2018126"/>
                  <a:ext cx="736461" cy="54792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7865755" y="1697610"/>
                  <a:ext cx="1081151" cy="1490113"/>
                  <a:chOff x="766737" y="992691"/>
                  <a:chExt cx="1440741" cy="2170830"/>
                </a:xfrm>
              </p:grpSpPr>
              <p:sp>
                <p:nvSpPr>
                  <p:cNvPr id="40" name="Oval 39"/>
                  <p:cNvSpPr/>
                  <p:nvPr/>
                </p:nvSpPr>
                <p:spPr>
                  <a:xfrm>
                    <a:off x="766737" y="992691"/>
                    <a:ext cx="1440741" cy="1490185"/>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2" name="Rectangle 41"/>
                  <p:cNvSpPr/>
                  <p:nvPr/>
                </p:nvSpPr>
                <p:spPr>
                  <a:xfrm>
                    <a:off x="766737" y="2405095"/>
                    <a:ext cx="1440741" cy="758426"/>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white"/>
                        </a:solidFill>
                        <a:latin typeface="FS Jack" pitchFamily="50" charset="0"/>
                      </a:rPr>
                      <a:t>Engage parents in promotion</a:t>
                    </a:r>
                  </a:p>
                </p:txBody>
              </p:sp>
            </p:grpSp>
          </p:grpSp>
          <p:pic>
            <p:nvPicPr>
              <p:cNvPr id="1026" name="Picture 2" descr="C:\Users\fiona.macgregor\AppData\Local\Microsoft\Windows\Temporary Internet Files\Content.IE5\2RJMX02P\622px-Family_3.svg[1].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2631" y="2040887"/>
                <a:ext cx="747848" cy="69013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descr="Image result for brownie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8398" y="2082642"/>
              <a:ext cx="1007418" cy="650706"/>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4"/>
          <p:cNvSpPr/>
          <p:nvPr/>
        </p:nvSpPr>
        <p:spPr>
          <a:xfrm>
            <a:off x="539553" y="955477"/>
            <a:ext cx="8188786" cy="50405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1F497D"/>
                </a:solidFill>
                <a:latin typeface="FS Jack" pitchFamily="50" charset="0"/>
              </a:rPr>
              <a:t>Broadly, centres with the resources and expertise available to put a high level of thinking and investment into their marketing strategy saw correspondingly high participation.  </a:t>
            </a:r>
          </a:p>
        </p:txBody>
      </p:sp>
      <p:sp>
        <p:nvSpPr>
          <p:cNvPr id="39" name="Content Placeholder 3"/>
          <p:cNvSpPr txBox="1">
            <a:spLocks/>
          </p:cNvSpPr>
          <p:nvPr/>
        </p:nvSpPr>
        <p:spPr>
          <a:xfrm>
            <a:off x="251520" y="-28782"/>
            <a:ext cx="8712968" cy="864096"/>
          </a:xfrm>
          <a:prstGeom prst="rect">
            <a:avLst/>
          </a:prstGeom>
          <a:noFill/>
        </p:spPr>
        <p:txBody>
          <a:bodyPr anchor="ctr"/>
          <a:lstStyle>
            <a:lvl1pPr marL="0" indent="0" algn="l" defTabSz="457200" rtl="0" eaLnBrk="1" latinLnBrk="0" hangingPunct="1">
              <a:spcBef>
                <a:spcPct val="20000"/>
              </a:spcBef>
              <a:buFont typeface="Arial"/>
              <a:buNone/>
              <a:defRPr sz="2800" kern="1200">
                <a:solidFill>
                  <a:srgbClr val="011E41"/>
                </a:solidFill>
                <a:latin typeface="FS Jack"/>
                <a:ea typeface="+mn-ea"/>
                <a:cs typeface="FS Jack"/>
              </a:defRPr>
            </a:lvl1pPr>
            <a:lvl2pPr marL="457200" indent="0" algn="l" defTabSz="457200" rtl="0" eaLnBrk="1" latinLnBrk="0" hangingPunct="1">
              <a:spcBef>
                <a:spcPct val="20000"/>
              </a:spcBef>
              <a:buFont typeface="Arial"/>
              <a:buNone/>
              <a:defRPr sz="2400" kern="1200">
                <a:solidFill>
                  <a:srgbClr val="011E41"/>
                </a:solidFill>
                <a:latin typeface="FS Jack"/>
                <a:ea typeface="+mn-ea"/>
                <a:cs typeface="FS Jack"/>
              </a:defRPr>
            </a:lvl2pPr>
            <a:lvl3pPr marL="914400" indent="0" algn="l" defTabSz="457200" rtl="0" eaLnBrk="1" latinLnBrk="0" hangingPunct="1">
              <a:spcBef>
                <a:spcPct val="20000"/>
              </a:spcBef>
              <a:buFont typeface="Arial"/>
              <a:buNone/>
              <a:defRPr sz="2000" kern="1200">
                <a:solidFill>
                  <a:srgbClr val="011E41"/>
                </a:solidFill>
                <a:latin typeface="FS Jack"/>
                <a:ea typeface="+mn-ea"/>
                <a:cs typeface="FS Jack"/>
              </a:defRPr>
            </a:lvl3pPr>
            <a:lvl4pPr marL="1600200" indent="-228600" algn="l" defTabSz="457200" rtl="0" eaLnBrk="1" latinLnBrk="0" hangingPunct="1">
              <a:spcBef>
                <a:spcPct val="20000"/>
              </a:spcBef>
              <a:buFont typeface="Arial"/>
              <a:buChar char="–"/>
              <a:defRPr sz="1800" kern="1200">
                <a:solidFill>
                  <a:srgbClr val="011E41"/>
                </a:solidFill>
                <a:latin typeface="FS Jack"/>
                <a:ea typeface="+mn-ea"/>
                <a:cs typeface="FS Jack"/>
              </a:defRPr>
            </a:lvl4pPr>
            <a:lvl5pPr marL="2057400" indent="-228600" algn="l" defTabSz="457200" rtl="0" eaLnBrk="1" latinLnBrk="0" hangingPunct="1">
              <a:spcBef>
                <a:spcPct val="20000"/>
              </a:spcBef>
              <a:buFont typeface="Arial"/>
              <a:buChar char="»"/>
              <a:defRPr sz="1800" kern="1200">
                <a:solidFill>
                  <a:srgbClr val="011E41"/>
                </a:solidFill>
                <a:latin typeface="FS Jack"/>
                <a:ea typeface="+mn-ea"/>
                <a:cs typeface="FS Jac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1900" b="1" dirty="0"/>
              <a:t>Time, effort, innovation and expertise put into marketing is key</a:t>
            </a:r>
          </a:p>
        </p:txBody>
      </p:sp>
    </p:spTree>
    <p:extLst>
      <p:ext uri="{BB962C8B-B14F-4D97-AF65-F5344CB8AC3E}">
        <p14:creationId xmlns:p14="http://schemas.microsoft.com/office/powerpoint/2010/main" val="423995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83568" y="883469"/>
            <a:ext cx="8208912" cy="38164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011E41"/>
                </a:solidFill>
                <a:latin typeface="FS Jack" pitchFamily="50" charset="0"/>
              </a:rPr>
              <a:t>Funding </a:t>
            </a:r>
            <a:r>
              <a:rPr lang="en-GB" dirty="0">
                <a:solidFill>
                  <a:srgbClr val="011E41"/>
                </a:solidFill>
                <a:latin typeface="FS Jack" pitchFamily="50" charset="0"/>
              </a:rPr>
              <a:t> </a:t>
            </a:r>
            <a:r>
              <a:rPr lang="en-GB" dirty="0" smtClean="0">
                <a:solidFill>
                  <a:srgbClr val="011E41"/>
                </a:solidFill>
                <a:latin typeface="FS Jack" pitchFamily="50" charset="0"/>
              </a:rPr>
              <a:t>is not available for existing SSE Wildcats Centres </a:t>
            </a:r>
          </a:p>
          <a:p>
            <a:pPr marL="285750" indent="-285750">
              <a:buFont typeface="Arial" panose="020B0604020202020204" pitchFamily="34" charset="0"/>
              <a:buChar char="•"/>
            </a:pPr>
            <a:r>
              <a:rPr lang="en-GB" dirty="0" smtClean="0">
                <a:solidFill>
                  <a:srgbClr val="011E41"/>
                </a:solidFill>
                <a:latin typeface="FS Jack" pitchFamily="50" charset="0"/>
              </a:rPr>
              <a:t>CFA should support  and encourage all existing SSE Wildcats centres to continue their delivery and signpost them to refresh their centre profile on the portal i.e. update staff, confirm venue, day and time</a:t>
            </a:r>
          </a:p>
          <a:p>
            <a:pPr marL="285750" indent="-285750">
              <a:buFont typeface="Arial" panose="020B0604020202020204" pitchFamily="34" charset="0"/>
              <a:buChar char="•"/>
            </a:pPr>
            <a:r>
              <a:rPr lang="en-GB" dirty="0" smtClean="0">
                <a:solidFill>
                  <a:srgbClr val="011E41"/>
                </a:solidFill>
                <a:latin typeface="FS Jack" pitchFamily="50" charset="0"/>
              </a:rPr>
              <a:t>If an existing SSE Wildcats centre wants to increase the number of clubs they run they can apply for funding to do so. For example, if Hunslet SSE Wildcats wish to run a new session, they firstly must refresh their existing profile and then follow the guidance to start a new application. Please note, they must continue to run their 2017 SSE Wildcats club to be eligible for funding to start a new club*.</a:t>
            </a:r>
          </a:p>
          <a:p>
            <a:endParaRPr lang="en-GB" sz="1600" i="1" dirty="0" smtClean="0">
              <a:solidFill>
                <a:srgbClr val="011E41"/>
              </a:solidFill>
              <a:latin typeface="FS Jack" pitchFamily="50" charset="0"/>
            </a:endParaRPr>
          </a:p>
          <a:p>
            <a:r>
              <a:rPr lang="en-GB" sz="1600" dirty="0" smtClean="0">
                <a:solidFill>
                  <a:srgbClr val="00B0F0"/>
                </a:solidFill>
                <a:latin typeface="FS Jack" pitchFamily="50" charset="0"/>
              </a:rPr>
              <a:t> *A new centre is in addition to existing SSE Wildcats Centres, it can be at the same venue, but it must be at a different time and have different girls attending. </a:t>
            </a:r>
          </a:p>
          <a:p>
            <a:r>
              <a:rPr lang="en-GB" sz="1600" dirty="0" smtClean="0">
                <a:solidFill>
                  <a:srgbClr val="00B0F0"/>
                </a:solidFill>
                <a:latin typeface="FS Jack" pitchFamily="50" charset="0"/>
              </a:rPr>
              <a:t>SSE Wildcats Centres must therefore differentiate their Centres: e.g. Leeds North SSE Wildcats </a:t>
            </a:r>
          </a:p>
          <a:p>
            <a:r>
              <a:rPr lang="en-GB" sz="1600" dirty="0" smtClean="0">
                <a:solidFill>
                  <a:srgbClr val="00B0F0"/>
                </a:solidFill>
                <a:latin typeface="FS Jack" pitchFamily="50" charset="0"/>
              </a:rPr>
              <a:t>Centre &amp; Leeds South SSE </a:t>
            </a:r>
            <a:r>
              <a:rPr lang="en-GB" sz="1600" dirty="0">
                <a:solidFill>
                  <a:srgbClr val="00B0F0"/>
                </a:solidFill>
                <a:latin typeface="FS Jack" pitchFamily="50" charset="0"/>
              </a:rPr>
              <a:t>Wildcats </a:t>
            </a:r>
            <a:r>
              <a:rPr lang="en-GB" sz="1600" dirty="0" smtClean="0">
                <a:solidFill>
                  <a:srgbClr val="00B0F0"/>
                </a:solidFill>
                <a:latin typeface="FS Jack" pitchFamily="50" charset="0"/>
              </a:rPr>
              <a:t>Centre</a:t>
            </a:r>
            <a:endParaRPr lang="en-GB" sz="1600" dirty="0">
              <a:solidFill>
                <a:srgbClr val="00B0F0"/>
              </a:solidFill>
              <a:latin typeface="FS Jack" pitchFamily="50" charset="0"/>
            </a:endParaRPr>
          </a:p>
        </p:txBody>
      </p:sp>
      <p:sp>
        <p:nvSpPr>
          <p:cNvPr id="48" name="TextBox 47"/>
          <p:cNvSpPr txBox="1"/>
          <p:nvPr/>
        </p:nvSpPr>
        <p:spPr>
          <a:xfrm>
            <a:off x="323528" y="223286"/>
            <a:ext cx="7200800" cy="461665"/>
          </a:xfrm>
          <a:prstGeom prst="rect">
            <a:avLst/>
          </a:prstGeom>
          <a:noFill/>
        </p:spPr>
        <p:txBody>
          <a:bodyPr wrap="square" rtlCol="0">
            <a:spAutoFit/>
          </a:bodyPr>
          <a:lstStyle/>
          <a:p>
            <a:r>
              <a:rPr lang="en-GB" sz="2400" b="1" dirty="0" smtClean="0">
                <a:solidFill>
                  <a:srgbClr val="011E41"/>
                </a:solidFill>
                <a:latin typeface="FS Jack" pitchFamily="50" charset="0"/>
              </a:rPr>
              <a:t>GUIDANCE ON EXISTING SSE WILDCATS CENTRES </a:t>
            </a:r>
            <a:endParaRPr lang="en-GB" sz="2400" b="1" dirty="0">
              <a:solidFill>
                <a:srgbClr val="011E41"/>
              </a:solidFill>
              <a:latin typeface="FS Jack" pitchFamily="50" charset="0"/>
            </a:endParaRPr>
          </a:p>
        </p:txBody>
      </p:sp>
    </p:spTree>
    <p:extLst>
      <p:ext uri="{BB962C8B-B14F-4D97-AF65-F5344CB8AC3E}">
        <p14:creationId xmlns:p14="http://schemas.microsoft.com/office/powerpoint/2010/main" val="270875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FA SSE Wildcats\2017\SSE Wildcats Resources\Wildcat digital assets\12146_Wildcats_Article_Image_2.jpg"/>
          <p:cNvPicPr>
            <a:picLocks noChangeAspect="1" noChangeArrowheads="1"/>
          </p:cNvPicPr>
          <p:nvPr/>
        </p:nvPicPr>
        <p:blipFill rotWithShape="1">
          <a:blip r:embed="rId2">
            <a:extLst>
              <a:ext uri="{28A0092B-C50C-407E-A947-70E740481C1C}">
                <a14:useLocalDpi xmlns:a14="http://schemas.microsoft.com/office/drawing/2010/main" val="0"/>
              </a:ext>
            </a:extLst>
          </a:blip>
          <a:srcRect l="4545" r="1" b="14018"/>
          <a:stretch/>
        </p:blipFill>
        <p:spPr bwMode="auto">
          <a:xfrm>
            <a:off x="0" y="0"/>
            <a:ext cx="9144000" cy="463639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p:cNvSpPr/>
          <p:nvPr/>
        </p:nvSpPr>
        <p:spPr>
          <a:xfrm>
            <a:off x="-9015" y="2658257"/>
            <a:ext cx="2552131" cy="2709081"/>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3" descr="P:\FA SSE Wildcats\2017\Branding\Logos\FA_FORALL_Primary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79" y="3763789"/>
            <a:ext cx="795656" cy="1389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1760" y="4701634"/>
            <a:ext cx="5832648" cy="646331"/>
          </a:xfrm>
          <a:prstGeom prst="rect">
            <a:avLst/>
          </a:prstGeom>
        </p:spPr>
        <p:txBody>
          <a:bodyPr wrap="square">
            <a:spAutoFit/>
          </a:bodyPr>
          <a:lstStyle/>
          <a:p>
            <a:pPr lvl="0"/>
            <a:r>
              <a:rPr lang="en-GB" altLang="en-US" b="1" dirty="0">
                <a:solidFill>
                  <a:srgbClr val="011E41"/>
                </a:solidFill>
                <a:latin typeface="FS Jack" pitchFamily="50" charset="0"/>
                <a:ea typeface="Calibri" pitchFamily="34" charset="0"/>
                <a:cs typeface="Times New Roman" pitchFamily="18" charset="0"/>
              </a:rPr>
              <a:t>SSE WILDCATS GIRLS </a:t>
            </a:r>
            <a:r>
              <a:rPr lang="en-GB" altLang="en-US" b="1" dirty="0" smtClean="0">
                <a:solidFill>
                  <a:srgbClr val="011E41"/>
                </a:solidFill>
                <a:latin typeface="FS Jack" pitchFamily="50" charset="0"/>
                <a:ea typeface="Calibri" pitchFamily="34" charset="0"/>
                <a:cs typeface="Times New Roman" pitchFamily="18" charset="0"/>
              </a:rPr>
              <a:t>FOOTBALL CENTRES FROM THE FA </a:t>
            </a:r>
            <a:endParaRPr lang="en-GB" altLang="en-US" b="1" dirty="0">
              <a:solidFill>
                <a:srgbClr val="011E41"/>
              </a:solidFill>
              <a:latin typeface="FS Jack" pitchFamily="50" charset="0"/>
              <a:ea typeface="Calibri" pitchFamily="34" charset="0"/>
              <a:cs typeface="Times New Roman" pitchFamily="18" charset="0"/>
            </a:endParaRPr>
          </a:p>
          <a:p>
            <a:pPr lvl="0"/>
            <a:r>
              <a:rPr lang="en-GB" altLang="en-US" dirty="0" smtClean="0">
                <a:solidFill>
                  <a:srgbClr val="011E41"/>
                </a:solidFill>
                <a:latin typeface="FS Jack" pitchFamily="50" charset="0"/>
                <a:ea typeface="Calibri" pitchFamily="34" charset="0"/>
                <a:cs typeface="Times New Roman" pitchFamily="18" charset="0"/>
              </a:rPr>
              <a:t>INTRODUCTION </a:t>
            </a:r>
            <a:endParaRPr lang="en-GB" altLang="en-US" dirty="0">
              <a:solidFill>
                <a:srgbClr val="011E41"/>
              </a:solidFill>
              <a:latin typeface="FS Jack" pitchFamily="50" charset="0"/>
              <a:ea typeface="Calibri" pitchFamily="34" charset="0"/>
              <a:cs typeface="Times New Roman" pitchFamily="18" charset="0"/>
            </a:endParaRPr>
          </a:p>
        </p:txBody>
      </p:sp>
    </p:spTree>
    <p:extLst>
      <p:ext uri="{BB962C8B-B14F-4D97-AF65-F5344CB8AC3E}">
        <p14:creationId xmlns:p14="http://schemas.microsoft.com/office/powerpoint/2010/main" val="1305912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27485"/>
            <a:ext cx="8291264" cy="3766765"/>
          </a:xfrm>
        </p:spPr>
        <p:txBody>
          <a:bodyPr/>
          <a:lstStyle/>
          <a:p>
            <a:pPr algn="ctr"/>
            <a:r>
              <a:rPr lang="en-GB" sz="1800" dirty="0"/>
              <a:t>The FA has committed to doubling Women and Girls participation by 2020. </a:t>
            </a:r>
            <a:endParaRPr lang="en-GB" sz="1800" dirty="0" smtClean="0"/>
          </a:p>
          <a:p>
            <a:pPr algn="ctr"/>
            <a:r>
              <a:rPr lang="en-GB" sz="1800" dirty="0" smtClean="0"/>
              <a:t>Key </a:t>
            </a:r>
            <a:r>
              <a:rPr lang="en-GB" sz="1800" dirty="0"/>
              <a:t>statistics show the need to provide a different offer to engage </a:t>
            </a:r>
            <a:r>
              <a:rPr lang="en-GB" sz="1800" dirty="0" smtClean="0"/>
              <a:t>more girls </a:t>
            </a:r>
            <a:r>
              <a:rPr lang="en-GB" sz="1800" dirty="0"/>
              <a:t>in </a:t>
            </a:r>
            <a:r>
              <a:rPr lang="en-GB" sz="1800" dirty="0" smtClean="0"/>
              <a:t>football: </a:t>
            </a:r>
            <a:endParaRPr lang="en-GB" sz="1800" dirty="0"/>
          </a:p>
          <a:p>
            <a:endParaRPr lang="en-GB" dirty="0"/>
          </a:p>
        </p:txBody>
      </p:sp>
      <p:sp>
        <p:nvSpPr>
          <p:cNvPr id="4" name="Content Placeholder 3"/>
          <p:cNvSpPr>
            <a:spLocks noGrp="1"/>
          </p:cNvSpPr>
          <p:nvPr>
            <p:ph sz="half" idx="10"/>
          </p:nvPr>
        </p:nvSpPr>
        <p:spPr>
          <a:xfrm>
            <a:off x="467544" y="379413"/>
            <a:ext cx="8208912" cy="576064"/>
          </a:xfrm>
        </p:spPr>
        <p:txBody>
          <a:bodyPr/>
          <a:lstStyle/>
          <a:p>
            <a:r>
              <a:rPr lang="en-GB" sz="2400" dirty="0" smtClean="0"/>
              <a:t>PURPOSE: DOUBLING FEMALE PARTICIPATION...</a:t>
            </a:r>
            <a:endParaRPr lang="en-GB" sz="2400" dirty="0"/>
          </a:p>
          <a:p>
            <a:endParaRPr lang="en-GB" dirty="0">
              <a:solidFill>
                <a:schemeClr val="accent5">
                  <a:lumMod val="50000"/>
                </a:schemeClr>
              </a:solidFill>
            </a:endParaRPr>
          </a:p>
          <a:p>
            <a:endParaRPr lang="en-GB" dirty="0"/>
          </a:p>
        </p:txBody>
      </p:sp>
      <p:sp>
        <p:nvSpPr>
          <p:cNvPr id="5" name="Rounded Rectangle 4"/>
          <p:cNvSpPr/>
          <p:nvPr/>
        </p:nvSpPr>
        <p:spPr>
          <a:xfrm>
            <a:off x="683568" y="2251621"/>
            <a:ext cx="3780420" cy="1224136"/>
          </a:xfrm>
          <a:prstGeom prst="roundRect">
            <a:avLst/>
          </a:prstGeom>
          <a:solidFill>
            <a:srgbClr val="00B0F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FS Jack" pitchFamily="50" charset="0"/>
              </a:rPr>
              <a:t>The </a:t>
            </a:r>
            <a:r>
              <a:rPr lang="en-GB" dirty="0">
                <a:latin typeface="FS Jack" pitchFamily="50" charset="0"/>
              </a:rPr>
              <a:t>majority of girls prefer playing in female only teams</a:t>
            </a:r>
          </a:p>
        </p:txBody>
      </p:sp>
      <p:sp>
        <p:nvSpPr>
          <p:cNvPr id="6" name="Rounded Rectangle 5"/>
          <p:cNvSpPr/>
          <p:nvPr/>
        </p:nvSpPr>
        <p:spPr>
          <a:xfrm>
            <a:off x="4644008" y="2251621"/>
            <a:ext cx="3744416" cy="1224136"/>
          </a:xfrm>
          <a:prstGeom prst="roundRect">
            <a:avLst/>
          </a:prstGeom>
          <a:solidFill>
            <a:srgbClr val="FA2E8A"/>
          </a:solidFill>
          <a:ln>
            <a:solidFill>
              <a:srgbClr val="FA2E8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FS Jack" pitchFamily="50" charset="0"/>
              </a:rPr>
              <a:t>The earlier a girl starts playing football the more likely she is to have a long-term relationship with the sport.</a:t>
            </a:r>
            <a:r>
              <a:rPr lang="en-GB" sz="1600" dirty="0" smtClean="0">
                <a:latin typeface="FS Jack" pitchFamily="50" charset="0"/>
              </a:rPr>
              <a:t> </a:t>
            </a:r>
            <a:endParaRPr lang="en-GB" sz="1600" dirty="0">
              <a:latin typeface="FS Jack" pitchFamily="50" charset="0"/>
            </a:endParaRPr>
          </a:p>
        </p:txBody>
      </p:sp>
      <p:sp>
        <p:nvSpPr>
          <p:cNvPr id="7" name="Rounded Rectangle 6"/>
          <p:cNvSpPr/>
          <p:nvPr/>
        </p:nvSpPr>
        <p:spPr>
          <a:xfrm>
            <a:off x="683568" y="3619773"/>
            <a:ext cx="7704856" cy="1224136"/>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bg1"/>
                </a:solidFill>
                <a:latin typeface="FS Jack" pitchFamily="50" charset="0"/>
              </a:rPr>
              <a:t>The SSE Wildcats concept was introduced in 2017 to  address the findings that only 3% of all mini-soccer teams cater exclusively for girls and as such only 41% of girls (compared to 95% of boys) under the age of 10 regularly play football.</a:t>
            </a:r>
          </a:p>
        </p:txBody>
      </p:sp>
    </p:spTree>
    <p:extLst>
      <p:ext uri="{BB962C8B-B14F-4D97-AF65-F5344CB8AC3E}">
        <p14:creationId xmlns:p14="http://schemas.microsoft.com/office/powerpoint/2010/main" val="272436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23528" y="667445"/>
            <a:ext cx="8424936" cy="4248472"/>
          </a:xfrm>
        </p:spPr>
        <p:txBody>
          <a:bodyPr/>
          <a:lstStyle/>
          <a:p>
            <a:r>
              <a:rPr lang="en-GB" sz="1400" b="1" dirty="0" smtClean="0"/>
              <a:t>The Programme: </a:t>
            </a:r>
            <a:r>
              <a:rPr lang="en-GB" sz="1400" dirty="0" smtClean="0"/>
              <a:t>	The FA developed and piloted the SSE Wildcats Centres in 2017 to provide  a different offer to engage girls in football.  </a:t>
            </a:r>
          </a:p>
          <a:p>
            <a:r>
              <a:rPr lang="en-GB" sz="1400" b="1" dirty="0" smtClean="0"/>
              <a:t>Key Outcomes for 2018:</a:t>
            </a:r>
          </a:p>
          <a:p>
            <a:pPr marL="285750" indent="-285750">
              <a:buFont typeface="Arial" panose="020B0604020202020204" pitchFamily="34" charset="0"/>
              <a:buChar char="•"/>
            </a:pPr>
            <a:r>
              <a:rPr lang="en-GB" sz="1400" dirty="0" smtClean="0"/>
              <a:t>To deliver 800 new SSE Wildcats Centres in 2018.</a:t>
            </a:r>
          </a:p>
          <a:p>
            <a:pPr marL="285750" indent="-285750">
              <a:buFont typeface="Arial" panose="020B0604020202020204" pitchFamily="34" charset="0"/>
              <a:buChar char="•"/>
            </a:pPr>
            <a:r>
              <a:rPr lang="en-GB" sz="1400" dirty="0" smtClean="0"/>
              <a:t>To sustain our original 200 Centres. </a:t>
            </a:r>
          </a:p>
          <a:p>
            <a:r>
              <a:rPr lang="en-GB" sz="1400" b="1" dirty="0" smtClean="0"/>
              <a:t>CFA Role: </a:t>
            </a:r>
            <a:r>
              <a:rPr lang="en-GB" sz="1400" dirty="0"/>
              <a:t>	</a:t>
            </a:r>
            <a:r>
              <a:rPr lang="en-GB" sz="1400" dirty="0" smtClean="0"/>
              <a:t>The CFAs are requested to lead and manage the SSE Wildcats Centres delivery in their County FA area. The focus will be on deployment of these Centres in identified “hotspots” to encourage and sustain participation by  linking the delivery network more </a:t>
            </a:r>
            <a:r>
              <a:rPr lang="en-GB" sz="1400" dirty="0"/>
              <a:t>effectively </a:t>
            </a:r>
            <a:r>
              <a:rPr lang="en-GB" sz="1400" dirty="0" smtClean="0"/>
              <a:t>in order to </a:t>
            </a:r>
            <a:r>
              <a:rPr lang="en-GB" sz="1400" dirty="0"/>
              <a:t>support the  doubling of  female participation </a:t>
            </a:r>
            <a:endParaRPr lang="en-GB" sz="1400" dirty="0" smtClean="0"/>
          </a:p>
          <a:p>
            <a:r>
              <a:rPr lang="en-GB" sz="1400" b="1" dirty="0" smtClean="0"/>
              <a:t>Funding: </a:t>
            </a:r>
            <a:r>
              <a:rPr lang="en-GB" sz="1400" dirty="0" smtClean="0"/>
              <a:t>	Start-up funding will be provided by the FA for the SSE Wildcats Centres – for every approved new SSE Wildcats Centre the CFA will receive £1000 (£900 for the deliverer and £100 for the CFA towards administration) &amp; 30 Nike footballs. </a:t>
            </a:r>
            <a:r>
              <a:rPr lang="en-GB" sz="1400" dirty="0"/>
              <a:t>An SLA will be provided between the FA and </a:t>
            </a:r>
            <a:r>
              <a:rPr lang="en-GB" sz="1400" dirty="0" smtClean="0"/>
              <a:t>CFAs   (as well as a template for CFAs to use with its Centres). </a:t>
            </a:r>
            <a:endParaRPr lang="en-GB" sz="1400" dirty="0"/>
          </a:p>
          <a:p>
            <a:r>
              <a:rPr lang="en-GB" sz="1400" b="1" dirty="0" smtClean="0"/>
              <a:t>CFA Operating Guide: 	</a:t>
            </a:r>
            <a:r>
              <a:rPr lang="en-GB" sz="1400" dirty="0" smtClean="0"/>
              <a:t>This guidance document outlines the key responsibilities of all partners and provides support information, processes and critical success factors from the pilots to support effective implementation and delivery.</a:t>
            </a:r>
          </a:p>
          <a:p>
            <a:endParaRPr lang="en-GB" sz="1800" dirty="0" smtClean="0"/>
          </a:p>
        </p:txBody>
      </p:sp>
      <p:sp>
        <p:nvSpPr>
          <p:cNvPr id="7" name="Content Placeholder 6"/>
          <p:cNvSpPr>
            <a:spLocks noGrp="1"/>
          </p:cNvSpPr>
          <p:nvPr>
            <p:ph sz="half" idx="10"/>
          </p:nvPr>
        </p:nvSpPr>
        <p:spPr>
          <a:xfrm>
            <a:off x="467544" y="163389"/>
            <a:ext cx="8208912" cy="576064"/>
          </a:xfrm>
        </p:spPr>
        <p:txBody>
          <a:bodyPr/>
          <a:lstStyle/>
          <a:p>
            <a:r>
              <a:rPr lang="en-GB" sz="2400" dirty="0" smtClean="0"/>
              <a:t>SSE WILDCATS CENTRES  </a:t>
            </a:r>
            <a:endParaRPr lang="en-GB" sz="2400" dirty="0">
              <a:solidFill>
                <a:srgbClr val="FF0000"/>
              </a:solidFill>
            </a:endParaRPr>
          </a:p>
        </p:txBody>
      </p:sp>
      <p:sp>
        <p:nvSpPr>
          <p:cNvPr id="3" name="Rectangle 2"/>
          <p:cNvSpPr/>
          <p:nvPr/>
        </p:nvSpPr>
        <p:spPr>
          <a:xfrm>
            <a:off x="1187624" y="4483869"/>
            <a:ext cx="7200800" cy="64807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FS Jack" pitchFamily="50" charset="0"/>
              </a:rPr>
              <a:t>Please also refer to “SSE </a:t>
            </a:r>
            <a:r>
              <a:rPr lang="en-GB" sz="1600" dirty="0" smtClean="0">
                <a:solidFill>
                  <a:schemeClr val="tx1"/>
                </a:solidFill>
                <a:latin typeface="FS Jack" pitchFamily="50" charset="0"/>
              </a:rPr>
              <a:t>Wildcats Centres: </a:t>
            </a:r>
            <a:r>
              <a:rPr lang="en-GB" sz="1600" dirty="0">
                <a:solidFill>
                  <a:schemeClr val="tx1"/>
                </a:solidFill>
                <a:latin typeface="FS Jack" pitchFamily="50" charset="0"/>
              </a:rPr>
              <a:t>Guidance for Applicants” &amp; the SSE Wildcats 2017 </a:t>
            </a:r>
            <a:r>
              <a:rPr lang="en-GB" sz="1600" dirty="0" smtClean="0">
                <a:solidFill>
                  <a:schemeClr val="tx1"/>
                </a:solidFill>
                <a:latin typeface="FS Jack" pitchFamily="50" charset="0"/>
              </a:rPr>
              <a:t> Debrief Report </a:t>
            </a:r>
            <a:r>
              <a:rPr lang="en-GB" sz="1600" dirty="0">
                <a:solidFill>
                  <a:schemeClr val="tx1"/>
                </a:solidFill>
                <a:latin typeface="FS Jack" pitchFamily="50" charset="0"/>
              </a:rPr>
              <a:t>for </a:t>
            </a:r>
            <a:r>
              <a:rPr lang="en-GB" sz="1600" dirty="0" smtClean="0">
                <a:solidFill>
                  <a:schemeClr val="tx1"/>
                </a:solidFill>
                <a:latin typeface="FS Jack" pitchFamily="50" charset="0"/>
              </a:rPr>
              <a:t>further information</a:t>
            </a:r>
            <a:endParaRPr lang="en-GB" sz="1600" dirty="0">
              <a:solidFill>
                <a:schemeClr val="tx1"/>
              </a:solidFill>
              <a:latin typeface="FS Jack" pitchFamily="50" charset="0"/>
            </a:endParaRPr>
          </a:p>
        </p:txBody>
      </p:sp>
    </p:spTree>
    <p:extLst>
      <p:ext uri="{BB962C8B-B14F-4D97-AF65-F5344CB8AC3E}">
        <p14:creationId xmlns:p14="http://schemas.microsoft.com/office/powerpoint/2010/main" val="2443348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36712" y="667445"/>
            <a:ext cx="8507288" cy="4824536"/>
          </a:xfrm>
        </p:spPr>
        <p:txBody>
          <a:bodyPr/>
          <a:lstStyle/>
          <a:p>
            <a:r>
              <a:rPr lang="en-GB" sz="1800" dirty="0" smtClean="0">
                <a:latin typeface="FS Jack" pitchFamily="50" charset="0"/>
              </a:rPr>
              <a:t>The </a:t>
            </a:r>
            <a:r>
              <a:rPr lang="en-GB" sz="1800" dirty="0">
                <a:latin typeface="FS Jack" pitchFamily="50" charset="0"/>
              </a:rPr>
              <a:t>aim is </a:t>
            </a:r>
            <a:r>
              <a:rPr lang="en-GB" sz="1800" dirty="0" smtClean="0">
                <a:latin typeface="FS Jack" pitchFamily="50" charset="0"/>
              </a:rPr>
              <a:t>simple:  </a:t>
            </a:r>
            <a:r>
              <a:rPr lang="en-GB" sz="1800" b="1" dirty="0">
                <a:solidFill>
                  <a:srgbClr val="00B0F0"/>
                </a:solidFill>
                <a:latin typeface="FS Jack" pitchFamily="50" charset="0"/>
              </a:rPr>
              <a:t>Have fun, make friends, play football</a:t>
            </a:r>
            <a:r>
              <a:rPr lang="en-GB" sz="1800" b="1" dirty="0" smtClean="0">
                <a:solidFill>
                  <a:srgbClr val="00B0F0"/>
                </a:solidFill>
                <a:latin typeface="FS Jack" pitchFamily="50" charset="0"/>
              </a:rPr>
              <a:t>!</a:t>
            </a:r>
          </a:p>
          <a:p>
            <a:endParaRPr lang="en-GB" sz="900" dirty="0">
              <a:latin typeface="FS Jack" pitchFamily="50" charset="0"/>
            </a:endParaRPr>
          </a:p>
          <a:p>
            <a:r>
              <a:rPr lang="en-GB" sz="1800" dirty="0">
                <a:latin typeface="FS Jack" pitchFamily="50" charset="0"/>
              </a:rPr>
              <a:t>An SSE Wildcats Girls’ Football </a:t>
            </a:r>
            <a:r>
              <a:rPr lang="en-GB" sz="1800" dirty="0" smtClean="0">
                <a:latin typeface="FS Jack" pitchFamily="50" charset="0"/>
              </a:rPr>
              <a:t>Centre </a:t>
            </a:r>
            <a:r>
              <a:rPr lang="en-GB" sz="1800" dirty="0">
                <a:latin typeface="FS Jack" pitchFamily="50" charset="0"/>
              </a:rPr>
              <a:t>is an opportunity for girls aged 5 – 11 to have fun, develop fundamental skills, try a variety of sessions and lay the foundations for a lifelong love of sport. The sessions are delivered on a weekly basis, either  afterschool or at weekends. </a:t>
            </a:r>
          </a:p>
          <a:p>
            <a:endParaRPr lang="en-GB" sz="1800" dirty="0">
              <a:latin typeface="FS Jack" pitchFamily="50" charset="0"/>
            </a:endParaRPr>
          </a:p>
          <a:p>
            <a:r>
              <a:rPr lang="en-GB" sz="1800" dirty="0">
                <a:latin typeface="FS Jack" pitchFamily="50" charset="0"/>
              </a:rPr>
              <a:t>By working in partnership with the </a:t>
            </a:r>
          </a:p>
          <a:p>
            <a:r>
              <a:rPr lang="en-GB" sz="1800" dirty="0">
                <a:latin typeface="FS Jack" pitchFamily="50" charset="0"/>
              </a:rPr>
              <a:t>County FA, qualified coaches deliver  </a:t>
            </a:r>
          </a:p>
          <a:p>
            <a:r>
              <a:rPr lang="en-GB" sz="1800" dirty="0">
                <a:latin typeface="FS Jack" pitchFamily="50" charset="0"/>
              </a:rPr>
              <a:t>sessions  </a:t>
            </a:r>
            <a:r>
              <a:rPr lang="en-GB" sz="1800" dirty="0" smtClean="0">
                <a:latin typeface="FS Jack" pitchFamily="50" charset="0"/>
              </a:rPr>
              <a:t>locally, in a safe environment, to </a:t>
            </a:r>
          </a:p>
          <a:p>
            <a:r>
              <a:rPr lang="en-GB" sz="1800" dirty="0" smtClean="0">
                <a:latin typeface="FS Jack" pitchFamily="50" charset="0"/>
              </a:rPr>
              <a:t>provide </a:t>
            </a:r>
            <a:r>
              <a:rPr lang="en-GB" sz="1800" dirty="0">
                <a:latin typeface="FS Jack" pitchFamily="50" charset="0"/>
              </a:rPr>
              <a:t>girls </a:t>
            </a:r>
            <a:r>
              <a:rPr lang="en-GB" sz="1800" dirty="0" smtClean="0">
                <a:latin typeface="FS Jack" pitchFamily="50" charset="0"/>
              </a:rPr>
              <a:t>with the opportunity  </a:t>
            </a:r>
            <a:r>
              <a:rPr lang="en-GB" sz="1800" dirty="0">
                <a:latin typeface="FS Jack" pitchFamily="50" charset="0"/>
              </a:rPr>
              <a:t>to </a:t>
            </a:r>
            <a:endParaRPr lang="en-GB" sz="1800" dirty="0" smtClean="0">
              <a:latin typeface="FS Jack" pitchFamily="50" charset="0"/>
            </a:endParaRPr>
          </a:p>
          <a:p>
            <a:r>
              <a:rPr lang="en-GB" sz="1800" dirty="0" smtClean="0">
                <a:latin typeface="FS Jack" pitchFamily="50" charset="0"/>
              </a:rPr>
              <a:t>experience </a:t>
            </a:r>
            <a:r>
              <a:rPr lang="en-GB" sz="1800" dirty="0">
                <a:latin typeface="FS Jack" pitchFamily="50" charset="0"/>
              </a:rPr>
              <a:t>football </a:t>
            </a:r>
            <a:r>
              <a:rPr lang="en-GB" sz="1800" dirty="0" smtClean="0">
                <a:latin typeface="FS Jack" pitchFamily="50" charset="0"/>
              </a:rPr>
              <a:t>for </a:t>
            </a:r>
            <a:r>
              <a:rPr lang="en-GB" sz="1800" dirty="0">
                <a:latin typeface="FS Jack" pitchFamily="50" charset="0"/>
              </a:rPr>
              <a:t>the first time. </a:t>
            </a:r>
          </a:p>
          <a:p>
            <a:endParaRPr lang="en-GB" sz="1800" dirty="0">
              <a:latin typeface="FS Jack" pitchFamily="50" charset="0"/>
            </a:endParaRPr>
          </a:p>
          <a:p>
            <a:pPr lvl="0" defTabSz="914400" eaLnBrk="0" fontAlgn="base" hangingPunct="0">
              <a:spcBef>
                <a:spcPct val="0"/>
              </a:spcBef>
              <a:spcAft>
                <a:spcPct val="0"/>
              </a:spcAft>
            </a:pPr>
            <a:endParaRPr lang="en-GB" altLang="en-US" sz="1800" dirty="0">
              <a:solidFill>
                <a:schemeClr val="tx1"/>
              </a:solidFill>
              <a:latin typeface="Arial" pitchFamily="34" charset="0"/>
              <a:cs typeface="Arial" pitchFamily="34" charset="0"/>
            </a:endParaRPr>
          </a:p>
        </p:txBody>
      </p:sp>
      <p:sp>
        <p:nvSpPr>
          <p:cNvPr id="3" name="TextBox 2"/>
          <p:cNvSpPr txBox="1"/>
          <p:nvPr/>
        </p:nvSpPr>
        <p:spPr>
          <a:xfrm>
            <a:off x="611560" y="171588"/>
            <a:ext cx="6912768" cy="738664"/>
          </a:xfrm>
          <a:prstGeom prst="rect">
            <a:avLst/>
          </a:prstGeom>
          <a:noFill/>
        </p:spPr>
        <p:txBody>
          <a:bodyPr wrap="square" rtlCol="0">
            <a:spAutoFit/>
          </a:bodyPr>
          <a:lstStyle/>
          <a:p>
            <a:r>
              <a:rPr lang="en-GB" sz="2400" b="1" dirty="0">
                <a:latin typeface="FS Jack" pitchFamily="50" charset="0"/>
              </a:rPr>
              <a:t>WHAT IS </a:t>
            </a:r>
            <a:r>
              <a:rPr lang="en-GB" sz="2400" b="1" dirty="0" smtClean="0">
                <a:latin typeface="FS Jack" pitchFamily="50" charset="0"/>
              </a:rPr>
              <a:t>A </a:t>
            </a:r>
            <a:r>
              <a:rPr lang="en-GB" sz="2400" b="1" dirty="0">
                <a:latin typeface="FS Jack" pitchFamily="50" charset="0"/>
              </a:rPr>
              <a:t>SSE WILDCATS FOOTBALL </a:t>
            </a:r>
            <a:r>
              <a:rPr lang="en-GB" sz="2400" b="1" dirty="0" smtClean="0">
                <a:latin typeface="FS Jack" pitchFamily="50" charset="0"/>
              </a:rPr>
              <a:t>CENTRE?</a:t>
            </a:r>
            <a:r>
              <a:rPr lang="en-GB" sz="2400" b="1" dirty="0">
                <a:latin typeface="FS Jack" pitchFamily="50" charset="0"/>
              </a:rPr>
              <a:t> </a:t>
            </a:r>
          </a:p>
          <a:p>
            <a:endParaRPr lang="en-GB" dirty="0"/>
          </a:p>
        </p:txBody>
      </p:sp>
      <p:pic>
        <p:nvPicPr>
          <p:cNvPr id="9" name="Picture 8" descr="C:\Users\Cahulme\AppData\Local\Microsoft\Windows\Temporary Internet Files\Content.Word\MDR1678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63790"/>
            <a:ext cx="3670015" cy="2463361"/>
          </a:xfrm>
          <a:prstGeom prst="rect">
            <a:avLst/>
          </a:prstGeom>
          <a:noFill/>
          <a:ln>
            <a:noFill/>
          </a:ln>
          <a:effectLst>
            <a:softEdge rad="63500"/>
          </a:effectLst>
        </p:spPr>
      </p:pic>
      <p:sp>
        <p:nvSpPr>
          <p:cNvPr id="10" name="TextBox 9"/>
          <p:cNvSpPr txBox="1"/>
          <p:nvPr/>
        </p:nvSpPr>
        <p:spPr>
          <a:xfrm>
            <a:off x="1043609" y="4627151"/>
            <a:ext cx="7560926" cy="646331"/>
          </a:xfrm>
          <a:prstGeom prst="rect">
            <a:avLst/>
          </a:prstGeom>
          <a:noFill/>
        </p:spPr>
        <p:txBody>
          <a:bodyPr wrap="square" rtlCol="0">
            <a:spAutoFit/>
          </a:bodyPr>
          <a:lstStyle/>
          <a:p>
            <a:pPr algn="ctr"/>
            <a:r>
              <a:rPr lang="en-GB" sz="1800" dirty="0">
                <a:solidFill>
                  <a:srgbClr val="011E41"/>
                </a:solidFill>
                <a:latin typeface="FS Jack" pitchFamily="50" charset="0"/>
              </a:rPr>
              <a:t>Having already </a:t>
            </a:r>
            <a:r>
              <a:rPr lang="en-GB" sz="1800" dirty="0" smtClean="0">
                <a:solidFill>
                  <a:srgbClr val="011E41"/>
                </a:solidFill>
                <a:latin typeface="FS Jack" pitchFamily="50" charset="0"/>
              </a:rPr>
              <a:t>established 200 </a:t>
            </a:r>
            <a:r>
              <a:rPr lang="en-GB" sz="1800" dirty="0">
                <a:solidFill>
                  <a:srgbClr val="011E41"/>
                </a:solidFill>
                <a:latin typeface="FS Jack" pitchFamily="50" charset="0"/>
              </a:rPr>
              <a:t>SSE Wildcats </a:t>
            </a:r>
            <a:r>
              <a:rPr lang="en-GB" dirty="0">
                <a:solidFill>
                  <a:srgbClr val="011E41"/>
                </a:solidFill>
                <a:latin typeface="FS Jack" pitchFamily="50" charset="0"/>
              </a:rPr>
              <a:t>C</a:t>
            </a:r>
            <a:r>
              <a:rPr lang="en-GB" sz="1800" dirty="0" smtClean="0">
                <a:solidFill>
                  <a:srgbClr val="011E41"/>
                </a:solidFill>
                <a:latin typeface="FS Jack" pitchFamily="50" charset="0"/>
              </a:rPr>
              <a:t>entres The </a:t>
            </a:r>
            <a:r>
              <a:rPr lang="en-GB" sz="1800" dirty="0">
                <a:solidFill>
                  <a:srgbClr val="011E41"/>
                </a:solidFill>
                <a:latin typeface="FS Jack" pitchFamily="50" charset="0"/>
              </a:rPr>
              <a:t>FA and SSE are now </a:t>
            </a:r>
          </a:p>
          <a:p>
            <a:pPr algn="ctr"/>
            <a:r>
              <a:rPr lang="en-GB" sz="1800" dirty="0">
                <a:solidFill>
                  <a:srgbClr val="011E41"/>
                </a:solidFill>
                <a:latin typeface="FS Jack" pitchFamily="50" charset="0"/>
              </a:rPr>
              <a:t>creating a </a:t>
            </a:r>
            <a:r>
              <a:rPr lang="en-GB" sz="1800" dirty="0" smtClean="0">
                <a:solidFill>
                  <a:srgbClr val="011E41"/>
                </a:solidFill>
                <a:latin typeface="FS Jack" pitchFamily="50" charset="0"/>
              </a:rPr>
              <a:t> further </a:t>
            </a:r>
            <a:r>
              <a:rPr lang="en-GB" sz="1800" dirty="0">
                <a:solidFill>
                  <a:srgbClr val="011E41"/>
                </a:solidFill>
                <a:latin typeface="FS Jack" pitchFamily="50" charset="0"/>
              </a:rPr>
              <a:t>800 </a:t>
            </a:r>
            <a:r>
              <a:rPr lang="en-GB" sz="1800" dirty="0" smtClean="0">
                <a:solidFill>
                  <a:srgbClr val="011E41"/>
                </a:solidFill>
                <a:latin typeface="FS Jack" pitchFamily="50" charset="0"/>
              </a:rPr>
              <a:t>Centres </a:t>
            </a:r>
            <a:r>
              <a:rPr lang="en-GB" sz="1800" dirty="0">
                <a:solidFill>
                  <a:srgbClr val="011E41"/>
                </a:solidFill>
                <a:latin typeface="FS Jack" pitchFamily="50" charset="0"/>
              </a:rPr>
              <a:t>across England in </a:t>
            </a:r>
            <a:r>
              <a:rPr lang="en-GB" sz="1800" dirty="0" smtClean="0">
                <a:solidFill>
                  <a:srgbClr val="011E41"/>
                </a:solidFill>
                <a:latin typeface="FS Jack" pitchFamily="50" charset="0"/>
              </a:rPr>
              <a:t>2018</a:t>
            </a:r>
            <a:endParaRPr lang="en-GB" sz="1800" dirty="0">
              <a:solidFill>
                <a:srgbClr val="011E41"/>
              </a:solidFill>
              <a:latin typeface="FS Jack" pitchFamily="50" charset="0"/>
            </a:endParaRPr>
          </a:p>
        </p:txBody>
      </p:sp>
    </p:spTree>
    <p:extLst>
      <p:ext uri="{BB962C8B-B14F-4D97-AF65-F5344CB8AC3E}">
        <p14:creationId xmlns:p14="http://schemas.microsoft.com/office/powerpoint/2010/main" val="309060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9024" y="222369"/>
            <a:ext cx="9144000" cy="461665"/>
          </a:xfrm>
          <a:prstGeom prst="rect">
            <a:avLst/>
          </a:prstGeom>
          <a:noFill/>
        </p:spPr>
        <p:txBody>
          <a:bodyPr wrap="square" rtlCol="0">
            <a:spAutoFit/>
          </a:bodyPr>
          <a:lstStyle/>
          <a:p>
            <a:r>
              <a:rPr lang="en-GB" sz="2400" b="1" dirty="0" smtClean="0">
                <a:solidFill>
                  <a:srgbClr val="011E41"/>
                </a:solidFill>
                <a:latin typeface="FS Jack" pitchFamily="50" charset="0"/>
              </a:rPr>
              <a:t>WHAT THE GIRLS (AND THEIR PARENTS &amp; CARERS!) THINK</a:t>
            </a:r>
            <a:endParaRPr lang="en-GB" sz="2400" dirty="0">
              <a:solidFill>
                <a:srgbClr val="011E41"/>
              </a:solidFill>
            </a:endParaRPr>
          </a:p>
        </p:txBody>
      </p:sp>
      <p:sp>
        <p:nvSpPr>
          <p:cNvPr id="18" name="Rectangle 2"/>
          <p:cNvSpPr>
            <a:spLocks noChangeArrowheads="1"/>
          </p:cNvSpPr>
          <p:nvPr/>
        </p:nvSpPr>
        <p:spPr bwMode="auto">
          <a:xfrm>
            <a:off x="910688" y="3907805"/>
            <a:ext cx="8233312" cy="1297791"/>
          </a:xfrm>
          <a:prstGeom prst="rect">
            <a:avLst/>
          </a:prstGeom>
          <a:noFill/>
          <a:ln>
            <a:noFill/>
            <a:headEnd/>
            <a:tailEn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GB" sz="1400" i="1" dirty="0" smtClean="0">
                <a:solidFill>
                  <a:srgbClr val="011E41"/>
                </a:solidFill>
                <a:latin typeface="FS Jack" pitchFamily="50" charset="0"/>
                <a:ea typeface="Times New Roman"/>
                <a:cs typeface="Times New Roman"/>
              </a:rPr>
              <a:t>“</a:t>
            </a:r>
            <a:r>
              <a:rPr lang="en-GB" sz="1400" i="1" dirty="0">
                <a:solidFill>
                  <a:srgbClr val="011E41"/>
                </a:solidFill>
                <a:latin typeface="FS Jack" pitchFamily="50" charset="0"/>
                <a:ea typeface="Times New Roman"/>
                <a:cs typeface="Times New Roman"/>
              </a:rPr>
              <a:t>I like it because I like being a goal keeper and making friends”  (Sophie, aged 5</a:t>
            </a:r>
            <a:r>
              <a:rPr lang="en-GB" sz="1400" i="1" dirty="0" smtClean="0">
                <a:solidFill>
                  <a:srgbClr val="011E41"/>
                </a:solidFill>
                <a:latin typeface="FS Jack" pitchFamily="50" charset="0"/>
                <a:ea typeface="Times New Roman"/>
                <a:cs typeface="Times New Roman"/>
              </a:rPr>
              <a:t>)</a:t>
            </a:r>
          </a:p>
          <a:p>
            <a:endParaRPr lang="en-GB" sz="1400" i="1" dirty="0" smtClean="0">
              <a:solidFill>
                <a:srgbClr val="011E41"/>
              </a:solidFill>
              <a:latin typeface="FS Jack" pitchFamily="50" charset="0"/>
            </a:endParaRPr>
          </a:p>
          <a:p>
            <a:pPr>
              <a:spcAft>
                <a:spcPts val="1000"/>
              </a:spcAft>
            </a:pPr>
            <a:r>
              <a:rPr lang="en-GB" sz="1400" i="1" dirty="0" smtClean="0">
                <a:solidFill>
                  <a:srgbClr val="011E41"/>
                </a:solidFill>
                <a:latin typeface="FS Jack" pitchFamily="50" charset="0"/>
              </a:rPr>
              <a:t>“</a:t>
            </a:r>
            <a:r>
              <a:rPr lang="en-GB" sz="1400" i="1" dirty="0">
                <a:solidFill>
                  <a:srgbClr val="011E41"/>
                </a:solidFill>
                <a:latin typeface="FS Jack" pitchFamily="50" charset="0"/>
              </a:rPr>
              <a:t>I like the music games, I like stopping the ball in hoops, I love </a:t>
            </a:r>
            <a:r>
              <a:rPr lang="en-GB" sz="1400" i="1" dirty="0" smtClean="0">
                <a:solidFill>
                  <a:srgbClr val="011E41"/>
                </a:solidFill>
                <a:latin typeface="FS Jack" pitchFamily="50" charset="0"/>
              </a:rPr>
              <a:t> scoring  goals</a:t>
            </a:r>
            <a:r>
              <a:rPr lang="en-GB" sz="1400" i="1" dirty="0">
                <a:solidFill>
                  <a:srgbClr val="011E41"/>
                </a:solidFill>
                <a:latin typeface="FS Jack" pitchFamily="50" charset="0"/>
              </a:rPr>
              <a:t>, I like my friends, I love playing football </a:t>
            </a:r>
            <a:r>
              <a:rPr lang="en-GB" sz="1400" i="1" dirty="0" smtClean="0">
                <a:solidFill>
                  <a:srgbClr val="011E41"/>
                </a:solidFill>
                <a:latin typeface="FS Jack" pitchFamily="50" charset="0"/>
              </a:rPr>
              <a:t>at SSE Wildcats</a:t>
            </a:r>
            <a:r>
              <a:rPr lang="en-GB" sz="1400" i="1" dirty="0">
                <a:solidFill>
                  <a:srgbClr val="011E41"/>
                </a:solidFill>
                <a:latin typeface="FS Jack" pitchFamily="50" charset="0"/>
              </a:rPr>
              <a:t>” </a:t>
            </a:r>
            <a:r>
              <a:rPr lang="en-GB" sz="1400" i="1" dirty="0" smtClean="0">
                <a:solidFill>
                  <a:srgbClr val="011E41"/>
                </a:solidFill>
                <a:latin typeface="FS Jack" pitchFamily="50" charset="0"/>
              </a:rPr>
              <a:t> (</a:t>
            </a:r>
            <a:r>
              <a:rPr lang="en-GB" sz="1400" i="1" dirty="0">
                <a:solidFill>
                  <a:srgbClr val="011E41"/>
                </a:solidFill>
                <a:latin typeface="FS Jack" pitchFamily="50" charset="0"/>
              </a:rPr>
              <a:t>Naomi, aged 6</a:t>
            </a:r>
            <a:r>
              <a:rPr lang="en-GB" sz="1400" i="1" dirty="0" smtClean="0">
                <a:solidFill>
                  <a:srgbClr val="011E41"/>
                </a:solidFill>
                <a:latin typeface="FS Jack" pitchFamily="50" charset="0"/>
              </a:rPr>
              <a:t>)</a:t>
            </a:r>
            <a:endParaRPr lang="en-GB" sz="1400" i="1" dirty="0">
              <a:solidFill>
                <a:srgbClr val="011E41"/>
              </a:solidFill>
              <a:latin typeface="FS Jack" pitchFamily="50" charset="0"/>
            </a:endParaRPr>
          </a:p>
          <a:p>
            <a:pPr>
              <a:spcAft>
                <a:spcPts val="1000"/>
              </a:spcAft>
            </a:pPr>
            <a:r>
              <a:rPr lang="en-GB" sz="1400" i="1" dirty="0" smtClean="0">
                <a:solidFill>
                  <a:srgbClr val="011E41"/>
                </a:solidFill>
                <a:latin typeface="FS Jack" pitchFamily="50" charset="0"/>
              </a:rPr>
              <a:t>“</a:t>
            </a:r>
            <a:r>
              <a:rPr lang="en-GB" sz="1400" i="1" dirty="0">
                <a:solidFill>
                  <a:srgbClr val="011E41"/>
                </a:solidFill>
                <a:latin typeface="FS Jack" pitchFamily="50" charset="0"/>
              </a:rPr>
              <a:t>It’s a no pressure environment for the girls </a:t>
            </a:r>
            <a:r>
              <a:rPr lang="en-GB" sz="1400" i="1" dirty="0" smtClean="0">
                <a:solidFill>
                  <a:srgbClr val="011E41"/>
                </a:solidFill>
                <a:latin typeface="FS Jack" pitchFamily="50" charset="0"/>
              </a:rPr>
              <a:t>to have fun </a:t>
            </a:r>
            <a:r>
              <a:rPr lang="en-GB" sz="1400" i="1" dirty="0">
                <a:solidFill>
                  <a:srgbClr val="011E41"/>
                </a:solidFill>
                <a:latin typeface="FS Jack" pitchFamily="50" charset="0"/>
              </a:rPr>
              <a:t>and improve their skills” (Gill, parent </a:t>
            </a:r>
            <a:r>
              <a:rPr lang="en-GB" sz="1400" i="1" dirty="0" smtClean="0">
                <a:solidFill>
                  <a:srgbClr val="011E41"/>
                </a:solidFill>
                <a:latin typeface="FS Jack" pitchFamily="50" charset="0"/>
              </a:rPr>
              <a:t>girl  aged </a:t>
            </a:r>
            <a:r>
              <a:rPr lang="en-GB" sz="1400" i="1" dirty="0">
                <a:solidFill>
                  <a:srgbClr val="011E41"/>
                </a:solidFill>
                <a:latin typeface="FS Jack" pitchFamily="50" charset="0"/>
              </a:rPr>
              <a:t>10</a:t>
            </a:r>
            <a:r>
              <a:rPr lang="en-GB" sz="1400" i="1" dirty="0" smtClean="0">
                <a:solidFill>
                  <a:srgbClr val="011E41"/>
                </a:solidFill>
                <a:latin typeface="FS Jack" pitchFamily="50" charset="0"/>
              </a:rPr>
              <a:t>)</a:t>
            </a:r>
          </a:p>
        </p:txBody>
      </p:sp>
      <p:sp>
        <p:nvSpPr>
          <p:cNvPr id="19" name="TextBox 18"/>
          <p:cNvSpPr txBox="1"/>
          <p:nvPr/>
        </p:nvSpPr>
        <p:spPr>
          <a:xfrm>
            <a:off x="300251" y="731485"/>
            <a:ext cx="2634018" cy="923330"/>
          </a:xfrm>
          <a:prstGeom prst="rect">
            <a:avLst/>
          </a:prstGeom>
          <a:solidFill>
            <a:srgbClr val="00B0F0"/>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lvl="0"/>
            <a:r>
              <a:rPr lang="en-GB" sz="1800" dirty="0">
                <a:solidFill>
                  <a:schemeClr val="bg1"/>
                </a:solidFill>
                <a:latin typeface="FS Jack" pitchFamily="50" charset="0"/>
              </a:rPr>
              <a:t>99% of Girls surveyed said that they “liked SSE Wildcats a  </a:t>
            </a:r>
            <a:r>
              <a:rPr lang="en-GB" sz="1800" dirty="0" smtClean="0">
                <a:solidFill>
                  <a:schemeClr val="bg1"/>
                </a:solidFill>
                <a:latin typeface="FS Jack" pitchFamily="50" charset="0"/>
              </a:rPr>
              <a:t>lot</a:t>
            </a:r>
            <a:r>
              <a:rPr lang="en-GB" sz="1800" dirty="0">
                <a:solidFill>
                  <a:schemeClr val="bg1"/>
                </a:solidFill>
                <a:latin typeface="FS Jack" pitchFamily="50" charset="0"/>
              </a:rPr>
              <a:t>” </a:t>
            </a:r>
            <a:endParaRPr lang="en-GB" sz="1800" dirty="0" smtClean="0">
              <a:solidFill>
                <a:schemeClr val="bg1"/>
              </a:solidFill>
              <a:latin typeface="FS Jack" pitchFamily="50" charset="0"/>
            </a:endParaRPr>
          </a:p>
        </p:txBody>
      </p:sp>
      <p:sp>
        <p:nvSpPr>
          <p:cNvPr id="20" name="TextBox 19"/>
          <p:cNvSpPr txBox="1"/>
          <p:nvPr/>
        </p:nvSpPr>
        <p:spPr>
          <a:xfrm>
            <a:off x="5336273" y="745132"/>
            <a:ext cx="3484200" cy="2974849"/>
          </a:xfrm>
          <a:prstGeom prst="rect">
            <a:avLst/>
          </a:prstGeom>
          <a:solidFill>
            <a:srgbClr val="92D050"/>
          </a:solidFill>
          <a:ln>
            <a:solidFill>
              <a:schemeClr val="accent3"/>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endParaRPr lang="en-GB" sz="1800" dirty="0" smtClean="0">
              <a:solidFill>
                <a:schemeClr val="bg1"/>
              </a:solidFill>
              <a:latin typeface="FS Jack" pitchFamily="50" charset="0"/>
            </a:endParaRPr>
          </a:p>
          <a:p>
            <a:pPr lvl="0" algn="ctr"/>
            <a:r>
              <a:rPr lang="en-GB" sz="1800" dirty="0" smtClean="0">
                <a:solidFill>
                  <a:schemeClr val="bg1"/>
                </a:solidFill>
                <a:latin typeface="FS Jack" pitchFamily="50" charset="0"/>
              </a:rPr>
              <a:t>Top 3 reasons for joining </a:t>
            </a:r>
          </a:p>
          <a:p>
            <a:pPr lvl="0" algn="ctr"/>
            <a:r>
              <a:rPr lang="en-GB" sz="1800" dirty="0" smtClean="0">
                <a:solidFill>
                  <a:schemeClr val="bg1"/>
                </a:solidFill>
                <a:latin typeface="FS Jack" pitchFamily="50" charset="0"/>
              </a:rPr>
              <a:t>SSE Wildcats:</a:t>
            </a:r>
          </a:p>
          <a:p>
            <a:pPr lvl="0"/>
            <a:endParaRPr lang="en-GB" sz="1800" dirty="0" smtClean="0">
              <a:solidFill>
                <a:schemeClr val="bg1"/>
              </a:solidFill>
              <a:latin typeface="FS Jack" pitchFamily="50" charset="0"/>
            </a:endParaRPr>
          </a:p>
          <a:p>
            <a:pPr marL="342900" lvl="0" indent="-342900">
              <a:buAutoNum type="arabicPeriod"/>
            </a:pPr>
            <a:r>
              <a:rPr lang="en-GB" sz="1800" dirty="0" smtClean="0">
                <a:solidFill>
                  <a:schemeClr val="bg1"/>
                </a:solidFill>
                <a:latin typeface="FS Jack" pitchFamily="50" charset="0"/>
              </a:rPr>
              <a:t>I wanted to play football</a:t>
            </a:r>
          </a:p>
          <a:p>
            <a:pPr marL="342900" lvl="0" indent="-342900">
              <a:buAutoNum type="arabicPeriod"/>
            </a:pPr>
            <a:endParaRPr lang="en-GB" sz="1800" dirty="0" smtClean="0">
              <a:solidFill>
                <a:schemeClr val="bg1"/>
              </a:solidFill>
              <a:latin typeface="FS Jack" pitchFamily="50" charset="0"/>
            </a:endParaRPr>
          </a:p>
          <a:p>
            <a:pPr marL="342900" lvl="0" indent="-342900">
              <a:buAutoNum type="arabicPeriod"/>
            </a:pPr>
            <a:r>
              <a:rPr lang="en-GB" sz="1800" dirty="0" smtClean="0">
                <a:solidFill>
                  <a:schemeClr val="bg1"/>
                </a:solidFill>
                <a:latin typeface="FS Jack" pitchFamily="50" charset="0"/>
              </a:rPr>
              <a:t>I want to make new friends</a:t>
            </a:r>
          </a:p>
          <a:p>
            <a:pPr marL="342900" lvl="0" indent="-342900">
              <a:buAutoNum type="arabicPeriod"/>
            </a:pPr>
            <a:endParaRPr lang="en-GB" sz="1800" dirty="0" smtClean="0">
              <a:solidFill>
                <a:schemeClr val="bg1"/>
              </a:solidFill>
              <a:latin typeface="FS Jack" pitchFamily="50" charset="0"/>
            </a:endParaRPr>
          </a:p>
          <a:p>
            <a:pPr marL="342900" lvl="0" indent="-342900">
              <a:buAutoNum type="arabicPeriod"/>
            </a:pPr>
            <a:r>
              <a:rPr lang="en-GB" sz="1800" dirty="0" smtClean="0">
                <a:solidFill>
                  <a:schemeClr val="bg1"/>
                </a:solidFill>
                <a:latin typeface="FS Jack" pitchFamily="50" charset="0"/>
              </a:rPr>
              <a:t>I wanted to exercise</a:t>
            </a:r>
          </a:p>
          <a:p>
            <a:pPr lvl="0"/>
            <a:endParaRPr lang="en-GB" sz="1800" dirty="0" smtClean="0">
              <a:solidFill>
                <a:srgbClr val="011E41"/>
              </a:solidFill>
              <a:latin typeface="FS Jack" pitchFamily="50" charset="0"/>
            </a:endParaRPr>
          </a:p>
        </p:txBody>
      </p:sp>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099" y="739453"/>
            <a:ext cx="2183643" cy="301085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00251" y="1765206"/>
            <a:ext cx="2634018" cy="92333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lvl="0"/>
            <a:r>
              <a:rPr lang="en-GB" sz="1800" dirty="0">
                <a:solidFill>
                  <a:schemeClr val="bg1"/>
                </a:solidFill>
                <a:latin typeface="FS Jack" pitchFamily="50" charset="0"/>
              </a:rPr>
              <a:t>90% of parents  </a:t>
            </a:r>
            <a:r>
              <a:rPr lang="en-GB" sz="1800" dirty="0" smtClean="0">
                <a:solidFill>
                  <a:schemeClr val="bg1"/>
                </a:solidFill>
                <a:latin typeface="FS Jack" pitchFamily="50" charset="0"/>
              </a:rPr>
              <a:t>&amp; carers surveyed </a:t>
            </a:r>
            <a:r>
              <a:rPr lang="en-GB" sz="1800" dirty="0">
                <a:solidFill>
                  <a:schemeClr val="bg1"/>
                </a:solidFill>
                <a:latin typeface="FS Jack" pitchFamily="50" charset="0"/>
              </a:rPr>
              <a:t>also “liked SSE Wildcats a lot</a:t>
            </a:r>
            <a:r>
              <a:rPr lang="en-GB" sz="1800" dirty="0" smtClean="0">
                <a:solidFill>
                  <a:schemeClr val="bg1"/>
                </a:solidFill>
                <a:latin typeface="FS Jack" pitchFamily="50" charset="0"/>
              </a:rPr>
              <a:t>”</a:t>
            </a:r>
            <a:endParaRPr lang="en-GB" sz="1800" dirty="0">
              <a:solidFill>
                <a:schemeClr val="bg1"/>
              </a:solidFill>
              <a:latin typeface="FS Jack" pitchFamily="50" charset="0"/>
            </a:endParaRPr>
          </a:p>
        </p:txBody>
      </p:sp>
      <p:sp>
        <p:nvSpPr>
          <p:cNvPr id="23" name="TextBox 22"/>
          <p:cNvSpPr txBox="1"/>
          <p:nvPr/>
        </p:nvSpPr>
        <p:spPr>
          <a:xfrm>
            <a:off x="300251" y="2771702"/>
            <a:ext cx="2634018" cy="923330"/>
          </a:xfrm>
          <a:prstGeom prst="rect">
            <a:avLst/>
          </a:prstGeom>
          <a:solidFill>
            <a:srgbClr val="FF3399"/>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lvl="0"/>
            <a:r>
              <a:rPr lang="en-GB" sz="1800" dirty="0">
                <a:solidFill>
                  <a:schemeClr val="bg1"/>
                </a:solidFill>
                <a:latin typeface="FS Jack" pitchFamily="50" charset="0"/>
              </a:rPr>
              <a:t>85% of girls surveyed made new friends at </a:t>
            </a:r>
            <a:r>
              <a:rPr lang="en-GB" sz="1800" dirty="0" smtClean="0">
                <a:solidFill>
                  <a:schemeClr val="bg1"/>
                </a:solidFill>
                <a:latin typeface="FS Jack" pitchFamily="50" charset="0"/>
              </a:rPr>
              <a:t>SSE Wildcats!</a:t>
            </a:r>
            <a:endParaRPr lang="en-GB" sz="1800" dirty="0">
              <a:solidFill>
                <a:schemeClr val="bg1"/>
              </a:solidFill>
              <a:latin typeface="FS Jack" pitchFamily="50" charset="0"/>
            </a:endParaRPr>
          </a:p>
        </p:txBody>
      </p:sp>
    </p:spTree>
    <p:extLst>
      <p:ext uri="{BB962C8B-B14F-4D97-AF65-F5344CB8AC3E}">
        <p14:creationId xmlns:p14="http://schemas.microsoft.com/office/powerpoint/2010/main" val="3990418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sz="half" idx="2"/>
          </p:nvPr>
        </p:nvSpPr>
        <p:spPr>
          <a:xfrm>
            <a:off x="467544" y="379413"/>
            <a:ext cx="8208912" cy="504056"/>
          </a:xfrm>
        </p:spPr>
        <p:txBody>
          <a:bodyPr/>
          <a:lstStyle/>
          <a:p>
            <a:r>
              <a:rPr lang="en-GB" sz="2000" b="1" dirty="0"/>
              <a:t>SSE WILDCATS CENTRES : CFA RESPONSIBILITIES </a:t>
            </a:r>
          </a:p>
        </p:txBody>
      </p:sp>
      <p:graphicFrame>
        <p:nvGraphicFramePr>
          <p:cNvPr id="14" name="Content Placeholder 1"/>
          <p:cNvGraphicFramePr>
            <a:graphicFrameLocks noGrp="1"/>
          </p:cNvGraphicFramePr>
          <p:nvPr>
            <p:ph sz="half" idx="1"/>
            <p:extLst>
              <p:ext uri="{D42A27DB-BD31-4B8C-83A1-F6EECF244321}">
                <p14:modId xmlns:p14="http://schemas.microsoft.com/office/powerpoint/2010/main" val="2774395131"/>
              </p:ext>
            </p:extLst>
          </p:nvPr>
        </p:nvGraphicFramePr>
        <p:xfrm>
          <a:off x="611560" y="811463"/>
          <a:ext cx="8424936" cy="4411725"/>
        </p:xfrm>
        <a:graphic>
          <a:graphicData uri="http://schemas.openxmlformats.org/drawingml/2006/table">
            <a:tbl>
              <a:tblPr firstRow="1" bandRow="1">
                <a:tableStyleId>{93296810-A885-4BE3-A3E7-6D5BEEA58F35}</a:tableStyleId>
              </a:tblPr>
              <a:tblGrid>
                <a:gridCol w="6130683"/>
                <a:gridCol w="2294253"/>
              </a:tblGrid>
              <a:tr h="457536">
                <a:tc>
                  <a:txBody>
                    <a:bodyPr/>
                    <a:lstStyle/>
                    <a:p>
                      <a:r>
                        <a:rPr lang="en-GB" b="0" dirty="0" smtClean="0">
                          <a:latin typeface="FS Jack" pitchFamily="50" charset="0"/>
                        </a:rPr>
                        <a:t>Responsibilities</a:t>
                      </a:r>
                      <a:endParaRPr lang="en-GB" b="0" dirty="0">
                        <a:latin typeface="FS Jack" pitchFamily="50" charset="0"/>
                      </a:endParaRPr>
                    </a:p>
                  </a:txBody>
                  <a:tcPr/>
                </a:tc>
                <a:tc>
                  <a:txBody>
                    <a:bodyPr/>
                    <a:lstStyle/>
                    <a:p>
                      <a:r>
                        <a:rPr lang="en-GB" b="0" dirty="0" smtClean="0">
                          <a:latin typeface="FS Jack" pitchFamily="50" charset="0"/>
                        </a:rPr>
                        <a:t>Notes</a:t>
                      </a:r>
                      <a:endParaRPr lang="en-GB" b="0" dirty="0">
                        <a:latin typeface="FS Jack" pitchFamily="50" charset="0"/>
                      </a:endParaRPr>
                    </a:p>
                  </a:txBody>
                  <a:tcPr/>
                </a:tc>
              </a:tr>
              <a:tr h="663306">
                <a:tc>
                  <a:txBody>
                    <a:bodyPr/>
                    <a:lstStyle/>
                    <a:p>
                      <a:pPr>
                        <a:lnSpc>
                          <a:spcPct val="115000"/>
                        </a:lnSpc>
                        <a:spcAft>
                          <a:spcPts val="0"/>
                        </a:spcAft>
                      </a:pPr>
                      <a:r>
                        <a:rPr lang="en-GB" sz="1100" dirty="0">
                          <a:effectLst/>
                          <a:latin typeface="FS Jack" pitchFamily="50" charset="0"/>
                        </a:rPr>
                        <a:t>Promote SSE Wildcats </a:t>
                      </a:r>
                      <a:r>
                        <a:rPr lang="en-GB" sz="1100" dirty="0" smtClean="0">
                          <a:effectLst/>
                          <a:latin typeface="FS Jack" pitchFamily="50" charset="0"/>
                        </a:rPr>
                        <a:t>Centres</a:t>
                      </a:r>
                      <a:r>
                        <a:rPr lang="en-GB" sz="1100" baseline="0" dirty="0" smtClean="0">
                          <a:effectLst/>
                          <a:latin typeface="FS Jack" pitchFamily="50" charset="0"/>
                        </a:rPr>
                        <a:t> </a:t>
                      </a:r>
                      <a:r>
                        <a:rPr lang="en-GB" sz="1100" dirty="0" smtClean="0">
                          <a:effectLst/>
                          <a:latin typeface="FS Jack" pitchFamily="50" charset="0"/>
                        </a:rPr>
                        <a:t>and </a:t>
                      </a:r>
                      <a:r>
                        <a:rPr lang="en-GB" sz="1100" dirty="0">
                          <a:effectLst/>
                          <a:latin typeface="FS Jack" pitchFamily="50" charset="0"/>
                        </a:rPr>
                        <a:t>engage possible deliverers  - </a:t>
                      </a:r>
                      <a:r>
                        <a:rPr lang="en-GB" sz="1100" dirty="0" smtClean="0">
                          <a:effectLst/>
                          <a:latin typeface="FS Jack" pitchFamily="50" charset="0"/>
                        </a:rPr>
                        <a:t>encourage and support submission of  </a:t>
                      </a:r>
                      <a:r>
                        <a:rPr lang="en-GB" sz="1100" dirty="0">
                          <a:effectLst/>
                          <a:latin typeface="FS Jack" pitchFamily="50" charset="0"/>
                        </a:rPr>
                        <a:t>applications </a:t>
                      </a:r>
                      <a:r>
                        <a:rPr lang="en-GB" sz="1100" baseline="0" dirty="0" smtClean="0">
                          <a:effectLst/>
                          <a:latin typeface="FS Jack" pitchFamily="50" charset="0"/>
                        </a:rPr>
                        <a:t> - </a:t>
                      </a:r>
                      <a:r>
                        <a:rPr lang="en-GB" sz="1100" dirty="0" smtClean="0">
                          <a:effectLst/>
                          <a:latin typeface="FS Jack" pitchFamily="50" charset="0"/>
                        </a:rPr>
                        <a:t>maximise </a:t>
                      </a:r>
                      <a:r>
                        <a:rPr lang="en-GB" sz="1100" dirty="0">
                          <a:effectLst/>
                          <a:latin typeface="FS Jack" pitchFamily="50" charset="0"/>
                        </a:rPr>
                        <a:t>quality and number of </a:t>
                      </a:r>
                      <a:r>
                        <a:rPr lang="en-GB" sz="1100" dirty="0" smtClean="0">
                          <a:effectLst/>
                          <a:latin typeface="FS Jack" pitchFamily="50" charset="0"/>
                        </a:rPr>
                        <a:t>applications</a:t>
                      </a:r>
                      <a:r>
                        <a:rPr lang="en-GB" sz="1100" baseline="0" dirty="0" smtClean="0">
                          <a:effectLst/>
                          <a:latin typeface="FS Jack" pitchFamily="50" charset="0"/>
                        </a:rPr>
                        <a:t> to meet local and national targets</a:t>
                      </a:r>
                      <a:endParaRPr lang="en-GB" sz="11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100" baseline="0" dirty="0" smtClean="0">
                          <a:effectLst/>
                          <a:latin typeface="FS Jack" pitchFamily="50" charset="0"/>
                        </a:rPr>
                        <a:t>C</a:t>
                      </a:r>
                      <a:r>
                        <a:rPr lang="en-GB" sz="1100" dirty="0" smtClean="0">
                          <a:effectLst/>
                          <a:latin typeface="FS Jack" pitchFamily="50" charset="0"/>
                        </a:rPr>
                        <a:t>onsider how you will  support  applicants</a:t>
                      </a:r>
                      <a:r>
                        <a:rPr lang="en-GB" sz="1100" baseline="0" dirty="0" smtClean="0">
                          <a:effectLst/>
                          <a:latin typeface="FS Jack" pitchFamily="50" charset="0"/>
                        </a:rPr>
                        <a:t>  in ensuring centres are  </a:t>
                      </a:r>
                      <a:r>
                        <a:rPr lang="en-GB" sz="1100" dirty="0" smtClean="0">
                          <a:effectLst/>
                          <a:latin typeface="FS Jack" pitchFamily="50" charset="0"/>
                        </a:rPr>
                        <a:t>inclusive</a:t>
                      </a:r>
                    </a:p>
                  </a:txBody>
                  <a:tcPr marL="68580" marR="68580" marT="0" marB="0"/>
                </a:tc>
              </a:tr>
              <a:tr h="672629">
                <a:tc>
                  <a:txBody>
                    <a:bodyPr/>
                    <a:lstStyle/>
                    <a:p>
                      <a:pPr>
                        <a:lnSpc>
                          <a:spcPct val="115000"/>
                        </a:lnSpc>
                        <a:spcAft>
                          <a:spcPts val="0"/>
                        </a:spcAft>
                      </a:pPr>
                      <a:r>
                        <a:rPr lang="en-GB" sz="1100" dirty="0" smtClean="0">
                          <a:effectLst/>
                          <a:latin typeface="FS Jack" pitchFamily="50" charset="0"/>
                        </a:rPr>
                        <a:t>Contact 2017  SSE Wildcats Centres re process for continuing</a:t>
                      </a:r>
                      <a:r>
                        <a:rPr lang="en-GB" sz="1100" baseline="0" dirty="0" smtClean="0">
                          <a:effectLst/>
                          <a:latin typeface="FS Jack" pitchFamily="50" charset="0"/>
                        </a:rPr>
                        <a:t> their </a:t>
                      </a:r>
                      <a:r>
                        <a:rPr lang="en-GB" sz="1100" dirty="0" smtClean="0">
                          <a:effectLst/>
                          <a:latin typeface="FS Jack" pitchFamily="50" charset="0"/>
                        </a:rPr>
                        <a:t>delivery</a:t>
                      </a:r>
                      <a:r>
                        <a:rPr lang="en-GB" sz="1100" baseline="0" dirty="0" smtClean="0">
                          <a:effectLst/>
                          <a:latin typeface="FS Jack" pitchFamily="50" charset="0"/>
                        </a:rPr>
                        <a:t> </a:t>
                      </a:r>
                      <a:r>
                        <a:rPr lang="en-GB" sz="1100" dirty="0" smtClean="0">
                          <a:effectLst/>
                          <a:latin typeface="FS Jack" pitchFamily="50" charset="0"/>
                        </a:rPr>
                        <a:t>and help them  develop possible new Centres if appropriate. Sign off any “refreshed”  existing</a:t>
                      </a:r>
                      <a:r>
                        <a:rPr lang="en-GB" sz="1100" baseline="0" dirty="0" smtClean="0">
                          <a:effectLst/>
                          <a:latin typeface="FS Jack" pitchFamily="50" charset="0"/>
                        </a:rPr>
                        <a:t> SSE Wildcats Centre </a:t>
                      </a:r>
                      <a:r>
                        <a:rPr lang="en-GB" sz="1100" dirty="0" smtClean="0">
                          <a:effectLst/>
                          <a:latin typeface="FS Jack" pitchFamily="50" charset="0"/>
                        </a:rPr>
                        <a:t>applications within 5 working days where possible.</a:t>
                      </a:r>
                      <a:endParaRPr lang="en-GB" sz="1100" dirty="0">
                        <a:effectLst/>
                        <a:latin typeface="FS Jack" pitchFamily="50" charset="0"/>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100" dirty="0" smtClean="0">
                          <a:effectLst/>
                          <a:latin typeface="FS Jack" pitchFamily="50" charset="0"/>
                          <a:ea typeface="Calibri"/>
                          <a:cs typeface="Times New Roman"/>
                        </a:rPr>
                        <a:t>THE FA will contact existing deliverers  directly re process on 2</a:t>
                      </a:r>
                      <a:r>
                        <a:rPr lang="en-GB" sz="1100" baseline="30000" dirty="0" smtClean="0">
                          <a:effectLst/>
                          <a:latin typeface="FS Jack" pitchFamily="50" charset="0"/>
                          <a:ea typeface="Calibri"/>
                          <a:cs typeface="Times New Roman"/>
                        </a:rPr>
                        <a:t>nd</a:t>
                      </a:r>
                      <a:r>
                        <a:rPr lang="en-GB" sz="1100" dirty="0" smtClean="0">
                          <a:effectLst/>
                          <a:latin typeface="FS Jack" pitchFamily="50" charset="0"/>
                          <a:ea typeface="Calibri"/>
                          <a:cs typeface="Times New Roman"/>
                        </a:rPr>
                        <a:t> Nov.</a:t>
                      </a:r>
                      <a:endParaRPr lang="en-GB" sz="1100" dirty="0">
                        <a:effectLst/>
                        <a:latin typeface="FS Jack" pitchFamily="50" charset="0"/>
                        <a:ea typeface="Calibri"/>
                        <a:cs typeface="Times New Roman"/>
                      </a:endParaRPr>
                    </a:p>
                  </a:txBody>
                  <a:tcPr marL="68580" marR="68580" marT="0" marB="0"/>
                </a:tc>
              </a:tr>
              <a:tr h="448420">
                <a:tc>
                  <a:txBody>
                    <a:bodyPr/>
                    <a:lstStyle/>
                    <a:p>
                      <a:pPr>
                        <a:lnSpc>
                          <a:spcPct val="115000"/>
                        </a:lnSpc>
                        <a:spcAft>
                          <a:spcPts val="0"/>
                        </a:spcAft>
                      </a:pPr>
                      <a:r>
                        <a:rPr lang="en-GB" sz="1100" dirty="0">
                          <a:effectLst/>
                          <a:latin typeface="FS Jack" pitchFamily="50" charset="0"/>
                        </a:rPr>
                        <a:t>Focus on “hotspots” to develop local delivery partnerships and enhance opportunities for girls in football</a:t>
                      </a:r>
                      <a:endParaRPr lang="en-GB" sz="11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100" dirty="0" smtClean="0">
                          <a:effectLst/>
                          <a:latin typeface="FS Jack" pitchFamily="50" charset="0"/>
                        </a:rPr>
                        <a:t>How will you  manage strategic</a:t>
                      </a:r>
                      <a:r>
                        <a:rPr lang="en-GB" sz="1100" baseline="0" dirty="0" smtClean="0">
                          <a:effectLst/>
                          <a:latin typeface="FS Jack" pitchFamily="50" charset="0"/>
                        </a:rPr>
                        <a:t> deployment into </a:t>
                      </a:r>
                      <a:r>
                        <a:rPr lang="en-GB" sz="1100" dirty="0" smtClean="0">
                          <a:effectLst/>
                          <a:latin typeface="FS Jack" pitchFamily="50" charset="0"/>
                        </a:rPr>
                        <a:t>hotspots?</a:t>
                      </a:r>
                      <a:endParaRPr lang="en-GB" sz="1100" dirty="0">
                        <a:effectLst/>
                        <a:latin typeface="FS Jack" pitchFamily="50" charset="0"/>
                        <a:ea typeface="Calibri"/>
                        <a:cs typeface="Times New Roman"/>
                      </a:endParaRPr>
                    </a:p>
                  </a:txBody>
                  <a:tcPr marL="68580" marR="68580" marT="0" marB="0"/>
                </a:tc>
              </a:tr>
              <a:tr h="523156">
                <a:tc>
                  <a:txBody>
                    <a:bodyPr/>
                    <a:lstStyle/>
                    <a:p>
                      <a:pPr>
                        <a:lnSpc>
                          <a:spcPct val="115000"/>
                        </a:lnSpc>
                        <a:spcAft>
                          <a:spcPts val="0"/>
                        </a:spcAft>
                      </a:pPr>
                      <a:r>
                        <a:rPr lang="en-GB" sz="1100" dirty="0">
                          <a:effectLst/>
                          <a:latin typeface="FS Jack" pitchFamily="50" charset="0"/>
                        </a:rPr>
                        <a:t>To </a:t>
                      </a:r>
                      <a:r>
                        <a:rPr lang="en-GB" sz="1100" dirty="0" smtClean="0">
                          <a:effectLst/>
                          <a:latin typeface="FS Jack" pitchFamily="50" charset="0"/>
                        </a:rPr>
                        <a:t>make every effort to meet </a:t>
                      </a:r>
                      <a:r>
                        <a:rPr lang="en-GB" sz="1100" dirty="0">
                          <a:effectLst/>
                          <a:latin typeface="FS Jack" pitchFamily="50" charset="0"/>
                        </a:rPr>
                        <a:t>allocated target </a:t>
                      </a:r>
                      <a:r>
                        <a:rPr lang="en-GB" sz="1100" dirty="0" smtClean="0">
                          <a:effectLst/>
                          <a:latin typeface="FS Jack" pitchFamily="50" charset="0"/>
                        </a:rPr>
                        <a:t>number of SSE Wildcats Centres </a:t>
                      </a:r>
                      <a:r>
                        <a:rPr lang="en-GB" sz="1100" dirty="0">
                          <a:effectLst/>
                          <a:latin typeface="FS Jack" pitchFamily="50" charset="0"/>
                        </a:rPr>
                        <a:t>allocated to </a:t>
                      </a:r>
                      <a:r>
                        <a:rPr lang="en-GB" sz="1100" dirty="0" smtClean="0">
                          <a:effectLst/>
                          <a:latin typeface="FS Jack" pitchFamily="50" charset="0"/>
                        </a:rPr>
                        <a:t>the CFA</a:t>
                      </a:r>
                    </a:p>
                    <a:p>
                      <a:pPr marL="0" marR="0" indent="0" algn="l" defTabSz="457200" rtl="0" eaLnBrk="1" fontAlgn="auto" latinLnBrk="0" hangingPunct="1">
                        <a:lnSpc>
                          <a:spcPct val="115000"/>
                        </a:lnSpc>
                        <a:spcBef>
                          <a:spcPts val="0"/>
                        </a:spcBef>
                        <a:spcAft>
                          <a:spcPts val="0"/>
                        </a:spcAft>
                        <a:buClrTx/>
                        <a:buSzTx/>
                        <a:buFontTx/>
                        <a:buNone/>
                        <a:tabLst/>
                        <a:defRPr/>
                      </a:pPr>
                      <a:r>
                        <a:rPr lang="en-GB" sz="1100" dirty="0" smtClean="0">
                          <a:effectLst/>
                          <a:latin typeface="FS Jack" pitchFamily="50" charset="0"/>
                        </a:rPr>
                        <a:t>Where possible ensure you have  reserve applications.</a:t>
                      </a:r>
                      <a:r>
                        <a:rPr lang="en-GB" sz="1100" baseline="0" dirty="0" smtClean="0">
                          <a:effectLst/>
                          <a:latin typeface="FS Jack" pitchFamily="50" charset="0"/>
                        </a:rPr>
                        <a:t> All reserve applications will need to be pending within the portal. </a:t>
                      </a:r>
                      <a:endParaRPr lang="en-GB" sz="11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100" dirty="0" smtClean="0">
                          <a:effectLst/>
                          <a:latin typeface="FS Jack" pitchFamily="50" charset="0"/>
                        </a:rPr>
                        <a:t>Reserve</a:t>
                      </a:r>
                      <a:r>
                        <a:rPr lang="en-GB" sz="1100" baseline="0" dirty="0" smtClean="0">
                          <a:effectLst/>
                          <a:latin typeface="FS Jack" pitchFamily="50" charset="0"/>
                        </a:rPr>
                        <a:t> list in case of national shortfall against 800 target – </a:t>
                      </a:r>
                      <a:r>
                        <a:rPr lang="en-GB" sz="1100" baseline="0" dirty="0" err="1" smtClean="0">
                          <a:effectLst/>
                          <a:latin typeface="FS Jack" pitchFamily="50" charset="0"/>
                        </a:rPr>
                        <a:t>eg</a:t>
                      </a:r>
                      <a:r>
                        <a:rPr lang="en-GB" sz="1100" baseline="0" dirty="0" smtClean="0">
                          <a:effectLst/>
                          <a:latin typeface="FS Jack" pitchFamily="50" charset="0"/>
                        </a:rPr>
                        <a:t> if your allocation is 10 and you have 15 organisations that wish to apply, ask all to apply and approve best 10. </a:t>
                      </a:r>
                      <a:endParaRPr lang="en-GB" sz="1100" dirty="0">
                        <a:effectLst/>
                        <a:latin typeface="FS Jack" pitchFamily="50" charset="0"/>
                        <a:ea typeface="Calibri"/>
                        <a:cs typeface="Times New Roman"/>
                      </a:endParaRPr>
                    </a:p>
                  </a:txBody>
                  <a:tcPr marL="68580" marR="68580" marT="0" marB="0"/>
                </a:tc>
              </a:tr>
              <a:tr h="1205904">
                <a:tc>
                  <a:txBody>
                    <a:bodyPr/>
                    <a:lstStyle/>
                    <a:p>
                      <a:pPr>
                        <a:lnSpc>
                          <a:spcPct val="115000"/>
                        </a:lnSpc>
                        <a:spcAft>
                          <a:spcPts val="0"/>
                        </a:spcAft>
                      </a:pPr>
                      <a:r>
                        <a:rPr lang="en-GB" sz="1100" dirty="0">
                          <a:effectLst/>
                          <a:latin typeface="FS Jack" pitchFamily="50" charset="0"/>
                        </a:rPr>
                        <a:t>Support  organisations </a:t>
                      </a:r>
                      <a:r>
                        <a:rPr lang="en-GB" sz="1100" dirty="0" smtClean="0">
                          <a:effectLst/>
                          <a:latin typeface="FS Jack" pitchFamily="50" charset="0"/>
                        </a:rPr>
                        <a:t> </a:t>
                      </a:r>
                      <a:r>
                        <a:rPr lang="en-GB" sz="1100" dirty="0">
                          <a:effectLst/>
                          <a:latin typeface="FS Jack" pitchFamily="50" charset="0"/>
                        </a:rPr>
                        <a:t>with their applications </a:t>
                      </a:r>
                      <a:r>
                        <a:rPr lang="en-GB" sz="1100" dirty="0" smtClean="0">
                          <a:effectLst/>
                          <a:latin typeface="FS Jack" pitchFamily="50" charset="0"/>
                        </a:rPr>
                        <a:t>:</a:t>
                      </a:r>
                      <a:endParaRPr lang="en-GB" sz="1100" dirty="0">
                        <a:effectLst/>
                        <a:latin typeface="FS Jack" pitchFamily="50" charset="0"/>
                      </a:endParaRPr>
                    </a:p>
                    <a:p>
                      <a:pPr marL="171450" indent="-171450">
                        <a:lnSpc>
                          <a:spcPct val="115000"/>
                        </a:lnSpc>
                        <a:spcAft>
                          <a:spcPts val="0"/>
                        </a:spcAft>
                        <a:buFont typeface="Arial" panose="020B0604020202020204" pitchFamily="34" charset="0"/>
                        <a:buChar char="•"/>
                      </a:pPr>
                      <a:r>
                        <a:rPr lang="en-GB" sz="1100" dirty="0">
                          <a:effectLst/>
                          <a:latin typeface="FS Jack" pitchFamily="50" charset="0"/>
                        </a:rPr>
                        <a:t>Brief re all criteria and accountabilities</a:t>
                      </a:r>
                    </a:p>
                    <a:p>
                      <a:pPr marL="171450" indent="-171450">
                        <a:lnSpc>
                          <a:spcPct val="115000"/>
                        </a:lnSpc>
                        <a:spcAft>
                          <a:spcPts val="0"/>
                        </a:spcAft>
                        <a:buFont typeface="Arial" panose="020B0604020202020204" pitchFamily="34" charset="0"/>
                        <a:buChar char="•"/>
                      </a:pPr>
                      <a:r>
                        <a:rPr lang="en-GB" sz="1100" dirty="0">
                          <a:effectLst/>
                          <a:latin typeface="FS Jack" pitchFamily="50" charset="0"/>
                        </a:rPr>
                        <a:t>Share case studies and good practise re </a:t>
                      </a:r>
                      <a:r>
                        <a:rPr lang="en-GB" sz="1100" dirty="0" smtClean="0">
                          <a:effectLst/>
                          <a:latin typeface="FS Jack" pitchFamily="50" charset="0"/>
                        </a:rPr>
                        <a:t>SSE Wildcats</a:t>
                      </a:r>
                      <a:endParaRPr lang="en-GB" sz="1100" dirty="0">
                        <a:effectLst/>
                        <a:latin typeface="FS Jack" pitchFamily="50" charset="0"/>
                      </a:endParaRPr>
                    </a:p>
                    <a:p>
                      <a:pPr marL="171450" indent="-171450">
                        <a:lnSpc>
                          <a:spcPct val="115000"/>
                        </a:lnSpc>
                        <a:spcAft>
                          <a:spcPts val="0"/>
                        </a:spcAft>
                        <a:buFont typeface="Arial" panose="020B0604020202020204" pitchFamily="34" charset="0"/>
                        <a:buChar char="•"/>
                      </a:pPr>
                      <a:r>
                        <a:rPr lang="en-GB" sz="1100" dirty="0">
                          <a:effectLst/>
                          <a:latin typeface="FS Jack" pitchFamily="50" charset="0"/>
                        </a:rPr>
                        <a:t>Inform re critical success </a:t>
                      </a:r>
                      <a:r>
                        <a:rPr lang="en-GB" sz="1100" dirty="0" smtClean="0">
                          <a:effectLst/>
                          <a:latin typeface="FS Jack" pitchFamily="50" charset="0"/>
                        </a:rPr>
                        <a:t>factors for planning a</a:t>
                      </a:r>
                      <a:r>
                        <a:rPr lang="en-GB" sz="1100" baseline="0" dirty="0" smtClean="0">
                          <a:effectLst/>
                          <a:latin typeface="FS Jack" pitchFamily="50" charset="0"/>
                        </a:rPr>
                        <a:t>nd delivery</a:t>
                      </a:r>
                      <a:endParaRPr lang="en-GB" sz="1100" dirty="0">
                        <a:effectLst/>
                        <a:latin typeface="FS Jack" pitchFamily="50" charset="0"/>
                      </a:endParaRPr>
                    </a:p>
                    <a:p>
                      <a:pPr marL="171450" indent="-171450">
                        <a:lnSpc>
                          <a:spcPct val="115000"/>
                        </a:lnSpc>
                        <a:spcAft>
                          <a:spcPts val="0"/>
                        </a:spcAft>
                        <a:buFont typeface="Arial" panose="020B0604020202020204" pitchFamily="34" charset="0"/>
                        <a:buChar char="•"/>
                      </a:pPr>
                      <a:r>
                        <a:rPr lang="en-GB" sz="1100" dirty="0">
                          <a:effectLst/>
                          <a:latin typeface="FS Jack" pitchFamily="50" charset="0"/>
                        </a:rPr>
                        <a:t>Ensure robust thought and planning for retention and sustainability. </a:t>
                      </a:r>
                      <a:endParaRPr lang="en-GB" sz="1100" dirty="0" smtClean="0">
                        <a:effectLst/>
                        <a:latin typeface="FS Jack" pitchFamily="50" charset="0"/>
                      </a:endParaRPr>
                    </a:p>
                    <a:p>
                      <a:pPr marL="171450" indent="-171450">
                        <a:lnSpc>
                          <a:spcPct val="115000"/>
                        </a:lnSpc>
                        <a:spcAft>
                          <a:spcPts val="0"/>
                        </a:spcAft>
                        <a:buFont typeface="Arial" panose="020B0604020202020204" pitchFamily="34" charset="0"/>
                        <a:buChar char="•"/>
                      </a:pPr>
                      <a:r>
                        <a:rPr lang="en-GB" sz="1100" dirty="0" smtClean="0">
                          <a:effectLst/>
                          <a:latin typeface="FS Jack" pitchFamily="50" charset="0"/>
                        </a:rPr>
                        <a:t>Link </a:t>
                      </a:r>
                      <a:r>
                        <a:rPr lang="en-GB" sz="1100" dirty="0">
                          <a:effectLst/>
                          <a:latin typeface="FS Jack" pitchFamily="50" charset="0"/>
                        </a:rPr>
                        <a:t>with local hotspot network to </a:t>
                      </a:r>
                      <a:r>
                        <a:rPr lang="en-GB" sz="1100" dirty="0" smtClean="0">
                          <a:effectLst/>
                          <a:latin typeface="FS Jack" pitchFamily="50" charset="0"/>
                        </a:rPr>
                        <a:t>support</a:t>
                      </a:r>
                      <a:r>
                        <a:rPr lang="en-GB" sz="1100" baseline="0" dirty="0" smtClean="0">
                          <a:effectLst/>
                          <a:latin typeface="FS Jack" pitchFamily="50" charset="0"/>
                        </a:rPr>
                        <a:t> recruitment &amp; </a:t>
                      </a:r>
                      <a:r>
                        <a:rPr lang="en-GB" sz="1100" dirty="0" smtClean="0">
                          <a:effectLst/>
                          <a:latin typeface="FS Jack" pitchFamily="50" charset="0"/>
                        </a:rPr>
                        <a:t>signposting </a:t>
                      </a:r>
                      <a:r>
                        <a:rPr lang="en-GB" sz="1100" dirty="0">
                          <a:effectLst/>
                          <a:latin typeface="FS Jack" pitchFamily="50" charset="0"/>
                        </a:rPr>
                        <a:t>for players</a:t>
                      </a:r>
                      <a:endParaRPr lang="en-GB" sz="11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100" dirty="0" smtClean="0">
                          <a:effectLst/>
                          <a:latin typeface="FS Jack" pitchFamily="50" charset="0"/>
                        </a:rPr>
                        <a:t>Don’t </a:t>
                      </a:r>
                      <a:r>
                        <a:rPr lang="en-GB" sz="1100" dirty="0">
                          <a:effectLst/>
                          <a:latin typeface="FS Jack" pitchFamily="50" charset="0"/>
                        </a:rPr>
                        <a:t>limit applications – generate as many as possible; then select best and approve; reserve and </a:t>
                      </a:r>
                      <a:r>
                        <a:rPr lang="en-GB" sz="1100" dirty="0" smtClean="0">
                          <a:effectLst/>
                          <a:latin typeface="FS Jack" pitchFamily="50" charset="0"/>
                        </a:rPr>
                        <a:t>rank any extras</a:t>
                      </a:r>
                      <a:endParaRPr lang="en-GB" sz="1100" dirty="0">
                        <a:effectLst/>
                        <a:latin typeface="FS Jack" pitchFamily="50"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64520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sz="half" idx="2"/>
          </p:nvPr>
        </p:nvSpPr>
        <p:spPr>
          <a:xfrm>
            <a:off x="467544" y="379413"/>
            <a:ext cx="8208912" cy="504056"/>
          </a:xfrm>
        </p:spPr>
        <p:txBody>
          <a:bodyPr/>
          <a:lstStyle/>
          <a:p>
            <a:r>
              <a:rPr lang="en-GB" sz="2000" b="1" dirty="0"/>
              <a:t>SSE WILDCATS CENTRES : CFA RESPONSIBILITIES </a:t>
            </a:r>
          </a:p>
        </p:txBody>
      </p:sp>
      <p:graphicFrame>
        <p:nvGraphicFramePr>
          <p:cNvPr id="12" name="Content Placeholder 1"/>
          <p:cNvGraphicFramePr>
            <a:graphicFrameLocks noGrp="1"/>
          </p:cNvGraphicFramePr>
          <p:nvPr>
            <p:ph sz="half" idx="1"/>
            <p:extLst>
              <p:ext uri="{D42A27DB-BD31-4B8C-83A1-F6EECF244321}">
                <p14:modId xmlns:p14="http://schemas.microsoft.com/office/powerpoint/2010/main" val="2938904767"/>
              </p:ext>
            </p:extLst>
          </p:nvPr>
        </p:nvGraphicFramePr>
        <p:xfrm>
          <a:off x="683568" y="811462"/>
          <a:ext cx="8280920" cy="4464495"/>
        </p:xfrm>
        <a:graphic>
          <a:graphicData uri="http://schemas.openxmlformats.org/drawingml/2006/table">
            <a:tbl>
              <a:tblPr firstRow="1" bandRow="1">
                <a:tableStyleId>{93296810-A885-4BE3-A3E7-6D5BEEA58F35}</a:tableStyleId>
              </a:tblPr>
              <a:tblGrid>
                <a:gridCol w="4805891"/>
                <a:gridCol w="3475029"/>
              </a:tblGrid>
              <a:tr h="363917">
                <a:tc>
                  <a:txBody>
                    <a:bodyPr/>
                    <a:lstStyle/>
                    <a:p>
                      <a:r>
                        <a:rPr lang="en-GB" b="0" dirty="0" smtClean="0"/>
                        <a:t>Responsibilities</a:t>
                      </a:r>
                      <a:endParaRPr lang="en-GB" b="0" dirty="0"/>
                    </a:p>
                  </a:txBody>
                  <a:tcPr/>
                </a:tc>
                <a:tc>
                  <a:txBody>
                    <a:bodyPr/>
                    <a:lstStyle/>
                    <a:p>
                      <a:r>
                        <a:rPr lang="en-GB" b="0" dirty="0" smtClean="0"/>
                        <a:t>Notes</a:t>
                      </a:r>
                      <a:endParaRPr lang="en-GB" b="0" dirty="0"/>
                    </a:p>
                  </a:txBody>
                  <a:tcPr/>
                </a:tc>
              </a:tr>
              <a:tr h="426327">
                <a:tc>
                  <a:txBody>
                    <a:bodyPr/>
                    <a:lstStyle/>
                    <a:p>
                      <a:pPr>
                        <a:lnSpc>
                          <a:spcPct val="115000"/>
                        </a:lnSpc>
                        <a:spcAft>
                          <a:spcPts val="0"/>
                        </a:spcAft>
                      </a:pPr>
                      <a:r>
                        <a:rPr lang="en-GB" sz="1100" dirty="0">
                          <a:effectLst/>
                          <a:latin typeface="FS Jack" pitchFamily="50" charset="0"/>
                        </a:rPr>
                        <a:t>Ensure relevant CFA staff attend training – </a:t>
                      </a:r>
                      <a:r>
                        <a:rPr lang="en-GB" sz="1100" dirty="0" smtClean="0">
                          <a:effectLst/>
                          <a:latin typeface="FS Jack" pitchFamily="50" charset="0"/>
                        </a:rPr>
                        <a:t> FA webinars </a:t>
                      </a:r>
                      <a:r>
                        <a:rPr lang="en-GB" sz="1100" dirty="0">
                          <a:effectLst/>
                          <a:latin typeface="FS Jack" pitchFamily="50" charset="0"/>
                        </a:rPr>
                        <a:t>and national </a:t>
                      </a:r>
                      <a:r>
                        <a:rPr lang="en-GB" sz="1100" dirty="0" smtClean="0">
                          <a:effectLst/>
                          <a:latin typeface="FS Jack" pitchFamily="50" charset="0"/>
                        </a:rPr>
                        <a:t> SSE Wildcats Centre</a:t>
                      </a:r>
                      <a:r>
                        <a:rPr lang="en-GB" sz="1100" baseline="0" dirty="0" smtClean="0">
                          <a:effectLst/>
                          <a:latin typeface="FS Jack" pitchFamily="50" charset="0"/>
                        </a:rPr>
                        <a:t> </a:t>
                      </a:r>
                      <a:r>
                        <a:rPr lang="en-GB" sz="1100" dirty="0" smtClean="0">
                          <a:effectLst/>
                          <a:latin typeface="FS Jack" pitchFamily="50" charset="0"/>
                        </a:rPr>
                        <a:t>training</a:t>
                      </a:r>
                      <a:endParaRPr lang="en-GB" sz="1100" dirty="0">
                        <a:effectLst/>
                        <a:latin typeface="FS Jack" pitchFamily="50" charset="0"/>
                        <a:ea typeface="Calibri"/>
                        <a:cs typeface="Times New Roman"/>
                      </a:endParaRPr>
                    </a:p>
                  </a:txBody>
                  <a:tcPr marL="68580" marR="68580" marT="0" marB="0"/>
                </a:tc>
                <a:tc>
                  <a:txBody>
                    <a:bodyPr/>
                    <a:lstStyle/>
                    <a:p>
                      <a:pPr>
                        <a:lnSpc>
                          <a:spcPct val="115000"/>
                        </a:lnSpc>
                        <a:spcAft>
                          <a:spcPts val="0"/>
                        </a:spcAft>
                      </a:pPr>
                      <a:r>
                        <a:rPr lang="en-GB" sz="1100" dirty="0" smtClean="0">
                          <a:effectLst/>
                          <a:latin typeface="FS Jack" pitchFamily="50" charset="0"/>
                        </a:rPr>
                        <a:t>Dates in SSE Wildcats  Applicants Guide</a:t>
                      </a:r>
                      <a:endParaRPr lang="en-GB" sz="1100" dirty="0">
                        <a:effectLst/>
                        <a:latin typeface="FS Jack" pitchFamily="50" charset="0"/>
                        <a:ea typeface="Calibri"/>
                        <a:cs typeface="Times New Roman"/>
                      </a:endParaRPr>
                    </a:p>
                  </a:txBody>
                  <a:tcPr marL="68580" marR="68580" marT="0" marB="0"/>
                </a:tc>
              </a:tr>
              <a:tr h="978546">
                <a:tc>
                  <a:txBody>
                    <a:bodyPr/>
                    <a:lstStyle/>
                    <a:p>
                      <a:pPr>
                        <a:lnSpc>
                          <a:spcPct val="115000"/>
                        </a:lnSpc>
                        <a:spcAft>
                          <a:spcPts val="0"/>
                        </a:spcAft>
                      </a:pPr>
                      <a:r>
                        <a:rPr lang="en-GB" sz="1100" dirty="0">
                          <a:effectLst/>
                        </a:rPr>
                        <a:t>Assess all applications against </a:t>
                      </a:r>
                      <a:r>
                        <a:rPr lang="en-GB" sz="1100" dirty="0" smtClean="0">
                          <a:effectLst/>
                        </a:rPr>
                        <a:t>criteria. </a:t>
                      </a:r>
                    </a:p>
                    <a:p>
                      <a:pPr>
                        <a:lnSpc>
                          <a:spcPct val="115000"/>
                        </a:lnSpc>
                        <a:spcAft>
                          <a:spcPts val="0"/>
                        </a:spcAft>
                      </a:pPr>
                      <a:r>
                        <a:rPr lang="en-GB" sz="1100" dirty="0" smtClean="0">
                          <a:effectLst/>
                        </a:rPr>
                        <a:t>For example:</a:t>
                      </a:r>
                    </a:p>
                    <a:p>
                      <a:pPr marL="171450" indent="-171450">
                        <a:lnSpc>
                          <a:spcPct val="115000"/>
                        </a:lnSpc>
                        <a:spcAft>
                          <a:spcPts val="0"/>
                        </a:spcAft>
                        <a:buFont typeface="Arial" panose="020B0604020202020204" pitchFamily="34" charset="0"/>
                        <a:buChar char="•"/>
                      </a:pPr>
                      <a:r>
                        <a:rPr lang="en-GB" sz="1100" dirty="0" smtClean="0">
                          <a:effectLst/>
                        </a:rPr>
                        <a:t>Check </a:t>
                      </a:r>
                      <a:r>
                        <a:rPr lang="en-GB" sz="1100" dirty="0">
                          <a:effectLst/>
                        </a:rPr>
                        <a:t>all staff and volunteers – qualifications and safeguarding etc.</a:t>
                      </a:r>
                    </a:p>
                    <a:p>
                      <a:pPr marL="171450" indent="-171450">
                        <a:lnSpc>
                          <a:spcPct val="115000"/>
                        </a:lnSpc>
                        <a:spcAft>
                          <a:spcPts val="0"/>
                        </a:spcAft>
                        <a:buFont typeface="Arial" panose="020B0604020202020204" pitchFamily="34" charset="0"/>
                        <a:buChar char="•"/>
                      </a:pPr>
                      <a:r>
                        <a:rPr lang="en-GB" sz="1100" dirty="0">
                          <a:effectLst/>
                        </a:rPr>
                        <a:t>H&amp;S / safeguarding etc. – venue and organisation </a:t>
                      </a:r>
                      <a:r>
                        <a:rPr lang="en-GB" sz="1100" dirty="0" smtClean="0">
                          <a:effectLst/>
                        </a:rPr>
                        <a:t>policies and documents</a:t>
                      </a:r>
                      <a:endParaRPr lang="en-GB" sz="1100" dirty="0">
                        <a:effectLst/>
                      </a:endParaRPr>
                    </a:p>
                    <a:p>
                      <a:pPr marL="171450" indent="-171450">
                        <a:lnSpc>
                          <a:spcPct val="115000"/>
                        </a:lnSpc>
                        <a:spcAft>
                          <a:spcPts val="0"/>
                        </a:spcAft>
                        <a:buFont typeface="Arial" panose="020B0604020202020204" pitchFamily="34" charset="0"/>
                        <a:buChar char="•"/>
                      </a:pPr>
                      <a:r>
                        <a:rPr lang="en-GB" sz="1100" dirty="0">
                          <a:effectLst/>
                        </a:rPr>
                        <a:t>Risk assessments</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For all deliverers responsibilities and criteria</a:t>
                      </a:r>
                      <a:r>
                        <a:rPr lang="en-GB" sz="1100" baseline="0" dirty="0" smtClean="0">
                          <a:effectLst/>
                        </a:rPr>
                        <a:t> please see the SSE Wildcats Applicants guidance pack</a:t>
                      </a:r>
                    </a:p>
                    <a:p>
                      <a:pPr>
                        <a:lnSpc>
                          <a:spcPct val="115000"/>
                        </a:lnSpc>
                        <a:spcAft>
                          <a:spcPts val="0"/>
                        </a:spcAft>
                      </a:pPr>
                      <a:r>
                        <a:rPr lang="en-GB" sz="1100" dirty="0" smtClean="0">
                          <a:effectLst/>
                        </a:rPr>
                        <a:t>Throughout process –  CFAs check staff and update and re-check if any changes. </a:t>
                      </a:r>
                      <a:endParaRPr lang="en-GB" sz="1100" dirty="0">
                        <a:effectLst/>
                        <a:latin typeface="Calibri"/>
                        <a:ea typeface="Calibri"/>
                        <a:cs typeface="Times New Roman"/>
                      </a:endParaRPr>
                    </a:p>
                  </a:txBody>
                  <a:tcPr marL="68580" marR="68580" marT="0" marB="0"/>
                </a:tc>
              </a:tr>
              <a:tr h="1008492">
                <a:tc>
                  <a:txBody>
                    <a:bodyPr/>
                    <a:lstStyle/>
                    <a:p>
                      <a:pPr>
                        <a:lnSpc>
                          <a:spcPct val="115000"/>
                        </a:lnSpc>
                        <a:spcAft>
                          <a:spcPts val="0"/>
                        </a:spcAft>
                      </a:pPr>
                      <a:r>
                        <a:rPr lang="en-GB" sz="1100" dirty="0">
                          <a:effectLst/>
                        </a:rPr>
                        <a:t>Approve target number of applications and establish a ranked reserve list</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&gt; Having </a:t>
                      </a:r>
                      <a:r>
                        <a:rPr lang="en-GB" sz="1100" dirty="0">
                          <a:effectLst/>
                        </a:rPr>
                        <a:t>ensured all criteria and standards </a:t>
                      </a:r>
                      <a:r>
                        <a:rPr lang="en-GB" sz="1100" dirty="0" smtClean="0">
                          <a:effectLst/>
                        </a:rPr>
                        <a:t>met</a:t>
                      </a:r>
                    </a:p>
                    <a:p>
                      <a:pPr>
                        <a:lnSpc>
                          <a:spcPct val="115000"/>
                        </a:lnSpc>
                        <a:spcAft>
                          <a:spcPts val="0"/>
                        </a:spcAft>
                      </a:pPr>
                      <a:r>
                        <a:rPr lang="en-GB" sz="1100" dirty="0" smtClean="0">
                          <a:effectLst/>
                        </a:rPr>
                        <a:t>Note: Recommend that CFAs work with all organisations to get their applications in early and then check all staffing</a:t>
                      </a:r>
                      <a:r>
                        <a:rPr lang="en-GB" sz="1100" baseline="0" dirty="0" smtClean="0">
                          <a:effectLst/>
                        </a:rPr>
                        <a:t> criteria are fulfilled as you receive applications to reduce workload  at end of application process.</a:t>
                      </a:r>
                      <a:endParaRPr lang="en-GB" sz="1100" dirty="0">
                        <a:effectLst/>
                        <a:latin typeface="Calibri"/>
                        <a:ea typeface="Calibri"/>
                        <a:cs typeface="Times New Roman"/>
                      </a:endParaRPr>
                    </a:p>
                  </a:txBody>
                  <a:tcPr marL="68580" marR="68580" marT="0" marB="0"/>
                </a:tc>
              </a:tr>
              <a:tr h="1383026">
                <a:tc>
                  <a:txBody>
                    <a:bodyPr/>
                    <a:lstStyle/>
                    <a:p>
                      <a:pPr>
                        <a:lnSpc>
                          <a:spcPct val="115000"/>
                        </a:lnSpc>
                        <a:spcAft>
                          <a:spcPts val="0"/>
                        </a:spcAft>
                      </a:pPr>
                      <a:r>
                        <a:rPr lang="en-GB" sz="1100" dirty="0">
                          <a:effectLst/>
                        </a:rPr>
                        <a:t>Communicate </a:t>
                      </a:r>
                      <a:r>
                        <a:rPr lang="en-GB" sz="1100" dirty="0" smtClean="0">
                          <a:effectLst/>
                        </a:rPr>
                        <a:t>with </a:t>
                      </a:r>
                      <a:r>
                        <a:rPr lang="en-GB" sz="1100" dirty="0">
                          <a:effectLst/>
                        </a:rPr>
                        <a:t>all successful </a:t>
                      </a:r>
                      <a:r>
                        <a:rPr lang="en-GB" sz="1100" dirty="0" smtClean="0">
                          <a:effectLst/>
                        </a:rPr>
                        <a:t>applicants </a:t>
                      </a:r>
                      <a:r>
                        <a:rPr lang="en-GB" sz="1100" dirty="0">
                          <a:effectLst/>
                        </a:rPr>
                        <a:t>and </a:t>
                      </a:r>
                      <a:r>
                        <a:rPr lang="en-GB" sz="1100" dirty="0" smtClean="0">
                          <a:effectLst/>
                        </a:rPr>
                        <a:t> inform</a:t>
                      </a:r>
                      <a:r>
                        <a:rPr lang="en-GB" sz="1100" baseline="0" dirty="0" smtClean="0">
                          <a:effectLst/>
                        </a:rPr>
                        <a:t> re </a:t>
                      </a:r>
                      <a:r>
                        <a:rPr lang="en-GB" sz="1100" dirty="0" smtClean="0">
                          <a:effectLst/>
                        </a:rPr>
                        <a:t>next </a:t>
                      </a:r>
                      <a:r>
                        <a:rPr lang="en-GB" sz="1100" dirty="0">
                          <a:effectLst/>
                        </a:rPr>
                        <a:t>steps:</a:t>
                      </a:r>
                    </a:p>
                    <a:p>
                      <a:pPr marL="171450" indent="-171450">
                        <a:lnSpc>
                          <a:spcPct val="115000"/>
                        </a:lnSpc>
                        <a:spcAft>
                          <a:spcPts val="0"/>
                        </a:spcAft>
                        <a:buFont typeface="Arial" panose="020B0604020202020204" pitchFamily="34" charset="0"/>
                        <a:buChar char="•"/>
                      </a:pPr>
                      <a:r>
                        <a:rPr lang="en-GB" sz="1100" dirty="0" smtClean="0">
                          <a:effectLst/>
                        </a:rPr>
                        <a:t>Signed SLA to be returned to CFA</a:t>
                      </a:r>
                    </a:p>
                    <a:p>
                      <a:pPr marL="171450" indent="-171450">
                        <a:lnSpc>
                          <a:spcPct val="115000"/>
                        </a:lnSpc>
                        <a:spcAft>
                          <a:spcPts val="0"/>
                        </a:spcAft>
                        <a:buFont typeface="Arial" panose="020B0604020202020204" pitchFamily="34" charset="0"/>
                        <a:buChar char="•"/>
                      </a:pPr>
                      <a:r>
                        <a:rPr lang="en-GB" sz="1100" dirty="0" smtClean="0">
                          <a:effectLst/>
                        </a:rPr>
                        <a:t>FA </a:t>
                      </a:r>
                      <a:r>
                        <a:rPr lang="en-GB" sz="1100" dirty="0">
                          <a:effectLst/>
                        </a:rPr>
                        <a:t>training and dates (how to register)</a:t>
                      </a:r>
                    </a:p>
                    <a:p>
                      <a:pPr marL="171450" indent="-171450">
                        <a:lnSpc>
                          <a:spcPct val="115000"/>
                        </a:lnSpc>
                        <a:spcAft>
                          <a:spcPts val="0"/>
                        </a:spcAft>
                        <a:buFont typeface="Arial" panose="020B0604020202020204" pitchFamily="34" charset="0"/>
                        <a:buChar char="•"/>
                      </a:pPr>
                      <a:r>
                        <a:rPr lang="en-GB" sz="1100" dirty="0" smtClean="0">
                          <a:effectLst/>
                        </a:rPr>
                        <a:t>SSE Wildcats Centres</a:t>
                      </a:r>
                      <a:r>
                        <a:rPr lang="en-GB" sz="1100" baseline="0" dirty="0" smtClean="0">
                          <a:effectLst/>
                        </a:rPr>
                        <a:t> - s</a:t>
                      </a:r>
                      <a:r>
                        <a:rPr lang="en-GB" sz="1100" dirty="0" smtClean="0">
                          <a:effectLst/>
                        </a:rPr>
                        <a:t>tart preparing  </a:t>
                      </a:r>
                      <a:r>
                        <a:rPr lang="en-GB" sz="1100" dirty="0">
                          <a:effectLst/>
                        </a:rPr>
                        <a:t>and </a:t>
                      </a:r>
                      <a:r>
                        <a:rPr lang="en-GB" sz="1100" dirty="0" smtClean="0">
                          <a:effectLst/>
                        </a:rPr>
                        <a:t>recruiting immediately</a:t>
                      </a:r>
                      <a:endParaRPr lang="en-GB" sz="1100" dirty="0">
                        <a:effectLst/>
                      </a:endParaRPr>
                    </a:p>
                    <a:p>
                      <a:pPr marL="171450" indent="-171450">
                        <a:lnSpc>
                          <a:spcPct val="115000"/>
                        </a:lnSpc>
                        <a:spcAft>
                          <a:spcPts val="0"/>
                        </a:spcAft>
                        <a:buFont typeface="Arial" panose="020B0604020202020204" pitchFamily="34" charset="0"/>
                        <a:buChar char="•"/>
                      </a:pPr>
                      <a:r>
                        <a:rPr lang="en-GB" sz="1100" dirty="0">
                          <a:effectLst/>
                        </a:rPr>
                        <a:t>Info re Marcomms assets</a:t>
                      </a:r>
                    </a:p>
                    <a:p>
                      <a:pPr marL="171450" indent="-171450">
                        <a:lnSpc>
                          <a:spcPct val="115000"/>
                        </a:lnSpc>
                        <a:spcAft>
                          <a:spcPts val="0"/>
                        </a:spcAft>
                        <a:buFont typeface="Arial" panose="020B0604020202020204" pitchFamily="34" charset="0"/>
                        <a:buChar char="•"/>
                      </a:pPr>
                      <a:r>
                        <a:rPr lang="en-GB" sz="1100" dirty="0">
                          <a:effectLst/>
                        </a:rPr>
                        <a:t>Info on </a:t>
                      </a:r>
                      <a:r>
                        <a:rPr lang="en-GB" sz="1100" dirty="0" smtClean="0">
                          <a:effectLst/>
                        </a:rPr>
                        <a:t>funding </a:t>
                      </a:r>
                      <a:r>
                        <a:rPr lang="en-GB" sz="1100" dirty="0">
                          <a:effectLst/>
                        </a:rPr>
                        <a:t>/ kit / national launch dates etc.</a:t>
                      </a:r>
                    </a:p>
                    <a:p>
                      <a:pPr marL="171450" indent="-171450">
                        <a:lnSpc>
                          <a:spcPct val="115000"/>
                        </a:lnSpc>
                        <a:spcAft>
                          <a:spcPts val="0"/>
                        </a:spcAft>
                        <a:buFont typeface="Arial" panose="020B0604020202020204" pitchFamily="34" charset="0"/>
                        <a:buChar char="•"/>
                      </a:pPr>
                      <a:r>
                        <a:rPr lang="en-GB" sz="1100" dirty="0" smtClean="0">
                          <a:effectLst/>
                        </a:rPr>
                        <a:t>Remind</a:t>
                      </a:r>
                      <a:r>
                        <a:rPr lang="en-GB" sz="1100" baseline="0" dirty="0" smtClean="0">
                          <a:effectLst/>
                        </a:rPr>
                        <a:t> re</a:t>
                      </a:r>
                      <a:r>
                        <a:rPr lang="en-GB" sz="1100" dirty="0" smtClean="0">
                          <a:effectLst/>
                        </a:rPr>
                        <a:t> management of registers</a:t>
                      </a:r>
                      <a:r>
                        <a:rPr lang="en-GB" sz="1100" baseline="0" dirty="0" smtClean="0">
                          <a:effectLst/>
                        </a:rPr>
                        <a:t> and key documentation required</a:t>
                      </a:r>
                      <a:r>
                        <a:rPr lang="en-GB" sz="1100" dirty="0" smtClean="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Template letter re comms to be  provided</a:t>
                      </a:r>
                      <a:r>
                        <a:rPr lang="en-GB" sz="1100" baseline="0" dirty="0" smtClean="0">
                          <a:effectLst/>
                        </a:rPr>
                        <a:t> by the FA</a:t>
                      </a:r>
                      <a:endParaRPr lang="en-GB" sz="1100" dirty="0" smtClean="0">
                        <a:effectLst/>
                      </a:endParaRPr>
                    </a:p>
                    <a:p>
                      <a:pPr>
                        <a:lnSpc>
                          <a:spcPct val="115000"/>
                        </a:lnSpc>
                        <a:spcAft>
                          <a:spcPts val="0"/>
                        </a:spcAft>
                      </a:pPr>
                      <a:r>
                        <a:rPr lang="en-GB" sz="1100" dirty="0" smtClean="0">
                          <a:effectLst/>
                        </a:rPr>
                        <a:t>SLA template to be provided  by The FA</a:t>
                      </a:r>
                      <a:r>
                        <a:rPr lang="en-GB" sz="1100" baseline="0" dirty="0" smtClean="0">
                          <a:effectLst/>
                        </a:rPr>
                        <a:t> </a:t>
                      </a:r>
                      <a:r>
                        <a:rPr lang="en-GB" sz="1100" dirty="0" smtClean="0">
                          <a:effectLst/>
                        </a:rPr>
                        <a:t>for use by</a:t>
                      </a:r>
                      <a:r>
                        <a:rPr lang="en-GB" sz="1100" baseline="0" dirty="0" smtClean="0">
                          <a:effectLst/>
                        </a:rPr>
                        <a:t> </a:t>
                      </a:r>
                      <a:r>
                        <a:rPr lang="en-GB" sz="1100" dirty="0" smtClean="0">
                          <a:effectLst/>
                        </a:rPr>
                        <a:t>CFAs with SSE</a:t>
                      </a:r>
                      <a:r>
                        <a:rPr lang="en-GB" sz="1100" baseline="0" dirty="0" smtClean="0">
                          <a:effectLst/>
                        </a:rPr>
                        <a:t> Wildcats Centres</a:t>
                      </a:r>
                      <a:endParaRPr lang="en-GB" sz="1100" dirty="0" smtClean="0">
                        <a:effectLst/>
                      </a:endParaRPr>
                    </a:p>
                    <a:p>
                      <a:pPr>
                        <a:lnSpc>
                          <a:spcPct val="115000"/>
                        </a:lnSpc>
                        <a:spcAft>
                          <a:spcPts val="0"/>
                        </a:spcAft>
                      </a:pPr>
                      <a:endParaRPr lang="en-GB" sz="1100" dirty="0" smtClean="0">
                        <a:effectLst/>
                        <a:latin typeface="Calibri"/>
                        <a:ea typeface="Calibri"/>
                        <a:cs typeface="Times New Roman"/>
                      </a:endParaRPr>
                    </a:p>
                  </a:txBody>
                  <a:tcPr marL="68580" marR="68580" marT="0" marB="0"/>
                </a:tc>
              </a:tr>
              <a:tr h="302344">
                <a:tc>
                  <a:txBody>
                    <a:bodyPr/>
                    <a:lstStyle/>
                    <a:p>
                      <a:pPr marL="171450" indent="-171450">
                        <a:lnSpc>
                          <a:spcPct val="115000"/>
                        </a:lnSpc>
                        <a:spcAft>
                          <a:spcPts val="0"/>
                        </a:spcAft>
                        <a:buFont typeface="Arial" panose="020B0604020202020204" pitchFamily="34" charset="0"/>
                        <a:buChar char="•"/>
                      </a:pPr>
                      <a:r>
                        <a:rPr lang="en-GB" sz="1100" dirty="0" smtClean="0">
                          <a:effectLst/>
                          <a:latin typeface="Calibri"/>
                          <a:ea typeface="Calibri"/>
                          <a:cs typeface="Times New Roman"/>
                        </a:rPr>
                        <a:t>Sign and return SSE Wildcats Centres SLA to The FA by 15</a:t>
                      </a:r>
                      <a:r>
                        <a:rPr lang="en-GB" sz="1100" baseline="30000" dirty="0" smtClean="0">
                          <a:effectLst/>
                          <a:latin typeface="Calibri"/>
                          <a:ea typeface="Calibri"/>
                          <a:cs typeface="Times New Roman"/>
                        </a:rPr>
                        <a:t>th</a:t>
                      </a:r>
                      <a:r>
                        <a:rPr lang="en-GB" sz="1100" dirty="0" smtClean="0">
                          <a:effectLst/>
                          <a:latin typeface="Calibri"/>
                          <a:ea typeface="Calibri"/>
                          <a:cs typeface="Times New Roman"/>
                        </a:rPr>
                        <a:t> February</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GB" sz="1100" dirty="0" smtClean="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9735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For All Primary Colours">
      <a:dk1>
        <a:srgbClr val="011E41"/>
      </a:dk1>
      <a:lt1>
        <a:srgbClr val="FFFFFF"/>
      </a:lt1>
      <a:dk2>
        <a:srgbClr val="E1261C"/>
      </a:dk2>
      <a:lt2>
        <a:srgbClr val="00172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14809</TotalTime>
  <Words>2750</Words>
  <Application>Microsoft Office PowerPoint</Application>
  <PresentationFormat>Custom</PresentationFormat>
  <Paragraphs>317</Paragraphs>
  <Slides>22</Slides>
  <Notes>4</Notes>
  <HiddenSlides>0</HiddenSlides>
  <MMClips>0</MMClips>
  <ScaleCrop>false</ScaleCrop>
  <HeadingPairs>
    <vt:vector size="4" baseType="variant">
      <vt:variant>
        <vt:lpstr>Theme</vt:lpstr>
      </vt:variant>
      <vt:variant>
        <vt:i4>19</vt:i4>
      </vt:variant>
      <vt:variant>
        <vt:lpstr>Slide Titles</vt:lpstr>
      </vt:variant>
      <vt:variant>
        <vt:i4>22</vt:i4>
      </vt:variant>
    </vt:vector>
  </HeadingPairs>
  <TitlesOfParts>
    <vt:vector size="41" baseType="lpstr">
      <vt:lpstr>Custom Design</vt:lpstr>
      <vt:lpstr>8_Custom Design</vt:lpstr>
      <vt:lpstr>9_Custom Design</vt:lpstr>
      <vt:lpstr>1_Custom Design</vt:lpstr>
      <vt:lpstr>2_Custom Design</vt:lpstr>
      <vt:lpstr>3_Custom Design</vt:lpstr>
      <vt:lpstr>4_Custom Design</vt:lpstr>
      <vt:lpstr>5_Custom Design</vt:lpstr>
      <vt:lpstr>6_Custom Design</vt:lpstr>
      <vt:lpstr>7_Custom Design</vt:lpstr>
      <vt:lpstr>10_Custom Design</vt:lpstr>
      <vt:lpstr>11_Custom Design</vt:lpstr>
      <vt:lpstr>12_Custom Design</vt:lpstr>
      <vt:lpstr>13_Custom Design</vt:lpstr>
      <vt:lpstr>15_Custom Design</vt:lpstr>
      <vt:lpstr>16_Custom Design</vt:lpstr>
      <vt:lpstr>17_Custom Design</vt:lpstr>
      <vt:lpstr>18_Custom Design</vt:lpstr>
      <vt:lpstr>19_Custom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Du Plessis</dc:creator>
  <cp:lastModifiedBy>Carol Isherwood</cp:lastModifiedBy>
  <cp:revision>328</cp:revision>
  <cp:lastPrinted>2017-10-17T15:34:40Z</cp:lastPrinted>
  <dcterms:created xsi:type="dcterms:W3CDTF">2015-10-20T15:21:24Z</dcterms:created>
  <dcterms:modified xsi:type="dcterms:W3CDTF">2017-11-01T07:52:56Z</dcterms:modified>
</cp:coreProperties>
</file>