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7"/>
  </p:notesMasterIdLst>
  <p:sldIdLst>
    <p:sldId id="256" r:id="rId5"/>
    <p:sldId id="257" r:id="rId6"/>
    <p:sldId id="258" r:id="rId7"/>
    <p:sldId id="268" r:id="rId8"/>
    <p:sldId id="259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England FC DISPLAY Regular" panose="00000500000000000000" pitchFamily="2" charset="0"/>
      <p:regular r:id="rId22"/>
    </p:embeddedFont>
    <p:embeddedFont>
      <p:font typeface="Grot12 Condensed" pitchFamily="50" charset="0"/>
      <p:regular r:id="rId23"/>
      <p:bold r:id="rId24"/>
    </p:embeddedFont>
    <p:embeddedFont>
      <p:font typeface="Grot12 Normal" pitchFamily="50" charset="0"/>
      <p:regular r:id="rId25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2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7B544A-E914-4AFF-B9EE-DB6BC950950A}" v="22" dt="2021-04-28T10:24:10.30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3"/>
    <p:restoredTop sz="72177" autoAdjust="0"/>
  </p:normalViewPr>
  <p:slideViewPr>
    <p:cSldViewPr snapToGrid="0" snapToObjects="1" showGuides="1">
      <p:cViewPr varScale="1">
        <p:scale>
          <a:sx n="82" d="100"/>
          <a:sy n="82" d="100"/>
        </p:scale>
        <p:origin x="1698" y="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cci Barrie" userId="c41828fa-0b89-4edd-9099-cf66ac76d7d0" providerId="ADAL" clId="{EA7B544A-E914-4AFF-B9EE-DB6BC950950A}"/>
    <pc:docChg chg="modSld">
      <pc:chgData name="Becci Barrie" userId="c41828fa-0b89-4edd-9099-cf66ac76d7d0" providerId="ADAL" clId="{EA7B544A-E914-4AFF-B9EE-DB6BC950950A}" dt="2021-04-28T10:24:10.307" v="21" actId="20577"/>
      <pc:docMkLst>
        <pc:docMk/>
      </pc:docMkLst>
      <pc:sldChg chg="modSp">
        <pc:chgData name="Becci Barrie" userId="c41828fa-0b89-4edd-9099-cf66ac76d7d0" providerId="ADAL" clId="{EA7B544A-E914-4AFF-B9EE-DB6BC950950A}" dt="2021-04-28T10:24:10.307" v="21" actId="20577"/>
        <pc:sldMkLst>
          <pc:docMk/>
          <pc:sldMk cId="0" sldId="256"/>
        </pc:sldMkLst>
        <pc:spChg chg="mod">
          <ac:chgData name="Becci Barrie" userId="c41828fa-0b89-4edd-9099-cf66ac76d7d0" providerId="ADAL" clId="{EA7B544A-E914-4AFF-B9EE-DB6BC950950A}" dt="2021-04-28T10:24:10.307" v="21" actId="20577"/>
          <ac:spMkLst>
            <pc:docMk/>
            <pc:sldMk cId="0" sldId="256"/>
            <ac:spMk id="100" creationId="{00000000-0000-0000-0000-000000000000}"/>
          </ac:spMkLst>
        </pc:spChg>
      </pc:sldChg>
      <pc:sldChg chg="modSp">
        <pc:chgData name="Becci Barrie" userId="c41828fa-0b89-4edd-9099-cf66ac76d7d0" providerId="ADAL" clId="{EA7B544A-E914-4AFF-B9EE-DB6BC950950A}" dt="2021-04-27T09:05:26.111" v="6" actId="20577"/>
        <pc:sldMkLst>
          <pc:docMk/>
          <pc:sldMk cId="0" sldId="257"/>
        </pc:sldMkLst>
        <pc:spChg chg="mod">
          <ac:chgData name="Becci Barrie" userId="c41828fa-0b89-4edd-9099-cf66ac76d7d0" providerId="ADAL" clId="{EA7B544A-E914-4AFF-B9EE-DB6BC950950A}" dt="2021-04-27T09:05:26.111" v="6" actId="20577"/>
          <ac:spMkLst>
            <pc:docMk/>
            <pc:sldMk cId="0" sldId="257"/>
            <ac:spMk id="12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9045746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Teacher Notes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Starter activity: Get students thinking about what country they are visiting. </a:t>
            </a:r>
          </a:p>
          <a:p>
            <a:endParaRPr lang="en-GB" u="sng" dirty="0">
              <a:solidFill>
                <a:srgbClr val="0563C1"/>
              </a:solidFill>
              <a:uFill>
                <a:solidFill>
                  <a:srgbClr val="0563C1"/>
                </a:solidFill>
              </a:u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Use this table </a:t>
            </a:r>
            <a:r>
              <a:rPr dirty="0"/>
              <a:t>to compile class results if you want to display them</a:t>
            </a:r>
            <a:r>
              <a:rPr lang="en-GB" dirty="0"/>
              <a:t>,</a:t>
            </a:r>
            <a:r>
              <a:rPr dirty="0"/>
              <a:t> or print off for pupils to record their times.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Here is link to extending this profiling past the introduction and for 12 weeks: https://www.thefa.com/news/2020/jun/23/train-like-the-pride-week-12-240620</a:t>
            </a:r>
            <a:r>
              <a:rPr lang="en-GB" dirty="0"/>
              <a:t>.</a:t>
            </a:r>
            <a:r>
              <a:rPr dirty="0"/>
              <a:t> Scroll down to see the clips explaining the exercises for each week.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53" name="Shape 2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r>
              <a:rPr dirty="0"/>
              <a:t>Example: 1km run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Pupils could work out average class time for 1km run for girls and boys and plot a bar graph comparing this to benchmark data. They could also add their own data onto the graph so they can see how they compare to the class average and benchmark.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Five</a:t>
            </a:r>
            <a:r>
              <a:rPr dirty="0"/>
              <a:t> bars in total:</a:t>
            </a:r>
          </a:p>
          <a:p>
            <a:pPr marL="685800" lvl="1" indent="-228600">
              <a:buSzPct val="100000"/>
              <a:buAutoNum type="arabicPeriod"/>
            </a:pPr>
            <a:r>
              <a:rPr dirty="0"/>
              <a:t>Average girls.</a:t>
            </a:r>
          </a:p>
          <a:p>
            <a:pPr marL="685800" lvl="1" indent="-228600">
              <a:buSzPct val="100000"/>
              <a:buAutoNum type="arabicPeriod"/>
            </a:pPr>
            <a:r>
              <a:rPr dirty="0"/>
              <a:t>Average boys.</a:t>
            </a:r>
          </a:p>
          <a:p>
            <a:pPr marL="685800" lvl="1" indent="-228600">
              <a:buSzPct val="100000"/>
              <a:buAutoNum type="arabicPeriod"/>
            </a:pPr>
            <a:r>
              <a:rPr dirty="0"/>
              <a:t>Benchmark male.</a:t>
            </a:r>
          </a:p>
          <a:p>
            <a:pPr marL="685800" lvl="1" indent="-228600">
              <a:buSzPct val="100000"/>
              <a:buAutoNum type="arabicPeriod"/>
            </a:pPr>
            <a:r>
              <a:rPr dirty="0"/>
              <a:t>Benchmark female.</a:t>
            </a:r>
          </a:p>
          <a:p>
            <a:pPr marL="685800" lvl="1" indent="-228600">
              <a:buSzPct val="100000"/>
              <a:buAutoNum type="arabicPeriod"/>
            </a:pPr>
            <a:r>
              <a:rPr dirty="0"/>
              <a:t>Their own time.</a:t>
            </a:r>
          </a:p>
          <a:p>
            <a:pPr marL="228600" indent="-228600">
              <a:buSzPct val="100000"/>
              <a:buFont typeface="Arial"/>
              <a:buChar char="•"/>
            </a:pPr>
            <a:r>
              <a:rPr dirty="0"/>
              <a:t>They could discuss what they think would be the best order to plot bars in going across the x axis from left to right so they can best compare their, and the classes results, with the benchmarks.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Teacher Notes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Students to consolidate their learning within this section.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Link back to the big question.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4772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Teacher Notes</a:t>
            </a:r>
          </a:p>
          <a:p>
            <a:pPr marL="228600" indent="-228600">
              <a:buSzPct val="100000"/>
              <a:buChar char="•"/>
            </a:pPr>
            <a:r>
              <a:rPr lang="en-GB" dirty="0"/>
              <a:t>Brief introduction to St. Petersburg as a city.</a:t>
            </a:r>
          </a:p>
          <a:p>
            <a:pPr marL="228600" indent="-228600">
              <a:buSzPct val="100000"/>
              <a:buChar char="•"/>
            </a:pPr>
            <a:r>
              <a:rPr lang="en-GB" dirty="0"/>
              <a:t>Locate Russia and then St. Petersburg on the map.</a:t>
            </a:r>
          </a:p>
          <a:p>
            <a:pPr marL="228600" indent="-228600">
              <a:buSzPct val="100000"/>
              <a:buChar char="•"/>
            </a:pPr>
            <a:r>
              <a:rPr lang="en-GB" dirty="0"/>
              <a:t>Use the St. Petersburg Host City Guide to discuss the country in more detail (optional).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7047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Teacher Notes</a:t>
            </a:r>
          </a:p>
          <a:p>
            <a:pPr marL="120315" indent="-120315">
              <a:buSzPct val="100000"/>
              <a:buChar char="•"/>
            </a:pPr>
            <a:r>
              <a:rPr lang="en-GB" dirty="0"/>
              <a:t>The big question to answer is a key point of the lesson. 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Discuss as a class.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Prompts if needed:</a:t>
            </a:r>
          </a:p>
          <a:p>
            <a:pPr marL="171450" indent="-171450">
              <a:buSzPct val="100000"/>
              <a:buFontTx/>
              <a:buChar char="-"/>
            </a:pPr>
            <a:r>
              <a:rPr lang="en-GB" dirty="0"/>
              <a:t>Fitness.</a:t>
            </a:r>
          </a:p>
          <a:p>
            <a:pPr marL="171450" indent="-171450">
              <a:buSzPct val="100000"/>
              <a:buFontTx/>
              <a:buChar char="-"/>
            </a:pPr>
            <a:r>
              <a:rPr lang="en-GB" dirty="0"/>
              <a:t>Skill at football (ability).</a:t>
            </a:r>
          </a:p>
          <a:p>
            <a:pPr marL="171450" indent="-171450">
              <a:buSzPct val="100000"/>
              <a:buFontTx/>
              <a:buChar char="-"/>
            </a:pPr>
            <a:r>
              <a:rPr lang="en-GB" dirty="0"/>
              <a:t>Attitude.</a:t>
            </a:r>
          </a:p>
          <a:p>
            <a:pPr marL="171450" indent="-171450">
              <a:buSzPct val="100000"/>
              <a:buFontTx/>
              <a:buChar char="-"/>
            </a:pPr>
            <a:r>
              <a:rPr lang="en-GB" dirty="0"/>
              <a:t>Resilience.</a:t>
            </a:r>
          </a:p>
          <a:p>
            <a:pPr marL="171450" indent="-171450">
              <a:buSzPct val="100000"/>
              <a:buFontTx/>
              <a:buChar char="-"/>
            </a:pPr>
            <a:r>
              <a:rPr lang="en-GB" dirty="0"/>
              <a:t>Individual/team player?</a:t>
            </a:r>
          </a:p>
          <a:p>
            <a:pPr marL="171450" indent="-171450">
              <a:buSzPct val="100000"/>
              <a:buFontTx/>
              <a:buChar char="-"/>
            </a:pPr>
            <a:r>
              <a:rPr lang="en-GB" dirty="0"/>
              <a:t>Health – physical, mental and emotional.</a:t>
            </a:r>
          </a:p>
          <a:p>
            <a:pPr marL="171450" indent="-171450">
              <a:buSzPct val="100000"/>
              <a:buFontTx/>
              <a:buChar char="-"/>
            </a:pPr>
            <a:r>
              <a:rPr lang="en-GB" dirty="0"/>
              <a:t>Understanding of dietary requirements.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Teacher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Display this list. Did pupils come up with similar ideas? 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Working in pairs, ask</a:t>
            </a:r>
            <a:r>
              <a:rPr dirty="0"/>
              <a:t> pupils to think about how</a:t>
            </a:r>
            <a:r>
              <a:rPr lang="en-GB" dirty="0"/>
              <a:t> an individual’s approach to</a:t>
            </a:r>
            <a:r>
              <a:rPr dirty="0"/>
              <a:t> diet, exercise</a:t>
            </a:r>
            <a:r>
              <a:rPr lang="en-GB" dirty="0"/>
              <a:t>, d</a:t>
            </a:r>
            <a:r>
              <a:rPr dirty="0"/>
              <a:t>rugs and lifestyle are important in football</a:t>
            </a:r>
            <a:r>
              <a:rPr lang="en-GB" dirty="0"/>
              <a:t>, and sport in general</a:t>
            </a:r>
            <a:r>
              <a:rPr dirty="0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Gather pupils</a:t>
            </a:r>
            <a:r>
              <a:rPr lang="en-GB" dirty="0"/>
              <a:t>'</a:t>
            </a:r>
            <a:r>
              <a:rPr dirty="0"/>
              <a:t> ideas on </a:t>
            </a:r>
            <a:r>
              <a:rPr lang="en-GB" dirty="0"/>
              <a:t>sticky notes</a:t>
            </a:r>
            <a:r>
              <a:rPr dirty="0"/>
              <a:t>/paper to stick on a board</a:t>
            </a:r>
            <a:r>
              <a:rPr lang="en-GB" dirty="0"/>
              <a:t>/the wall and discuss as a class.</a:t>
            </a:r>
            <a:r>
              <a:rPr dirty="0"/>
              <a:t>.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Ask pupils what sacrifices/commitments the players may have to make in order to become an international footballer</a:t>
            </a:r>
            <a:r>
              <a:rPr lang="en-GB" dirty="0"/>
              <a:t>. Do they </a:t>
            </a:r>
            <a:r>
              <a:rPr dirty="0"/>
              <a:t>have to eat a certain diet (</a:t>
            </a:r>
            <a:r>
              <a:rPr lang="en-GB" dirty="0"/>
              <a:t>l</a:t>
            </a:r>
            <a:r>
              <a:rPr dirty="0"/>
              <a:t>ink</a:t>
            </a:r>
            <a:r>
              <a:rPr lang="en-GB" dirty="0"/>
              <a:t>s</a:t>
            </a:r>
            <a:r>
              <a:rPr dirty="0"/>
              <a:t> to </a:t>
            </a:r>
            <a:r>
              <a:rPr lang="en-GB" b="1" dirty="0"/>
              <a:t>Munich</a:t>
            </a:r>
            <a:r>
              <a:rPr dirty="0"/>
              <a:t> </a:t>
            </a:r>
            <a:r>
              <a:rPr lang="en-GB" dirty="0"/>
              <a:t>Challenge</a:t>
            </a:r>
            <a:r>
              <a:rPr dirty="0"/>
              <a:t>)</a:t>
            </a:r>
            <a:r>
              <a:rPr lang="en-GB" dirty="0"/>
              <a:t>? Do they t</a:t>
            </a:r>
            <a:r>
              <a:rPr dirty="0"/>
              <a:t>rain regularly</a:t>
            </a:r>
            <a:r>
              <a:rPr lang="en-GB" dirty="0"/>
              <a:t>? Should they</a:t>
            </a:r>
            <a:r>
              <a:rPr dirty="0"/>
              <a:t> be very careful about what medicines they take and make</a:t>
            </a:r>
            <a:r>
              <a:rPr lang="en-GB" dirty="0"/>
              <a:t>? Is it likely they have to make</a:t>
            </a:r>
            <a:r>
              <a:rPr dirty="0"/>
              <a:t> lifestyle choices that may mean missing out on certain activities like high risk sports where they could get injured</a:t>
            </a:r>
            <a:r>
              <a:rPr lang="en-GB" dirty="0"/>
              <a:t>?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05" name="Shape 2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Outline the four key aspects. Do they do any/all of these?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Link to clip showing how to do the physical profile: https://www.thefa.com/news/2020/apr/07/train-like-the-lions-martin-evans-12-week-plan-080420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See benchmark data for each exercise – please be aware younger children will not be expected to reach these are they are still growing.  </a:t>
            </a:r>
            <a:r>
              <a:rPr lang="en-GB" dirty="0"/>
              <a:t>It j</a:t>
            </a:r>
            <a:r>
              <a:rPr dirty="0" err="1"/>
              <a:t>ust</a:t>
            </a:r>
            <a:r>
              <a:rPr dirty="0"/>
              <a:t> gives them an idea of what to aim for in the future.</a:t>
            </a:r>
            <a:endParaRPr lang="en-GB" dirty="0"/>
          </a:p>
          <a:p>
            <a:pPr marL="171450" indent="-171450">
              <a:buSzPct val="100000"/>
              <a:buFontTx/>
              <a:buChar char="-"/>
            </a:pPr>
            <a:r>
              <a:rPr dirty="0"/>
              <a:t>Benchmark distance for active male = 1.85m female 1.5m</a:t>
            </a:r>
            <a:r>
              <a:rPr lang="en-GB" dirty="0"/>
              <a:t>.</a:t>
            </a:r>
          </a:p>
          <a:p>
            <a:pPr marL="171450" indent="-171450">
              <a:buSzPct val="100000"/>
              <a:buFontTx/>
              <a:buChar char="-"/>
            </a:pPr>
            <a:r>
              <a:rPr dirty="0"/>
              <a:t>Benchmark for an active person is 2 minutes</a:t>
            </a:r>
            <a:r>
              <a:rPr lang="en-GB" dirty="0"/>
              <a:t>.</a:t>
            </a:r>
          </a:p>
          <a:p>
            <a:pPr marL="171450" indent="-171450">
              <a:buSzPct val="100000"/>
              <a:buFontTx/>
              <a:buChar char="-"/>
            </a:pPr>
            <a:r>
              <a:rPr dirty="0"/>
              <a:t>Benchmark for active female is under 4 minutes and an active male is under 3 minutes 45 seconds.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Risk assess each activity for your group. Not all activities may be appropriate if pupils have medical conditions. If so these pupils can be involved by recording, timing, measuring out 1</a:t>
            </a:r>
            <a:r>
              <a:rPr lang="en-GB" dirty="0"/>
              <a:t>k</a:t>
            </a:r>
            <a:r>
              <a:rPr dirty="0"/>
              <a:t>m distance to run etc. 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Pupils can work in small groups and move around activities. Options: </a:t>
            </a:r>
            <a:r>
              <a:rPr lang="en-GB" dirty="0"/>
              <a:t>A</a:t>
            </a:r>
            <a:r>
              <a:rPr dirty="0" err="1"/>
              <a:t>lternate</a:t>
            </a:r>
            <a:r>
              <a:rPr dirty="0"/>
              <a:t> activity 1 and 2 in small groups and then do 1</a:t>
            </a:r>
            <a:r>
              <a:rPr lang="en-GB" dirty="0"/>
              <a:t>k</a:t>
            </a:r>
            <a:r>
              <a:rPr dirty="0"/>
              <a:t>m run as a class or do each activity as a class in order. 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36" name="Shape 2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Optional task here to focus on developing Upper KS2 Science skills section from national curriculum. See next slide for</a:t>
            </a:r>
            <a:r>
              <a:rPr lang="en-GB" dirty="0"/>
              <a:t> a</a:t>
            </a:r>
            <a:r>
              <a:rPr dirty="0"/>
              <a:t> table to provide </a:t>
            </a:r>
            <a:r>
              <a:rPr lang="en-GB" dirty="0"/>
              <a:t>to</a:t>
            </a:r>
            <a:r>
              <a:rPr dirty="0"/>
              <a:t> pupils </a:t>
            </a:r>
            <a:r>
              <a:rPr lang="en-GB" dirty="0"/>
              <a:t>if needed/</a:t>
            </a:r>
            <a:r>
              <a:rPr dirty="0"/>
              <a:t>if time is limited.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hefa.com/news/2020/apr/07/train-like-the-lions-martin-evans-12-week-plan-080420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904" y="-590275"/>
            <a:ext cx="5721511" cy="5389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Image" descr="Image"/>
          <p:cNvPicPr>
            <a:picLocks noChangeAspect="1"/>
          </p:cNvPicPr>
          <p:nvPr/>
        </p:nvPicPr>
        <p:blipFill>
          <a:blip r:embed="rId4"/>
          <a:srcRect l="54747" t="1506" r="20939" b="64327"/>
          <a:stretch>
            <a:fillRect/>
          </a:stretch>
        </p:blipFill>
        <p:spPr>
          <a:xfrm>
            <a:off x="727185" y="-37336"/>
            <a:ext cx="11650772" cy="7097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dusan-veverkolog-vPFAPO_OCyI-unsplash2.png" descr="dusan-veverkolog-vPFAPO_OCyI-unsplash2.png"/>
          <p:cNvPicPr>
            <a:picLocks noChangeAspect="1"/>
          </p:cNvPicPr>
          <p:nvPr/>
        </p:nvPicPr>
        <p:blipFill>
          <a:blip r:embed="rId5"/>
          <a:srcRect t="656" r="3808" b="656"/>
          <a:stretch>
            <a:fillRect/>
          </a:stretch>
        </p:blipFill>
        <p:spPr>
          <a:xfrm>
            <a:off x="7875409" y="1403163"/>
            <a:ext cx="4686566" cy="7212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England_Crest_2COL_SPOT_FILL.png" descr="England_Crest_2COL_SPOT_FIL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Image" descr="Image"/>
          <p:cNvPicPr>
            <a:picLocks noChangeAspect="1"/>
          </p:cNvPicPr>
          <p:nvPr/>
        </p:nvPicPr>
        <p:blipFill>
          <a:blip r:embed="rId4"/>
          <a:srcRect l="54747" t="26552" r="20825" b="64327"/>
          <a:stretch>
            <a:fillRect/>
          </a:stretch>
        </p:blipFill>
        <p:spPr>
          <a:xfrm>
            <a:off x="727185" y="5171625"/>
            <a:ext cx="11705603" cy="1894550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9943559" y="1138239"/>
            <a:ext cx="1980462" cy="86142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defRPr sz="1400">
                <a:solidFill>
                  <a:srgbClr val="FFFFFF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Continent: Europe</a:t>
            </a:r>
            <a:r>
              <a:rPr lang="en-US" dirty="0"/>
              <a:t> </a:t>
            </a:r>
            <a:endParaRPr dirty="0"/>
          </a:p>
          <a:p>
            <a:pPr algn="l">
              <a:lnSpc>
                <a:spcPct val="100000"/>
              </a:lnSpc>
              <a:spcBef>
                <a:spcPts val="0"/>
              </a:spcBef>
              <a:defRPr sz="1400">
                <a:solidFill>
                  <a:srgbClr val="FFFFFF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Country:      Russia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 sz="1400">
                <a:solidFill>
                  <a:srgbClr val="FFFFFF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Capital: Moscow</a:t>
            </a:r>
          </a:p>
        </p:txBody>
      </p:sp>
      <p:grpSp>
        <p:nvGrpSpPr>
          <p:cNvPr id="103" name="Group"/>
          <p:cNvGrpSpPr/>
          <p:nvPr/>
        </p:nvGrpSpPr>
        <p:grpSpPr>
          <a:xfrm>
            <a:off x="285731" y="4127810"/>
            <a:ext cx="1545458" cy="462852"/>
            <a:chOff x="0" y="0"/>
            <a:chExt cx="1545456" cy="462850"/>
          </a:xfrm>
        </p:grpSpPr>
        <p:pic>
          <p:nvPicPr>
            <p:cNvPr id="101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593" y="0"/>
              <a:ext cx="478271" cy="4463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2" name="What country is Russia next to?"/>
            <p:cNvSpPr/>
            <p:nvPr/>
          </p:nvSpPr>
          <p:spPr>
            <a:xfrm>
              <a:off x="0" y="462850"/>
              <a:ext cx="154545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90000"/>
                </a:lnSpc>
                <a:spcBef>
                  <a:spcPts val="1000"/>
                </a:spcBef>
                <a:buFont typeface="Arial"/>
                <a:defRPr sz="1700">
                  <a:solidFill>
                    <a:srgbClr val="005093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lvl1pPr>
            </a:lstStyle>
            <a:p>
              <a:r>
                <a:rPr dirty="0"/>
                <a:t>What country is Russia next to?</a:t>
              </a:r>
            </a:p>
          </p:txBody>
        </p:sp>
      </p:grpSp>
      <p:grpSp>
        <p:nvGrpSpPr>
          <p:cNvPr id="106" name="Group"/>
          <p:cNvGrpSpPr/>
          <p:nvPr/>
        </p:nvGrpSpPr>
        <p:grpSpPr>
          <a:xfrm>
            <a:off x="1938429" y="4134360"/>
            <a:ext cx="1763608" cy="456302"/>
            <a:chOff x="0" y="0"/>
            <a:chExt cx="1763606" cy="456301"/>
          </a:xfrm>
        </p:grpSpPr>
        <p:sp>
          <p:nvSpPr>
            <p:cNvPr id="104" name="What is the official language of Russia?"/>
            <p:cNvSpPr/>
            <p:nvPr/>
          </p:nvSpPr>
          <p:spPr>
            <a:xfrm>
              <a:off x="0" y="456301"/>
              <a:ext cx="176360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90000"/>
                </a:lnSpc>
                <a:spcBef>
                  <a:spcPts val="1000"/>
                </a:spcBef>
                <a:buFont typeface="Arial"/>
                <a:defRPr sz="1700">
                  <a:solidFill>
                    <a:srgbClr val="005093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lvl1pPr>
            </a:lstStyle>
            <a:p>
              <a:r>
                <a:rPr dirty="0"/>
                <a:t>What is the official language of Russia?</a:t>
              </a:r>
            </a:p>
          </p:txBody>
        </p:sp>
        <p:pic>
          <p:nvPicPr>
            <p:cNvPr id="105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7854" y="0"/>
              <a:ext cx="387899" cy="3945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0" name="1600px-Krestovsky_Stadium.png" descr="1600px-Krestovsky_Stadium.png"/>
          <p:cNvPicPr>
            <a:picLocks noChangeAspect="1"/>
          </p:cNvPicPr>
          <p:nvPr/>
        </p:nvPicPr>
        <p:blipFill>
          <a:blip r:embed="rId9"/>
          <a:srcRect l="9128" t="10462" r="9128" b="24869"/>
          <a:stretch>
            <a:fillRect/>
          </a:stretch>
        </p:blipFill>
        <p:spPr>
          <a:xfrm>
            <a:off x="3422542" y="5428501"/>
            <a:ext cx="4686506" cy="2090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3577" y="729289"/>
            <a:ext cx="114148" cy="164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37220" y="1435988"/>
            <a:ext cx="152910" cy="152910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Krestovsky Stadium"/>
          <p:cNvSpPr txBox="1"/>
          <p:nvPr/>
        </p:nvSpPr>
        <p:spPr>
          <a:xfrm>
            <a:off x="1973308" y="6262636"/>
            <a:ext cx="1406793" cy="240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72000"/>
              </a:lnSpc>
              <a:spcBef>
                <a:spcPts val="1000"/>
              </a:spcBef>
              <a:defRPr sz="13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rPr dirty="0"/>
              <a:t>Krestovsky Stadium</a:t>
            </a:r>
          </a:p>
        </p:txBody>
      </p:sp>
      <p:sp>
        <p:nvSpPr>
          <p:cNvPr id="114" name="Church of the Saviour on Spilled Blood"/>
          <p:cNvSpPr txBox="1"/>
          <p:nvPr/>
        </p:nvSpPr>
        <p:spPr>
          <a:xfrm>
            <a:off x="10713675" y="2704770"/>
            <a:ext cx="1222408" cy="528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72000"/>
              </a:lnSpc>
              <a:spcBef>
                <a:spcPts val="1000"/>
              </a:spcBef>
              <a:defRPr sz="1300">
                <a:solidFill>
                  <a:srgbClr val="FFFFFF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rPr dirty="0"/>
              <a:t>Church of the Saviour on Spilled Blood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F5BE1B7-FAA0-6B4A-8BAA-DEBE8ABA3BD0}"/>
              </a:ext>
            </a:extLst>
          </p:cNvPr>
          <p:cNvSpPr txBox="1">
            <a:spLocks/>
          </p:cNvSpPr>
          <p:nvPr/>
        </p:nvSpPr>
        <p:spPr>
          <a:xfrm>
            <a:off x="328908" y="-317982"/>
            <a:ext cx="4231193" cy="1294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100" b="0" i="0" u="none" strike="noStrike" cap="none" spc="0" baseline="0">
                <a:solidFill>
                  <a:srgbClr val="D82333"/>
                </a:solidFill>
                <a:uFillTx/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en-GB" dirty="0"/>
              <a:t>Welcome to..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56C182-C34A-1E44-AAB9-E048A5782784}"/>
              </a:ext>
            </a:extLst>
          </p:cNvPr>
          <p:cNvGrpSpPr/>
          <p:nvPr/>
        </p:nvGrpSpPr>
        <p:grpSpPr>
          <a:xfrm>
            <a:off x="-168777" y="381216"/>
            <a:ext cx="5604307" cy="3251267"/>
            <a:chOff x="-168777" y="381216"/>
            <a:chExt cx="5604307" cy="3251267"/>
          </a:xfrm>
        </p:grpSpPr>
        <p:sp>
          <p:nvSpPr>
            <p:cNvPr id="27" name="LONDON">
              <a:extLst>
                <a:ext uri="{FF2B5EF4-FFF2-40B4-BE49-F238E27FC236}">
                  <a16:creationId xmlns:a16="http://schemas.microsoft.com/office/drawing/2014/main" id="{F67BFA7F-D7AD-CB45-9075-4803A75D0F7A}"/>
                </a:ext>
              </a:extLst>
            </p:cNvPr>
            <p:cNvSpPr/>
            <p:nvPr/>
          </p:nvSpPr>
          <p:spPr>
            <a:xfrm>
              <a:off x="360438" y="381216"/>
              <a:ext cx="1263202" cy="2248016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6800" rIns="46800" bIns="45719" numCol="1" anchor="t">
              <a:spAutoFit/>
            </a:bodyPr>
            <a:lstStyle>
              <a:lvl1pPr>
                <a:defRPr sz="19700">
                  <a:solidFill>
                    <a:srgbClr val="D82333"/>
                  </a:solidFill>
                  <a:latin typeface="England FC DISPLAY Regular"/>
                  <a:ea typeface="England FC DISPLAY Regular"/>
                  <a:cs typeface="England FC DISPLAY Regular"/>
                  <a:sym typeface="England FC DISPLAY Regular"/>
                </a:defRPr>
              </a:lvl1pPr>
            </a:lstStyle>
            <a:p>
              <a:r>
                <a:rPr lang="en-GB" sz="16000" dirty="0"/>
                <a:t>St. petersburg</a:t>
              </a:r>
              <a:endParaRPr sz="16000" dirty="0"/>
            </a:p>
          </p:txBody>
        </p:sp>
        <p:pic>
          <p:nvPicPr>
            <p:cNvPr id="28" name="Image" descr="Image">
              <a:extLst>
                <a:ext uri="{FF2B5EF4-FFF2-40B4-BE49-F238E27FC236}">
                  <a16:creationId xmlns:a16="http://schemas.microsoft.com/office/drawing/2014/main" id="{7C9D54F8-031F-1C45-91A2-5C0E16838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168777" y="2977027"/>
              <a:ext cx="5604307" cy="6554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 advAuto="0"/>
      <p:bldP spid="100" grpId="0" animBg="1" advAuto="0"/>
      <p:bldP spid="103" grpId="0" animBg="1" advAuto="0"/>
      <p:bldP spid="106" grpId="0" animBg="1" advAuto="0"/>
      <p:bldP spid="110" grpId="0" animBg="1" advAuto="0"/>
      <p:bldP spid="112" grpId="0" animBg="1" advAuto="0"/>
      <p:bldP spid="113" grpId="0" animBg="1" advAuto="0"/>
      <p:bldP spid="114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England_Crest_2COL_SPOT_FILL.png" descr="England_Crest_2COL_SPOT_FI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40" name="Group"/>
          <p:cNvGraphicFramePr/>
          <p:nvPr/>
        </p:nvGraphicFramePr>
        <p:xfrm>
          <a:off x="387350" y="1746249"/>
          <a:ext cx="11366071" cy="3458846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37637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0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70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48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966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cap="all" dirty="0">
                          <a:solidFill>
                            <a:srgbClr val="FFFFFF"/>
                          </a:solidFill>
                          <a:latin typeface="Grot12 Condensed"/>
                          <a:ea typeface="Grot12 Condensed"/>
                          <a:cs typeface="Grot12 Condensed"/>
                          <a:sym typeface="Grot12 Condensed"/>
                        </a:rPr>
                        <a:t>NAME</a:t>
                      </a:r>
                    </a:p>
                  </a:txBody>
                  <a:tcPr marL="45720" marR="45720" anchor="ctr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  <a:solidFill>
                      <a:srgbClr val="0050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cap="all" dirty="0">
                          <a:solidFill>
                            <a:srgbClr val="FFFFFF"/>
                          </a:solidFill>
                          <a:latin typeface="Grot12 Condensed"/>
                          <a:ea typeface="Grot12 Condensed"/>
                          <a:cs typeface="Grot12 Condensed"/>
                          <a:sym typeface="Grot12 Condensed"/>
                        </a:rPr>
                        <a:t>Long Jump (m)</a:t>
                      </a:r>
                    </a:p>
                  </a:txBody>
                  <a:tcPr marL="45720" marR="45720" anchor="ctr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  <a:solidFill>
                      <a:srgbClr val="0050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cap="all" dirty="0">
                          <a:solidFill>
                            <a:srgbClr val="FFFFFF"/>
                          </a:solidFill>
                          <a:latin typeface="Grot12 Condensed"/>
                          <a:ea typeface="Grot12 Condensed"/>
                          <a:cs typeface="Grot12 Condensed"/>
                          <a:sym typeface="Grot12 Condensed"/>
                        </a:rPr>
                        <a:t>Long level bridge (minutes)</a:t>
                      </a:r>
                    </a:p>
                  </a:txBody>
                  <a:tcPr marL="45720" marR="45720" anchor="ctr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  <a:solidFill>
                      <a:srgbClr val="0050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cap="all" dirty="0">
                          <a:solidFill>
                            <a:srgbClr val="FFFFFF"/>
                          </a:solidFill>
                          <a:latin typeface="Grot12 Condensed"/>
                          <a:ea typeface="Grot12 Condensed"/>
                          <a:cs typeface="Grot12 Condensed"/>
                          <a:sym typeface="Grot12 Condensed"/>
                        </a:rPr>
                        <a:t>1Km run (minutes)</a:t>
                      </a:r>
                    </a:p>
                  </a:txBody>
                  <a:tcPr marL="45720" marR="45720" anchor="ctr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  <a:solidFill>
                      <a:srgbClr val="0050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597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5093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5093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5093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5093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597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5093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5093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5093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5093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597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5093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5093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5093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5093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597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5093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5093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5093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5093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597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5093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5093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5093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5093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597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5093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5093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5093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5093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597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5093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5093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5093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5093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8D899B0A-003F-2B4C-9C63-C10F11323259}"/>
              </a:ext>
            </a:extLst>
          </p:cNvPr>
          <p:cNvSpPr txBox="1"/>
          <p:nvPr/>
        </p:nvSpPr>
        <p:spPr>
          <a:xfrm>
            <a:off x="336429" y="258032"/>
            <a:ext cx="5759571" cy="1234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sz="9500" dirty="0"/>
              <a:t>HOW DID YOU GET ON?</a:t>
            </a:r>
            <a:endParaRPr sz="9500" dirty="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roup" descr="Group"/>
          <p:cNvPicPr>
            <a:picLocks noChangeAspect="1"/>
          </p:cNvPicPr>
          <p:nvPr/>
        </p:nvPicPr>
        <p:blipFill>
          <a:blip r:embed="rId3"/>
          <a:srcRect l="60291" r="14138" b="75371"/>
          <a:stretch>
            <a:fillRect/>
          </a:stretch>
        </p:blipFill>
        <p:spPr>
          <a:xfrm>
            <a:off x="-350008" y="2137122"/>
            <a:ext cx="12699024" cy="5302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England_Crest_2COL_SPOT_FILL.png" descr="England_Crest_2COL_SPOT_FI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355826" y="2189881"/>
            <a:ext cx="4082044" cy="1118854"/>
          </a:xfrm>
          <a:prstGeom prst="rect">
            <a:avLst/>
          </a:prstGeom>
        </p:spPr>
        <p:txBody>
          <a:bodyPr/>
          <a:lstStyle/>
          <a:p>
            <a:pPr marL="187157" indent="-187157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AutoNum type="arabicPeriod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What sort of graphs could you use?</a:t>
            </a:r>
          </a:p>
          <a:p>
            <a:pPr marL="187157" indent="-187157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AutoNum type="arabicPeriod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Can you calculate average results to compare the boys and girls results compared to the benchmark data?</a:t>
            </a:r>
          </a:p>
        </p:txBody>
      </p:sp>
      <p:sp>
        <p:nvSpPr>
          <p:cNvPr id="248" name="Title 1"/>
          <p:cNvSpPr txBox="1"/>
          <p:nvPr/>
        </p:nvSpPr>
        <p:spPr>
          <a:xfrm>
            <a:off x="332528" y="1638798"/>
            <a:ext cx="4862297" cy="447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600" b="1">
                <a:solidFill>
                  <a:srgbClr val="005093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rPr dirty="0"/>
              <a:t>How can you present the class results for girls and boys?</a:t>
            </a:r>
          </a:p>
        </p:txBody>
      </p:sp>
      <p:grpSp>
        <p:nvGrpSpPr>
          <p:cNvPr id="251" name="Group"/>
          <p:cNvGrpSpPr/>
          <p:nvPr/>
        </p:nvGrpSpPr>
        <p:grpSpPr>
          <a:xfrm>
            <a:off x="6110642" y="1151175"/>
            <a:ext cx="5181595" cy="4527437"/>
            <a:chOff x="0" y="0"/>
            <a:chExt cx="5181594" cy="4527436"/>
          </a:xfrm>
        </p:grpSpPr>
        <p:sp>
          <p:nvSpPr>
            <p:cNvPr id="249" name="Title 1"/>
            <p:cNvSpPr txBox="1"/>
            <p:nvPr/>
          </p:nvSpPr>
          <p:spPr>
            <a:xfrm>
              <a:off x="0" y="3408583"/>
              <a:ext cx="5181595" cy="11188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>
              <a:lvl1pPr>
                <a:defRPr sz="3300" b="1">
                  <a:solidFill>
                    <a:srgbClr val="FFFFFF"/>
                  </a:solidFill>
                  <a:latin typeface="Grot12 Condensed"/>
                  <a:ea typeface="Grot12 Condensed"/>
                  <a:cs typeface="Grot12 Condensed"/>
                  <a:sym typeface="Grot12 Condensed"/>
                </a:defRPr>
              </a:lvl1pPr>
            </a:lstStyle>
            <a:p>
              <a:r>
                <a:rPr dirty="0"/>
                <a:t>Average = sum of all results ÷ number of results you have</a:t>
              </a:r>
            </a:p>
          </p:txBody>
        </p:sp>
        <p:pic>
          <p:nvPicPr>
            <p:cNvPr id="250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267573">
              <a:off x="1627136" y="312873"/>
              <a:ext cx="1927323" cy="2647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14EA5C4F-6671-BB49-909F-E6E3904191B5}"/>
              </a:ext>
            </a:extLst>
          </p:cNvPr>
          <p:cNvSpPr txBox="1"/>
          <p:nvPr/>
        </p:nvSpPr>
        <p:spPr>
          <a:xfrm>
            <a:off x="336429" y="258032"/>
            <a:ext cx="5759571" cy="1234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sz="9500" dirty="0"/>
              <a:t>EXTENSION:</a:t>
            </a:r>
            <a:endParaRPr sz="9500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build="p" bldLvl="5" animBg="1" advAuto="0"/>
      <p:bldP spid="251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3356">
            <a:off x="4293706" y="3301272"/>
            <a:ext cx="3604588" cy="2703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age" descr="Image"/>
          <p:cNvPicPr>
            <a:picLocks noChangeAspect="1"/>
          </p:cNvPicPr>
          <p:nvPr/>
        </p:nvPicPr>
        <p:blipFill>
          <a:blip r:embed="rId4"/>
          <a:srcRect t="21715" r="84395" b="37728"/>
          <a:stretch>
            <a:fillRect/>
          </a:stretch>
        </p:blipFill>
        <p:spPr>
          <a:xfrm>
            <a:off x="6666586" y="-196205"/>
            <a:ext cx="6401035" cy="721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England_Crest_2COL_SPOT_FILL.png" descr="England_Crest_2COL_SPOT_FIL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340337" y="1614763"/>
            <a:ext cx="4638425" cy="3193549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00000"/>
              </a:lnSpc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Write a postcard home saying what you have learnt</a:t>
            </a:r>
            <a:r>
              <a:rPr lang="en-GB" dirty="0"/>
              <a:t> about what it takes to become an international footballer</a:t>
            </a:r>
            <a:r>
              <a:rPr dirty="0"/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endParaRPr dirty="0"/>
          </a:p>
          <a:p>
            <a:pPr algn="l">
              <a:lnSpc>
                <a:spcPct val="100000"/>
              </a:lnSpc>
              <a:spcBef>
                <a:spcPts val="0"/>
              </a:spcBef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cap="all" dirty="0">
                <a:solidFill>
                  <a:srgbClr val="D82333"/>
                </a:solidFill>
                <a:latin typeface="Grot12 Condensed"/>
                <a:ea typeface="Grot12 Condensed"/>
                <a:cs typeface="Grot12 Condensed"/>
                <a:sym typeface="Grot12 Condensed"/>
              </a:rPr>
              <a:t>Can you include:</a:t>
            </a:r>
          </a:p>
          <a:p>
            <a:pPr marL="140368" indent="-140368" algn="l">
              <a:lnSpc>
                <a:spcPct val="100000"/>
              </a:lnSpc>
              <a:spcBef>
                <a:spcPts val="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The four key aspects of a healthy lifestyle. </a:t>
            </a:r>
          </a:p>
          <a:p>
            <a:pPr marL="140368" indent="-140368" algn="l">
              <a:lnSpc>
                <a:spcPct val="100000"/>
              </a:lnSpc>
              <a:spcBef>
                <a:spcPts val="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How each aspect helps to make an international footballer.</a:t>
            </a:r>
          </a:p>
          <a:p>
            <a:pPr marL="140368" indent="-140368" algn="l">
              <a:lnSpc>
                <a:spcPct val="100000"/>
              </a:lnSpc>
              <a:spcBef>
                <a:spcPts val="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How to carry out a physical profile.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endParaRPr dirty="0"/>
          </a:p>
          <a:p>
            <a:pPr algn="l">
              <a:lnSpc>
                <a:spcPct val="100000"/>
              </a:lnSpc>
              <a:spcBef>
                <a:spcPts val="0"/>
              </a:spcBef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endParaRPr dirty="0"/>
          </a:p>
          <a:p>
            <a:pPr algn="l">
              <a:lnSpc>
                <a:spcPct val="100000"/>
              </a:lnSpc>
              <a:spcBef>
                <a:spcPts val="0"/>
              </a:spcBef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Where to next…..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0B1DE9-DFD6-8943-94AC-F77EF6538CE6}"/>
              </a:ext>
            </a:extLst>
          </p:cNvPr>
          <p:cNvSpPr txBox="1"/>
          <p:nvPr/>
        </p:nvSpPr>
        <p:spPr>
          <a:xfrm>
            <a:off x="336429" y="258032"/>
            <a:ext cx="5759571" cy="1234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sz="9500" dirty="0"/>
              <a:t>LET’S WRITE HOME</a:t>
            </a:r>
            <a:endParaRPr sz="9500"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589" y="258032"/>
            <a:ext cx="11117151" cy="10471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575" y="7639560"/>
            <a:ext cx="114148" cy="164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Group" descr="Gro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921" y="2896644"/>
            <a:ext cx="189742" cy="272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England_Crest_2COL_SPOT_FILL.png" descr="England_Crest_2COL_SPOT_FIL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339848" y="1433155"/>
            <a:ext cx="5553565" cy="1931172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00000"/>
              </a:lnSpc>
              <a:spcBef>
                <a:spcPts val="300"/>
              </a:spcBef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You’ve made your railway journey to the city of </a:t>
            </a:r>
            <a:r>
              <a:rPr lang="en-GB" dirty="0"/>
              <a:t>St. Petersburg in Russia, which is famous for its canals, palaces and churches</a:t>
            </a:r>
            <a:r>
              <a:rPr dirty="0"/>
              <a:t>. It </a:t>
            </a:r>
            <a:r>
              <a:rPr lang="en-GB" dirty="0"/>
              <a:t>is one of the hosts</a:t>
            </a:r>
            <a:r>
              <a:rPr dirty="0"/>
              <a:t> </a:t>
            </a:r>
            <a:r>
              <a:rPr lang="en-US" dirty="0"/>
              <a:t>for both Group B and </a:t>
            </a:r>
            <a:r>
              <a:rPr lang="en-US"/>
              <a:t>Group E </a:t>
            </a:r>
            <a:r>
              <a:rPr dirty="0"/>
              <a:t>in UEFA EURO 2020.</a:t>
            </a:r>
          </a:p>
          <a:p>
            <a:pPr algn="l">
              <a:lnSpc>
                <a:spcPct val="100000"/>
              </a:lnSpc>
              <a:spcBef>
                <a:spcPts val="300"/>
              </a:spcBef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endParaRPr dirty="0"/>
          </a:p>
          <a:p>
            <a:pPr marL="140368" indent="-140368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What teams will be playing in th</a:t>
            </a:r>
            <a:r>
              <a:rPr lang="en-US" dirty="0"/>
              <a:t>ese</a:t>
            </a:r>
            <a:r>
              <a:rPr dirty="0"/>
              <a:t> group</a:t>
            </a:r>
            <a:r>
              <a:rPr lang="en-US" dirty="0"/>
              <a:t>s</a:t>
            </a:r>
            <a:r>
              <a:rPr dirty="0"/>
              <a:t>?</a:t>
            </a:r>
          </a:p>
          <a:p>
            <a:pPr marL="140368" indent="-140368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Use the flags below to find out…</a:t>
            </a:r>
          </a:p>
        </p:txBody>
      </p:sp>
      <p:sp>
        <p:nvSpPr>
          <p:cNvPr id="124" name="St. Petersburg"/>
          <p:cNvSpPr txBox="1"/>
          <p:nvPr/>
        </p:nvSpPr>
        <p:spPr>
          <a:xfrm>
            <a:off x="9341939" y="3055783"/>
            <a:ext cx="1451687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72000"/>
              </a:lnSpc>
              <a:spcBef>
                <a:spcPts val="1000"/>
              </a:spcBef>
              <a:defRPr sz="1300">
                <a:solidFill>
                  <a:srgbClr val="FFFFFF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rPr dirty="0"/>
              <a:t>St. Petersburg</a:t>
            </a:r>
          </a:p>
        </p:txBody>
      </p:sp>
      <p:grpSp>
        <p:nvGrpSpPr>
          <p:cNvPr id="133" name="Group"/>
          <p:cNvGrpSpPr/>
          <p:nvPr/>
        </p:nvGrpSpPr>
        <p:grpSpPr>
          <a:xfrm>
            <a:off x="143690" y="3647696"/>
            <a:ext cx="1602251" cy="1233517"/>
            <a:chOff x="-78331" y="0"/>
            <a:chExt cx="1602250" cy="1233515"/>
          </a:xfrm>
        </p:grpSpPr>
        <p:pic>
          <p:nvPicPr>
            <p:cNvPr id="131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8608" y="0"/>
              <a:ext cx="822614" cy="8231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2" name="GROUP B"/>
            <p:cNvSpPr txBox="1"/>
            <p:nvPr/>
          </p:nvSpPr>
          <p:spPr>
            <a:xfrm>
              <a:off x="-78331" y="627865"/>
              <a:ext cx="1602250" cy="605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spcBef>
                  <a:spcPts val="300"/>
                </a:spcBef>
                <a:defRPr sz="4700">
                  <a:solidFill>
                    <a:srgbClr val="D82333"/>
                  </a:solidFill>
                  <a:latin typeface="England FC DISPLAY Regular"/>
                  <a:ea typeface="England FC DISPLAY Regular"/>
                  <a:cs typeface="England FC DISPLAY Regular"/>
                  <a:sym typeface="England FC DISPLAY Regular"/>
                </a:defRPr>
              </a:lvl1pPr>
            </a:lstStyle>
            <a:p>
              <a:r>
                <a:rPr dirty="0"/>
                <a:t>GROUP B</a:t>
              </a:r>
            </a:p>
          </p:txBody>
        </p: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FA02B44E-8A37-8744-A6FB-30661E44FFE4}"/>
              </a:ext>
            </a:extLst>
          </p:cNvPr>
          <p:cNvSpPr txBox="1"/>
          <p:nvPr/>
        </p:nvSpPr>
        <p:spPr>
          <a:xfrm>
            <a:off x="336429" y="258032"/>
            <a:ext cx="6705496" cy="1423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sz="9500" dirty="0"/>
              <a:t>Welcome to st. petersburg</a:t>
            </a:r>
            <a:endParaRPr sz="9500" dirty="0"/>
          </a:p>
        </p:txBody>
      </p:sp>
      <p:pic>
        <p:nvPicPr>
          <p:cNvPr id="45" name="Image" descr="Image">
            <a:extLst>
              <a:ext uri="{FF2B5EF4-FFF2-40B4-BE49-F238E27FC236}">
                <a16:creationId xmlns:a16="http://schemas.microsoft.com/office/drawing/2014/main" id="{071E75B5-AE5B-9E4B-BF27-EBA3A44F44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2417" y="3147881"/>
            <a:ext cx="512836" cy="435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Image" descr="Image">
            <a:extLst>
              <a:ext uri="{FF2B5EF4-FFF2-40B4-BE49-F238E27FC236}">
                <a16:creationId xmlns:a16="http://schemas.microsoft.com/office/drawing/2014/main" id="{7367F020-AAE9-2548-AA06-5D9603EFC1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8033" y="4562582"/>
            <a:ext cx="371476" cy="371477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DENMARK">
            <a:extLst>
              <a:ext uri="{FF2B5EF4-FFF2-40B4-BE49-F238E27FC236}">
                <a16:creationId xmlns:a16="http://schemas.microsoft.com/office/drawing/2014/main" id="{D5080626-9FC6-094C-A57E-0E8F29CC1C27}"/>
              </a:ext>
            </a:extLst>
          </p:cNvPr>
          <p:cNvSpPr txBox="1"/>
          <p:nvPr/>
        </p:nvSpPr>
        <p:spPr>
          <a:xfrm>
            <a:off x="2536112" y="3160287"/>
            <a:ext cx="1043791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300"/>
              </a:spcBef>
              <a:defRPr>
                <a:solidFill>
                  <a:srgbClr val="005093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rPr dirty="0"/>
              <a:t>DENMARK</a:t>
            </a:r>
          </a:p>
        </p:txBody>
      </p:sp>
      <p:sp>
        <p:nvSpPr>
          <p:cNvPr id="56" name="FINLAND">
            <a:extLst>
              <a:ext uri="{FF2B5EF4-FFF2-40B4-BE49-F238E27FC236}">
                <a16:creationId xmlns:a16="http://schemas.microsoft.com/office/drawing/2014/main" id="{7303E4C3-1E4A-3142-8073-8BFD999607F3}"/>
              </a:ext>
            </a:extLst>
          </p:cNvPr>
          <p:cNvSpPr txBox="1"/>
          <p:nvPr/>
        </p:nvSpPr>
        <p:spPr>
          <a:xfrm>
            <a:off x="2536112" y="3848735"/>
            <a:ext cx="1161038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300"/>
              </a:spcBef>
              <a:defRPr>
                <a:solidFill>
                  <a:srgbClr val="005093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rPr dirty="0"/>
              <a:t>FINLAND</a:t>
            </a:r>
          </a:p>
        </p:txBody>
      </p:sp>
      <p:sp>
        <p:nvSpPr>
          <p:cNvPr id="57" name="BELGIUM">
            <a:extLst>
              <a:ext uri="{FF2B5EF4-FFF2-40B4-BE49-F238E27FC236}">
                <a16:creationId xmlns:a16="http://schemas.microsoft.com/office/drawing/2014/main" id="{2C3DBB9E-0B1A-CD40-83A4-12399A860BDD}"/>
              </a:ext>
            </a:extLst>
          </p:cNvPr>
          <p:cNvSpPr txBox="1"/>
          <p:nvPr/>
        </p:nvSpPr>
        <p:spPr>
          <a:xfrm>
            <a:off x="2536111" y="4549882"/>
            <a:ext cx="1161039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300"/>
              </a:spcBef>
              <a:defRPr>
                <a:solidFill>
                  <a:srgbClr val="005093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t>BELGIUM</a:t>
            </a:r>
          </a:p>
        </p:txBody>
      </p:sp>
      <p:sp>
        <p:nvSpPr>
          <p:cNvPr id="58" name="RUSSIA">
            <a:extLst>
              <a:ext uri="{FF2B5EF4-FFF2-40B4-BE49-F238E27FC236}">
                <a16:creationId xmlns:a16="http://schemas.microsoft.com/office/drawing/2014/main" id="{17321C3B-99F2-344C-BF6B-446DE8173FD1}"/>
              </a:ext>
            </a:extLst>
          </p:cNvPr>
          <p:cNvSpPr txBox="1"/>
          <p:nvPr/>
        </p:nvSpPr>
        <p:spPr>
          <a:xfrm>
            <a:off x="2536112" y="5200230"/>
            <a:ext cx="1602251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300"/>
              </a:spcBef>
              <a:defRPr>
                <a:solidFill>
                  <a:srgbClr val="005093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t>RUSSIA</a:t>
            </a:r>
          </a:p>
        </p:txBody>
      </p:sp>
      <p:grpSp>
        <p:nvGrpSpPr>
          <p:cNvPr id="59" name="Group">
            <a:extLst>
              <a:ext uri="{FF2B5EF4-FFF2-40B4-BE49-F238E27FC236}">
                <a16:creationId xmlns:a16="http://schemas.microsoft.com/office/drawing/2014/main" id="{1686D27D-B072-A145-BBE2-293FE4A37D1E}"/>
              </a:ext>
            </a:extLst>
          </p:cNvPr>
          <p:cNvGrpSpPr/>
          <p:nvPr/>
        </p:nvGrpSpPr>
        <p:grpSpPr>
          <a:xfrm>
            <a:off x="1674372" y="3352960"/>
            <a:ext cx="380505" cy="2081973"/>
            <a:chOff x="0" y="0"/>
            <a:chExt cx="380503" cy="2081971"/>
          </a:xfrm>
        </p:grpSpPr>
        <p:sp>
          <p:nvSpPr>
            <p:cNvPr id="60" name="Line">
              <a:extLst>
                <a:ext uri="{FF2B5EF4-FFF2-40B4-BE49-F238E27FC236}">
                  <a16:creationId xmlns:a16="http://schemas.microsoft.com/office/drawing/2014/main" id="{AF0ACE41-0966-D24C-8C93-29AF3B4FB807}"/>
                </a:ext>
              </a:extLst>
            </p:cNvPr>
            <p:cNvSpPr/>
            <p:nvPr/>
          </p:nvSpPr>
          <p:spPr>
            <a:xfrm flipV="1">
              <a:off x="-1" y="0"/>
              <a:ext cx="2" cy="2081972"/>
            </a:xfrm>
            <a:prstGeom prst="line">
              <a:avLst/>
            </a:prstGeom>
            <a:noFill/>
            <a:ln w="25400" cap="flat">
              <a:solidFill>
                <a:srgbClr val="005093">
                  <a:alpha val="24000"/>
                </a:srgbClr>
              </a:solidFill>
              <a:prstDash val="sysDot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61" name="Group">
              <a:extLst>
                <a:ext uri="{FF2B5EF4-FFF2-40B4-BE49-F238E27FC236}">
                  <a16:creationId xmlns:a16="http://schemas.microsoft.com/office/drawing/2014/main" id="{ADD4DD7D-4704-4744-A8D3-880ACB43B971}"/>
                </a:ext>
              </a:extLst>
            </p:cNvPr>
            <p:cNvGrpSpPr/>
            <p:nvPr/>
          </p:nvGrpSpPr>
          <p:grpSpPr>
            <a:xfrm>
              <a:off x="12262" y="8668"/>
              <a:ext cx="368242" cy="2064635"/>
              <a:chOff x="0" y="0"/>
              <a:chExt cx="368241" cy="2064633"/>
            </a:xfrm>
          </p:grpSpPr>
          <p:sp>
            <p:nvSpPr>
              <p:cNvPr id="62" name="Line">
                <a:extLst>
                  <a:ext uri="{FF2B5EF4-FFF2-40B4-BE49-F238E27FC236}">
                    <a16:creationId xmlns:a16="http://schemas.microsoft.com/office/drawing/2014/main" id="{C15E4171-CE67-744C-A830-49DA3A4D18BB}"/>
                  </a:ext>
                </a:extLst>
              </p:cNvPr>
              <p:cNvSpPr/>
              <p:nvPr/>
            </p:nvSpPr>
            <p:spPr>
              <a:xfrm>
                <a:off x="0" y="0"/>
                <a:ext cx="368242" cy="0"/>
              </a:xfrm>
              <a:prstGeom prst="line">
                <a:avLst/>
              </a:prstGeom>
              <a:noFill/>
              <a:ln w="25400" cap="flat">
                <a:solidFill>
                  <a:srgbClr val="005093">
                    <a:alpha val="24000"/>
                  </a:srgbClr>
                </a:solidFill>
                <a:prstDash val="sysDot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" name="Line">
                <a:extLst>
                  <a:ext uri="{FF2B5EF4-FFF2-40B4-BE49-F238E27FC236}">
                    <a16:creationId xmlns:a16="http://schemas.microsoft.com/office/drawing/2014/main" id="{CB289811-B594-564C-91DA-36880554930A}"/>
                  </a:ext>
                </a:extLst>
              </p:cNvPr>
              <p:cNvSpPr/>
              <p:nvPr/>
            </p:nvSpPr>
            <p:spPr>
              <a:xfrm>
                <a:off x="0" y="2064633"/>
                <a:ext cx="368242" cy="1"/>
              </a:xfrm>
              <a:prstGeom prst="line">
                <a:avLst/>
              </a:prstGeom>
              <a:noFill/>
              <a:ln w="25400" cap="flat">
                <a:solidFill>
                  <a:srgbClr val="005093">
                    <a:alpha val="24000"/>
                  </a:srgbClr>
                </a:solidFill>
                <a:prstDash val="sysDot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Line">
                <a:extLst>
                  <a:ext uri="{FF2B5EF4-FFF2-40B4-BE49-F238E27FC236}">
                    <a16:creationId xmlns:a16="http://schemas.microsoft.com/office/drawing/2014/main" id="{01E1A805-A698-7248-B829-5F06F066CD10}"/>
                  </a:ext>
                </a:extLst>
              </p:cNvPr>
              <p:cNvSpPr/>
              <p:nvPr/>
            </p:nvSpPr>
            <p:spPr>
              <a:xfrm>
                <a:off x="0" y="1376422"/>
                <a:ext cx="368242" cy="1"/>
              </a:xfrm>
              <a:prstGeom prst="line">
                <a:avLst/>
              </a:prstGeom>
              <a:noFill/>
              <a:ln w="25400" cap="flat">
                <a:solidFill>
                  <a:srgbClr val="005093">
                    <a:alpha val="24000"/>
                  </a:srgbClr>
                </a:solidFill>
                <a:prstDash val="sysDot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5" name="Line">
                <a:extLst>
                  <a:ext uri="{FF2B5EF4-FFF2-40B4-BE49-F238E27FC236}">
                    <a16:creationId xmlns:a16="http://schemas.microsoft.com/office/drawing/2014/main" id="{E82EB71A-4B2E-8A4D-AE21-782E39B57702}"/>
                  </a:ext>
                </a:extLst>
              </p:cNvPr>
              <p:cNvSpPr/>
              <p:nvPr/>
            </p:nvSpPr>
            <p:spPr>
              <a:xfrm>
                <a:off x="0" y="688211"/>
                <a:ext cx="368242" cy="1"/>
              </a:xfrm>
              <a:prstGeom prst="line">
                <a:avLst/>
              </a:prstGeom>
              <a:noFill/>
              <a:ln w="25400" cap="flat">
                <a:solidFill>
                  <a:srgbClr val="005093">
                    <a:alpha val="24000"/>
                  </a:srgbClr>
                </a:solidFill>
                <a:prstDash val="sysDot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66" name="Group">
            <a:extLst>
              <a:ext uri="{FF2B5EF4-FFF2-40B4-BE49-F238E27FC236}">
                <a16:creationId xmlns:a16="http://schemas.microsoft.com/office/drawing/2014/main" id="{E9D3795E-1293-764B-A68A-9D260B436FF9}"/>
              </a:ext>
            </a:extLst>
          </p:cNvPr>
          <p:cNvGrpSpPr/>
          <p:nvPr/>
        </p:nvGrpSpPr>
        <p:grpSpPr>
          <a:xfrm>
            <a:off x="2044533" y="3833708"/>
            <a:ext cx="623420" cy="435871"/>
            <a:chOff x="0" y="0"/>
            <a:chExt cx="623419" cy="435870"/>
          </a:xfrm>
        </p:grpSpPr>
        <p:pic>
          <p:nvPicPr>
            <p:cNvPr id="67" name="Image" descr="Image">
              <a:extLst>
                <a:ext uri="{FF2B5EF4-FFF2-40B4-BE49-F238E27FC236}">
                  <a16:creationId xmlns:a16="http://schemas.microsoft.com/office/drawing/2014/main" id="{CCB4D609-0F4E-2B4B-AB3A-F1B8F38A6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623420" cy="4358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" name="Circle">
              <a:extLst>
                <a:ext uri="{FF2B5EF4-FFF2-40B4-BE49-F238E27FC236}">
                  <a16:creationId xmlns:a16="http://schemas.microsoft.com/office/drawing/2014/main" id="{B0FA7B40-BEA1-C940-8B48-061D6B77D88B}"/>
                </a:ext>
              </a:extLst>
            </p:cNvPr>
            <p:cNvSpPr/>
            <p:nvPr/>
          </p:nvSpPr>
          <p:spPr>
            <a:xfrm>
              <a:off x="65066" y="20902"/>
              <a:ext cx="371791" cy="371790"/>
            </a:xfrm>
            <a:prstGeom prst="ellipse">
              <a:avLst/>
            </a:prstGeom>
            <a:noFill/>
            <a:ln w="12700" cap="flat">
              <a:solidFill>
                <a:srgbClr val="DDDDDD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9" name="Group">
            <a:extLst>
              <a:ext uri="{FF2B5EF4-FFF2-40B4-BE49-F238E27FC236}">
                <a16:creationId xmlns:a16="http://schemas.microsoft.com/office/drawing/2014/main" id="{A86C2B76-AA2B-8F4B-A0B7-0663DA5E2902}"/>
              </a:ext>
            </a:extLst>
          </p:cNvPr>
          <p:cNvGrpSpPr/>
          <p:nvPr/>
        </p:nvGrpSpPr>
        <p:grpSpPr>
          <a:xfrm>
            <a:off x="2108033" y="5200073"/>
            <a:ext cx="376697" cy="371791"/>
            <a:chOff x="0" y="0"/>
            <a:chExt cx="376696" cy="371789"/>
          </a:xfrm>
        </p:grpSpPr>
        <p:pic>
          <p:nvPicPr>
            <p:cNvPr id="70" name="Image" descr="Image">
              <a:extLst>
                <a:ext uri="{FF2B5EF4-FFF2-40B4-BE49-F238E27FC236}">
                  <a16:creationId xmlns:a16="http://schemas.microsoft.com/office/drawing/2014/main" id="{F5D777AF-677F-BC47-9A6D-9DAD4BF12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156"/>
              <a:ext cx="371476" cy="3714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1" name="Circle">
              <a:extLst>
                <a:ext uri="{FF2B5EF4-FFF2-40B4-BE49-F238E27FC236}">
                  <a16:creationId xmlns:a16="http://schemas.microsoft.com/office/drawing/2014/main" id="{0B6B116A-4C5C-3A4A-ACFA-F634592C1025}"/>
                </a:ext>
              </a:extLst>
            </p:cNvPr>
            <p:cNvSpPr/>
            <p:nvPr/>
          </p:nvSpPr>
          <p:spPr>
            <a:xfrm>
              <a:off x="4906" y="0"/>
              <a:ext cx="371791" cy="371790"/>
            </a:xfrm>
            <a:prstGeom prst="ellipse">
              <a:avLst/>
            </a:prstGeom>
            <a:noFill/>
            <a:ln w="12700" cap="flat">
              <a:solidFill>
                <a:srgbClr val="DDDDDD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91" name="SPAIN">
            <a:extLst>
              <a:ext uri="{FF2B5EF4-FFF2-40B4-BE49-F238E27FC236}">
                <a16:creationId xmlns:a16="http://schemas.microsoft.com/office/drawing/2014/main" id="{BA61E3AA-8B3E-8248-8F3E-70825B62647A}"/>
              </a:ext>
            </a:extLst>
          </p:cNvPr>
          <p:cNvSpPr txBox="1"/>
          <p:nvPr/>
        </p:nvSpPr>
        <p:spPr>
          <a:xfrm>
            <a:off x="5995638" y="3169857"/>
            <a:ext cx="1043791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300"/>
              </a:spcBef>
              <a:defRPr>
                <a:solidFill>
                  <a:srgbClr val="005093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rPr dirty="0"/>
              <a:t>SPAIN</a:t>
            </a:r>
          </a:p>
        </p:txBody>
      </p:sp>
      <p:sp>
        <p:nvSpPr>
          <p:cNvPr id="92" name="SWEDEN">
            <a:extLst>
              <a:ext uri="{FF2B5EF4-FFF2-40B4-BE49-F238E27FC236}">
                <a16:creationId xmlns:a16="http://schemas.microsoft.com/office/drawing/2014/main" id="{DFC1D9E9-B83D-FB47-9138-96FA37190DE8}"/>
              </a:ext>
            </a:extLst>
          </p:cNvPr>
          <p:cNvSpPr txBox="1"/>
          <p:nvPr/>
        </p:nvSpPr>
        <p:spPr>
          <a:xfrm>
            <a:off x="5995638" y="3858305"/>
            <a:ext cx="1161038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300"/>
              </a:spcBef>
              <a:defRPr>
                <a:solidFill>
                  <a:srgbClr val="005093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rPr dirty="0"/>
              <a:t>SWEDEN</a:t>
            </a:r>
          </a:p>
        </p:txBody>
      </p:sp>
      <p:sp>
        <p:nvSpPr>
          <p:cNvPr id="93" name="POLAND">
            <a:extLst>
              <a:ext uri="{FF2B5EF4-FFF2-40B4-BE49-F238E27FC236}">
                <a16:creationId xmlns:a16="http://schemas.microsoft.com/office/drawing/2014/main" id="{A91A1476-1836-B440-8A54-7B774D4C9A05}"/>
              </a:ext>
            </a:extLst>
          </p:cNvPr>
          <p:cNvSpPr txBox="1"/>
          <p:nvPr/>
        </p:nvSpPr>
        <p:spPr>
          <a:xfrm>
            <a:off x="5995637" y="4559452"/>
            <a:ext cx="1161039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300"/>
              </a:spcBef>
              <a:defRPr>
                <a:solidFill>
                  <a:srgbClr val="005093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rPr dirty="0"/>
              <a:t>POLAND</a:t>
            </a:r>
          </a:p>
        </p:txBody>
      </p:sp>
      <p:sp>
        <p:nvSpPr>
          <p:cNvPr id="94" name="SLOVAKIA">
            <a:extLst>
              <a:ext uri="{FF2B5EF4-FFF2-40B4-BE49-F238E27FC236}">
                <a16:creationId xmlns:a16="http://schemas.microsoft.com/office/drawing/2014/main" id="{C6DB006C-9C30-934F-A87D-FF5801596B02}"/>
              </a:ext>
            </a:extLst>
          </p:cNvPr>
          <p:cNvSpPr txBox="1"/>
          <p:nvPr/>
        </p:nvSpPr>
        <p:spPr>
          <a:xfrm>
            <a:off x="5995638" y="5209800"/>
            <a:ext cx="1602251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300"/>
              </a:spcBef>
              <a:defRPr>
                <a:solidFill>
                  <a:srgbClr val="005093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rPr dirty="0"/>
              <a:t>SLOVAKIA</a:t>
            </a:r>
          </a:p>
        </p:txBody>
      </p:sp>
      <p:grpSp>
        <p:nvGrpSpPr>
          <p:cNvPr id="95" name="Group">
            <a:extLst>
              <a:ext uri="{FF2B5EF4-FFF2-40B4-BE49-F238E27FC236}">
                <a16:creationId xmlns:a16="http://schemas.microsoft.com/office/drawing/2014/main" id="{662D6436-5284-8444-A7DB-DC61B866E39F}"/>
              </a:ext>
            </a:extLst>
          </p:cNvPr>
          <p:cNvGrpSpPr/>
          <p:nvPr/>
        </p:nvGrpSpPr>
        <p:grpSpPr>
          <a:xfrm>
            <a:off x="3715956" y="3657266"/>
            <a:ext cx="1278747" cy="1177971"/>
            <a:chOff x="34409" y="0"/>
            <a:chExt cx="1278746" cy="1177969"/>
          </a:xfrm>
        </p:grpSpPr>
        <p:pic>
          <p:nvPicPr>
            <p:cNvPr id="96" name="Image" descr="Image">
              <a:extLst>
                <a:ext uri="{FF2B5EF4-FFF2-40B4-BE49-F238E27FC236}">
                  <a16:creationId xmlns:a16="http://schemas.microsoft.com/office/drawing/2014/main" id="{3B8016CB-8DF0-244E-A35B-2C79776FC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1456" y="0"/>
              <a:ext cx="822614" cy="8231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7" name="GROUP E">
              <a:extLst>
                <a:ext uri="{FF2B5EF4-FFF2-40B4-BE49-F238E27FC236}">
                  <a16:creationId xmlns:a16="http://schemas.microsoft.com/office/drawing/2014/main" id="{D2CC6DE9-C8B1-3047-BCBC-ED2CC50AA8CF}"/>
                </a:ext>
              </a:extLst>
            </p:cNvPr>
            <p:cNvSpPr txBox="1"/>
            <p:nvPr/>
          </p:nvSpPr>
          <p:spPr>
            <a:xfrm>
              <a:off x="34409" y="599509"/>
              <a:ext cx="1278746" cy="5784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spcBef>
                  <a:spcPts val="300"/>
                </a:spcBef>
                <a:defRPr sz="4700">
                  <a:solidFill>
                    <a:srgbClr val="D82333"/>
                  </a:solidFill>
                  <a:latin typeface="England FC DISPLAY Regular"/>
                  <a:ea typeface="England FC DISPLAY Regular"/>
                  <a:cs typeface="England FC DISPLAY Regular"/>
                  <a:sym typeface="England FC DISPLAY Regular"/>
                </a:defRPr>
              </a:lvl1pPr>
            </a:lstStyle>
            <a:p>
              <a:r>
                <a:rPr dirty="0"/>
                <a:t>GROUP E</a:t>
              </a:r>
            </a:p>
          </p:txBody>
        </p:sp>
      </p:grpSp>
      <p:grpSp>
        <p:nvGrpSpPr>
          <p:cNvPr id="98" name="Group">
            <a:extLst>
              <a:ext uri="{FF2B5EF4-FFF2-40B4-BE49-F238E27FC236}">
                <a16:creationId xmlns:a16="http://schemas.microsoft.com/office/drawing/2014/main" id="{F82BE90C-0661-3644-A490-69A547CD2AB9}"/>
              </a:ext>
            </a:extLst>
          </p:cNvPr>
          <p:cNvGrpSpPr/>
          <p:nvPr/>
        </p:nvGrpSpPr>
        <p:grpSpPr>
          <a:xfrm>
            <a:off x="5133898" y="3362530"/>
            <a:ext cx="380505" cy="2081973"/>
            <a:chOff x="0" y="0"/>
            <a:chExt cx="380503" cy="2081971"/>
          </a:xfrm>
        </p:grpSpPr>
        <p:sp>
          <p:nvSpPr>
            <p:cNvPr id="99" name="Line">
              <a:extLst>
                <a:ext uri="{FF2B5EF4-FFF2-40B4-BE49-F238E27FC236}">
                  <a16:creationId xmlns:a16="http://schemas.microsoft.com/office/drawing/2014/main" id="{D519C442-8695-BB47-858B-D68FD4FF687C}"/>
                </a:ext>
              </a:extLst>
            </p:cNvPr>
            <p:cNvSpPr/>
            <p:nvPr/>
          </p:nvSpPr>
          <p:spPr>
            <a:xfrm flipV="1">
              <a:off x="-1" y="0"/>
              <a:ext cx="2" cy="2081972"/>
            </a:xfrm>
            <a:prstGeom prst="line">
              <a:avLst/>
            </a:prstGeom>
            <a:noFill/>
            <a:ln w="25400" cap="flat">
              <a:solidFill>
                <a:srgbClr val="005093">
                  <a:alpha val="24000"/>
                </a:srgbClr>
              </a:solidFill>
              <a:prstDash val="sysDot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grpSp>
          <p:nvGrpSpPr>
            <p:cNvPr id="100" name="Group">
              <a:extLst>
                <a:ext uri="{FF2B5EF4-FFF2-40B4-BE49-F238E27FC236}">
                  <a16:creationId xmlns:a16="http://schemas.microsoft.com/office/drawing/2014/main" id="{28DBC255-6459-3A4C-8103-1DFA14E95817}"/>
                </a:ext>
              </a:extLst>
            </p:cNvPr>
            <p:cNvGrpSpPr/>
            <p:nvPr/>
          </p:nvGrpSpPr>
          <p:grpSpPr>
            <a:xfrm>
              <a:off x="12262" y="8668"/>
              <a:ext cx="368242" cy="2064635"/>
              <a:chOff x="0" y="0"/>
              <a:chExt cx="368241" cy="2064633"/>
            </a:xfrm>
          </p:grpSpPr>
          <p:sp>
            <p:nvSpPr>
              <p:cNvPr id="101" name="Line">
                <a:extLst>
                  <a:ext uri="{FF2B5EF4-FFF2-40B4-BE49-F238E27FC236}">
                    <a16:creationId xmlns:a16="http://schemas.microsoft.com/office/drawing/2014/main" id="{6CDE91A0-54C7-AC41-8692-87BFEB88D118}"/>
                  </a:ext>
                </a:extLst>
              </p:cNvPr>
              <p:cNvSpPr/>
              <p:nvPr/>
            </p:nvSpPr>
            <p:spPr>
              <a:xfrm>
                <a:off x="0" y="0"/>
                <a:ext cx="368242" cy="0"/>
              </a:xfrm>
              <a:prstGeom prst="line">
                <a:avLst/>
              </a:prstGeom>
              <a:noFill/>
              <a:ln w="25400" cap="flat">
                <a:solidFill>
                  <a:srgbClr val="005093">
                    <a:alpha val="24000"/>
                  </a:srgbClr>
                </a:solidFill>
                <a:prstDash val="sysDot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102" name="Line">
                <a:extLst>
                  <a:ext uri="{FF2B5EF4-FFF2-40B4-BE49-F238E27FC236}">
                    <a16:creationId xmlns:a16="http://schemas.microsoft.com/office/drawing/2014/main" id="{233F39A6-3353-6449-ABD0-3A7ABDF0F98F}"/>
                  </a:ext>
                </a:extLst>
              </p:cNvPr>
              <p:cNvSpPr/>
              <p:nvPr/>
            </p:nvSpPr>
            <p:spPr>
              <a:xfrm>
                <a:off x="0" y="2064633"/>
                <a:ext cx="368242" cy="1"/>
              </a:xfrm>
              <a:prstGeom prst="line">
                <a:avLst/>
              </a:prstGeom>
              <a:noFill/>
              <a:ln w="25400" cap="flat">
                <a:solidFill>
                  <a:srgbClr val="005093">
                    <a:alpha val="24000"/>
                  </a:srgbClr>
                </a:solidFill>
                <a:prstDash val="sysDot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103" name="Line">
                <a:extLst>
                  <a:ext uri="{FF2B5EF4-FFF2-40B4-BE49-F238E27FC236}">
                    <a16:creationId xmlns:a16="http://schemas.microsoft.com/office/drawing/2014/main" id="{4F7BD997-863A-3C4D-AC70-8ADF21B59120}"/>
                  </a:ext>
                </a:extLst>
              </p:cNvPr>
              <p:cNvSpPr/>
              <p:nvPr/>
            </p:nvSpPr>
            <p:spPr>
              <a:xfrm>
                <a:off x="0" y="1376422"/>
                <a:ext cx="368242" cy="1"/>
              </a:xfrm>
              <a:prstGeom prst="line">
                <a:avLst/>
              </a:prstGeom>
              <a:noFill/>
              <a:ln w="25400" cap="flat">
                <a:solidFill>
                  <a:srgbClr val="005093">
                    <a:alpha val="24000"/>
                  </a:srgbClr>
                </a:solidFill>
                <a:prstDash val="sysDot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104" name="Line">
                <a:extLst>
                  <a:ext uri="{FF2B5EF4-FFF2-40B4-BE49-F238E27FC236}">
                    <a16:creationId xmlns:a16="http://schemas.microsoft.com/office/drawing/2014/main" id="{FF5E5F75-6669-B24D-9A16-F4C3E8E81BA5}"/>
                  </a:ext>
                </a:extLst>
              </p:cNvPr>
              <p:cNvSpPr/>
              <p:nvPr/>
            </p:nvSpPr>
            <p:spPr>
              <a:xfrm>
                <a:off x="0" y="688211"/>
                <a:ext cx="368242" cy="1"/>
              </a:xfrm>
              <a:prstGeom prst="line">
                <a:avLst/>
              </a:prstGeom>
              <a:noFill/>
              <a:ln w="25400" cap="flat">
                <a:solidFill>
                  <a:srgbClr val="005093">
                    <a:alpha val="24000"/>
                  </a:srgbClr>
                </a:solidFill>
                <a:prstDash val="sysDot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dirty="0"/>
              </a:p>
            </p:txBody>
          </p:sp>
        </p:grpSp>
      </p:grpSp>
      <p:grpSp>
        <p:nvGrpSpPr>
          <p:cNvPr id="105" name="Group">
            <a:extLst>
              <a:ext uri="{FF2B5EF4-FFF2-40B4-BE49-F238E27FC236}">
                <a16:creationId xmlns:a16="http://schemas.microsoft.com/office/drawing/2014/main" id="{9E9B1961-BB52-1549-B807-87EB1D1C26EB}"/>
              </a:ext>
            </a:extLst>
          </p:cNvPr>
          <p:cNvGrpSpPr/>
          <p:nvPr/>
        </p:nvGrpSpPr>
        <p:grpSpPr>
          <a:xfrm>
            <a:off x="5499206" y="3149024"/>
            <a:ext cx="737900" cy="2481782"/>
            <a:chOff x="0" y="0"/>
            <a:chExt cx="737898" cy="2481781"/>
          </a:xfrm>
        </p:grpSpPr>
        <p:pic>
          <p:nvPicPr>
            <p:cNvPr id="106" name="Image" descr="Image">
              <a:extLst>
                <a:ext uri="{FF2B5EF4-FFF2-40B4-BE49-F238E27FC236}">
                  <a16:creationId xmlns:a16="http://schemas.microsoft.com/office/drawing/2014/main" id="{EF8C9157-A8BE-7949-8A58-3B176665F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998" y="0"/>
              <a:ext cx="723901" cy="4252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Image" descr="Image">
              <a:extLst>
                <a:ext uri="{FF2B5EF4-FFF2-40B4-BE49-F238E27FC236}">
                  <a16:creationId xmlns:a16="http://schemas.microsoft.com/office/drawing/2014/main" id="{8307B750-EA5E-FE4F-97E5-8562AB24B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666979"/>
              <a:ext cx="565751" cy="4808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" name="Image" descr="Image">
              <a:extLst>
                <a:ext uri="{FF2B5EF4-FFF2-40B4-BE49-F238E27FC236}">
                  <a16:creationId xmlns:a16="http://schemas.microsoft.com/office/drawing/2014/main" id="{67A19985-8BF5-274C-9D70-4F27454B1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0271" y="1389595"/>
              <a:ext cx="425209" cy="4252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" name="Image" descr="Image">
              <a:extLst>
                <a:ext uri="{FF2B5EF4-FFF2-40B4-BE49-F238E27FC236}">
                  <a16:creationId xmlns:a16="http://schemas.microsoft.com/office/drawing/2014/main" id="{9AD306C2-8187-B240-BD51-9B2506883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0271" y="2056574"/>
              <a:ext cx="425209" cy="4252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1000"/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build="p" bldLvl="5" animBg="1" advAuto="0"/>
      <p:bldP spid="55" grpId="0" animBg="1" advAuto="0"/>
      <p:bldP spid="56" grpId="0" animBg="1" advAuto="0"/>
      <p:bldP spid="57" grpId="0" animBg="1" advAuto="0"/>
      <p:bldP spid="58" grpId="0" animBg="1" advAuto="0"/>
      <p:bldP spid="91" grpId="0" animBg="1" advAuto="0"/>
      <p:bldP spid="92" grpId="0" animBg="1" advAuto="0"/>
      <p:bldP spid="93" grpId="0" animBg="1" advAuto="0"/>
      <p:bldP spid="94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England_Crest_2COL_SPOT_FILL.png" descr="England_Crest_2COL_SPOT_FI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Title 1"/>
          <p:cNvSpPr txBox="1"/>
          <p:nvPr/>
        </p:nvSpPr>
        <p:spPr>
          <a:xfrm>
            <a:off x="345228" y="2451597"/>
            <a:ext cx="5171287" cy="2248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fontScale="92500" lnSpcReduction="10000"/>
          </a:bodyPr>
          <a:lstStyle>
            <a:lvl1pPr>
              <a:defRPr sz="1600" b="1">
                <a:solidFill>
                  <a:srgbClr val="005092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rPr lang="en-GB" sz="1800" dirty="0"/>
              <a:t>What does it take to become an international footballer?</a:t>
            </a:r>
          </a:p>
          <a:p>
            <a:endParaRPr lang="en-GB" sz="1700" dirty="0"/>
          </a:p>
          <a:p>
            <a:pPr algn="l">
              <a:lnSpc>
                <a:spcPct val="100000"/>
              </a:lnSpc>
              <a:spcBef>
                <a:spcPts val="800"/>
              </a:spcBef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lang="en-GB" sz="1500" dirty="0"/>
              <a:t>Learning objectives:</a:t>
            </a:r>
          </a:p>
          <a:p>
            <a:pPr marL="187157" indent="-187157" algn="l">
              <a:lnSpc>
                <a:spcPct val="100000"/>
              </a:lnSpc>
              <a:spcBef>
                <a:spcPts val="800"/>
              </a:spcBef>
              <a:buClr>
                <a:srgbClr val="D82333"/>
              </a:buClr>
              <a:buSzPct val="100000"/>
              <a:buAutoNum type="arabicPeriod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lang="en-GB" sz="1500" dirty="0"/>
              <a:t>Recognise the four key aspects of a healthy lifestyle and their impact on the way bodies function.</a:t>
            </a:r>
          </a:p>
          <a:p>
            <a:pPr marL="187157" indent="-187157" algn="l">
              <a:lnSpc>
                <a:spcPct val="100000"/>
              </a:lnSpc>
              <a:spcBef>
                <a:spcPts val="800"/>
              </a:spcBef>
              <a:buClr>
                <a:srgbClr val="D82333"/>
              </a:buClr>
              <a:buSzPct val="100000"/>
              <a:buAutoNum type="arabicPeriod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lang="en-GB" sz="1500" dirty="0"/>
              <a:t>Carry out a physical profile assessment.</a:t>
            </a:r>
          </a:p>
          <a:p>
            <a:pPr marL="187157" indent="-187157" algn="l">
              <a:lnSpc>
                <a:spcPct val="100000"/>
              </a:lnSpc>
              <a:spcBef>
                <a:spcPts val="800"/>
              </a:spcBef>
              <a:buClr>
                <a:srgbClr val="D82333"/>
              </a:buClr>
              <a:buSzPct val="100000"/>
              <a:buAutoNum type="arabicPeriod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lang="en-GB" sz="1500" dirty="0"/>
              <a:t>Take measurements using a range of scientific equipment and record your data.</a:t>
            </a:r>
          </a:p>
          <a:p>
            <a:endParaRPr lang="en-GB" sz="1700" dirty="0"/>
          </a:p>
          <a:p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B36D186-67F8-5B40-A3F8-4EE22BDB860E}"/>
              </a:ext>
            </a:extLst>
          </p:cNvPr>
          <p:cNvSpPr txBox="1"/>
          <p:nvPr/>
        </p:nvSpPr>
        <p:spPr>
          <a:xfrm>
            <a:off x="336427" y="258031"/>
            <a:ext cx="7272283" cy="2474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sz="8800" dirty="0"/>
              <a:t>YOUR BIG QUESTON TO </a:t>
            </a:r>
            <a:br>
              <a:rPr lang="en-GB" sz="8800" dirty="0"/>
            </a:br>
            <a:r>
              <a:rPr lang="en-GB" sz="8800" dirty="0"/>
              <a:t>ANSWER IN ST. PETERSBURg IS:</a:t>
            </a:r>
            <a:endParaRPr sz="8800" dirty="0"/>
          </a:p>
        </p:txBody>
      </p:sp>
      <p:grpSp>
        <p:nvGrpSpPr>
          <p:cNvPr id="17" name="Group">
            <a:extLst>
              <a:ext uri="{FF2B5EF4-FFF2-40B4-BE49-F238E27FC236}">
                <a16:creationId xmlns:a16="http://schemas.microsoft.com/office/drawing/2014/main" id="{A180023C-7D7F-405F-8869-A12583D426FF}"/>
              </a:ext>
            </a:extLst>
          </p:cNvPr>
          <p:cNvGrpSpPr/>
          <p:nvPr/>
        </p:nvGrpSpPr>
        <p:grpSpPr>
          <a:xfrm>
            <a:off x="6665546" y="370823"/>
            <a:ext cx="5146290" cy="2219450"/>
            <a:chOff x="0" y="0"/>
            <a:chExt cx="5146289" cy="2219448"/>
          </a:xfrm>
        </p:grpSpPr>
        <p:pic>
          <p:nvPicPr>
            <p:cNvPr id="18" name="1665185.jpg" descr="1665185.jpg">
              <a:extLst>
                <a:ext uri="{FF2B5EF4-FFF2-40B4-BE49-F238E27FC236}">
                  <a16:creationId xmlns:a16="http://schemas.microsoft.com/office/drawing/2014/main" id="{1FF363A9-4F02-4BE3-B765-B1EFBEE40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7005" t="10119" b="10119"/>
            <a:stretch>
              <a:fillRect/>
            </a:stretch>
          </p:blipFill>
          <p:spPr>
            <a:xfrm>
              <a:off x="2592865" y="0"/>
              <a:ext cx="2553425" cy="2219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" name="1518640.JPG" descr="1518640.JPG">
              <a:extLst>
                <a:ext uri="{FF2B5EF4-FFF2-40B4-BE49-F238E27FC236}">
                  <a16:creationId xmlns:a16="http://schemas.microsoft.com/office/drawing/2014/main" id="{1FBD4866-9B00-4854-9E4E-B22EAAA95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9824" r="5969"/>
            <a:stretch>
              <a:fillRect/>
            </a:stretch>
          </p:blipFill>
          <p:spPr>
            <a:xfrm>
              <a:off x="0" y="0"/>
              <a:ext cx="2553424" cy="2219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" name="Picture 4" descr="Picture 4">
            <a:extLst>
              <a:ext uri="{FF2B5EF4-FFF2-40B4-BE49-F238E27FC236}">
                <a16:creationId xmlns:a16="http://schemas.microsoft.com/office/drawing/2014/main" id="{2FBB13D2-7ED9-46A5-9E5E-EBE79F54B5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02" t="4" r="12189" b="2285"/>
          <a:stretch>
            <a:fillRect/>
          </a:stretch>
        </p:blipFill>
        <p:spPr>
          <a:xfrm>
            <a:off x="6664284" y="2629466"/>
            <a:ext cx="5153574" cy="38416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"/>
          <p:cNvSpPr/>
          <p:nvPr/>
        </p:nvSpPr>
        <p:spPr>
          <a:xfrm>
            <a:off x="-6133" y="-26800"/>
            <a:ext cx="12204266" cy="6911600"/>
          </a:xfrm>
          <a:prstGeom prst="rect">
            <a:avLst/>
          </a:prstGeom>
          <a:solidFill>
            <a:srgbClr val="D82333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D82333"/>
                </a:solidFill>
              </a:defRPr>
            </a:pPr>
            <a:endParaRPr dirty="0"/>
          </a:p>
        </p:txBody>
      </p:sp>
      <p:pic>
        <p:nvPicPr>
          <p:cNvPr id="155" name="Group" descr="Group"/>
          <p:cNvPicPr>
            <a:picLocks noChangeAspect="1"/>
          </p:cNvPicPr>
          <p:nvPr/>
        </p:nvPicPr>
        <p:blipFill>
          <a:blip r:embed="rId3"/>
          <a:srcRect l="28326" t="57970" r="50422" b="13195"/>
          <a:stretch>
            <a:fillRect/>
          </a:stretch>
        </p:blipFill>
        <p:spPr>
          <a:xfrm>
            <a:off x="-197458" y="-250737"/>
            <a:ext cx="12512050" cy="7359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England_Crest_2COL_SPOT_FILL.png" descr="England_Crest_2COL_SPOT_FI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9F49E01-5E3B-4647-ADF7-BC775C687C0A}"/>
              </a:ext>
            </a:extLst>
          </p:cNvPr>
          <p:cNvSpPr txBox="1"/>
          <p:nvPr/>
        </p:nvSpPr>
        <p:spPr>
          <a:xfrm>
            <a:off x="2407727" y="1825934"/>
            <a:ext cx="7301679" cy="3206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 algn="ctr">
              <a:lnSpc>
                <a:spcPct val="65000"/>
              </a:lnSpc>
            </a:pPr>
            <a:r>
              <a:rPr lang="en-GB" dirty="0">
                <a:solidFill>
                  <a:schemeClr val="bg1"/>
                </a:solidFill>
              </a:rPr>
              <a:t>What does it take to become an international footballer?</a:t>
            </a:r>
          </a:p>
          <a:p>
            <a:pPr algn="ctr">
              <a:lnSpc>
                <a:spcPct val="65000"/>
              </a:lnSpc>
            </a:pP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roup" descr="Group"/>
          <p:cNvPicPr>
            <a:picLocks noChangeAspect="1"/>
          </p:cNvPicPr>
          <p:nvPr/>
        </p:nvPicPr>
        <p:blipFill>
          <a:blip r:embed="rId3"/>
          <a:srcRect l="50421" t="13723" r="21516" b="48852"/>
          <a:stretch>
            <a:fillRect/>
          </a:stretch>
        </p:blipFill>
        <p:spPr>
          <a:xfrm>
            <a:off x="-253512" y="-81125"/>
            <a:ext cx="12699024" cy="7341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England_Crest_2COL_SPOT_FILL.png" descr="England_Crest_2COL_SPOT_FI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340337" y="2366002"/>
            <a:ext cx="3792277" cy="2926324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00000"/>
              </a:lnSpc>
              <a:spcBef>
                <a:spcPts val="300"/>
              </a:spcBef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Here are some key factors:</a:t>
            </a:r>
          </a:p>
          <a:p>
            <a:pPr marL="140368" indent="-140368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High level of fitness.</a:t>
            </a:r>
          </a:p>
          <a:p>
            <a:pPr marL="140368" indent="-140368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Skill at football.</a:t>
            </a:r>
          </a:p>
          <a:p>
            <a:pPr marL="140368" indent="-140368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Positive “can do” attitude.</a:t>
            </a:r>
          </a:p>
          <a:p>
            <a:pPr marL="140368" indent="-140368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Resilience.</a:t>
            </a:r>
          </a:p>
          <a:p>
            <a:pPr marL="140368" indent="-140368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Good team player.</a:t>
            </a:r>
          </a:p>
          <a:p>
            <a:pPr marL="140368" indent="-140368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lang="en-GB" dirty="0"/>
              <a:t>Good health - </a:t>
            </a:r>
            <a:r>
              <a:rPr dirty="0"/>
              <a:t>physical, mental and emotional.</a:t>
            </a:r>
          </a:p>
          <a:p>
            <a:pPr marL="140368" indent="-140368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lang="en-GB" dirty="0"/>
              <a:t>Ambition</a:t>
            </a:r>
            <a:r>
              <a:rPr dirty="0"/>
              <a:t>.</a:t>
            </a:r>
            <a:endParaRPr lang="en-GB" dirty="0"/>
          </a:p>
          <a:p>
            <a:pPr marL="140368" indent="-140368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lang="en-GB" dirty="0"/>
              <a:t>Healthy lifestyle.</a:t>
            </a:r>
            <a:endParaRPr dirty="0"/>
          </a:p>
        </p:txBody>
      </p:sp>
      <p:pic>
        <p:nvPicPr>
          <p:cNvPr id="165" name="169291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2471" y="978434"/>
            <a:ext cx="7886891" cy="628206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76D310E-23F3-594E-8C41-35C21089C4A7}"/>
              </a:ext>
            </a:extLst>
          </p:cNvPr>
          <p:cNvSpPr txBox="1"/>
          <p:nvPr/>
        </p:nvSpPr>
        <p:spPr>
          <a:xfrm>
            <a:off x="336429" y="258031"/>
            <a:ext cx="4363968" cy="2107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sz="9500" dirty="0"/>
              <a:t>What did you come up with?</a:t>
            </a:r>
            <a:endParaRPr sz="9500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1000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1000"/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1000"/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1000"/>
                                        <p:tgtEl>
                                          <p:spTgt spid="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1000"/>
                                        <p:tgtEl>
                                          <p:spTgt spid="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1000"/>
                                        <p:tgtEl>
                                          <p:spTgt spid="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build="p" bldLvl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England_Crest_2COL_SPOT_FILL.png" descr="England_Crest_2COL_SPOT_FI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334168" y="3684699"/>
            <a:ext cx="2502820" cy="2143988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rPr lang="en-GB" dirty="0"/>
              <a:t>H</a:t>
            </a:r>
            <a:r>
              <a:rPr dirty="0"/>
              <a:t>ow </a:t>
            </a:r>
            <a:r>
              <a:rPr lang="en-GB" dirty="0"/>
              <a:t>is an individual’s approach to </a:t>
            </a:r>
            <a:r>
              <a:rPr dirty="0"/>
              <a:t>diet, exercise, drugs and lifestyle important in football?</a:t>
            </a:r>
          </a:p>
        </p:txBody>
      </p:sp>
      <p:sp>
        <p:nvSpPr>
          <p:cNvPr id="184" name="Title 1"/>
          <p:cNvSpPr txBox="1"/>
          <p:nvPr/>
        </p:nvSpPr>
        <p:spPr>
          <a:xfrm>
            <a:off x="345228" y="4547613"/>
            <a:ext cx="2048268" cy="418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600" b="1">
                <a:solidFill>
                  <a:srgbClr val="005092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rPr dirty="0"/>
              <a:t>Think, Pair, Share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D1D9379-54A5-F04F-9D2E-F3C730CE53A5}"/>
              </a:ext>
            </a:extLst>
          </p:cNvPr>
          <p:cNvSpPr txBox="1"/>
          <p:nvPr/>
        </p:nvSpPr>
        <p:spPr>
          <a:xfrm>
            <a:off x="336429" y="258031"/>
            <a:ext cx="3631007" cy="3426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sz="8000" dirty="0"/>
              <a:t>Impact of diet, exercise, drugs and lifestyle on your body</a:t>
            </a:r>
            <a:endParaRPr sz="8000" dirty="0"/>
          </a:p>
        </p:txBody>
      </p:sp>
      <p:pic>
        <p:nvPicPr>
          <p:cNvPr id="9" name="1521893.JPG" descr="1521893.JPG">
            <a:extLst>
              <a:ext uri="{FF2B5EF4-FFF2-40B4-BE49-F238E27FC236}">
                <a16:creationId xmlns:a16="http://schemas.microsoft.com/office/drawing/2014/main" id="{408FB272-E185-4981-BECB-2F757FEA99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240" r="11358"/>
          <a:stretch>
            <a:fillRect/>
          </a:stretch>
        </p:blipFill>
        <p:spPr>
          <a:xfrm>
            <a:off x="6672333" y="367750"/>
            <a:ext cx="2544160" cy="2219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1522048.jpg" descr="1522048.jpg">
            <a:extLst>
              <a:ext uri="{FF2B5EF4-FFF2-40B4-BE49-F238E27FC236}">
                <a16:creationId xmlns:a16="http://schemas.microsoft.com/office/drawing/2014/main" id="{12C22064-AA92-4F3B-9E75-F206855EEF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416" r="6127"/>
          <a:stretch>
            <a:fillRect/>
          </a:stretch>
        </p:blipFill>
        <p:spPr>
          <a:xfrm>
            <a:off x="6670026" y="2642017"/>
            <a:ext cx="5152842" cy="3842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1665185.jpg" descr="1665185.jpg">
            <a:extLst>
              <a:ext uri="{FF2B5EF4-FFF2-40B4-BE49-F238E27FC236}">
                <a16:creationId xmlns:a16="http://schemas.microsoft.com/office/drawing/2014/main" id="{D99A8584-9EB3-43AB-A785-8B6E8C4576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290" r="15385"/>
          <a:stretch>
            <a:fillRect/>
          </a:stretch>
        </p:blipFill>
        <p:spPr>
          <a:xfrm>
            <a:off x="9246447" y="367750"/>
            <a:ext cx="2576421" cy="22297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8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build="p" bldLvl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"/>
          <p:cNvSpPr/>
          <p:nvPr/>
        </p:nvSpPr>
        <p:spPr>
          <a:xfrm>
            <a:off x="-6133" y="-26800"/>
            <a:ext cx="6099124" cy="6911600"/>
          </a:xfrm>
          <a:prstGeom prst="rect">
            <a:avLst/>
          </a:prstGeom>
          <a:solidFill>
            <a:srgbClr val="005093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5093"/>
                </a:solidFill>
              </a:defRPr>
            </a:pPr>
            <a:endParaRPr dirty="0"/>
          </a:p>
        </p:txBody>
      </p:sp>
      <p:pic>
        <p:nvPicPr>
          <p:cNvPr id="189" name="England_Crest_2COL_SPOT_FILL.png" descr="England_Crest_2COL_SPOT_FI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Title 1"/>
          <p:cNvSpPr txBox="1"/>
          <p:nvPr/>
        </p:nvSpPr>
        <p:spPr>
          <a:xfrm>
            <a:off x="353942" y="2472916"/>
            <a:ext cx="4102134" cy="618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600" b="1" cap="all">
                <a:solidFill>
                  <a:srgbClr val="FFFFFF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rPr dirty="0"/>
              <a:t>and their impact on body function</a:t>
            </a:r>
          </a:p>
        </p:txBody>
      </p:sp>
      <p:sp>
        <p:nvSpPr>
          <p:cNvPr id="192" name="Your body needs:…"/>
          <p:cNvSpPr txBox="1"/>
          <p:nvPr/>
        </p:nvSpPr>
        <p:spPr>
          <a:xfrm>
            <a:off x="345022" y="2953315"/>
            <a:ext cx="5549764" cy="2328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000"/>
              </a:spcBef>
              <a:defRPr sz="1400">
                <a:solidFill>
                  <a:srgbClr val="FFFFFF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Your body needs:</a:t>
            </a:r>
          </a:p>
          <a:p>
            <a:pPr marL="140368" indent="-140368">
              <a:spcBef>
                <a:spcPts val="1000"/>
              </a:spcBef>
              <a:buSzPct val="100000"/>
              <a:buChar char="•"/>
              <a:defRPr sz="1400">
                <a:solidFill>
                  <a:srgbClr val="FFFFFF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A balanced diet to grow and repair itself</a:t>
            </a:r>
            <a:r>
              <a:rPr lang="en-GB" dirty="0"/>
              <a:t>, including w</a:t>
            </a:r>
            <a:r>
              <a:rPr dirty="0" err="1"/>
              <a:t>ater</a:t>
            </a:r>
            <a:r>
              <a:rPr dirty="0"/>
              <a:t> and </a:t>
            </a:r>
            <a:r>
              <a:rPr lang="en-GB" dirty="0"/>
              <a:t>five</a:t>
            </a:r>
            <a:r>
              <a:rPr dirty="0"/>
              <a:t> portions of fruit and </a:t>
            </a:r>
            <a:r>
              <a:rPr lang="en-GB" dirty="0"/>
              <a:t>vegetables </a:t>
            </a:r>
            <a:r>
              <a:rPr dirty="0"/>
              <a:t>a day.</a:t>
            </a:r>
          </a:p>
          <a:p>
            <a:pPr marL="140368" indent="-140368">
              <a:spcBef>
                <a:spcPts val="1000"/>
              </a:spcBef>
              <a:buSzPct val="100000"/>
              <a:buChar char="•"/>
              <a:defRPr sz="1400">
                <a:solidFill>
                  <a:srgbClr val="FFFFFF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Regular exercise to keep your heart, lungs and muscles strong and healthy.</a:t>
            </a:r>
          </a:p>
          <a:p>
            <a:pPr marL="140368" indent="-140368">
              <a:spcBef>
                <a:spcPts val="1000"/>
              </a:spcBef>
              <a:buSzPct val="100000"/>
              <a:buChar char="•"/>
              <a:defRPr sz="1400">
                <a:solidFill>
                  <a:srgbClr val="FFFFFF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Avoid drugs that can alter the body’s function in a negative way or are not allowed in international football.</a:t>
            </a:r>
          </a:p>
          <a:p>
            <a:pPr marL="140368" indent="-140368">
              <a:spcBef>
                <a:spcPts val="1000"/>
              </a:spcBef>
              <a:buSzPct val="100000"/>
              <a:buChar char="•"/>
              <a:defRPr sz="1400">
                <a:solidFill>
                  <a:srgbClr val="FFFFFF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Sleep and rest so your body has time to recharge and recover from training or matches. This will help prevent injury.</a:t>
            </a:r>
          </a:p>
        </p:txBody>
      </p:sp>
      <p:sp>
        <p:nvSpPr>
          <p:cNvPr id="193" name="Circle"/>
          <p:cNvSpPr/>
          <p:nvPr/>
        </p:nvSpPr>
        <p:spPr>
          <a:xfrm>
            <a:off x="7220246" y="1459593"/>
            <a:ext cx="3946226" cy="3946226"/>
          </a:xfrm>
          <a:prstGeom prst="ellipse">
            <a:avLst/>
          </a:prstGeom>
          <a:ln w="101600">
            <a:solidFill>
              <a:srgbClr val="005093">
                <a:alpha val="23761"/>
              </a:srgbClr>
            </a:solidFill>
            <a:miter/>
          </a:ln>
        </p:spPr>
        <p:txBody>
          <a:bodyPr lIns="45719" rIns="45719" anchor="ctr"/>
          <a:lstStyle/>
          <a:p>
            <a:endParaRPr dirty="0"/>
          </a:p>
        </p:txBody>
      </p:sp>
      <p:sp>
        <p:nvSpPr>
          <p:cNvPr id="194" name="Title 1"/>
          <p:cNvSpPr txBox="1"/>
          <p:nvPr/>
        </p:nvSpPr>
        <p:spPr>
          <a:xfrm>
            <a:off x="8347931" y="2686455"/>
            <a:ext cx="1690856" cy="1453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fontScale="92500" lnSpcReduction="20000"/>
          </a:bodyPr>
          <a:lstStyle/>
          <a:p>
            <a:pPr algn="ctr">
              <a:defRPr sz="5500">
                <a:solidFill>
                  <a:srgbClr val="D8233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pPr>
            <a:r>
              <a:rPr dirty="0"/>
              <a:t>Healthy </a:t>
            </a:r>
          </a:p>
          <a:p>
            <a:pPr algn="ctr">
              <a:defRPr sz="5500">
                <a:solidFill>
                  <a:srgbClr val="D8233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pPr>
            <a:r>
              <a:rPr dirty="0"/>
              <a:t>lifestyle</a:t>
            </a:r>
          </a:p>
        </p:txBody>
      </p:sp>
      <p:sp>
        <p:nvSpPr>
          <p:cNvPr id="195" name="Circle"/>
          <p:cNvSpPr/>
          <p:nvPr/>
        </p:nvSpPr>
        <p:spPr>
          <a:xfrm>
            <a:off x="8287517" y="2514164"/>
            <a:ext cx="1837084" cy="1837084"/>
          </a:xfrm>
          <a:prstGeom prst="ellipse">
            <a:avLst/>
          </a:prstGeom>
          <a:ln w="38100">
            <a:solidFill>
              <a:srgbClr val="D82333"/>
            </a:solidFill>
            <a:miter/>
          </a:ln>
        </p:spPr>
        <p:txBody>
          <a:bodyPr lIns="45719" rIns="45719" anchor="ctr"/>
          <a:lstStyle/>
          <a:p>
            <a:pPr algn="ctr">
              <a:spcBef>
                <a:spcPts val="1000"/>
              </a:spcBef>
              <a:defRPr sz="1400">
                <a:solidFill>
                  <a:srgbClr val="FFFFFF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endParaRPr dirty="0"/>
          </a:p>
        </p:txBody>
      </p:sp>
      <p:sp>
        <p:nvSpPr>
          <p:cNvPr id="196" name="Regular exercise"/>
          <p:cNvSpPr/>
          <p:nvPr/>
        </p:nvSpPr>
        <p:spPr>
          <a:xfrm>
            <a:off x="10455549" y="2686455"/>
            <a:ext cx="1492501" cy="1492501"/>
          </a:xfrm>
          <a:prstGeom prst="ellipse">
            <a:avLst/>
          </a:prstGeom>
          <a:solidFill>
            <a:srgbClr val="005093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spcBef>
                <a:spcPts val="1000"/>
              </a:spcBef>
              <a:defRPr sz="1400">
                <a:solidFill>
                  <a:srgbClr val="FFFFFF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rPr dirty="0"/>
              <a:t>Regular exercise</a:t>
            </a:r>
          </a:p>
        </p:txBody>
      </p:sp>
      <p:pic>
        <p:nvPicPr>
          <p:cNvPr id="197" name="Image" descr="Image"/>
          <p:cNvPicPr>
            <a:picLocks noChangeAspect="1"/>
          </p:cNvPicPr>
          <p:nvPr/>
        </p:nvPicPr>
        <p:blipFill>
          <a:blip r:embed="rId4">
            <a:alphaModFix amt="22524"/>
          </a:blip>
          <a:stretch>
            <a:fillRect/>
          </a:stretch>
        </p:blipFill>
        <p:spPr>
          <a:xfrm>
            <a:off x="10672897" y="2798939"/>
            <a:ext cx="1057805" cy="1267533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Balanced diet"/>
          <p:cNvSpPr/>
          <p:nvPr/>
        </p:nvSpPr>
        <p:spPr>
          <a:xfrm>
            <a:off x="8459809" y="721868"/>
            <a:ext cx="1492500" cy="1492501"/>
          </a:xfrm>
          <a:prstGeom prst="ellipse">
            <a:avLst/>
          </a:prstGeom>
          <a:solidFill>
            <a:srgbClr val="005093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spcBef>
                <a:spcPts val="1000"/>
              </a:spcBef>
              <a:defRPr sz="1400">
                <a:solidFill>
                  <a:srgbClr val="FFFFFF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rPr dirty="0"/>
              <a:t>Balanced diet</a:t>
            </a:r>
          </a:p>
        </p:txBody>
      </p:sp>
      <p:pic>
        <p:nvPicPr>
          <p:cNvPr id="199" name="Image" descr="Image"/>
          <p:cNvPicPr>
            <a:picLocks noChangeAspect="1"/>
          </p:cNvPicPr>
          <p:nvPr/>
        </p:nvPicPr>
        <p:blipFill>
          <a:blip r:embed="rId5">
            <a:alphaModFix amt="23000"/>
          </a:blip>
          <a:stretch>
            <a:fillRect/>
          </a:stretch>
        </p:blipFill>
        <p:spPr>
          <a:xfrm>
            <a:off x="8511140" y="1066854"/>
            <a:ext cx="1389837" cy="1154926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Plenty of sleep…"/>
          <p:cNvSpPr/>
          <p:nvPr/>
        </p:nvSpPr>
        <p:spPr>
          <a:xfrm>
            <a:off x="8459809" y="4643632"/>
            <a:ext cx="1492500" cy="1492500"/>
          </a:xfrm>
          <a:prstGeom prst="ellipse">
            <a:avLst/>
          </a:prstGeom>
          <a:solidFill>
            <a:srgbClr val="005093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spcBef>
                <a:spcPts val="1000"/>
              </a:spcBef>
              <a:defRPr sz="1400">
                <a:solidFill>
                  <a:srgbClr val="FFFFFF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Plenty of sleep </a:t>
            </a:r>
          </a:p>
          <a:p>
            <a:pPr algn="ctr">
              <a:defRPr sz="1400">
                <a:solidFill>
                  <a:srgbClr val="FFFFFF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and rest</a:t>
            </a:r>
          </a:p>
        </p:txBody>
      </p:sp>
      <p:pic>
        <p:nvPicPr>
          <p:cNvPr id="201" name="Image" descr="Image"/>
          <p:cNvPicPr>
            <a:picLocks noChangeAspect="1"/>
          </p:cNvPicPr>
          <p:nvPr/>
        </p:nvPicPr>
        <p:blipFill>
          <a:blip r:embed="rId6">
            <a:alphaModFix amt="23000"/>
          </a:blip>
          <a:stretch>
            <a:fillRect/>
          </a:stretch>
        </p:blipFill>
        <p:spPr>
          <a:xfrm>
            <a:off x="8658719" y="4890555"/>
            <a:ext cx="1094679" cy="998653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Only take prescribed drugs (medicines)"/>
          <p:cNvSpPr/>
          <p:nvPr/>
        </p:nvSpPr>
        <p:spPr>
          <a:xfrm>
            <a:off x="6438668" y="2686455"/>
            <a:ext cx="1492501" cy="1492501"/>
          </a:xfrm>
          <a:prstGeom prst="ellipse">
            <a:avLst/>
          </a:prstGeom>
          <a:solidFill>
            <a:srgbClr val="005093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spcBef>
                <a:spcPts val="1000"/>
              </a:spcBef>
              <a:defRPr sz="1400">
                <a:solidFill>
                  <a:srgbClr val="FFFFFF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rPr dirty="0"/>
              <a:t>Only take prescribed drugs (medicines) </a:t>
            </a:r>
          </a:p>
        </p:txBody>
      </p:sp>
      <p:pic>
        <p:nvPicPr>
          <p:cNvPr id="203" name="Image" descr="Image"/>
          <p:cNvPicPr>
            <a:picLocks noChangeAspect="1"/>
          </p:cNvPicPr>
          <p:nvPr/>
        </p:nvPicPr>
        <p:blipFill>
          <a:blip r:embed="rId7">
            <a:alphaModFix amt="23000"/>
          </a:blip>
          <a:stretch>
            <a:fillRect/>
          </a:stretch>
        </p:blipFill>
        <p:spPr>
          <a:xfrm>
            <a:off x="6731956" y="2933379"/>
            <a:ext cx="905925" cy="998653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7D0C615-816E-D34C-A1BD-09F7847AB47B}"/>
              </a:ext>
            </a:extLst>
          </p:cNvPr>
          <p:cNvSpPr txBox="1"/>
          <p:nvPr/>
        </p:nvSpPr>
        <p:spPr>
          <a:xfrm>
            <a:off x="336430" y="258032"/>
            <a:ext cx="5756562" cy="2121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sz="9500" dirty="0">
                <a:solidFill>
                  <a:schemeClr val="bg1"/>
                </a:solidFill>
              </a:rPr>
              <a:t>FOUR KEY ASPECTS OF A HEALTHY LIFESTYLE</a:t>
            </a:r>
            <a:endParaRPr sz="9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itle 1"/>
          <p:cNvSpPr txBox="1"/>
          <p:nvPr/>
        </p:nvSpPr>
        <p:spPr>
          <a:xfrm>
            <a:off x="343405" y="2434591"/>
            <a:ext cx="3251633" cy="861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600" b="1">
                <a:solidFill>
                  <a:srgbClr val="005093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rPr dirty="0"/>
              <a:t>Physical Profile</a:t>
            </a:r>
          </a:p>
        </p:txBody>
      </p:sp>
      <p:pic>
        <p:nvPicPr>
          <p:cNvPr id="209" name="England_Crest_2COL_SPOT_FILL.png" descr="England_Crest_2COL_SPOT_FI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4" name="Group"/>
          <p:cNvGrpSpPr/>
          <p:nvPr/>
        </p:nvGrpSpPr>
        <p:grpSpPr>
          <a:xfrm>
            <a:off x="3154604" y="3487539"/>
            <a:ext cx="4283567" cy="2980663"/>
            <a:chOff x="0" y="0"/>
            <a:chExt cx="4283566" cy="2980661"/>
          </a:xfrm>
        </p:grpSpPr>
        <p:sp>
          <p:nvSpPr>
            <p:cNvPr id="210" name="Rectangle"/>
            <p:cNvSpPr/>
            <p:nvPr/>
          </p:nvSpPr>
          <p:spPr>
            <a:xfrm>
              <a:off x="0" y="0"/>
              <a:ext cx="4283567" cy="2980662"/>
            </a:xfrm>
            <a:prstGeom prst="rect">
              <a:avLst/>
            </a:prstGeom>
            <a:solidFill>
              <a:srgbClr val="005093">
                <a:alpha val="1006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 dirty="0"/>
            </a:p>
          </p:txBody>
        </p:sp>
        <p:grpSp>
          <p:nvGrpSpPr>
            <p:cNvPr id="213" name="Group"/>
            <p:cNvGrpSpPr/>
            <p:nvPr/>
          </p:nvGrpSpPr>
          <p:grpSpPr>
            <a:xfrm>
              <a:off x="41300" y="310502"/>
              <a:ext cx="4202773" cy="2611949"/>
              <a:chOff x="0" y="0"/>
              <a:chExt cx="4202772" cy="2611947"/>
            </a:xfrm>
          </p:grpSpPr>
          <p:pic>
            <p:nvPicPr>
              <p:cNvPr id="211" name="Image" descr="Image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09149" y="0"/>
                <a:ext cx="823627" cy="10886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2" name="3. 1km time trial…"/>
              <p:cNvSpPr txBox="1"/>
              <p:nvPr/>
            </p:nvSpPr>
            <p:spPr>
              <a:xfrm>
                <a:off x="0" y="1242108"/>
                <a:ext cx="4202773" cy="1369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1000"/>
                  </a:spcBef>
                  <a:defRPr sz="1700">
                    <a:solidFill>
                      <a:srgbClr val="005093"/>
                    </a:solidFill>
                    <a:latin typeface="Grot12 Normal"/>
                    <a:ea typeface="Grot12 Normal"/>
                    <a:cs typeface="Grot12 Normal"/>
                    <a:sym typeface="Grot12 Normal"/>
                  </a:defRPr>
                </a:pPr>
                <a:r>
                  <a:rPr dirty="0"/>
                  <a:t>3. 1km time trial</a:t>
                </a:r>
                <a:endParaRPr sz="1400" dirty="0"/>
              </a:p>
              <a:p>
                <a:pPr algn="ctr">
                  <a:lnSpc>
                    <a:spcPct val="90000"/>
                  </a:lnSpc>
                  <a:spcBef>
                    <a:spcPts val="1000"/>
                  </a:spcBef>
                  <a:defRPr sz="1400">
                    <a:solidFill>
                      <a:srgbClr val="005093"/>
                    </a:solidFill>
                    <a:latin typeface="Grot12 Normal"/>
                    <a:ea typeface="Grot12 Normal"/>
                    <a:cs typeface="Grot12 Normal"/>
                    <a:sym typeface="Grot12 Normal"/>
                  </a:defRPr>
                </a:pPr>
                <a:r>
                  <a:rPr dirty="0"/>
                  <a:t>This measures repeat and recover capability which is needed for players to perform intense movement over and over again in a match without tiring and affecting performance.</a:t>
                </a:r>
              </a:p>
            </p:txBody>
          </p:sp>
        </p:grpSp>
      </p:grpSp>
      <p:grpSp>
        <p:nvGrpSpPr>
          <p:cNvPr id="219" name="Group"/>
          <p:cNvGrpSpPr/>
          <p:nvPr/>
        </p:nvGrpSpPr>
        <p:grpSpPr>
          <a:xfrm>
            <a:off x="7526791" y="415198"/>
            <a:ext cx="4283567" cy="2980663"/>
            <a:chOff x="0" y="0"/>
            <a:chExt cx="4283566" cy="2980661"/>
          </a:xfrm>
        </p:grpSpPr>
        <p:sp>
          <p:nvSpPr>
            <p:cNvPr id="215" name="Rectangle"/>
            <p:cNvSpPr/>
            <p:nvPr/>
          </p:nvSpPr>
          <p:spPr>
            <a:xfrm>
              <a:off x="0" y="0"/>
              <a:ext cx="4283567" cy="2980662"/>
            </a:xfrm>
            <a:prstGeom prst="rect">
              <a:avLst/>
            </a:prstGeom>
            <a:solidFill>
              <a:srgbClr val="005093">
                <a:alpha val="1006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 dirty="0"/>
            </a:p>
          </p:txBody>
        </p:sp>
        <p:grpSp>
          <p:nvGrpSpPr>
            <p:cNvPr id="218" name="Group"/>
            <p:cNvGrpSpPr/>
            <p:nvPr/>
          </p:nvGrpSpPr>
          <p:grpSpPr>
            <a:xfrm>
              <a:off x="190935" y="763855"/>
              <a:ext cx="3766315" cy="2064620"/>
              <a:chOff x="0" y="0"/>
              <a:chExt cx="3766313" cy="2064618"/>
            </a:xfrm>
          </p:grpSpPr>
          <p:sp>
            <p:nvSpPr>
              <p:cNvPr id="216" name="2. Long lever bridge…"/>
              <p:cNvSpPr txBox="1"/>
              <p:nvPr/>
            </p:nvSpPr>
            <p:spPr>
              <a:xfrm>
                <a:off x="0" y="795158"/>
                <a:ext cx="3766314" cy="12694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1000"/>
                  </a:spcBef>
                  <a:defRPr sz="1700">
                    <a:solidFill>
                      <a:srgbClr val="005093"/>
                    </a:solidFill>
                    <a:latin typeface="Grot12 Normal"/>
                    <a:ea typeface="Grot12 Normal"/>
                    <a:cs typeface="Grot12 Normal"/>
                    <a:sym typeface="Grot12 Normal"/>
                  </a:defRPr>
                </a:pPr>
                <a:r>
                  <a:rPr dirty="0"/>
                  <a:t>2. Long lever bridge</a:t>
                </a:r>
                <a:endParaRPr sz="1400" dirty="0"/>
              </a:p>
              <a:p>
                <a:pPr algn="ctr">
                  <a:lnSpc>
                    <a:spcPct val="90000"/>
                  </a:lnSpc>
                  <a:spcBef>
                    <a:spcPts val="1000"/>
                  </a:spcBef>
                  <a:defRPr sz="1400">
                    <a:solidFill>
                      <a:srgbClr val="005093"/>
                    </a:solidFill>
                    <a:latin typeface="Grot12 Normal"/>
                    <a:ea typeface="Grot12 Normal"/>
                    <a:cs typeface="Grot12 Normal"/>
                    <a:sym typeface="Grot12 Normal"/>
                  </a:defRPr>
                </a:pPr>
                <a:r>
                  <a:rPr dirty="0"/>
                  <a:t>This measures hamstring strength which is important as these muscles need to be able to cope with repetitive sprinting demands during a match.</a:t>
                </a:r>
              </a:p>
            </p:txBody>
          </p:sp>
          <p:pic>
            <p:nvPicPr>
              <p:cNvPr id="217" name="Image" descr="Image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8562" y="0"/>
                <a:ext cx="1449189" cy="3905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224" name="Group"/>
          <p:cNvGrpSpPr/>
          <p:nvPr/>
        </p:nvGrpSpPr>
        <p:grpSpPr>
          <a:xfrm>
            <a:off x="3154604" y="415198"/>
            <a:ext cx="4283567" cy="2980663"/>
            <a:chOff x="0" y="0"/>
            <a:chExt cx="4283566" cy="2980661"/>
          </a:xfrm>
        </p:grpSpPr>
        <p:sp>
          <p:nvSpPr>
            <p:cNvPr id="220" name="Rectangle"/>
            <p:cNvSpPr/>
            <p:nvPr/>
          </p:nvSpPr>
          <p:spPr>
            <a:xfrm>
              <a:off x="0" y="0"/>
              <a:ext cx="4283567" cy="2980662"/>
            </a:xfrm>
            <a:prstGeom prst="rect">
              <a:avLst/>
            </a:prstGeom>
            <a:solidFill>
              <a:srgbClr val="005093">
                <a:alpha val="1006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 dirty="0"/>
            </a:p>
          </p:txBody>
        </p:sp>
        <p:grpSp>
          <p:nvGrpSpPr>
            <p:cNvPr id="223" name="Group"/>
            <p:cNvGrpSpPr/>
            <p:nvPr/>
          </p:nvGrpSpPr>
          <p:grpSpPr>
            <a:xfrm>
              <a:off x="258626" y="316166"/>
              <a:ext cx="3766314" cy="2386044"/>
              <a:chOff x="0" y="0"/>
              <a:chExt cx="3766313" cy="2386043"/>
            </a:xfrm>
          </p:grpSpPr>
          <p:sp>
            <p:nvSpPr>
              <p:cNvPr id="221" name="1. Long jump…"/>
              <p:cNvSpPr txBox="1"/>
              <p:nvPr/>
            </p:nvSpPr>
            <p:spPr>
              <a:xfrm>
                <a:off x="0" y="1250399"/>
                <a:ext cx="3766314" cy="11356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1000"/>
                  </a:spcBef>
                  <a:defRPr sz="1700">
                    <a:solidFill>
                      <a:srgbClr val="005093"/>
                    </a:solidFill>
                    <a:latin typeface="Grot12 Normal"/>
                    <a:ea typeface="Grot12 Normal"/>
                    <a:cs typeface="Grot12 Normal"/>
                    <a:sym typeface="Grot12 Normal"/>
                  </a:defRPr>
                </a:pPr>
                <a:r>
                  <a:rPr dirty="0"/>
                  <a:t>1. Long jump </a:t>
                </a:r>
                <a:endParaRPr sz="1400" dirty="0"/>
              </a:p>
              <a:p>
                <a:pPr algn="ctr">
                  <a:lnSpc>
                    <a:spcPct val="90000"/>
                  </a:lnSpc>
                  <a:spcBef>
                    <a:spcPts val="1000"/>
                  </a:spcBef>
                  <a:defRPr sz="1400">
                    <a:solidFill>
                      <a:srgbClr val="005093"/>
                    </a:solidFill>
                    <a:latin typeface="Grot12 Normal"/>
                    <a:ea typeface="Grot12 Normal"/>
                    <a:cs typeface="Grot12 Normal"/>
                    <a:sym typeface="Grot12 Normal"/>
                  </a:defRPr>
                </a:pPr>
                <a:r>
                  <a:rPr dirty="0"/>
                  <a:t>This measures braking strength which is important as it allows a player</a:t>
                </a:r>
                <a:r>
                  <a:rPr lang="en-GB" dirty="0"/>
                  <a:t>'</a:t>
                </a:r>
                <a:r>
                  <a:rPr dirty="0"/>
                  <a:t>s body to cope with constant change of directions.</a:t>
                </a:r>
              </a:p>
            </p:txBody>
          </p:sp>
          <p:pic>
            <p:nvPicPr>
              <p:cNvPr id="222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36187" y="0"/>
                <a:ext cx="693939" cy="10587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225" name="Picture 3" descr="Picture 3"/>
          <p:cNvPicPr>
            <a:picLocks noChangeAspect="1"/>
          </p:cNvPicPr>
          <p:nvPr/>
        </p:nvPicPr>
        <p:blipFill>
          <a:blip r:embed="rId7"/>
          <a:srcRect l="7431" r="7881" b="2268"/>
          <a:stretch>
            <a:fillRect/>
          </a:stretch>
        </p:blipFill>
        <p:spPr>
          <a:xfrm>
            <a:off x="7526791" y="3474491"/>
            <a:ext cx="4278369" cy="2980782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Group"/>
          <p:cNvSpPr txBox="1"/>
          <p:nvPr/>
        </p:nvSpPr>
        <p:spPr>
          <a:xfrm>
            <a:off x="355676" y="3147275"/>
            <a:ext cx="1728706" cy="563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>
              <a:lnSpc>
                <a:spcPct val="90000"/>
              </a:lnSpc>
              <a:spcBef>
                <a:spcPts val="1000"/>
              </a:spcBef>
              <a:defRPr sz="1400">
                <a:solidFill>
                  <a:srgbClr val="D82333"/>
                </a:solidFill>
                <a:uFill>
                  <a:solidFill>
                    <a:srgbClr val="0563C1"/>
                  </a:solidFill>
                </a:uFill>
                <a:latin typeface="Grot12 Normal"/>
                <a:ea typeface="Grot12 Normal"/>
                <a:cs typeface="Grot12 Normal"/>
                <a:sym typeface="Grot12 Normal"/>
                <a:hlinkClick r:id="rId8"/>
              </a:defRPr>
            </a:lvl1pPr>
          </a:lstStyle>
          <a:p>
            <a:pPr>
              <a:defRPr>
                <a:solidFill>
                  <a:srgbClr val="005093"/>
                </a:solidFill>
                <a:uFillTx/>
              </a:defRPr>
            </a:pPr>
            <a:r>
              <a:rPr dirty="0">
                <a:uFill>
                  <a:solidFill>
                    <a:srgbClr val="0563C1"/>
                  </a:solidFill>
                </a:u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for an example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DACF498-102E-A649-AFA5-4FC51460192C}"/>
              </a:ext>
            </a:extLst>
          </p:cNvPr>
          <p:cNvSpPr txBox="1"/>
          <p:nvPr/>
        </p:nvSpPr>
        <p:spPr>
          <a:xfrm>
            <a:off x="336430" y="258032"/>
            <a:ext cx="2729556" cy="2200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sz="9500" dirty="0"/>
              <a:t>CHALLENGE ACTIVITY:</a:t>
            </a:r>
            <a:endParaRPr sz="9500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 animBg="1" advAuto="0"/>
      <p:bldP spid="219" grpId="0" animBg="1" advAuto="0"/>
      <p:bldP spid="224" grpId="0" animBg="1" advAuto="0"/>
      <p:bldP spid="225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England_Crest_2COL_SPOT_FILL.png" descr="England_Crest_2COL_SPOT_FI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Group" descr="Group"/>
          <p:cNvPicPr>
            <a:picLocks noChangeAspect="1"/>
          </p:cNvPicPr>
          <p:nvPr/>
        </p:nvPicPr>
        <p:blipFill>
          <a:blip r:embed="rId4"/>
          <a:srcRect l="7832" t="230" r="41326"/>
          <a:stretch>
            <a:fillRect/>
          </a:stretch>
        </p:blipFill>
        <p:spPr>
          <a:xfrm>
            <a:off x="7145387" y="379409"/>
            <a:ext cx="4678036" cy="6120167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353979" y="3061620"/>
            <a:ext cx="4337447" cy="130854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87157" indent="-187157" algn="l">
              <a:lnSpc>
                <a:spcPct val="100000"/>
              </a:lnSpc>
              <a:spcBef>
                <a:spcPts val="800"/>
              </a:spcBef>
              <a:buClr>
                <a:srgbClr val="D82333"/>
              </a:buClr>
              <a:buSzPct val="100000"/>
              <a:buAutoNum type="arabicPeriod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Make a list of the equipment will you need.</a:t>
            </a:r>
          </a:p>
          <a:p>
            <a:pPr marL="187157" indent="-187157" algn="l">
              <a:lnSpc>
                <a:spcPct val="100000"/>
              </a:lnSpc>
              <a:spcBef>
                <a:spcPts val="800"/>
              </a:spcBef>
              <a:buClr>
                <a:srgbClr val="D82333"/>
              </a:buClr>
              <a:buSzPct val="100000"/>
              <a:buAutoNum type="arabicPeriod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Design a table suitable to record your groups results in.</a:t>
            </a:r>
          </a:p>
          <a:p>
            <a:pPr marL="187157" indent="-187157" algn="l">
              <a:lnSpc>
                <a:spcPct val="100000"/>
              </a:lnSpc>
              <a:spcBef>
                <a:spcPts val="800"/>
              </a:spcBef>
              <a:buClr>
                <a:srgbClr val="D82333"/>
              </a:buClr>
              <a:buSzPct val="100000"/>
              <a:buAutoNum type="arabicPeriod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Remember to include the units in the table headings.</a:t>
            </a:r>
          </a:p>
        </p:txBody>
      </p:sp>
      <p:sp>
        <p:nvSpPr>
          <p:cNvPr id="234" name="Title 1"/>
          <p:cNvSpPr txBox="1"/>
          <p:nvPr/>
        </p:nvSpPr>
        <p:spPr>
          <a:xfrm>
            <a:off x="346171" y="2514744"/>
            <a:ext cx="4256604" cy="443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600" b="1">
                <a:solidFill>
                  <a:srgbClr val="005093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rPr dirty="0"/>
              <a:t>Task: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FB7993E-1B9B-9C4E-95DF-D0AFA6356904}"/>
              </a:ext>
            </a:extLst>
          </p:cNvPr>
          <p:cNvSpPr txBox="1"/>
          <p:nvPr/>
        </p:nvSpPr>
        <p:spPr>
          <a:xfrm>
            <a:off x="336429" y="258032"/>
            <a:ext cx="5579179" cy="2391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sz="9500" dirty="0"/>
              <a:t>HOW WILL WE RECORD OUR RESULTS?</a:t>
            </a:r>
            <a:endParaRPr sz="9500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1000"/>
                                        <p:tgtEl>
                                          <p:spTgt spid="2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0" build="p" bldLvl="5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22386262900E489A061346DC7B7A48" ma:contentTypeVersion="12" ma:contentTypeDescription="Create a new document." ma:contentTypeScope="" ma:versionID="b7eeff0c917d904a251998aba1fadbbd">
  <xsd:schema xmlns:xsd="http://www.w3.org/2001/XMLSchema" xmlns:xs="http://www.w3.org/2001/XMLSchema" xmlns:p="http://schemas.microsoft.com/office/2006/metadata/properties" xmlns:ns2="4b31ba56-69c9-4f7b-a39a-403e4e2674f0" xmlns:ns3="49db2f9b-a592-452f-a9b5-f90c48491e0e" targetNamespace="http://schemas.microsoft.com/office/2006/metadata/properties" ma:root="true" ma:fieldsID="eeb9ffee5fe9ad6a54dad368d4f8c798" ns2:_="" ns3:_="">
    <xsd:import namespace="4b31ba56-69c9-4f7b-a39a-403e4e2674f0"/>
    <xsd:import namespace="49db2f9b-a592-452f-a9b5-f90c48491e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2:MediaServiceOCR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31ba56-69c9-4f7b-a39a-403e4e2674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db2f9b-a592-452f-a9b5-f90c48491e0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F0E9C17-099A-4A8A-83D9-222F94C330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31ba56-69c9-4f7b-a39a-403e4e2674f0"/>
    <ds:schemaRef ds:uri="49db2f9b-a592-452f-a9b5-f90c48491e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2CAE102-E59B-4FB8-B996-D7395EC731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0F22E7-E9B9-475C-9573-0C2E3519BB3A}">
  <ds:schemaRefs>
    <ds:schemaRef ds:uri="http://schemas.microsoft.com/office/2006/documentManagement/types"/>
    <ds:schemaRef ds:uri="http://schemas.microsoft.com/office/infopath/2007/PartnerControls"/>
    <ds:schemaRef ds:uri="http://purl.org/dc/terms/"/>
    <ds:schemaRef ds:uri="49db2f9b-a592-452f-a9b5-f90c48491e0e"/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4b31ba56-69c9-4f7b-a39a-403e4e2674f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1384</Words>
  <Application>Microsoft Office PowerPoint</Application>
  <PresentationFormat>Widescreen</PresentationFormat>
  <Paragraphs>146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Grot12 Condensed</vt:lpstr>
      <vt:lpstr>Calibri</vt:lpstr>
      <vt:lpstr>Grot12 Normal</vt:lpstr>
      <vt:lpstr>Arial</vt:lpstr>
      <vt:lpstr>England FC DISPLAY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</dc:creator>
  <cp:lastModifiedBy>Becci Barrie</cp:lastModifiedBy>
  <cp:revision>10</cp:revision>
  <dcterms:modified xsi:type="dcterms:W3CDTF">2021-04-28T10:24:25Z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0x0101003F22386262900E489A061346DC7B7A48</vt:lpwstr>
  </property>
</Properties>
</file>