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England FC DISPLAY Regular" panose="00000500000000000000" pitchFamily="2" charset="0"/>
      <p:regular r:id="rId18"/>
    </p:embeddedFont>
    <p:embeddedFont>
      <p:font typeface="Grot12 Condensed" pitchFamily="50" charset="0"/>
      <p:regular r:id="rId19"/>
      <p:bold r:id="rId20"/>
    </p:embeddedFont>
    <p:embeddedFont>
      <p:font typeface="Grot12 Normal" pitchFamily="50" charset="0"/>
      <p:regular r:id="rId21"/>
    </p:embeddedFont>
    <p:embeddedFont>
      <p:font typeface="Helvetica" panose="020B0604020202020204" pitchFamily="34" charset="0"/>
      <p:regular r:id="rId22"/>
      <p:bold r:id="rId23"/>
      <p:italic r:id="rId24"/>
      <p:boldItalic r:id="rId2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39198-7DBC-4A73-B034-EDE496F19F7E}" v="176" dt="2021-04-23T14:11:11.68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8EBF5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8EBF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207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4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N/A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Ask if anyone knows of an exciting sporting tournament taking place this summer.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Answer:</a:t>
            </a:r>
            <a:r>
              <a:rPr lang="en-US" dirty="0"/>
              <a:t> UEFA</a:t>
            </a:r>
            <a:r>
              <a:rPr dirty="0"/>
              <a:t> EURO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what the Euros are.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Play Euro’s promotional video.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Discuss how many days there are to go until the tournament starts.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24 nations are competing and the games will be played across 12 host cities.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Teacher to pose the question to the pupils: Why do we play team sports?</a:t>
            </a:r>
          </a:p>
          <a:p>
            <a:r>
              <a:rPr dirty="0"/>
              <a:t>Outline skills/benefits of team sports: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Problem solving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Reduces stress and anxiety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Collaboration skills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Reduces stress and anxiety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Health and fitness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Improved mental health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Social skills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to pupils that football is a game that anyone can play. EURO 2020 is a men’s tournament but the </a:t>
            </a:r>
            <a:r>
              <a:rPr lang="en-US" dirty="0"/>
              <a:t>women’s tournament is</a:t>
            </a:r>
            <a:r>
              <a:rPr dirty="0"/>
              <a:t> next year.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Explain to students that football is a game that anyone can play. </a:t>
            </a:r>
          </a:p>
          <a:p>
            <a:pPr marL="628650" lvl="1" indent="-171450">
              <a:buSzPct val="100000"/>
              <a:buFont typeface="Arial"/>
              <a:buChar char="•"/>
            </a:pPr>
            <a:r>
              <a:rPr dirty="0"/>
              <a:t>Choose a statement from the grid.</a:t>
            </a:r>
          </a:p>
          <a:p>
            <a:pPr marL="628650" lvl="1" indent="-171450">
              <a:buSzPct val="100000"/>
              <a:buFont typeface="Arial"/>
              <a:buChar char="•"/>
            </a:pPr>
            <a:r>
              <a:rPr dirty="0"/>
              <a:t>Read out the statement to the audience</a:t>
            </a:r>
          </a:p>
          <a:p>
            <a:pPr marL="628650" lvl="1" indent="-171450">
              <a:buSzPct val="100000"/>
              <a:buFont typeface="Arial"/>
              <a:buChar char="•"/>
            </a:pPr>
            <a:r>
              <a:rPr dirty="0"/>
              <a:t>Ask for students' thoughts about each statement. Do they agree or disagree?</a:t>
            </a:r>
          </a:p>
          <a:p>
            <a:pPr marL="628650" lvl="1" indent="-171450">
              <a:buSzPct val="100000"/>
              <a:buFont typeface="Arial"/>
              <a:buChar char="•"/>
            </a:pPr>
            <a:r>
              <a:rPr dirty="0"/>
              <a:t>Discuss the statements chosen and challenge any misconceptions. </a:t>
            </a:r>
          </a:p>
          <a:p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Reiterate football is a game for all - anyone can play and get involved.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s://www.youtube.com/watch?v=ZnMRP5dUURI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/>
          </a:p>
        </p:txBody>
      </p:sp>
      <p:pic>
        <p:nvPicPr>
          <p:cNvPr id="95" name="Group" descr="Group"/>
          <p:cNvPicPr>
            <a:picLocks noChangeAspect="1"/>
          </p:cNvPicPr>
          <p:nvPr/>
        </p:nvPicPr>
        <p:blipFill>
          <a:blip r:embed="rId3"/>
          <a:srcRect l="74710" t="36295" r="4038" b="34869"/>
          <a:stretch>
            <a:fillRect/>
          </a:stretch>
        </p:blipFill>
        <p:spPr>
          <a:xfrm>
            <a:off x="-160026" y="-189302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1E8D604-35CE-334B-8EDD-729BA7E570FD}"/>
              </a:ext>
            </a:extLst>
          </p:cNvPr>
          <p:cNvSpPr txBox="1"/>
          <p:nvPr/>
        </p:nvSpPr>
        <p:spPr>
          <a:xfrm>
            <a:off x="3263516" y="2836107"/>
            <a:ext cx="5664968" cy="118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School assembly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roup" descr="Group"/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241810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ubtitle 2"/>
          <p:cNvSpPr txBox="1"/>
          <p:nvPr/>
        </p:nvSpPr>
        <p:spPr>
          <a:xfrm>
            <a:off x="342661" y="2521668"/>
            <a:ext cx="3314939" cy="341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 football tournament between 24 competing nations.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Teams play in pre-selected ‘groups’ which are drawn at random.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teams in each group play each other in a round robin. The top two teams in each group then progress to the knock out stage.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Eventually only 2 teams will be </a:t>
            </a:r>
            <a:r>
              <a:rPr lang="en-GB" dirty="0"/>
              <a:t>left,</a:t>
            </a:r>
            <a:r>
              <a:rPr dirty="0"/>
              <a:t> and they will play in a final to win the </a:t>
            </a:r>
            <a:r>
              <a:rPr lang="en-US" dirty="0"/>
              <a:t>UEFA EURO 2020 cup</a:t>
            </a:r>
            <a:r>
              <a:rPr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1DEED4-3429-B249-8B3C-506F5BA73A35}"/>
              </a:ext>
            </a:extLst>
          </p:cNvPr>
          <p:cNvSpPr txBox="1"/>
          <p:nvPr/>
        </p:nvSpPr>
        <p:spPr>
          <a:xfrm>
            <a:off x="336429" y="258030"/>
            <a:ext cx="4456288" cy="31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Celebrating a return to sport</a:t>
            </a:r>
            <a:endParaRPr sz="9500" dirty="0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07BD3483-AFAA-6442-87DA-C2176EFF8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251" y="2171500"/>
            <a:ext cx="7452610" cy="4189729"/>
          </a:xfrm>
          <a:prstGeom prst="rect">
            <a:avLst/>
          </a:prstGeom>
          <a:ln>
            <a:noFill/>
          </a:ln>
        </p:spPr>
      </p:pic>
      <p:sp>
        <p:nvSpPr>
          <p:cNvPr id="8" name="Oval 7">
            <a:hlinkClick r:id="rId5"/>
            <a:extLst>
              <a:ext uri="{FF2B5EF4-FFF2-40B4-BE49-F238E27FC236}">
                <a16:creationId xmlns:a16="http://schemas.microsoft.com/office/drawing/2014/main" id="{60E69CD0-8E2B-BE4E-8FFD-F69D0DC06F8E}"/>
              </a:ext>
            </a:extLst>
          </p:cNvPr>
          <p:cNvSpPr/>
          <p:nvPr/>
        </p:nvSpPr>
        <p:spPr>
          <a:xfrm>
            <a:off x="7140896" y="3527440"/>
            <a:ext cx="1477851" cy="147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riangle 9">
            <a:hlinkClick r:id="rId5" highlightClick="1"/>
            <a:extLst>
              <a:ext uri="{FF2B5EF4-FFF2-40B4-BE49-F238E27FC236}">
                <a16:creationId xmlns:a16="http://schemas.microsoft.com/office/drawing/2014/main" id="{0B758AB9-23F4-F449-B1A4-CDCE450605A3}"/>
              </a:ext>
            </a:extLst>
          </p:cNvPr>
          <p:cNvSpPr/>
          <p:nvPr/>
        </p:nvSpPr>
        <p:spPr>
          <a:xfrm rot="5400000">
            <a:off x="7668929" y="4002349"/>
            <a:ext cx="612518" cy="528033"/>
          </a:xfrm>
          <a:prstGeom prst="triangle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1155" y="1645574"/>
            <a:ext cx="3956848" cy="36645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Matches start on 11</a:t>
            </a:r>
            <a:r>
              <a:rPr lang="en-US" baseline="30000" dirty="0"/>
              <a:t>th</a:t>
            </a:r>
            <a:r>
              <a:rPr lang="en-US" dirty="0"/>
              <a:t> June 2021.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final will be held on 11</a:t>
            </a:r>
            <a:r>
              <a:rPr lang="en-US" baseline="30000" dirty="0"/>
              <a:t>th</a:t>
            </a:r>
            <a:r>
              <a:rPr lang="en-US" dirty="0"/>
              <a:t> July 2021 and will be hosted at Wembley Stadium in London. 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In 2016, two billion people across the world watched the tournament.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tournament takes place every four years and there have been 15 UEFA European Championship finals so far.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This year is the first time in the competition’s history that games are being held across different locations in Europe.  </a:t>
            </a:r>
          </a:p>
        </p:txBody>
      </p:sp>
      <p:pic>
        <p:nvPicPr>
          <p:cNvPr id="114" name="remi-muller-LlHgaeBwYVE-unsplash.jpg" descr="remi-muller-LlHgaeBwYVE-unsplash.jpg"/>
          <p:cNvPicPr>
            <a:picLocks noChangeAspect="1"/>
          </p:cNvPicPr>
          <p:nvPr/>
        </p:nvPicPr>
        <p:blipFill>
          <a:blip r:embed="rId4"/>
          <a:srcRect l="11650" r="11650"/>
          <a:stretch>
            <a:fillRect/>
          </a:stretch>
        </p:blipFill>
        <p:spPr>
          <a:xfrm>
            <a:off x="9258412" y="370823"/>
            <a:ext cx="2553425" cy="221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1683686.jpg" descr="1683686.jpg"/>
          <p:cNvPicPr>
            <a:picLocks noChangeAspect="1"/>
          </p:cNvPicPr>
          <p:nvPr/>
        </p:nvPicPr>
        <p:blipFill>
          <a:blip r:embed="rId5"/>
          <a:srcRect l="5487" r="5568"/>
          <a:stretch>
            <a:fillRect/>
          </a:stretch>
        </p:blipFill>
        <p:spPr>
          <a:xfrm>
            <a:off x="6667183" y="2620508"/>
            <a:ext cx="5164605" cy="387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1651924.jpg" descr="1651924.jpg"/>
          <p:cNvPicPr>
            <a:picLocks noChangeAspect="1"/>
          </p:cNvPicPr>
          <p:nvPr/>
        </p:nvPicPr>
        <p:blipFill>
          <a:blip r:embed="rId6"/>
          <a:srcRect l="4888" r="15128"/>
          <a:stretch>
            <a:fillRect/>
          </a:stretch>
        </p:blipFill>
        <p:spPr>
          <a:xfrm>
            <a:off x="9260712" y="359908"/>
            <a:ext cx="2571076" cy="223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1651942.jpg" descr="1651942.jpg"/>
          <p:cNvPicPr>
            <a:picLocks noChangeAspect="1"/>
          </p:cNvPicPr>
          <p:nvPr/>
        </p:nvPicPr>
        <p:blipFill>
          <a:blip r:embed="rId7"/>
          <a:srcRect l="11564" r="11564"/>
          <a:stretch>
            <a:fillRect/>
          </a:stretch>
        </p:blipFill>
        <p:spPr>
          <a:xfrm>
            <a:off x="6656814" y="359908"/>
            <a:ext cx="2571077" cy="22308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90B9CB-1211-304A-A9AD-B7D2518DBEEE}"/>
              </a:ext>
            </a:extLst>
          </p:cNvPr>
          <p:cNvSpPr txBox="1"/>
          <p:nvPr/>
        </p:nvSpPr>
        <p:spPr>
          <a:xfrm>
            <a:off x="336429" y="258031"/>
            <a:ext cx="4834662" cy="1213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UEFA euro 2020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34E498-20E0-F444-BE25-62F13F211EA4}"/>
              </a:ext>
            </a:extLst>
          </p:cNvPr>
          <p:cNvSpPr txBox="1"/>
          <p:nvPr/>
        </p:nvSpPr>
        <p:spPr>
          <a:xfrm>
            <a:off x="336428" y="258031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What is </a:t>
            </a:r>
            <a:r>
              <a:rPr lang="en-GB" sz="9500" dirty="0" err="1"/>
              <a:t>uefa</a:t>
            </a:r>
            <a:r>
              <a:rPr lang="en-GB" sz="9500" dirty="0"/>
              <a:t> euro 2020?</a:t>
            </a:r>
            <a:endParaRPr sz="95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9C9FF62-E2E6-7149-8473-036F1FD8EBF9}"/>
              </a:ext>
            </a:extLst>
          </p:cNvPr>
          <p:cNvSpPr txBox="1"/>
          <p:nvPr/>
        </p:nvSpPr>
        <p:spPr>
          <a:xfrm>
            <a:off x="350306" y="2008521"/>
            <a:ext cx="2572972" cy="329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24 Nation</a:t>
            </a:r>
            <a:r>
              <a:rPr lang="en-GB" dirty="0"/>
              <a:t>s</a:t>
            </a:r>
            <a:endParaRPr dirty="0"/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1</a:t>
            </a:r>
            <a:r>
              <a:rPr lang="en-GB" dirty="0"/>
              <a:t>1</a:t>
            </a:r>
            <a:r>
              <a:rPr dirty="0"/>
              <a:t> Host Cities</a:t>
            </a:r>
            <a:endParaRPr lang="en-GB" dirty="0"/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To qualify for UEFA EURO 2020 teams played in the European Qualifiers from March to November 2019.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To be selected as a host for the tournament, cities must submit a bid to UEFA who then choose the best applicants. 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67B24-7919-044A-BD1F-A22FD39E5341}"/>
              </a:ext>
            </a:extLst>
          </p:cNvPr>
          <p:cNvGrpSpPr/>
          <p:nvPr/>
        </p:nvGrpSpPr>
        <p:grpSpPr>
          <a:xfrm>
            <a:off x="3015934" y="1713291"/>
            <a:ext cx="8839639" cy="3912580"/>
            <a:chOff x="2802814" y="1681717"/>
            <a:chExt cx="8839639" cy="39125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F0095D-71F3-6148-AB6E-F24F28EA7EFC}"/>
                </a:ext>
              </a:extLst>
            </p:cNvPr>
            <p:cNvGrpSpPr/>
            <p:nvPr/>
          </p:nvGrpSpPr>
          <p:grpSpPr>
            <a:xfrm>
              <a:off x="2802814" y="1681717"/>
              <a:ext cx="8839639" cy="3912580"/>
              <a:chOff x="2802814" y="1681717"/>
              <a:chExt cx="8839639" cy="3912580"/>
            </a:xfrm>
          </p:grpSpPr>
          <p:grpSp>
            <p:nvGrpSpPr>
              <p:cNvPr id="40" name="Group">
                <a:extLst>
                  <a:ext uri="{FF2B5EF4-FFF2-40B4-BE49-F238E27FC236}">
                    <a16:creationId xmlns:a16="http://schemas.microsoft.com/office/drawing/2014/main" id="{3E3A1C6C-DC52-9D43-A7DE-9FF4EF72AB42}"/>
                  </a:ext>
                </a:extLst>
              </p:cNvPr>
              <p:cNvGrpSpPr/>
              <p:nvPr/>
            </p:nvGrpSpPr>
            <p:grpSpPr>
              <a:xfrm>
                <a:off x="2850531" y="1681717"/>
                <a:ext cx="8791921" cy="3912580"/>
                <a:chOff x="0" y="0"/>
                <a:chExt cx="9352595" cy="4011641"/>
              </a:xfrm>
            </p:grpSpPr>
            <p:pic>
              <p:nvPicPr>
                <p:cNvPr id="44" name="Picture 4" descr="Picture 4">
                  <a:extLst>
                    <a:ext uri="{FF2B5EF4-FFF2-40B4-BE49-F238E27FC236}">
                      <a16:creationId xmlns:a16="http://schemas.microsoft.com/office/drawing/2014/main" id="{A6F6EA71-893B-9541-9B82-AF8A331A3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35421"/>
                <a:stretch>
                  <a:fillRect/>
                </a:stretch>
              </p:blipFill>
              <p:spPr>
                <a:xfrm>
                  <a:off x="0" y="0"/>
                  <a:ext cx="8254539" cy="40116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5" name="Picture 4" descr="Picture 4">
                  <a:extLst>
                    <a:ext uri="{FF2B5EF4-FFF2-40B4-BE49-F238E27FC236}">
                      <a16:creationId xmlns:a16="http://schemas.microsoft.com/office/drawing/2014/main" id="{546D1180-56A6-224C-966B-CE498C633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64575" b="66536"/>
                <a:stretch>
                  <a:fillRect/>
                </a:stretch>
              </p:blipFill>
              <p:spPr>
                <a:xfrm>
                  <a:off x="2320956" y="2604855"/>
                  <a:ext cx="4527996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6" name="Picture 4" descr="Picture 4">
                  <a:extLst>
                    <a:ext uri="{FF2B5EF4-FFF2-40B4-BE49-F238E27FC236}">
                      <a16:creationId xmlns:a16="http://schemas.microsoft.com/office/drawing/2014/main" id="{7A8B31A2-46DE-3146-9081-BDD0FA0E9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64676" t="33333" r="26773" b="33333"/>
                <a:stretch>
                  <a:fillRect/>
                </a:stretch>
              </p:blipFill>
              <p:spPr>
                <a:xfrm>
                  <a:off x="7089485" y="2649748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7" name="Picture 4" descr="Picture 4">
                  <a:extLst>
                    <a:ext uri="{FF2B5EF4-FFF2-40B4-BE49-F238E27FC236}">
                      <a16:creationId xmlns:a16="http://schemas.microsoft.com/office/drawing/2014/main" id="{BA486A6B-3537-3E40-A0A8-9CD8B6B82D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73780" t="33333" r="17669" b="33333"/>
                <a:stretch>
                  <a:fillRect/>
                </a:stretch>
              </p:blipFill>
              <p:spPr>
                <a:xfrm>
                  <a:off x="8210563" y="54871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8" name="Picture 4" descr="Picture 4">
                  <a:extLst>
                    <a:ext uri="{FF2B5EF4-FFF2-40B4-BE49-F238E27FC236}">
                      <a16:creationId xmlns:a16="http://schemas.microsoft.com/office/drawing/2014/main" id="{93568743-FD78-184D-9973-CCF846285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83512" t="33333" r="7937" b="33333"/>
                <a:stretch>
                  <a:fillRect/>
                </a:stretch>
              </p:blipFill>
              <p:spPr>
                <a:xfrm>
                  <a:off x="8255456" y="1349595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9" name="Picture 4" descr="Picture 4">
                  <a:extLst>
                    <a:ext uri="{FF2B5EF4-FFF2-40B4-BE49-F238E27FC236}">
                      <a16:creationId xmlns:a16="http://schemas.microsoft.com/office/drawing/2014/main" id="{D98FE30B-999C-AA4D-898E-F41D790E6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92302" t="33333" b="33333"/>
                <a:stretch>
                  <a:fillRect/>
                </a:stretch>
              </p:blipFill>
              <p:spPr>
                <a:xfrm>
                  <a:off x="8180635" y="2664712"/>
                  <a:ext cx="987743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299C598-5A7C-AC42-A7F3-7308B4CFC1BC}"/>
                  </a:ext>
                </a:extLst>
              </p:cNvPr>
              <p:cNvSpPr/>
              <p:nvPr/>
            </p:nvSpPr>
            <p:spPr>
              <a:xfrm>
                <a:off x="2963916" y="2550083"/>
                <a:ext cx="8636335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52DFDE-9A29-764A-AC4F-6D0262B7D864}"/>
                  </a:ext>
                </a:extLst>
              </p:cNvPr>
              <p:cNvSpPr/>
              <p:nvPr/>
            </p:nvSpPr>
            <p:spPr>
              <a:xfrm>
                <a:off x="2802814" y="3771424"/>
                <a:ext cx="8839639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CFD2388-73CF-1040-8050-587461B53967}"/>
                  </a:ext>
                </a:extLst>
              </p:cNvPr>
              <p:cNvSpPr/>
              <p:nvPr/>
            </p:nvSpPr>
            <p:spPr>
              <a:xfrm>
                <a:off x="2947260" y="5082706"/>
                <a:ext cx="8636335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4F79A3-CE0B-444A-9F05-5C5DDA86BF64}"/>
                </a:ext>
              </a:extLst>
            </p:cNvPr>
            <p:cNvSpPr/>
            <p:nvPr/>
          </p:nvSpPr>
          <p:spPr>
            <a:xfrm>
              <a:off x="2982348" y="2550083"/>
              <a:ext cx="6960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Austria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D94215-AA98-7947-89EF-33B80D975F1B}"/>
                </a:ext>
              </a:extLst>
            </p:cNvPr>
            <p:cNvSpPr/>
            <p:nvPr/>
          </p:nvSpPr>
          <p:spPr>
            <a:xfrm>
              <a:off x="4063001" y="2550083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Belgium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50E24F-1172-BF47-B9BD-02F7DFC135C4}"/>
                </a:ext>
              </a:extLst>
            </p:cNvPr>
            <p:cNvSpPr/>
            <p:nvPr/>
          </p:nvSpPr>
          <p:spPr>
            <a:xfrm>
              <a:off x="5231084" y="2550083"/>
              <a:ext cx="705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Croatia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8AA941-38DA-3E40-BD6E-37B879B2615D}"/>
                </a:ext>
              </a:extLst>
            </p:cNvPr>
            <p:cNvSpPr/>
            <p:nvPr/>
          </p:nvSpPr>
          <p:spPr>
            <a:xfrm>
              <a:off x="6287459" y="2550083"/>
              <a:ext cx="806631" cy="487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Czech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Republic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260747-E46E-B740-B015-8C127B61DF79}"/>
                </a:ext>
              </a:extLst>
            </p:cNvPr>
            <p:cNvSpPr/>
            <p:nvPr/>
          </p:nvSpPr>
          <p:spPr>
            <a:xfrm>
              <a:off x="7379728" y="2550083"/>
              <a:ext cx="8306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Denmark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22954-A21B-0A4F-94AC-A341FF70073F}"/>
                </a:ext>
              </a:extLst>
            </p:cNvPr>
            <p:cNvSpPr/>
            <p:nvPr/>
          </p:nvSpPr>
          <p:spPr>
            <a:xfrm>
              <a:off x="8541561" y="2550083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England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0F4981-5DCB-184F-A76D-B4F87BB717CA}"/>
                </a:ext>
              </a:extLst>
            </p:cNvPr>
            <p:cNvSpPr/>
            <p:nvPr/>
          </p:nvSpPr>
          <p:spPr>
            <a:xfrm>
              <a:off x="9685943" y="2550083"/>
              <a:ext cx="6976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Finland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68183B-262D-3244-93C8-2DF8EB3E2248}"/>
                </a:ext>
              </a:extLst>
            </p:cNvPr>
            <p:cNvSpPr/>
            <p:nvPr/>
          </p:nvSpPr>
          <p:spPr>
            <a:xfrm>
              <a:off x="10730513" y="2550083"/>
              <a:ext cx="750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Sweden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EE41CD-A480-584E-8C5E-FEEEF1CC30DB}"/>
                </a:ext>
              </a:extLst>
            </p:cNvPr>
            <p:cNvSpPr/>
            <p:nvPr/>
          </p:nvSpPr>
          <p:spPr>
            <a:xfrm>
              <a:off x="2802814" y="3808082"/>
              <a:ext cx="10550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Netherlands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3CE979-20A7-5E46-B77D-532DFB36556A}"/>
                </a:ext>
              </a:extLst>
            </p:cNvPr>
            <p:cNvSpPr/>
            <p:nvPr/>
          </p:nvSpPr>
          <p:spPr>
            <a:xfrm>
              <a:off x="5249520" y="3808082"/>
              <a:ext cx="6687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Poland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E53739-F9EE-0140-97D0-1CC25879D0F5}"/>
                </a:ext>
              </a:extLst>
            </p:cNvPr>
            <p:cNvSpPr/>
            <p:nvPr/>
          </p:nvSpPr>
          <p:spPr>
            <a:xfrm>
              <a:off x="3964446" y="3835561"/>
              <a:ext cx="968535" cy="487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North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Macedonia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4810A7-A511-9649-B1BB-D8754AE9843F}"/>
                </a:ext>
              </a:extLst>
            </p:cNvPr>
            <p:cNvSpPr/>
            <p:nvPr/>
          </p:nvSpPr>
          <p:spPr>
            <a:xfrm>
              <a:off x="7467894" y="3808082"/>
              <a:ext cx="6543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Russia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FE913A-0E8B-BE42-9149-4D7AC787AF51}"/>
                </a:ext>
              </a:extLst>
            </p:cNvPr>
            <p:cNvSpPr/>
            <p:nvPr/>
          </p:nvSpPr>
          <p:spPr>
            <a:xfrm>
              <a:off x="8511104" y="3808082"/>
              <a:ext cx="8146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Scotland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509F15-4336-094F-B826-280A875097C1}"/>
                </a:ext>
              </a:extLst>
            </p:cNvPr>
            <p:cNvSpPr/>
            <p:nvPr/>
          </p:nvSpPr>
          <p:spPr>
            <a:xfrm>
              <a:off x="9648274" y="3808082"/>
              <a:ext cx="7729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Slovakia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4FD7CED-CC68-F34C-BD8B-2E35CC66D140}"/>
                </a:ext>
              </a:extLst>
            </p:cNvPr>
            <p:cNvSpPr/>
            <p:nvPr/>
          </p:nvSpPr>
          <p:spPr>
            <a:xfrm>
              <a:off x="10594260" y="3808082"/>
              <a:ext cx="10230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Switzerland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54EA6D-BEC8-AF40-AB3C-1ED5BBD66AC3}"/>
                </a:ext>
              </a:extLst>
            </p:cNvPr>
            <p:cNvSpPr/>
            <p:nvPr/>
          </p:nvSpPr>
          <p:spPr>
            <a:xfrm>
              <a:off x="6284634" y="3808082"/>
              <a:ext cx="7857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Portugal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EE2865-D184-EF46-B005-DFD9431B8C38}"/>
                </a:ext>
              </a:extLst>
            </p:cNvPr>
            <p:cNvSpPr/>
            <p:nvPr/>
          </p:nvSpPr>
          <p:spPr>
            <a:xfrm>
              <a:off x="2963916" y="5067634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Ukraine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75BB1A-E5C1-C341-B0E5-043C4F4140B0}"/>
                </a:ext>
              </a:extLst>
            </p:cNvPr>
            <p:cNvSpPr/>
            <p:nvPr/>
          </p:nvSpPr>
          <p:spPr>
            <a:xfrm>
              <a:off x="5246315" y="5067634"/>
              <a:ext cx="6751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France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901670-2EFB-6145-BB7F-975D3024889D}"/>
                </a:ext>
              </a:extLst>
            </p:cNvPr>
            <p:cNvSpPr/>
            <p:nvPr/>
          </p:nvSpPr>
          <p:spPr>
            <a:xfrm>
              <a:off x="7401370" y="5067634"/>
              <a:ext cx="7873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Hungary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BC0F224-989E-5E45-98E2-3851F7550D13}"/>
                </a:ext>
              </a:extLst>
            </p:cNvPr>
            <p:cNvSpPr/>
            <p:nvPr/>
          </p:nvSpPr>
          <p:spPr>
            <a:xfrm>
              <a:off x="8679421" y="5067634"/>
              <a:ext cx="4780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Italy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0B4CB4-0BF5-1348-B310-D4D75E52ECFE}"/>
                </a:ext>
              </a:extLst>
            </p:cNvPr>
            <p:cNvSpPr/>
            <p:nvPr/>
          </p:nvSpPr>
          <p:spPr>
            <a:xfrm>
              <a:off x="9741249" y="5067634"/>
              <a:ext cx="5870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Spain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77711A-235F-474D-9320-A913E2071B9C}"/>
                </a:ext>
              </a:extLst>
            </p:cNvPr>
            <p:cNvSpPr/>
            <p:nvPr/>
          </p:nvSpPr>
          <p:spPr>
            <a:xfrm>
              <a:off x="10768987" y="5067634"/>
              <a:ext cx="6735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Turkey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86EF65-4EA8-314F-AD41-77097898D19A}"/>
                </a:ext>
              </a:extLst>
            </p:cNvPr>
            <p:cNvSpPr/>
            <p:nvPr/>
          </p:nvSpPr>
          <p:spPr>
            <a:xfrm>
              <a:off x="6262994" y="5067634"/>
              <a:ext cx="8290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Germany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BA7076-BE49-7447-97EF-D2FB1129D7DB}"/>
                </a:ext>
              </a:extLst>
            </p:cNvPr>
            <p:cNvSpPr/>
            <p:nvPr/>
          </p:nvSpPr>
          <p:spPr>
            <a:xfrm>
              <a:off x="4152307" y="5067634"/>
              <a:ext cx="6238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Wales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oup" descr="Group">
            <a:extLst>
              <a:ext uri="{FF2B5EF4-FFF2-40B4-BE49-F238E27FC236}">
                <a16:creationId xmlns:a16="http://schemas.microsoft.com/office/drawing/2014/main" id="{5FF932B4-B703-994B-9642-943CF253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241810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BB4CA13-0A8B-8743-B1DF-30858752D408}"/>
              </a:ext>
            </a:extLst>
          </p:cNvPr>
          <p:cNvSpPr txBox="1"/>
          <p:nvPr/>
        </p:nvSpPr>
        <p:spPr>
          <a:xfrm>
            <a:off x="336429" y="258031"/>
            <a:ext cx="4704710" cy="220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Why do we play team sports?</a:t>
            </a:r>
            <a:endParaRPr sz="9500" dirty="0"/>
          </a:p>
        </p:txBody>
      </p:sp>
      <p:grpSp>
        <p:nvGrpSpPr>
          <p:cNvPr id="31" name="Group">
            <a:extLst>
              <a:ext uri="{FF2B5EF4-FFF2-40B4-BE49-F238E27FC236}">
                <a16:creationId xmlns:a16="http://schemas.microsoft.com/office/drawing/2014/main" id="{673DF305-9405-E248-959B-C2B8F0A0C36F}"/>
              </a:ext>
            </a:extLst>
          </p:cNvPr>
          <p:cNvGrpSpPr/>
          <p:nvPr/>
        </p:nvGrpSpPr>
        <p:grpSpPr>
          <a:xfrm>
            <a:off x="9413703" y="3233160"/>
            <a:ext cx="1524001" cy="1042591"/>
            <a:chOff x="-254000" y="0"/>
            <a:chExt cx="1524000" cy="1042590"/>
          </a:xfrm>
        </p:grpSpPr>
        <p:sp>
          <p:nvSpPr>
            <p:cNvPr id="32" name="Callout">
              <a:extLst>
                <a:ext uri="{FF2B5EF4-FFF2-40B4-BE49-F238E27FC236}">
                  <a16:creationId xmlns:a16="http://schemas.microsoft.com/office/drawing/2014/main" id="{848DDE30-D00A-2E48-92AF-B5D17555360C}"/>
                </a:ext>
              </a:extLst>
            </p:cNvPr>
            <p:cNvSpPr/>
            <p:nvPr/>
          </p:nvSpPr>
          <p:spPr>
            <a:xfrm>
              <a:off x="-254000" y="0"/>
              <a:ext cx="1524000" cy="104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3600" y="10525"/>
                  </a:lnTo>
                  <a:lnTo>
                    <a:pt x="0" y="13156"/>
                  </a:lnTo>
                  <a:lnTo>
                    <a:pt x="3600" y="15787"/>
                  </a:lnTo>
                  <a:lnTo>
                    <a:pt x="360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" name="I don’t worry about things as much">
              <a:extLst>
                <a:ext uri="{FF2B5EF4-FFF2-40B4-BE49-F238E27FC236}">
                  <a16:creationId xmlns:a16="http://schemas.microsoft.com/office/drawing/2014/main" id="{D58E1512-1C00-7544-962B-8F24C1D532E6}"/>
                </a:ext>
              </a:extLst>
            </p:cNvPr>
            <p:cNvSpPr txBox="1"/>
            <p:nvPr/>
          </p:nvSpPr>
          <p:spPr>
            <a:xfrm>
              <a:off x="74299" y="150362"/>
              <a:ext cx="1126987" cy="76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don’t worry about things as much</a:t>
              </a:r>
            </a:p>
          </p:txBody>
        </p:sp>
      </p:grpSp>
      <p:grpSp>
        <p:nvGrpSpPr>
          <p:cNvPr id="34" name="Group">
            <a:extLst>
              <a:ext uri="{FF2B5EF4-FFF2-40B4-BE49-F238E27FC236}">
                <a16:creationId xmlns:a16="http://schemas.microsoft.com/office/drawing/2014/main" id="{1955D4A9-9B5B-6A4D-9B8D-FCF159838C0D}"/>
              </a:ext>
            </a:extLst>
          </p:cNvPr>
          <p:cNvGrpSpPr/>
          <p:nvPr/>
        </p:nvGrpSpPr>
        <p:grpSpPr>
          <a:xfrm>
            <a:off x="9662245" y="5206825"/>
            <a:ext cx="1561307" cy="741760"/>
            <a:chOff x="-291306" y="0"/>
            <a:chExt cx="1561306" cy="741759"/>
          </a:xfrm>
        </p:grpSpPr>
        <p:sp>
          <p:nvSpPr>
            <p:cNvPr id="35" name="Callout">
              <a:extLst>
                <a:ext uri="{FF2B5EF4-FFF2-40B4-BE49-F238E27FC236}">
                  <a16:creationId xmlns:a16="http://schemas.microsoft.com/office/drawing/2014/main" id="{89B0F01C-0388-4C42-8BEC-4327ABBA7367}"/>
                </a:ext>
              </a:extLst>
            </p:cNvPr>
            <p:cNvSpPr/>
            <p:nvPr/>
          </p:nvSpPr>
          <p:spPr>
            <a:xfrm>
              <a:off x="-291307" y="0"/>
              <a:ext cx="1561307" cy="74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0" y="0"/>
                  </a:moveTo>
                  <a:lnTo>
                    <a:pt x="4030" y="5108"/>
                  </a:lnTo>
                  <a:lnTo>
                    <a:pt x="0" y="8806"/>
                  </a:lnTo>
                  <a:lnTo>
                    <a:pt x="4030" y="12493"/>
                  </a:lnTo>
                  <a:lnTo>
                    <a:pt x="403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6" name="I have a lot of fun">
              <a:extLst>
                <a:ext uri="{FF2B5EF4-FFF2-40B4-BE49-F238E27FC236}">
                  <a16:creationId xmlns:a16="http://schemas.microsoft.com/office/drawing/2014/main" id="{DA0716CF-574A-F64D-A002-079FA6945975}"/>
                </a:ext>
              </a:extLst>
            </p:cNvPr>
            <p:cNvSpPr txBox="1"/>
            <p:nvPr/>
          </p:nvSpPr>
          <p:spPr>
            <a:xfrm>
              <a:off x="61599" y="99562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have a lot of fun</a:t>
              </a:r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61FB6B4E-F3DF-C24A-876C-460428D9FC52}"/>
              </a:ext>
            </a:extLst>
          </p:cNvPr>
          <p:cNvGrpSpPr/>
          <p:nvPr/>
        </p:nvGrpSpPr>
        <p:grpSpPr>
          <a:xfrm>
            <a:off x="5288933" y="805122"/>
            <a:ext cx="1258492" cy="722710"/>
            <a:chOff x="-13" y="-185"/>
            <a:chExt cx="1258490" cy="722709"/>
          </a:xfrm>
        </p:grpSpPr>
        <p:sp>
          <p:nvSpPr>
            <p:cNvPr id="38" name="Callout">
              <a:extLst>
                <a:ext uri="{FF2B5EF4-FFF2-40B4-BE49-F238E27FC236}">
                  <a16:creationId xmlns:a16="http://schemas.microsoft.com/office/drawing/2014/main" id="{C3166FA5-AA85-3D44-80F3-4BB28F9FB7D2}"/>
                </a:ext>
              </a:extLst>
            </p:cNvPr>
            <p:cNvSpPr/>
            <p:nvPr/>
          </p:nvSpPr>
          <p:spPr>
            <a:xfrm rot="5400000" flipH="1">
              <a:off x="267876" y="-268077"/>
              <a:ext cx="722711" cy="125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06" y="0"/>
                  </a:moveTo>
                  <a:lnTo>
                    <a:pt x="8706" y="2384"/>
                  </a:lnTo>
                  <a:lnTo>
                    <a:pt x="0" y="4557"/>
                  </a:lnTo>
                  <a:lnTo>
                    <a:pt x="8706" y="6737"/>
                  </a:lnTo>
                  <a:lnTo>
                    <a:pt x="8706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70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" name="I feel happy">
              <a:extLst>
                <a:ext uri="{FF2B5EF4-FFF2-40B4-BE49-F238E27FC236}">
                  <a16:creationId xmlns:a16="http://schemas.microsoft.com/office/drawing/2014/main" id="{ADE50F3F-5D97-4542-A0A4-8123545C622D}"/>
                </a:ext>
              </a:extLst>
            </p:cNvPr>
            <p:cNvSpPr txBox="1"/>
            <p:nvPr/>
          </p:nvSpPr>
          <p:spPr>
            <a:xfrm>
              <a:off x="78438" y="36792"/>
              <a:ext cx="112698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feel happy</a:t>
              </a:r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AB6E63AE-B80C-704E-A917-38F481C87BB6}"/>
              </a:ext>
            </a:extLst>
          </p:cNvPr>
          <p:cNvGrpSpPr/>
          <p:nvPr/>
        </p:nvGrpSpPr>
        <p:grpSpPr>
          <a:xfrm>
            <a:off x="3698659" y="2432727"/>
            <a:ext cx="1561307" cy="736998"/>
            <a:chOff x="0" y="0"/>
            <a:chExt cx="1561306" cy="736996"/>
          </a:xfrm>
        </p:grpSpPr>
        <p:sp>
          <p:nvSpPr>
            <p:cNvPr id="41" name="Callout">
              <a:extLst>
                <a:ext uri="{FF2B5EF4-FFF2-40B4-BE49-F238E27FC236}">
                  <a16:creationId xmlns:a16="http://schemas.microsoft.com/office/drawing/2014/main" id="{4D25B00C-53CA-F447-B1DC-CB0CF52B1941}"/>
                </a:ext>
              </a:extLst>
            </p:cNvPr>
            <p:cNvSpPr/>
            <p:nvPr/>
          </p:nvSpPr>
          <p:spPr>
            <a:xfrm flipH="1">
              <a:off x="0" y="0"/>
              <a:ext cx="1561307" cy="73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0" y="0"/>
                  </a:moveTo>
                  <a:lnTo>
                    <a:pt x="4030" y="4071"/>
                  </a:lnTo>
                  <a:lnTo>
                    <a:pt x="0" y="7782"/>
                  </a:lnTo>
                  <a:lnTo>
                    <a:pt x="4030" y="11504"/>
                  </a:lnTo>
                  <a:lnTo>
                    <a:pt x="403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" name="I feel good about myself">
              <a:extLst>
                <a:ext uri="{FF2B5EF4-FFF2-40B4-BE49-F238E27FC236}">
                  <a16:creationId xmlns:a16="http://schemas.microsoft.com/office/drawing/2014/main" id="{4D40EE54-C614-F042-9AFE-CB65026F3ED9}"/>
                </a:ext>
              </a:extLst>
            </p:cNvPr>
            <p:cNvSpPr txBox="1"/>
            <p:nvPr/>
          </p:nvSpPr>
          <p:spPr>
            <a:xfrm>
              <a:off x="61599" y="99562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feel good about myself</a:t>
              </a:r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19CBCDB6-D106-7249-A761-ADD5E5538D43}"/>
              </a:ext>
            </a:extLst>
          </p:cNvPr>
          <p:cNvGrpSpPr/>
          <p:nvPr/>
        </p:nvGrpSpPr>
        <p:grpSpPr>
          <a:xfrm>
            <a:off x="2081226" y="3562650"/>
            <a:ext cx="1684735" cy="736998"/>
            <a:chOff x="91" y="0"/>
            <a:chExt cx="1684734" cy="736996"/>
          </a:xfrm>
        </p:grpSpPr>
        <p:sp>
          <p:nvSpPr>
            <p:cNvPr id="44" name="Callout">
              <a:extLst>
                <a:ext uri="{FF2B5EF4-FFF2-40B4-BE49-F238E27FC236}">
                  <a16:creationId xmlns:a16="http://schemas.microsoft.com/office/drawing/2014/main" id="{EA12C3E7-0490-BF44-AAB1-243523980E72}"/>
                </a:ext>
              </a:extLst>
            </p:cNvPr>
            <p:cNvSpPr/>
            <p:nvPr/>
          </p:nvSpPr>
          <p:spPr>
            <a:xfrm flipH="1">
              <a:off x="91" y="0"/>
              <a:ext cx="1684735" cy="73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35" y="0"/>
                  </a:moveTo>
                  <a:lnTo>
                    <a:pt x="3735" y="4071"/>
                  </a:lnTo>
                  <a:lnTo>
                    <a:pt x="0" y="7782"/>
                  </a:lnTo>
                  <a:lnTo>
                    <a:pt x="3735" y="11504"/>
                  </a:lnTo>
                  <a:lnTo>
                    <a:pt x="373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" name="I learn to problem-solve">
              <a:extLst>
                <a:ext uri="{FF2B5EF4-FFF2-40B4-BE49-F238E27FC236}">
                  <a16:creationId xmlns:a16="http://schemas.microsoft.com/office/drawing/2014/main" id="{72952C14-5813-F54C-9FCA-2FAD726F3916}"/>
                </a:ext>
              </a:extLst>
            </p:cNvPr>
            <p:cNvSpPr txBox="1"/>
            <p:nvPr/>
          </p:nvSpPr>
          <p:spPr>
            <a:xfrm>
              <a:off x="44299" y="87524"/>
              <a:ext cx="1283906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learn to problem-solve</a:t>
              </a:r>
            </a:p>
          </p:txBody>
        </p:sp>
      </p:grpSp>
      <p:grpSp>
        <p:nvGrpSpPr>
          <p:cNvPr id="46" name="Group">
            <a:extLst>
              <a:ext uri="{FF2B5EF4-FFF2-40B4-BE49-F238E27FC236}">
                <a16:creationId xmlns:a16="http://schemas.microsoft.com/office/drawing/2014/main" id="{41534A49-CB19-9246-971D-B606CA1632B9}"/>
              </a:ext>
            </a:extLst>
          </p:cNvPr>
          <p:cNvGrpSpPr/>
          <p:nvPr/>
        </p:nvGrpSpPr>
        <p:grpSpPr>
          <a:xfrm>
            <a:off x="7369033" y="684152"/>
            <a:ext cx="1339057" cy="902495"/>
            <a:chOff x="94" y="-142"/>
            <a:chExt cx="1339056" cy="902493"/>
          </a:xfrm>
        </p:grpSpPr>
        <p:sp>
          <p:nvSpPr>
            <p:cNvPr id="47" name="Callout">
              <a:extLst>
                <a:ext uri="{FF2B5EF4-FFF2-40B4-BE49-F238E27FC236}">
                  <a16:creationId xmlns:a16="http://schemas.microsoft.com/office/drawing/2014/main" id="{8EC92CA3-7FEC-F84D-A3ED-FA9F94CC5F05}"/>
                </a:ext>
              </a:extLst>
            </p:cNvPr>
            <p:cNvSpPr/>
            <p:nvPr/>
          </p:nvSpPr>
          <p:spPr>
            <a:xfrm rot="5400000" flipH="1">
              <a:off x="218375" y="-218425"/>
              <a:ext cx="902495" cy="133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9" y="0"/>
                  </a:moveTo>
                  <a:lnTo>
                    <a:pt x="6079" y="12983"/>
                  </a:lnTo>
                  <a:lnTo>
                    <a:pt x="0" y="15032"/>
                  </a:lnTo>
                  <a:lnTo>
                    <a:pt x="6079" y="17080"/>
                  </a:lnTo>
                  <a:lnTo>
                    <a:pt x="607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" name="I can make new friends">
              <a:extLst>
                <a:ext uri="{FF2B5EF4-FFF2-40B4-BE49-F238E27FC236}">
                  <a16:creationId xmlns:a16="http://schemas.microsoft.com/office/drawing/2014/main" id="{B9774CF4-C73A-814A-BC9D-701AE6FB91D0}"/>
                </a:ext>
              </a:extLst>
            </p:cNvPr>
            <p:cNvSpPr txBox="1"/>
            <p:nvPr/>
          </p:nvSpPr>
          <p:spPr>
            <a:xfrm>
              <a:off x="120827" y="41210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can make new friends</a:t>
              </a:r>
            </a:p>
          </p:txBody>
        </p:sp>
      </p:grpSp>
      <p:grpSp>
        <p:nvGrpSpPr>
          <p:cNvPr id="49" name="Group">
            <a:extLst>
              <a:ext uri="{FF2B5EF4-FFF2-40B4-BE49-F238E27FC236}">
                <a16:creationId xmlns:a16="http://schemas.microsoft.com/office/drawing/2014/main" id="{AE89166C-5B73-9940-977F-1802C67FA34B}"/>
              </a:ext>
            </a:extLst>
          </p:cNvPr>
          <p:cNvGrpSpPr/>
          <p:nvPr/>
        </p:nvGrpSpPr>
        <p:grpSpPr>
          <a:xfrm>
            <a:off x="8651703" y="1651175"/>
            <a:ext cx="1524001" cy="836217"/>
            <a:chOff x="-254000" y="0"/>
            <a:chExt cx="1524000" cy="836215"/>
          </a:xfrm>
        </p:grpSpPr>
        <p:sp>
          <p:nvSpPr>
            <p:cNvPr id="50" name="Callout">
              <a:extLst>
                <a:ext uri="{FF2B5EF4-FFF2-40B4-BE49-F238E27FC236}">
                  <a16:creationId xmlns:a16="http://schemas.microsoft.com/office/drawing/2014/main" id="{D260C295-2B35-8847-8C7B-541B5A5E7FE3}"/>
                </a:ext>
              </a:extLst>
            </p:cNvPr>
            <p:cNvSpPr/>
            <p:nvPr/>
          </p:nvSpPr>
          <p:spPr>
            <a:xfrm>
              <a:off x="-254000" y="0"/>
              <a:ext cx="1524000" cy="83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3600" y="7791"/>
                  </a:lnTo>
                  <a:lnTo>
                    <a:pt x="0" y="11072"/>
                  </a:lnTo>
                  <a:lnTo>
                    <a:pt x="3600" y="14352"/>
                  </a:lnTo>
                  <a:lnTo>
                    <a:pt x="360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1" name="I learn to work with others">
              <a:extLst>
                <a:ext uri="{FF2B5EF4-FFF2-40B4-BE49-F238E27FC236}">
                  <a16:creationId xmlns:a16="http://schemas.microsoft.com/office/drawing/2014/main" id="{841A06CB-2B86-BD42-81B7-2C5C63179ADB}"/>
                </a:ext>
              </a:extLst>
            </p:cNvPr>
            <p:cNvSpPr txBox="1"/>
            <p:nvPr/>
          </p:nvSpPr>
          <p:spPr>
            <a:xfrm>
              <a:off x="129385" y="48853"/>
              <a:ext cx="979705" cy="76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learn to work with others</a:t>
              </a:r>
            </a:p>
          </p:txBody>
        </p:sp>
      </p:grpSp>
      <p:pic>
        <p:nvPicPr>
          <p:cNvPr id="52" name="Picture 51" descr="A picture containing person, player, sport, athletic game&#10;&#10;Description automatically generated">
            <a:extLst>
              <a:ext uri="{FF2B5EF4-FFF2-40B4-BE49-F238E27FC236}">
                <a16:creationId xmlns:a16="http://schemas.microsoft.com/office/drawing/2014/main" id="{5E38AAA5-0930-5B41-A6E6-E67B6085C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18" y="1434545"/>
            <a:ext cx="8759539" cy="59126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  <p:bldP spid="34" grpId="0" animBg="1" advAuto="0"/>
      <p:bldP spid="37" grpId="0" animBg="1" advAuto="0"/>
      <p:bldP spid="40" grpId="0" animBg="1" advAuto="0"/>
      <p:bldP spid="43" grpId="0" animBg="1" advAuto="0"/>
      <p:bldP spid="46" grpId="0" animBg="1" advAuto="0"/>
      <p:bldP spid="49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12186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" b="655"/>
          <a:stretch/>
        </p:blipFill>
        <p:spPr>
          <a:xfrm>
            <a:off x="3575097" y="2637081"/>
            <a:ext cx="3026207" cy="198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4.jpeg" descr="image4.jpeg"/>
          <p:cNvPicPr>
            <a:picLocks noChangeAspect="1"/>
          </p:cNvPicPr>
          <p:nvPr/>
        </p:nvPicPr>
        <p:blipFill>
          <a:blip r:embed="rId4"/>
          <a:srcRect l="380" t="803" r="380" b="29679"/>
          <a:stretch>
            <a:fillRect/>
          </a:stretch>
        </p:blipFill>
        <p:spPr>
          <a:xfrm>
            <a:off x="6657690" y="389072"/>
            <a:ext cx="5169259" cy="219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.jpeg" descr="image2.jpeg"/>
          <p:cNvPicPr>
            <a:picLocks noChangeAspect="1"/>
          </p:cNvPicPr>
          <p:nvPr/>
        </p:nvPicPr>
        <p:blipFill>
          <a:blip r:embed="rId5"/>
          <a:srcRect t="1293" b="1318"/>
          <a:stretch>
            <a:fillRect/>
          </a:stretch>
        </p:blipFill>
        <p:spPr>
          <a:xfrm>
            <a:off x="6661611" y="2637081"/>
            <a:ext cx="5158768" cy="382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3.jpeg" descr="image3.jpeg"/>
          <p:cNvPicPr>
            <a:picLocks noChangeAspect="1"/>
          </p:cNvPicPr>
          <p:nvPr/>
        </p:nvPicPr>
        <p:blipFill>
          <a:blip r:embed="rId6"/>
          <a:srcRect r="17041"/>
          <a:stretch>
            <a:fillRect/>
          </a:stretch>
        </p:blipFill>
        <p:spPr>
          <a:xfrm>
            <a:off x="378039" y="2633791"/>
            <a:ext cx="3146588" cy="198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1258030.jpg" descr="1258030.jpg"/>
          <p:cNvPicPr>
            <a:picLocks noChangeAspect="1"/>
          </p:cNvPicPr>
          <p:nvPr/>
        </p:nvPicPr>
        <p:blipFill>
          <a:blip r:embed="rId7"/>
          <a:srcRect b="14607"/>
          <a:stretch>
            <a:fillRect/>
          </a:stretch>
        </p:blipFill>
        <p:spPr>
          <a:xfrm>
            <a:off x="377736" y="4675149"/>
            <a:ext cx="3146927" cy="1789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1"/>
          <p:cNvSpPr txBox="1"/>
          <p:nvPr/>
        </p:nvSpPr>
        <p:spPr>
          <a:xfrm>
            <a:off x="345228" y="1561040"/>
            <a:ext cx="4173011" cy="58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t>Who plays football?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40FA7-1C00-4B4D-B8BC-9FD5AE5F947E}"/>
              </a:ext>
            </a:extLst>
          </p:cNvPr>
          <p:cNvSpPr txBox="1"/>
          <p:nvPr/>
        </p:nvSpPr>
        <p:spPr>
          <a:xfrm>
            <a:off x="336429" y="258030"/>
            <a:ext cx="3983324" cy="150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Game for all</a:t>
            </a:r>
            <a:endParaRPr sz="9500" dirty="0"/>
          </a:p>
        </p:txBody>
      </p:sp>
      <p:pic>
        <p:nvPicPr>
          <p:cNvPr id="11" name="image12.jpeg">
            <a:extLst>
              <a:ext uri="{FF2B5EF4-FFF2-40B4-BE49-F238E27FC236}">
                <a16:creationId xmlns:a16="http://schemas.microsoft.com/office/drawing/2014/main" id="{69A0A55E-0411-DE4A-84D4-F501E2A25B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5429" r="45468" b="25247"/>
          <a:stretch/>
        </p:blipFill>
        <p:spPr>
          <a:xfrm>
            <a:off x="3571922" y="4678438"/>
            <a:ext cx="3029418" cy="1789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"/>
          <p:cNvGrpSpPr/>
          <p:nvPr/>
        </p:nvGrpSpPr>
        <p:grpSpPr>
          <a:xfrm>
            <a:off x="4366569" y="3292303"/>
            <a:ext cx="1604926" cy="2001768"/>
            <a:chOff x="0" y="0"/>
            <a:chExt cx="1604924" cy="2001766"/>
          </a:xfrm>
        </p:grpSpPr>
        <p:sp>
          <p:nvSpPr>
            <p:cNvPr id="176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6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Girls are not as good as boys at playing sports."/>
            <p:cNvSpPr txBox="1"/>
            <p:nvPr/>
          </p:nvSpPr>
          <p:spPr>
            <a:xfrm>
              <a:off x="65016" y="414165"/>
              <a:ext cx="1474892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Girls are not as good as boys at playing sports. </a:t>
              </a:r>
            </a:p>
          </p:txBody>
        </p:sp>
      </p:grpSp>
      <p:pic>
        <p:nvPicPr>
          <p:cNvPr id="180" name="rash-24.png" descr="rash-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175" y="233632"/>
            <a:ext cx="5503983" cy="6390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"/>
          <p:cNvGrpSpPr/>
          <p:nvPr/>
        </p:nvGrpSpPr>
        <p:grpSpPr>
          <a:xfrm>
            <a:off x="2492673" y="3292303"/>
            <a:ext cx="1604925" cy="2001768"/>
            <a:chOff x="0" y="0"/>
            <a:chExt cx="1604924" cy="2001766"/>
          </a:xfrm>
        </p:grpSpPr>
        <p:sp>
          <p:nvSpPr>
            <p:cNvPr id="181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7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Competitive sport should not be played in schools."/>
            <p:cNvSpPr txBox="1"/>
            <p:nvPr/>
          </p:nvSpPr>
          <p:spPr>
            <a:xfrm>
              <a:off x="56503" y="254145"/>
              <a:ext cx="1491920" cy="1183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Competitive sport should not be played in schools.</a:t>
              </a:r>
            </a:p>
          </p:txBody>
        </p:sp>
      </p:grpSp>
      <p:grpSp>
        <p:nvGrpSpPr>
          <p:cNvPr id="188" name="Group"/>
          <p:cNvGrpSpPr/>
          <p:nvPr/>
        </p:nvGrpSpPr>
        <p:grpSpPr>
          <a:xfrm>
            <a:off x="618777" y="3292303"/>
            <a:ext cx="1604926" cy="2001768"/>
            <a:chOff x="0" y="0"/>
            <a:chExt cx="1604924" cy="2001766"/>
          </a:xfrm>
        </p:grpSpPr>
        <p:sp>
          <p:nvSpPr>
            <p:cNvPr id="185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6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In football, the captain is always right."/>
            <p:cNvSpPr txBox="1"/>
            <p:nvPr/>
          </p:nvSpPr>
          <p:spPr>
            <a:xfrm>
              <a:off x="142733" y="401465"/>
              <a:ext cx="131945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In football, the captain is always right.</a:t>
              </a:r>
            </a:p>
          </p:txBody>
        </p:sp>
      </p:grpSp>
      <p:grpSp>
        <p:nvGrpSpPr>
          <p:cNvPr id="192" name="Group"/>
          <p:cNvGrpSpPr/>
          <p:nvPr/>
        </p:nvGrpSpPr>
        <p:grpSpPr>
          <a:xfrm>
            <a:off x="6240464" y="3292303"/>
            <a:ext cx="1604926" cy="2001768"/>
            <a:chOff x="0" y="0"/>
            <a:chExt cx="1604924" cy="2001766"/>
          </a:xfrm>
        </p:grpSpPr>
        <p:sp>
          <p:nvSpPr>
            <p:cNvPr id="189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6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An hour of sport every day should be compulsory in schools."/>
            <p:cNvSpPr txBox="1"/>
            <p:nvPr/>
          </p:nvSpPr>
          <p:spPr>
            <a:xfrm>
              <a:off x="130033" y="104285"/>
              <a:ext cx="1319459" cy="1432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An hour of sport every day should be compulsory in schools. </a:t>
              </a:r>
            </a:p>
          </p:txBody>
        </p:sp>
      </p:grpSp>
      <p:grpSp>
        <p:nvGrpSpPr>
          <p:cNvPr id="196" name="Group"/>
          <p:cNvGrpSpPr/>
          <p:nvPr/>
        </p:nvGrpSpPr>
        <p:grpSpPr>
          <a:xfrm>
            <a:off x="9988256" y="3292303"/>
            <a:ext cx="1604925" cy="2001768"/>
            <a:chOff x="0" y="0"/>
            <a:chExt cx="1604924" cy="2001766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7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VAR (video assistant referee) is bad for football."/>
            <p:cNvSpPr txBox="1"/>
            <p:nvPr/>
          </p:nvSpPr>
          <p:spPr>
            <a:xfrm>
              <a:off x="75796" y="266845"/>
              <a:ext cx="1453335" cy="1183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VAR (video assistant referee) is bad for football.</a:t>
              </a: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8114359" y="3292303"/>
            <a:ext cx="1604926" cy="2001768"/>
            <a:chOff x="0" y="0"/>
            <a:chExt cx="1604924" cy="2001766"/>
          </a:xfrm>
        </p:grpSpPr>
        <p:sp>
          <p:nvSpPr>
            <p:cNvPr id="197" name="Rectangle"/>
            <p:cNvSpPr/>
            <p:nvPr/>
          </p:nvSpPr>
          <p:spPr>
            <a:xfrm>
              <a:off x="0" y="0"/>
              <a:ext cx="1604925" cy="20017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pPr>
              <a:endParaRPr/>
            </a:p>
          </p:txBody>
        </p:sp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86" y="1592199"/>
              <a:ext cx="530352" cy="22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Penalty shoot-outs are an unfair way to win a match."/>
            <p:cNvSpPr txBox="1"/>
            <p:nvPr/>
          </p:nvSpPr>
          <p:spPr>
            <a:xfrm>
              <a:off x="60689" y="290975"/>
              <a:ext cx="1491919" cy="1160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7000"/>
                </a:lnSpc>
                <a:spcBef>
                  <a:spcPts val="800"/>
                </a:spcBef>
                <a:defRPr sz="17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Penalty shoot-outs are an unfair way to win a match.</a:t>
              </a:r>
            </a:p>
          </p:txBody>
        </p:sp>
      </p:grpSp>
      <p:sp>
        <p:nvSpPr>
          <p:cNvPr id="202" name="Title 1"/>
          <p:cNvSpPr txBox="1"/>
          <p:nvPr/>
        </p:nvSpPr>
        <p:spPr>
          <a:xfrm>
            <a:off x="345228" y="1561040"/>
            <a:ext cx="3578425" cy="4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t>Think about the following statements: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22DEEE-C853-3048-94E1-B51E9659234E}"/>
              </a:ext>
            </a:extLst>
          </p:cNvPr>
          <p:cNvSpPr txBox="1"/>
          <p:nvPr/>
        </p:nvSpPr>
        <p:spPr>
          <a:xfrm>
            <a:off x="336429" y="258030"/>
            <a:ext cx="3983324" cy="150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Game for all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184" grpId="0" animBg="1" advAuto="0"/>
      <p:bldP spid="188" grpId="0" animBg="1" advAuto="0"/>
      <p:bldP spid="192" grpId="0" animBg="1" advAuto="0"/>
      <p:bldP spid="196" grpId="0" animBg="1" advAuto="0"/>
      <p:bldP spid="20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rcRect l="52978" t="12831" r="21940" b="53685"/>
          <a:stretch>
            <a:fillRect/>
          </a:stretch>
        </p:blipFill>
        <p:spPr>
          <a:xfrm>
            <a:off x="-94350" y="-109234"/>
            <a:ext cx="12288273" cy="700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2299" y="1493068"/>
            <a:ext cx="5031559" cy="21475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0368" indent="-140368" algn="l">
              <a:lnSpc>
                <a:spcPct val="100000"/>
              </a:lnSpc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Matches start on 11</a:t>
            </a:r>
            <a:r>
              <a:rPr lang="en-US" dirty="0"/>
              <a:t>th</a:t>
            </a:r>
            <a:r>
              <a:rPr dirty="0"/>
              <a:t> June 2021 and will be shown on ITV and BBC. </a:t>
            </a:r>
          </a:p>
          <a:p>
            <a:pPr marL="140368" indent="-140368" algn="l">
              <a:lnSpc>
                <a:spcPct val="100000"/>
              </a:lnSpc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There are 1</a:t>
            </a:r>
            <a:r>
              <a:rPr lang="en-GB" dirty="0"/>
              <a:t>1</a:t>
            </a:r>
            <a:r>
              <a:rPr dirty="0"/>
              <a:t> host cities across Europe, including London. </a:t>
            </a:r>
          </a:p>
          <a:p>
            <a:pPr marL="140368" indent="-140368" algn="l">
              <a:lnSpc>
                <a:spcPct val="100000"/>
              </a:lnSpc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The final is being played at Wembley Stadium on 11</a:t>
            </a:r>
            <a:r>
              <a:rPr lang="en-US" dirty="0"/>
              <a:t>th</a:t>
            </a:r>
            <a:r>
              <a:rPr dirty="0"/>
              <a:t> July.</a:t>
            </a:r>
          </a:p>
          <a:p>
            <a:pPr marL="140368" indent="-140368" algn="l">
              <a:lnSpc>
                <a:spcPct val="100000"/>
              </a:lnSpc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The UEFA Women’s EURO</a:t>
            </a:r>
            <a:r>
              <a:rPr lang="en-US" dirty="0"/>
              <a:t> matches</a:t>
            </a:r>
            <a:r>
              <a:rPr dirty="0"/>
              <a:t> are being held from 6</a:t>
            </a:r>
            <a:r>
              <a:rPr lang="en-US" dirty="0"/>
              <a:t>th</a:t>
            </a:r>
            <a:r>
              <a:rPr dirty="0"/>
              <a:t> to 31</a:t>
            </a:r>
            <a:r>
              <a:rPr lang="en-US" dirty="0"/>
              <a:t>st</a:t>
            </a:r>
            <a:r>
              <a:rPr dirty="0"/>
              <a:t> July 2022.</a:t>
            </a:r>
          </a:p>
          <a:p>
            <a:pPr marL="140368" indent="-140368" algn="l">
              <a:lnSpc>
                <a:spcPct val="100000"/>
              </a:lnSpc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The</a:t>
            </a:r>
            <a:r>
              <a:rPr lang="en-US" dirty="0"/>
              <a:t> women’s</a:t>
            </a:r>
            <a:r>
              <a:rPr dirty="0"/>
              <a:t> tournament is being held in England - 10 stadiums, from Old Trafford to Wembley will host games.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856036-A8A5-7449-AA1C-B8CE20A90D73}"/>
              </a:ext>
            </a:extLst>
          </p:cNvPr>
          <p:cNvSpPr txBox="1"/>
          <p:nvPr/>
        </p:nvSpPr>
        <p:spPr>
          <a:xfrm>
            <a:off x="336428" y="258031"/>
            <a:ext cx="4372206" cy="12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Get involved!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2" ma:contentTypeDescription="Create a new document." ma:contentTypeScope="" ma:versionID="b7eeff0c917d904a251998aba1fadbbd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eeb9ffee5fe9ad6a54dad368d4f8c798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E9CC7-CD3C-41A7-AFFB-8BFAE51E0E2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A84F91-D80C-48CA-A692-33BB593AC5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1ba56-69c9-4f7b-a39a-403e4e2674f0"/>
    <ds:schemaRef ds:uri="49db2f9b-a592-452f-a9b5-f90c48491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5C6FD0-A64D-4C6F-8E12-C793584122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656</Words>
  <Application>Microsoft Office PowerPoint</Application>
  <PresentationFormat>Widescreen</PresentationFormat>
  <Paragraphs>97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Grot12 Condensed</vt:lpstr>
      <vt:lpstr>Calibri</vt:lpstr>
      <vt:lpstr>Grot12 Normal</vt:lpstr>
      <vt:lpstr>Helvetica</vt:lpstr>
      <vt:lpstr>Arial</vt:lpstr>
      <vt:lpstr>England FC DISPLAY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Becci</dc:creator>
  <cp:lastModifiedBy>Becci Barrie</cp:lastModifiedBy>
  <cp:revision>11</cp:revision>
  <dcterms:modified xsi:type="dcterms:W3CDTF">2021-04-28T10:51:24Z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