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6"/>
  </p:notesMasterIdLst>
  <p:sldIdLst>
    <p:sldId id="256" r:id="rId5"/>
    <p:sldId id="257" r:id="rId6"/>
    <p:sldId id="258" r:id="rId7"/>
    <p:sldId id="259" r:id="rId8"/>
    <p:sldId id="260" r:id="rId9"/>
    <p:sldId id="266" r:id="rId10"/>
    <p:sldId id="261" r:id="rId11"/>
    <p:sldId id="262" r:id="rId12"/>
    <p:sldId id="263" r:id="rId13"/>
    <p:sldId id="264" r:id="rId14"/>
    <p:sldId id="265" r:id="rId15"/>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England FC DISPLAY Regular" panose="00000500000000000000" pitchFamily="2" charset="0"/>
      <p:regular r:id="rId21"/>
    </p:embeddedFont>
    <p:embeddedFont>
      <p:font typeface="Grot12 Condensed" pitchFamily="50" charset="0"/>
      <p:regular r:id="rId22"/>
      <p:bold r:id="rId23"/>
    </p:embeddedFont>
    <p:embeddedFont>
      <p:font typeface="Grot12 Normal" pitchFamily="50" charset="0"/>
      <p:regular r:id="rId24"/>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9728" autoAdjust="0"/>
  </p:normalViewPr>
  <p:slideViewPr>
    <p:cSldViewPr snapToGrid="0" snapToObjects="1" showGuides="1">
      <p:cViewPr varScale="1">
        <p:scale>
          <a:sx n="91" d="100"/>
          <a:sy n="91" d="100"/>
        </p:scale>
        <p:origin x="131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cci Barrie" userId="c41828fa-0b89-4edd-9099-cf66ac76d7d0" providerId="ADAL" clId="{C09A8C70-EB5E-46BC-AA2F-89B32B4F8CA5}"/>
    <pc:docChg chg="custSel modSld">
      <pc:chgData name="Becci Barrie" userId="c41828fa-0b89-4edd-9099-cf66ac76d7d0" providerId="ADAL" clId="{C09A8C70-EB5E-46BC-AA2F-89B32B4F8CA5}" dt="2021-04-26T16:08:26.976" v="0" actId="313"/>
      <pc:docMkLst>
        <pc:docMk/>
      </pc:docMkLst>
      <pc:sldChg chg="modSp mod">
        <pc:chgData name="Becci Barrie" userId="c41828fa-0b89-4edd-9099-cf66ac76d7d0" providerId="ADAL" clId="{C09A8C70-EB5E-46BC-AA2F-89B32B4F8CA5}" dt="2021-04-26T16:08:26.976" v="0" actId="313"/>
        <pc:sldMkLst>
          <pc:docMk/>
          <pc:sldMk cId="0" sldId="258"/>
        </pc:sldMkLst>
        <pc:spChg chg="mod">
          <ac:chgData name="Becci Barrie" userId="c41828fa-0b89-4edd-9099-cf66ac76d7d0" providerId="ADAL" clId="{C09A8C70-EB5E-46BC-AA2F-89B32B4F8CA5}" dt="2021-04-26T16:08:26.976" v="0" actId="313"/>
          <ac:spMkLst>
            <pc:docMk/>
            <pc:sldMk cId="0" sldId="258"/>
            <ac:spMk id="7" creationId="{AEF889AD-1751-B342-BFC1-3501113C52B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portsgazette.co.uk/facing-adversity-inspirational-story-former-england-team-gb-cerebral-palsy-football-captain-jack-rutter/"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xfrm>
            <a:off x="381000" y="685800"/>
            <a:ext cx="6096000" cy="3429000"/>
          </a:xfrm>
          <a:prstGeom prst="rect">
            <a:avLst/>
          </a:prstGeom>
        </p:spPr>
        <p:txBody>
          <a:bodyPr/>
          <a:lstStyle/>
          <a:p>
            <a:endParaRPr/>
          </a:p>
        </p:txBody>
      </p:sp>
      <p:sp>
        <p:nvSpPr>
          <p:cNvPr id="116" name="Shape 116"/>
          <p:cNvSpPr>
            <a:spLocks noGrp="1"/>
          </p:cNvSpPr>
          <p:nvPr>
            <p:ph type="body" sz="quarter" idx="1"/>
          </p:nvPr>
        </p:nvSpPr>
        <p:spPr>
          <a:prstGeom prst="rect">
            <a:avLst/>
          </a:prstGeom>
        </p:spPr>
        <p:txBody>
          <a:bodyPr/>
          <a:lstStyle/>
          <a:p>
            <a:r>
              <a:rPr dirty="0"/>
              <a:t>Teacher Notes</a:t>
            </a:r>
          </a:p>
          <a:p>
            <a:pPr marL="120315" indent="-120315">
              <a:buSzPct val="100000"/>
              <a:buChar char="•"/>
            </a:pPr>
            <a:r>
              <a:rPr dirty="0"/>
              <a:t>Starter activity: Get students thinking about what country they are visiting.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xfrm>
            <a:off x="381000" y="685800"/>
            <a:ext cx="6096000" cy="3429000"/>
          </a:xfrm>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r>
              <a:t>Teacher Notes</a:t>
            </a:r>
          </a:p>
          <a:p>
            <a:pPr marL="171450" indent="-171450">
              <a:buSzPct val="100000"/>
              <a:buFont typeface="Arial"/>
              <a:buChar char="•"/>
            </a:pPr>
            <a:r>
              <a:rPr dirty="0"/>
              <a:t>Brief introduction to Copenhagen as a city.</a:t>
            </a:r>
          </a:p>
          <a:p>
            <a:pPr marL="171450" indent="-171450">
              <a:buSzPct val="100000"/>
              <a:buFont typeface="Arial"/>
              <a:buChar char="•"/>
            </a:pPr>
            <a:r>
              <a:rPr dirty="0"/>
              <a:t>Locate Denmark and then Copenhagen on the map.</a:t>
            </a:r>
          </a:p>
          <a:p>
            <a:pPr marL="171450" indent="-171450">
              <a:buSzPct val="100000"/>
              <a:buFont typeface="Arial"/>
              <a:buChar char="•"/>
            </a:pPr>
            <a:r>
              <a:rPr dirty="0"/>
              <a:t>Use the Copenhagen Host City Guide to discuss the country in more detail (optional)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xfrm>
            <a:off x="381000" y="685800"/>
            <a:ext cx="6096000" cy="3429000"/>
          </a:xfrm>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r>
              <a:rPr dirty="0"/>
              <a:t>Teacher Notes</a:t>
            </a:r>
          </a:p>
          <a:p>
            <a:pPr marL="120315" indent="-120315">
              <a:buSzPct val="100000"/>
              <a:buChar char="•"/>
            </a:pPr>
            <a:r>
              <a:rPr dirty="0"/>
              <a:t>The big question to answer is a key point of the lesson.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381000" y="685800"/>
            <a:ext cx="6096000" cy="3429000"/>
          </a:xfrm>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r>
              <a:rPr dirty="0"/>
              <a:t>Teacher Notes</a:t>
            </a:r>
          </a:p>
          <a:p>
            <a:pPr marL="171450" indent="-171450">
              <a:buSzPct val="100000"/>
              <a:buFont typeface="Arial"/>
              <a:buChar char="•"/>
            </a:pPr>
            <a:r>
              <a:rPr dirty="0"/>
              <a:t>Text adapted from:</a:t>
            </a:r>
          </a:p>
          <a:p>
            <a:pPr marL="628650" lvl="1" indent="-171450">
              <a:buSzPct val="100000"/>
              <a:buFont typeface="Arial"/>
              <a:buChar char="•"/>
            </a:pPr>
            <a:r>
              <a:rPr u="sng" dirty="0">
                <a:solidFill>
                  <a:srgbClr val="0563C1"/>
                </a:solidFill>
                <a:uFill>
                  <a:solidFill>
                    <a:srgbClr val="0563C1"/>
                  </a:solidFill>
                </a:uFill>
                <a:hlinkClick r:id="rId3"/>
              </a:rPr>
              <a:t>https://sportsgazette.co.uk/facing-adversity-inspirational-story-former-england-team-gb-cerebral-palsy-football-captain-jack-rutter/</a:t>
            </a:r>
            <a:r>
              <a:rPr dirty="0"/>
              <a:t> </a:t>
            </a:r>
          </a:p>
          <a:p>
            <a:endParaRPr dirty="0"/>
          </a:p>
          <a:p>
            <a:pPr marL="171450" indent="-171450">
              <a:buSzPct val="100000"/>
              <a:buFont typeface="Arial"/>
              <a:buChar char="•"/>
            </a:pPr>
            <a:r>
              <a:rPr dirty="0"/>
              <a:t>Read through the player profile. Pose the following questions:</a:t>
            </a:r>
          </a:p>
          <a:p>
            <a:pPr marL="628650" lvl="1" indent="-171450">
              <a:buSzPct val="100000"/>
              <a:buFont typeface="Arial"/>
              <a:buChar char="•"/>
            </a:pPr>
            <a:r>
              <a:rPr dirty="0"/>
              <a:t>What hardships has this person been through?</a:t>
            </a:r>
          </a:p>
          <a:p>
            <a:pPr marL="628650" lvl="1" indent="-171450">
              <a:buSzPct val="100000"/>
              <a:buFont typeface="Arial"/>
              <a:buChar char="•"/>
            </a:pPr>
            <a:r>
              <a:rPr dirty="0"/>
              <a:t>How do you think this person is still able to play for England even though they have been through a lot?</a:t>
            </a:r>
          </a:p>
          <a:p>
            <a:pPr marL="628650" lvl="1" indent="-171450">
              <a:buSzPct val="100000"/>
              <a:buFont typeface="Arial"/>
              <a:buChar char="•"/>
            </a:pPr>
            <a:r>
              <a:rPr dirty="0"/>
              <a:t>What has been difficult for you in the last year? (COVID-19)</a:t>
            </a:r>
          </a:p>
          <a:p>
            <a:pPr marL="628650" lvl="1" indent="-171450">
              <a:buSzPct val="100000"/>
              <a:buFont typeface="Arial"/>
              <a:buChar char="•"/>
            </a:pPr>
            <a:r>
              <a:rPr dirty="0"/>
              <a:t>How can we turn this around into something positive? </a:t>
            </a:r>
          </a:p>
          <a:p>
            <a:pPr marL="628650" lvl="1" indent="-171450">
              <a:buSzPct val="100000"/>
              <a:buFont typeface="Arial"/>
              <a:buChar char="•"/>
            </a:pPr>
            <a:r>
              <a:rPr dirty="0"/>
              <a:t>Why is a positive mindset important?</a:t>
            </a:r>
          </a:p>
          <a:p>
            <a:pPr marL="628650" lvl="1" indent="-171450">
              <a:buSzPct val="100000"/>
              <a:buFont typeface="Arial"/>
              <a:buChar char="•"/>
            </a:pPr>
            <a:r>
              <a:rPr dirty="0"/>
              <a:t>How do you think having a positive mindset helped Jack Rutter keep going?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xfrm>
            <a:off x="381000" y="685800"/>
            <a:ext cx="6096000" cy="3429000"/>
          </a:xfrm>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r>
              <a:t>Teacher Notes</a:t>
            </a:r>
          </a:p>
          <a:p>
            <a:pPr marL="171450" indent="-171450">
              <a:buSzPct val="100000"/>
              <a:buFont typeface="Arial"/>
              <a:buChar char="•"/>
            </a:pPr>
            <a:r>
              <a:t>See notes on previous slide.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xfrm>
            <a:off x="381000" y="685800"/>
            <a:ext cx="6096000" cy="3429000"/>
          </a:xfrm>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p>
            <a:r>
              <a:rPr dirty="0"/>
              <a:t>Teacher Notes</a:t>
            </a:r>
          </a:p>
          <a:p>
            <a:pPr marL="171450" indent="-171450">
              <a:buSzPct val="100000"/>
              <a:buFont typeface="Arial"/>
              <a:buChar char="•"/>
            </a:pPr>
            <a:r>
              <a:rPr dirty="0"/>
              <a:t>Explain that pupils are going to practice turning their negative thoughts into positive ones.  </a:t>
            </a:r>
          </a:p>
          <a:p>
            <a:pPr marL="628650" lvl="1" indent="-171450">
              <a:buSzPct val="100000"/>
              <a:buFont typeface="Arial"/>
              <a:buChar char="•"/>
            </a:pPr>
            <a:r>
              <a:rPr dirty="0"/>
              <a:t>I can’t do long division becomes I can’t do long division yet. </a:t>
            </a:r>
          </a:p>
          <a:p>
            <a:pPr marL="171450" indent="-171450">
              <a:buSzPct val="100000"/>
              <a:buFont typeface="Arial"/>
              <a:buChar char="•"/>
            </a:pPr>
            <a:r>
              <a:rPr dirty="0"/>
              <a:t>Ask pupils to pose some negative thoughts e.g.</a:t>
            </a:r>
          </a:p>
          <a:p>
            <a:pPr marL="628650" lvl="1" indent="-171450">
              <a:buSzPct val="100000"/>
              <a:buFont typeface="Arial"/>
              <a:buChar char="•"/>
            </a:pPr>
            <a:r>
              <a:rPr dirty="0"/>
              <a:t>I’m rubbish at writing stories.</a:t>
            </a:r>
          </a:p>
          <a:p>
            <a:pPr marL="628650" lvl="1" indent="-171450">
              <a:buSzPct val="100000"/>
              <a:buFont typeface="Arial"/>
              <a:buChar char="•"/>
            </a:pPr>
            <a:r>
              <a:rPr dirty="0"/>
              <a:t>I don’t like games lessons. </a:t>
            </a:r>
          </a:p>
          <a:p>
            <a:pPr marL="120315" indent="-120315">
              <a:buSzPct val="100000"/>
              <a:buChar char="•"/>
            </a:pPr>
            <a:r>
              <a:rPr dirty="0"/>
              <a:t>As a class, practice turning them into positive thoughts.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xfrm>
            <a:off x="381000" y="685800"/>
            <a:ext cx="6096000" cy="3429000"/>
          </a:xfrm>
          <a:prstGeom prst="rect">
            <a:avLst/>
          </a:prstGeom>
        </p:spPr>
        <p:txBody>
          <a:bodyPr/>
          <a:lstStyle/>
          <a:p>
            <a:endParaRPr/>
          </a:p>
        </p:txBody>
      </p:sp>
      <p:sp>
        <p:nvSpPr>
          <p:cNvPr id="193" name="Shape 193"/>
          <p:cNvSpPr>
            <a:spLocks noGrp="1"/>
          </p:cNvSpPr>
          <p:nvPr>
            <p:ph type="body" sz="quarter" idx="1"/>
          </p:nvPr>
        </p:nvSpPr>
        <p:spPr>
          <a:prstGeom prst="rect">
            <a:avLst/>
          </a:prstGeom>
        </p:spPr>
        <p:txBody>
          <a:bodyPr/>
          <a:lstStyle/>
          <a:p>
            <a:r>
              <a:rPr dirty="0"/>
              <a:t>Teacher Notes</a:t>
            </a:r>
          </a:p>
          <a:p>
            <a:pPr marL="171450" indent="-171450">
              <a:buSzPct val="100000"/>
              <a:buFont typeface="Arial"/>
              <a:buChar char="•"/>
            </a:pPr>
            <a:r>
              <a:rPr dirty="0"/>
              <a:t>Ha</a:t>
            </a:r>
            <a:r>
              <a:rPr lang="en-US" dirty="0"/>
              <a:t>n</a:t>
            </a:r>
            <a:r>
              <a:rPr dirty="0"/>
              <a:t>d out copies of the Negative to Positive activity sheet.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xfrm>
            <a:off x="381000" y="685800"/>
            <a:ext cx="6096000" cy="3429000"/>
          </a:xfrm>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p>
            <a:r>
              <a:rPr dirty="0"/>
              <a:t>Teacher Notes</a:t>
            </a:r>
          </a:p>
          <a:p>
            <a:pPr marL="120315" indent="-120315">
              <a:buSzPct val="100000"/>
              <a:buChar char="•"/>
            </a:pPr>
            <a:r>
              <a:rPr dirty="0"/>
              <a:t>Recap on the benefits of positive thinking.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noRot="1" noChangeAspect="1"/>
          </p:cNvSpPr>
          <p:nvPr>
            <p:ph type="sldImg"/>
          </p:nvPr>
        </p:nvSpPr>
        <p:spPr>
          <a:xfrm>
            <a:off x="381000" y="685800"/>
            <a:ext cx="6096000" cy="3429000"/>
          </a:xfrm>
          <a:prstGeom prst="rect">
            <a:avLst/>
          </a:prstGeom>
        </p:spPr>
        <p:txBody>
          <a:bodyPr/>
          <a:lstStyle/>
          <a:p>
            <a:endParaRPr/>
          </a:p>
        </p:txBody>
      </p:sp>
      <p:sp>
        <p:nvSpPr>
          <p:cNvPr id="213" name="Shape 213"/>
          <p:cNvSpPr>
            <a:spLocks noGrp="1"/>
          </p:cNvSpPr>
          <p:nvPr>
            <p:ph type="body" sz="quarter" idx="1"/>
          </p:nvPr>
        </p:nvSpPr>
        <p:spPr>
          <a:prstGeom prst="rect">
            <a:avLst/>
          </a:prstGeom>
        </p:spPr>
        <p:txBody>
          <a:bodyPr/>
          <a:lstStyle/>
          <a:p>
            <a:r>
              <a:rPr dirty="0"/>
              <a:t>Teacher Notes</a:t>
            </a:r>
          </a:p>
          <a:p>
            <a:pPr marL="171450" indent="-171450">
              <a:buSzPct val="100000"/>
              <a:buFont typeface="Arial"/>
              <a:buChar char="•"/>
            </a:pPr>
            <a:r>
              <a:rPr dirty="0"/>
              <a:t>Students to consolidate their learning within this section.</a:t>
            </a:r>
          </a:p>
          <a:p>
            <a:pPr marL="171450" indent="-171450">
              <a:buSzPct val="100000"/>
              <a:buFont typeface="Arial"/>
              <a:buChar char="•"/>
            </a:pPr>
            <a:r>
              <a:rPr dirty="0"/>
              <a:t>Linking back to the big question.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Image" descr="Image"/>
          <p:cNvPicPr>
            <a:picLocks noChangeAspect="1"/>
          </p:cNvPicPr>
          <p:nvPr/>
        </p:nvPicPr>
        <p:blipFill>
          <a:blip r:embed="rId3"/>
          <a:stretch>
            <a:fillRect/>
          </a:stretch>
        </p:blipFill>
        <p:spPr>
          <a:xfrm>
            <a:off x="54964" y="-4963845"/>
            <a:ext cx="19599532" cy="15398375"/>
          </a:xfrm>
          <a:prstGeom prst="rect">
            <a:avLst/>
          </a:prstGeom>
          <a:ln w="12700">
            <a:miter lim="400000"/>
          </a:ln>
        </p:spPr>
      </p:pic>
      <p:pic>
        <p:nvPicPr>
          <p:cNvPr id="95" name="Image" descr="Image"/>
          <p:cNvPicPr>
            <a:picLocks noChangeAspect="1"/>
          </p:cNvPicPr>
          <p:nvPr/>
        </p:nvPicPr>
        <p:blipFill>
          <a:blip r:embed="rId4"/>
          <a:srcRect l="54747" t="1506" r="20939" b="64327"/>
          <a:stretch>
            <a:fillRect/>
          </a:stretch>
        </p:blipFill>
        <p:spPr>
          <a:xfrm>
            <a:off x="707327" y="75945"/>
            <a:ext cx="11464815" cy="6984128"/>
          </a:xfrm>
          <a:prstGeom prst="rect">
            <a:avLst/>
          </a:prstGeom>
          <a:ln w="12700">
            <a:miter lim="400000"/>
          </a:ln>
        </p:spPr>
      </p:pic>
      <p:pic>
        <p:nvPicPr>
          <p:cNvPr id="96" name="jose-manuel-alonso-de-caso-4YGxHNX2r1Q-unsplash.png" descr="jose-manuel-alonso-de-caso-4YGxHNX2r1Q-unsplash.png"/>
          <p:cNvPicPr>
            <a:picLocks noChangeAspect="1"/>
          </p:cNvPicPr>
          <p:nvPr/>
        </p:nvPicPr>
        <p:blipFill>
          <a:blip r:embed="rId5"/>
          <a:srcRect l="2832" t="3115" b="3115"/>
          <a:stretch>
            <a:fillRect/>
          </a:stretch>
        </p:blipFill>
        <p:spPr>
          <a:xfrm>
            <a:off x="7038509" y="1122897"/>
            <a:ext cx="5270043" cy="5835006"/>
          </a:xfrm>
          <a:prstGeom prst="rect">
            <a:avLst/>
          </a:prstGeom>
          <a:ln w="12700">
            <a:miter lim="400000"/>
          </a:ln>
        </p:spPr>
      </p:pic>
      <p:pic>
        <p:nvPicPr>
          <p:cNvPr id="97" name="England_Crest_2COL_SPOT_FILL.png" descr="England_Crest_2COL_SPOT_FILL.png"/>
          <p:cNvPicPr>
            <a:picLocks noChangeAspect="1"/>
          </p:cNvPicPr>
          <p:nvPr/>
        </p:nvPicPr>
        <p:blipFill>
          <a:blip r:embed="rId6"/>
          <a:stretch>
            <a:fillRect/>
          </a:stretch>
        </p:blipFill>
        <p:spPr>
          <a:xfrm>
            <a:off x="372538" y="5625871"/>
            <a:ext cx="723901" cy="861423"/>
          </a:xfrm>
          <a:prstGeom prst="rect">
            <a:avLst/>
          </a:prstGeom>
          <a:ln w="12700">
            <a:miter lim="400000"/>
          </a:ln>
        </p:spPr>
      </p:pic>
      <p:pic>
        <p:nvPicPr>
          <p:cNvPr id="98" name="Image" descr="Image"/>
          <p:cNvPicPr>
            <a:picLocks noChangeAspect="1"/>
          </p:cNvPicPr>
          <p:nvPr/>
        </p:nvPicPr>
        <p:blipFill>
          <a:blip r:embed="rId4"/>
          <a:srcRect l="54747" t="26552" r="21125" b="64327"/>
          <a:stretch>
            <a:fillRect/>
          </a:stretch>
        </p:blipFill>
        <p:spPr>
          <a:xfrm>
            <a:off x="727185" y="5171625"/>
            <a:ext cx="11561509" cy="1894550"/>
          </a:xfrm>
          <a:prstGeom prst="rect">
            <a:avLst/>
          </a:prstGeom>
          <a:ln w="12700">
            <a:miter lim="400000"/>
          </a:ln>
        </p:spPr>
      </p:pic>
      <p:sp>
        <p:nvSpPr>
          <p:cNvPr id="100" name="Subtitle 2"/>
          <p:cNvSpPr txBox="1">
            <a:spLocks noGrp="1"/>
          </p:cNvSpPr>
          <p:nvPr>
            <p:ph type="subTitle" sz="quarter" idx="1"/>
          </p:nvPr>
        </p:nvSpPr>
        <p:spPr>
          <a:xfrm>
            <a:off x="9943559" y="1138239"/>
            <a:ext cx="1980462" cy="861423"/>
          </a:xfrm>
          <a:prstGeom prst="rect">
            <a:avLst/>
          </a:prstGeom>
        </p:spPr>
        <p:txBody>
          <a:bodyPr/>
          <a:lstStyle/>
          <a:p>
            <a:pPr algn="l">
              <a:lnSpc>
                <a:spcPct val="100000"/>
              </a:lnSpc>
              <a:spcBef>
                <a:spcPts val="0"/>
              </a:spcBef>
              <a:defRPr sz="1400">
                <a:solidFill>
                  <a:srgbClr val="FFFFFF"/>
                </a:solidFill>
                <a:latin typeface="Grot12 Normal"/>
                <a:ea typeface="Grot12 Normal"/>
                <a:cs typeface="Grot12 Normal"/>
                <a:sym typeface="Grot12 Normal"/>
              </a:defRPr>
            </a:pPr>
            <a:r>
              <a:t>Continent: Europe</a:t>
            </a:r>
          </a:p>
          <a:p>
            <a:pPr algn="l">
              <a:lnSpc>
                <a:spcPct val="100000"/>
              </a:lnSpc>
              <a:spcBef>
                <a:spcPts val="0"/>
              </a:spcBef>
              <a:defRPr sz="1400">
                <a:solidFill>
                  <a:srgbClr val="FFFFFF"/>
                </a:solidFill>
                <a:latin typeface="Grot12 Normal"/>
                <a:ea typeface="Grot12 Normal"/>
                <a:cs typeface="Grot12 Normal"/>
                <a:sym typeface="Grot12 Normal"/>
              </a:defRPr>
            </a:pPr>
            <a:r>
              <a:t>Country:      Denmark</a:t>
            </a:r>
          </a:p>
          <a:p>
            <a:pPr algn="l">
              <a:lnSpc>
                <a:spcPct val="100000"/>
              </a:lnSpc>
              <a:spcBef>
                <a:spcPts val="0"/>
              </a:spcBef>
              <a:defRPr sz="1400">
                <a:solidFill>
                  <a:srgbClr val="FFFFFF"/>
                </a:solidFill>
                <a:latin typeface="Grot12 Normal"/>
                <a:ea typeface="Grot12 Normal"/>
                <a:cs typeface="Grot12 Normal"/>
                <a:sym typeface="Grot12 Normal"/>
              </a:defRPr>
            </a:pPr>
            <a:r>
              <a:t>Capital: Copenhagen</a:t>
            </a:r>
          </a:p>
        </p:txBody>
      </p:sp>
      <p:grpSp>
        <p:nvGrpSpPr>
          <p:cNvPr id="103" name="Group"/>
          <p:cNvGrpSpPr/>
          <p:nvPr/>
        </p:nvGrpSpPr>
        <p:grpSpPr>
          <a:xfrm>
            <a:off x="247631" y="4306485"/>
            <a:ext cx="1729361" cy="462852"/>
            <a:chOff x="0" y="0"/>
            <a:chExt cx="1729360" cy="462850"/>
          </a:xfrm>
        </p:grpSpPr>
        <p:pic>
          <p:nvPicPr>
            <p:cNvPr id="101" name="Image" descr="Image"/>
            <p:cNvPicPr>
              <a:picLocks noChangeAspect="1"/>
            </p:cNvPicPr>
            <p:nvPr/>
          </p:nvPicPr>
          <p:blipFill>
            <a:blip r:embed="rId7"/>
            <a:stretch>
              <a:fillRect/>
            </a:stretch>
          </p:blipFill>
          <p:spPr>
            <a:xfrm>
              <a:off x="625545" y="0"/>
              <a:ext cx="478271" cy="446370"/>
            </a:xfrm>
            <a:prstGeom prst="rect">
              <a:avLst/>
            </a:prstGeom>
            <a:ln w="12700" cap="flat">
              <a:noFill/>
              <a:miter lim="400000"/>
            </a:ln>
            <a:effectLst/>
          </p:spPr>
        </p:pic>
        <p:sp>
          <p:nvSpPr>
            <p:cNvPr id="102" name="What country is Denmark next to?"/>
            <p:cNvSpPr/>
            <p:nvPr/>
          </p:nvSpPr>
          <p:spPr>
            <a:xfrm>
              <a:off x="0" y="462850"/>
              <a:ext cx="172936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lnSpc>
                  <a:spcPct val="90000"/>
                </a:lnSpc>
                <a:spcBef>
                  <a:spcPts val="1000"/>
                </a:spcBef>
                <a:buFont typeface="Arial"/>
                <a:defRPr sz="1700">
                  <a:solidFill>
                    <a:srgbClr val="005093"/>
                  </a:solidFill>
                  <a:latin typeface="Grot12 Normal"/>
                  <a:ea typeface="Grot12 Normal"/>
                  <a:cs typeface="Grot12 Normal"/>
                  <a:sym typeface="Grot12 Normal"/>
                </a:defRPr>
              </a:lvl1pPr>
            </a:lstStyle>
            <a:p>
              <a:r>
                <a:t>What country is Denmark next to?</a:t>
              </a:r>
            </a:p>
          </p:txBody>
        </p:sp>
      </p:grpSp>
      <p:grpSp>
        <p:nvGrpSpPr>
          <p:cNvPr id="106" name="Group"/>
          <p:cNvGrpSpPr/>
          <p:nvPr/>
        </p:nvGrpSpPr>
        <p:grpSpPr>
          <a:xfrm>
            <a:off x="2017932" y="4309760"/>
            <a:ext cx="1660256" cy="456303"/>
            <a:chOff x="0" y="0"/>
            <a:chExt cx="1660254" cy="456301"/>
          </a:xfrm>
        </p:grpSpPr>
        <p:sp>
          <p:nvSpPr>
            <p:cNvPr id="104" name="What is the official language of Denmark?"/>
            <p:cNvSpPr/>
            <p:nvPr/>
          </p:nvSpPr>
          <p:spPr>
            <a:xfrm>
              <a:off x="0" y="456301"/>
              <a:ext cx="166025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lnSpc>
                  <a:spcPct val="90000"/>
                </a:lnSpc>
                <a:spcBef>
                  <a:spcPts val="1000"/>
                </a:spcBef>
                <a:buFont typeface="Arial"/>
                <a:defRPr sz="1700">
                  <a:solidFill>
                    <a:srgbClr val="005093"/>
                  </a:solidFill>
                  <a:latin typeface="Grot12 Normal"/>
                  <a:ea typeface="Grot12 Normal"/>
                  <a:cs typeface="Grot12 Normal"/>
                  <a:sym typeface="Grot12 Normal"/>
                </a:defRPr>
              </a:lvl1pPr>
            </a:lstStyle>
            <a:p>
              <a:r>
                <a:t>What is the official language of Denmark?</a:t>
              </a:r>
            </a:p>
          </p:txBody>
        </p:sp>
        <p:pic>
          <p:nvPicPr>
            <p:cNvPr id="105" name="Image" descr="Image"/>
            <p:cNvPicPr>
              <a:picLocks noChangeAspect="1"/>
            </p:cNvPicPr>
            <p:nvPr/>
          </p:nvPicPr>
          <p:blipFill>
            <a:blip r:embed="rId8"/>
            <a:stretch>
              <a:fillRect/>
            </a:stretch>
          </p:blipFill>
          <p:spPr>
            <a:xfrm>
              <a:off x="636178" y="0"/>
              <a:ext cx="387899" cy="394551"/>
            </a:xfrm>
            <a:prstGeom prst="rect">
              <a:avLst/>
            </a:prstGeom>
            <a:ln w="12700" cap="flat">
              <a:noFill/>
              <a:miter lim="400000"/>
            </a:ln>
            <a:effectLst/>
          </p:spPr>
        </p:pic>
      </p:grpSp>
      <p:pic>
        <p:nvPicPr>
          <p:cNvPr id="110" name="telia-parken-copenhagen-stadium-aerial.png" descr="telia-parken-copenhagen-stadium-aerial.png"/>
          <p:cNvPicPr>
            <a:picLocks noChangeAspect="1"/>
          </p:cNvPicPr>
          <p:nvPr/>
        </p:nvPicPr>
        <p:blipFill>
          <a:blip r:embed="rId9"/>
          <a:srcRect l="7134" t="16903" r="2469" b="29776"/>
          <a:stretch>
            <a:fillRect/>
          </a:stretch>
        </p:blipFill>
        <p:spPr>
          <a:xfrm rot="21553502">
            <a:off x="3047930" y="5704222"/>
            <a:ext cx="4733674" cy="1239706"/>
          </a:xfrm>
          <a:prstGeom prst="rect">
            <a:avLst/>
          </a:prstGeom>
          <a:ln w="12700">
            <a:miter lim="400000"/>
          </a:ln>
        </p:spPr>
      </p:pic>
      <p:pic>
        <p:nvPicPr>
          <p:cNvPr id="111" name="Image" descr="Image"/>
          <p:cNvPicPr>
            <a:picLocks noChangeAspect="1"/>
          </p:cNvPicPr>
          <p:nvPr/>
        </p:nvPicPr>
        <p:blipFill>
          <a:blip r:embed="rId10"/>
          <a:stretch>
            <a:fillRect/>
          </a:stretch>
        </p:blipFill>
        <p:spPr>
          <a:xfrm>
            <a:off x="7734465" y="1104192"/>
            <a:ext cx="114148" cy="164166"/>
          </a:xfrm>
          <a:prstGeom prst="rect">
            <a:avLst/>
          </a:prstGeom>
          <a:ln w="12700">
            <a:miter lim="400000"/>
          </a:ln>
        </p:spPr>
      </p:pic>
      <p:sp>
        <p:nvSpPr>
          <p:cNvPr id="112" name="Telia Parken Stadium"/>
          <p:cNvSpPr txBox="1"/>
          <p:nvPr/>
        </p:nvSpPr>
        <p:spPr>
          <a:xfrm>
            <a:off x="1682948" y="6275353"/>
            <a:ext cx="1461263"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nSpc>
                <a:spcPct val="72000"/>
              </a:lnSpc>
              <a:spcBef>
                <a:spcPts val="1000"/>
              </a:spcBef>
              <a:defRPr sz="1300">
                <a:solidFill>
                  <a:srgbClr val="005093"/>
                </a:solidFill>
                <a:latin typeface="Grot12 Normal"/>
                <a:ea typeface="Grot12 Normal"/>
                <a:cs typeface="Grot12 Normal"/>
                <a:sym typeface="Grot12 Normal"/>
              </a:defRPr>
            </a:lvl1pPr>
          </a:lstStyle>
          <a:p>
            <a:r>
              <a:t>Telia Parken Stadium</a:t>
            </a:r>
          </a:p>
        </p:txBody>
      </p:sp>
      <p:sp>
        <p:nvSpPr>
          <p:cNvPr id="113" name="The Little Mermaid"/>
          <p:cNvSpPr txBox="1"/>
          <p:nvPr/>
        </p:nvSpPr>
        <p:spPr>
          <a:xfrm>
            <a:off x="8282259" y="6275353"/>
            <a:ext cx="1572471"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72000"/>
              </a:lnSpc>
              <a:spcBef>
                <a:spcPts val="1000"/>
              </a:spcBef>
              <a:defRPr sz="1300">
                <a:solidFill>
                  <a:srgbClr val="FFFFFF"/>
                </a:solidFill>
                <a:latin typeface="Grot12 Normal"/>
                <a:ea typeface="Grot12 Normal"/>
                <a:cs typeface="Grot12 Normal"/>
                <a:sym typeface="Grot12 Normal"/>
              </a:defRPr>
            </a:lvl1pPr>
          </a:lstStyle>
          <a:p>
            <a:r>
              <a:t>The Little Mermaid</a:t>
            </a:r>
          </a:p>
        </p:txBody>
      </p:sp>
      <p:pic>
        <p:nvPicPr>
          <p:cNvPr id="114" name="Image" descr="Image"/>
          <p:cNvPicPr>
            <a:picLocks noChangeAspect="1"/>
          </p:cNvPicPr>
          <p:nvPr/>
        </p:nvPicPr>
        <p:blipFill>
          <a:blip r:embed="rId11"/>
          <a:srcRect r="25915"/>
          <a:stretch>
            <a:fillRect/>
          </a:stretch>
        </p:blipFill>
        <p:spPr>
          <a:xfrm>
            <a:off x="10609182" y="1441752"/>
            <a:ext cx="203201" cy="191767"/>
          </a:xfrm>
          <a:prstGeom prst="rect">
            <a:avLst/>
          </a:prstGeom>
          <a:ln w="12700">
            <a:miter lim="400000"/>
          </a:ln>
        </p:spPr>
      </p:pic>
      <p:sp>
        <p:nvSpPr>
          <p:cNvPr id="25" name="Title 1">
            <a:extLst>
              <a:ext uri="{FF2B5EF4-FFF2-40B4-BE49-F238E27FC236}">
                <a16:creationId xmlns:a16="http://schemas.microsoft.com/office/drawing/2014/main" id="{7E8240C4-6456-AF47-BDE6-45A1333E52F2}"/>
              </a:ext>
            </a:extLst>
          </p:cNvPr>
          <p:cNvSpPr txBox="1">
            <a:spLocks/>
          </p:cNvSpPr>
          <p:nvPr/>
        </p:nvSpPr>
        <p:spPr>
          <a:xfrm>
            <a:off x="328908" y="-317982"/>
            <a:ext cx="4231193" cy="1294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t">
            <a:noAutofit/>
          </a:bodyPr>
          <a:lstStyle>
            <a:lvl1pPr marL="0" marR="0" indent="0" algn="l" defTabSz="914400" rtl="0" latinLnBrk="0">
              <a:lnSpc>
                <a:spcPct val="100000"/>
              </a:lnSpc>
              <a:spcBef>
                <a:spcPts val="0"/>
              </a:spcBef>
              <a:spcAft>
                <a:spcPts val="0"/>
              </a:spcAft>
              <a:buClrTx/>
              <a:buSzTx/>
              <a:buFontTx/>
              <a:buNone/>
              <a:tabLst/>
              <a:defRPr sz="10100" b="0" i="0" u="none" strike="noStrike" cap="none" spc="0" baseline="0">
                <a:solidFill>
                  <a:srgbClr val="D82333"/>
                </a:solidFill>
                <a:uFillTx/>
                <a:latin typeface="England FC DISPLAY Regular"/>
                <a:ea typeface="England FC DISPLAY Regular"/>
                <a:cs typeface="England FC DISPLAY Regular"/>
                <a:sym typeface="England FC DISPLAY Regular"/>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a:lstStyle>
          <a:p>
            <a:pPr hangingPunct="1"/>
            <a:r>
              <a:rPr lang="en-GB" dirty="0"/>
              <a:t>Welcome to..</a:t>
            </a:r>
          </a:p>
        </p:txBody>
      </p:sp>
      <p:grpSp>
        <p:nvGrpSpPr>
          <p:cNvPr id="26" name="Group 25">
            <a:extLst>
              <a:ext uri="{FF2B5EF4-FFF2-40B4-BE49-F238E27FC236}">
                <a16:creationId xmlns:a16="http://schemas.microsoft.com/office/drawing/2014/main" id="{7FB83EA6-9D98-E647-8163-A2F2CC1B6C70}"/>
              </a:ext>
            </a:extLst>
          </p:cNvPr>
          <p:cNvGrpSpPr/>
          <p:nvPr/>
        </p:nvGrpSpPr>
        <p:grpSpPr>
          <a:xfrm>
            <a:off x="-168777" y="135924"/>
            <a:ext cx="5604307" cy="3811868"/>
            <a:chOff x="-168777" y="135924"/>
            <a:chExt cx="5604307" cy="3811868"/>
          </a:xfrm>
        </p:grpSpPr>
        <p:sp>
          <p:nvSpPr>
            <p:cNvPr id="27" name="LONDON">
              <a:extLst>
                <a:ext uri="{FF2B5EF4-FFF2-40B4-BE49-F238E27FC236}">
                  <a16:creationId xmlns:a16="http://schemas.microsoft.com/office/drawing/2014/main" id="{28BB1BCB-BD1E-3749-8FD7-EE6080B7F8F9}"/>
                </a:ext>
              </a:extLst>
            </p:cNvPr>
            <p:cNvSpPr/>
            <p:nvPr/>
          </p:nvSpPr>
          <p:spPr>
            <a:xfrm>
              <a:off x="372538" y="135924"/>
              <a:ext cx="1219572" cy="2482798"/>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6800" rIns="46800" bIns="45719" numCol="1" anchor="t">
              <a:spAutoFit/>
            </a:bodyPr>
            <a:lstStyle>
              <a:lvl1pPr>
                <a:defRPr sz="19700">
                  <a:solidFill>
                    <a:srgbClr val="D82333"/>
                  </a:solidFill>
                  <a:latin typeface="England FC DISPLAY Regular"/>
                  <a:ea typeface="England FC DISPLAY Regular"/>
                  <a:cs typeface="England FC DISPLAY Regular"/>
                  <a:sym typeface="England FC DISPLAY Regular"/>
                </a:defRPr>
              </a:lvl1pPr>
            </a:lstStyle>
            <a:p>
              <a:r>
                <a:rPr lang="en-GB" dirty="0" err="1"/>
                <a:t>copenhagen</a:t>
              </a:r>
              <a:endParaRPr dirty="0"/>
            </a:p>
          </p:txBody>
        </p:sp>
        <p:pic>
          <p:nvPicPr>
            <p:cNvPr id="28" name="Image" descr="Image">
              <a:extLst>
                <a:ext uri="{FF2B5EF4-FFF2-40B4-BE49-F238E27FC236}">
                  <a16:creationId xmlns:a16="http://schemas.microsoft.com/office/drawing/2014/main" id="{436A6FFA-C7EF-7B4B-B14B-51F926D2AC4C}"/>
                </a:ext>
              </a:extLst>
            </p:cNvPr>
            <p:cNvPicPr>
              <a:picLocks noChangeAspect="1"/>
            </p:cNvPicPr>
            <p:nvPr/>
          </p:nvPicPr>
          <p:blipFill>
            <a:blip r:embed="rId12"/>
            <a:stretch>
              <a:fillRect/>
            </a:stretch>
          </p:blipFill>
          <p:spPr>
            <a:xfrm>
              <a:off x="-168777" y="3292336"/>
              <a:ext cx="5604307" cy="655456"/>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96"/>
                                        </p:tgtEl>
                                        <p:attrNameLst>
                                          <p:attrName>style.visibility</p:attrName>
                                        </p:attrNameLst>
                                      </p:cBhvr>
                                      <p:to>
                                        <p:strVal val="visible"/>
                                      </p:to>
                                    </p:set>
                                    <p:animEffect transition="in" filter="fade">
                                      <p:cBhvr>
                                        <p:cTn id="7" dur="10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113"/>
                                        </p:tgtEl>
                                        <p:attrNameLst>
                                          <p:attrName>style.visibility</p:attrName>
                                        </p:attrNameLst>
                                      </p:cBhvr>
                                      <p:to>
                                        <p:strVal val="visible"/>
                                      </p:to>
                                    </p:set>
                                    <p:animEffect transition="in" filter="fade">
                                      <p:cBhvr>
                                        <p:cTn id="12" dur="1000"/>
                                        <p:tgtEl>
                                          <p:spTgt spid="1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110"/>
                                        </p:tgtEl>
                                        <p:attrNameLst>
                                          <p:attrName>style.visibility</p:attrName>
                                        </p:attrNameLst>
                                      </p:cBhvr>
                                      <p:to>
                                        <p:strVal val="visible"/>
                                      </p:to>
                                    </p:set>
                                    <p:animEffect transition="in" filter="fade">
                                      <p:cBhvr>
                                        <p:cTn id="17" dur="1000"/>
                                        <p:tgtEl>
                                          <p:spTgt spid="1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0" nodeType="clickEffect">
                                  <p:stCondLst>
                                    <p:cond delay="0"/>
                                  </p:stCondLst>
                                  <p:iterate>
                                    <p:tmAbs val="0"/>
                                  </p:iterate>
                                  <p:childTnLst>
                                    <p:set>
                                      <p:cBhvr>
                                        <p:cTn id="21" fill="hold"/>
                                        <p:tgtEl>
                                          <p:spTgt spid="112"/>
                                        </p:tgtEl>
                                        <p:attrNameLst>
                                          <p:attrName>style.visibility</p:attrName>
                                        </p:attrNameLst>
                                      </p:cBhvr>
                                      <p:to>
                                        <p:strVal val="visible"/>
                                      </p:to>
                                    </p:set>
                                    <p:animEffect transition="in" filter="fade">
                                      <p:cBhvr>
                                        <p:cTn id="22" dur="1000"/>
                                        <p:tgtEl>
                                          <p:spTgt spid="1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grpId="0" nodeType="clickEffect">
                                  <p:stCondLst>
                                    <p:cond delay="0"/>
                                  </p:stCondLst>
                                  <p:iterate>
                                    <p:tmAbs val="0"/>
                                  </p:iterate>
                                  <p:childTnLst>
                                    <p:set>
                                      <p:cBhvr>
                                        <p:cTn id="31" fill="hold"/>
                                        <p:tgtEl>
                                          <p:spTgt spid="100"/>
                                        </p:tgtEl>
                                        <p:attrNameLst>
                                          <p:attrName>style.visibility</p:attrName>
                                        </p:attrNameLst>
                                      </p:cBhvr>
                                      <p:to>
                                        <p:strVal val="visible"/>
                                      </p:to>
                                    </p:set>
                                    <p:animEffect transition="in" filter="fade">
                                      <p:cBhvr>
                                        <p:cTn id="32" dur="1000"/>
                                        <p:tgtEl>
                                          <p:spTgt spid="10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fill="hold" grpId="0" nodeType="clickEffect">
                                  <p:stCondLst>
                                    <p:cond delay="0"/>
                                  </p:stCondLst>
                                  <p:iterate>
                                    <p:tmAbs val="0"/>
                                  </p:iterate>
                                  <p:childTnLst>
                                    <p:set>
                                      <p:cBhvr>
                                        <p:cTn id="36" fill="hold"/>
                                        <p:tgtEl>
                                          <p:spTgt spid="114"/>
                                        </p:tgtEl>
                                        <p:attrNameLst>
                                          <p:attrName>style.visibility</p:attrName>
                                        </p:attrNameLst>
                                      </p:cBhvr>
                                      <p:to>
                                        <p:strVal val="visible"/>
                                      </p:to>
                                    </p:set>
                                    <p:animEffect transition="in" filter="fade">
                                      <p:cBhvr>
                                        <p:cTn id="37" dur="1000"/>
                                        <p:tgtEl>
                                          <p:spTgt spid="1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fill="hold" grpId="0" nodeType="clickEffect">
                                  <p:stCondLst>
                                    <p:cond delay="0"/>
                                  </p:stCondLst>
                                  <p:iterate>
                                    <p:tmAbs val="0"/>
                                  </p:iterate>
                                  <p:childTnLst>
                                    <p:set>
                                      <p:cBhvr>
                                        <p:cTn id="41" fill="hold"/>
                                        <p:tgtEl>
                                          <p:spTgt spid="103"/>
                                        </p:tgtEl>
                                        <p:attrNameLst>
                                          <p:attrName>style.visibility</p:attrName>
                                        </p:attrNameLst>
                                      </p:cBhvr>
                                      <p:to>
                                        <p:strVal val="visible"/>
                                      </p:to>
                                    </p:set>
                                    <p:animEffect transition="in" filter="fade">
                                      <p:cBhvr>
                                        <p:cTn id="42" dur="1000"/>
                                        <p:tgtEl>
                                          <p:spTgt spid="10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fill="hold" grpId="0" nodeType="clickEffect">
                                  <p:stCondLst>
                                    <p:cond delay="0"/>
                                  </p:stCondLst>
                                  <p:iterate>
                                    <p:tmAbs val="0"/>
                                  </p:iterate>
                                  <p:childTnLst>
                                    <p:set>
                                      <p:cBhvr>
                                        <p:cTn id="46" fill="hold"/>
                                        <p:tgtEl>
                                          <p:spTgt spid="106"/>
                                        </p:tgtEl>
                                        <p:attrNameLst>
                                          <p:attrName>style.visibility</p:attrName>
                                        </p:attrNameLst>
                                      </p:cBhvr>
                                      <p:to>
                                        <p:strVal val="visible"/>
                                      </p:to>
                                    </p:set>
                                    <p:animEffect transition="in" filter="fade">
                                      <p:cBhvr>
                                        <p:cTn id="47" dur="1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advAuto="0"/>
      <p:bldP spid="100" grpId="0" animBg="1" advAuto="0"/>
      <p:bldP spid="103" grpId="0" animBg="1" advAuto="0"/>
      <p:bldP spid="106" grpId="0" animBg="1" advAuto="0"/>
      <p:bldP spid="110" grpId="0" animBg="1" advAuto="0"/>
      <p:bldP spid="112" grpId="0" animBg="1" advAuto="0"/>
      <p:bldP spid="113" grpId="0" animBg="1" advAuto="0"/>
      <p:bldP spid="114"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sp>
        <p:nvSpPr>
          <p:cNvPr id="202" name="Subtitle 2"/>
          <p:cNvSpPr txBox="1">
            <a:spLocks noGrp="1"/>
          </p:cNvSpPr>
          <p:nvPr>
            <p:ph type="subTitle" sz="quarter" idx="1"/>
          </p:nvPr>
        </p:nvSpPr>
        <p:spPr>
          <a:xfrm>
            <a:off x="341324" y="2584603"/>
            <a:ext cx="4911401" cy="2219326"/>
          </a:xfrm>
          <a:prstGeom prst="rect">
            <a:avLst/>
          </a:prstGeom>
        </p:spPr>
        <p:txBody>
          <a:bodyPr/>
          <a:lstStyle/>
          <a:p>
            <a:pPr marL="187157" indent="-187157" algn="l">
              <a:lnSpc>
                <a:spcPct val="100000"/>
              </a:lnSpc>
              <a:spcBef>
                <a:spcPts val="300"/>
              </a:spcBef>
              <a:buClr>
                <a:srgbClr val="D82333"/>
              </a:buClr>
              <a:buSzPct val="100000"/>
              <a:buAutoNum type="arabicPeriod"/>
              <a:defRPr sz="1400">
                <a:solidFill>
                  <a:srgbClr val="005093"/>
                </a:solidFill>
                <a:latin typeface="Grot12 Normal"/>
                <a:ea typeface="Grot12 Normal"/>
                <a:cs typeface="Grot12 Normal"/>
                <a:sym typeface="Grot12 Normal"/>
              </a:defRPr>
            </a:pPr>
            <a:r>
              <a:rPr lang="en-US" dirty="0"/>
              <a:t>Improves</a:t>
            </a:r>
            <a:r>
              <a:rPr dirty="0"/>
              <a:t> self-esteem.</a:t>
            </a:r>
          </a:p>
          <a:p>
            <a:pPr marL="187157" indent="-187157" algn="l">
              <a:lnSpc>
                <a:spcPct val="100000"/>
              </a:lnSpc>
              <a:spcBef>
                <a:spcPts val="300"/>
              </a:spcBef>
              <a:buClr>
                <a:srgbClr val="D82333"/>
              </a:buClr>
              <a:buSzPct val="100000"/>
              <a:buAutoNum type="arabicPeriod"/>
              <a:defRPr sz="1400">
                <a:solidFill>
                  <a:srgbClr val="005093"/>
                </a:solidFill>
                <a:latin typeface="Grot12 Normal"/>
                <a:ea typeface="Grot12 Normal"/>
                <a:cs typeface="Grot12 Normal"/>
                <a:sym typeface="Grot12 Normal"/>
              </a:defRPr>
            </a:pPr>
            <a:r>
              <a:rPr dirty="0"/>
              <a:t>Helps build your resilience.</a:t>
            </a:r>
          </a:p>
          <a:p>
            <a:pPr marL="187157" indent="-187157" algn="l">
              <a:lnSpc>
                <a:spcPct val="100000"/>
              </a:lnSpc>
              <a:spcBef>
                <a:spcPts val="300"/>
              </a:spcBef>
              <a:buClr>
                <a:srgbClr val="D82333"/>
              </a:buClr>
              <a:buSzPct val="100000"/>
              <a:buAutoNum type="arabicPeriod"/>
              <a:defRPr sz="1400">
                <a:solidFill>
                  <a:srgbClr val="005093"/>
                </a:solidFill>
                <a:latin typeface="Grot12 Normal"/>
                <a:ea typeface="Grot12 Normal"/>
                <a:cs typeface="Grot12 Normal"/>
                <a:sym typeface="Grot12 Normal"/>
              </a:defRPr>
            </a:pPr>
            <a:r>
              <a:rPr lang="en-US" dirty="0"/>
              <a:t>R</a:t>
            </a:r>
            <a:r>
              <a:rPr dirty="0"/>
              <a:t>educe</a:t>
            </a:r>
            <a:r>
              <a:rPr lang="en-US" dirty="0"/>
              <a:t>s</a:t>
            </a:r>
            <a:r>
              <a:rPr dirty="0"/>
              <a:t> stress.</a:t>
            </a:r>
          </a:p>
          <a:p>
            <a:pPr marL="187157" indent="-187157" algn="l">
              <a:lnSpc>
                <a:spcPct val="100000"/>
              </a:lnSpc>
              <a:spcBef>
                <a:spcPts val="300"/>
              </a:spcBef>
              <a:buClr>
                <a:srgbClr val="D82333"/>
              </a:buClr>
              <a:buSzPct val="100000"/>
              <a:buAutoNum type="arabicPeriod"/>
              <a:defRPr sz="1400">
                <a:solidFill>
                  <a:srgbClr val="005093"/>
                </a:solidFill>
                <a:latin typeface="Grot12 Normal"/>
                <a:ea typeface="Grot12 Normal"/>
                <a:cs typeface="Grot12 Normal"/>
                <a:sym typeface="Grot12 Normal"/>
              </a:defRPr>
            </a:pPr>
            <a:r>
              <a:rPr dirty="0"/>
              <a:t>Improve</a:t>
            </a:r>
            <a:r>
              <a:rPr lang="en-US" dirty="0"/>
              <a:t>s</a:t>
            </a:r>
            <a:r>
              <a:rPr dirty="0"/>
              <a:t> mental-health.</a:t>
            </a:r>
          </a:p>
        </p:txBody>
      </p:sp>
      <p:pic>
        <p:nvPicPr>
          <p:cNvPr id="203" name="Image" descr="Image"/>
          <p:cNvPicPr>
            <a:picLocks noChangeAspect="1"/>
          </p:cNvPicPr>
          <p:nvPr/>
        </p:nvPicPr>
        <p:blipFill>
          <a:blip r:embed="rId4"/>
          <a:stretch>
            <a:fillRect/>
          </a:stretch>
        </p:blipFill>
        <p:spPr>
          <a:xfrm>
            <a:off x="6350373" y="1216504"/>
            <a:ext cx="4424974" cy="4424992"/>
          </a:xfrm>
          <a:prstGeom prst="rect">
            <a:avLst/>
          </a:prstGeom>
          <a:ln w="12700">
            <a:miter lim="400000"/>
          </a:ln>
        </p:spPr>
      </p:pic>
      <p:sp>
        <p:nvSpPr>
          <p:cNvPr id="6" name="Title 1">
            <a:extLst>
              <a:ext uri="{FF2B5EF4-FFF2-40B4-BE49-F238E27FC236}">
                <a16:creationId xmlns:a16="http://schemas.microsoft.com/office/drawing/2014/main" id="{5DC2427C-74BE-FC45-BFCA-524D2A97BD23}"/>
              </a:ext>
            </a:extLst>
          </p:cNvPr>
          <p:cNvSpPr txBox="1"/>
          <p:nvPr/>
        </p:nvSpPr>
        <p:spPr>
          <a:xfrm>
            <a:off x="336428" y="258031"/>
            <a:ext cx="6013945" cy="23265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dirty="0"/>
              <a:t>Why is positive thinking important?</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202">
                                            <p:bg/>
                                          </p:spTgt>
                                        </p:tgtEl>
                                        <p:attrNameLst>
                                          <p:attrName>style.visibility</p:attrName>
                                        </p:attrNameLst>
                                      </p:cBhvr>
                                      <p:to>
                                        <p:strVal val="visible"/>
                                      </p:to>
                                    </p:set>
                                    <p:animEffect transition="in" filter="box(out)">
                                      <p:cBhvr>
                                        <p:cTn id="7" dur="1000"/>
                                        <p:tgtEl>
                                          <p:spTgt spid="202">
                                            <p:bg/>
                                          </p:spTgt>
                                        </p:tgtEl>
                                      </p:cBhvr>
                                    </p:animEffect>
                                  </p:childTnLst>
                                </p:cTn>
                              </p:par>
                              <p:par>
                                <p:cTn id="8" presetID="4" presetClass="entr" presetSubtype="32" fill="hold" grpId="0" nodeType="withEffect">
                                  <p:stCondLst>
                                    <p:cond delay="0"/>
                                  </p:stCondLst>
                                  <p:iterate>
                                    <p:tmAbs val="0"/>
                                  </p:iterate>
                                  <p:childTnLst>
                                    <p:set>
                                      <p:cBhvr>
                                        <p:cTn id="9" fill="hold"/>
                                        <p:tgtEl>
                                          <p:spTgt spid="202">
                                            <p:txEl>
                                              <p:pRg st="0" end="0"/>
                                            </p:txEl>
                                          </p:spTgt>
                                        </p:tgtEl>
                                        <p:attrNameLst>
                                          <p:attrName>style.visibility</p:attrName>
                                        </p:attrNameLst>
                                      </p:cBhvr>
                                      <p:to>
                                        <p:strVal val="visible"/>
                                      </p:to>
                                    </p:set>
                                    <p:animEffect transition="in" filter="box(out)">
                                      <p:cBhvr>
                                        <p:cTn id="10" dur="1000"/>
                                        <p:tgtEl>
                                          <p:spTgt spid="20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iterate>
                                    <p:tmAbs val="0"/>
                                  </p:iterate>
                                  <p:childTnLst>
                                    <p:set>
                                      <p:cBhvr>
                                        <p:cTn id="14" fill="hold"/>
                                        <p:tgtEl>
                                          <p:spTgt spid="202">
                                            <p:txEl>
                                              <p:pRg st="1" end="1"/>
                                            </p:txEl>
                                          </p:spTgt>
                                        </p:tgtEl>
                                        <p:attrNameLst>
                                          <p:attrName>style.visibility</p:attrName>
                                        </p:attrNameLst>
                                      </p:cBhvr>
                                      <p:to>
                                        <p:strVal val="visible"/>
                                      </p:to>
                                    </p:set>
                                    <p:animEffect transition="in" filter="box(out)">
                                      <p:cBhvr>
                                        <p:cTn id="15" dur="1000"/>
                                        <p:tgtEl>
                                          <p:spTgt spid="20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iterate>
                                    <p:tmAbs val="0"/>
                                  </p:iterate>
                                  <p:childTnLst>
                                    <p:set>
                                      <p:cBhvr>
                                        <p:cTn id="19" fill="hold"/>
                                        <p:tgtEl>
                                          <p:spTgt spid="202">
                                            <p:txEl>
                                              <p:pRg st="2" end="2"/>
                                            </p:txEl>
                                          </p:spTgt>
                                        </p:tgtEl>
                                        <p:attrNameLst>
                                          <p:attrName>style.visibility</p:attrName>
                                        </p:attrNameLst>
                                      </p:cBhvr>
                                      <p:to>
                                        <p:strVal val="visible"/>
                                      </p:to>
                                    </p:set>
                                    <p:animEffect transition="in" filter="box(out)">
                                      <p:cBhvr>
                                        <p:cTn id="20" dur="1000"/>
                                        <p:tgtEl>
                                          <p:spTgt spid="20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iterate>
                                    <p:tmAbs val="0"/>
                                  </p:iterate>
                                  <p:childTnLst>
                                    <p:set>
                                      <p:cBhvr>
                                        <p:cTn id="24" fill="hold"/>
                                        <p:tgtEl>
                                          <p:spTgt spid="202">
                                            <p:txEl>
                                              <p:pRg st="3" end="3"/>
                                            </p:txEl>
                                          </p:spTgt>
                                        </p:tgtEl>
                                        <p:attrNameLst>
                                          <p:attrName>style.visibility</p:attrName>
                                        </p:attrNameLst>
                                      </p:cBhvr>
                                      <p:to>
                                        <p:strVal val="visible"/>
                                      </p:to>
                                    </p:set>
                                    <p:animEffect transition="in" filter="box(out)">
                                      <p:cBhvr>
                                        <p:cTn id="25" dur="1000"/>
                                        <p:tgtEl>
                                          <p:spTgt spid="20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build="p" bldLvl="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4" descr="Picture 4"/>
          <p:cNvPicPr>
            <a:picLocks noChangeAspect="1"/>
          </p:cNvPicPr>
          <p:nvPr/>
        </p:nvPicPr>
        <p:blipFill>
          <a:blip r:embed="rId3"/>
          <a:stretch>
            <a:fillRect/>
          </a:stretch>
        </p:blipFill>
        <p:spPr>
          <a:xfrm rot="21043356">
            <a:off x="4293706" y="3301272"/>
            <a:ext cx="3604588" cy="2703441"/>
          </a:xfrm>
          <a:prstGeom prst="rect">
            <a:avLst/>
          </a:prstGeom>
          <a:ln w="12700">
            <a:miter lim="400000"/>
          </a:ln>
        </p:spPr>
      </p:pic>
      <p:pic>
        <p:nvPicPr>
          <p:cNvPr id="208" name="Image" descr="Image"/>
          <p:cNvPicPr>
            <a:picLocks noChangeAspect="1"/>
          </p:cNvPicPr>
          <p:nvPr/>
        </p:nvPicPr>
        <p:blipFill>
          <a:blip r:embed="rId4"/>
          <a:srcRect t="21715" r="84395" b="37728"/>
          <a:stretch>
            <a:fillRect/>
          </a:stretch>
        </p:blipFill>
        <p:spPr>
          <a:xfrm>
            <a:off x="6666586" y="-196205"/>
            <a:ext cx="6401035" cy="7212101"/>
          </a:xfrm>
          <a:prstGeom prst="rect">
            <a:avLst/>
          </a:prstGeom>
          <a:ln w="12700">
            <a:miter lim="400000"/>
          </a:ln>
        </p:spPr>
      </p:pic>
      <p:pic>
        <p:nvPicPr>
          <p:cNvPr id="209" name="England_Crest_2COL_SPOT_FILL.png" descr="England_Crest_2COL_SPOT_FILL.png"/>
          <p:cNvPicPr>
            <a:picLocks noChangeAspect="1"/>
          </p:cNvPicPr>
          <p:nvPr/>
        </p:nvPicPr>
        <p:blipFill>
          <a:blip r:embed="rId5"/>
          <a:stretch>
            <a:fillRect/>
          </a:stretch>
        </p:blipFill>
        <p:spPr>
          <a:xfrm>
            <a:off x="372538" y="5625871"/>
            <a:ext cx="723901" cy="861423"/>
          </a:xfrm>
          <a:prstGeom prst="rect">
            <a:avLst/>
          </a:prstGeom>
          <a:ln w="12700">
            <a:miter lim="400000"/>
          </a:ln>
        </p:spPr>
      </p:pic>
      <p:sp>
        <p:nvSpPr>
          <p:cNvPr id="210" name="Subtitle 2"/>
          <p:cNvSpPr txBox="1">
            <a:spLocks noGrp="1"/>
          </p:cNvSpPr>
          <p:nvPr>
            <p:ph type="subTitle" sz="half" idx="1"/>
          </p:nvPr>
        </p:nvSpPr>
        <p:spPr>
          <a:xfrm>
            <a:off x="340337" y="1614763"/>
            <a:ext cx="6934911" cy="3193549"/>
          </a:xfrm>
          <a:prstGeom prst="rect">
            <a:avLst/>
          </a:prstGeom>
        </p:spPr>
        <p:txBody>
          <a:bodyPr/>
          <a:lstStyle/>
          <a:p>
            <a:pPr algn="l">
              <a:lnSpc>
                <a:spcPct val="100000"/>
              </a:lnSpc>
              <a:defRPr sz="1400">
                <a:solidFill>
                  <a:srgbClr val="005093"/>
                </a:solidFill>
                <a:latin typeface="Grot12 Normal"/>
                <a:ea typeface="Grot12 Normal"/>
                <a:cs typeface="Grot12 Normal"/>
                <a:sym typeface="Grot12 Normal"/>
              </a:defRPr>
            </a:pPr>
            <a:r>
              <a:t>Write a postcard home saying what you have learnt about positive mindsets.</a:t>
            </a:r>
          </a:p>
          <a:p>
            <a:pPr algn="l">
              <a:lnSpc>
                <a:spcPct val="100000"/>
              </a:lnSpc>
              <a:spcBef>
                <a:spcPts val="0"/>
              </a:spcBef>
              <a:defRPr sz="1400">
                <a:solidFill>
                  <a:srgbClr val="005093"/>
                </a:solidFill>
                <a:latin typeface="Grot12 Normal"/>
                <a:ea typeface="Grot12 Normal"/>
                <a:cs typeface="Grot12 Normal"/>
                <a:sym typeface="Grot12 Normal"/>
              </a:defRPr>
            </a:pPr>
            <a:endParaRPr/>
          </a:p>
          <a:p>
            <a:pPr algn="l">
              <a:lnSpc>
                <a:spcPct val="100000"/>
              </a:lnSpc>
              <a:spcBef>
                <a:spcPts val="0"/>
              </a:spcBef>
              <a:defRPr sz="1400">
                <a:solidFill>
                  <a:srgbClr val="005093"/>
                </a:solidFill>
                <a:latin typeface="Grot12 Normal"/>
                <a:ea typeface="Grot12 Normal"/>
                <a:cs typeface="Grot12 Normal"/>
                <a:sym typeface="Grot12 Normal"/>
              </a:defRPr>
            </a:pPr>
            <a:r>
              <a:rPr cap="all">
                <a:solidFill>
                  <a:srgbClr val="D82333"/>
                </a:solidFill>
                <a:latin typeface="Grot12 Condensed"/>
                <a:ea typeface="Grot12 Condensed"/>
                <a:cs typeface="Grot12 Condensed"/>
                <a:sym typeface="Grot12 Condensed"/>
              </a:rPr>
              <a:t>Can you include:</a:t>
            </a:r>
          </a:p>
          <a:p>
            <a:pPr marL="140368" indent="-140368" algn="l">
              <a:lnSpc>
                <a:spcPct val="100000"/>
              </a:lnSpc>
              <a:spcBef>
                <a:spcPts val="0"/>
              </a:spcBef>
              <a:buClr>
                <a:srgbClr val="D82333"/>
              </a:buClr>
              <a:buSzPct val="100000"/>
              <a:buChar char="•"/>
              <a:defRPr sz="1400">
                <a:solidFill>
                  <a:srgbClr val="005093"/>
                </a:solidFill>
                <a:latin typeface="Grot12 Normal"/>
                <a:ea typeface="Grot12 Normal"/>
                <a:cs typeface="Grot12 Normal"/>
                <a:sym typeface="Grot12 Normal"/>
              </a:defRPr>
            </a:pPr>
            <a:r>
              <a:t>Why a positive mindset is important. </a:t>
            </a:r>
          </a:p>
          <a:p>
            <a:pPr marL="140368" indent="-140368" algn="l">
              <a:lnSpc>
                <a:spcPct val="100000"/>
              </a:lnSpc>
              <a:spcBef>
                <a:spcPts val="0"/>
              </a:spcBef>
              <a:buClr>
                <a:srgbClr val="D82333"/>
              </a:buClr>
              <a:buSzPct val="100000"/>
              <a:buChar char="•"/>
              <a:defRPr sz="1400">
                <a:solidFill>
                  <a:srgbClr val="005093"/>
                </a:solidFill>
                <a:latin typeface="Grot12 Normal"/>
                <a:ea typeface="Grot12 Normal"/>
                <a:cs typeface="Grot12 Normal"/>
                <a:sym typeface="Grot12 Normal"/>
              </a:defRPr>
            </a:pPr>
            <a:r>
              <a:t>How being positive can help you. </a:t>
            </a:r>
          </a:p>
          <a:p>
            <a:pPr marL="140368" indent="-140368" algn="l">
              <a:lnSpc>
                <a:spcPct val="100000"/>
              </a:lnSpc>
              <a:spcBef>
                <a:spcPts val="0"/>
              </a:spcBef>
              <a:buClr>
                <a:srgbClr val="D82333"/>
              </a:buClr>
              <a:buSzPct val="100000"/>
              <a:buChar char="•"/>
              <a:defRPr sz="1400">
                <a:solidFill>
                  <a:srgbClr val="005093"/>
                </a:solidFill>
                <a:latin typeface="Grot12 Normal"/>
                <a:ea typeface="Grot12 Normal"/>
                <a:cs typeface="Grot12 Normal"/>
                <a:sym typeface="Grot12 Normal"/>
              </a:defRPr>
            </a:pPr>
            <a:endParaRPr/>
          </a:p>
          <a:p>
            <a:pPr algn="l">
              <a:lnSpc>
                <a:spcPct val="100000"/>
              </a:lnSpc>
              <a:spcBef>
                <a:spcPts val="0"/>
              </a:spcBef>
              <a:defRPr sz="1400">
                <a:solidFill>
                  <a:srgbClr val="005093"/>
                </a:solidFill>
                <a:latin typeface="Grot12 Normal"/>
                <a:ea typeface="Grot12 Normal"/>
                <a:cs typeface="Grot12 Normal"/>
                <a:sym typeface="Grot12 Normal"/>
              </a:defRPr>
            </a:pPr>
            <a:endParaRPr/>
          </a:p>
          <a:p>
            <a:pPr algn="l">
              <a:lnSpc>
                <a:spcPct val="100000"/>
              </a:lnSpc>
              <a:spcBef>
                <a:spcPts val="0"/>
              </a:spcBef>
              <a:defRPr sz="1400">
                <a:solidFill>
                  <a:srgbClr val="005093"/>
                </a:solidFill>
                <a:latin typeface="Grot12 Normal"/>
                <a:ea typeface="Grot12 Normal"/>
                <a:cs typeface="Grot12 Normal"/>
                <a:sym typeface="Grot12 Normal"/>
              </a:defRPr>
            </a:pPr>
            <a:r>
              <a:t>Where are we going next?…..</a:t>
            </a:r>
          </a:p>
        </p:txBody>
      </p:sp>
      <p:sp>
        <p:nvSpPr>
          <p:cNvPr id="7" name="Title 1">
            <a:extLst>
              <a:ext uri="{FF2B5EF4-FFF2-40B4-BE49-F238E27FC236}">
                <a16:creationId xmlns:a16="http://schemas.microsoft.com/office/drawing/2014/main" id="{E51FFA76-A8F0-C24C-815B-9177744B9BD9}"/>
              </a:ext>
            </a:extLst>
          </p:cNvPr>
          <p:cNvSpPr txBox="1"/>
          <p:nvPr/>
        </p:nvSpPr>
        <p:spPr>
          <a:xfrm>
            <a:off x="336428" y="258032"/>
            <a:ext cx="5188987" cy="12659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dirty="0"/>
              <a:t>Let’s write home</a:t>
            </a:r>
            <a:endParaRPr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Image" descr="Image"/>
          <p:cNvPicPr>
            <a:picLocks noChangeAspect="1"/>
          </p:cNvPicPr>
          <p:nvPr/>
        </p:nvPicPr>
        <p:blipFill>
          <a:blip r:embed="rId3"/>
          <a:stretch>
            <a:fillRect/>
          </a:stretch>
        </p:blipFill>
        <p:spPr>
          <a:xfrm>
            <a:off x="-334510" y="-2944834"/>
            <a:ext cx="19707319" cy="15398374"/>
          </a:xfrm>
          <a:prstGeom prst="rect">
            <a:avLst/>
          </a:prstGeom>
          <a:ln w="12700">
            <a:miter lim="400000"/>
          </a:ln>
        </p:spPr>
      </p:pic>
      <p:pic>
        <p:nvPicPr>
          <p:cNvPr id="119" name="Image" descr="Image"/>
          <p:cNvPicPr>
            <a:picLocks noChangeAspect="1"/>
          </p:cNvPicPr>
          <p:nvPr/>
        </p:nvPicPr>
        <p:blipFill>
          <a:blip r:embed="rId4"/>
          <a:stretch>
            <a:fillRect/>
          </a:stretch>
        </p:blipFill>
        <p:spPr>
          <a:xfrm>
            <a:off x="2042417" y="3147881"/>
            <a:ext cx="512836" cy="435872"/>
          </a:xfrm>
          <a:prstGeom prst="rect">
            <a:avLst/>
          </a:prstGeom>
          <a:ln w="12700">
            <a:miter lim="400000"/>
          </a:ln>
        </p:spPr>
      </p:pic>
      <p:pic>
        <p:nvPicPr>
          <p:cNvPr id="120" name="Image" descr="Image"/>
          <p:cNvPicPr>
            <a:picLocks noChangeAspect="1"/>
          </p:cNvPicPr>
          <p:nvPr/>
        </p:nvPicPr>
        <p:blipFill>
          <a:blip r:embed="rId5"/>
          <a:stretch>
            <a:fillRect/>
          </a:stretch>
        </p:blipFill>
        <p:spPr>
          <a:xfrm>
            <a:off x="2108033" y="4562582"/>
            <a:ext cx="371476" cy="371477"/>
          </a:xfrm>
          <a:prstGeom prst="rect">
            <a:avLst/>
          </a:prstGeom>
          <a:ln w="12700">
            <a:miter lim="400000"/>
          </a:ln>
        </p:spPr>
      </p:pic>
      <p:pic>
        <p:nvPicPr>
          <p:cNvPr id="122" name="Group" descr="Group"/>
          <p:cNvPicPr>
            <a:picLocks noChangeAspect="1"/>
          </p:cNvPicPr>
          <p:nvPr/>
        </p:nvPicPr>
        <p:blipFill>
          <a:blip r:embed="rId6"/>
          <a:stretch>
            <a:fillRect/>
          </a:stretch>
        </p:blipFill>
        <p:spPr>
          <a:xfrm>
            <a:off x="7385311" y="3098621"/>
            <a:ext cx="165345" cy="237798"/>
          </a:xfrm>
          <a:prstGeom prst="rect">
            <a:avLst/>
          </a:prstGeom>
          <a:ln w="12700">
            <a:miter lim="400000"/>
          </a:ln>
        </p:spPr>
      </p:pic>
      <p:pic>
        <p:nvPicPr>
          <p:cNvPr id="123" name="England_Crest_2COL_SPOT_FILL.png" descr="England_Crest_2COL_SPOT_FILL.png"/>
          <p:cNvPicPr>
            <a:picLocks noChangeAspect="1"/>
          </p:cNvPicPr>
          <p:nvPr/>
        </p:nvPicPr>
        <p:blipFill>
          <a:blip r:embed="rId7"/>
          <a:stretch>
            <a:fillRect/>
          </a:stretch>
        </p:blipFill>
        <p:spPr>
          <a:xfrm>
            <a:off x="372538" y="5625871"/>
            <a:ext cx="723901" cy="861423"/>
          </a:xfrm>
          <a:prstGeom prst="rect">
            <a:avLst/>
          </a:prstGeom>
          <a:ln w="12700">
            <a:miter lim="400000"/>
          </a:ln>
        </p:spPr>
      </p:pic>
      <p:sp>
        <p:nvSpPr>
          <p:cNvPr id="124" name="Subtitle 2"/>
          <p:cNvSpPr txBox="1">
            <a:spLocks noGrp="1"/>
          </p:cNvSpPr>
          <p:nvPr>
            <p:ph type="subTitle" sz="quarter" idx="1"/>
          </p:nvPr>
        </p:nvSpPr>
        <p:spPr>
          <a:xfrm>
            <a:off x="339848" y="1433155"/>
            <a:ext cx="5762607" cy="1931172"/>
          </a:xfrm>
          <a:prstGeom prst="rect">
            <a:avLst/>
          </a:prstGeom>
        </p:spPr>
        <p:txBody>
          <a:bodyPr/>
          <a:lstStyle/>
          <a:p>
            <a:pPr algn="l">
              <a:lnSpc>
                <a:spcPct val="100000"/>
              </a:lnSpc>
              <a:spcBef>
                <a:spcPts val="300"/>
              </a:spcBef>
              <a:defRPr sz="1400">
                <a:solidFill>
                  <a:srgbClr val="005093"/>
                </a:solidFill>
                <a:latin typeface="Grot12 Normal"/>
                <a:ea typeface="Grot12 Normal"/>
                <a:cs typeface="Grot12 Normal"/>
                <a:sym typeface="Grot12 Normal"/>
              </a:defRPr>
            </a:pPr>
            <a:r>
              <a:rPr dirty="0"/>
              <a:t>You’ve made your railway journey to the capital city of Denmark. It is famous for its gardens, canals and foods. It </a:t>
            </a:r>
            <a:r>
              <a:rPr lang="en-US" dirty="0"/>
              <a:t>is one of the Group B hosts </a:t>
            </a:r>
            <a:r>
              <a:rPr dirty="0"/>
              <a:t>in UEFA EURO 2020.</a:t>
            </a:r>
          </a:p>
          <a:p>
            <a:pPr algn="l">
              <a:lnSpc>
                <a:spcPct val="60000"/>
              </a:lnSpc>
              <a:spcBef>
                <a:spcPts val="300"/>
              </a:spcBef>
              <a:defRPr sz="1400">
                <a:solidFill>
                  <a:srgbClr val="005093"/>
                </a:solidFill>
                <a:latin typeface="Grot12 Normal"/>
                <a:ea typeface="Grot12 Normal"/>
                <a:cs typeface="Grot12 Normal"/>
                <a:sym typeface="Grot12 Normal"/>
              </a:defRPr>
            </a:pPr>
            <a:endParaRPr dirty="0"/>
          </a:p>
          <a:p>
            <a:pPr marL="140368" indent="-140368" algn="l">
              <a:lnSpc>
                <a:spcPct val="100000"/>
              </a:lnSpc>
              <a:spcBef>
                <a:spcPts val="300"/>
              </a:spcBef>
              <a:buClr>
                <a:srgbClr val="D82333"/>
              </a:buClr>
              <a:buSzPct val="100000"/>
              <a:buChar char="•"/>
              <a:defRPr sz="1400">
                <a:solidFill>
                  <a:srgbClr val="005093"/>
                </a:solidFill>
                <a:latin typeface="Grot12 Normal"/>
                <a:ea typeface="Grot12 Normal"/>
                <a:cs typeface="Grot12 Normal"/>
                <a:sym typeface="Grot12 Normal"/>
              </a:defRPr>
            </a:pPr>
            <a:r>
              <a:rPr dirty="0"/>
              <a:t>What teams will be playing in this group?</a:t>
            </a:r>
          </a:p>
          <a:p>
            <a:pPr marL="140368" indent="-140368" algn="l">
              <a:lnSpc>
                <a:spcPct val="100000"/>
              </a:lnSpc>
              <a:spcBef>
                <a:spcPts val="300"/>
              </a:spcBef>
              <a:buClr>
                <a:srgbClr val="D82333"/>
              </a:buClr>
              <a:buSzPct val="100000"/>
              <a:buChar char="•"/>
              <a:defRPr sz="1400">
                <a:solidFill>
                  <a:srgbClr val="005093"/>
                </a:solidFill>
                <a:latin typeface="Grot12 Normal"/>
                <a:ea typeface="Grot12 Normal"/>
                <a:cs typeface="Grot12 Normal"/>
                <a:sym typeface="Grot12 Normal"/>
              </a:defRPr>
            </a:pPr>
            <a:r>
              <a:rPr dirty="0"/>
              <a:t>Use the flags below to find out…</a:t>
            </a:r>
          </a:p>
        </p:txBody>
      </p:sp>
      <p:sp>
        <p:nvSpPr>
          <p:cNvPr id="125" name="DENMARK"/>
          <p:cNvSpPr txBox="1"/>
          <p:nvPr/>
        </p:nvSpPr>
        <p:spPr>
          <a:xfrm>
            <a:off x="2536112" y="3160287"/>
            <a:ext cx="1043791" cy="383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300"/>
              </a:spcBef>
              <a:defRPr>
                <a:solidFill>
                  <a:srgbClr val="005093"/>
                </a:solidFill>
                <a:latin typeface="Grot12 Condensed"/>
                <a:ea typeface="Grot12 Condensed"/>
                <a:cs typeface="Grot12 Condensed"/>
                <a:sym typeface="Grot12 Condensed"/>
              </a:defRPr>
            </a:lvl1pPr>
          </a:lstStyle>
          <a:p>
            <a:r>
              <a:t>DENMARK</a:t>
            </a:r>
          </a:p>
        </p:txBody>
      </p:sp>
      <p:sp>
        <p:nvSpPr>
          <p:cNvPr id="126" name="FINLAND"/>
          <p:cNvSpPr txBox="1"/>
          <p:nvPr/>
        </p:nvSpPr>
        <p:spPr>
          <a:xfrm>
            <a:off x="2536112" y="3848735"/>
            <a:ext cx="1161038" cy="383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300"/>
              </a:spcBef>
              <a:defRPr>
                <a:solidFill>
                  <a:srgbClr val="005093"/>
                </a:solidFill>
                <a:latin typeface="Grot12 Condensed"/>
                <a:ea typeface="Grot12 Condensed"/>
                <a:cs typeface="Grot12 Condensed"/>
                <a:sym typeface="Grot12 Condensed"/>
              </a:defRPr>
            </a:lvl1pPr>
          </a:lstStyle>
          <a:p>
            <a:r>
              <a:t>FINLAND</a:t>
            </a:r>
          </a:p>
        </p:txBody>
      </p:sp>
      <p:sp>
        <p:nvSpPr>
          <p:cNvPr id="127" name="BELGIUM"/>
          <p:cNvSpPr txBox="1"/>
          <p:nvPr/>
        </p:nvSpPr>
        <p:spPr>
          <a:xfrm>
            <a:off x="2536111" y="4549882"/>
            <a:ext cx="1161039" cy="383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300"/>
              </a:spcBef>
              <a:defRPr>
                <a:solidFill>
                  <a:srgbClr val="005093"/>
                </a:solidFill>
                <a:latin typeface="Grot12 Condensed"/>
                <a:ea typeface="Grot12 Condensed"/>
                <a:cs typeface="Grot12 Condensed"/>
                <a:sym typeface="Grot12 Condensed"/>
              </a:defRPr>
            </a:lvl1pPr>
          </a:lstStyle>
          <a:p>
            <a:r>
              <a:t>BELGIUM</a:t>
            </a:r>
          </a:p>
        </p:txBody>
      </p:sp>
      <p:sp>
        <p:nvSpPr>
          <p:cNvPr id="128" name="RUSSIA"/>
          <p:cNvSpPr txBox="1"/>
          <p:nvPr/>
        </p:nvSpPr>
        <p:spPr>
          <a:xfrm>
            <a:off x="2536112" y="5200230"/>
            <a:ext cx="1602251" cy="383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300"/>
              </a:spcBef>
              <a:defRPr>
                <a:solidFill>
                  <a:srgbClr val="005093"/>
                </a:solidFill>
                <a:latin typeface="Grot12 Condensed"/>
                <a:ea typeface="Grot12 Condensed"/>
                <a:cs typeface="Grot12 Condensed"/>
                <a:sym typeface="Grot12 Condensed"/>
              </a:defRPr>
            </a:lvl1pPr>
          </a:lstStyle>
          <a:p>
            <a:r>
              <a:t>RUSSIA</a:t>
            </a:r>
          </a:p>
        </p:txBody>
      </p:sp>
      <p:grpSp>
        <p:nvGrpSpPr>
          <p:cNvPr id="131" name="Group"/>
          <p:cNvGrpSpPr/>
          <p:nvPr/>
        </p:nvGrpSpPr>
        <p:grpSpPr>
          <a:xfrm>
            <a:off x="270851" y="3647696"/>
            <a:ext cx="1278747" cy="1180984"/>
            <a:chOff x="48830" y="0"/>
            <a:chExt cx="1278746" cy="1180982"/>
          </a:xfrm>
        </p:grpSpPr>
        <p:pic>
          <p:nvPicPr>
            <p:cNvPr id="129" name="Image" descr="Image"/>
            <p:cNvPicPr>
              <a:picLocks noChangeAspect="1"/>
            </p:cNvPicPr>
            <p:nvPr/>
          </p:nvPicPr>
          <p:blipFill>
            <a:blip r:embed="rId8"/>
            <a:stretch>
              <a:fillRect/>
            </a:stretch>
          </p:blipFill>
          <p:spPr>
            <a:xfrm>
              <a:off x="241456" y="0"/>
              <a:ext cx="822614" cy="823126"/>
            </a:xfrm>
            <a:prstGeom prst="rect">
              <a:avLst/>
            </a:prstGeom>
            <a:ln w="12700" cap="flat">
              <a:noFill/>
              <a:miter lim="400000"/>
            </a:ln>
            <a:effectLst/>
          </p:spPr>
        </p:pic>
        <p:sp>
          <p:nvSpPr>
            <p:cNvPr id="130" name="GROUP B"/>
            <p:cNvSpPr txBox="1"/>
            <p:nvPr/>
          </p:nvSpPr>
          <p:spPr>
            <a:xfrm>
              <a:off x="48830" y="602522"/>
              <a:ext cx="1278746" cy="5784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spcBef>
                  <a:spcPts val="300"/>
                </a:spcBef>
                <a:defRPr sz="4700">
                  <a:solidFill>
                    <a:srgbClr val="D82333"/>
                  </a:solidFill>
                  <a:latin typeface="England FC DISPLAY Regular"/>
                  <a:ea typeface="England FC DISPLAY Regular"/>
                  <a:cs typeface="England FC DISPLAY Regular"/>
                  <a:sym typeface="England FC DISPLAY Regular"/>
                </a:defRPr>
              </a:lvl1pPr>
            </a:lstStyle>
            <a:p>
              <a:r>
                <a:rPr dirty="0"/>
                <a:t>GROUP B</a:t>
              </a:r>
            </a:p>
          </p:txBody>
        </p:sp>
      </p:grpSp>
      <p:grpSp>
        <p:nvGrpSpPr>
          <p:cNvPr id="138" name="Group"/>
          <p:cNvGrpSpPr/>
          <p:nvPr/>
        </p:nvGrpSpPr>
        <p:grpSpPr>
          <a:xfrm>
            <a:off x="1674372" y="3352960"/>
            <a:ext cx="380505" cy="2081973"/>
            <a:chOff x="0" y="0"/>
            <a:chExt cx="380503" cy="2081971"/>
          </a:xfrm>
        </p:grpSpPr>
        <p:sp>
          <p:nvSpPr>
            <p:cNvPr id="132" name="Line"/>
            <p:cNvSpPr/>
            <p:nvPr/>
          </p:nvSpPr>
          <p:spPr>
            <a:xfrm flipV="1">
              <a:off x="-1" y="0"/>
              <a:ext cx="2" cy="2081972"/>
            </a:xfrm>
            <a:prstGeom prst="line">
              <a:avLst/>
            </a:prstGeom>
            <a:noFill/>
            <a:ln w="25400" cap="flat">
              <a:solidFill>
                <a:srgbClr val="005093">
                  <a:alpha val="24000"/>
                </a:srgbClr>
              </a:solidFill>
              <a:prstDash val="sysDot"/>
              <a:miter lim="400000"/>
            </a:ln>
            <a:effectLst/>
          </p:spPr>
          <p:txBody>
            <a:bodyPr wrap="square" lIns="45719" tIns="45719" rIns="45719" bIns="45719" numCol="1" anchor="t">
              <a:noAutofit/>
            </a:bodyPr>
            <a:lstStyle/>
            <a:p>
              <a:endParaRPr/>
            </a:p>
          </p:txBody>
        </p:sp>
        <p:grpSp>
          <p:nvGrpSpPr>
            <p:cNvPr id="137" name="Group"/>
            <p:cNvGrpSpPr/>
            <p:nvPr/>
          </p:nvGrpSpPr>
          <p:grpSpPr>
            <a:xfrm>
              <a:off x="12262" y="8668"/>
              <a:ext cx="368242" cy="2064635"/>
              <a:chOff x="0" y="0"/>
              <a:chExt cx="368241" cy="2064633"/>
            </a:xfrm>
          </p:grpSpPr>
          <p:sp>
            <p:nvSpPr>
              <p:cNvPr id="133" name="Line"/>
              <p:cNvSpPr/>
              <p:nvPr/>
            </p:nvSpPr>
            <p:spPr>
              <a:xfrm>
                <a:off x="0" y="0"/>
                <a:ext cx="368242" cy="0"/>
              </a:xfrm>
              <a:prstGeom prst="line">
                <a:avLst/>
              </a:prstGeom>
              <a:noFill/>
              <a:ln w="25400" cap="flat">
                <a:solidFill>
                  <a:srgbClr val="005093">
                    <a:alpha val="24000"/>
                  </a:srgbClr>
                </a:solidFill>
                <a:prstDash val="sysDot"/>
                <a:miter lim="400000"/>
              </a:ln>
              <a:effectLst/>
            </p:spPr>
            <p:txBody>
              <a:bodyPr wrap="square" lIns="45719" tIns="45719" rIns="45719" bIns="45719" numCol="1" anchor="t">
                <a:noAutofit/>
              </a:bodyPr>
              <a:lstStyle/>
              <a:p>
                <a:endParaRPr/>
              </a:p>
            </p:txBody>
          </p:sp>
          <p:sp>
            <p:nvSpPr>
              <p:cNvPr id="134" name="Line"/>
              <p:cNvSpPr/>
              <p:nvPr/>
            </p:nvSpPr>
            <p:spPr>
              <a:xfrm>
                <a:off x="0" y="2064633"/>
                <a:ext cx="368242" cy="1"/>
              </a:xfrm>
              <a:prstGeom prst="line">
                <a:avLst/>
              </a:prstGeom>
              <a:noFill/>
              <a:ln w="25400" cap="flat">
                <a:solidFill>
                  <a:srgbClr val="005093">
                    <a:alpha val="24000"/>
                  </a:srgbClr>
                </a:solidFill>
                <a:prstDash val="sysDot"/>
                <a:miter lim="400000"/>
              </a:ln>
              <a:effectLst/>
            </p:spPr>
            <p:txBody>
              <a:bodyPr wrap="square" lIns="45719" tIns="45719" rIns="45719" bIns="45719" numCol="1" anchor="t">
                <a:noAutofit/>
              </a:bodyPr>
              <a:lstStyle/>
              <a:p>
                <a:endParaRPr/>
              </a:p>
            </p:txBody>
          </p:sp>
          <p:sp>
            <p:nvSpPr>
              <p:cNvPr id="135" name="Line"/>
              <p:cNvSpPr/>
              <p:nvPr/>
            </p:nvSpPr>
            <p:spPr>
              <a:xfrm>
                <a:off x="0" y="1376422"/>
                <a:ext cx="368242" cy="1"/>
              </a:xfrm>
              <a:prstGeom prst="line">
                <a:avLst/>
              </a:prstGeom>
              <a:noFill/>
              <a:ln w="25400" cap="flat">
                <a:solidFill>
                  <a:srgbClr val="005093">
                    <a:alpha val="24000"/>
                  </a:srgbClr>
                </a:solidFill>
                <a:prstDash val="sysDot"/>
                <a:miter lim="400000"/>
              </a:ln>
              <a:effectLst/>
            </p:spPr>
            <p:txBody>
              <a:bodyPr wrap="square" lIns="45719" tIns="45719" rIns="45719" bIns="45719" numCol="1" anchor="t">
                <a:noAutofit/>
              </a:bodyPr>
              <a:lstStyle/>
              <a:p>
                <a:endParaRPr/>
              </a:p>
            </p:txBody>
          </p:sp>
          <p:sp>
            <p:nvSpPr>
              <p:cNvPr id="136" name="Line"/>
              <p:cNvSpPr/>
              <p:nvPr/>
            </p:nvSpPr>
            <p:spPr>
              <a:xfrm>
                <a:off x="0" y="688211"/>
                <a:ext cx="368242" cy="1"/>
              </a:xfrm>
              <a:prstGeom prst="line">
                <a:avLst/>
              </a:prstGeom>
              <a:noFill/>
              <a:ln w="25400" cap="flat">
                <a:solidFill>
                  <a:srgbClr val="005093">
                    <a:alpha val="24000"/>
                  </a:srgbClr>
                </a:solidFill>
                <a:prstDash val="sysDot"/>
                <a:miter lim="400000"/>
              </a:ln>
              <a:effectLst/>
            </p:spPr>
            <p:txBody>
              <a:bodyPr wrap="square" lIns="45719" tIns="45719" rIns="45719" bIns="45719" numCol="1" anchor="t">
                <a:noAutofit/>
              </a:bodyPr>
              <a:lstStyle/>
              <a:p>
                <a:endParaRPr/>
              </a:p>
            </p:txBody>
          </p:sp>
        </p:grpSp>
      </p:grpSp>
      <p:sp>
        <p:nvSpPr>
          <p:cNvPr id="139" name="Copenhagen"/>
          <p:cNvSpPr txBox="1"/>
          <p:nvPr/>
        </p:nvSpPr>
        <p:spPr>
          <a:xfrm>
            <a:off x="7555358" y="3217437"/>
            <a:ext cx="1451687"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72000"/>
              </a:lnSpc>
              <a:spcBef>
                <a:spcPts val="1000"/>
              </a:spcBef>
              <a:defRPr sz="1200">
                <a:solidFill>
                  <a:srgbClr val="005093"/>
                </a:solidFill>
                <a:latin typeface="Grot12 Normal"/>
                <a:ea typeface="Grot12 Normal"/>
                <a:cs typeface="Grot12 Normal"/>
                <a:sym typeface="Grot12 Normal"/>
              </a:defRPr>
            </a:lvl1pPr>
          </a:lstStyle>
          <a:p>
            <a:r>
              <a:t>Copenhagen</a:t>
            </a:r>
          </a:p>
        </p:txBody>
      </p:sp>
      <p:grpSp>
        <p:nvGrpSpPr>
          <p:cNvPr id="142" name="Group"/>
          <p:cNvGrpSpPr/>
          <p:nvPr/>
        </p:nvGrpSpPr>
        <p:grpSpPr>
          <a:xfrm>
            <a:off x="2044533" y="3833708"/>
            <a:ext cx="623420" cy="435871"/>
            <a:chOff x="0" y="0"/>
            <a:chExt cx="623419" cy="435870"/>
          </a:xfrm>
        </p:grpSpPr>
        <p:pic>
          <p:nvPicPr>
            <p:cNvPr id="140" name="Image" descr="Image"/>
            <p:cNvPicPr>
              <a:picLocks noChangeAspect="1"/>
            </p:cNvPicPr>
            <p:nvPr/>
          </p:nvPicPr>
          <p:blipFill>
            <a:blip r:embed="rId9"/>
            <a:stretch>
              <a:fillRect/>
            </a:stretch>
          </p:blipFill>
          <p:spPr>
            <a:xfrm>
              <a:off x="0" y="0"/>
              <a:ext cx="623420" cy="435871"/>
            </a:xfrm>
            <a:prstGeom prst="rect">
              <a:avLst/>
            </a:prstGeom>
            <a:ln w="12700" cap="flat">
              <a:noFill/>
              <a:miter lim="400000"/>
            </a:ln>
            <a:effectLst/>
          </p:spPr>
        </p:pic>
        <p:sp>
          <p:nvSpPr>
            <p:cNvPr id="141" name="Circle"/>
            <p:cNvSpPr/>
            <p:nvPr/>
          </p:nvSpPr>
          <p:spPr>
            <a:xfrm>
              <a:off x="65066" y="20902"/>
              <a:ext cx="371791" cy="371790"/>
            </a:xfrm>
            <a:prstGeom prst="ellipse">
              <a:avLst/>
            </a:prstGeom>
            <a:noFill/>
            <a:ln w="12700" cap="flat">
              <a:solidFill>
                <a:srgbClr val="DDDDDD"/>
              </a:solidFill>
              <a:prstDash val="solid"/>
              <a:miter lim="800000"/>
            </a:ln>
            <a:effectLst/>
          </p:spPr>
          <p:txBody>
            <a:bodyPr wrap="square" lIns="45719" tIns="45719" rIns="45719" bIns="45719" numCol="1" anchor="ctr">
              <a:noAutofit/>
            </a:bodyPr>
            <a:lstStyle/>
            <a:p>
              <a:endParaRPr/>
            </a:p>
          </p:txBody>
        </p:sp>
      </p:grpSp>
      <p:grpSp>
        <p:nvGrpSpPr>
          <p:cNvPr id="145" name="Group"/>
          <p:cNvGrpSpPr/>
          <p:nvPr/>
        </p:nvGrpSpPr>
        <p:grpSpPr>
          <a:xfrm>
            <a:off x="2108033" y="5200073"/>
            <a:ext cx="376697" cy="371791"/>
            <a:chOff x="0" y="0"/>
            <a:chExt cx="376696" cy="371789"/>
          </a:xfrm>
        </p:grpSpPr>
        <p:pic>
          <p:nvPicPr>
            <p:cNvPr id="143" name="Image" descr="Image"/>
            <p:cNvPicPr>
              <a:picLocks noChangeAspect="1"/>
            </p:cNvPicPr>
            <p:nvPr/>
          </p:nvPicPr>
          <p:blipFill>
            <a:blip r:embed="rId10"/>
            <a:stretch>
              <a:fillRect/>
            </a:stretch>
          </p:blipFill>
          <p:spPr>
            <a:xfrm>
              <a:off x="0" y="156"/>
              <a:ext cx="371476" cy="371477"/>
            </a:xfrm>
            <a:prstGeom prst="rect">
              <a:avLst/>
            </a:prstGeom>
            <a:ln w="12700" cap="flat">
              <a:noFill/>
              <a:miter lim="400000"/>
            </a:ln>
            <a:effectLst/>
          </p:spPr>
        </p:pic>
        <p:sp>
          <p:nvSpPr>
            <p:cNvPr id="144" name="Circle"/>
            <p:cNvSpPr/>
            <p:nvPr/>
          </p:nvSpPr>
          <p:spPr>
            <a:xfrm>
              <a:off x="4906" y="0"/>
              <a:ext cx="371791" cy="371790"/>
            </a:xfrm>
            <a:prstGeom prst="ellipse">
              <a:avLst/>
            </a:prstGeom>
            <a:noFill/>
            <a:ln w="12700" cap="flat">
              <a:solidFill>
                <a:srgbClr val="DDDDDD"/>
              </a:solidFill>
              <a:prstDash val="solid"/>
              <a:miter lim="800000"/>
            </a:ln>
            <a:effectLst/>
          </p:spPr>
          <p:txBody>
            <a:bodyPr wrap="square" lIns="45719" tIns="45719" rIns="45719" bIns="45719" numCol="1" anchor="ctr">
              <a:noAutofit/>
            </a:bodyPr>
            <a:lstStyle/>
            <a:p>
              <a:endParaRPr/>
            </a:p>
          </p:txBody>
        </p:sp>
      </p:grpSp>
      <p:sp>
        <p:nvSpPr>
          <p:cNvPr id="30" name="Title 1">
            <a:extLst>
              <a:ext uri="{FF2B5EF4-FFF2-40B4-BE49-F238E27FC236}">
                <a16:creationId xmlns:a16="http://schemas.microsoft.com/office/drawing/2014/main" id="{89F366A2-7BE7-C14A-8F2C-5C4438CC4B5E}"/>
              </a:ext>
            </a:extLst>
          </p:cNvPr>
          <p:cNvSpPr txBox="1"/>
          <p:nvPr/>
        </p:nvSpPr>
        <p:spPr>
          <a:xfrm>
            <a:off x="336428" y="258032"/>
            <a:ext cx="6095903" cy="12676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dirty="0"/>
              <a:t>Welcome to Copenhagen</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124">
                                            <p:bg/>
                                          </p:spTgt>
                                        </p:tgtEl>
                                        <p:attrNameLst>
                                          <p:attrName>style.visibility</p:attrName>
                                        </p:attrNameLst>
                                      </p:cBhvr>
                                      <p:to>
                                        <p:strVal val="visible"/>
                                      </p:to>
                                    </p:set>
                                    <p:animEffect transition="in" filter="box(out)">
                                      <p:cBhvr>
                                        <p:cTn id="7" dur="1000"/>
                                        <p:tgtEl>
                                          <p:spTgt spid="124">
                                            <p:bg/>
                                          </p:spTgt>
                                        </p:tgtEl>
                                      </p:cBhvr>
                                    </p:animEffect>
                                  </p:childTnLst>
                                </p:cTn>
                              </p:par>
                              <p:par>
                                <p:cTn id="8" presetID="4" presetClass="entr" presetSubtype="32" fill="hold" grpId="0" nodeType="withEffect">
                                  <p:stCondLst>
                                    <p:cond delay="0"/>
                                  </p:stCondLst>
                                  <p:iterate>
                                    <p:tmAbs val="0"/>
                                  </p:iterate>
                                  <p:childTnLst>
                                    <p:set>
                                      <p:cBhvr>
                                        <p:cTn id="9" fill="hold"/>
                                        <p:tgtEl>
                                          <p:spTgt spid="124">
                                            <p:txEl>
                                              <p:pRg st="0" end="0"/>
                                            </p:txEl>
                                          </p:spTgt>
                                        </p:tgtEl>
                                        <p:attrNameLst>
                                          <p:attrName>style.visibility</p:attrName>
                                        </p:attrNameLst>
                                      </p:cBhvr>
                                      <p:to>
                                        <p:strVal val="visible"/>
                                      </p:to>
                                    </p:set>
                                    <p:animEffect transition="in" filter="box(out)">
                                      <p:cBhvr>
                                        <p:cTn id="10" dur="1000"/>
                                        <p:tgtEl>
                                          <p:spTgt spid="12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iterate>
                                    <p:tmAbs val="0"/>
                                  </p:iterate>
                                  <p:childTnLst>
                                    <p:set>
                                      <p:cBhvr>
                                        <p:cTn id="14" fill="hold"/>
                                        <p:tgtEl>
                                          <p:spTgt spid="124">
                                            <p:txEl>
                                              <p:pRg st="2" end="2"/>
                                            </p:txEl>
                                          </p:spTgt>
                                        </p:tgtEl>
                                        <p:attrNameLst>
                                          <p:attrName>style.visibility</p:attrName>
                                        </p:attrNameLst>
                                      </p:cBhvr>
                                      <p:to>
                                        <p:strVal val="visible"/>
                                      </p:to>
                                    </p:set>
                                    <p:animEffect transition="in" filter="box(out)">
                                      <p:cBhvr>
                                        <p:cTn id="15" dur="1000"/>
                                        <p:tgtEl>
                                          <p:spTgt spid="12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iterate>
                                    <p:tmAbs val="0"/>
                                  </p:iterate>
                                  <p:childTnLst>
                                    <p:set>
                                      <p:cBhvr>
                                        <p:cTn id="19" fill="hold"/>
                                        <p:tgtEl>
                                          <p:spTgt spid="124">
                                            <p:txEl>
                                              <p:pRg st="3" end="3"/>
                                            </p:txEl>
                                          </p:spTgt>
                                        </p:tgtEl>
                                        <p:attrNameLst>
                                          <p:attrName>style.visibility</p:attrName>
                                        </p:attrNameLst>
                                      </p:cBhvr>
                                      <p:to>
                                        <p:strVal val="visible"/>
                                      </p:to>
                                    </p:set>
                                    <p:animEffect transition="in" filter="box(out)">
                                      <p:cBhvr>
                                        <p:cTn id="20" dur="1000"/>
                                        <p:tgtEl>
                                          <p:spTgt spid="12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iterate>
                                    <p:tmAbs val="0"/>
                                  </p:iterate>
                                  <p:childTnLst>
                                    <p:set>
                                      <p:cBhvr>
                                        <p:cTn id="24" fill="hold"/>
                                        <p:tgtEl>
                                          <p:spTgt spid="125"/>
                                        </p:tgtEl>
                                        <p:attrNameLst>
                                          <p:attrName>style.visibility</p:attrName>
                                        </p:attrNameLst>
                                      </p:cBhvr>
                                      <p:to>
                                        <p:strVal val="visible"/>
                                      </p:to>
                                    </p:set>
                                    <p:animEffect transition="in" filter="box(out)">
                                      <p:cBhvr>
                                        <p:cTn id="25" dur="1000"/>
                                        <p:tgtEl>
                                          <p:spTgt spid="125"/>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grpId="0" nodeType="clickEffect">
                                  <p:stCondLst>
                                    <p:cond delay="0"/>
                                  </p:stCondLst>
                                  <p:iterate>
                                    <p:tmAbs val="0"/>
                                  </p:iterate>
                                  <p:childTnLst>
                                    <p:set>
                                      <p:cBhvr>
                                        <p:cTn id="29" fill="hold"/>
                                        <p:tgtEl>
                                          <p:spTgt spid="126"/>
                                        </p:tgtEl>
                                        <p:attrNameLst>
                                          <p:attrName>style.visibility</p:attrName>
                                        </p:attrNameLst>
                                      </p:cBhvr>
                                      <p:to>
                                        <p:strVal val="visible"/>
                                      </p:to>
                                    </p:set>
                                    <p:animEffect transition="in" filter="box(out)">
                                      <p:cBhvr>
                                        <p:cTn id="30" dur="1000"/>
                                        <p:tgtEl>
                                          <p:spTgt spid="126"/>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32" fill="hold" grpId="0" nodeType="clickEffect">
                                  <p:stCondLst>
                                    <p:cond delay="0"/>
                                  </p:stCondLst>
                                  <p:iterate>
                                    <p:tmAbs val="0"/>
                                  </p:iterate>
                                  <p:childTnLst>
                                    <p:set>
                                      <p:cBhvr>
                                        <p:cTn id="34" fill="hold"/>
                                        <p:tgtEl>
                                          <p:spTgt spid="127"/>
                                        </p:tgtEl>
                                        <p:attrNameLst>
                                          <p:attrName>style.visibility</p:attrName>
                                        </p:attrNameLst>
                                      </p:cBhvr>
                                      <p:to>
                                        <p:strVal val="visible"/>
                                      </p:to>
                                    </p:set>
                                    <p:animEffect transition="in" filter="box(out)">
                                      <p:cBhvr>
                                        <p:cTn id="35" dur="1000"/>
                                        <p:tgtEl>
                                          <p:spTgt spid="127"/>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32" fill="hold" grpId="0" nodeType="clickEffect">
                                  <p:stCondLst>
                                    <p:cond delay="0"/>
                                  </p:stCondLst>
                                  <p:iterate>
                                    <p:tmAbs val="0"/>
                                  </p:iterate>
                                  <p:childTnLst>
                                    <p:set>
                                      <p:cBhvr>
                                        <p:cTn id="39" fill="hold"/>
                                        <p:tgtEl>
                                          <p:spTgt spid="128"/>
                                        </p:tgtEl>
                                        <p:attrNameLst>
                                          <p:attrName>style.visibility</p:attrName>
                                        </p:attrNameLst>
                                      </p:cBhvr>
                                      <p:to>
                                        <p:strVal val="visible"/>
                                      </p:to>
                                    </p:set>
                                    <p:animEffect transition="in" filter="box(out)">
                                      <p:cBhvr>
                                        <p:cTn id="40" dur="1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build="p" bldLvl="5" animBg="1" advAuto="0"/>
      <p:bldP spid="125" grpId="0" animBg="1" advAuto="0"/>
      <p:bldP spid="126" grpId="0" animBg="1" advAuto="0"/>
      <p:bldP spid="127" grpId="0" animBg="1" advAuto="0"/>
      <p:bldP spid="128"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sp>
        <p:nvSpPr>
          <p:cNvPr id="150" name="Subtitle 2"/>
          <p:cNvSpPr txBox="1">
            <a:spLocks noGrp="1"/>
          </p:cNvSpPr>
          <p:nvPr>
            <p:ph type="subTitle" sz="quarter" idx="1"/>
          </p:nvPr>
        </p:nvSpPr>
        <p:spPr>
          <a:xfrm>
            <a:off x="341324" y="2800503"/>
            <a:ext cx="4911401" cy="2219326"/>
          </a:xfrm>
          <a:prstGeom prst="rect">
            <a:avLst/>
          </a:prstGeom>
        </p:spPr>
        <p:txBody>
          <a:bodyPr/>
          <a:lstStyle/>
          <a:p>
            <a:pPr algn="l">
              <a:lnSpc>
                <a:spcPct val="100000"/>
              </a:lnSpc>
              <a:spcBef>
                <a:spcPts val="800"/>
              </a:spcBef>
              <a:defRPr sz="1400">
                <a:solidFill>
                  <a:srgbClr val="005093"/>
                </a:solidFill>
                <a:latin typeface="Grot12 Normal"/>
                <a:ea typeface="Grot12 Normal"/>
                <a:cs typeface="Grot12 Normal"/>
                <a:sym typeface="Grot12 Normal"/>
              </a:defRPr>
            </a:pPr>
            <a:r>
              <a:rPr lang="en-GB" dirty="0"/>
              <a:t>Learning</a:t>
            </a:r>
            <a:r>
              <a:rPr dirty="0"/>
              <a:t> objectives:</a:t>
            </a:r>
          </a:p>
          <a:p>
            <a:pPr marL="187157" indent="-187157" algn="l">
              <a:lnSpc>
                <a:spcPct val="100000"/>
              </a:lnSpc>
              <a:spcBef>
                <a:spcPts val="300"/>
              </a:spcBef>
              <a:buClr>
                <a:srgbClr val="D82333"/>
              </a:buClr>
              <a:buSzPct val="100000"/>
              <a:buAutoNum type="arabicPeriod"/>
              <a:defRPr sz="1400">
                <a:solidFill>
                  <a:srgbClr val="005093"/>
                </a:solidFill>
                <a:latin typeface="Grot12 Normal"/>
                <a:ea typeface="Grot12 Normal"/>
                <a:cs typeface="Grot12 Normal"/>
                <a:sym typeface="Grot12 Normal"/>
              </a:defRPr>
            </a:pPr>
            <a:r>
              <a:rPr dirty="0"/>
              <a:t>To understand what a positive mindset is.</a:t>
            </a:r>
          </a:p>
          <a:p>
            <a:pPr marL="187157" indent="-187157" algn="l">
              <a:lnSpc>
                <a:spcPct val="100000"/>
              </a:lnSpc>
              <a:spcBef>
                <a:spcPts val="300"/>
              </a:spcBef>
              <a:buClr>
                <a:srgbClr val="D82333"/>
              </a:buClr>
              <a:buSzPct val="100000"/>
              <a:buAutoNum type="arabicPeriod"/>
              <a:defRPr sz="1400">
                <a:solidFill>
                  <a:srgbClr val="005093"/>
                </a:solidFill>
                <a:latin typeface="Grot12 Normal"/>
                <a:ea typeface="Grot12 Normal"/>
                <a:cs typeface="Grot12 Normal"/>
                <a:sym typeface="Grot12 Normal"/>
              </a:defRPr>
            </a:pPr>
            <a:r>
              <a:rPr dirty="0"/>
              <a:t>To be able to change negative thoughts into positive thoughts.</a:t>
            </a:r>
          </a:p>
          <a:p>
            <a:pPr marL="187157" indent="-187157" algn="l">
              <a:lnSpc>
                <a:spcPct val="100000"/>
              </a:lnSpc>
              <a:spcBef>
                <a:spcPts val="300"/>
              </a:spcBef>
              <a:buClr>
                <a:srgbClr val="D82333"/>
              </a:buClr>
              <a:buSzPct val="100000"/>
              <a:buAutoNum type="arabicPeriod"/>
              <a:defRPr sz="1400">
                <a:solidFill>
                  <a:srgbClr val="005093"/>
                </a:solidFill>
                <a:latin typeface="Grot12 Normal"/>
                <a:ea typeface="Grot12 Normal"/>
                <a:cs typeface="Grot12 Normal"/>
                <a:sym typeface="Grot12 Normal"/>
              </a:defRPr>
            </a:pPr>
            <a:r>
              <a:rPr dirty="0"/>
              <a:t>To know why it is beneficial to have a positive mindset.  </a:t>
            </a:r>
          </a:p>
        </p:txBody>
      </p:sp>
      <p:sp>
        <p:nvSpPr>
          <p:cNvPr id="152" name="Title 1"/>
          <p:cNvSpPr txBox="1"/>
          <p:nvPr/>
        </p:nvSpPr>
        <p:spPr>
          <a:xfrm>
            <a:off x="345228" y="2341400"/>
            <a:ext cx="3897649" cy="723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600" b="1">
                <a:solidFill>
                  <a:srgbClr val="005093"/>
                </a:solidFill>
                <a:latin typeface="Grot12 Condensed"/>
                <a:ea typeface="Grot12 Condensed"/>
                <a:cs typeface="Grot12 Condensed"/>
                <a:sym typeface="Grot12 Condensed"/>
              </a:defRPr>
            </a:lvl1pPr>
          </a:lstStyle>
          <a:p>
            <a:r>
              <a:t>Why do I need a positive mindset?</a:t>
            </a:r>
          </a:p>
        </p:txBody>
      </p:sp>
      <p:pic>
        <p:nvPicPr>
          <p:cNvPr id="153" name="1258033.jpg" descr="1258033.jpg"/>
          <p:cNvPicPr>
            <a:picLocks noChangeAspect="1"/>
          </p:cNvPicPr>
          <p:nvPr/>
        </p:nvPicPr>
        <p:blipFill>
          <a:blip r:embed="rId4"/>
          <a:srcRect l="30008" r="13825"/>
          <a:stretch>
            <a:fillRect/>
          </a:stretch>
        </p:blipFill>
        <p:spPr>
          <a:xfrm>
            <a:off x="6670026" y="373933"/>
            <a:ext cx="5152842" cy="6110134"/>
          </a:xfrm>
          <a:prstGeom prst="rect">
            <a:avLst/>
          </a:prstGeom>
          <a:ln w="12700">
            <a:miter lim="400000"/>
          </a:ln>
        </p:spPr>
      </p:pic>
      <p:sp>
        <p:nvSpPr>
          <p:cNvPr id="7" name="Title 1">
            <a:extLst>
              <a:ext uri="{FF2B5EF4-FFF2-40B4-BE49-F238E27FC236}">
                <a16:creationId xmlns:a16="http://schemas.microsoft.com/office/drawing/2014/main" id="{AEF889AD-1751-B342-BFC1-3501113C52B7}"/>
              </a:ext>
            </a:extLst>
          </p:cNvPr>
          <p:cNvSpPr txBox="1"/>
          <p:nvPr/>
        </p:nvSpPr>
        <p:spPr>
          <a:xfrm>
            <a:off x="336429" y="258031"/>
            <a:ext cx="6243048" cy="2083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sz="9500" dirty="0"/>
              <a:t>YOUR BIG QUESTION TO ANSWER IN Copenhagen IS:</a:t>
            </a:r>
            <a:endParaRPr sz="9500"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150">
                                            <p:bg/>
                                          </p:spTgt>
                                        </p:tgtEl>
                                        <p:attrNameLst>
                                          <p:attrName>style.visibility</p:attrName>
                                        </p:attrNameLst>
                                      </p:cBhvr>
                                      <p:to>
                                        <p:strVal val="visible"/>
                                      </p:to>
                                    </p:set>
                                    <p:animEffect transition="in" filter="box(out)">
                                      <p:cBhvr>
                                        <p:cTn id="7" dur="1000"/>
                                        <p:tgtEl>
                                          <p:spTgt spid="150">
                                            <p:bg/>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iterate>
                                    <p:tmAbs val="0"/>
                                  </p:iterate>
                                  <p:childTnLst>
                                    <p:set>
                                      <p:cBhvr>
                                        <p:cTn id="11" fill="hold"/>
                                        <p:tgtEl>
                                          <p:spTgt spid="150">
                                            <p:txEl>
                                              <p:pRg st="0" end="0"/>
                                            </p:txEl>
                                          </p:spTgt>
                                        </p:tgtEl>
                                        <p:attrNameLst>
                                          <p:attrName>style.visibility</p:attrName>
                                        </p:attrNameLst>
                                      </p:cBhvr>
                                      <p:to>
                                        <p:strVal val="visible"/>
                                      </p:to>
                                    </p:set>
                                    <p:animEffect transition="in" filter="box(out)">
                                      <p:cBhvr>
                                        <p:cTn id="12" dur="1000"/>
                                        <p:tgtEl>
                                          <p:spTgt spid="15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iterate>
                                    <p:tmAbs val="0"/>
                                  </p:iterate>
                                  <p:childTnLst>
                                    <p:set>
                                      <p:cBhvr>
                                        <p:cTn id="16" fill="hold"/>
                                        <p:tgtEl>
                                          <p:spTgt spid="150">
                                            <p:txEl>
                                              <p:pRg st="1" end="1"/>
                                            </p:txEl>
                                          </p:spTgt>
                                        </p:tgtEl>
                                        <p:attrNameLst>
                                          <p:attrName>style.visibility</p:attrName>
                                        </p:attrNameLst>
                                      </p:cBhvr>
                                      <p:to>
                                        <p:strVal val="visible"/>
                                      </p:to>
                                    </p:set>
                                    <p:animEffect transition="in" filter="box(out)">
                                      <p:cBhvr>
                                        <p:cTn id="17" dur="1000"/>
                                        <p:tgtEl>
                                          <p:spTgt spid="15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iterate>
                                    <p:tmAbs val="0"/>
                                  </p:iterate>
                                  <p:childTnLst>
                                    <p:set>
                                      <p:cBhvr>
                                        <p:cTn id="21" fill="hold"/>
                                        <p:tgtEl>
                                          <p:spTgt spid="150">
                                            <p:txEl>
                                              <p:pRg st="2" end="2"/>
                                            </p:txEl>
                                          </p:spTgt>
                                        </p:tgtEl>
                                        <p:attrNameLst>
                                          <p:attrName>style.visibility</p:attrName>
                                        </p:attrNameLst>
                                      </p:cBhvr>
                                      <p:to>
                                        <p:strVal val="visible"/>
                                      </p:to>
                                    </p:set>
                                    <p:animEffect transition="in" filter="box(out)">
                                      <p:cBhvr>
                                        <p:cTn id="22" dur="1000"/>
                                        <p:tgtEl>
                                          <p:spTgt spid="15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iterate>
                                    <p:tmAbs val="0"/>
                                  </p:iterate>
                                  <p:childTnLst>
                                    <p:set>
                                      <p:cBhvr>
                                        <p:cTn id="26" fill="hold"/>
                                        <p:tgtEl>
                                          <p:spTgt spid="150">
                                            <p:txEl>
                                              <p:pRg st="3" end="3"/>
                                            </p:txEl>
                                          </p:spTgt>
                                        </p:tgtEl>
                                        <p:attrNameLst>
                                          <p:attrName>style.visibility</p:attrName>
                                        </p:attrNameLst>
                                      </p:cBhvr>
                                      <p:to>
                                        <p:strVal val="visible"/>
                                      </p:to>
                                    </p:set>
                                    <p:animEffect transition="in" filter="box(out)">
                                      <p:cBhvr>
                                        <p:cTn id="27" dur="1000"/>
                                        <p:tgtEl>
                                          <p:spTgt spid="1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build="p" bldLvl="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 name="Group"/>
          <p:cNvGrpSpPr/>
          <p:nvPr/>
        </p:nvGrpSpPr>
        <p:grpSpPr>
          <a:xfrm>
            <a:off x="-162586" y="-26800"/>
            <a:ext cx="6255577" cy="7040684"/>
            <a:chOff x="0" y="0"/>
            <a:chExt cx="6255576" cy="7040683"/>
          </a:xfrm>
        </p:grpSpPr>
        <p:sp>
          <p:nvSpPr>
            <p:cNvPr id="157" name="Rectangle"/>
            <p:cNvSpPr/>
            <p:nvPr/>
          </p:nvSpPr>
          <p:spPr>
            <a:xfrm>
              <a:off x="156452" y="0"/>
              <a:ext cx="6099125" cy="6911600"/>
            </a:xfrm>
            <a:prstGeom prst="rect">
              <a:avLst/>
            </a:prstGeom>
            <a:solidFill>
              <a:srgbClr val="D82333"/>
            </a:solidFill>
            <a:ln w="12700" cap="flat">
              <a:noFill/>
              <a:miter lim="400000"/>
            </a:ln>
            <a:effectLst/>
          </p:spPr>
          <p:txBody>
            <a:bodyPr wrap="square" lIns="45719" tIns="45719" rIns="45719" bIns="45719" numCol="1" anchor="ctr">
              <a:noAutofit/>
            </a:bodyPr>
            <a:lstStyle/>
            <a:p>
              <a:pPr>
                <a:defRPr>
                  <a:solidFill>
                    <a:srgbClr val="D82333"/>
                  </a:solidFill>
                </a:defRPr>
              </a:pPr>
              <a:endParaRPr/>
            </a:p>
          </p:txBody>
        </p:sp>
        <p:pic>
          <p:nvPicPr>
            <p:cNvPr id="158" name="Image" descr="Image"/>
            <p:cNvPicPr>
              <a:picLocks noChangeAspect="1"/>
            </p:cNvPicPr>
            <p:nvPr/>
          </p:nvPicPr>
          <p:blipFill>
            <a:blip r:embed="rId3"/>
            <a:srcRect l="73919" r="11833" b="78924"/>
            <a:stretch>
              <a:fillRect/>
            </a:stretch>
          </p:blipFill>
          <p:spPr>
            <a:xfrm>
              <a:off x="0" y="3880765"/>
              <a:ext cx="4927723" cy="3159919"/>
            </a:xfrm>
            <a:prstGeom prst="rect">
              <a:avLst/>
            </a:prstGeom>
            <a:ln w="12700" cap="flat">
              <a:noFill/>
              <a:miter lim="400000"/>
            </a:ln>
            <a:effectLst/>
          </p:spPr>
        </p:pic>
      </p:grpSp>
      <p:pic>
        <p:nvPicPr>
          <p:cNvPr id="160" name="England_Crest_2COL_SPOT_FILL.png" descr="England_Crest_2COL_SPOT_FILL.png"/>
          <p:cNvPicPr>
            <a:picLocks noChangeAspect="1"/>
          </p:cNvPicPr>
          <p:nvPr/>
        </p:nvPicPr>
        <p:blipFill>
          <a:blip r:embed="rId4"/>
          <a:stretch>
            <a:fillRect/>
          </a:stretch>
        </p:blipFill>
        <p:spPr>
          <a:xfrm>
            <a:off x="372538" y="5625871"/>
            <a:ext cx="723901" cy="861423"/>
          </a:xfrm>
          <a:prstGeom prst="rect">
            <a:avLst/>
          </a:prstGeom>
          <a:ln w="12700">
            <a:miter lim="400000"/>
          </a:ln>
        </p:spPr>
      </p:pic>
      <p:sp>
        <p:nvSpPr>
          <p:cNvPr id="161" name="Subtitle 2"/>
          <p:cNvSpPr txBox="1">
            <a:spLocks noGrp="1"/>
          </p:cNvSpPr>
          <p:nvPr>
            <p:ph type="subTitle" sz="half" idx="1"/>
          </p:nvPr>
        </p:nvSpPr>
        <p:spPr>
          <a:xfrm>
            <a:off x="344241" y="1953462"/>
            <a:ext cx="5365743" cy="4814883"/>
          </a:xfrm>
          <a:prstGeom prst="rect">
            <a:avLst/>
          </a:prstGeom>
        </p:spPr>
        <p:txBody>
          <a:bodyPr/>
          <a:lstStyle/>
          <a:p>
            <a:pPr algn="l">
              <a:lnSpc>
                <a:spcPct val="100000"/>
              </a:lnSpc>
              <a:spcBef>
                <a:spcPts val="1500"/>
              </a:spcBef>
              <a:defRPr sz="1400">
                <a:solidFill>
                  <a:srgbClr val="FFFFFF"/>
                </a:solidFill>
                <a:latin typeface="Grot12 Normal"/>
                <a:ea typeface="Grot12 Normal"/>
                <a:cs typeface="Grot12 Normal"/>
                <a:sym typeface="Grot12 Normal"/>
              </a:defRPr>
            </a:pPr>
            <a:r>
              <a:t>Jack Rutter is 30 years old, and 12 years ago he was playing football for Birmingham City’s youth and reserve sides. During an evening out with friends, he sadly received a brain injury. At first, doctors weren’t sure how severe Jack’s injury was, but he became deaf in one ear, had trouble with his balance and co-ordination and even his memory and speech were affected. </a:t>
            </a:r>
          </a:p>
          <a:p>
            <a:pPr algn="l">
              <a:lnSpc>
                <a:spcPct val="100000"/>
              </a:lnSpc>
              <a:spcBef>
                <a:spcPts val="1500"/>
              </a:spcBef>
              <a:defRPr sz="1400">
                <a:solidFill>
                  <a:srgbClr val="FFFFFF"/>
                </a:solidFill>
                <a:latin typeface="Grot12 Normal"/>
                <a:ea typeface="Grot12 Normal"/>
                <a:cs typeface="Grot12 Normal"/>
                <a:sym typeface="Grot12 Normal"/>
              </a:defRPr>
            </a:pPr>
            <a:r>
              <a:t>Even though Jack made amazing progress with his recovery, he had to retire from professional football due to the lasting effects of his injury.  </a:t>
            </a:r>
          </a:p>
          <a:p>
            <a:pPr algn="l">
              <a:lnSpc>
                <a:spcPct val="100000"/>
              </a:lnSpc>
              <a:spcBef>
                <a:spcPts val="1500"/>
              </a:spcBef>
              <a:defRPr sz="1400">
                <a:solidFill>
                  <a:srgbClr val="FFFFFF"/>
                </a:solidFill>
                <a:latin typeface="Grot12 Normal"/>
                <a:ea typeface="Grot12 Normal"/>
                <a:cs typeface="Grot12 Normal"/>
                <a:sym typeface="Grot12 Normal"/>
              </a:defRPr>
            </a:pPr>
            <a:endParaRPr/>
          </a:p>
        </p:txBody>
      </p:sp>
      <p:sp>
        <p:nvSpPr>
          <p:cNvPr id="163" name="Subtitle 2"/>
          <p:cNvSpPr txBox="1"/>
          <p:nvPr/>
        </p:nvSpPr>
        <p:spPr>
          <a:xfrm>
            <a:off x="6735441" y="2474598"/>
            <a:ext cx="4754440" cy="4029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1500"/>
              </a:spcBef>
              <a:defRPr sz="1400">
                <a:solidFill>
                  <a:srgbClr val="005093"/>
                </a:solidFill>
                <a:latin typeface="Grot12 Normal"/>
                <a:ea typeface="Grot12 Normal"/>
                <a:cs typeface="Grot12 Normal"/>
                <a:sym typeface="Grot12 Normal"/>
              </a:defRPr>
            </a:pPr>
            <a:r>
              <a:rPr dirty="0"/>
              <a:t>However, an opportunity arose for Jack in 2012 when he was introduced to Cerebral Palsy football</a:t>
            </a:r>
            <a:r>
              <a:rPr lang="en-US" dirty="0"/>
              <a:t>, </a:t>
            </a:r>
            <a:r>
              <a:rPr dirty="0"/>
              <a:t>a 7-a-side game on a smaller pitch, open to those with disorders such as a traumatic brain injury. </a:t>
            </a:r>
          </a:p>
          <a:p>
            <a:pPr>
              <a:spcBef>
                <a:spcPts val="1500"/>
              </a:spcBef>
              <a:defRPr sz="1400">
                <a:solidFill>
                  <a:srgbClr val="005093"/>
                </a:solidFill>
                <a:latin typeface="Grot12 Normal"/>
                <a:ea typeface="Grot12 Normal"/>
                <a:cs typeface="Grot12 Normal"/>
                <a:sym typeface="Grot12 Normal"/>
              </a:defRPr>
            </a:pPr>
            <a:r>
              <a:rPr dirty="0"/>
              <a:t>“Eventually the opportunity did come </a:t>
            </a:r>
            <a:r>
              <a:rPr lang="en-GB" dirty="0"/>
              <a:t>along,</a:t>
            </a:r>
            <a:r>
              <a:rPr dirty="0"/>
              <a:t> and it was the best opportunity in the world,” </a:t>
            </a:r>
            <a:r>
              <a:rPr lang="en-US" dirty="0"/>
              <a:t>said </a:t>
            </a:r>
            <a:r>
              <a:rPr dirty="0"/>
              <a:t>Jack. Within 12 months he was representing England. “It wasn’t a normal trajectory to playing for your </a:t>
            </a:r>
            <a:r>
              <a:rPr lang="en-GB" dirty="0"/>
              <a:t>country,</a:t>
            </a:r>
            <a:r>
              <a:rPr dirty="0"/>
              <a:t> so it made it extra special</a:t>
            </a:r>
            <a:r>
              <a:rPr lang="en-US" dirty="0"/>
              <a:t>,</a:t>
            </a:r>
            <a:r>
              <a:rPr dirty="0"/>
              <a:t>” explained Jack. “Seeing your shirt hanging there for the first time with your name and number on the back, the three lions on </a:t>
            </a:r>
            <a:r>
              <a:rPr lang="en-US"/>
              <a:t>the </a:t>
            </a:r>
            <a:r>
              <a:t>chest</a:t>
            </a:r>
            <a:r>
              <a:rPr dirty="0"/>
              <a:t>, it’s just an overwhelming feeling. You can’t quite believe it’s happened.”</a:t>
            </a:r>
          </a:p>
          <a:p>
            <a:pPr>
              <a:spcBef>
                <a:spcPts val="1500"/>
              </a:spcBef>
              <a:defRPr sz="1400">
                <a:solidFill>
                  <a:srgbClr val="005093"/>
                </a:solidFill>
                <a:latin typeface="Grot12 Normal"/>
                <a:ea typeface="Grot12 Normal"/>
                <a:cs typeface="Grot12 Normal"/>
                <a:sym typeface="Grot12 Normal"/>
              </a:defRPr>
            </a:pPr>
            <a:r>
              <a:rPr dirty="0"/>
              <a:t>Jack led England as captain at both the European and World Championships. He led Team GB’s CP football side at the 2016 Paralympic Games in Rio. Unfortunately, Jack faced another monumental setback at the beginning of 2018.</a:t>
            </a:r>
          </a:p>
        </p:txBody>
      </p:sp>
      <p:sp>
        <p:nvSpPr>
          <p:cNvPr id="164" name="Title 1"/>
          <p:cNvSpPr txBox="1"/>
          <p:nvPr/>
        </p:nvSpPr>
        <p:spPr>
          <a:xfrm>
            <a:off x="332528" y="1439700"/>
            <a:ext cx="3897649" cy="723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defRPr sz="1600" b="1">
                <a:solidFill>
                  <a:srgbClr val="FFFFFF"/>
                </a:solidFill>
                <a:latin typeface="Grot12 Condensed"/>
                <a:ea typeface="Grot12 Condensed"/>
                <a:cs typeface="Grot12 Condensed"/>
                <a:sym typeface="Grot12 Condensed"/>
              </a:defRPr>
            </a:lvl1pPr>
          </a:lstStyle>
          <a:p>
            <a:r>
              <a:t>Jack Rutter</a:t>
            </a:r>
          </a:p>
        </p:txBody>
      </p:sp>
      <p:sp>
        <p:nvSpPr>
          <p:cNvPr id="165" name="“When you retire from professional football and you’re only 19 years old you lose your motivation and then you lose your focus” he admitted."/>
          <p:cNvSpPr txBox="1"/>
          <p:nvPr/>
        </p:nvSpPr>
        <p:spPr>
          <a:xfrm>
            <a:off x="6771340" y="791162"/>
            <a:ext cx="4421367" cy="15003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110000"/>
              </a:lnSpc>
              <a:defRPr sz="2100" b="1">
                <a:solidFill>
                  <a:srgbClr val="005093"/>
                </a:solidFill>
                <a:latin typeface="Grot12 Condensed"/>
                <a:ea typeface="Grot12 Condensed"/>
                <a:cs typeface="Grot12 Condensed"/>
                <a:sym typeface="Grot12 Condensed"/>
              </a:defRPr>
            </a:lvl1pPr>
          </a:lstStyle>
          <a:p>
            <a:r>
              <a:rPr dirty="0"/>
              <a:t>“When you retire from professional football and you’re only 19 years old you lose your motivation and then you lose your focus”</a:t>
            </a:r>
            <a:r>
              <a:rPr lang="en-US" dirty="0"/>
              <a:t>,</a:t>
            </a:r>
            <a:r>
              <a:rPr dirty="0"/>
              <a:t> he admitted. </a:t>
            </a:r>
          </a:p>
        </p:txBody>
      </p:sp>
      <p:sp>
        <p:nvSpPr>
          <p:cNvPr id="11" name="Title 1">
            <a:extLst>
              <a:ext uri="{FF2B5EF4-FFF2-40B4-BE49-F238E27FC236}">
                <a16:creationId xmlns:a16="http://schemas.microsoft.com/office/drawing/2014/main" id="{BFF012AE-A64C-4142-B6E6-73227A89A4E9}"/>
              </a:ext>
            </a:extLst>
          </p:cNvPr>
          <p:cNvSpPr txBox="1"/>
          <p:nvPr/>
        </p:nvSpPr>
        <p:spPr>
          <a:xfrm>
            <a:off x="336428" y="258032"/>
            <a:ext cx="4876703" cy="11816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dirty="0">
                <a:solidFill>
                  <a:schemeClr val="bg1"/>
                </a:solidFill>
              </a:rPr>
              <a:t>Player profile</a:t>
            </a:r>
            <a:endParaRPr dirty="0">
              <a:solidFill>
                <a:schemeClr val="bg1"/>
              </a:solidFill>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 name="Group"/>
          <p:cNvGrpSpPr/>
          <p:nvPr/>
        </p:nvGrpSpPr>
        <p:grpSpPr>
          <a:xfrm>
            <a:off x="-162586" y="-26800"/>
            <a:ext cx="6255577" cy="7040684"/>
            <a:chOff x="0" y="0"/>
            <a:chExt cx="6255576" cy="7040683"/>
          </a:xfrm>
        </p:grpSpPr>
        <p:sp>
          <p:nvSpPr>
            <p:cNvPr id="169" name="Rectangle"/>
            <p:cNvSpPr/>
            <p:nvPr/>
          </p:nvSpPr>
          <p:spPr>
            <a:xfrm>
              <a:off x="156452" y="0"/>
              <a:ext cx="6099125" cy="6911600"/>
            </a:xfrm>
            <a:prstGeom prst="rect">
              <a:avLst/>
            </a:prstGeom>
            <a:solidFill>
              <a:srgbClr val="D82333"/>
            </a:solidFill>
            <a:ln w="12700" cap="flat">
              <a:noFill/>
              <a:miter lim="400000"/>
            </a:ln>
            <a:effectLst/>
          </p:spPr>
          <p:txBody>
            <a:bodyPr wrap="square" lIns="45719" tIns="45719" rIns="45719" bIns="45719" numCol="1" anchor="ctr">
              <a:noAutofit/>
            </a:bodyPr>
            <a:lstStyle/>
            <a:p>
              <a:pPr>
                <a:defRPr>
                  <a:solidFill>
                    <a:srgbClr val="D82333"/>
                  </a:solidFill>
                </a:defRPr>
              </a:pPr>
              <a:endParaRPr/>
            </a:p>
          </p:txBody>
        </p:sp>
        <p:pic>
          <p:nvPicPr>
            <p:cNvPr id="170" name="Image" descr="Image"/>
            <p:cNvPicPr>
              <a:picLocks noChangeAspect="1"/>
            </p:cNvPicPr>
            <p:nvPr/>
          </p:nvPicPr>
          <p:blipFill>
            <a:blip r:embed="rId3"/>
            <a:srcRect l="73919" r="11833" b="78924"/>
            <a:stretch>
              <a:fillRect/>
            </a:stretch>
          </p:blipFill>
          <p:spPr>
            <a:xfrm>
              <a:off x="0" y="3880765"/>
              <a:ext cx="4927723" cy="3159919"/>
            </a:xfrm>
            <a:prstGeom prst="rect">
              <a:avLst/>
            </a:prstGeom>
            <a:ln w="12700" cap="flat">
              <a:noFill/>
              <a:miter lim="400000"/>
            </a:ln>
            <a:effectLst/>
          </p:spPr>
        </p:pic>
      </p:grpSp>
      <p:pic>
        <p:nvPicPr>
          <p:cNvPr id="172" name="England_Crest_2COL_SPOT_FILL.png" descr="England_Crest_2COL_SPOT_FILL.png"/>
          <p:cNvPicPr>
            <a:picLocks noChangeAspect="1"/>
          </p:cNvPicPr>
          <p:nvPr/>
        </p:nvPicPr>
        <p:blipFill>
          <a:blip r:embed="rId4"/>
          <a:stretch>
            <a:fillRect/>
          </a:stretch>
        </p:blipFill>
        <p:spPr>
          <a:xfrm>
            <a:off x="372538" y="5625871"/>
            <a:ext cx="723901" cy="861423"/>
          </a:xfrm>
          <a:prstGeom prst="rect">
            <a:avLst/>
          </a:prstGeom>
          <a:ln w="12700">
            <a:miter lim="400000"/>
          </a:ln>
        </p:spPr>
      </p:pic>
      <p:sp>
        <p:nvSpPr>
          <p:cNvPr id="173" name="Subtitle 2"/>
          <p:cNvSpPr txBox="1">
            <a:spLocks noGrp="1"/>
          </p:cNvSpPr>
          <p:nvPr>
            <p:ph type="subTitle" sz="half" idx="1"/>
          </p:nvPr>
        </p:nvSpPr>
        <p:spPr>
          <a:xfrm>
            <a:off x="356941" y="456108"/>
            <a:ext cx="5216859" cy="5755852"/>
          </a:xfrm>
          <a:prstGeom prst="rect">
            <a:avLst/>
          </a:prstGeom>
        </p:spPr>
        <p:txBody>
          <a:bodyPr/>
          <a:lstStyle/>
          <a:p>
            <a:pPr algn="l">
              <a:lnSpc>
                <a:spcPct val="100000"/>
              </a:lnSpc>
              <a:spcBef>
                <a:spcPts val="1500"/>
              </a:spcBef>
              <a:defRPr sz="1400">
                <a:solidFill>
                  <a:srgbClr val="FFFFFF"/>
                </a:solidFill>
                <a:latin typeface="Grot12 Normal"/>
                <a:ea typeface="Grot12 Normal"/>
                <a:cs typeface="Grot12 Normal"/>
                <a:sym typeface="Grot12 Normal"/>
              </a:defRPr>
            </a:pPr>
            <a:r>
              <a:rPr dirty="0"/>
              <a:t>Following a change to the rules regarding the level of a player’s impairment, Jack was told he could not continue playing CP football. </a:t>
            </a:r>
          </a:p>
          <a:p>
            <a:pPr algn="l">
              <a:lnSpc>
                <a:spcPct val="100000"/>
              </a:lnSpc>
              <a:spcBef>
                <a:spcPts val="1500"/>
              </a:spcBef>
              <a:defRPr sz="1400">
                <a:solidFill>
                  <a:srgbClr val="FFFFFF"/>
                </a:solidFill>
                <a:latin typeface="Grot12 Normal"/>
                <a:ea typeface="Grot12 Normal"/>
                <a:cs typeface="Grot12 Normal"/>
                <a:sym typeface="Grot12 Normal"/>
              </a:defRPr>
            </a:pPr>
            <a:r>
              <a:rPr dirty="0"/>
              <a:t>In response, Jack looked to use his previous experiences to help manage the disappointment of another cruel setback.</a:t>
            </a:r>
          </a:p>
          <a:p>
            <a:pPr algn="l">
              <a:lnSpc>
                <a:spcPct val="100000"/>
              </a:lnSpc>
              <a:spcBef>
                <a:spcPts val="1500"/>
              </a:spcBef>
              <a:defRPr sz="1400">
                <a:solidFill>
                  <a:srgbClr val="FFFFFF"/>
                </a:solidFill>
                <a:latin typeface="Grot12 Normal"/>
                <a:ea typeface="Grot12 Normal"/>
                <a:cs typeface="Grot12 Normal"/>
                <a:sym typeface="Grot12 Normal"/>
              </a:defRPr>
            </a:pPr>
            <a:r>
              <a:rPr dirty="0"/>
              <a:t>However, it wasn’t long before he was presented with a fresh opportunity to get back into the sport.</a:t>
            </a:r>
          </a:p>
          <a:p>
            <a:pPr algn="l">
              <a:lnSpc>
                <a:spcPct val="100000"/>
              </a:lnSpc>
              <a:spcBef>
                <a:spcPts val="1500"/>
              </a:spcBef>
              <a:defRPr sz="1400">
                <a:solidFill>
                  <a:srgbClr val="FFFFFF"/>
                </a:solidFill>
                <a:latin typeface="Grot12 Normal"/>
                <a:ea typeface="Grot12 Normal"/>
                <a:cs typeface="Grot12 Normal"/>
                <a:sym typeface="Grot12 Normal"/>
              </a:defRPr>
            </a:pPr>
            <a:r>
              <a:rPr dirty="0"/>
              <a:t>After being approached by the FA, Jack decided to channel his energy and passion for football into a new discipline – coaching. Remarkably, not only has he now progressed to head coach of England’s </a:t>
            </a:r>
            <a:r>
              <a:rPr lang="en-US" dirty="0"/>
              <a:t>Under </a:t>
            </a:r>
            <a:r>
              <a:rPr dirty="0"/>
              <a:t>21</a:t>
            </a:r>
            <a:r>
              <a:rPr lang="en-US" dirty="0"/>
              <a:t>’s</a:t>
            </a:r>
            <a:r>
              <a:rPr dirty="0"/>
              <a:t> CP team, he has also recently completed his UEFA A coaching license.</a:t>
            </a:r>
          </a:p>
        </p:txBody>
      </p:sp>
      <p:sp>
        <p:nvSpPr>
          <p:cNvPr id="174" name="Subtitle 2"/>
          <p:cNvSpPr txBox="1"/>
          <p:nvPr/>
        </p:nvSpPr>
        <p:spPr>
          <a:xfrm>
            <a:off x="6649960" y="456108"/>
            <a:ext cx="4856164" cy="2199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1500"/>
              </a:spcBef>
              <a:defRPr sz="1400">
                <a:solidFill>
                  <a:srgbClr val="005093"/>
                </a:solidFill>
                <a:latin typeface="Grot12 Normal"/>
                <a:ea typeface="Grot12 Normal"/>
                <a:cs typeface="Grot12 Normal"/>
                <a:sym typeface="Grot12 Normal"/>
              </a:defRPr>
            </a:pPr>
            <a:r>
              <a:rPr dirty="0"/>
              <a:t>“I didn’t think I’d enjoy coaching as much as I do now. Playing is unbelievable, it’s very difficult to rival that feeling, but when you put on a good training session and the lads learn something from it and then they do it in a game, it’s a very rewarding feeling,” said Jack. </a:t>
            </a:r>
          </a:p>
          <a:p>
            <a:pPr>
              <a:spcBef>
                <a:spcPts val="1500"/>
              </a:spcBef>
              <a:defRPr sz="1400">
                <a:solidFill>
                  <a:srgbClr val="005093"/>
                </a:solidFill>
                <a:latin typeface="Grot12 Normal"/>
                <a:ea typeface="Grot12 Normal"/>
                <a:cs typeface="Grot12 Normal"/>
                <a:sym typeface="Grot12 Normal"/>
              </a:defRPr>
            </a:pPr>
            <a:r>
              <a:rPr dirty="0"/>
              <a:t>“I’m 29 years old but I’ve learned so much and been through so much in my life, experiencing some of the ultimate highs in life but also some of the ultimate lows. I just try and pass on my experience.</a:t>
            </a:r>
            <a:r>
              <a:rPr lang="en-US" dirty="0"/>
              <a:t>"</a:t>
            </a:r>
            <a:endParaRPr dirty="0"/>
          </a:p>
        </p:txBody>
      </p:sp>
      <p:pic>
        <p:nvPicPr>
          <p:cNvPr id="175" name="Picture 2" descr="Picture 2"/>
          <p:cNvPicPr>
            <a:picLocks noChangeAspect="1"/>
          </p:cNvPicPr>
          <p:nvPr/>
        </p:nvPicPr>
        <p:blipFill>
          <a:blip r:embed="rId5"/>
          <a:srcRect t="613" b="43085"/>
          <a:stretch>
            <a:fillRect/>
          </a:stretch>
        </p:blipFill>
        <p:spPr>
          <a:xfrm>
            <a:off x="6705743" y="2638168"/>
            <a:ext cx="4744588" cy="2198891"/>
          </a:xfrm>
          <a:prstGeom prst="rect">
            <a:avLst/>
          </a:prstGeom>
          <a:ln w="12700">
            <a:miter lim="400000"/>
          </a:ln>
        </p:spPr>
      </p:pic>
      <p:sp>
        <p:nvSpPr>
          <p:cNvPr id="176" name="“It’s definitely given me a new focus, a new motivation.”"/>
          <p:cNvSpPr txBox="1"/>
          <p:nvPr/>
        </p:nvSpPr>
        <p:spPr>
          <a:xfrm>
            <a:off x="7324778" y="5159962"/>
            <a:ext cx="3506529" cy="80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200" b="1">
                <a:solidFill>
                  <a:srgbClr val="005093"/>
                </a:solidFill>
                <a:latin typeface="Grot12 Condensed"/>
                <a:ea typeface="Grot12 Condensed"/>
                <a:cs typeface="Grot12 Condensed"/>
                <a:sym typeface="Grot12 Condensed"/>
              </a:defRPr>
            </a:lvl1pPr>
          </a:lstStyle>
          <a:p>
            <a:r>
              <a:t>“It’s definitely given me a new focus, a new motivation.”</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Group" descr="Group"/>
          <p:cNvPicPr>
            <a:picLocks noChangeAspect="1"/>
          </p:cNvPicPr>
          <p:nvPr/>
        </p:nvPicPr>
        <p:blipFill>
          <a:blip r:embed="rId2"/>
          <a:srcRect l="61638" r="13486" b="58685"/>
          <a:stretch>
            <a:fillRect/>
          </a:stretch>
        </p:blipFill>
        <p:spPr>
          <a:xfrm>
            <a:off x="-3328314" y="1286733"/>
            <a:ext cx="11132493" cy="8015616"/>
          </a:xfrm>
          <a:prstGeom prst="rect">
            <a:avLst/>
          </a:prstGeom>
          <a:ln w="12700">
            <a:miter lim="400000"/>
          </a:ln>
        </p:spPr>
      </p:pic>
      <p:pic>
        <p:nvPicPr>
          <p:cNvPr id="181"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grpSp>
        <p:nvGrpSpPr>
          <p:cNvPr id="185" name="Group"/>
          <p:cNvGrpSpPr/>
          <p:nvPr/>
        </p:nvGrpSpPr>
        <p:grpSpPr>
          <a:xfrm>
            <a:off x="6867602" y="722916"/>
            <a:ext cx="4544057" cy="5615367"/>
            <a:chOff x="0" y="0"/>
            <a:chExt cx="4544055" cy="6071378"/>
          </a:xfrm>
        </p:grpSpPr>
        <p:sp>
          <p:nvSpPr>
            <p:cNvPr id="183" name="Rectangle"/>
            <p:cNvSpPr/>
            <p:nvPr/>
          </p:nvSpPr>
          <p:spPr>
            <a:xfrm>
              <a:off x="0" y="0"/>
              <a:ext cx="4544056" cy="6071379"/>
            </a:xfrm>
            <a:prstGeom prst="rect">
              <a:avLst/>
            </a:prstGeom>
            <a:solidFill>
              <a:srgbClr val="FFFFFF"/>
            </a:solidFill>
            <a:ln w="12700" cap="flat">
              <a:noFill/>
              <a:miter lim="400000"/>
            </a:ln>
            <a:effectLst>
              <a:outerShdw blurRad="190500" dist="61951" dir="3119855" rotWithShape="0">
                <a:srgbClr val="000000">
                  <a:alpha val="31989"/>
                </a:srgbClr>
              </a:outerShdw>
            </a:effectLst>
          </p:spPr>
          <p:txBody>
            <a:bodyPr wrap="square" lIns="45719" tIns="45719" rIns="45719" bIns="45719" numCol="1" anchor="ctr">
              <a:noAutofit/>
            </a:bodyPr>
            <a:lstStyle/>
            <a:p>
              <a:endParaRPr/>
            </a:p>
          </p:txBody>
        </p:sp>
        <p:sp>
          <p:nvSpPr>
            <p:cNvPr id="184" name="Subtitle 2"/>
            <p:cNvSpPr txBox="1"/>
            <p:nvPr/>
          </p:nvSpPr>
          <p:spPr>
            <a:xfrm>
              <a:off x="234398" y="499411"/>
              <a:ext cx="4075260" cy="54494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nSpc>
                  <a:spcPct val="80000"/>
                </a:lnSpc>
                <a:spcBef>
                  <a:spcPts val="900"/>
                </a:spcBef>
                <a:defRPr sz="1100">
                  <a:solidFill>
                    <a:srgbClr val="005093"/>
                  </a:solidFill>
                  <a:latin typeface="Grot12 Normal"/>
                  <a:ea typeface="Grot12 Normal"/>
                  <a:cs typeface="Grot12 Normal"/>
                  <a:sym typeface="Grot12 Normal"/>
                </a:defRPr>
              </a:pPr>
              <a:r>
                <a:rPr dirty="0"/>
                <a:t>Hi Kids,</a:t>
              </a:r>
            </a:p>
            <a:p>
              <a:pPr>
                <a:lnSpc>
                  <a:spcPct val="80000"/>
                </a:lnSpc>
                <a:spcBef>
                  <a:spcPts val="900"/>
                </a:spcBef>
                <a:defRPr sz="1100">
                  <a:solidFill>
                    <a:srgbClr val="005093"/>
                  </a:solidFill>
                  <a:latin typeface="Grot12 Normal"/>
                  <a:ea typeface="Grot12 Normal"/>
                  <a:cs typeface="Grot12 Normal"/>
                  <a:sym typeface="Grot12 Normal"/>
                </a:defRPr>
              </a:pPr>
              <a:r>
                <a:rPr dirty="0"/>
                <a:t>When things don’t go well, you can feel a bit down but as you see from my story, NOT giving up is what saved me. </a:t>
              </a:r>
            </a:p>
            <a:p>
              <a:pPr>
                <a:lnSpc>
                  <a:spcPct val="80000"/>
                </a:lnSpc>
                <a:spcBef>
                  <a:spcPts val="900"/>
                </a:spcBef>
                <a:defRPr sz="1100">
                  <a:solidFill>
                    <a:srgbClr val="005093"/>
                  </a:solidFill>
                  <a:latin typeface="Grot12 Normal"/>
                  <a:ea typeface="Grot12 Normal"/>
                  <a:cs typeface="Grot12 Normal"/>
                  <a:sym typeface="Grot12 Normal"/>
                </a:defRPr>
              </a:pPr>
              <a:r>
                <a:rPr dirty="0"/>
                <a:t>Feeling down for a short time is helpful and normal. It gives you time to think about what you want and need</a:t>
              </a:r>
              <a:r>
                <a:rPr lang="en-US" dirty="0"/>
                <a:t>,</a:t>
              </a:r>
              <a:r>
                <a:rPr dirty="0"/>
                <a:t> and when you feel happier, which you will, you appreciate your happy times.</a:t>
              </a:r>
            </a:p>
            <a:p>
              <a:pPr>
                <a:lnSpc>
                  <a:spcPct val="80000"/>
                </a:lnSpc>
                <a:spcBef>
                  <a:spcPts val="900"/>
                </a:spcBef>
                <a:defRPr sz="1100">
                  <a:solidFill>
                    <a:srgbClr val="005093"/>
                  </a:solidFill>
                  <a:latin typeface="Grot12 Normal"/>
                  <a:ea typeface="Grot12 Normal"/>
                  <a:cs typeface="Grot12 Normal"/>
                  <a:sym typeface="Grot12 Normal"/>
                </a:defRPr>
              </a:pPr>
              <a:r>
                <a:rPr dirty="0"/>
                <a:t>Think of it this way, when it</a:t>
              </a:r>
              <a:r>
                <a:rPr lang="en-US" dirty="0"/>
                <a:t>'</a:t>
              </a:r>
              <a:r>
                <a:rPr dirty="0"/>
                <a:t>s raining outside and then the sun comes out</a:t>
              </a:r>
              <a:r>
                <a:rPr lang="en-US" dirty="0"/>
                <a:t>,</a:t>
              </a:r>
              <a:r>
                <a:rPr dirty="0"/>
                <a:t> you feel more positive! 😀 You enjoy it more because it was raining before☔️☀️.</a:t>
              </a:r>
            </a:p>
            <a:p>
              <a:pPr>
                <a:lnSpc>
                  <a:spcPct val="80000"/>
                </a:lnSpc>
                <a:spcBef>
                  <a:spcPts val="900"/>
                </a:spcBef>
                <a:defRPr sz="1100">
                  <a:solidFill>
                    <a:srgbClr val="005093"/>
                  </a:solidFill>
                  <a:latin typeface="Grot12 Normal"/>
                  <a:ea typeface="Grot12 Normal"/>
                  <a:cs typeface="Grot12 Normal"/>
                  <a:sym typeface="Grot12 Normal"/>
                </a:defRPr>
              </a:pPr>
              <a:r>
                <a:rPr dirty="0"/>
                <a:t>In my story, I am feeling down but then get offered new opportunities. I t</a:t>
              </a:r>
              <a:r>
                <a:rPr lang="en-US" dirty="0"/>
                <a:t>ook</a:t>
              </a:r>
              <a:r>
                <a:rPr dirty="0"/>
                <a:t> them! I could have said, ‘No’, because I was fearful of failure but </a:t>
              </a:r>
              <a:r>
                <a:rPr lang="en-GB" dirty="0"/>
                <a:t>instead,</a:t>
              </a:r>
              <a:r>
                <a:rPr dirty="0"/>
                <a:t> I talked it through with my friends and family and gave it a go.</a:t>
              </a:r>
            </a:p>
            <a:p>
              <a:pPr>
                <a:lnSpc>
                  <a:spcPct val="80000"/>
                </a:lnSpc>
                <a:spcBef>
                  <a:spcPts val="900"/>
                </a:spcBef>
                <a:defRPr sz="1100">
                  <a:solidFill>
                    <a:srgbClr val="005093"/>
                  </a:solidFill>
                  <a:latin typeface="Grot12 Normal"/>
                  <a:ea typeface="Grot12 Normal"/>
                  <a:cs typeface="Grot12 Normal"/>
                  <a:sym typeface="Grot12 Normal"/>
                </a:defRPr>
              </a:pPr>
              <a:r>
                <a:rPr dirty="0"/>
                <a:t>It stopped me thinking about the sad things</a:t>
              </a:r>
              <a:r>
                <a:rPr lang="en-US" dirty="0"/>
                <a:t>,</a:t>
              </a:r>
              <a:r>
                <a:rPr dirty="0"/>
                <a:t> and that helped </a:t>
              </a:r>
              <a:r>
                <a:rPr lang="en-US" dirty="0"/>
                <a:t>me </a:t>
              </a:r>
              <a:r>
                <a:rPr dirty="0"/>
                <a:t>to remain positive about the future. </a:t>
              </a:r>
            </a:p>
            <a:p>
              <a:pPr>
                <a:lnSpc>
                  <a:spcPct val="80000"/>
                </a:lnSpc>
                <a:spcBef>
                  <a:spcPts val="900"/>
                </a:spcBef>
                <a:defRPr sz="1100">
                  <a:solidFill>
                    <a:srgbClr val="005093"/>
                  </a:solidFill>
                  <a:latin typeface="Grot12 Normal"/>
                  <a:ea typeface="Grot12 Normal"/>
                  <a:cs typeface="Grot12 Normal"/>
                  <a:sym typeface="Grot12 Normal"/>
                </a:defRPr>
              </a:pPr>
              <a:r>
                <a:rPr dirty="0"/>
                <a:t>So</a:t>
              </a:r>
              <a:r>
                <a:rPr lang="en-US" dirty="0"/>
                <a:t>,</a:t>
              </a:r>
              <a:r>
                <a:rPr dirty="0"/>
                <a:t> here’s a</a:t>
              </a:r>
              <a:r>
                <a:rPr lang="en-US" dirty="0"/>
                <a:t> few</a:t>
              </a:r>
              <a:r>
                <a:rPr dirty="0"/>
                <a:t> tip</a:t>
              </a:r>
              <a:r>
                <a:rPr lang="en-US" dirty="0"/>
                <a:t>s</a:t>
              </a:r>
              <a:r>
                <a:rPr dirty="0"/>
                <a:t> if you</a:t>
              </a:r>
              <a:r>
                <a:rPr lang="en-US" dirty="0"/>
                <a:t>’re</a:t>
              </a:r>
              <a:r>
                <a:rPr dirty="0"/>
                <a:t> feel</a:t>
              </a:r>
              <a:r>
                <a:rPr lang="en-US" dirty="0"/>
                <a:t>ing</a:t>
              </a:r>
              <a:r>
                <a:rPr dirty="0"/>
                <a:t> down:</a:t>
              </a:r>
            </a:p>
            <a:p>
              <a:pPr marL="110289" indent="-110289">
                <a:lnSpc>
                  <a:spcPct val="80000"/>
                </a:lnSpc>
                <a:buClr>
                  <a:srgbClr val="D82333"/>
                </a:buClr>
                <a:buSzPct val="100000"/>
                <a:buChar char="•"/>
                <a:defRPr sz="1100">
                  <a:solidFill>
                    <a:srgbClr val="005093"/>
                  </a:solidFill>
                  <a:latin typeface="Grot12 Normal"/>
                  <a:ea typeface="Grot12 Normal"/>
                  <a:cs typeface="Grot12 Normal"/>
                  <a:sym typeface="Grot12 Normal"/>
                </a:defRPr>
              </a:pPr>
              <a:r>
                <a:rPr lang="en-US" dirty="0"/>
                <a:t>T</a:t>
              </a:r>
              <a:r>
                <a:rPr dirty="0"/>
                <a:t>alk to someone about how you are feeling. They may have a helpful suggestion.</a:t>
              </a:r>
            </a:p>
            <a:p>
              <a:pPr marL="110289" indent="-110289">
                <a:lnSpc>
                  <a:spcPct val="80000"/>
                </a:lnSpc>
                <a:buClr>
                  <a:srgbClr val="D82333"/>
                </a:buClr>
                <a:buSzPct val="100000"/>
                <a:buChar char="•"/>
                <a:defRPr sz="1100">
                  <a:solidFill>
                    <a:srgbClr val="005093"/>
                  </a:solidFill>
                  <a:latin typeface="Grot12 Normal"/>
                  <a:ea typeface="Grot12 Normal"/>
                  <a:cs typeface="Grot12 Normal"/>
                  <a:sym typeface="Grot12 Normal"/>
                </a:defRPr>
              </a:pPr>
              <a:r>
                <a:rPr lang="en-US" dirty="0"/>
                <a:t>T</a:t>
              </a:r>
              <a:r>
                <a:rPr dirty="0"/>
                <a:t>ry something new; it could be a new sport or hobby. Just give it a go. Focusing on something new can lift your mood and you never know, you may like it!</a:t>
              </a:r>
            </a:p>
            <a:p>
              <a:pPr marL="110289" indent="-110289">
                <a:lnSpc>
                  <a:spcPct val="80000"/>
                </a:lnSpc>
                <a:buClr>
                  <a:srgbClr val="D82333"/>
                </a:buClr>
                <a:buSzPct val="100000"/>
                <a:buChar char="•"/>
                <a:defRPr sz="1100">
                  <a:solidFill>
                    <a:srgbClr val="005093"/>
                  </a:solidFill>
                  <a:latin typeface="Grot12 Normal"/>
                  <a:ea typeface="Grot12 Normal"/>
                  <a:cs typeface="Grot12 Normal"/>
                  <a:sym typeface="Grot12 Normal"/>
                </a:defRPr>
              </a:pPr>
              <a:r>
                <a:rPr dirty="0"/>
                <a:t> </a:t>
              </a:r>
              <a:r>
                <a:rPr lang="en-US" dirty="0"/>
                <a:t>D</a:t>
              </a:r>
              <a:r>
                <a:rPr dirty="0"/>
                <a:t>o something that does not require thinking too much. Run around the garden or up and down the stairs, help your mum or dad with a job around the house.</a:t>
              </a:r>
            </a:p>
            <a:p>
              <a:pPr>
                <a:lnSpc>
                  <a:spcPct val="80000"/>
                </a:lnSpc>
                <a:spcBef>
                  <a:spcPts val="900"/>
                </a:spcBef>
                <a:defRPr sz="1100">
                  <a:solidFill>
                    <a:srgbClr val="005093"/>
                  </a:solidFill>
                  <a:latin typeface="Grot12 Normal"/>
                  <a:ea typeface="Grot12 Normal"/>
                  <a:cs typeface="Grot12 Normal"/>
                  <a:sym typeface="Grot12 Normal"/>
                </a:defRPr>
              </a:pPr>
              <a:r>
                <a:rPr dirty="0"/>
                <a:t>Remember we are all good at something. We just have to keep an open mind and find it. Best of all, there is only one YOU!”</a:t>
              </a:r>
            </a:p>
            <a:p>
              <a:pPr>
                <a:lnSpc>
                  <a:spcPct val="80000"/>
                </a:lnSpc>
                <a:spcBef>
                  <a:spcPts val="900"/>
                </a:spcBef>
                <a:defRPr sz="1100">
                  <a:solidFill>
                    <a:srgbClr val="005093"/>
                  </a:solidFill>
                  <a:latin typeface="Grot12 Normal"/>
                  <a:ea typeface="Grot12 Normal"/>
                  <a:cs typeface="Grot12 Normal"/>
                  <a:sym typeface="Grot12 Normal"/>
                </a:defRPr>
              </a:pPr>
              <a:r>
                <a:rPr dirty="0"/>
                <a:t>Many thanks, </a:t>
              </a:r>
            </a:p>
            <a:p>
              <a:pPr>
                <a:lnSpc>
                  <a:spcPct val="80000"/>
                </a:lnSpc>
                <a:defRPr sz="1100">
                  <a:solidFill>
                    <a:srgbClr val="005093"/>
                  </a:solidFill>
                  <a:latin typeface="Grot12 Normal"/>
                  <a:ea typeface="Grot12 Normal"/>
                  <a:cs typeface="Grot12 Normal"/>
                  <a:sym typeface="Grot12 Normal"/>
                </a:defRPr>
              </a:pPr>
              <a:endParaRPr dirty="0"/>
            </a:p>
            <a:p>
              <a:pPr>
                <a:lnSpc>
                  <a:spcPct val="80000"/>
                </a:lnSpc>
                <a:spcBef>
                  <a:spcPts val="300"/>
                </a:spcBef>
                <a:defRPr sz="1100">
                  <a:solidFill>
                    <a:srgbClr val="005093"/>
                  </a:solidFill>
                  <a:latin typeface="Grot12 Normal"/>
                  <a:ea typeface="Grot12 Normal"/>
                  <a:cs typeface="Grot12 Normal"/>
                  <a:sym typeface="Grot12 Normal"/>
                </a:defRPr>
              </a:pPr>
              <a:r>
                <a:rPr dirty="0"/>
                <a:t>Jack Rutter</a:t>
              </a:r>
            </a:p>
          </p:txBody>
        </p:sp>
      </p:grpSp>
      <p:sp>
        <p:nvSpPr>
          <p:cNvPr id="8" name="Title 1">
            <a:extLst>
              <a:ext uri="{FF2B5EF4-FFF2-40B4-BE49-F238E27FC236}">
                <a16:creationId xmlns:a16="http://schemas.microsoft.com/office/drawing/2014/main" id="{60D8405E-EC76-D14F-B517-DCB4EF03DAC9}"/>
              </a:ext>
            </a:extLst>
          </p:cNvPr>
          <p:cNvSpPr txBox="1"/>
          <p:nvPr/>
        </p:nvSpPr>
        <p:spPr>
          <a:xfrm>
            <a:off x="336428" y="258033"/>
            <a:ext cx="4796849" cy="13290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dirty="0"/>
              <a:t>A LETTER FROM JACK</a:t>
            </a:r>
            <a:endParaRPr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ubtitle 2"/>
          <p:cNvSpPr txBox="1">
            <a:spLocks noGrp="1"/>
          </p:cNvSpPr>
          <p:nvPr>
            <p:ph type="subTitle" sz="quarter" idx="1"/>
          </p:nvPr>
        </p:nvSpPr>
        <p:spPr>
          <a:xfrm>
            <a:off x="354053" y="1604603"/>
            <a:ext cx="3617722" cy="3087532"/>
          </a:xfrm>
          <a:prstGeom prst="rect">
            <a:avLst/>
          </a:prstGeom>
        </p:spPr>
        <p:txBody>
          <a:bodyPr/>
          <a:lstStyle/>
          <a:p>
            <a:pPr algn="l">
              <a:lnSpc>
                <a:spcPct val="100000"/>
              </a:lnSpc>
              <a:defRPr sz="1400">
                <a:solidFill>
                  <a:srgbClr val="005093"/>
                </a:solidFill>
                <a:latin typeface="Grot12 Normal"/>
                <a:ea typeface="Grot12 Normal"/>
                <a:cs typeface="Grot12 Normal"/>
                <a:sym typeface="Grot12 Normal"/>
              </a:defRPr>
            </a:pPr>
            <a:r>
              <a:rPr dirty="0"/>
              <a:t>We are going to practice turning negative thoughts into positive thoughts.</a:t>
            </a:r>
          </a:p>
          <a:p>
            <a:pPr algn="l">
              <a:lnSpc>
                <a:spcPct val="100000"/>
              </a:lnSpc>
              <a:defRPr sz="1400">
                <a:solidFill>
                  <a:srgbClr val="005093"/>
                </a:solidFill>
                <a:latin typeface="Grot12 Normal"/>
                <a:ea typeface="Grot12 Normal"/>
                <a:cs typeface="Grot12 Normal"/>
                <a:sym typeface="Grot12 Normal"/>
              </a:defRPr>
            </a:pPr>
            <a:r>
              <a:rPr dirty="0"/>
              <a:t>How could you turn this statement from a negative into positive?</a:t>
            </a:r>
          </a:p>
          <a:p>
            <a:pPr algn="l">
              <a:lnSpc>
                <a:spcPct val="100000"/>
              </a:lnSpc>
              <a:defRPr sz="1400">
                <a:solidFill>
                  <a:srgbClr val="005093"/>
                </a:solidFill>
                <a:latin typeface="Grot12 Normal"/>
                <a:ea typeface="Grot12 Normal"/>
                <a:cs typeface="Grot12 Normal"/>
                <a:sym typeface="Grot12 Normal"/>
              </a:defRPr>
            </a:pPr>
            <a:r>
              <a:rPr dirty="0"/>
              <a:t>I can’t do long division</a:t>
            </a:r>
            <a:r>
              <a:rPr lang="en-US" dirty="0"/>
              <a:t>.</a:t>
            </a:r>
            <a:endParaRPr dirty="0"/>
          </a:p>
        </p:txBody>
      </p:sp>
      <p:pic>
        <p:nvPicPr>
          <p:cNvPr id="181" name="England_Crest_2COL_SPOT_FILL.png" descr="England_Crest_2COL_SPOT_FILL.png"/>
          <p:cNvPicPr>
            <a:picLocks noChangeAspect="1"/>
          </p:cNvPicPr>
          <p:nvPr/>
        </p:nvPicPr>
        <p:blipFill>
          <a:blip r:embed="rId3"/>
          <a:stretch>
            <a:fillRect/>
          </a:stretch>
        </p:blipFill>
        <p:spPr>
          <a:xfrm>
            <a:off x="372538" y="5625871"/>
            <a:ext cx="723901" cy="861423"/>
          </a:xfrm>
          <a:prstGeom prst="rect">
            <a:avLst/>
          </a:prstGeom>
          <a:ln w="12700">
            <a:miter lim="400000"/>
          </a:ln>
        </p:spPr>
      </p:pic>
      <p:pic>
        <p:nvPicPr>
          <p:cNvPr id="183" name="Group"/>
          <p:cNvPicPr>
            <a:picLocks noChangeAspect="1"/>
          </p:cNvPicPr>
          <p:nvPr/>
        </p:nvPicPr>
        <p:blipFill rotWithShape="1">
          <a:blip r:embed="rId4" cstate="print">
            <a:extLst>
              <a:ext uri="{28A0092B-C50C-407E-A947-70E740481C1C}">
                <a14:useLocalDpi xmlns:a14="http://schemas.microsoft.com/office/drawing/2010/main" val="0"/>
              </a:ext>
            </a:extLst>
          </a:blip>
          <a:srcRect l="6799" t="261" r="42601" b="-261"/>
          <a:stretch/>
        </p:blipFill>
        <p:spPr>
          <a:xfrm>
            <a:off x="7146060" y="354678"/>
            <a:ext cx="4666731" cy="6148644"/>
          </a:xfrm>
          <a:prstGeom prst="rect">
            <a:avLst/>
          </a:prstGeom>
          <a:ln w="12700">
            <a:miter lim="400000"/>
          </a:ln>
        </p:spPr>
      </p:pic>
      <p:sp>
        <p:nvSpPr>
          <p:cNvPr id="6" name="Title 1">
            <a:extLst>
              <a:ext uri="{FF2B5EF4-FFF2-40B4-BE49-F238E27FC236}">
                <a16:creationId xmlns:a16="http://schemas.microsoft.com/office/drawing/2014/main" id="{203E0653-900A-6C47-AB84-65C4D2885B7F}"/>
              </a:ext>
            </a:extLst>
          </p:cNvPr>
          <p:cNvSpPr txBox="1"/>
          <p:nvPr/>
        </p:nvSpPr>
        <p:spPr>
          <a:xfrm>
            <a:off x="336428" y="258032"/>
            <a:ext cx="5118441" cy="12449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dirty="0"/>
              <a:t>Positive thinking</a:t>
            </a:r>
            <a:endParaRPr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Rectangle"/>
          <p:cNvSpPr/>
          <p:nvPr/>
        </p:nvSpPr>
        <p:spPr>
          <a:xfrm>
            <a:off x="-6133" y="-26800"/>
            <a:ext cx="12204266" cy="6911600"/>
          </a:xfrm>
          <a:prstGeom prst="rect">
            <a:avLst/>
          </a:prstGeom>
          <a:solidFill>
            <a:srgbClr val="D82333"/>
          </a:solidFill>
          <a:ln w="12700">
            <a:miter lim="400000"/>
          </a:ln>
        </p:spPr>
        <p:txBody>
          <a:bodyPr lIns="45719" rIns="45719" anchor="ctr"/>
          <a:lstStyle/>
          <a:p>
            <a:pPr>
              <a:defRPr>
                <a:solidFill>
                  <a:srgbClr val="D82333"/>
                </a:solidFill>
              </a:defRPr>
            </a:pPr>
            <a:endParaRPr/>
          </a:p>
        </p:txBody>
      </p:sp>
      <p:pic>
        <p:nvPicPr>
          <p:cNvPr id="188" name="Group" descr="Group"/>
          <p:cNvPicPr>
            <a:picLocks noChangeAspect="1"/>
          </p:cNvPicPr>
          <p:nvPr/>
        </p:nvPicPr>
        <p:blipFill>
          <a:blip r:embed="rId3"/>
          <a:srcRect l="74710" t="36295" r="4038" b="34869"/>
          <a:stretch>
            <a:fillRect/>
          </a:stretch>
        </p:blipFill>
        <p:spPr>
          <a:xfrm>
            <a:off x="-160026" y="-189302"/>
            <a:ext cx="12512050" cy="7359474"/>
          </a:xfrm>
          <a:prstGeom prst="rect">
            <a:avLst/>
          </a:prstGeom>
          <a:ln w="12700">
            <a:miter lim="400000"/>
          </a:ln>
        </p:spPr>
      </p:pic>
      <p:sp>
        <p:nvSpPr>
          <p:cNvPr id="189" name="Subtitle 2"/>
          <p:cNvSpPr txBox="1">
            <a:spLocks noGrp="1"/>
          </p:cNvSpPr>
          <p:nvPr>
            <p:ph type="subTitle" sz="quarter" idx="1"/>
          </p:nvPr>
        </p:nvSpPr>
        <p:spPr>
          <a:xfrm>
            <a:off x="3027634" y="3827103"/>
            <a:ext cx="6136732" cy="861423"/>
          </a:xfrm>
          <a:prstGeom prst="rect">
            <a:avLst/>
          </a:prstGeom>
        </p:spPr>
        <p:txBody>
          <a:bodyPr/>
          <a:lstStyle>
            <a:lvl1pPr>
              <a:lnSpc>
                <a:spcPct val="70000"/>
              </a:lnSpc>
              <a:defRPr sz="1400">
                <a:solidFill>
                  <a:srgbClr val="FFFFFF"/>
                </a:solidFill>
                <a:latin typeface="Grot12 Normal"/>
                <a:ea typeface="Grot12 Normal"/>
                <a:cs typeface="Grot12 Normal"/>
                <a:sym typeface="Grot12 Normal"/>
              </a:defRPr>
            </a:lvl1pPr>
          </a:lstStyle>
          <a:p>
            <a:r>
              <a:rPr dirty="0"/>
              <a:t>In a group of</a:t>
            </a:r>
            <a:r>
              <a:rPr lang="en-US" dirty="0"/>
              <a:t> </a:t>
            </a:r>
            <a:r>
              <a:rPr dirty="0"/>
              <a:t>3 or 4, work through the statements on the Negative to Positive activity sheet. Together, change the negative statements into positive statements.</a:t>
            </a:r>
          </a:p>
        </p:txBody>
      </p:sp>
      <p:pic>
        <p:nvPicPr>
          <p:cNvPr id="190" name="England_Crest_2COL_SPOT_FILL.png" descr="England_Crest_2COL_SPOT_FILL.png"/>
          <p:cNvPicPr>
            <a:picLocks noChangeAspect="1"/>
          </p:cNvPicPr>
          <p:nvPr/>
        </p:nvPicPr>
        <p:blipFill>
          <a:blip r:embed="rId4"/>
          <a:stretch>
            <a:fillRect/>
          </a:stretch>
        </p:blipFill>
        <p:spPr>
          <a:xfrm>
            <a:off x="372538" y="5625871"/>
            <a:ext cx="723901" cy="861423"/>
          </a:xfrm>
          <a:prstGeom prst="rect">
            <a:avLst/>
          </a:prstGeom>
          <a:ln w="12700">
            <a:miter lim="400000"/>
          </a:ln>
        </p:spPr>
      </p:pic>
      <p:sp>
        <p:nvSpPr>
          <p:cNvPr id="7" name="Title 1">
            <a:extLst>
              <a:ext uri="{FF2B5EF4-FFF2-40B4-BE49-F238E27FC236}">
                <a16:creationId xmlns:a16="http://schemas.microsoft.com/office/drawing/2014/main" id="{13320150-862F-0D4A-933A-63525724E2D7}"/>
              </a:ext>
            </a:extLst>
          </p:cNvPr>
          <p:cNvSpPr txBox="1"/>
          <p:nvPr/>
        </p:nvSpPr>
        <p:spPr>
          <a:xfrm>
            <a:off x="3415909" y="2392658"/>
            <a:ext cx="5360179" cy="1276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gn="ctr">
              <a:lnSpc>
                <a:spcPct val="65000"/>
              </a:lnSpc>
            </a:pPr>
            <a:r>
              <a:rPr lang="en-GB" dirty="0">
                <a:solidFill>
                  <a:schemeClr val="bg1"/>
                </a:solidFill>
              </a:rPr>
              <a:t>Positive thinking</a:t>
            </a:r>
            <a:endParaRPr dirty="0">
              <a:solidFill>
                <a:schemeClr val="bg1"/>
              </a:solidFill>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6" name="Table 4"/>
          <p:cNvGraphicFramePr/>
          <p:nvPr/>
        </p:nvGraphicFramePr>
        <p:xfrm>
          <a:off x="420851" y="1975966"/>
          <a:ext cx="11379258" cy="4513572"/>
        </p:xfrm>
        <a:graphic>
          <a:graphicData uri="http://schemas.openxmlformats.org/drawingml/2006/table">
            <a:tbl>
              <a:tblPr firstRow="1" bandRow="1">
                <a:tableStyleId>{4C3C2611-4C71-4FC5-86AE-919BDF0F9419}</a:tableStyleId>
              </a:tblPr>
              <a:tblGrid>
                <a:gridCol w="4923216">
                  <a:extLst>
                    <a:ext uri="{9D8B030D-6E8A-4147-A177-3AD203B41FA5}">
                      <a16:colId xmlns:a16="http://schemas.microsoft.com/office/drawing/2014/main" val="20000"/>
                    </a:ext>
                  </a:extLst>
                </a:gridCol>
                <a:gridCol w="6456042">
                  <a:extLst>
                    <a:ext uri="{9D8B030D-6E8A-4147-A177-3AD203B41FA5}">
                      <a16:colId xmlns:a16="http://schemas.microsoft.com/office/drawing/2014/main" val="20001"/>
                    </a:ext>
                  </a:extLst>
                </a:gridCol>
              </a:tblGrid>
              <a:tr h="411254">
                <a:tc>
                  <a:txBody>
                    <a:bodyPr/>
                    <a:lstStyle/>
                    <a:p>
                      <a:pPr algn="ctr">
                        <a:defRPr sz="1800" b="0">
                          <a:solidFill>
                            <a:srgbClr val="000000"/>
                          </a:solidFill>
                        </a:defRPr>
                      </a:pPr>
                      <a:r>
                        <a:rPr cap="all">
                          <a:solidFill>
                            <a:srgbClr val="FFFFFF"/>
                          </a:solidFill>
                          <a:latin typeface="Grot12 Condensed"/>
                          <a:ea typeface="Grot12 Condensed"/>
                          <a:cs typeface="Grot12 Condensed"/>
                          <a:sym typeface="Grot12 Condensed"/>
                        </a:rPr>
                        <a:t>NEGATIVE</a:t>
                      </a:r>
                    </a:p>
                  </a:txBody>
                  <a:tcPr marL="45720" marR="45720" anchor="ctr" horzOverflow="overflow">
                    <a:lnL w="25400">
                      <a:solidFill>
                        <a:srgbClr val="005093"/>
                      </a:solidFill>
                    </a:lnL>
                    <a:lnR w="12700">
                      <a:miter lim="400000"/>
                    </a:lnR>
                    <a:lnT w="25400">
                      <a:solidFill>
                        <a:srgbClr val="005093"/>
                      </a:solidFill>
                    </a:lnT>
                    <a:lnB w="25400">
                      <a:solidFill>
                        <a:srgbClr val="005093"/>
                      </a:solidFill>
                    </a:lnB>
                    <a:solidFill>
                      <a:srgbClr val="005092"/>
                    </a:solidFill>
                  </a:tcPr>
                </a:tc>
                <a:tc>
                  <a:txBody>
                    <a:bodyPr/>
                    <a:lstStyle/>
                    <a:p>
                      <a:pPr algn="ctr">
                        <a:defRPr sz="1800" b="0">
                          <a:solidFill>
                            <a:srgbClr val="000000"/>
                          </a:solidFill>
                        </a:defRPr>
                      </a:pPr>
                      <a:r>
                        <a:rPr cap="all">
                          <a:solidFill>
                            <a:srgbClr val="FFFFFF"/>
                          </a:solidFill>
                          <a:latin typeface="Grot12 Condensed"/>
                          <a:ea typeface="Grot12 Condensed"/>
                          <a:cs typeface="Grot12 Condensed"/>
                          <a:sym typeface="Grot12 Condensed"/>
                        </a:rPr>
                        <a:t>POSITIVE</a:t>
                      </a:r>
                    </a:p>
                  </a:txBody>
                  <a:tcPr marL="45720" marR="45720" anchor="ctr" horzOverflow="overflow">
                    <a:lnL w="12700">
                      <a:miter lim="400000"/>
                    </a:lnL>
                    <a:lnR w="25400">
                      <a:solidFill>
                        <a:srgbClr val="005093"/>
                      </a:solidFill>
                    </a:lnR>
                    <a:lnT w="25400">
                      <a:solidFill>
                        <a:srgbClr val="005093"/>
                      </a:solidFill>
                    </a:lnT>
                    <a:lnB w="25400">
                      <a:solidFill>
                        <a:srgbClr val="005093"/>
                      </a:solidFill>
                    </a:lnB>
                    <a:solidFill>
                      <a:srgbClr val="005092"/>
                    </a:solidFill>
                  </a:tcPr>
                </a:tc>
                <a:extLst>
                  <a:ext uri="{0D108BD9-81ED-4DB2-BD59-A6C34878D82A}">
                    <a16:rowId xmlns:a16="http://schemas.microsoft.com/office/drawing/2014/main" val="10000"/>
                  </a:ext>
                </a:extLst>
              </a:tr>
              <a:tr h="372938">
                <a:tc>
                  <a:txBody>
                    <a:bodyPr/>
                    <a:lstStyle/>
                    <a:p>
                      <a:pPr algn="l">
                        <a:defRPr sz="1800"/>
                      </a:pPr>
                      <a:r>
                        <a:rPr sz="1700">
                          <a:solidFill>
                            <a:srgbClr val="005093"/>
                          </a:solidFill>
                          <a:latin typeface="Grot12 Normal"/>
                          <a:ea typeface="Grot12 Normal"/>
                          <a:cs typeface="Grot12 Normal"/>
                          <a:sym typeface="Grot12 Normal"/>
                        </a:rPr>
                        <a:t>I forgot to do my maths homework.</a:t>
                      </a:r>
                    </a:p>
                  </a:txBody>
                  <a:tcPr marL="45720" marR="45720" horzOverflow="overflow">
                    <a:lnL w="25400">
                      <a:solidFill>
                        <a:srgbClr val="005093"/>
                      </a:solidFill>
                    </a:lnL>
                    <a:lnR w="25400">
                      <a:solidFill>
                        <a:srgbClr val="005093"/>
                      </a:solidFill>
                    </a:lnR>
                    <a:lnT w="25400">
                      <a:solidFill>
                        <a:srgbClr val="005093"/>
                      </a:solidFill>
                    </a:lnT>
                    <a:lnB w="25400">
                      <a:solidFill>
                        <a:srgbClr val="005093"/>
                      </a:solidFill>
                    </a:lnB>
                    <a:solidFill>
                      <a:srgbClr val="FFFFFF"/>
                    </a:solidFill>
                  </a:tcPr>
                </a:tc>
                <a:tc>
                  <a:txBody>
                    <a:bodyPr/>
                    <a:lstStyle/>
                    <a:p>
                      <a:pPr algn="l">
                        <a:defRPr sz="1800"/>
                      </a:pPr>
                      <a:r>
                        <a:rPr sz="1700">
                          <a:solidFill>
                            <a:srgbClr val="005093"/>
                          </a:solidFill>
                          <a:latin typeface="Grot12 Normal"/>
                          <a:ea typeface="Grot12 Normal"/>
                          <a:cs typeface="Grot12 Normal"/>
                          <a:sym typeface="Grot12 Normal"/>
                        </a:rPr>
                        <a:t>I’ll set a reminder so I remember next time.</a:t>
                      </a:r>
                    </a:p>
                  </a:txBody>
                  <a:tcPr marL="45720" marR="45720" horzOverflow="overflow">
                    <a:lnL w="25400">
                      <a:solidFill>
                        <a:srgbClr val="005093"/>
                      </a:solidFill>
                    </a:lnL>
                    <a:lnR w="25400">
                      <a:solidFill>
                        <a:srgbClr val="005093"/>
                      </a:solidFill>
                    </a:lnR>
                    <a:lnT w="25400">
                      <a:solidFill>
                        <a:srgbClr val="005093"/>
                      </a:solidFill>
                    </a:lnT>
                    <a:lnB w="25400">
                      <a:solidFill>
                        <a:srgbClr val="005093"/>
                      </a:solidFill>
                    </a:lnB>
                    <a:solidFill>
                      <a:srgbClr val="FFFFFF"/>
                    </a:solidFill>
                  </a:tcPr>
                </a:tc>
                <a:extLst>
                  <a:ext uri="{0D108BD9-81ED-4DB2-BD59-A6C34878D82A}">
                    <a16:rowId xmlns:a16="http://schemas.microsoft.com/office/drawing/2014/main" val="10001"/>
                  </a:ext>
                </a:extLst>
              </a:tr>
              <a:tr h="372938">
                <a:tc>
                  <a:txBody>
                    <a:bodyPr/>
                    <a:lstStyle/>
                    <a:p>
                      <a:pPr algn="l">
                        <a:defRPr sz="1800"/>
                      </a:pPr>
                      <a:r>
                        <a:rPr sz="1700">
                          <a:solidFill>
                            <a:srgbClr val="005093"/>
                          </a:solidFill>
                          <a:latin typeface="Grot12 Normal"/>
                          <a:ea typeface="Grot12 Normal"/>
                          <a:cs typeface="Grot12 Normal"/>
                          <a:sym typeface="Grot12 Normal"/>
                        </a:rPr>
                        <a:t>Don’t run in the corridors!</a:t>
                      </a:r>
                    </a:p>
                  </a:txBody>
                  <a:tcPr marL="45720" marR="45720" horzOverflow="overflow">
                    <a:lnL w="25400">
                      <a:solidFill>
                        <a:srgbClr val="005093"/>
                      </a:solidFill>
                    </a:lnL>
                    <a:lnR w="25400">
                      <a:solidFill>
                        <a:srgbClr val="005093"/>
                      </a:solidFill>
                    </a:lnR>
                    <a:lnT w="25400">
                      <a:solidFill>
                        <a:srgbClr val="005093"/>
                      </a:solidFill>
                    </a:lnT>
                    <a:lnB w="25400">
                      <a:solidFill>
                        <a:srgbClr val="005093"/>
                      </a:solidFill>
                    </a:lnB>
                  </a:tcPr>
                </a:tc>
                <a:tc>
                  <a:txBody>
                    <a:bodyPr/>
                    <a:lstStyle/>
                    <a:p>
                      <a:pPr algn="l">
                        <a:defRPr sz="1800"/>
                      </a:pPr>
                      <a:r>
                        <a:rPr sz="1700">
                          <a:solidFill>
                            <a:srgbClr val="005093"/>
                          </a:solidFill>
                          <a:latin typeface="Grot12 Normal"/>
                          <a:ea typeface="Grot12 Normal"/>
                          <a:cs typeface="Grot12 Normal"/>
                          <a:sym typeface="Grot12 Normal"/>
                        </a:rPr>
                        <a:t>Walk sensibly in the corridors so everyone is safe.</a:t>
                      </a:r>
                    </a:p>
                  </a:txBody>
                  <a:tcPr marL="45720" marR="45720" horzOverflow="overflow">
                    <a:lnL w="25400">
                      <a:solidFill>
                        <a:srgbClr val="005093"/>
                      </a:solidFill>
                    </a:lnL>
                    <a:lnR w="25400">
                      <a:solidFill>
                        <a:srgbClr val="005093"/>
                      </a:solidFill>
                    </a:lnR>
                    <a:lnT w="25400">
                      <a:solidFill>
                        <a:srgbClr val="005093"/>
                      </a:solidFill>
                    </a:lnT>
                    <a:lnB w="25400">
                      <a:solidFill>
                        <a:srgbClr val="005093"/>
                      </a:solidFill>
                    </a:lnB>
                  </a:tcPr>
                </a:tc>
                <a:extLst>
                  <a:ext uri="{0D108BD9-81ED-4DB2-BD59-A6C34878D82A}">
                    <a16:rowId xmlns:a16="http://schemas.microsoft.com/office/drawing/2014/main" val="10002"/>
                  </a:ext>
                </a:extLst>
              </a:tr>
              <a:tr h="372938">
                <a:tc>
                  <a:txBody>
                    <a:bodyPr/>
                    <a:lstStyle/>
                    <a:p>
                      <a:pPr algn="l">
                        <a:defRPr sz="1800"/>
                      </a:pPr>
                      <a:r>
                        <a:rPr sz="1700">
                          <a:solidFill>
                            <a:srgbClr val="005093"/>
                          </a:solidFill>
                          <a:latin typeface="Grot12 Normal"/>
                          <a:ea typeface="Grot12 Normal"/>
                          <a:cs typeface="Grot12 Normal"/>
                          <a:sym typeface="Grot12 Normal"/>
                        </a:rPr>
                        <a:t>I missed school so much during lockdown.</a:t>
                      </a:r>
                    </a:p>
                  </a:txBody>
                  <a:tcPr marL="45720" marR="45720" horzOverflow="overflow">
                    <a:lnL w="25400">
                      <a:solidFill>
                        <a:srgbClr val="005093"/>
                      </a:solidFill>
                    </a:lnL>
                    <a:lnR w="25400">
                      <a:solidFill>
                        <a:srgbClr val="005093"/>
                      </a:solidFill>
                    </a:lnR>
                    <a:lnT w="25400">
                      <a:solidFill>
                        <a:srgbClr val="005093"/>
                      </a:solidFill>
                    </a:lnT>
                    <a:lnB w="25400">
                      <a:solidFill>
                        <a:srgbClr val="005093"/>
                      </a:solidFill>
                    </a:lnB>
                    <a:solidFill>
                      <a:srgbClr val="FFFFFF"/>
                    </a:solidFill>
                  </a:tcPr>
                </a:tc>
                <a:tc>
                  <a:txBody>
                    <a:bodyPr/>
                    <a:lstStyle/>
                    <a:p>
                      <a:pPr algn="l">
                        <a:defRPr sz="1800"/>
                      </a:pPr>
                      <a:r>
                        <a:rPr sz="1700">
                          <a:solidFill>
                            <a:srgbClr val="005093"/>
                          </a:solidFill>
                          <a:latin typeface="Grot12 Normal"/>
                          <a:ea typeface="Grot12 Normal"/>
                          <a:cs typeface="Grot12 Normal"/>
                          <a:sym typeface="Grot12 Normal"/>
                        </a:rPr>
                        <a:t>I am really happy to be back in the classroom with my friends.</a:t>
                      </a:r>
                    </a:p>
                  </a:txBody>
                  <a:tcPr marL="45720" marR="45720" horzOverflow="overflow">
                    <a:lnL w="25400">
                      <a:solidFill>
                        <a:srgbClr val="005093"/>
                      </a:solidFill>
                    </a:lnL>
                    <a:lnR w="25400">
                      <a:solidFill>
                        <a:srgbClr val="005093"/>
                      </a:solidFill>
                    </a:lnR>
                    <a:lnT w="25400">
                      <a:solidFill>
                        <a:srgbClr val="005093"/>
                      </a:solidFill>
                    </a:lnT>
                    <a:lnB w="25400">
                      <a:solidFill>
                        <a:srgbClr val="005093"/>
                      </a:solidFill>
                    </a:lnB>
                    <a:solidFill>
                      <a:srgbClr val="FFFFFF"/>
                    </a:solidFill>
                  </a:tcPr>
                </a:tc>
                <a:extLst>
                  <a:ext uri="{0D108BD9-81ED-4DB2-BD59-A6C34878D82A}">
                    <a16:rowId xmlns:a16="http://schemas.microsoft.com/office/drawing/2014/main" val="10003"/>
                  </a:ext>
                </a:extLst>
              </a:tr>
              <a:tr h="372938">
                <a:tc>
                  <a:txBody>
                    <a:bodyPr/>
                    <a:lstStyle/>
                    <a:p>
                      <a:pPr algn="l">
                        <a:defRPr sz="1800"/>
                      </a:pPr>
                      <a:r>
                        <a:rPr sz="1700">
                          <a:solidFill>
                            <a:srgbClr val="005093"/>
                          </a:solidFill>
                          <a:latin typeface="Grot12 Normal"/>
                          <a:ea typeface="Grot12 Normal"/>
                          <a:cs typeface="Grot12 Normal"/>
                          <a:sym typeface="Grot12 Normal"/>
                        </a:rPr>
                        <a:t>It’s too hard!</a:t>
                      </a:r>
                    </a:p>
                  </a:txBody>
                  <a:tcPr marL="45720" marR="45720" horzOverflow="overflow">
                    <a:lnL w="25400">
                      <a:solidFill>
                        <a:srgbClr val="005093"/>
                      </a:solidFill>
                    </a:lnL>
                    <a:lnR w="25400">
                      <a:solidFill>
                        <a:srgbClr val="005093"/>
                      </a:solidFill>
                    </a:lnR>
                    <a:lnT w="25400">
                      <a:solidFill>
                        <a:srgbClr val="005093"/>
                      </a:solidFill>
                    </a:lnT>
                    <a:lnB w="25400">
                      <a:solidFill>
                        <a:srgbClr val="005093"/>
                      </a:solidFill>
                    </a:lnB>
                  </a:tcPr>
                </a:tc>
                <a:tc>
                  <a:txBody>
                    <a:bodyPr/>
                    <a:lstStyle/>
                    <a:p>
                      <a:pPr algn="l">
                        <a:defRPr sz="1800"/>
                      </a:pPr>
                      <a:r>
                        <a:rPr sz="1700">
                          <a:solidFill>
                            <a:srgbClr val="005093"/>
                          </a:solidFill>
                          <a:latin typeface="Grot12 Normal"/>
                          <a:ea typeface="Grot12 Normal"/>
                          <a:cs typeface="Grot12 Normal"/>
                          <a:sym typeface="Grot12 Normal"/>
                        </a:rPr>
                        <a:t>This may take some time and effort.</a:t>
                      </a:r>
                    </a:p>
                  </a:txBody>
                  <a:tcPr marL="45720" marR="45720" horzOverflow="overflow">
                    <a:lnL w="25400">
                      <a:solidFill>
                        <a:srgbClr val="005093"/>
                      </a:solidFill>
                    </a:lnL>
                    <a:lnR w="25400">
                      <a:solidFill>
                        <a:srgbClr val="005093"/>
                      </a:solidFill>
                    </a:lnR>
                    <a:lnT w="25400">
                      <a:solidFill>
                        <a:srgbClr val="005093"/>
                      </a:solidFill>
                    </a:lnT>
                    <a:lnB w="25400">
                      <a:solidFill>
                        <a:srgbClr val="005093"/>
                      </a:solidFill>
                    </a:lnB>
                  </a:tcPr>
                </a:tc>
                <a:extLst>
                  <a:ext uri="{0D108BD9-81ED-4DB2-BD59-A6C34878D82A}">
                    <a16:rowId xmlns:a16="http://schemas.microsoft.com/office/drawing/2014/main" val="10004"/>
                  </a:ext>
                </a:extLst>
              </a:tr>
              <a:tr h="372938">
                <a:tc>
                  <a:txBody>
                    <a:bodyPr/>
                    <a:lstStyle/>
                    <a:p>
                      <a:pPr algn="l">
                        <a:defRPr sz="1800"/>
                      </a:pPr>
                      <a:r>
                        <a:rPr sz="1700">
                          <a:solidFill>
                            <a:srgbClr val="005093"/>
                          </a:solidFill>
                          <a:latin typeface="Grot12 Normal"/>
                          <a:ea typeface="Grot12 Normal"/>
                          <a:cs typeface="Grot12 Normal"/>
                          <a:sym typeface="Grot12 Normal"/>
                        </a:rPr>
                        <a:t>She/he is so clever, I’ll never be that clever. </a:t>
                      </a:r>
                    </a:p>
                  </a:txBody>
                  <a:tcPr marL="45720" marR="45720" horzOverflow="overflow">
                    <a:lnL w="25400">
                      <a:solidFill>
                        <a:srgbClr val="005093"/>
                      </a:solidFill>
                    </a:lnL>
                    <a:lnR w="25400">
                      <a:solidFill>
                        <a:srgbClr val="005093"/>
                      </a:solidFill>
                    </a:lnR>
                    <a:lnT w="25400">
                      <a:solidFill>
                        <a:srgbClr val="005093"/>
                      </a:solidFill>
                    </a:lnT>
                    <a:lnB w="25400">
                      <a:solidFill>
                        <a:srgbClr val="005093"/>
                      </a:solidFill>
                    </a:lnB>
                    <a:solidFill>
                      <a:srgbClr val="FFFFFF"/>
                    </a:solidFill>
                  </a:tcPr>
                </a:tc>
                <a:tc>
                  <a:txBody>
                    <a:bodyPr/>
                    <a:lstStyle/>
                    <a:p>
                      <a:pPr algn="l">
                        <a:defRPr sz="1800"/>
                      </a:pPr>
                      <a:r>
                        <a:rPr sz="1700">
                          <a:solidFill>
                            <a:srgbClr val="005093"/>
                          </a:solidFill>
                          <a:latin typeface="Grot12 Normal"/>
                          <a:ea typeface="Grot12 Normal"/>
                          <a:cs typeface="Grot12 Normal"/>
                          <a:sym typeface="Grot12 Normal"/>
                        </a:rPr>
                        <a:t>I’m going to find out my targets so I can make progress.</a:t>
                      </a:r>
                    </a:p>
                  </a:txBody>
                  <a:tcPr marL="45720" marR="45720" horzOverflow="overflow">
                    <a:lnL w="25400">
                      <a:solidFill>
                        <a:srgbClr val="005093"/>
                      </a:solidFill>
                    </a:lnL>
                    <a:lnR w="25400">
                      <a:solidFill>
                        <a:srgbClr val="005093"/>
                      </a:solidFill>
                    </a:lnR>
                    <a:lnT w="25400">
                      <a:solidFill>
                        <a:srgbClr val="005093"/>
                      </a:solidFill>
                    </a:lnT>
                    <a:lnB w="25400">
                      <a:solidFill>
                        <a:srgbClr val="005093"/>
                      </a:solidFill>
                    </a:lnB>
                    <a:solidFill>
                      <a:srgbClr val="FFFFFF"/>
                    </a:solidFill>
                  </a:tcPr>
                </a:tc>
                <a:extLst>
                  <a:ext uri="{0D108BD9-81ED-4DB2-BD59-A6C34878D82A}">
                    <a16:rowId xmlns:a16="http://schemas.microsoft.com/office/drawing/2014/main" val="10005"/>
                  </a:ext>
                </a:extLst>
              </a:tr>
              <a:tr h="372938">
                <a:tc>
                  <a:txBody>
                    <a:bodyPr/>
                    <a:lstStyle/>
                    <a:p>
                      <a:pPr algn="l">
                        <a:defRPr sz="1800"/>
                      </a:pPr>
                      <a:r>
                        <a:rPr sz="1700">
                          <a:solidFill>
                            <a:srgbClr val="005093"/>
                          </a:solidFill>
                          <a:latin typeface="Grot12 Normal"/>
                          <a:ea typeface="Grot12 Normal"/>
                          <a:cs typeface="Grot12 Normal"/>
                          <a:sym typeface="Grot12 Normal"/>
                        </a:rPr>
                        <a:t>I’m not good at this.</a:t>
                      </a:r>
                    </a:p>
                  </a:txBody>
                  <a:tcPr marL="45720" marR="45720" horzOverflow="overflow">
                    <a:lnL w="25400">
                      <a:solidFill>
                        <a:srgbClr val="005093"/>
                      </a:solidFill>
                    </a:lnL>
                    <a:lnR w="25400">
                      <a:solidFill>
                        <a:srgbClr val="005093"/>
                      </a:solidFill>
                    </a:lnR>
                    <a:lnT w="25400">
                      <a:solidFill>
                        <a:srgbClr val="005093"/>
                      </a:solidFill>
                    </a:lnT>
                    <a:lnB w="25400">
                      <a:solidFill>
                        <a:srgbClr val="005093"/>
                      </a:solidFill>
                    </a:lnB>
                  </a:tcPr>
                </a:tc>
                <a:tc>
                  <a:txBody>
                    <a:bodyPr/>
                    <a:lstStyle/>
                    <a:p>
                      <a:pPr algn="l">
                        <a:defRPr sz="1800"/>
                      </a:pPr>
                      <a:r>
                        <a:rPr sz="1700">
                          <a:solidFill>
                            <a:srgbClr val="005093"/>
                          </a:solidFill>
                          <a:latin typeface="Grot12 Normal"/>
                          <a:ea typeface="Grot12 Normal"/>
                          <a:cs typeface="Grot12 Normal"/>
                          <a:sym typeface="Grot12 Normal"/>
                        </a:rPr>
                        <a:t>What am I missing to be able to improve?</a:t>
                      </a:r>
                    </a:p>
                  </a:txBody>
                  <a:tcPr marL="45720" marR="45720" horzOverflow="overflow">
                    <a:lnL w="25400">
                      <a:solidFill>
                        <a:srgbClr val="005093"/>
                      </a:solidFill>
                    </a:lnL>
                    <a:lnR w="25400">
                      <a:solidFill>
                        <a:srgbClr val="005093"/>
                      </a:solidFill>
                    </a:lnR>
                    <a:lnT w="25400">
                      <a:solidFill>
                        <a:srgbClr val="005093"/>
                      </a:solidFill>
                    </a:lnT>
                    <a:lnB w="25400">
                      <a:solidFill>
                        <a:srgbClr val="005093"/>
                      </a:solidFill>
                    </a:lnB>
                  </a:tcPr>
                </a:tc>
                <a:extLst>
                  <a:ext uri="{0D108BD9-81ED-4DB2-BD59-A6C34878D82A}">
                    <a16:rowId xmlns:a16="http://schemas.microsoft.com/office/drawing/2014/main" val="10006"/>
                  </a:ext>
                </a:extLst>
              </a:tr>
              <a:tr h="372938">
                <a:tc>
                  <a:txBody>
                    <a:bodyPr/>
                    <a:lstStyle/>
                    <a:p>
                      <a:pPr algn="l">
                        <a:defRPr sz="1800"/>
                      </a:pPr>
                      <a:r>
                        <a:rPr sz="1700">
                          <a:solidFill>
                            <a:srgbClr val="005093"/>
                          </a:solidFill>
                          <a:latin typeface="Grot12 Normal"/>
                          <a:ea typeface="Grot12 Normal"/>
                          <a:cs typeface="Grot12 Normal"/>
                          <a:sym typeface="Grot12 Normal"/>
                        </a:rPr>
                        <a:t>I never win at tennis.</a:t>
                      </a:r>
                    </a:p>
                  </a:txBody>
                  <a:tcPr marL="45720" marR="45720" horzOverflow="overflow">
                    <a:lnL w="25400">
                      <a:solidFill>
                        <a:srgbClr val="005093"/>
                      </a:solidFill>
                    </a:lnL>
                    <a:lnR w="25400">
                      <a:solidFill>
                        <a:srgbClr val="005093"/>
                      </a:solidFill>
                    </a:lnR>
                    <a:lnT w="25400">
                      <a:solidFill>
                        <a:srgbClr val="005093"/>
                      </a:solidFill>
                    </a:lnT>
                    <a:lnB w="25400">
                      <a:solidFill>
                        <a:srgbClr val="005093"/>
                      </a:solidFill>
                    </a:lnB>
                    <a:solidFill>
                      <a:srgbClr val="FFFFFF"/>
                    </a:solidFill>
                  </a:tcPr>
                </a:tc>
                <a:tc>
                  <a:txBody>
                    <a:bodyPr/>
                    <a:lstStyle/>
                    <a:p>
                      <a:pPr algn="l">
                        <a:defRPr sz="1800"/>
                      </a:pPr>
                      <a:r>
                        <a:rPr sz="1700">
                          <a:solidFill>
                            <a:srgbClr val="005093"/>
                          </a:solidFill>
                          <a:latin typeface="Grot12 Normal"/>
                          <a:ea typeface="Grot12 Normal"/>
                          <a:cs typeface="Grot12 Normal"/>
                          <a:sym typeface="Grot12 Normal"/>
                        </a:rPr>
                        <a:t>How can I improve my game?</a:t>
                      </a:r>
                    </a:p>
                  </a:txBody>
                  <a:tcPr marL="45720" marR="45720" horzOverflow="overflow">
                    <a:lnL w="25400">
                      <a:solidFill>
                        <a:srgbClr val="005093"/>
                      </a:solidFill>
                    </a:lnL>
                    <a:lnR w="25400">
                      <a:solidFill>
                        <a:srgbClr val="005093"/>
                      </a:solidFill>
                    </a:lnR>
                    <a:lnT w="25400">
                      <a:solidFill>
                        <a:srgbClr val="005093"/>
                      </a:solidFill>
                    </a:lnT>
                    <a:lnB w="25400">
                      <a:solidFill>
                        <a:srgbClr val="005093"/>
                      </a:solidFill>
                    </a:lnB>
                    <a:solidFill>
                      <a:srgbClr val="FFFFFF"/>
                    </a:solidFill>
                  </a:tcPr>
                </a:tc>
                <a:extLst>
                  <a:ext uri="{0D108BD9-81ED-4DB2-BD59-A6C34878D82A}">
                    <a16:rowId xmlns:a16="http://schemas.microsoft.com/office/drawing/2014/main" val="10007"/>
                  </a:ext>
                </a:extLst>
              </a:tr>
              <a:tr h="372938">
                <a:tc>
                  <a:txBody>
                    <a:bodyPr/>
                    <a:lstStyle/>
                    <a:p>
                      <a:pPr algn="l">
                        <a:defRPr sz="1800"/>
                      </a:pPr>
                      <a:r>
                        <a:rPr sz="1700">
                          <a:solidFill>
                            <a:srgbClr val="005093"/>
                          </a:solidFill>
                          <a:latin typeface="Grot12 Normal"/>
                          <a:ea typeface="Grot12 Normal"/>
                          <a:cs typeface="Grot12 Normal"/>
                          <a:sym typeface="Grot12 Normal"/>
                        </a:rPr>
                        <a:t>I don’t have many friends to play with.</a:t>
                      </a:r>
                    </a:p>
                  </a:txBody>
                  <a:tcPr marL="45720" marR="45720" horzOverflow="overflow">
                    <a:lnL w="25400">
                      <a:solidFill>
                        <a:srgbClr val="005093"/>
                      </a:solidFill>
                    </a:lnL>
                    <a:lnR w="25400">
                      <a:solidFill>
                        <a:srgbClr val="005093"/>
                      </a:solidFill>
                    </a:lnR>
                    <a:lnT w="25400">
                      <a:solidFill>
                        <a:srgbClr val="005093"/>
                      </a:solidFill>
                    </a:lnT>
                    <a:lnB w="25400">
                      <a:solidFill>
                        <a:srgbClr val="005093"/>
                      </a:solidFill>
                    </a:lnB>
                  </a:tcPr>
                </a:tc>
                <a:tc>
                  <a:txBody>
                    <a:bodyPr/>
                    <a:lstStyle/>
                    <a:p>
                      <a:pPr algn="l">
                        <a:defRPr sz="1800"/>
                      </a:pPr>
                      <a:r>
                        <a:rPr sz="1700">
                          <a:solidFill>
                            <a:srgbClr val="005093"/>
                          </a:solidFill>
                          <a:latin typeface="Grot12 Normal"/>
                          <a:ea typeface="Grot12 Normal"/>
                          <a:cs typeface="Grot12 Normal"/>
                          <a:sym typeface="Grot12 Normal"/>
                        </a:rPr>
                        <a:t>I have a really close friend who I can rely on. </a:t>
                      </a:r>
                    </a:p>
                  </a:txBody>
                  <a:tcPr marL="45720" marR="45720" horzOverflow="overflow">
                    <a:lnL w="25400">
                      <a:solidFill>
                        <a:srgbClr val="005093"/>
                      </a:solidFill>
                    </a:lnL>
                    <a:lnR w="25400">
                      <a:solidFill>
                        <a:srgbClr val="005093"/>
                      </a:solidFill>
                    </a:lnR>
                    <a:lnT w="25400">
                      <a:solidFill>
                        <a:srgbClr val="005093"/>
                      </a:solidFill>
                    </a:lnT>
                    <a:lnB w="25400">
                      <a:solidFill>
                        <a:srgbClr val="005093"/>
                      </a:solidFill>
                    </a:lnB>
                  </a:tcPr>
                </a:tc>
                <a:extLst>
                  <a:ext uri="{0D108BD9-81ED-4DB2-BD59-A6C34878D82A}">
                    <a16:rowId xmlns:a16="http://schemas.microsoft.com/office/drawing/2014/main" val="10008"/>
                  </a:ext>
                </a:extLst>
              </a:tr>
              <a:tr h="372938">
                <a:tc>
                  <a:txBody>
                    <a:bodyPr/>
                    <a:lstStyle/>
                    <a:p>
                      <a:pPr algn="l">
                        <a:defRPr sz="1800"/>
                      </a:pPr>
                      <a:r>
                        <a:rPr sz="1700">
                          <a:solidFill>
                            <a:srgbClr val="005093"/>
                          </a:solidFill>
                          <a:latin typeface="Grot12 Normal"/>
                          <a:ea typeface="Grot12 Normal"/>
                          <a:cs typeface="Grot12 Normal"/>
                          <a:sym typeface="Grot12 Normal"/>
                        </a:rPr>
                        <a:t>I only have 10 minutes to finish - I’ll never get it done!</a:t>
                      </a:r>
                    </a:p>
                  </a:txBody>
                  <a:tcPr marL="45720" marR="45720" horzOverflow="overflow">
                    <a:lnL w="25400">
                      <a:solidFill>
                        <a:srgbClr val="005093"/>
                      </a:solidFill>
                    </a:lnL>
                    <a:lnR w="25400">
                      <a:solidFill>
                        <a:srgbClr val="005093"/>
                      </a:solidFill>
                    </a:lnR>
                    <a:lnT w="25400">
                      <a:solidFill>
                        <a:srgbClr val="005093"/>
                      </a:solidFill>
                    </a:lnT>
                    <a:lnB w="25400">
                      <a:solidFill>
                        <a:srgbClr val="005093"/>
                      </a:solidFill>
                    </a:lnB>
                    <a:solidFill>
                      <a:srgbClr val="FFFFFF"/>
                    </a:solidFill>
                  </a:tcPr>
                </a:tc>
                <a:tc>
                  <a:txBody>
                    <a:bodyPr/>
                    <a:lstStyle/>
                    <a:p>
                      <a:pPr algn="l">
                        <a:defRPr sz="1800"/>
                      </a:pPr>
                      <a:r>
                        <a:rPr sz="1700">
                          <a:solidFill>
                            <a:srgbClr val="005093"/>
                          </a:solidFill>
                          <a:latin typeface="Grot12 Normal"/>
                          <a:ea typeface="Grot12 Normal"/>
                          <a:cs typeface="Grot12 Normal"/>
                          <a:sym typeface="Grot12 Normal"/>
                        </a:rPr>
                        <a:t>How much can I get done in the time I have?</a:t>
                      </a:r>
                    </a:p>
                  </a:txBody>
                  <a:tcPr marL="45720" marR="45720" horzOverflow="overflow">
                    <a:lnL w="25400">
                      <a:solidFill>
                        <a:srgbClr val="005093"/>
                      </a:solidFill>
                    </a:lnL>
                    <a:lnR w="25400">
                      <a:solidFill>
                        <a:srgbClr val="005093"/>
                      </a:solidFill>
                    </a:lnR>
                    <a:lnT w="25400">
                      <a:solidFill>
                        <a:srgbClr val="005093"/>
                      </a:solidFill>
                    </a:lnT>
                    <a:lnB w="25400">
                      <a:solidFill>
                        <a:srgbClr val="005093"/>
                      </a:solidFill>
                    </a:lnB>
                    <a:solidFill>
                      <a:srgbClr val="FFFFFF"/>
                    </a:solidFill>
                  </a:tcPr>
                </a:tc>
                <a:extLst>
                  <a:ext uri="{0D108BD9-81ED-4DB2-BD59-A6C34878D82A}">
                    <a16:rowId xmlns:a16="http://schemas.microsoft.com/office/drawing/2014/main" val="10009"/>
                  </a:ext>
                </a:extLst>
              </a:tr>
              <a:tr h="372938">
                <a:tc>
                  <a:txBody>
                    <a:bodyPr/>
                    <a:lstStyle/>
                    <a:p>
                      <a:pPr algn="l">
                        <a:defRPr sz="1800"/>
                      </a:pPr>
                      <a:r>
                        <a:rPr sz="1700">
                          <a:solidFill>
                            <a:srgbClr val="005093"/>
                          </a:solidFill>
                          <a:latin typeface="Grot12 Normal"/>
                          <a:ea typeface="Grot12 Normal"/>
                          <a:cs typeface="Grot12 Normal"/>
                          <a:sym typeface="Grot12 Normal"/>
                        </a:rPr>
                        <a:t>Write your own.</a:t>
                      </a:r>
                    </a:p>
                  </a:txBody>
                  <a:tcPr marL="45720" marR="45720" horzOverflow="overflow">
                    <a:lnL w="25400">
                      <a:solidFill>
                        <a:srgbClr val="005093"/>
                      </a:solidFill>
                    </a:lnL>
                    <a:lnR w="25400">
                      <a:solidFill>
                        <a:srgbClr val="005093"/>
                      </a:solidFill>
                    </a:lnR>
                    <a:lnT w="25400">
                      <a:solidFill>
                        <a:srgbClr val="005093"/>
                      </a:solidFill>
                    </a:lnT>
                    <a:lnB w="25400">
                      <a:solidFill>
                        <a:srgbClr val="005093"/>
                      </a:solidFill>
                    </a:lnB>
                  </a:tcPr>
                </a:tc>
                <a:tc>
                  <a:txBody>
                    <a:bodyPr/>
                    <a:lstStyle/>
                    <a:p>
                      <a:pPr algn="l">
                        <a:defRPr sz="1700">
                          <a:solidFill>
                            <a:srgbClr val="005093"/>
                          </a:solidFill>
                          <a:latin typeface="Grot12 Normal"/>
                          <a:ea typeface="Grot12 Normal"/>
                          <a:cs typeface="Grot12 Normal"/>
                          <a:sym typeface="Grot12 Normal"/>
                        </a:defRPr>
                      </a:pPr>
                      <a:endParaRPr/>
                    </a:p>
                  </a:txBody>
                  <a:tcPr marL="45720" marR="45720" horzOverflow="overflow">
                    <a:lnL w="25400">
                      <a:solidFill>
                        <a:srgbClr val="005093"/>
                      </a:solidFill>
                    </a:lnL>
                    <a:lnR w="25400">
                      <a:solidFill>
                        <a:srgbClr val="005093"/>
                      </a:solidFill>
                    </a:lnR>
                    <a:lnT w="25400">
                      <a:solidFill>
                        <a:srgbClr val="005093"/>
                      </a:solidFill>
                    </a:lnT>
                    <a:lnB w="25400">
                      <a:solidFill>
                        <a:srgbClr val="005093"/>
                      </a:solidFill>
                    </a:lnB>
                  </a:tcPr>
                </a:tc>
                <a:extLst>
                  <a:ext uri="{0D108BD9-81ED-4DB2-BD59-A6C34878D82A}">
                    <a16:rowId xmlns:a16="http://schemas.microsoft.com/office/drawing/2014/main" val="10010"/>
                  </a:ext>
                </a:extLst>
              </a:tr>
              <a:tr h="372938">
                <a:tc>
                  <a:txBody>
                    <a:bodyPr/>
                    <a:lstStyle/>
                    <a:p>
                      <a:pPr algn="l">
                        <a:defRPr sz="1800"/>
                      </a:pPr>
                      <a:r>
                        <a:rPr sz="1700">
                          <a:solidFill>
                            <a:srgbClr val="005093"/>
                          </a:solidFill>
                          <a:latin typeface="Grot12 Normal"/>
                          <a:ea typeface="Grot12 Normal"/>
                          <a:cs typeface="Grot12 Normal"/>
                          <a:sym typeface="Grot12 Normal"/>
                        </a:rPr>
                        <a:t>Write your own.</a:t>
                      </a:r>
                    </a:p>
                  </a:txBody>
                  <a:tcPr marL="45720" marR="45720" horzOverflow="overflow">
                    <a:lnL w="25400">
                      <a:solidFill>
                        <a:srgbClr val="005093"/>
                      </a:solidFill>
                    </a:lnL>
                    <a:lnR w="25400">
                      <a:solidFill>
                        <a:srgbClr val="005093"/>
                      </a:solidFill>
                    </a:lnR>
                    <a:lnT w="25400">
                      <a:solidFill>
                        <a:srgbClr val="005093"/>
                      </a:solidFill>
                    </a:lnT>
                    <a:lnB w="25400">
                      <a:solidFill>
                        <a:srgbClr val="005093"/>
                      </a:solidFill>
                    </a:lnB>
                    <a:solidFill>
                      <a:srgbClr val="FFFFFF"/>
                    </a:solidFill>
                  </a:tcPr>
                </a:tc>
                <a:tc>
                  <a:txBody>
                    <a:bodyPr/>
                    <a:lstStyle/>
                    <a:p>
                      <a:pPr algn="l">
                        <a:defRPr sz="1700">
                          <a:solidFill>
                            <a:srgbClr val="005093"/>
                          </a:solidFill>
                          <a:latin typeface="Grot12 Normal"/>
                          <a:ea typeface="Grot12 Normal"/>
                          <a:cs typeface="Grot12 Normal"/>
                          <a:sym typeface="Grot12 Normal"/>
                        </a:defRPr>
                      </a:pPr>
                      <a:endParaRPr/>
                    </a:p>
                  </a:txBody>
                  <a:tcPr marL="45720" marR="45720" horzOverflow="overflow">
                    <a:lnL w="25400">
                      <a:solidFill>
                        <a:srgbClr val="005093"/>
                      </a:solidFill>
                    </a:lnL>
                    <a:lnR w="25400">
                      <a:solidFill>
                        <a:srgbClr val="005093"/>
                      </a:solidFill>
                    </a:lnR>
                    <a:lnT w="25400">
                      <a:solidFill>
                        <a:srgbClr val="005093"/>
                      </a:solidFill>
                    </a:lnT>
                    <a:lnB w="25400">
                      <a:solidFill>
                        <a:srgbClr val="005093"/>
                      </a:solidFill>
                    </a:lnB>
                    <a:solidFill>
                      <a:srgbClr val="FFFFFF"/>
                    </a:solidFill>
                  </a:tcPr>
                </a:tc>
                <a:extLst>
                  <a:ext uri="{0D108BD9-81ED-4DB2-BD59-A6C34878D82A}">
                    <a16:rowId xmlns:a16="http://schemas.microsoft.com/office/drawing/2014/main" val="10011"/>
                  </a:ext>
                </a:extLst>
              </a:tr>
            </a:tbl>
          </a:graphicData>
        </a:graphic>
      </p:graphicFrame>
      <p:pic>
        <p:nvPicPr>
          <p:cNvPr id="197" name="Image" descr="Image"/>
          <p:cNvPicPr>
            <a:picLocks noChangeAspect="1"/>
          </p:cNvPicPr>
          <p:nvPr/>
        </p:nvPicPr>
        <p:blipFill>
          <a:blip r:embed="rId2"/>
          <a:stretch>
            <a:fillRect/>
          </a:stretch>
        </p:blipFill>
        <p:spPr>
          <a:xfrm>
            <a:off x="8985444" y="2034913"/>
            <a:ext cx="245961" cy="259483"/>
          </a:xfrm>
          <a:prstGeom prst="rect">
            <a:avLst/>
          </a:prstGeom>
          <a:ln w="12700">
            <a:miter lim="400000"/>
          </a:ln>
        </p:spPr>
      </p:pic>
      <p:pic>
        <p:nvPicPr>
          <p:cNvPr id="198" name="Image" descr="Image"/>
          <p:cNvPicPr>
            <a:picLocks noChangeAspect="1"/>
          </p:cNvPicPr>
          <p:nvPr/>
        </p:nvPicPr>
        <p:blipFill>
          <a:blip r:embed="rId2"/>
          <a:stretch>
            <a:fillRect/>
          </a:stretch>
        </p:blipFill>
        <p:spPr>
          <a:xfrm rot="10800000" flipH="1">
            <a:off x="3353704" y="2070063"/>
            <a:ext cx="245961" cy="259483"/>
          </a:xfrm>
          <a:prstGeom prst="rect">
            <a:avLst/>
          </a:prstGeom>
          <a:ln w="12700">
            <a:miter lim="400000"/>
          </a:ln>
        </p:spPr>
      </p:pic>
      <p:sp>
        <p:nvSpPr>
          <p:cNvPr id="6" name="Title 1">
            <a:extLst>
              <a:ext uri="{FF2B5EF4-FFF2-40B4-BE49-F238E27FC236}">
                <a16:creationId xmlns:a16="http://schemas.microsoft.com/office/drawing/2014/main" id="{D3A54421-9026-4D49-A1DA-58BC7DA7E3BF}"/>
              </a:ext>
            </a:extLst>
          </p:cNvPr>
          <p:cNvSpPr txBox="1"/>
          <p:nvPr/>
        </p:nvSpPr>
        <p:spPr>
          <a:xfrm>
            <a:off x="336428" y="258032"/>
            <a:ext cx="5622938" cy="13080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defRPr sz="10000">
                <a:solidFill>
                  <a:srgbClr val="005093"/>
                </a:solidFill>
                <a:latin typeface="England FC DISPLAY Regular"/>
                <a:ea typeface="England FC DISPLAY Regular"/>
                <a:cs typeface="England FC DISPLAY Regular"/>
                <a:sym typeface="England FC DISPLAY Regular"/>
              </a:defRPr>
            </a:lvl1pPr>
          </a:lstStyle>
          <a:p>
            <a:pPr>
              <a:lnSpc>
                <a:spcPct val="65000"/>
              </a:lnSpc>
            </a:pPr>
            <a:r>
              <a:rPr lang="en-GB" dirty="0"/>
              <a:t>Negative to positive</a:t>
            </a:r>
            <a:endParaRPr dirty="0"/>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22386262900E489A061346DC7B7A48" ma:contentTypeVersion="12" ma:contentTypeDescription="Create a new document." ma:contentTypeScope="" ma:versionID="b7eeff0c917d904a251998aba1fadbbd">
  <xsd:schema xmlns:xsd="http://www.w3.org/2001/XMLSchema" xmlns:xs="http://www.w3.org/2001/XMLSchema" xmlns:p="http://schemas.microsoft.com/office/2006/metadata/properties" xmlns:ns2="4b31ba56-69c9-4f7b-a39a-403e4e2674f0" xmlns:ns3="49db2f9b-a592-452f-a9b5-f90c48491e0e" targetNamespace="http://schemas.microsoft.com/office/2006/metadata/properties" ma:root="true" ma:fieldsID="eeb9ffee5fe9ad6a54dad368d4f8c798" ns2:_="" ns3:_="">
    <xsd:import namespace="4b31ba56-69c9-4f7b-a39a-403e4e2674f0"/>
    <xsd:import namespace="49db2f9b-a592-452f-a9b5-f90c48491e0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2:MediaServiceOCR"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31ba56-69c9-4f7b-a39a-403e4e2674f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9db2f9b-a592-452f-a9b5-f90c48491e0e"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07CC70-95BA-470E-BB45-EE2249358A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31ba56-69c9-4f7b-a39a-403e4e2674f0"/>
    <ds:schemaRef ds:uri="49db2f9b-a592-452f-a9b5-f90c48491e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892EC6-D453-41E2-A989-C9DA80C049EC}">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00C15F6-AD70-4EB6-BF38-65C5AB6AF1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51</TotalTime>
  <Words>1600</Words>
  <Application>Microsoft Office PowerPoint</Application>
  <PresentationFormat>Widescreen</PresentationFormat>
  <Paragraphs>134</Paragraphs>
  <Slides>11</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Grot12 Condensed</vt:lpstr>
      <vt:lpstr>Calibri</vt:lpstr>
      <vt:lpstr>England FC DISPLAY Regular</vt:lpstr>
      <vt:lpstr>Grot12 Normal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Becci</dc:creator>
  <cp:lastModifiedBy>Becci Barrie</cp:lastModifiedBy>
  <cp:revision>7</cp:revision>
  <dcterms:modified xsi:type="dcterms:W3CDTF">2021-04-26T16:09:00Z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0x0101003F22386262900E489A061346DC7B7A48</vt:lpwstr>
  </property>
</Properties>
</file>