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England FC DISPLAY Regular" panose="00000500000000000000" pitchFamily="2" charset="0"/>
      <p:regular r:id="rId23"/>
    </p:embeddedFont>
    <p:embeddedFont>
      <p:font typeface="Grot12 Condensed" pitchFamily="50" charset="0"/>
      <p:regular r:id="rId24"/>
      <p:bold r:id="rId25"/>
    </p:embeddedFont>
    <p:embeddedFont>
      <p:font typeface="Grot12 Normal" pitchFamily="50" charset="0"/>
      <p:regular r:id="rId26"/>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8"/>
    <p:restoredTop sz="69660" autoAdjust="0"/>
  </p:normalViewPr>
  <p:slideViewPr>
    <p:cSldViewPr snapToGrid="0" snapToObjects="1" showGuides="1">
      <p:cViewPr varScale="1">
        <p:scale>
          <a:sx n="109" d="100"/>
          <a:sy n="109" d="100"/>
        </p:scale>
        <p:origin x="2310"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87038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rPr dirty="0"/>
              <a:t>Teacher Notes</a:t>
            </a:r>
          </a:p>
          <a:p>
            <a:pPr marL="120315" indent="-120315">
              <a:buSzPct val="100000"/>
              <a:buChar char="•"/>
            </a:pPr>
            <a:r>
              <a:rPr dirty="0"/>
              <a:t>Starter activity: Get students thinking about what country they are visiting.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Help to guide students:</a:t>
            </a:r>
          </a:p>
          <a:p>
            <a:pPr marL="628650" lvl="1" indent="-171450">
              <a:buSzPct val="100000"/>
              <a:buFont typeface="Courier New"/>
              <a:buChar char="o"/>
            </a:pPr>
            <a:r>
              <a:t>Speaking to your coach to find ways to improve your striking and your mental outlook. </a:t>
            </a:r>
          </a:p>
          <a:p>
            <a:pPr marL="628650" lvl="1" indent="-171450">
              <a:buSzPct val="100000"/>
              <a:buFont typeface="Courier New"/>
              <a:buChar char="o"/>
            </a:pPr>
            <a:r>
              <a:t>Speaking to your friends about how you are feeling and asking them for help.</a:t>
            </a:r>
          </a:p>
          <a:p>
            <a:pPr marL="628650" lvl="1" indent="-171450">
              <a:buSzPct val="100000"/>
              <a:buFont typeface="Courier New"/>
              <a:buChar char="o"/>
            </a:pPr>
            <a:r>
              <a:t>Talking to whoever is at home and being honest about your feelings to gain reassurance and help.</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381000" y="685800"/>
            <a:ext cx="6096000" cy="3429000"/>
          </a:xfrm>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Help to guide students:</a:t>
            </a:r>
          </a:p>
          <a:p>
            <a:pPr marL="628650" lvl="1" indent="-171450">
              <a:buSzPct val="100000"/>
              <a:buFont typeface="Courier New"/>
              <a:buChar char="o"/>
            </a:pPr>
            <a:r>
              <a:rPr dirty="0"/>
              <a:t>Even when things go well, there may be </a:t>
            </a:r>
            <a:r>
              <a:rPr lang="en-GB" dirty="0"/>
              <a:t>room</a:t>
            </a:r>
            <a:r>
              <a:rPr dirty="0"/>
              <a:t> for improvement or lessons that can be learnt.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Pupils could work in groups to discuss and design a poster.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Students to consolidate their learning within this section.</a:t>
            </a:r>
          </a:p>
          <a:p>
            <a:pPr marL="171450" indent="-171450">
              <a:buSzPct val="100000"/>
              <a:buFont typeface="Arial"/>
              <a:buChar char="•"/>
            </a:pPr>
            <a:r>
              <a:t>Linking back to the big question.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Brief introduction to Hungary as a city.</a:t>
            </a:r>
          </a:p>
          <a:p>
            <a:pPr marL="171450" indent="-171450">
              <a:buSzPct val="100000"/>
              <a:buFont typeface="Arial"/>
              <a:buChar char="•"/>
            </a:pPr>
            <a:r>
              <a:rPr dirty="0"/>
              <a:t>Locate Hungary and then Budapest on the map.</a:t>
            </a:r>
          </a:p>
          <a:p>
            <a:pPr marL="171450" indent="-171450">
              <a:buSzPct val="100000"/>
              <a:buFont typeface="Arial"/>
              <a:buChar char="•"/>
            </a:pPr>
            <a:r>
              <a:rPr dirty="0"/>
              <a:t>Use the Budapest Host City Guide to discuss the country in more detail (optional).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rPr dirty="0"/>
              <a:t>Teacher Notes</a:t>
            </a:r>
          </a:p>
          <a:p>
            <a:pPr marL="120315" indent="-120315">
              <a:buSzPct val="100000"/>
              <a:buChar char="•"/>
            </a:pPr>
            <a:r>
              <a:rPr dirty="0"/>
              <a:t>The big question to answer is a key point of the lesson.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rPr dirty="0"/>
              <a:t>Teacher Notes</a:t>
            </a:r>
          </a:p>
          <a:p>
            <a:pPr marL="120315" indent="-120315">
              <a:buSzPct val="100000"/>
              <a:buChar char="•"/>
            </a:pPr>
            <a:r>
              <a:rPr lang="en-GB" dirty="0"/>
              <a:t>Discuss the idea of values:</a:t>
            </a:r>
          </a:p>
          <a:p>
            <a:pPr marL="171450" indent="-171450">
              <a:buSzPct val="100000"/>
              <a:buFontTx/>
              <a:buChar char="-"/>
            </a:pPr>
            <a:r>
              <a:rPr lang="en-GB" dirty="0"/>
              <a:t>They are like an inner compass; they are what matter to you deep in your heart.</a:t>
            </a:r>
          </a:p>
          <a:p>
            <a:pPr marL="171450" indent="-171450">
              <a:buSzPct val="100000"/>
              <a:buFontTx/>
              <a:buChar char="-"/>
            </a:pPr>
            <a:r>
              <a:rPr lang="en-GB" dirty="0"/>
              <a:t>Pupils might say they value creativity, curiosity, compassion, kindness, honesty etc.</a:t>
            </a:r>
          </a:p>
          <a:p>
            <a:pPr marL="120315" indent="-120315">
              <a:buSzPct val="100000"/>
              <a:buChar char="•"/>
            </a:pPr>
            <a:r>
              <a:rPr lang="en-GB" dirty="0"/>
              <a:t>Click to reveal these words. What others can the </a:t>
            </a:r>
            <a:r>
              <a:rPr lang="en-GB"/>
              <a:t>class think of?</a:t>
            </a:r>
          </a:p>
          <a:p>
            <a:pPr marL="120315" indent="-120315">
              <a:buSzPct val="100000"/>
              <a:buChar char="•"/>
            </a:pPr>
            <a:r>
              <a:t>Use </a:t>
            </a:r>
            <a:r>
              <a:rPr lang="en-GB" dirty="0"/>
              <a:t>could also use an </a:t>
            </a:r>
            <a:r>
              <a:rPr dirty="0"/>
              <a:t>animation </a:t>
            </a:r>
            <a:r>
              <a:rPr lang="en-GB" dirty="0"/>
              <a:t>from the internet </a:t>
            </a:r>
            <a:r>
              <a:rPr dirty="0"/>
              <a:t>to introduce </a:t>
            </a:r>
            <a:r>
              <a:rPr lang="en-GB" dirty="0"/>
              <a:t>the concept of </a:t>
            </a:r>
            <a:r>
              <a:rPr dirty="0"/>
              <a:t>values.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The FA PRIDE values are ways of behaving that we can all strive towards in grassroots football, and in day to day life.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Explain that pupils are going to look at each value in detail and apply them to real-life situations.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Help to guide students:</a:t>
            </a:r>
          </a:p>
          <a:p>
            <a:pPr marL="628650" lvl="1" indent="-171450">
              <a:buSzPct val="100000"/>
              <a:buFont typeface="Courier New"/>
              <a:buChar char="o"/>
            </a:pPr>
            <a:r>
              <a:rPr dirty="0"/>
              <a:t>Suggest that Francesca embraces change and try out the suggestions.</a:t>
            </a:r>
          </a:p>
          <a:p>
            <a:pPr marL="628650" lvl="1" indent="-171450">
              <a:buSzPct val="100000"/>
              <a:buFont typeface="Courier New"/>
              <a:buChar char="o"/>
            </a:pPr>
            <a:r>
              <a:rPr dirty="0"/>
              <a:t>It may work for her, if it doesn’t then she hasn’t lost anything. </a:t>
            </a:r>
          </a:p>
          <a:p>
            <a:pPr marL="628650" lvl="1" indent="-171450">
              <a:buSzPct val="100000"/>
              <a:buFont typeface="Courier New"/>
              <a:buChar char="o"/>
            </a:pPr>
            <a:r>
              <a:rPr dirty="0"/>
              <a:t>If it works then she has improved and innovated.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Help to guide students:</a:t>
            </a:r>
          </a:p>
          <a:p>
            <a:pPr marL="628650" lvl="1" indent="-171450">
              <a:buSzPct val="100000"/>
              <a:buFont typeface="Courier New"/>
              <a:buChar char="o"/>
            </a:pPr>
            <a:r>
              <a:t>Positive behaviour would be to rise above this and show respect to the other team. </a:t>
            </a:r>
          </a:p>
          <a:p>
            <a:pPr marL="628650" lvl="1" indent="-171450">
              <a:buSzPct val="100000"/>
              <a:buFont typeface="Courier New"/>
              <a:buChar char="o"/>
            </a:pPr>
            <a:r>
              <a:t>By taking the initiative and beginning to shake hands with the opposition team you are leading by example.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Help to guide students:</a:t>
            </a:r>
          </a:p>
          <a:p>
            <a:pPr marL="628650" lvl="1" indent="-171450">
              <a:buSzPct val="100000"/>
              <a:buFont typeface="Courier New"/>
              <a:buChar char="o"/>
            </a:pPr>
            <a:r>
              <a:t>Inclusivity should be at the heart of any football game and in society.</a:t>
            </a:r>
          </a:p>
          <a:p>
            <a:pPr marL="628650" lvl="1" indent="-171450">
              <a:buSzPct val="100000"/>
              <a:buFont typeface="Courier New"/>
              <a:buChar char="o"/>
            </a:pPr>
            <a:r>
              <a:t>Standing up to and challenging the other pupil’s comment helps to promote inclusivity and let others know it is not acceptable.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 descr="Image"/>
          <p:cNvPicPr>
            <a:picLocks noChangeAspect="1"/>
          </p:cNvPicPr>
          <p:nvPr/>
        </p:nvPicPr>
        <p:blipFill>
          <a:blip r:embed="rId3"/>
          <a:stretch>
            <a:fillRect/>
          </a:stretch>
        </p:blipFill>
        <p:spPr>
          <a:xfrm>
            <a:off x="404438" y="-5624559"/>
            <a:ext cx="13954198" cy="10903154"/>
          </a:xfrm>
          <a:prstGeom prst="rect">
            <a:avLst/>
          </a:prstGeom>
          <a:ln w="12700">
            <a:miter lim="400000"/>
          </a:ln>
        </p:spPr>
      </p:pic>
      <p:pic>
        <p:nvPicPr>
          <p:cNvPr id="95" name="Image" descr="Image"/>
          <p:cNvPicPr>
            <a:picLocks noChangeAspect="1"/>
          </p:cNvPicPr>
          <p:nvPr/>
        </p:nvPicPr>
        <p:blipFill>
          <a:blip r:embed="rId4"/>
          <a:srcRect l="54747" t="1506" r="20939" b="64327"/>
          <a:stretch>
            <a:fillRect/>
          </a:stretch>
        </p:blipFill>
        <p:spPr>
          <a:xfrm>
            <a:off x="727185" y="-37336"/>
            <a:ext cx="11650772" cy="7097409"/>
          </a:xfrm>
          <a:prstGeom prst="rect">
            <a:avLst/>
          </a:prstGeom>
          <a:ln w="12700">
            <a:miter lim="400000"/>
          </a:ln>
        </p:spPr>
      </p:pic>
      <p:pic>
        <p:nvPicPr>
          <p:cNvPr id="96" name="florian-van-duyn--ZktwJWN_24-unsplash.png" descr="florian-van-duyn--ZktwJWN_24-unsplash.png"/>
          <p:cNvPicPr>
            <a:picLocks noChangeAspect="1"/>
          </p:cNvPicPr>
          <p:nvPr/>
        </p:nvPicPr>
        <p:blipFill>
          <a:blip r:embed="rId5"/>
          <a:srcRect l="16007" t="1784" b="30116"/>
          <a:stretch>
            <a:fillRect/>
          </a:stretch>
        </p:blipFill>
        <p:spPr>
          <a:xfrm>
            <a:off x="7436386" y="1122897"/>
            <a:ext cx="4797891" cy="5835006"/>
          </a:xfrm>
          <a:prstGeom prst="rect">
            <a:avLst/>
          </a:prstGeom>
          <a:ln w="12700">
            <a:miter lim="400000"/>
          </a:ln>
        </p:spPr>
      </p:pic>
      <p:pic>
        <p:nvPicPr>
          <p:cNvPr id="97" name="England_Crest_2COL_SPOT_FILL.png" descr="England_Crest_2COL_SPOT_FILL.png"/>
          <p:cNvPicPr>
            <a:picLocks noChangeAspect="1"/>
          </p:cNvPicPr>
          <p:nvPr/>
        </p:nvPicPr>
        <p:blipFill>
          <a:blip r:embed="rId6"/>
          <a:stretch>
            <a:fillRect/>
          </a:stretch>
        </p:blipFill>
        <p:spPr>
          <a:xfrm>
            <a:off x="372538" y="5625871"/>
            <a:ext cx="723901" cy="861423"/>
          </a:xfrm>
          <a:prstGeom prst="rect">
            <a:avLst/>
          </a:prstGeom>
          <a:ln w="12700">
            <a:miter lim="400000"/>
          </a:ln>
        </p:spPr>
      </p:pic>
      <p:pic>
        <p:nvPicPr>
          <p:cNvPr id="98" name="Image" descr="Image"/>
          <p:cNvPicPr>
            <a:picLocks noChangeAspect="1"/>
          </p:cNvPicPr>
          <p:nvPr/>
        </p:nvPicPr>
        <p:blipFill>
          <a:blip r:embed="rId4"/>
          <a:srcRect l="54747" t="26552" r="21125" b="64327"/>
          <a:stretch>
            <a:fillRect/>
          </a:stretch>
        </p:blipFill>
        <p:spPr>
          <a:xfrm>
            <a:off x="727185" y="5171625"/>
            <a:ext cx="11561509" cy="1894550"/>
          </a:xfrm>
          <a:prstGeom prst="rect">
            <a:avLst/>
          </a:prstGeom>
          <a:ln w="12700">
            <a:miter lim="400000"/>
          </a:ln>
        </p:spPr>
      </p:pic>
      <p:sp>
        <p:nvSpPr>
          <p:cNvPr id="100" name="Subtitle 2"/>
          <p:cNvSpPr txBox="1">
            <a:spLocks noGrp="1"/>
          </p:cNvSpPr>
          <p:nvPr>
            <p:ph type="subTitle" sz="quarter" idx="1"/>
          </p:nvPr>
        </p:nvSpPr>
        <p:spPr>
          <a:xfrm>
            <a:off x="9943559" y="1138239"/>
            <a:ext cx="1980462" cy="861423"/>
          </a:xfrm>
          <a:prstGeom prst="rect">
            <a:avLst/>
          </a:prstGeom>
        </p:spPr>
        <p:txBody>
          <a:bodyPr/>
          <a:lstStyle/>
          <a:p>
            <a:pPr algn="l">
              <a:lnSpc>
                <a:spcPct val="100000"/>
              </a:lnSpc>
              <a:spcBef>
                <a:spcPts val="0"/>
              </a:spcBef>
              <a:defRPr sz="1400">
                <a:solidFill>
                  <a:srgbClr val="FFFFFF"/>
                </a:solidFill>
                <a:latin typeface="Grot12 Normal"/>
                <a:ea typeface="Grot12 Normal"/>
                <a:cs typeface="Grot12 Normal"/>
                <a:sym typeface="Grot12 Normal"/>
              </a:defRPr>
            </a:pPr>
            <a:r>
              <a:t>Continent: Europe</a:t>
            </a:r>
          </a:p>
          <a:p>
            <a:pPr algn="l">
              <a:lnSpc>
                <a:spcPct val="100000"/>
              </a:lnSpc>
              <a:spcBef>
                <a:spcPts val="0"/>
              </a:spcBef>
              <a:defRPr sz="1400">
                <a:solidFill>
                  <a:srgbClr val="FFFFFF"/>
                </a:solidFill>
                <a:latin typeface="Grot12 Normal"/>
                <a:ea typeface="Grot12 Normal"/>
                <a:cs typeface="Grot12 Normal"/>
                <a:sym typeface="Grot12 Normal"/>
              </a:defRPr>
            </a:pPr>
            <a:r>
              <a:t>Country:      Hungary</a:t>
            </a:r>
          </a:p>
          <a:p>
            <a:pPr algn="l">
              <a:lnSpc>
                <a:spcPct val="100000"/>
              </a:lnSpc>
              <a:spcBef>
                <a:spcPts val="0"/>
              </a:spcBef>
              <a:defRPr sz="1400">
                <a:solidFill>
                  <a:srgbClr val="FFFFFF"/>
                </a:solidFill>
                <a:latin typeface="Grot12 Normal"/>
                <a:ea typeface="Grot12 Normal"/>
                <a:cs typeface="Grot12 Normal"/>
                <a:sym typeface="Grot12 Normal"/>
              </a:defRPr>
            </a:pPr>
            <a:r>
              <a:t>Capital: Budapest</a:t>
            </a:r>
          </a:p>
        </p:txBody>
      </p:sp>
      <p:grpSp>
        <p:nvGrpSpPr>
          <p:cNvPr id="103" name="Group"/>
          <p:cNvGrpSpPr/>
          <p:nvPr/>
        </p:nvGrpSpPr>
        <p:grpSpPr>
          <a:xfrm>
            <a:off x="336531" y="4306485"/>
            <a:ext cx="1624130" cy="462852"/>
            <a:chOff x="0" y="0"/>
            <a:chExt cx="1624129" cy="462850"/>
          </a:xfrm>
        </p:grpSpPr>
        <p:pic>
          <p:nvPicPr>
            <p:cNvPr id="101" name="Image" descr="Image"/>
            <p:cNvPicPr>
              <a:picLocks noChangeAspect="1"/>
            </p:cNvPicPr>
            <p:nvPr/>
          </p:nvPicPr>
          <p:blipFill>
            <a:blip r:embed="rId7"/>
            <a:stretch>
              <a:fillRect/>
            </a:stretch>
          </p:blipFill>
          <p:spPr>
            <a:xfrm>
              <a:off x="572929" y="0"/>
              <a:ext cx="478271" cy="446370"/>
            </a:xfrm>
            <a:prstGeom prst="rect">
              <a:avLst/>
            </a:prstGeom>
            <a:ln w="12700" cap="flat">
              <a:noFill/>
              <a:miter lim="400000"/>
            </a:ln>
            <a:effectLst/>
          </p:spPr>
        </p:pic>
        <p:sp>
          <p:nvSpPr>
            <p:cNvPr id="102" name="What country is Hungary next to?"/>
            <p:cNvSpPr/>
            <p:nvPr/>
          </p:nvSpPr>
          <p:spPr>
            <a:xfrm>
              <a:off x="0" y="462850"/>
              <a:ext cx="162413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t>What country is Hungary next to?</a:t>
              </a:r>
            </a:p>
          </p:txBody>
        </p:sp>
      </p:grpSp>
      <p:grpSp>
        <p:nvGrpSpPr>
          <p:cNvPr id="106" name="Group"/>
          <p:cNvGrpSpPr/>
          <p:nvPr/>
        </p:nvGrpSpPr>
        <p:grpSpPr>
          <a:xfrm>
            <a:off x="2149249" y="4299319"/>
            <a:ext cx="1653679" cy="456302"/>
            <a:chOff x="0" y="0"/>
            <a:chExt cx="1653678" cy="456301"/>
          </a:xfrm>
        </p:grpSpPr>
        <p:sp>
          <p:nvSpPr>
            <p:cNvPr id="104" name="What is the official language of Hungary?"/>
            <p:cNvSpPr/>
            <p:nvPr/>
          </p:nvSpPr>
          <p:spPr>
            <a:xfrm>
              <a:off x="0" y="456301"/>
              <a:ext cx="165367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t>What is the official language of Hungary?</a:t>
              </a:r>
            </a:p>
          </p:txBody>
        </p:sp>
        <p:pic>
          <p:nvPicPr>
            <p:cNvPr id="105" name="Image" descr="Image"/>
            <p:cNvPicPr>
              <a:picLocks noChangeAspect="1"/>
            </p:cNvPicPr>
            <p:nvPr/>
          </p:nvPicPr>
          <p:blipFill>
            <a:blip r:embed="rId8"/>
            <a:stretch>
              <a:fillRect/>
            </a:stretch>
          </p:blipFill>
          <p:spPr>
            <a:xfrm>
              <a:off x="632889" y="0"/>
              <a:ext cx="387900" cy="394551"/>
            </a:xfrm>
            <a:prstGeom prst="rect">
              <a:avLst/>
            </a:prstGeom>
            <a:ln w="12700" cap="flat">
              <a:noFill/>
              <a:miter lim="400000"/>
            </a:ln>
            <a:effectLst/>
          </p:spPr>
        </p:pic>
      </p:grpSp>
      <p:pic>
        <p:nvPicPr>
          <p:cNvPr id="110" name="Screenshot-2021-04-07-at-11.35.09.png" descr="Screenshot-2021-04-07-at-11.35.09.png"/>
          <p:cNvPicPr>
            <a:picLocks noChangeAspect="1"/>
          </p:cNvPicPr>
          <p:nvPr/>
        </p:nvPicPr>
        <p:blipFill>
          <a:blip r:embed="rId9"/>
          <a:srcRect t="19766" b="24784"/>
          <a:stretch>
            <a:fillRect/>
          </a:stretch>
        </p:blipFill>
        <p:spPr>
          <a:xfrm rot="21553502">
            <a:off x="3194564" y="5642787"/>
            <a:ext cx="4200173" cy="1239706"/>
          </a:xfrm>
          <a:prstGeom prst="rect">
            <a:avLst/>
          </a:prstGeom>
          <a:ln w="12700">
            <a:miter lim="400000"/>
          </a:ln>
        </p:spPr>
      </p:pic>
      <p:pic>
        <p:nvPicPr>
          <p:cNvPr id="111" name="Image" descr="Image"/>
          <p:cNvPicPr>
            <a:picLocks noChangeAspect="1"/>
          </p:cNvPicPr>
          <p:nvPr/>
        </p:nvPicPr>
        <p:blipFill>
          <a:blip r:embed="rId10"/>
          <a:stretch>
            <a:fillRect/>
          </a:stretch>
        </p:blipFill>
        <p:spPr>
          <a:xfrm>
            <a:off x="6986974" y="1158699"/>
            <a:ext cx="114148" cy="164167"/>
          </a:xfrm>
          <a:prstGeom prst="rect">
            <a:avLst/>
          </a:prstGeom>
          <a:ln w="12700">
            <a:miter lim="400000"/>
          </a:ln>
        </p:spPr>
      </p:pic>
      <p:sp>
        <p:nvSpPr>
          <p:cNvPr id="112" name="Puskás Arena"/>
          <p:cNvSpPr txBox="1"/>
          <p:nvPr/>
        </p:nvSpPr>
        <p:spPr>
          <a:xfrm>
            <a:off x="2290564" y="6275353"/>
            <a:ext cx="982638"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72000"/>
              </a:lnSpc>
              <a:spcBef>
                <a:spcPts val="1000"/>
              </a:spcBef>
              <a:defRPr sz="1300">
                <a:solidFill>
                  <a:srgbClr val="005093"/>
                </a:solidFill>
                <a:latin typeface="Grot12 Normal"/>
                <a:ea typeface="Grot12 Normal"/>
                <a:cs typeface="Grot12 Normal"/>
                <a:sym typeface="Grot12 Normal"/>
              </a:defRPr>
            </a:lvl1pPr>
          </a:lstStyle>
          <a:p>
            <a:r>
              <a:t>Puskás Arena</a:t>
            </a:r>
          </a:p>
        </p:txBody>
      </p:sp>
      <p:sp>
        <p:nvSpPr>
          <p:cNvPr id="113" name="Matthias Church"/>
          <p:cNvSpPr txBox="1"/>
          <p:nvPr/>
        </p:nvSpPr>
        <p:spPr>
          <a:xfrm>
            <a:off x="8472759" y="6275353"/>
            <a:ext cx="129203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72000"/>
              </a:lnSpc>
              <a:spcBef>
                <a:spcPts val="1000"/>
              </a:spcBef>
              <a:defRPr sz="1300">
                <a:solidFill>
                  <a:srgbClr val="FFFFFF"/>
                </a:solidFill>
                <a:latin typeface="Grot12 Normal"/>
                <a:ea typeface="Grot12 Normal"/>
                <a:cs typeface="Grot12 Normal"/>
                <a:sym typeface="Grot12 Normal"/>
              </a:defRPr>
            </a:lvl1pPr>
          </a:lstStyle>
          <a:p>
            <a:r>
              <a:t>Matthias Church</a:t>
            </a:r>
          </a:p>
        </p:txBody>
      </p:sp>
      <p:pic>
        <p:nvPicPr>
          <p:cNvPr id="114" name="Image" descr="Image"/>
          <p:cNvPicPr>
            <a:picLocks noChangeAspect="1"/>
          </p:cNvPicPr>
          <p:nvPr/>
        </p:nvPicPr>
        <p:blipFill>
          <a:blip r:embed="rId11"/>
          <a:stretch>
            <a:fillRect/>
          </a:stretch>
        </p:blipFill>
        <p:spPr>
          <a:xfrm>
            <a:off x="10630482" y="1448300"/>
            <a:ext cx="170126" cy="165101"/>
          </a:xfrm>
          <a:prstGeom prst="rect">
            <a:avLst/>
          </a:prstGeom>
          <a:ln w="12700">
            <a:miter lim="400000"/>
          </a:ln>
        </p:spPr>
      </p:pic>
      <p:sp>
        <p:nvSpPr>
          <p:cNvPr id="25" name="Title 1">
            <a:extLst>
              <a:ext uri="{FF2B5EF4-FFF2-40B4-BE49-F238E27FC236}">
                <a16:creationId xmlns:a16="http://schemas.microsoft.com/office/drawing/2014/main" id="{C3390723-A29A-5940-B80E-75CFFE4A8690}"/>
              </a:ext>
            </a:extLst>
          </p:cNvPr>
          <p:cNvSpPr txBox="1">
            <a:spLocks/>
          </p:cNvSpPr>
          <p:nvPr/>
        </p:nvSpPr>
        <p:spPr>
          <a:xfrm>
            <a:off x="328908" y="-317982"/>
            <a:ext cx="4231193" cy="1294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l" defTabSz="914400" rtl="0" latinLnBrk="0">
              <a:lnSpc>
                <a:spcPct val="100000"/>
              </a:lnSpc>
              <a:spcBef>
                <a:spcPts val="0"/>
              </a:spcBef>
              <a:spcAft>
                <a:spcPts val="0"/>
              </a:spcAft>
              <a:buClrTx/>
              <a:buSzTx/>
              <a:buFontTx/>
              <a:buNone/>
              <a:tabLst/>
              <a:defRPr sz="10100" b="0" i="0" u="none" strike="noStrike" cap="none" spc="0" baseline="0">
                <a:solidFill>
                  <a:srgbClr val="D82333"/>
                </a:solidFill>
                <a:uFillTx/>
                <a:latin typeface="England FC DISPLAY Regular"/>
                <a:ea typeface="England FC DISPLAY Regular"/>
                <a:cs typeface="England FC DISPLAY Regular"/>
                <a:sym typeface="England FC DISPLAY Regular"/>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a:lstStyle>
          <a:p>
            <a:pPr hangingPunct="1"/>
            <a:r>
              <a:rPr lang="en-GB" dirty="0"/>
              <a:t>Welcome to..</a:t>
            </a:r>
          </a:p>
        </p:txBody>
      </p:sp>
      <p:grpSp>
        <p:nvGrpSpPr>
          <p:cNvPr id="26" name="Group 25">
            <a:extLst>
              <a:ext uri="{FF2B5EF4-FFF2-40B4-BE49-F238E27FC236}">
                <a16:creationId xmlns:a16="http://schemas.microsoft.com/office/drawing/2014/main" id="{0DDCFD14-65AB-6E40-8AB2-D02E292E9DAA}"/>
              </a:ext>
            </a:extLst>
          </p:cNvPr>
          <p:cNvGrpSpPr/>
          <p:nvPr/>
        </p:nvGrpSpPr>
        <p:grpSpPr>
          <a:xfrm>
            <a:off x="-168777" y="135924"/>
            <a:ext cx="5604307" cy="3811868"/>
            <a:chOff x="-168777" y="135924"/>
            <a:chExt cx="5604307" cy="3811868"/>
          </a:xfrm>
        </p:grpSpPr>
        <p:sp>
          <p:nvSpPr>
            <p:cNvPr id="27" name="LONDON">
              <a:extLst>
                <a:ext uri="{FF2B5EF4-FFF2-40B4-BE49-F238E27FC236}">
                  <a16:creationId xmlns:a16="http://schemas.microsoft.com/office/drawing/2014/main" id="{A51DE7EC-4B0D-874B-8508-FC8EE2BD59B6}"/>
                </a:ext>
              </a:extLst>
            </p:cNvPr>
            <p:cNvSpPr/>
            <p:nvPr/>
          </p:nvSpPr>
          <p:spPr>
            <a:xfrm>
              <a:off x="372538" y="135924"/>
              <a:ext cx="1219572" cy="2482798"/>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6800" rIns="46800" bIns="45719" numCol="1" anchor="t">
              <a:spAutoFit/>
            </a:bodyPr>
            <a:lstStyle>
              <a:lvl1pPr>
                <a:defRPr sz="19700">
                  <a:solidFill>
                    <a:srgbClr val="D82333"/>
                  </a:solidFill>
                  <a:latin typeface="England FC DISPLAY Regular"/>
                  <a:ea typeface="England FC DISPLAY Regular"/>
                  <a:cs typeface="England FC DISPLAY Regular"/>
                  <a:sym typeface="England FC DISPLAY Regular"/>
                </a:defRPr>
              </a:lvl1pPr>
            </a:lstStyle>
            <a:p>
              <a:r>
                <a:rPr lang="en-GB" dirty="0" err="1"/>
                <a:t>budapest</a:t>
              </a:r>
              <a:endParaRPr dirty="0"/>
            </a:p>
          </p:txBody>
        </p:sp>
        <p:pic>
          <p:nvPicPr>
            <p:cNvPr id="28" name="Image" descr="Image">
              <a:extLst>
                <a:ext uri="{FF2B5EF4-FFF2-40B4-BE49-F238E27FC236}">
                  <a16:creationId xmlns:a16="http://schemas.microsoft.com/office/drawing/2014/main" id="{11F55AAD-1576-C74A-817C-15B0ADCD7419}"/>
                </a:ext>
              </a:extLst>
            </p:cNvPr>
            <p:cNvPicPr>
              <a:picLocks noChangeAspect="1"/>
            </p:cNvPicPr>
            <p:nvPr/>
          </p:nvPicPr>
          <p:blipFill>
            <a:blip r:embed="rId12"/>
            <a:stretch>
              <a:fillRect/>
            </a:stretch>
          </p:blipFill>
          <p:spPr>
            <a:xfrm>
              <a:off x="-168777" y="3292336"/>
              <a:ext cx="5604307" cy="655456"/>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13"/>
                                        </p:tgtEl>
                                        <p:attrNameLst>
                                          <p:attrName>style.visibility</p:attrName>
                                        </p:attrNameLst>
                                      </p:cBhvr>
                                      <p:to>
                                        <p:strVal val="visible"/>
                                      </p:to>
                                    </p:set>
                                    <p:animEffect transition="in" filter="fade">
                                      <p:cBhvr>
                                        <p:cTn id="12" dur="10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110"/>
                                        </p:tgtEl>
                                        <p:attrNameLst>
                                          <p:attrName>style.visibility</p:attrName>
                                        </p:attrNameLst>
                                      </p:cBhvr>
                                      <p:to>
                                        <p:strVal val="visible"/>
                                      </p:to>
                                    </p:set>
                                    <p:animEffect transition="in" filter="fade">
                                      <p:cBhvr>
                                        <p:cTn id="17" dur="10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112"/>
                                        </p:tgtEl>
                                        <p:attrNameLst>
                                          <p:attrName>style.visibility</p:attrName>
                                        </p:attrNameLst>
                                      </p:cBhvr>
                                      <p:to>
                                        <p:strVal val="visible"/>
                                      </p:to>
                                    </p:set>
                                    <p:animEffect transition="in" filter="fade">
                                      <p:cBhvr>
                                        <p:cTn id="22" dur="1000"/>
                                        <p:tgtEl>
                                          <p:spTgt spid="1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100"/>
                                        </p:tgtEl>
                                        <p:attrNameLst>
                                          <p:attrName>style.visibility</p:attrName>
                                        </p:attrNameLst>
                                      </p:cBhvr>
                                      <p:to>
                                        <p:strVal val="visible"/>
                                      </p:to>
                                    </p:set>
                                    <p:animEffect transition="in" filter="fade">
                                      <p:cBhvr>
                                        <p:cTn id="32" dur="10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0" nodeType="clickEffect">
                                  <p:stCondLst>
                                    <p:cond delay="0"/>
                                  </p:stCondLst>
                                  <p:iterate>
                                    <p:tmAbs val="0"/>
                                  </p:iterate>
                                  <p:childTnLst>
                                    <p:set>
                                      <p:cBhvr>
                                        <p:cTn id="36" fill="hold"/>
                                        <p:tgtEl>
                                          <p:spTgt spid="114"/>
                                        </p:tgtEl>
                                        <p:attrNameLst>
                                          <p:attrName>style.visibility</p:attrName>
                                        </p:attrNameLst>
                                      </p:cBhvr>
                                      <p:to>
                                        <p:strVal val="visible"/>
                                      </p:to>
                                    </p:set>
                                    <p:animEffect transition="in" filter="fade">
                                      <p:cBhvr>
                                        <p:cTn id="37" dur="1000"/>
                                        <p:tgtEl>
                                          <p:spTgt spid="1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0" nodeType="clickEffect">
                                  <p:stCondLst>
                                    <p:cond delay="0"/>
                                  </p:stCondLst>
                                  <p:iterate>
                                    <p:tmAbs val="0"/>
                                  </p:iterate>
                                  <p:childTnLst>
                                    <p:set>
                                      <p:cBhvr>
                                        <p:cTn id="41" fill="hold"/>
                                        <p:tgtEl>
                                          <p:spTgt spid="103"/>
                                        </p:tgtEl>
                                        <p:attrNameLst>
                                          <p:attrName>style.visibility</p:attrName>
                                        </p:attrNameLst>
                                      </p:cBhvr>
                                      <p:to>
                                        <p:strVal val="visible"/>
                                      </p:to>
                                    </p:set>
                                    <p:animEffect transition="in" filter="fade">
                                      <p:cBhvr>
                                        <p:cTn id="42" dur="1000"/>
                                        <p:tgtEl>
                                          <p:spTgt spid="10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0" nodeType="clickEffect">
                                  <p:stCondLst>
                                    <p:cond delay="0"/>
                                  </p:stCondLst>
                                  <p:iterate>
                                    <p:tmAbs val="0"/>
                                  </p:iterate>
                                  <p:childTnLst>
                                    <p:set>
                                      <p:cBhvr>
                                        <p:cTn id="46" fill="hold"/>
                                        <p:tgtEl>
                                          <p:spTgt spid="106"/>
                                        </p:tgtEl>
                                        <p:attrNameLst>
                                          <p:attrName>style.visibility</p:attrName>
                                        </p:attrNameLst>
                                      </p:cBhvr>
                                      <p:to>
                                        <p:strVal val="visible"/>
                                      </p:to>
                                    </p:set>
                                    <p:animEffect transition="in" filter="fade">
                                      <p:cBhvr>
                                        <p:cTn id="47"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advAuto="0"/>
      <p:bldP spid="100" grpId="0" animBg="1" advAuto="0"/>
      <p:bldP spid="103" grpId="0" animBg="1" advAuto="0"/>
      <p:bldP spid="106" grpId="0" animBg="1" advAuto="0"/>
      <p:bldP spid="110" grpId="0" animBg="1" advAuto="0"/>
      <p:bldP spid="112" grpId="0" animBg="1" advAuto="0"/>
      <p:bldP spid="113" grpId="0" animBg="1" advAuto="0"/>
      <p:bldP spid="114"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p:cNvGrpSpPr/>
          <p:nvPr/>
        </p:nvGrpSpPr>
        <p:grpSpPr>
          <a:xfrm>
            <a:off x="5240655" y="-480381"/>
            <a:ext cx="7909255" cy="7478032"/>
            <a:chOff x="0" y="0"/>
            <a:chExt cx="7909254" cy="7478031"/>
          </a:xfrm>
        </p:grpSpPr>
        <p:pic>
          <p:nvPicPr>
            <p:cNvPr id="213" name="Group" descr="Group"/>
            <p:cNvPicPr>
              <a:picLocks noChangeAspect="1"/>
            </p:cNvPicPr>
            <p:nvPr/>
          </p:nvPicPr>
          <p:blipFill>
            <a:blip r:embed="rId3"/>
            <a:srcRect l="64973" t="1395" r="19628" b="67266"/>
            <a:stretch>
              <a:fillRect/>
            </a:stretch>
          </p:blipFill>
          <p:spPr>
            <a:xfrm>
              <a:off x="0" y="0"/>
              <a:ext cx="7909255" cy="6977945"/>
            </a:xfrm>
            <a:prstGeom prst="rect">
              <a:avLst/>
            </a:prstGeom>
            <a:ln w="12700" cap="flat">
              <a:noFill/>
              <a:miter lim="400000"/>
            </a:ln>
            <a:effectLst/>
          </p:spPr>
        </p:pic>
        <p:pic>
          <p:nvPicPr>
            <p:cNvPr id="214" name="Group" descr="Group"/>
            <p:cNvPicPr>
              <a:picLocks noChangeAspect="1"/>
            </p:cNvPicPr>
            <p:nvPr/>
          </p:nvPicPr>
          <p:blipFill>
            <a:blip r:embed="rId3"/>
            <a:srcRect l="64973" t="27860" r="19628" b="65021"/>
            <a:stretch>
              <a:fillRect/>
            </a:stretch>
          </p:blipFill>
          <p:spPr>
            <a:xfrm>
              <a:off x="0" y="5892983"/>
              <a:ext cx="7909255" cy="1585049"/>
            </a:xfrm>
            <a:prstGeom prst="rect">
              <a:avLst/>
            </a:prstGeom>
            <a:ln w="12700" cap="flat">
              <a:noFill/>
              <a:miter lim="400000"/>
            </a:ln>
            <a:effectLst/>
          </p:spPr>
        </p:pic>
      </p:grpSp>
      <p:pic>
        <p:nvPicPr>
          <p:cNvPr id="216"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217" name="Subtitle 2"/>
          <p:cNvSpPr txBox="1">
            <a:spLocks noGrp="1"/>
          </p:cNvSpPr>
          <p:nvPr>
            <p:ph type="subTitle" sz="half" idx="1"/>
          </p:nvPr>
        </p:nvSpPr>
        <p:spPr>
          <a:xfrm>
            <a:off x="343338" y="1968283"/>
            <a:ext cx="5377917" cy="3628475"/>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rPr dirty="0"/>
              <a:t>You are a striker for your school football team. Recently you are struggling to hit the target and score goals. Your attitude is becoming very negative and you are feeling disappointed with yourself. Your team has the support of a coach and you have many friends in the team.</a:t>
            </a:r>
          </a:p>
          <a:p>
            <a:pPr algn="l">
              <a:lnSpc>
                <a:spcPct val="100000"/>
              </a:lnSpc>
              <a:defRPr sz="1400">
                <a:solidFill>
                  <a:srgbClr val="005093"/>
                </a:solidFill>
                <a:latin typeface="Grot12 Normal"/>
                <a:ea typeface="Grot12 Normal"/>
                <a:cs typeface="Grot12 Normal"/>
                <a:sym typeface="Grot12 Normal"/>
              </a:defRPr>
            </a:pPr>
            <a:r>
              <a:rPr dirty="0"/>
              <a:t>How could you follow The FA PRID</a:t>
            </a:r>
            <a:r>
              <a:rPr lang="en-GB" dirty="0"/>
              <a:t>E values </a:t>
            </a:r>
            <a:r>
              <a:rPr dirty="0"/>
              <a:t>and improve the situation?</a:t>
            </a:r>
          </a:p>
          <a:p>
            <a:pPr algn="l">
              <a:lnSpc>
                <a:spcPct val="100000"/>
              </a:lnSpc>
              <a:defRPr sz="1400">
                <a:solidFill>
                  <a:srgbClr val="005093"/>
                </a:solidFill>
                <a:latin typeface="Grot12 Normal"/>
                <a:ea typeface="Grot12 Normal"/>
                <a:cs typeface="Grot12 Normal"/>
                <a:sym typeface="Grot12 Normal"/>
              </a:defRPr>
            </a:pPr>
            <a:r>
              <a:rPr dirty="0"/>
              <a:t>Who could you speak to? What can you do to change the situation?</a:t>
            </a:r>
          </a:p>
        </p:txBody>
      </p:sp>
      <p:sp>
        <p:nvSpPr>
          <p:cNvPr id="219" name="Title 1"/>
          <p:cNvSpPr txBox="1"/>
          <p:nvPr/>
        </p:nvSpPr>
        <p:spPr>
          <a:xfrm>
            <a:off x="345228" y="1564048"/>
            <a:ext cx="4862136" cy="45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Rising to and overcoming challenges</a:t>
            </a:r>
          </a:p>
        </p:txBody>
      </p:sp>
      <p:pic>
        <p:nvPicPr>
          <p:cNvPr id="220" name="1534494.png" descr="1534494.png"/>
          <p:cNvPicPr>
            <a:picLocks noChangeAspect="1"/>
          </p:cNvPicPr>
          <p:nvPr/>
        </p:nvPicPr>
        <p:blipFill>
          <a:blip r:embed="rId5"/>
          <a:stretch>
            <a:fillRect/>
          </a:stretch>
        </p:blipFill>
        <p:spPr>
          <a:xfrm>
            <a:off x="6700052" y="382109"/>
            <a:ext cx="3915315" cy="6401539"/>
          </a:xfrm>
          <a:prstGeom prst="rect">
            <a:avLst/>
          </a:prstGeom>
          <a:ln w="12700">
            <a:miter lim="400000"/>
          </a:ln>
        </p:spPr>
      </p:pic>
      <p:sp>
        <p:nvSpPr>
          <p:cNvPr id="10" name="Title 1">
            <a:extLst>
              <a:ext uri="{FF2B5EF4-FFF2-40B4-BE49-F238E27FC236}">
                <a16:creationId xmlns:a16="http://schemas.microsoft.com/office/drawing/2014/main" id="{9A504A41-29C1-2C48-995A-08874F6FE10D}"/>
              </a:ext>
            </a:extLst>
          </p:cNvPr>
          <p:cNvSpPr txBox="1"/>
          <p:nvPr/>
        </p:nvSpPr>
        <p:spPr>
          <a:xfrm>
            <a:off x="336428" y="258032"/>
            <a:ext cx="5120475" cy="1306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determined value</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17">
                                            <p:bg/>
                                          </p:spTgt>
                                        </p:tgtEl>
                                        <p:attrNameLst>
                                          <p:attrName>style.visibility</p:attrName>
                                        </p:attrNameLst>
                                      </p:cBhvr>
                                      <p:to>
                                        <p:strVal val="visible"/>
                                      </p:to>
                                    </p:set>
                                    <p:animEffect transition="in" filter="box(out)">
                                      <p:cBhvr>
                                        <p:cTn id="7" dur="1000"/>
                                        <p:tgtEl>
                                          <p:spTgt spid="217">
                                            <p:bg/>
                                          </p:spTgt>
                                        </p:tgtEl>
                                      </p:cBhvr>
                                    </p:animEffect>
                                  </p:childTnLst>
                                </p:cTn>
                              </p:par>
                              <p:par>
                                <p:cTn id="8" presetID="4" presetClass="entr" presetSubtype="32" fill="hold" grpId="0" nodeType="withEffect">
                                  <p:stCondLst>
                                    <p:cond delay="0"/>
                                  </p:stCondLst>
                                  <p:iterate>
                                    <p:tmAbs val="0"/>
                                  </p:iterate>
                                  <p:childTnLst>
                                    <p:set>
                                      <p:cBhvr>
                                        <p:cTn id="9" fill="hold"/>
                                        <p:tgtEl>
                                          <p:spTgt spid="217">
                                            <p:txEl>
                                              <p:pRg st="0" end="0"/>
                                            </p:txEl>
                                          </p:spTgt>
                                        </p:tgtEl>
                                        <p:attrNameLst>
                                          <p:attrName>style.visibility</p:attrName>
                                        </p:attrNameLst>
                                      </p:cBhvr>
                                      <p:to>
                                        <p:strVal val="visible"/>
                                      </p:to>
                                    </p:set>
                                    <p:animEffect transition="in" filter="box(out)">
                                      <p:cBhvr>
                                        <p:cTn id="10" dur="1000"/>
                                        <p:tgtEl>
                                          <p:spTgt spid="2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217">
                                            <p:txEl>
                                              <p:pRg st="1" end="1"/>
                                            </p:txEl>
                                          </p:spTgt>
                                        </p:tgtEl>
                                        <p:attrNameLst>
                                          <p:attrName>style.visibility</p:attrName>
                                        </p:attrNameLst>
                                      </p:cBhvr>
                                      <p:to>
                                        <p:strVal val="visible"/>
                                      </p:to>
                                    </p:set>
                                    <p:animEffect transition="in" filter="box(out)">
                                      <p:cBhvr>
                                        <p:cTn id="15" dur="1000"/>
                                        <p:tgtEl>
                                          <p:spTgt spid="2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217">
                                            <p:txEl>
                                              <p:pRg st="2" end="2"/>
                                            </p:txEl>
                                          </p:spTgt>
                                        </p:tgtEl>
                                        <p:attrNameLst>
                                          <p:attrName>style.visibility</p:attrName>
                                        </p:attrNameLst>
                                      </p:cBhvr>
                                      <p:to>
                                        <p:strVal val="visible"/>
                                      </p:to>
                                    </p:set>
                                    <p:animEffect transition="in" filter="box(out)">
                                      <p:cBhvr>
                                        <p:cTn id="20" dur="1000"/>
                                        <p:tgtEl>
                                          <p:spTgt spid="2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Group" descr="Group"/>
          <p:cNvPicPr>
            <a:picLocks noChangeAspect="1"/>
          </p:cNvPicPr>
          <p:nvPr/>
        </p:nvPicPr>
        <p:blipFill>
          <a:blip r:embed="rId3"/>
          <a:srcRect l="16941" r="34296"/>
          <a:stretch>
            <a:fillRect/>
          </a:stretch>
        </p:blipFill>
        <p:spPr>
          <a:xfrm>
            <a:off x="7068489" y="405237"/>
            <a:ext cx="4753058" cy="6106731"/>
          </a:xfrm>
          <a:prstGeom prst="rect">
            <a:avLst/>
          </a:prstGeom>
          <a:ln w="12700">
            <a:miter lim="400000"/>
          </a:ln>
        </p:spPr>
      </p:pic>
      <p:pic>
        <p:nvPicPr>
          <p:cNvPr id="225"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226" name="Subtitle 2"/>
          <p:cNvSpPr txBox="1">
            <a:spLocks noGrp="1"/>
          </p:cNvSpPr>
          <p:nvPr>
            <p:ph type="subTitle" sz="half" idx="1"/>
          </p:nvPr>
        </p:nvSpPr>
        <p:spPr>
          <a:xfrm>
            <a:off x="343338" y="1968283"/>
            <a:ext cx="5377917" cy="3628475"/>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rPr dirty="0"/>
              <a:t>Discuss in your pair</a:t>
            </a:r>
            <a:r>
              <a:rPr lang="en-GB" dirty="0"/>
              <a:t> a situation</a:t>
            </a:r>
            <a:r>
              <a:rPr dirty="0"/>
              <a:t> where you have made </a:t>
            </a:r>
            <a:r>
              <a:rPr lang="en-GB" dirty="0"/>
              <a:t>it </a:t>
            </a:r>
            <a:r>
              <a:rPr dirty="0"/>
              <a:t>the best it can be, this can be in football or anywhere in your life.</a:t>
            </a:r>
          </a:p>
          <a:p>
            <a:pPr algn="l">
              <a:lnSpc>
                <a:spcPct val="100000"/>
              </a:lnSpc>
              <a:defRPr sz="1400">
                <a:solidFill>
                  <a:srgbClr val="005093"/>
                </a:solidFill>
                <a:latin typeface="Grot12 Normal"/>
                <a:ea typeface="Grot12 Normal"/>
                <a:cs typeface="Grot12 Normal"/>
                <a:sym typeface="Grot12 Normal"/>
              </a:defRPr>
            </a:pPr>
            <a:r>
              <a:rPr dirty="0"/>
              <a:t>If you can’t think of one, what situation could you improve in the future or what could you have done in the past to embrace The FA PRIDE</a:t>
            </a:r>
            <a:r>
              <a:rPr lang="en-GB" dirty="0"/>
              <a:t> values</a:t>
            </a:r>
            <a:r>
              <a:rPr dirty="0"/>
              <a:t>.</a:t>
            </a:r>
          </a:p>
        </p:txBody>
      </p:sp>
      <p:sp>
        <p:nvSpPr>
          <p:cNvPr id="228" name="Title 1"/>
          <p:cNvSpPr txBox="1"/>
          <p:nvPr/>
        </p:nvSpPr>
        <p:spPr>
          <a:xfrm>
            <a:off x="345228" y="1564048"/>
            <a:ext cx="4862136" cy="45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Striving to make football the best it can be</a:t>
            </a:r>
          </a:p>
        </p:txBody>
      </p:sp>
      <p:sp>
        <p:nvSpPr>
          <p:cNvPr id="7" name="Title 1">
            <a:extLst>
              <a:ext uri="{FF2B5EF4-FFF2-40B4-BE49-F238E27FC236}">
                <a16:creationId xmlns:a16="http://schemas.microsoft.com/office/drawing/2014/main" id="{2A8B6E52-3EA5-074E-AEAC-7294A63E18F0}"/>
              </a:ext>
            </a:extLst>
          </p:cNvPr>
          <p:cNvSpPr txBox="1"/>
          <p:nvPr/>
        </p:nvSpPr>
        <p:spPr>
          <a:xfrm>
            <a:off x="336428" y="258032"/>
            <a:ext cx="5120475" cy="1306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excellent value</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26">
                                            <p:bg/>
                                          </p:spTgt>
                                        </p:tgtEl>
                                        <p:attrNameLst>
                                          <p:attrName>style.visibility</p:attrName>
                                        </p:attrNameLst>
                                      </p:cBhvr>
                                      <p:to>
                                        <p:strVal val="visible"/>
                                      </p:to>
                                    </p:set>
                                    <p:animEffect transition="in" filter="box(out)">
                                      <p:cBhvr>
                                        <p:cTn id="7" dur="1000"/>
                                        <p:tgtEl>
                                          <p:spTgt spid="226">
                                            <p:bg/>
                                          </p:spTgt>
                                        </p:tgtEl>
                                      </p:cBhvr>
                                    </p:animEffect>
                                  </p:childTnLst>
                                </p:cTn>
                              </p:par>
                              <p:par>
                                <p:cTn id="8" presetID="4" presetClass="entr" presetSubtype="32" fill="hold" grpId="0" nodeType="withEffect">
                                  <p:stCondLst>
                                    <p:cond delay="0"/>
                                  </p:stCondLst>
                                  <p:iterate>
                                    <p:tmAbs val="0"/>
                                  </p:iterate>
                                  <p:childTnLst>
                                    <p:set>
                                      <p:cBhvr>
                                        <p:cTn id="9" fill="hold"/>
                                        <p:tgtEl>
                                          <p:spTgt spid="226">
                                            <p:txEl>
                                              <p:pRg st="0" end="0"/>
                                            </p:txEl>
                                          </p:spTgt>
                                        </p:tgtEl>
                                        <p:attrNameLst>
                                          <p:attrName>style.visibility</p:attrName>
                                        </p:attrNameLst>
                                      </p:cBhvr>
                                      <p:to>
                                        <p:strVal val="visible"/>
                                      </p:to>
                                    </p:set>
                                    <p:animEffect transition="in" filter="box(out)">
                                      <p:cBhvr>
                                        <p:cTn id="10" dur="1000"/>
                                        <p:tgtEl>
                                          <p:spTgt spid="2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226">
                                            <p:txEl>
                                              <p:pRg st="1" end="1"/>
                                            </p:txEl>
                                          </p:spTgt>
                                        </p:tgtEl>
                                        <p:attrNameLst>
                                          <p:attrName>style.visibility</p:attrName>
                                        </p:attrNameLst>
                                      </p:cBhvr>
                                      <p:to>
                                        <p:strVal val="visible"/>
                                      </p:to>
                                    </p:set>
                                    <p:animEffect transition="in" filter="box(out)">
                                      <p:cBhvr>
                                        <p:cTn id="15" dur="1000"/>
                                        <p:tgtEl>
                                          <p:spTgt spid="2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Group" descr="Group"/>
          <p:cNvPicPr>
            <a:picLocks noChangeAspect="1"/>
          </p:cNvPicPr>
          <p:nvPr/>
        </p:nvPicPr>
        <p:blipFill>
          <a:blip r:embed="rId3"/>
          <a:srcRect l="50421" t="13723" r="21516" b="48852"/>
          <a:stretch>
            <a:fillRect/>
          </a:stretch>
        </p:blipFill>
        <p:spPr>
          <a:xfrm>
            <a:off x="-253512" y="-241810"/>
            <a:ext cx="12699024" cy="7341620"/>
          </a:xfrm>
          <a:prstGeom prst="rect">
            <a:avLst/>
          </a:prstGeom>
          <a:ln w="12700">
            <a:miter lim="400000"/>
          </a:ln>
        </p:spPr>
      </p:pic>
      <p:pic>
        <p:nvPicPr>
          <p:cNvPr id="233"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235" name="Subtitle 2"/>
          <p:cNvSpPr txBox="1">
            <a:spLocks noGrp="1"/>
          </p:cNvSpPr>
          <p:nvPr>
            <p:ph type="subTitle" sz="quarter" idx="1"/>
          </p:nvPr>
        </p:nvSpPr>
        <p:spPr>
          <a:xfrm>
            <a:off x="341324" y="2521103"/>
            <a:ext cx="4710517" cy="2521317"/>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rPr dirty="0"/>
              <a:t>Use your knowledge and understanding of The FA PRIDE values to make a poster to help students in your school know and understand these values.</a:t>
            </a:r>
          </a:p>
          <a:p>
            <a:pPr algn="l">
              <a:lnSpc>
                <a:spcPct val="100000"/>
              </a:lnSpc>
              <a:spcBef>
                <a:spcPts val="800"/>
              </a:spcBef>
              <a:defRPr sz="1400">
                <a:solidFill>
                  <a:srgbClr val="005093"/>
                </a:solidFill>
                <a:latin typeface="Grot12 Normal"/>
                <a:ea typeface="Grot12 Normal"/>
                <a:cs typeface="Grot12 Normal"/>
                <a:sym typeface="Grot12 Normal"/>
              </a:defRPr>
            </a:pPr>
            <a:endParaRPr dirty="0"/>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What are the values?</a:t>
            </a:r>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What do they mean to you?</a:t>
            </a:r>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Present them so they are noticed by pupils.</a:t>
            </a:r>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Use a football theme to help pupils promote ‘a game for all’.</a:t>
            </a:r>
          </a:p>
        </p:txBody>
      </p:sp>
      <p:sp>
        <p:nvSpPr>
          <p:cNvPr id="7" name="Title 1">
            <a:extLst>
              <a:ext uri="{FF2B5EF4-FFF2-40B4-BE49-F238E27FC236}">
                <a16:creationId xmlns:a16="http://schemas.microsoft.com/office/drawing/2014/main" id="{B0F57E1D-B512-044B-AF3C-50B522B36EE3}"/>
              </a:ext>
            </a:extLst>
          </p:cNvPr>
          <p:cNvSpPr txBox="1"/>
          <p:nvPr/>
        </p:nvSpPr>
        <p:spPr>
          <a:xfrm>
            <a:off x="336428" y="258031"/>
            <a:ext cx="5031985" cy="2263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The fa pride values in your school</a:t>
            </a:r>
            <a:endParaRPr dirty="0"/>
          </a:p>
        </p:txBody>
      </p:sp>
      <p:pic>
        <p:nvPicPr>
          <p:cNvPr id="8" name="1475615.png">
            <a:extLst>
              <a:ext uri="{FF2B5EF4-FFF2-40B4-BE49-F238E27FC236}">
                <a16:creationId xmlns:a16="http://schemas.microsoft.com/office/drawing/2014/main" id="{25A31DCC-C9D7-4348-93A2-1770B0EE35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40150" y="258030"/>
            <a:ext cx="5452362" cy="708807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35">
                                            <p:bg/>
                                          </p:spTgt>
                                        </p:tgtEl>
                                        <p:attrNameLst>
                                          <p:attrName>style.visibility</p:attrName>
                                        </p:attrNameLst>
                                      </p:cBhvr>
                                      <p:to>
                                        <p:strVal val="visible"/>
                                      </p:to>
                                    </p:set>
                                    <p:animEffect transition="in" filter="box(out)">
                                      <p:cBhvr>
                                        <p:cTn id="7" dur="1000"/>
                                        <p:tgtEl>
                                          <p:spTgt spid="235">
                                            <p:bg/>
                                          </p:spTgt>
                                        </p:tgtEl>
                                      </p:cBhvr>
                                    </p:animEffect>
                                  </p:childTnLst>
                                </p:cTn>
                              </p:par>
                              <p:par>
                                <p:cTn id="8" presetID="4" presetClass="entr" presetSubtype="32" fill="hold" grpId="0" nodeType="withEffect">
                                  <p:stCondLst>
                                    <p:cond delay="0"/>
                                  </p:stCondLst>
                                  <p:iterate>
                                    <p:tmAbs val="0"/>
                                  </p:iterate>
                                  <p:childTnLst>
                                    <p:set>
                                      <p:cBhvr>
                                        <p:cTn id="9" fill="hold"/>
                                        <p:tgtEl>
                                          <p:spTgt spid="235">
                                            <p:txEl>
                                              <p:pRg st="0" end="0"/>
                                            </p:txEl>
                                          </p:spTgt>
                                        </p:tgtEl>
                                        <p:attrNameLst>
                                          <p:attrName>style.visibility</p:attrName>
                                        </p:attrNameLst>
                                      </p:cBhvr>
                                      <p:to>
                                        <p:strVal val="visible"/>
                                      </p:to>
                                    </p:set>
                                    <p:animEffect transition="in" filter="box(out)">
                                      <p:cBhvr>
                                        <p:cTn id="10" dur="1000"/>
                                        <p:tgtEl>
                                          <p:spTgt spid="2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235">
                                            <p:txEl>
                                              <p:pRg st="1" end="1"/>
                                            </p:txEl>
                                          </p:spTgt>
                                        </p:tgtEl>
                                        <p:attrNameLst>
                                          <p:attrName>style.visibility</p:attrName>
                                        </p:attrNameLst>
                                      </p:cBhvr>
                                      <p:to>
                                        <p:strVal val="visible"/>
                                      </p:to>
                                    </p:set>
                                    <p:animEffect transition="in" filter="box(out)">
                                      <p:cBhvr>
                                        <p:cTn id="15" dur="1000"/>
                                        <p:tgtEl>
                                          <p:spTgt spid="2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235">
                                            <p:txEl>
                                              <p:pRg st="2" end="2"/>
                                            </p:txEl>
                                          </p:spTgt>
                                        </p:tgtEl>
                                        <p:attrNameLst>
                                          <p:attrName>style.visibility</p:attrName>
                                        </p:attrNameLst>
                                      </p:cBhvr>
                                      <p:to>
                                        <p:strVal val="visible"/>
                                      </p:to>
                                    </p:set>
                                    <p:animEffect transition="in" filter="box(out)">
                                      <p:cBhvr>
                                        <p:cTn id="20" dur="1000"/>
                                        <p:tgtEl>
                                          <p:spTgt spid="23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235">
                                            <p:txEl>
                                              <p:pRg st="3" end="3"/>
                                            </p:txEl>
                                          </p:spTgt>
                                        </p:tgtEl>
                                        <p:attrNameLst>
                                          <p:attrName>style.visibility</p:attrName>
                                        </p:attrNameLst>
                                      </p:cBhvr>
                                      <p:to>
                                        <p:strVal val="visible"/>
                                      </p:to>
                                    </p:set>
                                    <p:animEffect transition="in" filter="box(out)">
                                      <p:cBhvr>
                                        <p:cTn id="25" dur="1000"/>
                                        <p:tgtEl>
                                          <p:spTgt spid="23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235">
                                            <p:txEl>
                                              <p:pRg st="4" end="4"/>
                                            </p:txEl>
                                          </p:spTgt>
                                        </p:tgtEl>
                                        <p:attrNameLst>
                                          <p:attrName>style.visibility</p:attrName>
                                        </p:attrNameLst>
                                      </p:cBhvr>
                                      <p:to>
                                        <p:strVal val="visible"/>
                                      </p:to>
                                    </p:set>
                                    <p:animEffect transition="in" filter="box(out)">
                                      <p:cBhvr>
                                        <p:cTn id="30" dur="1000"/>
                                        <p:tgtEl>
                                          <p:spTgt spid="23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iterate>
                                    <p:tmAbs val="0"/>
                                  </p:iterate>
                                  <p:childTnLst>
                                    <p:set>
                                      <p:cBhvr>
                                        <p:cTn id="34" fill="hold"/>
                                        <p:tgtEl>
                                          <p:spTgt spid="235">
                                            <p:txEl>
                                              <p:pRg st="5" end="5"/>
                                            </p:txEl>
                                          </p:spTgt>
                                        </p:tgtEl>
                                        <p:attrNameLst>
                                          <p:attrName>style.visibility</p:attrName>
                                        </p:attrNameLst>
                                      </p:cBhvr>
                                      <p:to>
                                        <p:strVal val="visible"/>
                                      </p:to>
                                    </p:set>
                                    <p:animEffect transition="in" filter="box(out)">
                                      <p:cBhvr>
                                        <p:cTn id="35" dur="1000"/>
                                        <p:tgtEl>
                                          <p:spTgt spid="2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4" descr="Picture 4"/>
          <p:cNvPicPr>
            <a:picLocks noChangeAspect="1"/>
          </p:cNvPicPr>
          <p:nvPr/>
        </p:nvPicPr>
        <p:blipFill>
          <a:blip r:embed="rId3"/>
          <a:stretch>
            <a:fillRect/>
          </a:stretch>
        </p:blipFill>
        <p:spPr>
          <a:xfrm rot="21043356">
            <a:off x="4293706" y="3301272"/>
            <a:ext cx="3604588" cy="2703441"/>
          </a:xfrm>
          <a:prstGeom prst="rect">
            <a:avLst/>
          </a:prstGeom>
          <a:ln w="12700">
            <a:miter lim="400000"/>
          </a:ln>
        </p:spPr>
      </p:pic>
      <p:pic>
        <p:nvPicPr>
          <p:cNvPr id="241" name="Image" descr="Image"/>
          <p:cNvPicPr>
            <a:picLocks noChangeAspect="1"/>
          </p:cNvPicPr>
          <p:nvPr/>
        </p:nvPicPr>
        <p:blipFill>
          <a:blip r:embed="rId4"/>
          <a:srcRect t="21715" r="84395" b="37728"/>
          <a:stretch>
            <a:fillRect/>
          </a:stretch>
        </p:blipFill>
        <p:spPr>
          <a:xfrm>
            <a:off x="6666586" y="-196205"/>
            <a:ext cx="6401035" cy="7212101"/>
          </a:xfrm>
          <a:prstGeom prst="rect">
            <a:avLst/>
          </a:prstGeom>
          <a:ln w="12700">
            <a:miter lim="400000"/>
          </a:ln>
        </p:spPr>
      </p:pic>
      <p:pic>
        <p:nvPicPr>
          <p:cNvPr id="242"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243" name="Subtitle 2"/>
          <p:cNvSpPr txBox="1">
            <a:spLocks noGrp="1"/>
          </p:cNvSpPr>
          <p:nvPr>
            <p:ph type="subTitle" sz="quarter" idx="1"/>
          </p:nvPr>
        </p:nvSpPr>
        <p:spPr>
          <a:xfrm>
            <a:off x="340337" y="1614763"/>
            <a:ext cx="4977004" cy="3193549"/>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rPr dirty="0"/>
              <a:t>What are values and why are they important?</a:t>
            </a:r>
          </a:p>
          <a:p>
            <a:pPr algn="l">
              <a:lnSpc>
                <a:spcPct val="100000"/>
              </a:lnSpc>
              <a:defRPr sz="1400">
                <a:solidFill>
                  <a:srgbClr val="005093"/>
                </a:solidFill>
                <a:latin typeface="Grot12 Normal"/>
                <a:ea typeface="Grot12 Normal"/>
                <a:cs typeface="Grot12 Normal"/>
                <a:sym typeface="Grot12 Normal"/>
              </a:defRPr>
            </a:pPr>
            <a:r>
              <a:rPr dirty="0"/>
              <a:t>Write a postcard home saying what you have learnt </a:t>
            </a:r>
            <a:r>
              <a:rPr lang="en-GB" dirty="0"/>
              <a:t>about </a:t>
            </a:r>
            <a:r>
              <a:rPr dirty="0"/>
              <a:t>the key values in football and why they are important.</a:t>
            </a:r>
          </a:p>
          <a:p>
            <a:pPr algn="l">
              <a:lnSpc>
                <a:spcPct val="100000"/>
              </a:lnSpc>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r>
              <a:rPr cap="all" dirty="0">
                <a:solidFill>
                  <a:srgbClr val="D82333"/>
                </a:solidFill>
                <a:latin typeface="Grot12 Condensed"/>
                <a:ea typeface="Grot12 Condensed"/>
                <a:cs typeface="Grot12 Condensed"/>
                <a:sym typeface="Grot12 Condensed"/>
              </a:rPr>
              <a:t>Can you include:</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rPr dirty="0"/>
              <a:t>Answer your big question.</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rPr dirty="0"/>
              <a:t>The FA PRIDE values and what they mean.</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rPr dirty="0"/>
              <a:t>Why these values are important.</a:t>
            </a:r>
          </a:p>
          <a:p>
            <a:pPr algn="l">
              <a:lnSpc>
                <a:spcPct val="100000"/>
              </a:lnSpc>
              <a:spcBef>
                <a:spcPts val="0"/>
              </a:spcBef>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r>
              <a:rPr dirty="0"/>
              <a:t>Where are we going next?…..</a:t>
            </a:r>
          </a:p>
        </p:txBody>
      </p:sp>
      <p:sp>
        <p:nvSpPr>
          <p:cNvPr id="7" name="Title 1">
            <a:extLst>
              <a:ext uri="{FF2B5EF4-FFF2-40B4-BE49-F238E27FC236}">
                <a16:creationId xmlns:a16="http://schemas.microsoft.com/office/drawing/2014/main" id="{A7DCB76E-BFC9-8D42-B9CC-C12B0499BE75}"/>
              </a:ext>
            </a:extLst>
          </p:cNvPr>
          <p:cNvSpPr txBox="1"/>
          <p:nvPr/>
        </p:nvSpPr>
        <p:spPr>
          <a:xfrm>
            <a:off x="336428" y="258032"/>
            <a:ext cx="5120475" cy="1306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Let’s write home</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Image" descr="Image"/>
          <p:cNvPicPr>
            <a:picLocks noChangeAspect="1"/>
          </p:cNvPicPr>
          <p:nvPr/>
        </p:nvPicPr>
        <p:blipFill>
          <a:blip r:embed="rId3"/>
          <a:stretch>
            <a:fillRect/>
          </a:stretch>
        </p:blipFill>
        <p:spPr>
          <a:xfrm>
            <a:off x="-598350" y="-5729983"/>
            <a:ext cx="19452105" cy="15198960"/>
          </a:xfrm>
          <a:prstGeom prst="rect">
            <a:avLst/>
          </a:prstGeom>
          <a:ln w="12700">
            <a:miter lim="400000"/>
          </a:ln>
        </p:spPr>
      </p:pic>
      <p:pic>
        <p:nvPicPr>
          <p:cNvPr id="120" name="Image" descr="Image"/>
          <p:cNvPicPr>
            <a:picLocks noChangeAspect="1"/>
          </p:cNvPicPr>
          <p:nvPr/>
        </p:nvPicPr>
        <p:blipFill>
          <a:blip r:embed="rId4"/>
          <a:stretch>
            <a:fillRect/>
          </a:stretch>
        </p:blipFill>
        <p:spPr>
          <a:xfrm>
            <a:off x="8580783" y="3693092"/>
            <a:ext cx="165345" cy="237798"/>
          </a:xfrm>
          <a:prstGeom prst="rect">
            <a:avLst/>
          </a:prstGeom>
          <a:ln w="12700">
            <a:miter lim="400000"/>
          </a:ln>
        </p:spPr>
      </p:pic>
      <p:pic>
        <p:nvPicPr>
          <p:cNvPr id="121"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122" name="Subtitle 2"/>
          <p:cNvSpPr txBox="1">
            <a:spLocks noGrp="1"/>
          </p:cNvSpPr>
          <p:nvPr>
            <p:ph type="subTitle" sz="quarter" idx="1"/>
          </p:nvPr>
        </p:nvSpPr>
        <p:spPr>
          <a:xfrm>
            <a:off x="339848" y="1433155"/>
            <a:ext cx="5756152" cy="1931172"/>
          </a:xfrm>
          <a:prstGeom prst="rect">
            <a:avLst/>
          </a:prstGeom>
        </p:spPr>
        <p:txBody>
          <a:bodyPr/>
          <a:lstStyle/>
          <a:p>
            <a:pPr algn="l">
              <a:lnSpc>
                <a:spcPct val="100000"/>
              </a:lnSpc>
              <a:spcBef>
                <a:spcPts val="300"/>
              </a:spcBef>
              <a:defRPr sz="1400">
                <a:solidFill>
                  <a:srgbClr val="005093"/>
                </a:solidFill>
                <a:latin typeface="Grot12 Normal"/>
                <a:ea typeface="Grot12 Normal"/>
                <a:cs typeface="Grot12 Normal"/>
                <a:sym typeface="Grot12 Normal"/>
              </a:defRPr>
            </a:pPr>
            <a:r>
              <a:rPr dirty="0"/>
              <a:t>You’ve made your railway journey to the capital city of Hungary. It is famous for its art, music, parks and gardens. It </a:t>
            </a:r>
            <a:r>
              <a:rPr lang="en-GB" dirty="0"/>
              <a:t>is one of the </a:t>
            </a:r>
            <a:r>
              <a:rPr dirty="0"/>
              <a:t>Group F</a:t>
            </a:r>
            <a:r>
              <a:rPr lang="en-GB" dirty="0"/>
              <a:t> hosts</a:t>
            </a:r>
            <a:r>
              <a:rPr dirty="0"/>
              <a:t> in UEFA EURO 2020.</a:t>
            </a:r>
          </a:p>
          <a:p>
            <a:pPr algn="l">
              <a:lnSpc>
                <a:spcPct val="100000"/>
              </a:lnSpc>
              <a:spcBef>
                <a:spcPts val="300"/>
              </a:spcBef>
              <a:defRPr sz="1400">
                <a:solidFill>
                  <a:srgbClr val="005093"/>
                </a:solidFill>
                <a:latin typeface="Grot12 Normal"/>
                <a:ea typeface="Grot12 Normal"/>
                <a:cs typeface="Grot12 Normal"/>
                <a:sym typeface="Grot12 Normal"/>
              </a:defRPr>
            </a:pPr>
            <a:endParaRPr dirty="0"/>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What teams will be playing in this group?</a:t>
            </a:r>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Use the flags below to find out…</a:t>
            </a:r>
          </a:p>
        </p:txBody>
      </p:sp>
      <p:sp>
        <p:nvSpPr>
          <p:cNvPr id="123" name="Budapest"/>
          <p:cNvSpPr txBox="1"/>
          <p:nvPr/>
        </p:nvSpPr>
        <p:spPr>
          <a:xfrm>
            <a:off x="8401859" y="3912747"/>
            <a:ext cx="1451687"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72000"/>
              </a:lnSpc>
              <a:spcBef>
                <a:spcPts val="1000"/>
              </a:spcBef>
              <a:defRPr sz="1200">
                <a:solidFill>
                  <a:srgbClr val="FFFFFF"/>
                </a:solidFill>
                <a:latin typeface="Grot12 Normal"/>
                <a:ea typeface="Grot12 Normal"/>
                <a:cs typeface="Grot12 Normal"/>
                <a:sym typeface="Grot12 Normal"/>
              </a:defRPr>
            </a:lvl1pPr>
          </a:lstStyle>
          <a:p>
            <a:r>
              <a:t>Budapest</a:t>
            </a:r>
          </a:p>
        </p:txBody>
      </p:sp>
      <p:sp>
        <p:nvSpPr>
          <p:cNvPr id="124" name="GERMANY"/>
          <p:cNvSpPr txBox="1"/>
          <p:nvPr/>
        </p:nvSpPr>
        <p:spPr>
          <a:xfrm>
            <a:off x="2536112" y="3160287"/>
            <a:ext cx="940022"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GERMANY</a:t>
            </a:r>
          </a:p>
        </p:txBody>
      </p:sp>
      <p:pic>
        <p:nvPicPr>
          <p:cNvPr id="125" name="Image" descr="Image"/>
          <p:cNvPicPr>
            <a:picLocks noChangeAspect="1"/>
          </p:cNvPicPr>
          <p:nvPr/>
        </p:nvPicPr>
        <p:blipFill>
          <a:blip r:embed="rId6"/>
          <a:stretch>
            <a:fillRect/>
          </a:stretch>
        </p:blipFill>
        <p:spPr>
          <a:xfrm rot="16200000">
            <a:off x="2114714" y="3863481"/>
            <a:ext cx="368242" cy="379448"/>
          </a:xfrm>
          <a:prstGeom prst="rect">
            <a:avLst/>
          </a:prstGeom>
          <a:ln w="12700">
            <a:miter lim="400000"/>
          </a:ln>
        </p:spPr>
      </p:pic>
      <p:sp>
        <p:nvSpPr>
          <p:cNvPr id="126" name="HUNGARY"/>
          <p:cNvSpPr txBox="1"/>
          <p:nvPr/>
        </p:nvSpPr>
        <p:spPr>
          <a:xfrm>
            <a:off x="2536112" y="3861435"/>
            <a:ext cx="931225"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HUNGARY</a:t>
            </a:r>
          </a:p>
        </p:txBody>
      </p:sp>
      <p:sp>
        <p:nvSpPr>
          <p:cNvPr id="127" name="FRANCE"/>
          <p:cNvSpPr txBox="1"/>
          <p:nvPr/>
        </p:nvSpPr>
        <p:spPr>
          <a:xfrm>
            <a:off x="2536111" y="4562582"/>
            <a:ext cx="807081"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FRANCE</a:t>
            </a:r>
          </a:p>
        </p:txBody>
      </p:sp>
      <p:sp>
        <p:nvSpPr>
          <p:cNvPr id="128" name="PORTUGAL"/>
          <p:cNvSpPr txBox="1"/>
          <p:nvPr/>
        </p:nvSpPr>
        <p:spPr>
          <a:xfrm>
            <a:off x="2536112" y="5212930"/>
            <a:ext cx="1212827"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PORTUGAL</a:t>
            </a:r>
          </a:p>
        </p:txBody>
      </p:sp>
      <p:grpSp>
        <p:nvGrpSpPr>
          <p:cNvPr id="131" name="Group"/>
          <p:cNvGrpSpPr/>
          <p:nvPr/>
        </p:nvGrpSpPr>
        <p:grpSpPr>
          <a:xfrm>
            <a:off x="255074" y="3647696"/>
            <a:ext cx="1278747" cy="1146659"/>
            <a:chOff x="33053" y="0"/>
            <a:chExt cx="1278746" cy="1146657"/>
          </a:xfrm>
        </p:grpSpPr>
        <p:pic>
          <p:nvPicPr>
            <p:cNvPr id="129" name="Image" descr="Image"/>
            <p:cNvPicPr>
              <a:picLocks noChangeAspect="1"/>
            </p:cNvPicPr>
            <p:nvPr/>
          </p:nvPicPr>
          <p:blipFill>
            <a:blip r:embed="rId7"/>
            <a:stretch>
              <a:fillRect/>
            </a:stretch>
          </p:blipFill>
          <p:spPr>
            <a:xfrm>
              <a:off x="241456" y="0"/>
              <a:ext cx="822614" cy="823126"/>
            </a:xfrm>
            <a:prstGeom prst="rect">
              <a:avLst/>
            </a:prstGeom>
            <a:ln w="12700" cap="flat">
              <a:noFill/>
              <a:miter lim="400000"/>
            </a:ln>
            <a:effectLst/>
          </p:spPr>
        </p:pic>
        <p:sp>
          <p:nvSpPr>
            <p:cNvPr id="130" name="GROUP f"/>
            <p:cNvSpPr txBox="1"/>
            <p:nvPr/>
          </p:nvSpPr>
          <p:spPr>
            <a:xfrm>
              <a:off x="33053" y="568197"/>
              <a:ext cx="1278746" cy="5784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4700">
                  <a:solidFill>
                    <a:srgbClr val="D82333"/>
                  </a:solidFill>
                  <a:latin typeface="England FC DISPLAY Regular"/>
                  <a:ea typeface="England FC DISPLAY Regular"/>
                  <a:cs typeface="England FC DISPLAY Regular"/>
                  <a:sym typeface="England FC DISPLAY Regular"/>
                </a:defRPr>
              </a:lvl1pPr>
            </a:lstStyle>
            <a:p>
              <a:r>
                <a:rPr dirty="0"/>
                <a:t>GROUP f</a:t>
              </a:r>
            </a:p>
          </p:txBody>
        </p:sp>
      </p:grpSp>
      <p:grpSp>
        <p:nvGrpSpPr>
          <p:cNvPr id="138" name="Group"/>
          <p:cNvGrpSpPr/>
          <p:nvPr/>
        </p:nvGrpSpPr>
        <p:grpSpPr>
          <a:xfrm>
            <a:off x="1674372" y="3352960"/>
            <a:ext cx="380505" cy="2081973"/>
            <a:chOff x="0" y="0"/>
            <a:chExt cx="380503" cy="2081971"/>
          </a:xfrm>
        </p:grpSpPr>
        <p:sp>
          <p:nvSpPr>
            <p:cNvPr id="132" name="Line"/>
            <p:cNvSpPr/>
            <p:nvPr/>
          </p:nvSpPr>
          <p:spPr>
            <a:xfrm flipV="1">
              <a:off x="-1" y="0"/>
              <a:ext cx="2" cy="2081972"/>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grpSp>
          <p:nvGrpSpPr>
            <p:cNvPr id="137" name="Group"/>
            <p:cNvGrpSpPr/>
            <p:nvPr/>
          </p:nvGrpSpPr>
          <p:grpSpPr>
            <a:xfrm>
              <a:off x="12262" y="8668"/>
              <a:ext cx="368242" cy="2064635"/>
              <a:chOff x="0" y="0"/>
              <a:chExt cx="368241" cy="2064633"/>
            </a:xfrm>
          </p:grpSpPr>
          <p:sp>
            <p:nvSpPr>
              <p:cNvPr id="133" name="Line"/>
              <p:cNvSpPr/>
              <p:nvPr/>
            </p:nvSpPr>
            <p:spPr>
              <a:xfrm>
                <a:off x="0" y="0"/>
                <a:ext cx="368242" cy="0"/>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4" name="Line"/>
              <p:cNvSpPr/>
              <p:nvPr/>
            </p:nvSpPr>
            <p:spPr>
              <a:xfrm>
                <a:off x="0" y="2064633"/>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5" name="Line"/>
              <p:cNvSpPr/>
              <p:nvPr/>
            </p:nvSpPr>
            <p:spPr>
              <a:xfrm>
                <a:off x="0" y="1376422"/>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6" name="Line"/>
              <p:cNvSpPr/>
              <p:nvPr/>
            </p:nvSpPr>
            <p:spPr>
              <a:xfrm>
                <a:off x="0" y="688211"/>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grpSp>
      </p:grpSp>
      <p:pic>
        <p:nvPicPr>
          <p:cNvPr id="139" name="Image" descr="Image"/>
          <p:cNvPicPr>
            <a:picLocks noChangeAspect="1"/>
          </p:cNvPicPr>
          <p:nvPr/>
        </p:nvPicPr>
        <p:blipFill>
          <a:blip r:embed="rId8"/>
          <a:stretch>
            <a:fillRect/>
          </a:stretch>
        </p:blipFill>
        <p:spPr>
          <a:xfrm>
            <a:off x="2114714" y="3180636"/>
            <a:ext cx="368242" cy="368243"/>
          </a:xfrm>
          <a:prstGeom prst="rect">
            <a:avLst/>
          </a:prstGeom>
          <a:ln w="12700">
            <a:miter lim="400000"/>
          </a:ln>
        </p:spPr>
      </p:pic>
      <p:pic>
        <p:nvPicPr>
          <p:cNvPr id="140" name="Image" descr="Image"/>
          <p:cNvPicPr>
            <a:picLocks noChangeAspect="1"/>
          </p:cNvPicPr>
          <p:nvPr/>
        </p:nvPicPr>
        <p:blipFill>
          <a:blip r:embed="rId9"/>
          <a:stretch>
            <a:fillRect/>
          </a:stretch>
        </p:blipFill>
        <p:spPr>
          <a:xfrm>
            <a:off x="2109110" y="4535404"/>
            <a:ext cx="379449" cy="379449"/>
          </a:xfrm>
          <a:prstGeom prst="rect">
            <a:avLst/>
          </a:prstGeom>
          <a:ln w="12700">
            <a:miter lim="400000"/>
          </a:ln>
        </p:spPr>
      </p:pic>
      <p:pic>
        <p:nvPicPr>
          <p:cNvPr id="141" name="Image" descr="Image"/>
          <p:cNvPicPr>
            <a:picLocks noChangeAspect="1"/>
          </p:cNvPicPr>
          <p:nvPr/>
        </p:nvPicPr>
        <p:blipFill>
          <a:blip r:embed="rId10"/>
          <a:stretch>
            <a:fillRect/>
          </a:stretch>
        </p:blipFill>
        <p:spPr>
          <a:xfrm>
            <a:off x="2114714" y="5227512"/>
            <a:ext cx="368242" cy="368243"/>
          </a:xfrm>
          <a:prstGeom prst="rect">
            <a:avLst/>
          </a:prstGeom>
          <a:ln w="12700">
            <a:miter lim="400000"/>
          </a:ln>
        </p:spPr>
      </p:pic>
      <p:sp>
        <p:nvSpPr>
          <p:cNvPr id="26" name="Title 1">
            <a:extLst>
              <a:ext uri="{FF2B5EF4-FFF2-40B4-BE49-F238E27FC236}">
                <a16:creationId xmlns:a16="http://schemas.microsoft.com/office/drawing/2014/main" id="{3A5B95E5-1667-0E4B-8D0C-62201950780F}"/>
              </a:ext>
            </a:extLst>
          </p:cNvPr>
          <p:cNvSpPr txBox="1"/>
          <p:nvPr/>
        </p:nvSpPr>
        <p:spPr>
          <a:xfrm>
            <a:off x="336428" y="258032"/>
            <a:ext cx="5857875" cy="1295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Welcome to </a:t>
            </a:r>
            <a:r>
              <a:rPr lang="en-GB" dirty="0" err="1"/>
              <a:t>budapest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22">
                                            <p:bg/>
                                          </p:spTgt>
                                        </p:tgtEl>
                                        <p:attrNameLst>
                                          <p:attrName>style.visibility</p:attrName>
                                        </p:attrNameLst>
                                      </p:cBhvr>
                                      <p:to>
                                        <p:strVal val="visible"/>
                                      </p:to>
                                    </p:set>
                                    <p:animEffect transition="in" filter="box(out)">
                                      <p:cBhvr>
                                        <p:cTn id="7" dur="1000"/>
                                        <p:tgtEl>
                                          <p:spTgt spid="122">
                                            <p:bg/>
                                          </p:spTgt>
                                        </p:tgtEl>
                                      </p:cBhvr>
                                    </p:animEffect>
                                  </p:childTnLst>
                                </p:cTn>
                              </p:par>
                              <p:par>
                                <p:cTn id="8" presetID="4" presetClass="entr" presetSubtype="32" fill="hold" grpId="0" nodeType="withEffect">
                                  <p:stCondLst>
                                    <p:cond delay="0"/>
                                  </p:stCondLst>
                                  <p:iterate>
                                    <p:tmAbs val="0"/>
                                  </p:iterate>
                                  <p:childTnLst>
                                    <p:set>
                                      <p:cBhvr>
                                        <p:cTn id="9" fill="hold"/>
                                        <p:tgtEl>
                                          <p:spTgt spid="122">
                                            <p:txEl>
                                              <p:pRg st="0" end="0"/>
                                            </p:txEl>
                                          </p:spTgt>
                                        </p:tgtEl>
                                        <p:attrNameLst>
                                          <p:attrName>style.visibility</p:attrName>
                                        </p:attrNameLst>
                                      </p:cBhvr>
                                      <p:to>
                                        <p:strVal val="visible"/>
                                      </p:to>
                                    </p:set>
                                    <p:animEffect transition="in" filter="box(out)">
                                      <p:cBhvr>
                                        <p:cTn id="10" dur="1000"/>
                                        <p:tgtEl>
                                          <p:spTgt spid="1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22">
                                            <p:txEl>
                                              <p:pRg st="2" end="2"/>
                                            </p:txEl>
                                          </p:spTgt>
                                        </p:tgtEl>
                                        <p:attrNameLst>
                                          <p:attrName>style.visibility</p:attrName>
                                        </p:attrNameLst>
                                      </p:cBhvr>
                                      <p:to>
                                        <p:strVal val="visible"/>
                                      </p:to>
                                    </p:set>
                                    <p:animEffect transition="in" filter="box(out)">
                                      <p:cBhvr>
                                        <p:cTn id="15" dur="1000"/>
                                        <p:tgtEl>
                                          <p:spTgt spid="12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22">
                                            <p:txEl>
                                              <p:pRg st="3" end="3"/>
                                            </p:txEl>
                                          </p:spTgt>
                                        </p:tgtEl>
                                        <p:attrNameLst>
                                          <p:attrName>style.visibility</p:attrName>
                                        </p:attrNameLst>
                                      </p:cBhvr>
                                      <p:to>
                                        <p:strVal val="visible"/>
                                      </p:to>
                                    </p:set>
                                    <p:animEffect transition="in" filter="box(out)">
                                      <p:cBhvr>
                                        <p:cTn id="20" dur="1000"/>
                                        <p:tgtEl>
                                          <p:spTgt spid="12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24"/>
                                        </p:tgtEl>
                                        <p:attrNameLst>
                                          <p:attrName>style.visibility</p:attrName>
                                        </p:attrNameLst>
                                      </p:cBhvr>
                                      <p:to>
                                        <p:strVal val="visible"/>
                                      </p:to>
                                    </p:set>
                                    <p:animEffect transition="in" filter="box(out)">
                                      <p:cBhvr>
                                        <p:cTn id="25" dur="1000"/>
                                        <p:tgtEl>
                                          <p:spTgt spid="12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126"/>
                                        </p:tgtEl>
                                        <p:attrNameLst>
                                          <p:attrName>style.visibility</p:attrName>
                                        </p:attrNameLst>
                                      </p:cBhvr>
                                      <p:to>
                                        <p:strVal val="visible"/>
                                      </p:to>
                                    </p:set>
                                    <p:animEffect transition="in" filter="box(out)">
                                      <p:cBhvr>
                                        <p:cTn id="30" dur="1000"/>
                                        <p:tgtEl>
                                          <p:spTgt spid="12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iterate>
                                    <p:tmAbs val="0"/>
                                  </p:iterate>
                                  <p:childTnLst>
                                    <p:set>
                                      <p:cBhvr>
                                        <p:cTn id="34" fill="hold"/>
                                        <p:tgtEl>
                                          <p:spTgt spid="127"/>
                                        </p:tgtEl>
                                        <p:attrNameLst>
                                          <p:attrName>style.visibility</p:attrName>
                                        </p:attrNameLst>
                                      </p:cBhvr>
                                      <p:to>
                                        <p:strVal val="visible"/>
                                      </p:to>
                                    </p:set>
                                    <p:animEffect transition="in" filter="box(out)">
                                      <p:cBhvr>
                                        <p:cTn id="35" dur="1000"/>
                                        <p:tgtEl>
                                          <p:spTgt spid="127"/>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iterate>
                                    <p:tmAbs val="0"/>
                                  </p:iterate>
                                  <p:childTnLst>
                                    <p:set>
                                      <p:cBhvr>
                                        <p:cTn id="39" fill="hold"/>
                                        <p:tgtEl>
                                          <p:spTgt spid="128"/>
                                        </p:tgtEl>
                                        <p:attrNameLst>
                                          <p:attrName>style.visibility</p:attrName>
                                        </p:attrNameLst>
                                      </p:cBhvr>
                                      <p:to>
                                        <p:strVal val="visible"/>
                                      </p:to>
                                    </p:set>
                                    <p:animEffect transition="in" filter="box(out)">
                                      <p:cBhvr>
                                        <p:cTn id="40" dur="1000"/>
                                        <p:tgtEl>
                                          <p:spTgt spid="1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0" nodeType="clickEffect">
                                  <p:stCondLst>
                                    <p:cond delay="0"/>
                                  </p:stCondLst>
                                  <p:iterate>
                                    <p:tmAbs val="0"/>
                                  </p:iterate>
                                  <p:childTnLst>
                                    <p:set>
                                      <p:cBhvr>
                                        <p:cTn id="44" fill="hold"/>
                                        <p:tgtEl>
                                          <p:spTgt spid="139"/>
                                        </p:tgtEl>
                                        <p:attrNameLst>
                                          <p:attrName>style.visibility</p:attrName>
                                        </p:attrNameLst>
                                      </p:cBhvr>
                                      <p:to>
                                        <p:strVal val="visible"/>
                                      </p:to>
                                    </p:set>
                                    <p:animEffect transition="in" filter="fade">
                                      <p:cBhvr>
                                        <p:cTn id="45"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build="p" bldLvl="5" animBg="1" advAuto="0"/>
      <p:bldP spid="124" grpId="0" animBg="1" advAuto="0"/>
      <p:bldP spid="126" grpId="0" animBg="1" advAuto="0"/>
      <p:bldP spid="127" grpId="0" animBg="1" advAuto="0"/>
      <p:bldP spid="128" grpId="0" animBg="1" advAuto="0"/>
      <p:bldP spid="139"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146" name="Subtitle 2"/>
          <p:cNvSpPr txBox="1">
            <a:spLocks noGrp="1"/>
          </p:cNvSpPr>
          <p:nvPr>
            <p:ph type="subTitle" sz="quarter" idx="1"/>
          </p:nvPr>
        </p:nvSpPr>
        <p:spPr>
          <a:xfrm>
            <a:off x="328624" y="2825903"/>
            <a:ext cx="4494373" cy="2219326"/>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rPr dirty="0"/>
              <a:t>You are going to find out about the key values in football and why they are important. </a:t>
            </a:r>
          </a:p>
          <a:p>
            <a:pPr algn="l">
              <a:lnSpc>
                <a:spcPct val="100000"/>
              </a:lnSpc>
              <a:spcBef>
                <a:spcPts val="800"/>
              </a:spcBef>
              <a:defRPr sz="1400">
                <a:solidFill>
                  <a:srgbClr val="005093"/>
                </a:solidFill>
                <a:latin typeface="Grot12 Normal"/>
                <a:ea typeface="Grot12 Normal"/>
                <a:cs typeface="Grot12 Normal"/>
                <a:sym typeface="Grot12 Normal"/>
              </a:defRPr>
            </a:pPr>
            <a:r>
              <a:rPr lang="en-GB" dirty="0"/>
              <a:t>Learning</a:t>
            </a:r>
            <a:r>
              <a:rPr dirty="0"/>
              <a:t> objectives:</a:t>
            </a:r>
          </a:p>
          <a:p>
            <a:pPr marL="187157" indent="-187157" algn="l">
              <a:lnSpc>
                <a:spcPct val="100000"/>
              </a:lnSpc>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To understand The FA PRIDE values.</a:t>
            </a:r>
          </a:p>
          <a:p>
            <a:pPr marL="187157" indent="-187157" algn="l">
              <a:lnSpc>
                <a:spcPct val="100000"/>
              </a:lnSpc>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To suggest ways these values can be embraced in different situations.</a:t>
            </a:r>
          </a:p>
        </p:txBody>
      </p:sp>
      <p:sp>
        <p:nvSpPr>
          <p:cNvPr id="148" name="Title 1"/>
          <p:cNvSpPr txBox="1"/>
          <p:nvPr/>
        </p:nvSpPr>
        <p:spPr>
          <a:xfrm>
            <a:off x="345228" y="2443000"/>
            <a:ext cx="4862136" cy="45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rPr dirty="0"/>
              <a:t>What are values and why are they important?</a:t>
            </a:r>
          </a:p>
        </p:txBody>
      </p:sp>
      <p:pic>
        <p:nvPicPr>
          <p:cNvPr id="149" name="1629012.jpg" descr="1629012.jpg"/>
          <p:cNvPicPr>
            <a:picLocks noChangeAspect="1"/>
          </p:cNvPicPr>
          <p:nvPr/>
        </p:nvPicPr>
        <p:blipFill>
          <a:blip r:embed="rId4"/>
          <a:srcRect l="3158" r="12079"/>
          <a:stretch>
            <a:fillRect/>
          </a:stretch>
        </p:blipFill>
        <p:spPr>
          <a:xfrm>
            <a:off x="6670026" y="2642017"/>
            <a:ext cx="5152842" cy="3842050"/>
          </a:xfrm>
          <a:prstGeom prst="rect">
            <a:avLst/>
          </a:prstGeom>
          <a:ln w="12700">
            <a:miter lim="400000"/>
          </a:ln>
        </p:spPr>
      </p:pic>
      <p:sp>
        <p:nvSpPr>
          <p:cNvPr id="150" name="Rectangle"/>
          <p:cNvSpPr/>
          <p:nvPr/>
        </p:nvSpPr>
        <p:spPr>
          <a:xfrm>
            <a:off x="6658464" y="386370"/>
            <a:ext cx="2541041" cy="2188437"/>
          </a:xfrm>
          <a:prstGeom prst="rect">
            <a:avLst/>
          </a:prstGeom>
          <a:solidFill>
            <a:srgbClr val="005093"/>
          </a:solidFill>
          <a:ln w="12700">
            <a:miter lim="400000"/>
          </a:ln>
        </p:spPr>
        <p:txBody>
          <a:bodyPr lIns="45719" rIns="45719" anchor="ctr"/>
          <a:lstStyle/>
          <a:p>
            <a:endParaRPr/>
          </a:p>
        </p:txBody>
      </p:sp>
      <p:sp>
        <p:nvSpPr>
          <p:cNvPr id="151" name="Title 1"/>
          <p:cNvSpPr txBox="1"/>
          <p:nvPr/>
        </p:nvSpPr>
        <p:spPr>
          <a:xfrm>
            <a:off x="7351410" y="466283"/>
            <a:ext cx="1371308" cy="2054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110000"/>
              </a:lnSpc>
              <a:defRPr sz="2300" b="1">
                <a:solidFill>
                  <a:srgbClr val="FFFFFF"/>
                </a:solidFill>
                <a:latin typeface="Grot12 Condensed"/>
                <a:ea typeface="Grot12 Condensed"/>
                <a:cs typeface="Grot12 Condensed"/>
                <a:sym typeface="Grot12 Condensed"/>
              </a:defRPr>
            </a:pPr>
            <a:r>
              <a:t>P</a:t>
            </a:r>
            <a:r>
              <a:rPr b="0"/>
              <a:t>rogressive</a:t>
            </a:r>
          </a:p>
          <a:p>
            <a:pPr>
              <a:lnSpc>
                <a:spcPct val="110000"/>
              </a:lnSpc>
              <a:defRPr sz="2300" b="1">
                <a:solidFill>
                  <a:srgbClr val="FFFFFF"/>
                </a:solidFill>
                <a:latin typeface="Grot12 Condensed"/>
                <a:ea typeface="Grot12 Condensed"/>
                <a:cs typeface="Grot12 Condensed"/>
                <a:sym typeface="Grot12 Condensed"/>
              </a:defRPr>
            </a:pPr>
            <a:r>
              <a:t>R</a:t>
            </a:r>
            <a:r>
              <a:rPr b="0"/>
              <a:t>espectful</a:t>
            </a:r>
          </a:p>
          <a:p>
            <a:pPr>
              <a:lnSpc>
                <a:spcPct val="110000"/>
              </a:lnSpc>
              <a:defRPr sz="2300" b="1">
                <a:solidFill>
                  <a:srgbClr val="FFFFFF"/>
                </a:solidFill>
                <a:latin typeface="Grot12 Condensed"/>
                <a:ea typeface="Grot12 Condensed"/>
                <a:cs typeface="Grot12 Condensed"/>
                <a:sym typeface="Grot12 Condensed"/>
              </a:defRPr>
            </a:pPr>
            <a:r>
              <a:t>I</a:t>
            </a:r>
            <a:r>
              <a:rPr b="0"/>
              <a:t>nclusive</a:t>
            </a:r>
          </a:p>
          <a:p>
            <a:pPr>
              <a:lnSpc>
                <a:spcPct val="110000"/>
              </a:lnSpc>
              <a:defRPr sz="2300" b="1">
                <a:solidFill>
                  <a:srgbClr val="FFFFFF"/>
                </a:solidFill>
                <a:latin typeface="Grot12 Condensed"/>
                <a:ea typeface="Grot12 Condensed"/>
                <a:cs typeface="Grot12 Condensed"/>
                <a:sym typeface="Grot12 Condensed"/>
              </a:defRPr>
            </a:pPr>
            <a:r>
              <a:t>D</a:t>
            </a:r>
            <a:r>
              <a:rPr b="0"/>
              <a:t>etermined</a:t>
            </a:r>
          </a:p>
          <a:p>
            <a:pPr>
              <a:lnSpc>
                <a:spcPct val="110000"/>
              </a:lnSpc>
              <a:defRPr sz="2300" b="1">
                <a:solidFill>
                  <a:srgbClr val="FFFFFF"/>
                </a:solidFill>
                <a:latin typeface="Grot12 Condensed"/>
                <a:ea typeface="Grot12 Condensed"/>
                <a:cs typeface="Grot12 Condensed"/>
                <a:sym typeface="Grot12 Condensed"/>
              </a:defRPr>
            </a:pPr>
            <a:r>
              <a:t>E</a:t>
            </a:r>
            <a:r>
              <a:rPr b="0"/>
              <a:t>xcellent</a:t>
            </a:r>
          </a:p>
        </p:txBody>
      </p:sp>
      <p:grpSp>
        <p:nvGrpSpPr>
          <p:cNvPr id="156" name="Group"/>
          <p:cNvGrpSpPr/>
          <p:nvPr/>
        </p:nvGrpSpPr>
        <p:grpSpPr>
          <a:xfrm>
            <a:off x="9263746" y="386370"/>
            <a:ext cx="2541041" cy="2188437"/>
            <a:chOff x="0" y="0"/>
            <a:chExt cx="2541039" cy="2188436"/>
          </a:xfrm>
        </p:grpSpPr>
        <p:grpSp>
          <p:nvGrpSpPr>
            <p:cNvPr id="154" name="Group"/>
            <p:cNvGrpSpPr/>
            <p:nvPr/>
          </p:nvGrpSpPr>
          <p:grpSpPr>
            <a:xfrm>
              <a:off x="0" y="0"/>
              <a:ext cx="2541040" cy="2188437"/>
              <a:chOff x="0" y="0"/>
              <a:chExt cx="2541039" cy="2188436"/>
            </a:xfrm>
          </p:grpSpPr>
          <p:sp>
            <p:nvSpPr>
              <p:cNvPr id="152" name="Rectangle"/>
              <p:cNvSpPr/>
              <p:nvPr/>
            </p:nvSpPr>
            <p:spPr>
              <a:xfrm>
                <a:off x="0" y="0"/>
                <a:ext cx="2541040" cy="2188437"/>
              </a:xfrm>
              <a:prstGeom prst="rect">
                <a:avLst/>
              </a:prstGeom>
              <a:solidFill>
                <a:srgbClr val="005093"/>
              </a:solidFill>
              <a:ln w="12700" cap="flat">
                <a:noFill/>
                <a:miter lim="400000"/>
              </a:ln>
              <a:effectLst/>
            </p:spPr>
            <p:txBody>
              <a:bodyPr wrap="square" lIns="45719" tIns="45719" rIns="45719" bIns="45719" numCol="1" anchor="ctr">
                <a:noAutofit/>
              </a:bodyPr>
              <a:lstStyle/>
              <a:p>
                <a:endParaRPr/>
              </a:p>
            </p:txBody>
          </p:sp>
          <p:sp>
            <p:nvSpPr>
              <p:cNvPr id="153" name="Rectangle"/>
              <p:cNvSpPr/>
              <p:nvPr/>
            </p:nvSpPr>
            <p:spPr>
              <a:xfrm>
                <a:off x="57559" y="57558"/>
                <a:ext cx="2425923" cy="207332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pic>
          <p:nvPicPr>
            <p:cNvPr id="155" name="Picture 2" descr="Picture 2"/>
            <p:cNvPicPr>
              <a:picLocks noChangeAspect="1"/>
            </p:cNvPicPr>
            <p:nvPr/>
          </p:nvPicPr>
          <p:blipFill>
            <a:blip r:embed="rId5"/>
            <a:stretch>
              <a:fillRect/>
            </a:stretch>
          </p:blipFill>
          <p:spPr>
            <a:xfrm>
              <a:off x="699936" y="198497"/>
              <a:ext cx="1141168" cy="1791443"/>
            </a:xfrm>
            <a:prstGeom prst="rect">
              <a:avLst/>
            </a:prstGeom>
            <a:ln w="12700" cap="flat">
              <a:noFill/>
              <a:miter lim="400000"/>
            </a:ln>
            <a:effectLst/>
          </p:spPr>
        </p:pic>
      </p:grpSp>
      <p:sp>
        <p:nvSpPr>
          <p:cNvPr id="14" name="Title 1">
            <a:extLst>
              <a:ext uri="{FF2B5EF4-FFF2-40B4-BE49-F238E27FC236}">
                <a16:creationId xmlns:a16="http://schemas.microsoft.com/office/drawing/2014/main" id="{ADFE8B38-496A-694C-8777-70A6665075F4}"/>
              </a:ext>
            </a:extLst>
          </p:cNvPr>
          <p:cNvSpPr txBox="1"/>
          <p:nvPr/>
        </p:nvSpPr>
        <p:spPr>
          <a:xfrm>
            <a:off x="336428" y="258031"/>
            <a:ext cx="6538195" cy="2567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YOUR BIG QUESTION TO ANSWER IN </a:t>
            </a:r>
            <a:r>
              <a:rPr lang="en-GB" dirty="0" err="1"/>
              <a:t>budapest</a:t>
            </a:r>
            <a:r>
              <a:rPr lang="en-GB" dirty="0"/>
              <a:t> IS:</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46">
                                            <p:bg/>
                                          </p:spTgt>
                                        </p:tgtEl>
                                        <p:attrNameLst>
                                          <p:attrName>style.visibility</p:attrName>
                                        </p:attrNameLst>
                                      </p:cBhvr>
                                      <p:to>
                                        <p:strVal val="visible"/>
                                      </p:to>
                                    </p:set>
                                    <p:animEffect transition="in" filter="box(out)">
                                      <p:cBhvr>
                                        <p:cTn id="7" dur="1000"/>
                                        <p:tgtEl>
                                          <p:spTgt spid="146">
                                            <p:bg/>
                                          </p:spTgt>
                                        </p:tgtEl>
                                      </p:cBhvr>
                                    </p:animEffect>
                                  </p:childTnLst>
                                </p:cTn>
                              </p:par>
                              <p:par>
                                <p:cTn id="8" presetID="4" presetClass="entr" presetSubtype="32" fill="hold" grpId="0" nodeType="withEffect">
                                  <p:stCondLst>
                                    <p:cond delay="0"/>
                                  </p:stCondLst>
                                  <p:iterate>
                                    <p:tmAbs val="0"/>
                                  </p:iterate>
                                  <p:childTnLst>
                                    <p:set>
                                      <p:cBhvr>
                                        <p:cTn id="9" fill="hold"/>
                                        <p:tgtEl>
                                          <p:spTgt spid="146">
                                            <p:txEl>
                                              <p:pRg st="0" end="0"/>
                                            </p:txEl>
                                          </p:spTgt>
                                        </p:tgtEl>
                                        <p:attrNameLst>
                                          <p:attrName>style.visibility</p:attrName>
                                        </p:attrNameLst>
                                      </p:cBhvr>
                                      <p:to>
                                        <p:strVal val="visible"/>
                                      </p:to>
                                    </p:set>
                                    <p:animEffect transition="in" filter="box(out)">
                                      <p:cBhvr>
                                        <p:cTn id="10" dur="1000"/>
                                        <p:tgtEl>
                                          <p:spTgt spid="1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46">
                                            <p:txEl>
                                              <p:pRg st="1" end="1"/>
                                            </p:txEl>
                                          </p:spTgt>
                                        </p:tgtEl>
                                        <p:attrNameLst>
                                          <p:attrName>style.visibility</p:attrName>
                                        </p:attrNameLst>
                                      </p:cBhvr>
                                      <p:to>
                                        <p:strVal val="visible"/>
                                      </p:to>
                                    </p:set>
                                    <p:animEffect transition="in" filter="box(out)">
                                      <p:cBhvr>
                                        <p:cTn id="15" dur="1000"/>
                                        <p:tgtEl>
                                          <p:spTgt spid="1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46">
                                            <p:txEl>
                                              <p:pRg st="2" end="2"/>
                                            </p:txEl>
                                          </p:spTgt>
                                        </p:tgtEl>
                                        <p:attrNameLst>
                                          <p:attrName>style.visibility</p:attrName>
                                        </p:attrNameLst>
                                      </p:cBhvr>
                                      <p:to>
                                        <p:strVal val="visible"/>
                                      </p:to>
                                    </p:set>
                                    <p:animEffect transition="in" filter="box(out)">
                                      <p:cBhvr>
                                        <p:cTn id="20" dur="1000"/>
                                        <p:tgtEl>
                                          <p:spTgt spid="14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46">
                                            <p:txEl>
                                              <p:pRg st="3" end="3"/>
                                            </p:txEl>
                                          </p:spTgt>
                                        </p:tgtEl>
                                        <p:attrNameLst>
                                          <p:attrName>style.visibility</p:attrName>
                                        </p:attrNameLst>
                                      </p:cBhvr>
                                      <p:to>
                                        <p:strVal val="visible"/>
                                      </p:to>
                                    </p:set>
                                    <p:animEffect transition="in" filter="box(out)">
                                      <p:cBhvr>
                                        <p:cTn id="25" dur="1000"/>
                                        <p:tgtEl>
                                          <p:spTgt spid="1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5" name="Title 1">
            <a:extLst>
              <a:ext uri="{FF2B5EF4-FFF2-40B4-BE49-F238E27FC236}">
                <a16:creationId xmlns:a16="http://schemas.microsoft.com/office/drawing/2014/main" id="{9DBC506E-059D-420C-8B2C-1433C6AE55B1}"/>
              </a:ext>
            </a:extLst>
          </p:cNvPr>
          <p:cNvSpPr txBox="1"/>
          <p:nvPr/>
        </p:nvSpPr>
        <p:spPr>
          <a:xfrm>
            <a:off x="336428" y="258032"/>
            <a:ext cx="5759572" cy="1269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What are values?</a:t>
            </a:r>
            <a:endParaRPr dirty="0"/>
          </a:p>
        </p:txBody>
      </p:sp>
      <p:grpSp>
        <p:nvGrpSpPr>
          <p:cNvPr id="7" name="Group">
            <a:extLst>
              <a:ext uri="{FF2B5EF4-FFF2-40B4-BE49-F238E27FC236}">
                <a16:creationId xmlns:a16="http://schemas.microsoft.com/office/drawing/2014/main" id="{8EF112C2-428D-4420-A32C-5E8D5184615F}"/>
              </a:ext>
            </a:extLst>
          </p:cNvPr>
          <p:cNvGrpSpPr/>
          <p:nvPr/>
        </p:nvGrpSpPr>
        <p:grpSpPr>
          <a:xfrm>
            <a:off x="428125" y="1760110"/>
            <a:ext cx="2445860" cy="988875"/>
            <a:chOff x="0" y="-233775"/>
            <a:chExt cx="2445859" cy="988872"/>
          </a:xfrm>
        </p:grpSpPr>
        <p:sp>
          <p:nvSpPr>
            <p:cNvPr id="8" name="Rectangle">
              <a:extLst>
                <a:ext uri="{FF2B5EF4-FFF2-40B4-BE49-F238E27FC236}">
                  <a16:creationId xmlns:a16="http://schemas.microsoft.com/office/drawing/2014/main" id="{1E27A274-03C9-4C87-82DF-5E9F61D05094}"/>
                </a:ext>
              </a:extLst>
            </p:cNvPr>
            <p:cNvSpPr/>
            <p:nvPr/>
          </p:nvSpPr>
          <p:spPr>
            <a:xfrm>
              <a:off x="0" y="0"/>
              <a:ext cx="2445859" cy="755097"/>
            </a:xfrm>
            <a:prstGeom prst="rect">
              <a:avLst/>
            </a:prstGeom>
            <a:solidFill>
              <a:srgbClr val="FFFFFF"/>
            </a:solid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9" name="creativity">
              <a:extLst>
                <a:ext uri="{FF2B5EF4-FFF2-40B4-BE49-F238E27FC236}">
                  <a16:creationId xmlns:a16="http://schemas.microsoft.com/office/drawing/2014/main" id="{8D6B8AE2-7800-4569-9F18-F61ACEB99D2D}"/>
                </a:ext>
              </a:extLst>
            </p:cNvPr>
            <p:cNvSpPr txBox="1"/>
            <p:nvPr/>
          </p:nvSpPr>
          <p:spPr>
            <a:xfrm>
              <a:off x="252725" y="-233775"/>
              <a:ext cx="2004980" cy="5884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5300" spc="105">
                  <a:solidFill>
                    <a:srgbClr val="005093"/>
                  </a:solidFill>
                  <a:latin typeface="England FC DISPLAY Regular"/>
                  <a:ea typeface="England FC DISPLAY Regular"/>
                  <a:cs typeface="England FC DISPLAY Regular"/>
                  <a:sym typeface="England FC DISPLAY Regular"/>
                </a:defRPr>
              </a:lvl1pPr>
            </a:lstStyle>
            <a:p>
              <a:r>
                <a:rPr dirty="0"/>
                <a:t>creativity</a:t>
              </a:r>
            </a:p>
          </p:txBody>
        </p:sp>
      </p:grpSp>
      <p:grpSp>
        <p:nvGrpSpPr>
          <p:cNvPr id="10" name="Group">
            <a:extLst>
              <a:ext uri="{FF2B5EF4-FFF2-40B4-BE49-F238E27FC236}">
                <a16:creationId xmlns:a16="http://schemas.microsoft.com/office/drawing/2014/main" id="{BCF44CEC-92D4-4143-BFFD-472ECD2C1E10}"/>
              </a:ext>
            </a:extLst>
          </p:cNvPr>
          <p:cNvGrpSpPr/>
          <p:nvPr/>
        </p:nvGrpSpPr>
        <p:grpSpPr>
          <a:xfrm>
            <a:off x="3202313" y="1744707"/>
            <a:ext cx="2445860" cy="1004278"/>
            <a:chOff x="0" y="-249178"/>
            <a:chExt cx="2445859" cy="1004275"/>
          </a:xfrm>
        </p:grpSpPr>
        <p:sp>
          <p:nvSpPr>
            <p:cNvPr id="11" name="Rectangle">
              <a:extLst>
                <a:ext uri="{FF2B5EF4-FFF2-40B4-BE49-F238E27FC236}">
                  <a16:creationId xmlns:a16="http://schemas.microsoft.com/office/drawing/2014/main" id="{5EFB0E21-7352-4A0E-9E27-CEAE72CEB2B8}"/>
                </a:ext>
              </a:extLst>
            </p:cNvPr>
            <p:cNvSpPr/>
            <p:nvPr/>
          </p:nvSpPr>
          <p:spPr>
            <a:xfrm>
              <a:off x="0" y="0"/>
              <a:ext cx="2445859" cy="755097"/>
            </a:xfrm>
            <a:prstGeom prst="rect">
              <a:avLst/>
            </a:prstGeom>
            <a:solidFill>
              <a:srgbClr val="FFFFFF"/>
            </a:solid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12" name="curiosity">
              <a:extLst>
                <a:ext uri="{FF2B5EF4-FFF2-40B4-BE49-F238E27FC236}">
                  <a16:creationId xmlns:a16="http://schemas.microsoft.com/office/drawing/2014/main" id="{B262405C-83CA-4F87-B3A4-B773C6C4C259}"/>
                </a:ext>
              </a:extLst>
            </p:cNvPr>
            <p:cNvSpPr txBox="1"/>
            <p:nvPr/>
          </p:nvSpPr>
          <p:spPr>
            <a:xfrm>
              <a:off x="220439" y="-249178"/>
              <a:ext cx="2004980" cy="5884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5300" spc="105">
                  <a:solidFill>
                    <a:srgbClr val="005093"/>
                  </a:solidFill>
                  <a:latin typeface="England FC DISPLAY Regular"/>
                  <a:ea typeface="England FC DISPLAY Regular"/>
                  <a:cs typeface="England FC DISPLAY Regular"/>
                  <a:sym typeface="England FC DISPLAY Regular"/>
                </a:defRPr>
              </a:lvl1pPr>
            </a:lstStyle>
            <a:p>
              <a:r>
                <a:rPr dirty="0"/>
                <a:t>curiosity</a:t>
              </a:r>
            </a:p>
          </p:txBody>
        </p:sp>
      </p:grpSp>
      <p:grpSp>
        <p:nvGrpSpPr>
          <p:cNvPr id="13" name="Group">
            <a:extLst>
              <a:ext uri="{FF2B5EF4-FFF2-40B4-BE49-F238E27FC236}">
                <a16:creationId xmlns:a16="http://schemas.microsoft.com/office/drawing/2014/main" id="{BC3196BB-001B-4F54-9C24-847087CA2840}"/>
              </a:ext>
            </a:extLst>
          </p:cNvPr>
          <p:cNvGrpSpPr/>
          <p:nvPr/>
        </p:nvGrpSpPr>
        <p:grpSpPr>
          <a:xfrm>
            <a:off x="5976501" y="1760109"/>
            <a:ext cx="2445860" cy="988876"/>
            <a:chOff x="0" y="-233776"/>
            <a:chExt cx="2445859" cy="988873"/>
          </a:xfrm>
        </p:grpSpPr>
        <p:sp>
          <p:nvSpPr>
            <p:cNvPr id="14" name="Rectangle">
              <a:extLst>
                <a:ext uri="{FF2B5EF4-FFF2-40B4-BE49-F238E27FC236}">
                  <a16:creationId xmlns:a16="http://schemas.microsoft.com/office/drawing/2014/main" id="{B9C07431-9FF6-4A8E-97FC-B8EFD86659DF}"/>
                </a:ext>
              </a:extLst>
            </p:cNvPr>
            <p:cNvSpPr/>
            <p:nvPr/>
          </p:nvSpPr>
          <p:spPr>
            <a:xfrm>
              <a:off x="0" y="0"/>
              <a:ext cx="2445859" cy="755097"/>
            </a:xfrm>
            <a:prstGeom prst="rect">
              <a:avLst/>
            </a:prstGeom>
            <a:solidFill>
              <a:srgbClr val="FFFFFF"/>
            </a:solid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15" name="compassion">
              <a:extLst>
                <a:ext uri="{FF2B5EF4-FFF2-40B4-BE49-F238E27FC236}">
                  <a16:creationId xmlns:a16="http://schemas.microsoft.com/office/drawing/2014/main" id="{0FCAE8B8-B557-46D1-B8A8-048E0E00759F}"/>
                </a:ext>
              </a:extLst>
            </p:cNvPr>
            <p:cNvSpPr txBox="1"/>
            <p:nvPr/>
          </p:nvSpPr>
          <p:spPr>
            <a:xfrm>
              <a:off x="220439" y="-233776"/>
              <a:ext cx="2004980" cy="5884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5300" spc="105">
                  <a:solidFill>
                    <a:srgbClr val="005093"/>
                  </a:solidFill>
                  <a:latin typeface="England FC DISPLAY Regular"/>
                  <a:ea typeface="England FC DISPLAY Regular"/>
                  <a:cs typeface="England FC DISPLAY Regular"/>
                  <a:sym typeface="England FC DISPLAY Regular"/>
                </a:defRPr>
              </a:lvl1pPr>
            </a:lstStyle>
            <a:p>
              <a:r>
                <a:rPr dirty="0"/>
                <a:t>compassion</a:t>
              </a:r>
            </a:p>
          </p:txBody>
        </p:sp>
      </p:grpSp>
      <p:grpSp>
        <p:nvGrpSpPr>
          <p:cNvPr id="16" name="Group">
            <a:extLst>
              <a:ext uri="{FF2B5EF4-FFF2-40B4-BE49-F238E27FC236}">
                <a16:creationId xmlns:a16="http://schemas.microsoft.com/office/drawing/2014/main" id="{830C20B3-4252-43A5-83A6-FDF90FED8FB4}"/>
              </a:ext>
            </a:extLst>
          </p:cNvPr>
          <p:cNvGrpSpPr/>
          <p:nvPr/>
        </p:nvGrpSpPr>
        <p:grpSpPr>
          <a:xfrm>
            <a:off x="1815219" y="2998089"/>
            <a:ext cx="2445860" cy="987492"/>
            <a:chOff x="0" y="-232392"/>
            <a:chExt cx="2445859" cy="987489"/>
          </a:xfrm>
        </p:grpSpPr>
        <p:sp>
          <p:nvSpPr>
            <p:cNvPr id="17" name="Rectangle">
              <a:extLst>
                <a:ext uri="{FF2B5EF4-FFF2-40B4-BE49-F238E27FC236}">
                  <a16:creationId xmlns:a16="http://schemas.microsoft.com/office/drawing/2014/main" id="{F9A591B6-244E-4EF7-8F22-0C7760C6E7BC}"/>
                </a:ext>
              </a:extLst>
            </p:cNvPr>
            <p:cNvSpPr/>
            <p:nvPr/>
          </p:nvSpPr>
          <p:spPr>
            <a:xfrm>
              <a:off x="0" y="0"/>
              <a:ext cx="2445859" cy="755097"/>
            </a:xfrm>
            <a:prstGeom prst="rect">
              <a:avLst/>
            </a:prstGeom>
            <a:solidFill>
              <a:srgbClr val="FFFFFF"/>
            </a:solid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18" name="kindness">
              <a:extLst>
                <a:ext uri="{FF2B5EF4-FFF2-40B4-BE49-F238E27FC236}">
                  <a16:creationId xmlns:a16="http://schemas.microsoft.com/office/drawing/2014/main" id="{9325EE9A-65B2-4F62-8A3B-80CC09BFE773}"/>
                </a:ext>
              </a:extLst>
            </p:cNvPr>
            <p:cNvSpPr txBox="1"/>
            <p:nvPr/>
          </p:nvSpPr>
          <p:spPr>
            <a:xfrm>
              <a:off x="220439" y="-232392"/>
              <a:ext cx="2004980" cy="5884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5300" spc="105">
                  <a:solidFill>
                    <a:srgbClr val="005093"/>
                  </a:solidFill>
                  <a:latin typeface="England FC DISPLAY Regular"/>
                  <a:ea typeface="England FC DISPLAY Regular"/>
                  <a:cs typeface="England FC DISPLAY Regular"/>
                  <a:sym typeface="England FC DISPLAY Regular"/>
                </a:defRPr>
              </a:lvl1pPr>
            </a:lstStyle>
            <a:p>
              <a:r>
                <a:rPr dirty="0"/>
                <a:t>kindness</a:t>
              </a:r>
            </a:p>
          </p:txBody>
        </p:sp>
      </p:grpSp>
      <p:grpSp>
        <p:nvGrpSpPr>
          <p:cNvPr id="19" name="Group">
            <a:extLst>
              <a:ext uri="{FF2B5EF4-FFF2-40B4-BE49-F238E27FC236}">
                <a16:creationId xmlns:a16="http://schemas.microsoft.com/office/drawing/2014/main" id="{650F97C9-4435-44D3-A064-DB2C5C656E7E}"/>
              </a:ext>
            </a:extLst>
          </p:cNvPr>
          <p:cNvGrpSpPr/>
          <p:nvPr/>
        </p:nvGrpSpPr>
        <p:grpSpPr>
          <a:xfrm>
            <a:off x="4589407" y="3019562"/>
            <a:ext cx="2445860" cy="966019"/>
            <a:chOff x="0" y="-210919"/>
            <a:chExt cx="2445859" cy="966016"/>
          </a:xfrm>
        </p:grpSpPr>
        <p:sp>
          <p:nvSpPr>
            <p:cNvPr id="20" name="Rectangle">
              <a:extLst>
                <a:ext uri="{FF2B5EF4-FFF2-40B4-BE49-F238E27FC236}">
                  <a16:creationId xmlns:a16="http://schemas.microsoft.com/office/drawing/2014/main" id="{B2034C25-FB8F-46FB-B8C8-EC3FCFDFF945}"/>
                </a:ext>
              </a:extLst>
            </p:cNvPr>
            <p:cNvSpPr/>
            <p:nvPr/>
          </p:nvSpPr>
          <p:spPr>
            <a:xfrm>
              <a:off x="0" y="0"/>
              <a:ext cx="2445859" cy="755097"/>
            </a:xfrm>
            <a:prstGeom prst="rect">
              <a:avLst/>
            </a:prstGeom>
            <a:solidFill>
              <a:srgbClr val="FFFFFF"/>
            </a:solid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21" name="honesty">
              <a:extLst>
                <a:ext uri="{FF2B5EF4-FFF2-40B4-BE49-F238E27FC236}">
                  <a16:creationId xmlns:a16="http://schemas.microsoft.com/office/drawing/2014/main" id="{3CDA0C80-1BEF-4909-9631-C62F005059B5}"/>
                </a:ext>
              </a:extLst>
            </p:cNvPr>
            <p:cNvSpPr txBox="1"/>
            <p:nvPr/>
          </p:nvSpPr>
          <p:spPr>
            <a:xfrm>
              <a:off x="220439" y="-210919"/>
              <a:ext cx="2004980" cy="5884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5300" spc="105">
                  <a:solidFill>
                    <a:srgbClr val="005093"/>
                  </a:solidFill>
                  <a:latin typeface="England FC DISPLAY Regular"/>
                  <a:ea typeface="England FC DISPLAY Regular"/>
                  <a:cs typeface="England FC DISPLAY Regular"/>
                  <a:sym typeface="England FC DISPLAY Regular"/>
                </a:defRPr>
              </a:lvl1pPr>
            </a:lstStyle>
            <a:p>
              <a:r>
                <a:rPr dirty="0"/>
                <a:t>honesty</a:t>
              </a:r>
            </a:p>
          </p:txBody>
        </p:sp>
      </p:grpSp>
      <p:pic>
        <p:nvPicPr>
          <p:cNvPr id="22" name="Group" descr="Group">
            <a:extLst>
              <a:ext uri="{FF2B5EF4-FFF2-40B4-BE49-F238E27FC236}">
                <a16:creationId xmlns:a16="http://schemas.microsoft.com/office/drawing/2014/main" id="{8FBB1CDF-8F29-449A-A2AF-2E245AD478F9}"/>
              </a:ext>
            </a:extLst>
          </p:cNvPr>
          <p:cNvPicPr>
            <a:picLocks noChangeAspect="1"/>
          </p:cNvPicPr>
          <p:nvPr/>
        </p:nvPicPr>
        <p:blipFill>
          <a:blip r:embed="rId4"/>
          <a:srcRect t="8223" r="59548" b="38613"/>
          <a:stretch>
            <a:fillRect/>
          </a:stretch>
        </p:blipFill>
        <p:spPr>
          <a:xfrm>
            <a:off x="3509499" y="2008734"/>
            <a:ext cx="8936013" cy="5091076"/>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0" nodeType="clickEffect">
                                  <p:stCondLst>
                                    <p:cond delay="0"/>
                                  </p:stCondLst>
                                  <p:iterate>
                                    <p:tmAbs val="0"/>
                                  </p:iterate>
                                  <p:childTnLst>
                                    <p:set>
                                      <p:cBhvr>
                                        <p:cTn id="26" fill="hold"/>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P spid="19"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1688497.JPG" descr="1688497.JPG"/>
          <p:cNvPicPr>
            <a:picLocks noChangeAspect="1"/>
          </p:cNvPicPr>
          <p:nvPr/>
        </p:nvPicPr>
        <p:blipFill>
          <a:blip r:embed="rId3"/>
          <a:srcRect l="24552" r="18"/>
          <a:stretch>
            <a:fillRect/>
          </a:stretch>
        </p:blipFill>
        <p:spPr>
          <a:xfrm>
            <a:off x="9254832" y="383359"/>
            <a:ext cx="2559057" cy="2203535"/>
          </a:xfrm>
          <a:prstGeom prst="rect">
            <a:avLst/>
          </a:prstGeom>
          <a:ln w="12700">
            <a:miter lim="400000"/>
          </a:ln>
        </p:spPr>
      </p:pic>
      <p:pic>
        <p:nvPicPr>
          <p:cNvPr id="168" name="1665185.jpg" descr="1665185.jpg"/>
          <p:cNvPicPr>
            <a:picLocks noChangeAspect="1"/>
          </p:cNvPicPr>
          <p:nvPr/>
        </p:nvPicPr>
        <p:blipFill>
          <a:blip r:embed="rId4"/>
          <a:srcRect l="5290" r="15385"/>
          <a:stretch>
            <a:fillRect/>
          </a:stretch>
        </p:blipFill>
        <p:spPr>
          <a:xfrm>
            <a:off x="6667392" y="386011"/>
            <a:ext cx="2545877" cy="2203293"/>
          </a:xfrm>
          <a:prstGeom prst="rect">
            <a:avLst/>
          </a:prstGeom>
          <a:ln w="12700">
            <a:miter lim="400000"/>
          </a:ln>
        </p:spPr>
      </p:pic>
      <p:pic>
        <p:nvPicPr>
          <p:cNvPr id="169" name="1689435.jpg" descr="1689435.jpg"/>
          <p:cNvPicPr>
            <a:picLocks noChangeAspect="1"/>
          </p:cNvPicPr>
          <p:nvPr/>
        </p:nvPicPr>
        <p:blipFill>
          <a:blip r:embed="rId5"/>
          <a:srcRect r="10729"/>
          <a:stretch>
            <a:fillRect/>
          </a:stretch>
        </p:blipFill>
        <p:spPr>
          <a:xfrm>
            <a:off x="6664540" y="2639198"/>
            <a:ext cx="5152998" cy="3850165"/>
          </a:xfrm>
          <a:prstGeom prst="rect">
            <a:avLst/>
          </a:prstGeom>
          <a:ln w="12700">
            <a:miter lim="400000"/>
          </a:ln>
        </p:spPr>
      </p:pic>
      <p:pic>
        <p:nvPicPr>
          <p:cNvPr id="170" name="England_Crest_2COL_SPOT_FILL.png" descr="England_Crest_2COL_SPOT_FILL.png"/>
          <p:cNvPicPr>
            <a:picLocks noChangeAspect="1"/>
          </p:cNvPicPr>
          <p:nvPr/>
        </p:nvPicPr>
        <p:blipFill>
          <a:blip r:embed="rId6"/>
          <a:stretch>
            <a:fillRect/>
          </a:stretch>
        </p:blipFill>
        <p:spPr>
          <a:xfrm>
            <a:off x="372538" y="5625871"/>
            <a:ext cx="723901" cy="861423"/>
          </a:xfrm>
          <a:prstGeom prst="rect">
            <a:avLst/>
          </a:prstGeom>
          <a:ln w="12700">
            <a:miter lim="400000"/>
          </a:ln>
        </p:spPr>
      </p:pic>
      <p:sp>
        <p:nvSpPr>
          <p:cNvPr id="172" name="Subtitle 2"/>
          <p:cNvSpPr txBox="1">
            <a:spLocks noGrp="1"/>
          </p:cNvSpPr>
          <p:nvPr>
            <p:ph type="subTitle" sz="quarter" idx="1"/>
          </p:nvPr>
        </p:nvSpPr>
        <p:spPr>
          <a:xfrm>
            <a:off x="353979" y="2642520"/>
            <a:ext cx="6066933" cy="2122456"/>
          </a:xfrm>
          <a:prstGeom prst="rect">
            <a:avLst/>
          </a:prstGeom>
        </p:spPr>
        <p:txBody>
          <a:bodyPr/>
          <a:lstStyle/>
          <a:p>
            <a:pPr algn="l">
              <a:lnSpc>
                <a:spcPct val="100000"/>
              </a:lnSpc>
              <a:spcBef>
                <a:spcPts val="800"/>
              </a:spcBef>
              <a:defRPr sz="1600" spc="16">
                <a:solidFill>
                  <a:srgbClr val="005093"/>
                </a:solidFill>
                <a:latin typeface="Grot12 Normal"/>
                <a:ea typeface="Grot12 Normal"/>
                <a:cs typeface="Grot12 Normal"/>
                <a:sym typeface="Grot12 Normal"/>
              </a:defRPr>
            </a:pPr>
            <a:r>
              <a:rPr dirty="0">
                <a:solidFill>
                  <a:srgbClr val="D82333"/>
                </a:solidFill>
              </a:rPr>
              <a:t>P</a:t>
            </a:r>
            <a:r>
              <a:rPr dirty="0"/>
              <a:t>rogressive: always looking to improve and innovate.</a:t>
            </a:r>
          </a:p>
          <a:p>
            <a:pPr algn="l">
              <a:lnSpc>
                <a:spcPct val="100000"/>
              </a:lnSpc>
              <a:spcBef>
                <a:spcPts val="800"/>
              </a:spcBef>
              <a:defRPr sz="1600" spc="16">
                <a:solidFill>
                  <a:srgbClr val="005093"/>
                </a:solidFill>
                <a:latin typeface="Grot12 Normal"/>
                <a:ea typeface="Grot12 Normal"/>
                <a:cs typeface="Grot12 Normal"/>
                <a:sym typeface="Grot12 Normal"/>
              </a:defRPr>
            </a:pPr>
            <a:r>
              <a:rPr dirty="0">
                <a:solidFill>
                  <a:srgbClr val="D82333"/>
                </a:solidFill>
              </a:rPr>
              <a:t>R</a:t>
            </a:r>
            <a:r>
              <a:rPr dirty="0"/>
              <a:t>espectful: leading by example to inspire positive </a:t>
            </a:r>
            <a:r>
              <a:rPr dirty="0" err="1"/>
              <a:t>behaviour</a:t>
            </a:r>
            <a:r>
              <a:rPr dirty="0"/>
              <a:t>.</a:t>
            </a:r>
          </a:p>
          <a:p>
            <a:pPr algn="l">
              <a:lnSpc>
                <a:spcPct val="100000"/>
              </a:lnSpc>
              <a:spcBef>
                <a:spcPts val="800"/>
              </a:spcBef>
              <a:defRPr sz="1600" spc="16">
                <a:solidFill>
                  <a:srgbClr val="005093"/>
                </a:solidFill>
                <a:latin typeface="Grot12 Normal"/>
                <a:ea typeface="Grot12 Normal"/>
                <a:cs typeface="Grot12 Normal"/>
                <a:sym typeface="Grot12 Normal"/>
              </a:defRPr>
            </a:pPr>
            <a:r>
              <a:rPr dirty="0">
                <a:solidFill>
                  <a:srgbClr val="D82333"/>
                </a:solidFill>
              </a:rPr>
              <a:t>I</a:t>
            </a:r>
            <a:r>
              <a:rPr dirty="0"/>
              <a:t>nclusive: uniting all people of any age, ethnicity and background.</a:t>
            </a:r>
          </a:p>
          <a:p>
            <a:pPr algn="l">
              <a:lnSpc>
                <a:spcPct val="100000"/>
              </a:lnSpc>
              <a:spcBef>
                <a:spcPts val="800"/>
              </a:spcBef>
              <a:defRPr sz="1600" spc="16">
                <a:solidFill>
                  <a:srgbClr val="005093"/>
                </a:solidFill>
                <a:latin typeface="Grot12 Normal"/>
                <a:ea typeface="Grot12 Normal"/>
                <a:cs typeface="Grot12 Normal"/>
                <a:sym typeface="Grot12 Normal"/>
              </a:defRPr>
            </a:pPr>
            <a:r>
              <a:rPr dirty="0">
                <a:solidFill>
                  <a:srgbClr val="D82333"/>
                </a:solidFill>
              </a:rPr>
              <a:t>D</a:t>
            </a:r>
            <a:r>
              <a:rPr dirty="0"/>
              <a:t>etermined: rising to and overcoming challenges.</a:t>
            </a:r>
          </a:p>
          <a:p>
            <a:pPr algn="l">
              <a:lnSpc>
                <a:spcPct val="100000"/>
              </a:lnSpc>
              <a:spcBef>
                <a:spcPts val="800"/>
              </a:spcBef>
              <a:defRPr sz="1600" spc="16">
                <a:solidFill>
                  <a:srgbClr val="005093"/>
                </a:solidFill>
                <a:latin typeface="Grot12 Normal"/>
                <a:ea typeface="Grot12 Normal"/>
                <a:cs typeface="Grot12 Normal"/>
                <a:sym typeface="Grot12 Normal"/>
              </a:defRPr>
            </a:pPr>
            <a:r>
              <a:rPr dirty="0">
                <a:solidFill>
                  <a:srgbClr val="D82333"/>
                </a:solidFill>
              </a:rPr>
              <a:t>E</a:t>
            </a:r>
            <a:r>
              <a:rPr dirty="0"/>
              <a:t>xcellent: striving to make football the best it can be.</a:t>
            </a:r>
          </a:p>
        </p:txBody>
      </p:sp>
      <p:sp>
        <p:nvSpPr>
          <p:cNvPr id="8" name="Title 1">
            <a:extLst>
              <a:ext uri="{FF2B5EF4-FFF2-40B4-BE49-F238E27FC236}">
                <a16:creationId xmlns:a16="http://schemas.microsoft.com/office/drawing/2014/main" id="{7E153FF6-250B-424C-9ECB-2EE8A9711756}"/>
              </a:ext>
            </a:extLst>
          </p:cNvPr>
          <p:cNvSpPr txBox="1"/>
          <p:nvPr/>
        </p:nvSpPr>
        <p:spPr>
          <a:xfrm>
            <a:off x="336428" y="258032"/>
            <a:ext cx="5181103" cy="2101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What do the fa pride values mean?</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72">
                                            <p:bg/>
                                          </p:spTgt>
                                        </p:tgtEl>
                                        <p:attrNameLst>
                                          <p:attrName>style.visibility</p:attrName>
                                        </p:attrNameLst>
                                      </p:cBhvr>
                                      <p:to>
                                        <p:strVal val="visible"/>
                                      </p:to>
                                    </p:set>
                                    <p:animEffect transition="in" filter="box(out)">
                                      <p:cBhvr>
                                        <p:cTn id="7" dur="1000"/>
                                        <p:tgtEl>
                                          <p:spTgt spid="172">
                                            <p:bg/>
                                          </p:spTgt>
                                        </p:tgtEl>
                                      </p:cBhvr>
                                    </p:animEffect>
                                  </p:childTnLst>
                                </p:cTn>
                              </p:par>
                              <p:par>
                                <p:cTn id="8" presetID="4" presetClass="entr" presetSubtype="32" fill="hold" grpId="0" nodeType="withEffect">
                                  <p:stCondLst>
                                    <p:cond delay="0"/>
                                  </p:stCondLst>
                                  <p:iterate>
                                    <p:tmAbs val="0"/>
                                  </p:iterate>
                                  <p:childTnLst>
                                    <p:set>
                                      <p:cBhvr>
                                        <p:cTn id="9" fill="hold"/>
                                        <p:tgtEl>
                                          <p:spTgt spid="172">
                                            <p:txEl>
                                              <p:pRg st="0" end="0"/>
                                            </p:txEl>
                                          </p:spTgt>
                                        </p:tgtEl>
                                        <p:attrNameLst>
                                          <p:attrName>style.visibility</p:attrName>
                                        </p:attrNameLst>
                                      </p:cBhvr>
                                      <p:to>
                                        <p:strVal val="visible"/>
                                      </p:to>
                                    </p:set>
                                    <p:animEffect transition="in" filter="box(out)">
                                      <p:cBhvr>
                                        <p:cTn id="10" dur="1000"/>
                                        <p:tgtEl>
                                          <p:spTgt spid="1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72">
                                            <p:txEl>
                                              <p:pRg st="1" end="1"/>
                                            </p:txEl>
                                          </p:spTgt>
                                        </p:tgtEl>
                                        <p:attrNameLst>
                                          <p:attrName>style.visibility</p:attrName>
                                        </p:attrNameLst>
                                      </p:cBhvr>
                                      <p:to>
                                        <p:strVal val="visible"/>
                                      </p:to>
                                    </p:set>
                                    <p:animEffect transition="in" filter="box(out)">
                                      <p:cBhvr>
                                        <p:cTn id="15" dur="1000"/>
                                        <p:tgtEl>
                                          <p:spTgt spid="1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72">
                                            <p:txEl>
                                              <p:pRg st="2" end="2"/>
                                            </p:txEl>
                                          </p:spTgt>
                                        </p:tgtEl>
                                        <p:attrNameLst>
                                          <p:attrName>style.visibility</p:attrName>
                                        </p:attrNameLst>
                                      </p:cBhvr>
                                      <p:to>
                                        <p:strVal val="visible"/>
                                      </p:to>
                                    </p:set>
                                    <p:animEffect transition="in" filter="box(out)">
                                      <p:cBhvr>
                                        <p:cTn id="20" dur="1000"/>
                                        <p:tgtEl>
                                          <p:spTgt spid="17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72">
                                            <p:txEl>
                                              <p:pRg st="3" end="3"/>
                                            </p:txEl>
                                          </p:spTgt>
                                        </p:tgtEl>
                                        <p:attrNameLst>
                                          <p:attrName>style.visibility</p:attrName>
                                        </p:attrNameLst>
                                      </p:cBhvr>
                                      <p:to>
                                        <p:strVal val="visible"/>
                                      </p:to>
                                    </p:set>
                                    <p:animEffect transition="in" filter="box(out)">
                                      <p:cBhvr>
                                        <p:cTn id="25" dur="1000"/>
                                        <p:tgtEl>
                                          <p:spTgt spid="17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172">
                                            <p:txEl>
                                              <p:pRg st="4" end="4"/>
                                            </p:txEl>
                                          </p:spTgt>
                                        </p:tgtEl>
                                        <p:attrNameLst>
                                          <p:attrName>style.visibility</p:attrName>
                                        </p:attrNameLst>
                                      </p:cBhvr>
                                      <p:to>
                                        <p:strVal val="visible"/>
                                      </p:to>
                                    </p:set>
                                    <p:animEffect transition="in" filter="box(out)">
                                      <p:cBhvr>
                                        <p:cTn id="30" dur="1000"/>
                                        <p:tgtEl>
                                          <p:spTgt spid="1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 name="Group"/>
          <p:cNvGrpSpPr/>
          <p:nvPr/>
        </p:nvGrpSpPr>
        <p:grpSpPr>
          <a:xfrm>
            <a:off x="6664540" y="383359"/>
            <a:ext cx="5152998" cy="6106004"/>
            <a:chOff x="0" y="0"/>
            <a:chExt cx="5152997" cy="6106003"/>
          </a:xfrm>
        </p:grpSpPr>
        <p:pic>
          <p:nvPicPr>
            <p:cNvPr id="176" name="1258033.jpg" descr="1258033.jpg"/>
            <p:cNvPicPr>
              <a:picLocks noChangeAspect="1"/>
            </p:cNvPicPr>
            <p:nvPr/>
          </p:nvPicPr>
          <p:blipFill>
            <a:blip r:embed="rId3"/>
            <a:srcRect l="22646" t="10553" r="8567" b="512"/>
            <a:stretch>
              <a:fillRect/>
            </a:stretch>
          </p:blipFill>
          <p:spPr>
            <a:xfrm>
              <a:off x="2590291" y="0"/>
              <a:ext cx="2559057" cy="2203535"/>
            </a:xfrm>
            <a:prstGeom prst="rect">
              <a:avLst/>
            </a:prstGeom>
            <a:ln w="12700" cap="flat">
              <a:noFill/>
              <a:miter lim="400000"/>
            </a:ln>
            <a:effectLst/>
          </p:spPr>
        </p:pic>
        <p:pic>
          <p:nvPicPr>
            <p:cNvPr id="177" name="1258061.jpg" descr="1258061.jpg"/>
            <p:cNvPicPr>
              <a:picLocks noChangeAspect="1"/>
            </p:cNvPicPr>
            <p:nvPr/>
          </p:nvPicPr>
          <p:blipFill>
            <a:blip r:embed="rId4"/>
            <a:srcRect l="5629" r="17414"/>
            <a:stretch>
              <a:fillRect/>
            </a:stretch>
          </p:blipFill>
          <p:spPr>
            <a:xfrm>
              <a:off x="2852" y="2652"/>
              <a:ext cx="2545877" cy="2203293"/>
            </a:xfrm>
            <a:prstGeom prst="rect">
              <a:avLst/>
            </a:prstGeom>
            <a:ln w="12700" cap="flat">
              <a:noFill/>
              <a:miter lim="400000"/>
            </a:ln>
            <a:effectLst/>
          </p:spPr>
        </p:pic>
        <p:pic>
          <p:nvPicPr>
            <p:cNvPr id="178" name="1258030.jpg" descr="1258030.jpg"/>
            <p:cNvPicPr>
              <a:picLocks noChangeAspect="1"/>
            </p:cNvPicPr>
            <p:nvPr/>
          </p:nvPicPr>
          <p:blipFill>
            <a:blip r:embed="rId5"/>
            <a:srcRect l="4835" r="6028"/>
            <a:stretch>
              <a:fillRect/>
            </a:stretch>
          </p:blipFill>
          <p:spPr>
            <a:xfrm>
              <a:off x="0" y="2255839"/>
              <a:ext cx="5152998" cy="3850165"/>
            </a:xfrm>
            <a:prstGeom prst="rect">
              <a:avLst/>
            </a:prstGeom>
            <a:ln w="12700" cap="flat">
              <a:noFill/>
              <a:miter lim="400000"/>
            </a:ln>
            <a:effectLst/>
          </p:spPr>
        </p:pic>
      </p:grpSp>
      <p:pic>
        <p:nvPicPr>
          <p:cNvPr id="180" name="England_Crest_2COL_SPOT_FILL.png" descr="England_Crest_2COL_SPOT_FILL.png"/>
          <p:cNvPicPr>
            <a:picLocks noChangeAspect="1"/>
          </p:cNvPicPr>
          <p:nvPr/>
        </p:nvPicPr>
        <p:blipFill>
          <a:blip r:embed="rId6"/>
          <a:stretch>
            <a:fillRect/>
          </a:stretch>
        </p:blipFill>
        <p:spPr>
          <a:xfrm>
            <a:off x="372538" y="5625871"/>
            <a:ext cx="723901" cy="861423"/>
          </a:xfrm>
          <a:prstGeom prst="rect">
            <a:avLst/>
          </a:prstGeom>
          <a:ln w="12700">
            <a:miter lim="400000"/>
          </a:ln>
        </p:spPr>
      </p:pic>
      <p:sp>
        <p:nvSpPr>
          <p:cNvPr id="182" name="Subtitle 2"/>
          <p:cNvSpPr txBox="1"/>
          <p:nvPr/>
        </p:nvSpPr>
        <p:spPr>
          <a:xfrm>
            <a:off x="338461" y="2668996"/>
            <a:ext cx="3622277" cy="28315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300"/>
              </a:spcBef>
              <a:defRPr sz="1400">
                <a:solidFill>
                  <a:srgbClr val="005093"/>
                </a:solidFill>
                <a:latin typeface="Grot12 Normal"/>
                <a:ea typeface="Grot12 Normal"/>
                <a:cs typeface="Grot12 Normal"/>
                <a:sym typeface="Grot12 Normal"/>
              </a:defRPr>
            </a:lvl1pPr>
          </a:lstStyle>
          <a:p>
            <a:r>
              <a:rPr dirty="0"/>
              <a:t>You are now going to look in more detail at each of The FA PRIDE</a:t>
            </a:r>
            <a:r>
              <a:rPr lang="en-GB" dirty="0"/>
              <a:t> values</a:t>
            </a:r>
            <a:r>
              <a:rPr dirty="0"/>
              <a:t>. You will be provided with a situation. You need to apply The FA PRIDE values, suggest ways the person can implement them and improve the situation.</a:t>
            </a:r>
          </a:p>
        </p:txBody>
      </p:sp>
      <p:sp>
        <p:nvSpPr>
          <p:cNvPr id="9" name="Title 1">
            <a:extLst>
              <a:ext uri="{FF2B5EF4-FFF2-40B4-BE49-F238E27FC236}">
                <a16:creationId xmlns:a16="http://schemas.microsoft.com/office/drawing/2014/main" id="{7FE56EEE-5323-C54C-A6C9-65FB230FD202}"/>
              </a:ext>
            </a:extLst>
          </p:cNvPr>
          <p:cNvSpPr txBox="1"/>
          <p:nvPr/>
        </p:nvSpPr>
        <p:spPr>
          <a:xfrm>
            <a:off x="336428" y="258032"/>
            <a:ext cx="5181103" cy="2101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How can you embrace these values?</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82">
                                            <p:bg/>
                                          </p:spTgt>
                                        </p:tgtEl>
                                        <p:attrNameLst>
                                          <p:attrName>style.visibility</p:attrName>
                                        </p:attrNameLst>
                                      </p:cBhvr>
                                      <p:to>
                                        <p:strVal val="visible"/>
                                      </p:to>
                                    </p:set>
                                    <p:animEffect transition="in" filter="box(out)">
                                      <p:cBhvr>
                                        <p:cTn id="7" dur="1000"/>
                                        <p:tgtEl>
                                          <p:spTgt spid="182">
                                            <p:bg/>
                                          </p:spTgt>
                                        </p:tgtEl>
                                      </p:cBhvr>
                                    </p:animEffect>
                                  </p:childTnLst>
                                </p:cTn>
                              </p:par>
                              <p:par>
                                <p:cTn id="8" presetID="4" presetClass="entr" presetSubtype="32" fill="hold" grpId="0" nodeType="withEffect">
                                  <p:stCondLst>
                                    <p:cond delay="0"/>
                                  </p:stCondLst>
                                  <p:iterate>
                                    <p:tmAbs val="0"/>
                                  </p:iterate>
                                  <p:childTnLst>
                                    <p:set>
                                      <p:cBhvr>
                                        <p:cTn id="9" fill="hold"/>
                                        <p:tgtEl>
                                          <p:spTgt spid="182">
                                            <p:txEl>
                                              <p:pRg st="0" end="0"/>
                                            </p:txEl>
                                          </p:spTgt>
                                        </p:tgtEl>
                                        <p:attrNameLst>
                                          <p:attrName>style.visibility</p:attrName>
                                        </p:attrNameLst>
                                      </p:cBhvr>
                                      <p:to>
                                        <p:strVal val="visible"/>
                                      </p:to>
                                    </p:set>
                                    <p:animEffect transition="in" filter="box(out)">
                                      <p:cBhvr>
                                        <p:cTn id="10" dur="1000"/>
                                        <p:tgtEl>
                                          <p:spTgt spid="1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188" name="Subtitle 2"/>
          <p:cNvSpPr txBox="1">
            <a:spLocks noGrp="1"/>
          </p:cNvSpPr>
          <p:nvPr>
            <p:ph type="subTitle" sz="half" idx="1"/>
          </p:nvPr>
        </p:nvSpPr>
        <p:spPr>
          <a:xfrm>
            <a:off x="343338" y="1968283"/>
            <a:ext cx="5590502" cy="3628475"/>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rPr dirty="0"/>
              <a:t>You are playing football in the park with your friends. Your friend Francesca shoots for goal and misses. Your other friend Sanjeev suggests that Francesca keeps her head down when shooting to improve her shot. Francesca abruptly disagrees with Sanjeev and says she won’t listen and doesn’t need to improve.</a:t>
            </a:r>
          </a:p>
          <a:p>
            <a:pPr algn="l">
              <a:lnSpc>
                <a:spcPct val="100000"/>
              </a:lnSpc>
              <a:defRPr sz="1400">
                <a:solidFill>
                  <a:srgbClr val="005093"/>
                </a:solidFill>
                <a:latin typeface="Grot12 Normal"/>
                <a:ea typeface="Grot12 Normal"/>
                <a:cs typeface="Grot12 Normal"/>
                <a:sym typeface="Grot12 Normal"/>
              </a:defRPr>
            </a:pPr>
            <a:r>
              <a:rPr dirty="0"/>
              <a:t>How could you follow The FA PRIDE</a:t>
            </a:r>
            <a:r>
              <a:rPr lang="en-GB" dirty="0"/>
              <a:t> values</a:t>
            </a:r>
            <a:r>
              <a:rPr dirty="0"/>
              <a:t> and improve the situation?</a:t>
            </a:r>
          </a:p>
          <a:p>
            <a:pPr algn="l">
              <a:lnSpc>
                <a:spcPct val="100000"/>
              </a:lnSpc>
              <a:defRPr sz="1400">
                <a:solidFill>
                  <a:srgbClr val="005093"/>
                </a:solidFill>
                <a:latin typeface="Grot12 Normal"/>
                <a:ea typeface="Grot12 Normal"/>
                <a:cs typeface="Grot12 Normal"/>
                <a:sym typeface="Grot12 Normal"/>
              </a:defRPr>
            </a:pPr>
            <a:r>
              <a:rPr dirty="0"/>
              <a:t>How would you behave in this situation?</a:t>
            </a:r>
          </a:p>
        </p:txBody>
      </p:sp>
      <p:sp>
        <p:nvSpPr>
          <p:cNvPr id="190" name="Title 1"/>
          <p:cNvSpPr txBox="1"/>
          <p:nvPr/>
        </p:nvSpPr>
        <p:spPr>
          <a:xfrm>
            <a:off x="345228" y="1564048"/>
            <a:ext cx="4862136" cy="45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Always looking to improve and innovate</a:t>
            </a:r>
          </a:p>
        </p:txBody>
      </p:sp>
      <p:sp>
        <p:nvSpPr>
          <p:cNvPr id="7" name="Title 1">
            <a:extLst>
              <a:ext uri="{FF2B5EF4-FFF2-40B4-BE49-F238E27FC236}">
                <a16:creationId xmlns:a16="http://schemas.microsoft.com/office/drawing/2014/main" id="{0824FF81-B6C2-B949-B514-B82A09182B81}"/>
              </a:ext>
            </a:extLst>
          </p:cNvPr>
          <p:cNvSpPr txBox="1"/>
          <p:nvPr/>
        </p:nvSpPr>
        <p:spPr>
          <a:xfrm>
            <a:off x="336428" y="258032"/>
            <a:ext cx="5120475" cy="1306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Progressive value</a:t>
            </a:r>
            <a:endParaRPr dirty="0"/>
          </a:p>
        </p:txBody>
      </p:sp>
      <p:pic>
        <p:nvPicPr>
          <p:cNvPr id="8" name="lars-bo-nielsen-zXn5qinCDKg-unsplash.jpg">
            <a:extLst>
              <a:ext uri="{FF2B5EF4-FFF2-40B4-BE49-F238E27FC236}">
                <a16:creationId xmlns:a16="http://schemas.microsoft.com/office/drawing/2014/main" id="{B1F7B9CE-63FD-46E9-8808-52044B836BF3}"/>
              </a:ext>
            </a:extLst>
          </p:cNvPr>
          <p:cNvPicPr>
            <a:picLocks noChangeAspect="1"/>
          </p:cNvPicPr>
          <p:nvPr/>
        </p:nvPicPr>
        <p:blipFill rotWithShape="1">
          <a:blip r:embed="rId4">
            <a:extLst>
              <a:ext uri="{28A0092B-C50C-407E-A947-70E740481C1C}">
                <a14:useLocalDpi xmlns:a14="http://schemas.microsoft.com/office/drawing/2010/main" val="0"/>
              </a:ext>
            </a:extLst>
          </a:blip>
          <a:srcRect l="31877" r="15599"/>
          <a:stretch/>
        </p:blipFill>
        <p:spPr>
          <a:xfrm>
            <a:off x="7047531" y="397294"/>
            <a:ext cx="4799241" cy="6090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88">
                                            <p:bg/>
                                          </p:spTgt>
                                        </p:tgtEl>
                                        <p:attrNameLst>
                                          <p:attrName>style.visibility</p:attrName>
                                        </p:attrNameLst>
                                      </p:cBhvr>
                                      <p:to>
                                        <p:strVal val="visible"/>
                                      </p:to>
                                    </p:set>
                                    <p:animEffect transition="in" filter="box(out)">
                                      <p:cBhvr>
                                        <p:cTn id="7" dur="1000"/>
                                        <p:tgtEl>
                                          <p:spTgt spid="188">
                                            <p:bg/>
                                          </p:spTgt>
                                        </p:tgtEl>
                                      </p:cBhvr>
                                    </p:animEffect>
                                  </p:childTnLst>
                                </p:cTn>
                              </p:par>
                              <p:par>
                                <p:cTn id="8" presetID="4" presetClass="entr" presetSubtype="32" fill="hold" grpId="0" nodeType="withEffect">
                                  <p:stCondLst>
                                    <p:cond delay="0"/>
                                  </p:stCondLst>
                                  <p:iterate>
                                    <p:tmAbs val="0"/>
                                  </p:iterate>
                                  <p:childTnLst>
                                    <p:set>
                                      <p:cBhvr>
                                        <p:cTn id="9" fill="hold"/>
                                        <p:tgtEl>
                                          <p:spTgt spid="188">
                                            <p:txEl>
                                              <p:pRg st="0" end="0"/>
                                            </p:txEl>
                                          </p:spTgt>
                                        </p:tgtEl>
                                        <p:attrNameLst>
                                          <p:attrName>style.visibility</p:attrName>
                                        </p:attrNameLst>
                                      </p:cBhvr>
                                      <p:to>
                                        <p:strVal val="visible"/>
                                      </p:to>
                                    </p:set>
                                    <p:animEffect transition="in" filter="box(out)">
                                      <p:cBhvr>
                                        <p:cTn id="10" dur="1000"/>
                                        <p:tgtEl>
                                          <p:spTgt spid="1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88">
                                            <p:txEl>
                                              <p:pRg st="1" end="1"/>
                                            </p:txEl>
                                          </p:spTgt>
                                        </p:tgtEl>
                                        <p:attrNameLst>
                                          <p:attrName>style.visibility</p:attrName>
                                        </p:attrNameLst>
                                      </p:cBhvr>
                                      <p:to>
                                        <p:strVal val="visible"/>
                                      </p:to>
                                    </p:set>
                                    <p:animEffect transition="in" filter="box(out)">
                                      <p:cBhvr>
                                        <p:cTn id="15" dur="1000"/>
                                        <p:tgtEl>
                                          <p:spTgt spid="18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88">
                                            <p:txEl>
                                              <p:pRg st="2" end="2"/>
                                            </p:txEl>
                                          </p:spTgt>
                                        </p:tgtEl>
                                        <p:attrNameLst>
                                          <p:attrName>style.visibility</p:attrName>
                                        </p:attrNameLst>
                                      </p:cBhvr>
                                      <p:to>
                                        <p:strVal val="visible"/>
                                      </p:to>
                                    </p:set>
                                    <p:animEffect transition="in" filter="box(out)">
                                      <p:cBhvr>
                                        <p:cTn id="20" dur="1000"/>
                                        <p:tgtEl>
                                          <p:spTgt spid="1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195" name="Subtitle 2"/>
          <p:cNvSpPr txBox="1">
            <a:spLocks noGrp="1"/>
          </p:cNvSpPr>
          <p:nvPr>
            <p:ph type="subTitle" sz="half" idx="1"/>
          </p:nvPr>
        </p:nvSpPr>
        <p:spPr>
          <a:xfrm>
            <a:off x="343338" y="1968283"/>
            <a:ext cx="5377917" cy="3628475"/>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rPr dirty="0"/>
              <a:t>You have been playing a football game against a local school. The other team has been playing very aggressively and have fouled your team multiple times. At the end of the game your team is victorious, normally all players would shake hands, however some of your team suggest you should not. What should you do?</a:t>
            </a:r>
          </a:p>
          <a:p>
            <a:pPr algn="l">
              <a:lnSpc>
                <a:spcPct val="100000"/>
              </a:lnSpc>
              <a:defRPr sz="1400">
                <a:solidFill>
                  <a:srgbClr val="005093"/>
                </a:solidFill>
                <a:latin typeface="Grot12 Normal"/>
                <a:ea typeface="Grot12 Normal"/>
                <a:cs typeface="Grot12 Normal"/>
                <a:sym typeface="Grot12 Normal"/>
              </a:defRPr>
            </a:pPr>
            <a:r>
              <a:rPr dirty="0"/>
              <a:t>How could you follow The FA PRIDE</a:t>
            </a:r>
            <a:r>
              <a:rPr lang="en-GB" dirty="0"/>
              <a:t> values</a:t>
            </a:r>
            <a:r>
              <a:rPr dirty="0"/>
              <a:t> and improve the situation?</a:t>
            </a:r>
          </a:p>
          <a:p>
            <a:pPr algn="l">
              <a:lnSpc>
                <a:spcPct val="100000"/>
              </a:lnSpc>
              <a:defRPr sz="1400">
                <a:solidFill>
                  <a:srgbClr val="005093"/>
                </a:solidFill>
                <a:latin typeface="Grot12 Normal"/>
                <a:ea typeface="Grot12 Normal"/>
                <a:cs typeface="Grot12 Normal"/>
                <a:sym typeface="Grot12 Normal"/>
              </a:defRPr>
            </a:pPr>
            <a:r>
              <a:rPr dirty="0"/>
              <a:t>How could you inspire positive behaviour?</a:t>
            </a:r>
          </a:p>
        </p:txBody>
      </p:sp>
      <p:sp>
        <p:nvSpPr>
          <p:cNvPr id="197" name="Title 1"/>
          <p:cNvSpPr txBox="1"/>
          <p:nvPr/>
        </p:nvSpPr>
        <p:spPr>
          <a:xfrm>
            <a:off x="345228" y="1564048"/>
            <a:ext cx="4862136" cy="45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rPr dirty="0"/>
              <a:t>Leading by example to inspire positive </a:t>
            </a:r>
            <a:r>
              <a:rPr dirty="0" err="1"/>
              <a:t>behaviour</a:t>
            </a:r>
            <a:endParaRPr dirty="0"/>
          </a:p>
        </p:txBody>
      </p:sp>
      <p:pic>
        <p:nvPicPr>
          <p:cNvPr id="198" name="1521992.jpg" descr="1521992.jpg"/>
          <p:cNvPicPr>
            <a:picLocks noChangeAspect="1"/>
          </p:cNvPicPr>
          <p:nvPr/>
        </p:nvPicPr>
        <p:blipFill>
          <a:blip r:embed="rId4"/>
          <a:srcRect l="19209" r="19209"/>
          <a:stretch>
            <a:fillRect/>
          </a:stretch>
        </p:blipFill>
        <p:spPr>
          <a:xfrm>
            <a:off x="6198994" y="384000"/>
            <a:ext cx="5622553" cy="6090000"/>
          </a:xfrm>
          <a:prstGeom prst="rect">
            <a:avLst/>
          </a:prstGeom>
          <a:ln w="12700">
            <a:miter lim="400000"/>
          </a:ln>
        </p:spPr>
      </p:pic>
      <p:sp>
        <p:nvSpPr>
          <p:cNvPr id="7" name="Title 1">
            <a:extLst>
              <a:ext uri="{FF2B5EF4-FFF2-40B4-BE49-F238E27FC236}">
                <a16:creationId xmlns:a16="http://schemas.microsoft.com/office/drawing/2014/main" id="{C4E5D6E4-5074-474C-A58D-FF29766280B1}"/>
              </a:ext>
            </a:extLst>
          </p:cNvPr>
          <p:cNvSpPr txBox="1"/>
          <p:nvPr/>
        </p:nvSpPr>
        <p:spPr>
          <a:xfrm>
            <a:off x="336428" y="258032"/>
            <a:ext cx="5120475" cy="1306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respectful value</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95">
                                            <p:bg/>
                                          </p:spTgt>
                                        </p:tgtEl>
                                        <p:attrNameLst>
                                          <p:attrName>style.visibility</p:attrName>
                                        </p:attrNameLst>
                                      </p:cBhvr>
                                      <p:to>
                                        <p:strVal val="visible"/>
                                      </p:to>
                                    </p:set>
                                    <p:animEffect transition="in" filter="box(out)">
                                      <p:cBhvr>
                                        <p:cTn id="7" dur="1000"/>
                                        <p:tgtEl>
                                          <p:spTgt spid="195">
                                            <p:bg/>
                                          </p:spTgt>
                                        </p:tgtEl>
                                      </p:cBhvr>
                                    </p:animEffect>
                                  </p:childTnLst>
                                </p:cTn>
                              </p:par>
                              <p:par>
                                <p:cTn id="8" presetID="4" presetClass="entr" presetSubtype="32" fill="hold" grpId="0" nodeType="withEffect">
                                  <p:stCondLst>
                                    <p:cond delay="0"/>
                                  </p:stCondLst>
                                  <p:iterate>
                                    <p:tmAbs val="0"/>
                                  </p:iterate>
                                  <p:childTnLst>
                                    <p:set>
                                      <p:cBhvr>
                                        <p:cTn id="9" fill="hold"/>
                                        <p:tgtEl>
                                          <p:spTgt spid="195">
                                            <p:txEl>
                                              <p:pRg st="0" end="0"/>
                                            </p:txEl>
                                          </p:spTgt>
                                        </p:tgtEl>
                                        <p:attrNameLst>
                                          <p:attrName>style.visibility</p:attrName>
                                        </p:attrNameLst>
                                      </p:cBhvr>
                                      <p:to>
                                        <p:strVal val="visible"/>
                                      </p:to>
                                    </p:set>
                                    <p:animEffect transition="in" filter="box(out)">
                                      <p:cBhvr>
                                        <p:cTn id="10" dur="1000"/>
                                        <p:tgtEl>
                                          <p:spTgt spid="1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95">
                                            <p:txEl>
                                              <p:pRg st="1" end="1"/>
                                            </p:txEl>
                                          </p:spTgt>
                                        </p:tgtEl>
                                        <p:attrNameLst>
                                          <p:attrName>style.visibility</p:attrName>
                                        </p:attrNameLst>
                                      </p:cBhvr>
                                      <p:to>
                                        <p:strVal val="visible"/>
                                      </p:to>
                                    </p:set>
                                    <p:animEffect transition="in" filter="box(out)">
                                      <p:cBhvr>
                                        <p:cTn id="15" dur="1000"/>
                                        <p:tgtEl>
                                          <p:spTgt spid="1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95">
                                            <p:txEl>
                                              <p:pRg st="2" end="2"/>
                                            </p:txEl>
                                          </p:spTgt>
                                        </p:tgtEl>
                                        <p:attrNameLst>
                                          <p:attrName>style.visibility</p:attrName>
                                        </p:attrNameLst>
                                      </p:cBhvr>
                                      <p:to>
                                        <p:strVal val="visible"/>
                                      </p:to>
                                    </p:set>
                                    <p:animEffect transition="in" filter="box(out)">
                                      <p:cBhvr>
                                        <p:cTn id="20" dur="1000"/>
                                        <p:tgtEl>
                                          <p:spTgt spid="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203" name="Subtitle 2"/>
          <p:cNvSpPr txBox="1">
            <a:spLocks noGrp="1"/>
          </p:cNvSpPr>
          <p:nvPr>
            <p:ph type="subTitle" sz="half" idx="1"/>
          </p:nvPr>
        </p:nvSpPr>
        <p:spPr>
          <a:xfrm>
            <a:off x="343338" y="1968283"/>
            <a:ext cx="5377917" cy="3628475"/>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rPr dirty="0"/>
              <a:t>You are playing a football game in the playground at school. </a:t>
            </a:r>
            <a:r>
              <a:rPr dirty="0" err="1"/>
              <a:t>Boahinmaa</a:t>
            </a:r>
            <a:r>
              <a:rPr dirty="0"/>
              <a:t> has joined the school recently, moving with her family from Ghana. She asks to join in the game. One of the other players says she cannot, as she is not from around here.</a:t>
            </a:r>
          </a:p>
          <a:p>
            <a:pPr algn="l">
              <a:lnSpc>
                <a:spcPct val="100000"/>
              </a:lnSpc>
              <a:defRPr sz="1400">
                <a:solidFill>
                  <a:srgbClr val="005093"/>
                </a:solidFill>
                <a:latin typeface="Grot12 Normal"/>
                <a:ea typeface="Grot12 Normal"/>
                <a:cs typeface="Grot12 Normal"/>
                <a:sym typeface="Grot12 Normal"/>
              </a:defRPr>
            </a:pPr>
            <a:r>
              <a:rPr dirty="0"/>
              <a:t>How could you follow The FA PRIDE </a:t>
            </a:r>
            <a:r>
              <a:rPr lang="en-GB" dirty="0"/>
              <a:t>values </a:t>
            </a:r>
            <a:r>
              <a:rPr dirty="0"/>
              <a:t>and improve the situation?</a:t>
            </a:r>
          </a:p>
          <a:p>
            <a:pPr algn="l">
              <a:lnSpc>
                <a:spcPct val="100000"/>
              </a:lnSpc>
              <a:defRPr sz="1400">
                <a:solidFill>
                  <a:srgbClr val="005093"/>
                </a:solidFill>
                <a:latin typeface="Grot12 Normal"/>
                <a:ea typeface="Grot12 Normal"/>
                <a:cs typeface="Grot12 Normal"/>
                <a:sym typeface="Grot12 Normal"/>
              </a:defRPr>
            </a:pPr>
            <a:r>
              <a:rPr dirty="0"/>
              <a:t>How could you inspire your friends to be more inclusive?</a:t>
            </a:r>
          </a:p>
        </p:txBody>
      </p:sp>
      <p:sp>
        <p:nvSpPr>
          <p:cNvPr id="205" name="Title 1"/>
          <p:cNvSpPr txBox="1"/>
          <p:nvPr/>
        </p:nvSpPr>
        <p:spPr>
          <a:xfrm>
            <a:off x="345228" y="1564048"/>
            <a:ext cx="4862136" cy="45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Uniting all people of any age, ethnicity and background</a:t>
            </a:r>
          </a:p>
        </p:txBody>
      </p:sp>
      <p:sp>
        <p:nvSpPr>
          <p:cNvPr id="10" name="Title 1">
            <a:extLst>
              <a:ext uri="{FF2B5EF4-FFF2-40B4-BE49-F238E27FC236}">
                <a16:creationId xmlns:a16="http://schemas.microsoft.com/office/drawing/2014/main" id="{BD761DD6-011B-164C-90DA-1AADA9DB4A99}"/>
              </a:ext>
            </a:extLst>
          </p:cNvPr>
          <p:cNvSpPr txBox="1"/>
          <p:nvPr/>
        </p:nvSpPr>
        <p:spPr>
          <a:xfrm>
            <a:off x="336428" y="258032"/>
            <a:ext cx="5120475" cy="1306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inclusiveness value</a:t>
            </a:r>
            <a:endParaRPr dirty="0"/>
          </a:p>
        </p:txBody>
      </p:sp>
      <p:pic>
        <p:nvPicPr>
          <p:cNvPr id="11" name="Group">
            <a:extLst>
              <a:ext uri="{FF2B5EF4-FFF2-40B4-BE49-F238E27FC236}">
                <a16:creationId xmlns:a16="http://schemas.microsoft.com/office/drawing/2014/main" id="{A6D7F167-34F6-044D-A7C4-85DA5F31AC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112" t="238" r="19726" b="-238"/>
          <a:stretch/>
        </p:blipFill>
        <p:spPr>
          <a:xfrm>
            <a:off x="7068489" y="405237"/>
            <a:ext cx="4753058" cy="610673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03">
                                            <p:bg/>
                                          </p:spTgt>
                                        </p:tgtEl>
                                        <p:attrNameLst>
                                          <p:attrName>style.visibility</p:attrName>
                                        </p:attrNameLst>
                                      </p:cBhvr>
                                      <p:to>
                                        <p:strVal val="visible"/>
                                      </p:to>
                                    </p:set>
                                    <p:animEffect transition="in" filter="box(out)">
                                      <p:cBhvr>
                                        <p:cTn id="7" dur="1000"/>
                                        <p:tgtEl>
                                          <p:spTgt spid="203">
                                            <p:bg/>
                                          </p:spTgt>
                                        </p:tgtEl>
                                      </p:cBhvr>
                                    </p:animEffect>
                                  </p:childTnLst>
                                </p:cTn>
                              </p:par>
                              <p:par>
                                <p:cTn id="8" presetID="4" presetClass="entr" presetSubtype="32" fill="hold" grpId="0" nodeType="withEffect">
                                  <p:stCondLst>
                                    <p:cond delay="0"/>
                                  </p:stCondLst>
                                  <p:iterate>
                                    <p:tmAbs val="0"/>
                                  </p:iterate>
                                  <p:childTnLst>
                                    <p:set>
                                      <p:cBhvr>
                                        <p:cTn id="9" fill="hold"/>
                                        <p:tgtEl>
                                          <p:spTgt spid="203">
                                            <p:txEl>
                                              <p:pRg st="0" end="0"/>
                                            </p:txEl>
                                          </p:spTgt>
                                        </p:tgtEl>
                                        <p:attrNameLst>
                                          <p:attrName>style.visibility</p:attrName>
                                        </p:attrNameLst>
                                      </p:cBhvr>
                                      <p:to>
                                        <p:strVal val="visible"/>
                                      </p:to>
                                    </p:set>
                                    <p:animEffect transition="in" filter="box(out)">
                                      <p:cBhvr>
                                        <p:cTn id="10" dur="1000"/>
                                        <p:tgtEl>
                                          <p:spTgt spid="2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203">
                                            <p:txEl>
                                              <p:pRg st="1" end="1"/>
                                            </p:txEl>
                                          </p:spTgt>
                                        </p:tgtEl>
                                        <p:attrNameLst>
                                          <p:attrName>style.visibility</p:attrName>
                                        </p:attrNameLst>
                                      </p:cBhvr>
                                      <p:to>
                                        <p:strVal val="visible"/>
                                      </p:to>
                                    </p:set>
                                    <p:animEffect transition="in" filter="box(out)">
                                      <p:cBhvr>
                                        <p:cTn id="15" dur="1000"/>
                                        <p:tgtEl>
                                          <p:spTgt spid="2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203">
                                            <p:txEl>
                                              <p:pRg st="2" end="2"/>
                                            </p:txEl>
                                          </p:spTgt>
                                        </p:tgtEl>
                                        <p:attrNameLst>
                                          <p:attrName>style.visibility</p:attrName>
                                        </p:attrNameLst>
                                      </p:cBhvr>
                                      <p:to>
                                        <p:strVal val="visible"/>
                                      </p:to>
                                    </p:set>
                                    <p:animEffect transition="in" filter="box(out)">
                                      <p:cBhvr>
                                        <p:cTn id="20" dur="1000"/>
                                        <p:tgtEl>
                                          <p:spTgt spid="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build="p" bldLvl="5"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2386262900E489A061346DC7B7A48" ma:contentTypeVersion="12" ma:contentTypeDescription="Create a new document." ma:contentTypeScope="" ma:versionID="b7eeff0c917d904a251998aba1fadbbd">
  <xsd:schema xmlns:xsd="http://www.w3.org/2001/XMLSchema" xmlns:xs="http://www.w3.org/2001/XMLSchema" xmlns:p="http://schemas.microsoft.com/office/2006/metadata/properties" xmlns:ns2="4b31ba56-69c9-4f7b-a39a-403e4e2674f0" xmlns:ns3="49db2f9b-a592-452f-a9b5-f90c48491e0e" targetNamespace="http://schemas.microsoft.com/office/2006/metadata/properties" ma:root="true" ma:fieldsID="eeb9ffee5fe9ad6a54dad368d4f8c798" ns2:_="" ns3:_="">
    <xsd:import namespace="4b31ba56-69c9-4f7b-a39a-403e4e2674f0"/>
    <xsd:import namespace="49db2f9b-a592-452f-a9b5-f90c48491e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2:MediaServiceOCR"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1ba56-69c9-4f7b-a39a-403e4e2674f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db2f9b-a592-452f-a9b5-f90c48491e0e"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7025B9-5E16-40BD-9390-2D4474077F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31ba56-69c9-4f7b-a39a-403e4e2674f0"/>
    <ds:schemaRef ds:uri="49db2f9b-a592-452f-a9b5-f90c48491e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64E461-FFED-45FA-B153-292ECB26F699}">
  <ds:schemaRefs>
    <ds:schemaRef ds:uri="http://schemas.microsoft.com/sharepoint/v3/contenttype/forms"/>
  </ds:schemaRefs>
</ds:datastoreItem>
</file>

<file path=customXml/itemProps3.xml><?xml version="1.0" encoding="utf-8"?>
<ds:datastoreItem xmlns:ds="http://schemas.openxmlformats.org/officeDocument/2006/customXml" ds:itemID="{2E97EBCD-AAC4-48E7-A181-F0C11835FB36}">
  <ds:schemaRefs>
    <ds:schemaRef ds:uri="4b31ba56-69c9-4f7b-a39a-403e4e2674f0"/>
    <ds:schemaRef ds:uri="http://schemas.microsoft.com/office/2006/metadata/properties"/>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dcmitype/"/>
    <ds:schemaRef ds:uri="49db2f9b-a592-452f-a9b5-f90c48491e0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231</TotalTime>
  <Words>1259</Words>
  <Application>Microsoft Office PowerPoint</Application>
  <PresentationFormat>Widescreen</PresentationFormat>
  <Paragraphs>131</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Grot12 Normal</vt:lpstr>
      <vt:lpstr>Calibri</vt:lpstr>
      <vt:lpstr>Grot12 Condensed</vt:lpstr>
      <vt:lpstr>Courier New</vt:lpstr>
      <vt:lpstr>Arial</vt:lpstr>
      <vt:lpstr>England FC DISPLAY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dc:creator>
  <cp:lastModifiedBy>Becci Barrie</cp:lastModifiedBy>
  <cp:revision>10</cp:revision>
  <dcterms:modified xsi:type="dcterms:W3CDTF">2021-04-27T10:31:15Z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0x0101003F22386262900E489A061346DC7B7A48</vt:lpwstr>
  </property>
</Properties>
</file>