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England FC DISPLAY Regular" panose="00000500000000000000" pitchFamily="2" charset="0"/>
      <p:regular r:id="rId20"/>
    </p:embeddedFont>
    <p:embeddedFont>
      <p:font typeface="Grot12 Condensed" pitchFamily="50" charset="0"/>
      <p:regular r:id="rId21"/>
      <p:bold r:id="rId22"/>
    </p:embeddedFont>
    <p:embeddedFont>
      <p:font typeface="Grot12 Normal" pitchFamily="50" charset="0"/>
      <p:regular r:id="rId23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23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7A44D9-A36E-4082-879D-7EA27706052A}" v="21" dt="2021-04-26T08:20:23.475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60"/>
    <p:restoredTop sz="78367" autoAdjust="0"/>
  </p:normalViewPr>
  <p:slideViewPr>
    <p:cSldViewPr snapToGrid="0" snapToObjects="1" showGuides="1">
      <p:cViewPr varScale="1">
        <p:scale>
          <a:sx n="87" d="100"/>
          <a:sy n="87" d="100"/>
        </p:scale>
        <p:origin x="27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51161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Teacher Notes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dirty="0"/>
              <a:t>Starter activity: Get students thinking about what country they are visiting.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48" name="Shape 2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Teacher Notes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Students to consolidate their learning within this section.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Link back to the big question.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47" name="Shape 1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Teacher Notes</a:t>
            </a:r>
          </a:p>
          <a:p>
            <a:pPr marL="228600" indent="-228600">
              <a:buSzPct val="100000"/>
              <a:buChar char="•"/>
            </a:pPr>
            <a:r>
              <a:rPr lang="en-GB" dirty="0"/>
              <a:t>Brief introduction to Amsterdam as a city.</a:t>
            </a:r>
          </a:p>
          <a:p>
            <a:pPr marL="228600" indent="-228600">
              <a:buSzPct val="100000"/>
              <a:buChar char="•"/>
            </a:pPr>
            <a:r>
              <a:rPr lang="en-GB" dirty="0"/>
              <a:t>Locate the Netherlands and then Amsterdam on the map.</a:t>
            </a:r>
          </a:p>
          <a:p>
            <a:pPr marL="228600" indent="-228600">
              <a:buSzPct val="100000"/>
              <a:buChar char="•"/>
            </a:pPr>
            <a:r>
              <a:rPr lang="en-GB" dirty="0"/>
              <a:t>Use the Amsterdam Host City Guide to discuss the country in more detail (optional).</a:t>
            </a:r>
          </a:p>
          <a:p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59" name="Shape 1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Teacher Notes</a:t>
            </a:r>
          </a:p>
          <a:p>
            <a:pPr marL="120315" indent="-120315">
              <a:buSzPct val="100000"/>
              <a:buChar char="•"/>
            </a:pPr>
            <a:r>
              <a:rPr lang="en-GB" dirty="0"/>
              <a:t>The big question to answer is a key point of the lesson. </a:t>
            </a:r>
          </a:p>
          <a:p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84" name="Shape 1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Teacher Notes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This question is to get students thinking of a football match setting.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Students should have 30 seconds to think quietly.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The teacher should find out from the class their thoughts.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Angles are used in numerous situations. </a:t>
            </a:r>
          </a:p>
          <a:p>
            <a:pPr marL="628650" lvl="1" indent="-171450">
              <a:buSzPct val="100000"/>
              <a:buFont typeface="Courier New"/>
              <a:buChar char="o"/>
            </a:pPr>
            <a:r>
              <a:rPr dirty="0"/>
              <a:t>Passing (choosing angle to pass ball and moving player position to receive pass).</a:t>
            </a:r>
          </a:p>
          <a:p>
            <a:pPr marL="628650" lvl="1" indent="-171450">
              <a:buSzPct val="100000"/>
              <a:buFont typeface="Courier New"/>
              <a:buChar char="o"/>
            </a:pPr>
            <a:r>
              <a:rPr dirty="0"/>
              <a:t>Shooting (what angle to hit the target, what angle to not hit the goal keeper).</a:t>
            </a:r>
          </a:p>
          <a:p>
            <a:pPr marL="628650" lvl="1" indent="-171450">
              <a:buSzPct val="100000"/>
              <a:buFont typeface="Courier New"/>
              <a:buChar char="o"/>
            </a:pPr>
            <a:r>
              <a:rPr dirty="0"/>
              <a:t>Football pitch lines (90 degrees around the pitch where lines meet).</a:t>
            </a:r>
          </a:p>
          <a:p>
            <a:pPr marL="628650" lvl="1" indent="-171450">
              <a:buSzPct val="100000"/>
              <a:buFont typeface="Courier New"/>
              <a:buChar char="o"/>
            </a:pPr>
            <a:r>
              <a:rPr dirty="0"/>
              <a:t>Corners taken from a 90 degree angle.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90" name="Shape 1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Teacher Notes</a:t>
            </a:r>
          </a:p>
          <a:p>
            <a:r>
              <a:rPr lang="en-GB" dirty="0"/>
              <a:t>Play the video</a:t>
            </a:r>
            <a:r>
              <a:rPr dirty="0"/>
              <a:t> to: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Help students see how angles are used in football.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Gain the knowledge from a real footballer.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01" name="Shape 2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Teacher Notes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This task’s aim is to challenge students to recall their knowledge of angles with size, correct labelling and acute, obtuse and right angles identified.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It can be completed using Activity 1 on the Measuring Angles worksheet as an independent task</a:t>
            </a:r>
            <a:r>
              <a:rPr lang="en-GB" dirty="0"/>
              <a:t>.</a:t>
            </a:r>
            <a:endParaRPr dirty="0"/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/>
              <a:t>It c</a:t>
            </a:r>
            <a:r>
              <a:rPr dirty="0"/>
              <a:t>an be used for front of the class questioning</a:t>
            </a:r>
            <a:r>
              <a:rPr lang="en-GB" dirty="0"/>
              <a:t>,</a:t>
            </a:r>
            <a:r>
              <a:rPr dirty="0"/>
              <a:t> with the teacher drawing onto the interactive white board or projected whiteboard with the students answers and ideas.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07" name="Shape 2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Teacher Notes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Discuss the answers, highlighting various acute, obtuse and right angles in the diagram.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19" name="Shape 2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Teacher Notes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Task is aiming to use knowledge of angles to look at how footballers use angles in passing and shooting.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Students can complete</a:t>
            </a:r>
            <a:r>
              <a:rPr lang="en-GB" baseline="0" dirty="0"/>
              <a:t> </a:t>
            </a:r>
            <a:r>
              <a:rPr dirty="0"/>
              <a:t>Activities 2 – 5 on the Measuring Angles worksheet as an independent task.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40" name="Shape 2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Teacher Notes</a:t>
            </a:r>
          </a:p>
          <a:p>
            <a:r>
              <a:rPr dirty="0"/>
              <a:t>This activity needs: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1x football per group. (Extension of adding another ball if equipment permits)</a:t>
            </a:r>
            <a:r>
              <a:rPr lang="en-GB" dirty="0"/>
              <a:t>.</a:t>
            </a:r>
            <a:endParaRPr dirty="0"/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Students in groups of 4</a:t>
            </a:r>
            <a:r>
              <a:rPr lang="en-GB" dirty="0"/>
              <a:t>.</a:t>
            </a:r>
            <a:endParaRPr dirty="0"/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Marks or cones on the floor may help students maintain placement</a:t>
            </a:r>
            <a:r>
              <a:rPr lang="en-GB" dirty="0"/>
              <a:t>.</a:t>
            </a:r>
            <a:endParaRPr dirty="0"/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Can be completed indoors if poor weather using a ball to throw instead of kick. Or in indoor hall with standard equipment.</a:t>
            </a:r>
          </a:p>
          <a:p>
            <a:pPr marL="171450" indent="-171450">
              <a:buSzPct val="100000"/>
              <a:buChar char="-"/>
            </a:pPr>
            <a:endParaRPr dirty="0"/>
          </a:p>
          <a:p>
            <a:pPr marL="228600" indent="-228600">
              <a:buSzPct val="100000"/>
              <a:buAutoNum type="arabicPeriod"/>
            </a:pPr>
            <a:r>
              <a:rPr dirty="0"/>
              <a:t>Teacher demonstrate</a:t>
            </a:r>
            <a:r>
              <a:rPr lang="en-GB" dirty="0"/>
              <a:t>s</a:t>
            </a:r>
            <a:r>
              <a:rPr dirty="0"/>
              <a:t> the task.</a:t>
            </a:r>
          </a:p>
          <a:p>
            <a:pPr marL="228600" indent="-228600">
              <a:buSzPct val="100000"/>
              <a:buAutoNum type="arabicPeriod"/>
            </a:pPr>
            <a:r>
              <a:rPr dirty="0"/>
              <a:t>Students stand in square shape at each corner.</a:t>
            </a:r>
          </a:p>
          <a:p>
            <a:pPr marL="228600" indent="-228600">
              <a:buSzPct val="100000"/>
              <a:buAutoNum type="arabicPeriod"/>
            </a:pPr>
            <a:r>
              <a:rPr dirty="0"/>
              <a:t>Teacher calls out what angles the students need to pass the ball.</a:t>
            </a:r>
          </a:p>
          <a:p>
            <a:pPr marL="628650" lvl="1" indent="-171450">
              <a:buSzPct val="100000"/>
              <a:buFont typeface="Courier New"/>
              <a:buChar char="o"/>
            </a:pPr>
            <a:r>
              <a:rPr dirty="0"/>
              <a:t>To assist with group control it may help to blow a whistle when students should pass.</a:t>
            </a:r>
          </a:p>
          <a:p>
            <a:pPr marL="228600" indent="-228600">
              <a:buSzPct val="100000"/>
              <a:buAutoNum type="arabicPeriod" startAt="4"/>
            </a:pPr>
            <a:r>
              <a:rPr dirty="0"/>
              <a:t>The expected angles and passes are shown above. </a:t>
            </a:r>
          </a:p>
          <a:p>
            <a:pPr marL="228600" indent="-228600">
              <a:buSzPct val="100000"/>
              <a:buAutoNum type="arabicPeriod" startAt="4"/>
            </a:pPr>
            <a:r>
              <a:rPr dirty="0"/>
              <a:t>Can hand over angle responsibility and speed of passing to students in the group to allow independent work.</a:t>
            </a:r>
          </a:p>
          <a:p>
            <a:r>
              <a:rPr dirty="0"/>
              <a:t>6.  To extend task difficulty: </a:t>
            </a:r>
          </a:p>
          <a:p>
            <a:pPr marL="685800" lvl="1" indent="-228600">
              <a:buSzPct val="100000"/>
              <a:buFont typeface="Courier New"/>
              <a:buChar char="o"/>
            </a:pPr>
            <a:r>
              <a:rPr dirty="0"/>
              <a:t>Add in a second ball to each group. </a:t>
            </a:r>
          </a:p>
          <a:p>
            <a:pPr marL="685800" lvl="1" indent="-228600">
              <a:buSzPct val="100000"/>
              <a:buFont typeface="Courier New"/>
              <a:buChar char="o"/>
            </a:pPr>
            <a:r>
              <a:rPr dirty="0"/>
              <a:t>Increase rapidity of changes of angles.</a:t>
            </a:r>
          </a:p>
          <a:p>
            <a:pPr marL="685800" lvl="1" indent="-228600">
              <a:buSzPct val="100000"/>
              <a:buFont typeface="Courier New"/>
              <a:buChar char="o"/>
            </a:pPr>
            <a:r>
              <a:rPr dirty="0"/>
              <a:t>Increase rapidity of passes made.</a:t>
            </a:r>
          </a:p>
          <a:p>
            <a:pPr marL="228600" indent="-228600">
              <a:buSzPct val="100000"/>
              <a:buAutoNum type="arabicPeriod" startAt="7"/>
            </a:pPr>
            <a:r>
              <a:rPr dirty="0"/>
              <a:t>Stop the activity and get students to answer questions on the type of angles they are passing around.</a:t>
            </a:r>
          </a:p>
          <a:p>
            <a:pPr marL="628650" lvl="1" indent="-171450">
              <a:buSzPct val="100000"/>
              <a:buFont typeface="Courier New"/>
              <a:buChar char="o"/>
            </a:pPr>
            <a:r>
              <a:rPr dirty="0"/>
              <a:t>Which angles are right and acute?</a:t>
            </a:r>
          </a:p>
          <a:p>
            <a:pPr marL="628650" lvl="1" indent="-171450">
              <a:buSzPct val="100000"/>
              <a:buFont typeface="Courier New"/>
              <a:buChar char="o"/>
            </a:pPr>
            <a:r>
              <a:rPr dirty="0"/>
              <a:t>How could you show a 180 degree angle?</a:t>
            </a:r>
          </a:p>
          <a:p>
            <a:pPr marL="628650" lvl="1" indent="-171450">
              <a:buSzPct val="100000"/>
              <a:buFont typeface="Courier New"/>
              <a:buChar char="o"/>
            </a:pPr>
            <a:r>
              <a:rPr dirty="0"/>
              <a:t>When you pass all the way around the square what is the total angle passed through?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 dirty="0"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04292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dXpJ6F7Ps18&amp;t=9s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s://www.youtube.com/watch?time_continue=9&amp;v=dXpJ6F7Ps18&amp;feature=emb_logo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Image" descr="Image"/>
          <p:cNvPicPr>
            <a:picLocks noChangeAspect="1"/>
          </p:cNvPicPr>
          <p:nvPr/>
        </p:nvPicPr>
        <p:blipFill>
          <a:blip r:embed="rId3"/>
          <a:srcRect l="54747" t="1506" r="20939" b="64327"/>
          <a:stretch>
            <a:fillRect/>
          </a:stretch>
        </p:blipFill>
        <p:spPr>
          <a:xfrm>
            <a:off x="727185" y="-37336"/>
            <a:ext cx="11650772" cy="70974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6" name="Group"/>
          <p:cNvGrpSpPr/>
          <p:nvPr/>
        </p:nvGrpSpPr>
        <p:grpSpPr>
          <a:xfrm>
            <a:off x="3753688" y="13052"/>
            <a:ext cx="7772110" cy="4703881"/>
            <a:chOff x="4790470" y="0"/>
            <a:chExt cx="7772109" cy="4703879"/>
          </a:xfrm>
        </p:grpSpPr>
        <p:pic>
          <p:nvPicPr>
            <p:cNvPr id="94" name="Image" descr="Image"/>
            <p:cNvPicPr>
              <a:picLocks noChangeAspect="1"/>
            </p:cNvPicPr>
            <p:nvPr/>
          </p:nvPicPr>
          <p:blipFill>
            <a:blip r:embed="rId4"/>
            <a:srcRect t="34115" r="28494" b="10497"/>
            <a:stretch>
              <a:fillRect/>
            </a:stretch>
          </p:blipFill>
          <p:spPr>
            <a:xfrm>
              <a:off x="4790470" y="0"/>
              <a:ext cx="7772110" cy="47038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19246" y="1055958"/>
              <a:ext cx="114148" cy="1641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5" name="Group"/>
          <p:cNvGrpSpPr/>
          <p:nvPr/>
        </p:nvGrpSpPr>
        <p:grpSpPr>
          <a:xfrm>
            <a:off x="7752760" y="1791781"/>
            <a:ext cx="4067373" cy="4594260"/>
            <a:chOff x="37596" y="0"/>
            <a:chExt cx="4067371" cy="4594258"/>
          </a:xfrm>
        </p:grpSpPr>
        <p:sp>
          <p:nvSpPr>
            <p:cNvPr id="113" name="Shape"/>
            <p:cNvSpPr/>
            <p:nvPr/>
          </p:nvSpPr>
          <p:spPr>
            <a:xfrm>
              <a:off x="3664025" y="796092"/>
              <a:ext cx="432735" cy="622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2"/>
                  </a:moveTo>
                  <a:lnTo>
                    <a:pt x="6039" y="0"/>
                  </a:lnTo>
                  <a:cubicBezTo>
                    <a:pt x="5345" y="1836"/>
                    <a:pt x="5344" y="3765"/>
                    <a:pt x="6037" y="5600"/>
                  </a:cubicBezTo>
                  <a:cubicBezTo>
                    <a:pt x="6946" y="8011"/>
                    <a:pt x="8995" y="10138"/>
                    <a:pt x="11855" y="11642"/>
                  </a:cubicBezTo>
                  <a:lnTo>
                    <a:pt x="21094" y="15926"/>
                  </a:lnTo>
                  <a:lnTo>
                    <a:pt x="21600" y="21423"/>
                  </a:lnTo>
                  <a:lnTo>
                    <a:pt x="2007" y="21600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46454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pic>
          <p:nvPicPr>
            <p:cNvPr id="114" name="rohan-rangaswami-YWojqZdFJq8-unsplash.png" descr="rohan-rangaswami-YWojqZdFJq8-unsplash.png"/>
            <p:cNvPicPr>
              <a:picLocks noChangeAspect="1"/>
            </p:cNvPicPr>
            <p:nvPr/>
          </p:nvPicPr>
          <p:blipFill>
            <a:blip r:embed="rId6"/>
            <a:srcRect t="7741" r="47971"/>
            <a:stretch>
              <a:fillRect/>
            </a:stretch>
          </p:blipFill>
          <p:spPr>
            <a:xfrm>
              <a:off x="37596" y="0"/>
              <a:ext cx="4067373" cy="45942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6" name="Image" descr="Image"/>
          <p:cNvPicPr>
            <a:picLocks noChangeAspect="1"/>
          </p:cNvPicPr>
          <p:nvPr/>
        </p:nvPicPr>
        <p:blipFill>
          <a:blip r:embed="rId3"/>
          <a:srcRect l="54747" t="26552" r="20851" b="64327"/>
          <a:stretch>
            <a:fillRect/>
          </a:stretch>
        </p:blipFill>
        <p:spPr>
          <a:xfrm>
            <a:off x="727185" y="5171625"/>
            <a:ext cx="11692725" cy="1894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England_Crest_2COL_SPOT_FILL.png" descr="England_Crest_2COL_SPOT_FIL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9943559" y="1138239"/>
            <a:ext cx="1980462" cy="86142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defRPr sz="1400">
                <a:solidFill>
                  <a:srgbClr val="FFFFFF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Continent: Europe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 sz="1400">
                <a:solidFill>
                  <a:srgbClr val="FFFFFF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Country:      Netherlands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 sz="1400">
                <a:solidFill>
                  <a:srgbClr val="FFFFFF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Capital: Amsterdam</a:t>
            </a:r>
          </a:p>
        </p:txBody>
      </p:sp>
      <p:pic>
        <p:nvPicPr>
          <p:cNvPr id="101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7695" y="1456316"/>
            <a:ext cx="149578" cy="1495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4" name="Group"/>
          <p:cNvGrpSpPr/>
          <p:nvPr/>
        </p:nvGrpSpPr>
        <p:grpSpPr>
          <a:xfrm>
            <a:off x="273031" y="4306485"/>
            <a:ext cx="1957633" cy="462852"/>
            <a:chOff x="0" y="0"/>
            <a:chExt cx="1957632" cy="462850"/>
          </a:xfrm>
        </p:grpSpPr>
        <p:pic>
          <p:nvPicPr>
            <p:cNvPr id="102" name="Image" descr="Imag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9681" y="0"/>
              <a:ext cx="478270" cy="4463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3" name="What country is the Netherlands next to?"/>
            <p:cNvSpPr/>
            <p:nvPr/>
          </p:nvSpPr>
          <p:spPr>
            <a:xfrm>
              <a:off x="0" y="462850"/>
              <a:ext cx="195763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90000"/>
                </a:lnSpc>
                <a:spcBef>
                  <a:spcPts val="1000"/>
                </a:spcBef>
                <a:buFont typeface="Arial"/>
                <a:defRPr sz="1700">
                  <a:solidFill>
                    <a:srgbClr val="005093"/>
                  </a:solidFill>
                  <a:latin typeface="Grot12 Normal"/>
                  <a:ea typeface="Grot12 Normal"/>
                  <a:cs typeface="Grot12 Normal"/>
                  <a:sym typeface="Grot12 Normal"/>
                </a:defRPr>
              </a:lvl1pPr>
            </a:lstStyle>
            <a:p>
              <a:r>
                <a:rPr dirty="0"/>
                <a:t>What country is the Netherlands next to?</a:t>
              </a:r>
            </a:p>
          </p:txBody>
        </p:sp>
      </p:grpSp>
      <p:grpSp>
        <p:nvGrpSpPr>
          <p:cNvPr id="107" name="Group"/>
          <p:cNvGrpSpPr/>
          <p:nvPr/>
        </p:nvGrpSpPr>
        <p:grpSpPr>
          <a:xfrm>
            <a:off x="2373535" y="4325347"/>
            <a:ext cx="1750130" cy="1258943"/>
            <a:chOff x="0" y="0"/>
            <a:chExt cx="1750128" cy="1258941"/>
          </a:xfrm>
        </p:grpSpPr>
        <p:sp>
          <p:nvSpPr>
            <p:cNvPr id="105" name="What is the official language of the Netherlands?"/>
            <p:cNvSpPr txBox="1"/>
            <p:nvPr/>
          </p:nvSpPr>
          <p:spPr>
            <a:xfrm>
              <a:off x="0" y="456301"/>
              <a:ext cx="1750129" cy="802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90000"/>
                </a:lnSpc>
                <a:spcBef>
                  <a:spcPts val="1000"/>
                </a:spcBef>
                <a:buFont typeface="Arial"/>
                <a:defRPr sz="1700">
                  <a:solidFill>
                    <a:srgbClr val="005093"/>
                  </a:solidFill>
                  <a:latin typeface="Grot12 Normal"/>
                  <a:ea typeface="Grot12 Normal"/>
                  <a:cs typeface="Grot12 Normal"/>
                  <a:sym typeface="Grot12 Normal"/>
                </a:defRPr>
              </a:lvl1pPr>
            </a:lstStyle>
            <a:p>
              <a:r>
                <a:rPr dirty="0"/>
                <a:t>What is the official language of the Netherlands?</a:t>
              </a:r>
            </a:p>
          </p:txBody>
        </p:sp>
        <p:pic>
          <p:nvPicPr>
            <p:cNvPr id="106" name="Image" descr="Image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1114" y="0"/>
              <a:ext cx="387900" cy="3945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1" name="Johan Cruijff ArenA"/>
          <p:cNvSpPr txBox="1"/>
          <p:nvPr/>
        </p:nvSpPr>
        <p:spPr>
          <a:xfrm>
            <a:off x="2377247" y="6195473"/>
            <a:ext cx="1369925" cy="240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72000"/>
              </a:lnSpc>
              <a:spcBef>
                <a:spcPts val="1000"/>
              </a:spcBef>
              <a:defRPr sz="13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lvl1pPr>
          </a:lstStyle>
          <a:p>
            <a:r>
              <a:rPr dirty="0"/>
              <a:t>Johan Cruijff </a:t>
            </a:r>
            <a:r>
              <a:rPr lang="en-GB" dirty="0"/>
              <a:t>Arena</a:t>
            </a:r>
            <a:endParaRPr dirty="0"/>
          </a:p>
        </p:txBody>
      </p:sp>
      <p:sp>
        <p:nvSpPr>
          <p:cNvPr id="112" name="Jordaan"/>
          <p:cNvSpPr txBox="1"/>
          <p:nvPr/>
        </p:nvSpPr>
        <p:spPr>
          <a:xfrm>
            <a:off x="8190227" y="2618722"/>
            <a:ext cx="1222408" cy="243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72000"/>
              </a:lnSpc>
              <a:spcBef>
                <a:spcPts val="1000"/>
              </a:spcBef>
              <a:defRPr sz="1300">
                <a:solidFill>
                  <a:srgbClr val="FFFFFF"/>
                </a:solidFill>
                <a:latin typeface="Grot12 Normal"/>
                <a:ea typeface="Grot12 Normal"/>
                <a:cs typeface="Grot12 Normal"/>
                <a:sym typeface="Grot12 Normal"/>
              </a:defRPr>
            </a:lvl1pPr>
          </a:lstStyle>
          <a:p>
            <a:r>
              <a:rPr dirty="0"/>
              <a:t>Jordaan</a:t>
            </a:r>
            <a:r>
              <a:rPr lang="en-GB" dirty="0"/>
              <a:t> district</a:t>
            </a:r>
            <a:endParaRPr dirty="0"/>
          </a:p>
        </p:txBody>
      </p:sp>
      <p:pic>
        <p:nvPicPr>
          <p:cNvPr id="117" name="amsterdamarena_top1.png" descr="amsterdamarena_top1.png"/>
          <p:cNvPicPr>
            <a:picLocks noChangeAspect="1"/>
          </p:cNvPicPr>
          <p:nvPr/>
        </p:nvPicPr>
        <p:blipFill>
          <a:blip r:embed="rId11"/>
          <a:srcRect t="6323" b="6323"/>
          <a:stretch>
            <a:fillRect/>
          </a:stretch>
        </p:blipFill>
        <p:spPr>
          <a:xfrm>
            <a:off x="3819647" y="5177182"/>
            <a:ext cx="4100311" cy="2084562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5579AD34-170E-9B4D-977B-2C69411719A2}"/>
              </a:ext>
            </a:extLst>
          </p:cNvPr>
          <p:cNvSpPr txBox="1">
            <a:spLocks/>
          </p:cNvSpPr>
          <p:nvPr/>
        </p:nvSpPr>
        <p:spPr>
          <a:xfrm>
            <a:off x="328908" y="-317982"/>
            <a:ext cx="4231193" cy="1294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100" b="0" i="0" u="none" strike="noStrike" cap="none" spc="0" baseline="0">
                <a:solidFill>
                  <a:srgbClr val="D82333"/>
                </a:solidFill>
                <a:uFillTx/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/>
            <a:r>
              <a:rPr lang="en-GB" dirty="0"/>
              <a:t>Welcome to..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65B6F8C-8C20-7A46-B166-A84C9BC2A6DD}"/>
              </a:ext>
            </a:extLst>
          </p:cNvPr>
          <p:cNvGrpSpPr/>
          <p:nvPr/>
        </p:nvGrpSpPr>
        <p:grpSpPr>
          <a:xfrm>
            <a:off x="-168777" y="135924"/>
            <a:ext cx="5604307" cy="3811868"/>
            <a:chOff x="-168777" y="135924"/>
            <a:chExt cx="5604307" cy="3811868"/>
          </a:xfrm>
        </p:grpSpPr>
        <p:sp>
          <p:nvSpPr>
            <p:cNvPr id="30" name="LONDON">
              <a:extLst>
                <a:ext uri="{FF2B5EF4-FFF2-40B4-BE49-F238E27FC236}">
                  <a16:creationId xmlns:a16="http://schemas.microsoft.com/office/drawing/2014/main" id="{F6D74C5F-9CF5-0249-8A16-FFD71E20381C}"/>
                </a:ext>
              </a:extLst>
            </p:cNvPr>
            <p:cNvSpPr/>
            <p:nvPr/>
          </p:nvSpPr>
          <p:spPr>
            <a:xfrm>
              <a:off x="372538" y="135924"/>
              <a:ext cx="1219572" cy="2482798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6800" rIns="46800" bIns="45719" numCol="1" anchor="t">
              <a:spAutoFit/>
            </a:bodyPr>
            <a:lstStyle>
              <a:lvl1pPr>
                <a:defRPr sz="19700">
                  <a:solidFill>
                    <a:srgbClr val="D82333"/>
                  </a:solidFill>
                  <a:latin typeface="England FC DISPLAY Regular"/>
                  <a:ea typeface="England FC DISPLAY Regular"/>
                  <a:cs typeface="England FC DISPLAY Regular"/>
                  <a:sym typeface="England FC DISPLAY Regular"/>
                </a:defRPr>
              </a:lvl1pPr>
            </a:lstStyle>
            <a:p>
              <a:r>
                <a:rPr lang="en-GB" dirty="0"/>
                <a:t>AMSTERDAM</a:t>
              </a:r>
              <a:endParaRPr dirty="0"/>
            </a:p>
          </p:txBody>
        </p:sp>
        <p:pic>
          <p:nvPicPr>
            <p:cNvPr id="31" name="Image" descr="Image">
              <a:extLst>
                <a:ext uri="{FF2B5EF4-FFF2-40B4-BE49-F238E27FC236}">
                  <a16:creationId xmlns:a16="http://schemas.microsoft.com/office/drawing/2014/main" id="{6E868135-9BBA-B144-B6C3-EDC717255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168777" y="3292336"/>
              <a:ext cx="5604307" cy="6554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 advAuto="0"/>
      <p:bldP spid="100" grpId="0" animBg="1" advAuto="0"/>
      <p:bldP spid="101" grpId="0" animBg="1" advAuto="0"/>
      <p:bldP spid="111" grpId="0" animBg="1" advAuto="0"/>
      <p:bldP spid="112" grpId="0" animBg="1" advAuto="0"/>
      <p:bldP spid="117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43356">
            <a:off x="4293706" y="3301272"/>
            <a:ext cx="3604588" cy="2703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mage" descr="Image"/>
          <p:cNvPicPr>
            <a:picLocks noChangeAspect="1"/>
          </p:cNvPicPr>
          <p:nvPr/>
        </p:nvPicPr>
        <p:blipFill>
          <a:blip r:embed="rId4"/>
          <a:srcRect t="21715" r="84395" b="37728"/>
          <a:stretch>
            <a:fillRect/>
          </a:stretch>
        </p:blipFill>
        <p:spPr>
          <a:xfrm>
            <a:off x="6666586" y="-196205"/>
            <a:ext cx="6401035" cy="721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England_Crest_2COL_SPOT_FILL.png" descr="England_Crest_2COL_SPOT_FIL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340337" y="1614763"/>
            <a:ext cx="4638425" cy="3193549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100000"/>
              </a:lnSpc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How do I get the football into the net?</a:t>
            </a:r>
          </a:p>
          <a:p>
            <a:pPr algn="l">
              <a:lnSpc>
                <a:spcPct val="100000"/>
              </a:lnSpc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Write a postcard home saying what you have learnt about how footballers use angles during a match.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endParaRPr dirty="0"/>
          </a:p>
          <a:p>
            <a:pPr algn="l">
              <a:lnSpc>
                <a:spcPct val="100000"/>
              </a:lnSpc>
              <a:spcBef>
                <a:spcPts val="0"/>
              </a:spcBef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cap="all" dirty="0">
                <a:solidFill>
                  <a:srgbClr val="D82333"/>
                </a:solidFill>
                <a:latin typeface="Grot12 Condensed"/>
                <a:ea typeface="Grot12 Condensed"/>
                <a:cs typeface="Grot12 Condensed"/>
                <a:sym typeface="Grot12 Condensed"/>
              </a:rPr>
              <a:t>Can you include</a:t>
            </a:r>
            <a:r>
              <a:rPr lang="en-GB" cap="all" dirty="0">
                <a:solidFill>
                  <a:srgbClr val="D82333"/>
                </a:solidFill>
                <a:latin typeface="Grot12 Condensed"/>
                <a:ea typeface="Grot12 Condensed"/>
                <a:cs typeface="Grot12 Condensed"/>
                <a:sym typeface="Grot12 Condensed"/>
              </a:rPr>
              <a:t>:</a:t>
            </a:r>
            <a:endParaRPr cap="all" dirty="0">
              <a:solidFill>
                <a:srgbClr val="D82333"/>
              </a:solidFill>
              <a:latin typeface="Grot12 Condensed"/>
              <a:ea typeface="Grot12 Condensed"/>
              <a:cs typeface="Grot12 Condensed"/>
              <a:sym typeface="Grot12 Condensed"/>
            </a:endParaRPr>
          </a:p>
          <a:p>
            <a:pPr marL="140368" indent="-140368" algn="l">
              <a:lnSpc>
                <a:spcPct val="100000"/>
              </a:lnSpc>
              <a:spcBef>
                <a:spcPts val="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What angles there are on a football pitch</a:t>
            </a:r>
            <a:r>
              <a:rPr lang="en-GB" dirty="0"/>
              <a:t>.</a:t>
            </a:r>
            <a:endParaRPr dirty="0"/>
          </a:p>
          <a:p>
            <a:pPr marL="140368" indent="-140368" algn="l">
              <a:lnSpc>
                <a:spcPct val="100000"/>
              </a:lnSpc>
              <a:spcBef>
                <a:spcPts val="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How footballers use angles to pass the ball</a:t>
            </a:r>
            <a:r>
              <a:rPr lang="en-GB" dirty="0"/>
              <a:t>.</a:t>
            </a:r>
            <a:endParaRPr dirty="0"/>
          </a:p>
          <a:p>
            <a:pPr marL="140368" indent="-140368" algn="l">
              <a:lnSpc>
                <a:spcPct val="100000"/>
              </a:lnSpc>
              <a:spcBef>
                <a:spcPts val="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How you use</a:t>
            </a:r>
            <a:r>
              <a:rPr lang="en-GB" dirty="0"/>
              <a:t>d</a:t>
            </a:r>
            <a:r>
              <a:rPr dirty="0"/>
              <a:t> angles in your football game</a:t>
            </a:r>
            <a:r>
              <a:rPr lang="en-GB" dirty="0"/>
              <a:t>.</a:t>
            </a:r>
            <a:endParaRPr dirty="0"/>
          </a:p>
          <a:p>
            <a:pPr algn="l">
              <a:lnSpc>
                <a:spcPct val="100000"/>
              </a:lnSpc>
              <a:spcBef>
                <a:spcPts val="0"/>
              </a:spcBef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endParaRPr dirty="0"/>
          </a:p>
          <a:p>
            <a:pPr algn="l">
              <a:lnSpc>
                <a:spcPct val="100000"/>
              </a:lnSpc>
              <a:spcBef>
                <a:spcPts val="0"/>
              </a:spcBef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endParaRPr dirty="0"/>
          </a:p>
          <a:p>
            <a:pPr algn="l">
              <a:lnSpc>
                <a:spcPct val="100000"/>
              </a:lnSpc>
              <a:spcBef>
                <a:spcPts val="0"/>
              </a:spcBef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Where to next…..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D8AC7DC-51B8-1849-8C05-C196C7B5798F}"/>
              </a:ext>
            </a:extLst>
          </p:cNvPr>
          <p:cNvSpPr txBox="1"/>
          <p:nvPr/>
        </p:nvSpPr>
        <p:spPr>
          <a:xfrm>
            <a:off x="336428" y="258032"/>
            <a:ext cx="5361845" cy="1317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dirty="0"/>
              <a:t>LET’S WRITE HOME</a:t>
            </a:r>
            <a:endParaRPr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"/>
          <p:cNvGrpSpPr/>
          <p:nvPr/>
        </p:nvGrpSpPr>
        <p:grpSpPr>
          <a:xfrm>
            <a:off x="1810509" y="-77438"/>
            <a:ext cx="14775929" cy="8942769"/>
            <a:chOff x="9107391" y="0"/>
            <a:chExt cx="14775927" cy="8942768"/>
          </a:xfrm>
        </p:grpSpPr>
        <p:pic>
          <p:nvPicPr>
            <p:cNvPr id="121" name="Group" descr="Group"/>
            <p:cNvPicPr>
              <a:picLocks noChangeAspect="1"/>
            </p:cNvPicPr>
            <p:nvPr/>
          </p:nvPicPr>
          <p:blipFill>
            <a:blip r:embed="rId3"/>
            <a:srcRect t="34115" r="28494" b="10497"/>
            <a:stretch>
              <a:fillRect/>
            </a:stretch>
          </p:blipFill>
          <p:spPr>
            <a:xfrm>
              <a:off x="9107391" y="0"/>
              <a:ext cx="14775928" cy="89427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01613" y="2102522"/>
              <a:ext cx="165345" cy="2377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Amsterdam"/>
            <p:cNvSpPr txBox="1"/>
            <p:nvPr/>
          </p:nvSpPr>
          <p:spPr>
            <a:xfrm>
              <a:off x="14212687" y="2112201"/>
              <a:ext cx="810904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72000"/>
                </a:lnSpc>
                <a:spcBef>
                  <a:spcPts val="1000"/>
                </a:spcBef>
                <a:defRPr sz="1200">
                  <a:solidFill>
                    <a:srgbClr val="005093"/>
                  </a:solidFill>
                  <a:latin typeface="Grot12 Normal"/>
                  <a:ea typeface="Grot12 Normal"/>
                  <a:cs typeface="Grot12 Normal"/>
                  <a:sym typeface="Grot12 Normal"/>
                </a:defRPr>
              </a:lvl1pPr>
            </a:lstStyle>
            <a:p>
              <a:r>
                <a:rPr dirty="0"/>
                <a:t>Amsterdam</a:t>
              </a:r>
            </a:p>
          </p:txBody>
        </p:sp>
      </p:grpSp>
      <p:pic>
        <p:nvPicPr>
          <p:cNvPr id="126" name="England_Crest_2COL_SPOT_FILL.png" descr="England_Crest_2COL_SPOT_FIL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339848" y="1433155"/>
            <a:ext cx="5553565" cy="1931172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100000"/>
              </a:lnSpc>
              <a:spcBef>
                <a:spcPts val="300"/>
              </a:spcBef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You’ve made your railway journey to</a:t>
            </a:r>
            <a:r>
              <a:rPr lang="en-GB"/>
              <a:t> </a:t>
            </a:r>
            <a:r>
              <a:t>the </a:t>
            </a:r>
            <a:r>
              <a:rPr dirty="0"/>
              <a:t>capital city of the Netherlands. It is famous for its canals, tulips and cheese. It</a:t>
            </a:r>
            <a:r>
              <a:rPr lang="en-GB" dirty="0"/>
              <a:t> is one of the </a:t>
            </a:r>
            <a:r>
              <a:rPr dirty="0"/>
              <a:t>Group C </a:t>
            </a:r>
            <a:r>
              <a:rPr lang="en-GB" dirty="0"/>
              <a:t>hosts </a:t>
            </a:r>
            <a:r>
              <a:rPr dirty="0"/>
              <a:t>in UEFA EURO 2020.</a:t>
            </a:r>
          </a:p>
          <a:p>
            <a:pPr algn="l">
              <a:lnSpc>
                <a:spcPct val="60000"/>
              </a:lnSpc>
              <a:spcBef>
                <a:spcPts val="300"/>
              </a:spcBef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endParaRPr dirty="0"/>
          </a:p>
          <a:p>
            <a:pPr marL="140368" indent="-140368" algn="l">
              <a:lnSpc>
                <a:spcPct val="100000"/>
              </a:lnSpc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What teams will be playing in this group?</a:t>
            </a:r>
          </a:p>
          <a:p>
            <a:pPr marL="140368" indent="-140368" algn="l">
              <a:lnSpc>
                <a:spcPct val="100000"/>
              </a:lnSpc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Use the flags below to find out…</a:t>
            </a:r>
          </a:p>
        </p:txBody>
      </p:sp>
      <p:pic>
        <p:nvPicPr>
          <p:cNvPr id="12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5461" y="3174047"/>
            <a:ext cx="374261" cy="374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7717" y="3862494"/>
            <a:ext cx="369749" cy="369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5461" y="4576579"/>
            <a:ext cx="374261" cy="374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8582" y="5207127"/>
            <a:ext cx="628020" cy="369747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Netherlands"/>
          <p:cNvSpPr txBox="1"/>
          <p:nvPr/>
        </p:nvSpPr>
        <p:spPr>
          <a:xfrm>
            <a:off x="2536112" y="3160287"/>
            <a:ext cx="1278746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300"/>
              </a:spcBef>
              <a:defRPr cap="all">
                <a:solidFill>
                  <a:srgbClr val="005093"/>
                </a:solidFill>
                <a:latin typeface="Grot12 Condensed"/>
                <a:ea typeface="Grot12 Condensed"/>
                <a:cs typeface="Grot12 Condensed"/>
                <a:sym typeface="Grot12 Condensed"/>
              </a:defRPr>
            </a:lvl1pPr>
          </a:lstStyle>
          <a:p>
            <a:r>
              <a:rPr dirty="0"/>
              <a:t>Netherlands</a:t>
            </a:r>
          </a:p>
        </p:txBody>
      </p:sp>
      <p:sp>
        <p:nvSpPr>
          <p:cNvPr id="133" name="Ukraine"/>
          <p:cNvSpPr txBox="1"/>
          <p:nvPr/>
        </p:nvSpPr>
        <p:spPr>
          <a:xfrm>
            <a:off x="2536112" y="3848735"/>
            <a:ext cx="1161038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300"/>
              </a:spcBef>
              <a:defRPr cap="all">
                <a:solidFill>
                  <a:srgbClr val="005093"/>
                </a:solidFill>
                <a:latin typeface="Grot12 Condensed"/>
                <a:ea typeface="Grot12 Condensed"/>
                <a:cs typeface="Grot12 Condensed"/>
                <a:sym typeface="Grot12 Condensed"/>
              </a:defRPr>
            </a:lvl1pPr>
          </a:lstStyle>
          <a:p>
            <a:r>
              <a:rPr dirty="0"/>
              <a:t>Ukraine</a:t>
            </a:r>
          </a:p>
        </p:txBody>
      </p:sp>
      <p:sp>
        <p:nvSpPr>
          <p:cNvPr id="134" name="Austria"/>
          <p:cNvSpPr txBox="1"/>
          <p:nvPr/>
        </p:nvSpPr>
        <p:spPr>
          <a:xfrm>
            <a:off x="2536111" y="4549882"/>
            <a:ext cx="1161039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300"/>
              </a:spcBef>
              <a:defRPr cap="all">
                <a:solidFill>
                  <a:srgbClr val="005093"/>
                </a:solidFill>
                <a:latin typeface="Grot12 Condensed"/>
                <a:ea typeface="Grot12 Condensed"/>
                <a:cs typeface="Grot12 Condensed"/>
                <a:sym typeface="Grot12 Condensed"/>
              </a:defRPr>
            </a:lvl1pPr>
          </a:lstStyle>
          <a:p>
            <a:r>
              <a:rPr dirty="0"/>
              <a:t>Austria</a:t>
            </a:r>
          </a:p>
        </p:txBody>
      </p:sp>
      <p:sp>
        <p:nvSpPr>
          <p:cNvPr id="135" name="North Macedonia"/>
          <p:cNvSpPr txBox="1"/>
          <p:nvPr/>
        </p:nvSpPr>
        <p:spPr>
          <a:xfrm>
            <a:off x="2536112" y="5200230"/>
            <a:ext cx="1664704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300"/>
              </a:spcBef>
              <a:defRPr cap="all">
                <a:solidFill>
                  <a:srgbClr val="005093"/>
                </a:solidFill>
                <a:latin typeface="Grot12 Condensed"/>
                <a:ea typeface="Grot12 Condensed"/>
                <a:cs typeface="Grot12 Condensed"/>
                <a:sym typeface="Grot12 Condensed"/>
              </a:defRPr>
            </a:lvl1pPr>
          </a:lstStyle>
          <a:p>
            <a:r>
              <a:rPr dirty="0"/>
              <a:t>North Macedonia</a:t>
            </a:r>
          </a:p>
        </p:txBody>
      </p:sp>
      <p:grpSp>
        <p:nvGrpSpPr>
          <p:cNvPr id="138" name="Group"/>
          <p:cNvGrpSpPr/>
          <p:nvPr/>
        </p:nvGrpSpPr>
        <p:grpSpPr>
          <a:xfrm>
            <a:off x="235410" y="3647696"/>
            <a:ext cx="1278747" cy="1218113"/>
            <a:chOff x="13389" y="0"/>
            <a:chExt cx="1278746" cy="1218111"/>
          </a:xfrm>
        </p:grpSpPr>
        <p:pic>
          <p:nvPicPr>
            <p:cNvPr id="136" name="Image" descr="Image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1456" y="0"/>
              <a:ext cx="822614" cy="8231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7" name="GROUP c"/>
            <p:cNvSpPr txBox="1"/>
            <p:nvPr/>
          </p:nvSpPr>
          <p:spPr>
            <a:xfrm>
              <a:off x="13389" y="639651"/>
              <a:ext cx="1278746" cy="5784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spcBef>
                  <a:spcPts val="300"/>
                </a:spcBef>
                <a:defRPr sz="4700">
                  <a:solidFill>
                    <a:srgbClr val="D82333"/>
                  </a:solidFill>
                  <a:latin typeface="England FC DISPLAY Regular"/>
                  <a:ea typeface="England FC DISPLAY Regular"/>
                  <a:cs typeface="England FC DISPLAY Regular"/>
                  <a:sym typeface="England FC DISPLAY Regular"/>
                </a:defRPr>
              </a:lvl1pPr>
            </a:lstStyle>
            <a:p>
              <a:r>
                <a:rPr dirty="0"/>
                <a:t>GROUP c</a:t>
              </a:r>
            </a:p>
          </p:txBody>
        </p:sp>
      </p:grpSp>
      <p:grpSp>
        <p:nvGrpSpPr>
          <p:cNvPr id="145" name="Group"/>
          <p:cNvGrpSpPr/>
          <p:nvPr/>
        </p:nvGrpSpPr>
        <p:grpSpPr>
          <a:xfrm>
            <a:off x="1674372" y="3352960"/>
            <a:ext cx="380505" cy="2081973"/>
            <a:chOff x="0" y="0"/>
            <a:chExt cx="380503" cy="2081971"/>
          </a:xfrm>
        </p:grpSpPr>
        <p:sp>
          <p:nvSpPr>
            <p:cNvPr id="139" name="Line"/>
            <p:cNvSpPr/>
            <p:nvPr/>
          </p:nvSpPr>
          <p:spPr>
            <a:xfrm flipV="1">
              <a:off x="-1" y="0"/>
              <a:ext cx="2" cy="2081972"/>
            </a:xfrm>
            <a:prstGeom prst="line">
              <a:avLst/>
            </a:prstGeom>
            <a:noFill/>
            <a:ln w="25400" cap="flat">
              <a:solidFill>
                <a:srgbClr val="005093">
                  <a:alpha val="24000"/>
                </a:srgbClr>
              </a:solidFill>
              <a:prstDash val="sysDot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grpSp>
          <p:nvGrpSpPr>
            <p:cNvPr id="144" name="Group"/>
            <p:cNvGrpSpPr/>
            <p:nvPr/>
          </p:nvGrpSpPr>
          <p:grpSpPr>
            <a:xfrm>
              <a:off x="12262" y="8668"/>
              <a:ext cx="368242" cy="2064635"/>
              <a:chOff x="0" y="0"/>
              <a:chExt cx="368241" cy="2064633"/>
            </a:xfrm>
          </p:grpSpPr>
          <p:sp>
            <p:nvSpPr>
              <p:cNvPr id="140" name="Line"/>
              <p:cNvSpPr/>
              <p:nvPr/>
            </p:nvSpPr>
            <p:spPr>
              <a:xfrm>
                <a:off x="0" y="0"/>
                <a:ext cx="368242" cy="0"/>
              </a:xfrm>
              <a:prstGeom prst="line">
                <a:avLst/>
              </a:prstGeom>
              <a:noFill/>
              <a:ln w="25400" cap="flat">
                <a:solidFill>
                  <a:srgbClr val="005093">
                    <a:alpha val="24000"/>
                  </a:srgbClr>
                </a:solidFill>
                <a:prstDash val="sysDot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141" name="Line"/>
              <p:cNvSpPr/>
              <p:nvPr/>
            </p:nvSpPr>
            <p:spPr>
              <a:xfrm>
                <a:off x="0" y="2064633"/>
                <a:ext cx="368242" cy="1"/>
              </a:xfrm>
              <a:prstGeom prst="line">
                <a:avLst/>
              </a:prstGeom>
              <a:noFill/>
              <a:ln w="25400" cap="flat">
                <a:solidFill>
                  <a:srgbClr val="005093">
                    <a:alpha val="24000"/>
                  </a:srgbClr>
                </a:solidFill>
                <a:prstDash val="sysDot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142" name="Line"/>
              <p:cNvSpPr/>
              <p:nvPr/>
            </p:nvSpPr>
            <p:spPr>
              <a:xfrm>
                <a:off x="0" y="1376422"/>
                <a:ext cx="368242" cy="1"/>
              </a:xfrm>
              <a:prstGeom prst="line">
                <a:avLst/>
              </a:prstGeom>
              <a:noFill/>
              <a:ln w="25400" cap="flat">
                <a:solidFill>
                  <a:srgbClr val="005093">
                    <a:alpha val="24000"/>
                  </a:srgbClr>
                </a:solidFill>
                <a:prstDash val="sysDot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143" name="Line"/>
              <p:cNvSpPr/>
              <p:nvPr/>
            </p:nvSpPr>
            <p:spPr>
              <a:xfrm>
                <a:off x="0" y="688211"/>
                <a:ext cx="368242" cy="1"/>
              </a:xfrm>
              <a:prstGeom prst="line">
                <a:avLst/>
              </a:prstGeom>
              <a:noFill/>
              <a:ln w="25400" cap="flat">
                <a:solidFill>
                  <a:srgbClr val="005093">
                    <a:alpha val="24000"/>
                  </a:srgbClr>
                </a:solidFill>
                <a:prstDash val="sysDot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dirty="0"/>
              </a:p>
            </p:txBody>
          </p:sp>
        </p:grp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F4BD4940-8226-DF4F-9328-4D2326591023}"/>
              </a:ext>
            </a:extLst>
          </p:cNvPr>
          <p:cNvSpPr txBox="1"/>
          <p:nvPr/>
        </p:nvSpPr>
        <p:spPr>
          <a:xfrm>
            <a:off x="336428" y="258032"/>
            <a:ext cx="6198183" cy="1245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dirty="0"/>
              <a:t>WELCOME TO AMSTERDAM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1000"/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build="p" bldLvl="5" animBg="1" advAuto="0"/>
      <p:bldP spid="132" grpId="0" animBg="1" advAuto="0"/>
      <p:bldP spid="133" grpId="0" animBg="1" advAuto="0"/>
      <p:bldP spid="134" grpId="0" animBg="1" advAuto="0"/>
      <p:bldP spid="135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"/>
          <p:cNvSpPr/>
          <p:nvPr/>
        </p:nvSpPr>
        <p:spPr>
          <a:xfrm>
            <a:off x="6658464" y="399070"/>
            <a:ext cx="2541041" cy="3097933"/>
          </a:xfrm>
          <a:prstGeom prst="rect">
            <a:avLst/>
          </a:prstGeom>
          <a:solidFill>
            <a:srgbClr val="005093"/>
          </a:solidFill>
          <a:ln w="12700">
            <a:miter lim="400000"/>
          </a:ln>
        </p:spPr>
        <p:txBody>
          <a:bodyPr lIns="45719" rIns="45719" anchor="ctr"/>
          <a:lstStyle/>
          <a:p>
            <a:endParaRPr dirty="0"/>
          </a:p>
        </p:txBody>
      </p:sp>
      <p:pic>
        <p:nvPicPr>
          <p:cNvPr id="150" name="England_Crest_2COL_SPOT_FILL.png" descr="England_Crest_2COL_SPOT_FI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3" name="Group"/>
          <p:cNvGrpSpPr/>
          <p:nvPr/>
        </p:nvGrpSpPr>
        <p:grpSpPr>
          <a:xfrm>
            <a:off x="6653451" y="394284"/>
            <a:ext cx="5150985" cy="6086121"/>
            <a:chOff x="0" y="0"/>
            <a:chExt cx="5150984" cy="6086120"/>
          </a:xfrm>
        </p:grpSpPr>
        <p:pic>
          <p:nvPicPr>
            <p:cNvPr id="151" name="1683217.JPG" descr="1683217.JPG"/>
            <p:cNvPicPr>
              <a:picLocks noChangeAspect="1"/>
            </p:cNvPicPr>
            <p:nvPr/>
          </p:nvPicPr>
          <p:blipFill>
            <a:blip r:embed="rId4"/>
            <a:srcRect l="1582" t="13747" r="5398" b="1955"/>
            <a:stretch>
              <a:fillRect/>
            </a:stretch>
          </p:blipFill>
          <p:spPr>
            <a:xfrm>
              <a:off x="0" y="3161620"/>
              <a:ext cx="5150985" cy="2924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1656005.JPG" descr="1656005.JPG"/>
            <p:cNvPicPr>
              <a:picLocks noChangeAspect="1"/>
            </p:cNvPicPr>
            <p:nvPr/>
          </p:nvPicPr>
          <p:blipFill>
            <a:blip r:embed="rId5"/>
            <a:srcRect l="33518" r="15335"/>
            <a:stretch>
              <a:fillRect/>
            </a:stretch>
          </p:blipFill>
          <p:spPr>
            <a:xfrm>
              <a:off x="2592865" y="0"/>
              <a:ext cx="2553424" cy="31152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4" name="Title 1"/>
          <p:cNvSpPr txBox="1"/>
          <p:nvPr/>
        </p:nvSpPr>
        <p:spPr>
          <a:xfrm>
            <a:off x="6852991" y="643423"/>
            <a:ext cx="2261000" cy="2723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 lnSpcReduction="10000"/>
          </a:bodyPr>
          <a:lstStyle>
            <a:lvl1pPr defTabSz="868680">
              <a:defRPr sz="2375" b="1">
                <a:solidFill>
                  <a:srgbClr val="FFFFFF"/>
                </a:solidFill>
                <a:latin typeface="Grot12 Condensed"/>
                <a:ea typeface="Grot12 Condensed"/>
                <a:cs typeface="Grot12 Condensed"/>
                <a:sym typeface="Grot12 Condensed"/>
              </a:defRPr>
            </a:lvl1pPr>
          </a:lstStyle>
          <a:p>
            <a:r>
              <a:rPr dirty="0"/>
              <a:t>In Amsterdam we are going to use maths skills to look at how footballers use angles to improve their game.</a:t>
            </a:r>
          </a:p>
        </p:txBody>
      </p:sp>
      <p:sp>
        <p:nvSpPr>
          <p:cNvPr id="155" name="Subtitle 2"/>
          <p:cNvSpPr txBox="1"/>
          <p:nvPr/>
        </p:nvSpPr>
        <p:spPr>
          <a:xfrm>
            <a:off x="336281" y="2792493"/>
            <a:ext cx="4674215" cy="1289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defTabSz="905255">
              <a:spcBef>
                <a:spcPts val="200"/>
              </a:spcBef>
              <a:defRPr sz="1386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lang="en-GB" dirty="0"/>
              <a:t>Learning</a:t>
            </a:r>
            <a:r>
              <a:rPr dirty="0"/>
              <a:t> objectives: </a:t>
            </a:r>
          </a:p>
          <a:p>
            <a:pPr marL="185286" indent="-185286" defTabSz="905255">
              <a:spcBef>
                <a:spcPts val="200"/>
              </a:spcBef>
              <a:buClr>
                <a:srgbClr val="D82333"/>
              </a:buClr>
              <a:buSzPct val="100000"/>
              <a:buAutoNum type="arabicPeriod"/>
              <a:defRPr sz="1386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To be able to identify, group and measure basic angles.</a:t>
            </a:r>
          </a:p>
          <a:p>
            <a:pPr marL="185286" indent="-185286" defTabSz="905255">
              <a:spcBef>
                <a:spcPts val="200"/>
              </a:spcBef>
              <a:buClr>
                <a:srgbClr val="D82333"/>
              </a:buClr>
              <a:buSzPct val="100000"/>
              <a:buAutoNum type="arabicPeriod"/>
              <a:defRPr sz="1386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Identify 0</a:t>
            </a:r>
            <a:r>
              <a:rPr sz="1400" baseline="31999" dirty="0"/>
              <a:t>o</a:t>
            </a:r>
            <a:r>
              <a:rPr dirty="0"/>
              <a:t>, 45</a:t>
            </a:r>
            <a:r>
              <a:rPr sz="1400" baseline="31999" dirty="0"/>
              <a:t>o</a:t>
            </a:r>
            <a:r>
              <a:rPr dirty="0"/>
              <a:t> , 90</a:t>
            </a:r>
            <a:r>
              <a:rPr sz="1400" baseline="31999" dirty="0"/>
              <a:t>o</a:t>
            </a:r>
            <a:r>
              <a:rPr dirty="0"/>
              <a:t> and 180</a:t>
            </a:r>
            <a:r>
              <a:rPr sz="1400" baseline="31999" dirty="0"/>
              <a:t>o</a:t>
            </a:r>
            <a:r>
              <a:rPr dirty="0"/>
              <a:t>. </a:t>
            </a:r>
          </a:p>
          <a:p>
            <a:pPr marL="185286" indent="-185286" defTabSz="905255">
              <a:spcBef>
                <a:spcPts val="200"/>
              </a:spcBef>
              <a:buClr>
                <a:srgbClr val="D82333"/>
              </a:buClr>
              <a:buSzPct val="100000"/>
              <a:buAutoNum type="arabicPeriod"/>
              <a:defRPr sz="1386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Measure angles using a protractor.</a:t>
            </a:r>
          </a:p>
          <a:p>
            <a:pPr marL="185286" indent="-185286" defTabSz="905255">
              <a:spcBef>
                <a:spcPts val="200"/>
              </a:spcBef>
              <a:buClr>
                <a:srgbClr val="D82333"/>
              </a:buClr>
              <a:buSzPct val="100000"/>
              <a:buAutoNum type="arabicPeriod"/>
              <a:defRPr sz="1386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Group angles into acute, obtuse and right angles.</a:t>
            </a:r>
          </a:p>
        </p:txBody>
      </p:sp>
      <p:sp>
        <p:nvSpPr>
          <p:cNvPr id="157" name="Title 1"/>
          <p:cNvSpPr txBox="1"/>
          <p:nvPr/>
        </p:nvSpPr>
        <p:spPr>
          <a:xfrm>
            <a:off x="334213" y="2347238"/>
            <a:ext cx="4173011" cy="582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1700" b="1">
                <a:solidFill>
                  <a:srgbClr val="005093"/>
                </a:solidFill>
                <a:latin typeface="Grot12 Condensed"/>
                <a:ea typeface="Grot12 Condensed"/>
                <a:cs typeface="Grot12 Condensed"/>
                <a:sym typeface="Grot12 Condensed"/>
              </a:defRPr>
            </a:lvl1pPr>
          </a:lstStyle>
          <a:p>
            <a:r>
              <a:rPr dirty="0"/>
              <a:t>How do I get the football into the net?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39A141A-6547-E049-B096-9F9298F20C96}"/>
              </a:ext>
            </a:extLst>
          </p:cNvPr>
          <p:cNvSpPr txBox="1"/>
          <p:nvPr/>
        </p:nvSpPr>
        <p:spPr>
          <a:xfrm>
            <a:off x="336428" y="258031"/>
            <a:ext cx="6275224" cy="2418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sz="9500" dirty="0"/>
              <a:t>YOUR BIG QUESTION TO ANSWER IN AMSTERDAM IS:</a:t>
            </a:r>
            <a:endParaRPr sz="9500"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1000"/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1000"/>
                                        <p:tgtEl>
                                          <p:spTgt spid="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1000"/>
                                        <p:tgtEl>
                                          <p:spTgt spid="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build="p" bldLvl="5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340337" y="2878815"/>
            <a:ext cx="2917408" cy="588772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lvl1pPr>
          </a:lstStyle>
          <a:p>
            <a:r>
              <a:rPr dirty="0"/>
              <a:t>How many ways can you think of that angles are used in football? </a:t>
            </a:r>
          </a:p>
        </p:txBody>
      </p:sp>
      <p:pic>
        <p:nvPicPr>
          <p:cNvPr id="162" name="England_Crest_2COL_SPOT_FILL.png" descr="England_Crest_2COL_SPOT_FI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7" name="Group"/>
          <p:cNvGrpSpPr/>
          <p:nvPr/>
        </p:nvGrpSpPr>
        <p:grpSpPr>
          <a:xfrm>
            <a:off x="384353" y="3853577"/>
            <a:ext cx="4373903" cy="1165821"/>
            <a:chOff x="0" y="0"/>
            <a:chExt cx="4373902" cy="1165820"/>
          </a:xfrm>
        </p:grpSpPr>
        <p:pic>
          <p:nvPicPr>
            <p:cNvPr id="164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9981"/>
              <a:ext cx="995546" cy="11358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74783" y="0"/>
              <a:ext cx="1026378" cy="11658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85149" y="31924"/>
              <a:ext cx="1488754" cy="11338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8" name="Title 1"/>
          <p:cNvSpPr txBox="1"/>
          <p:nvPr/>
        </p:nvSpPr>
        <p:spPr>
          <a:xfrm>
            <a:off x="343405" y="2534218"/>
            <a:ext cx="3137769" cy="289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 lnSpcReduction="10000"/>
          </a:bodyPr>
          <a:lstStyle>
            <a:lvl1pPr defTabSz="795527">
              <a:defRPr sz="1392" b="1">
                <a:solidFill>
                  <a:srgbClr val="005093"/>
                </a:solidFill>
                <a:latin typeface="Grot12 Condensed"/>
                <a:ea typeface="Grot12 Condensed"/>
                <a:cs typeface="Grot12 Condensed"/>
                <a:sym typeface="Grot12 Condensed"/>
              </a:defRPr>
            </a:lvl1pPr>
          </a:lstStyle>
          <a:p>
            <a:r>
              <a:rPr dirty="0"/>
              <a:t>Think, Pair, Share</a:t>
            </a:r>
          </a:p>
        </p:txBody>
      </p:sp>
      <p:grpSp>
        <p:nvGrpSpPr>
          <p:cNvPr id="182" name="Group"/>
          <p:cNvGrpSpPr/>
          <p:nvPr/>
        </p:nvGrpSpPr>
        <p:grpSpPr>
          <a:xfrm>
            <a:off x="7105819" y="379190"/>
            <a:ext cx="3567700" cy="6099620"/>
            <a:chOff x="0" y="0"/>
            <a:chExt cx="3567699" cy="6099619"/>
          </a:xfrm>
        </p:grpSpPr>
        <p:pic>
          <p:nvPicPr>
            <p:cNvPr id="169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-1265961" y="1265960"/>
              <a:ext cx="6099621" cy="3567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1" name="Group"/>
            <p:cNvGrpSpPr/>
            <p:nvPr/>
          </p:nvGrpSpPr>
          <p:grpSpPr>
            <a:xfrm>
              <a:off x="96288" y="90931"/>
              <a:ext cx="3395227" cy="5033676"/>
              <a:chOff x="0" y="0"/>
              <a:chExt cx="3395226" cy="5033674"/>
            </a:xfrm>
          </p:grpSpPr>
          <p:pic>
            <p:nvPicPr>
              <p:cNvPr id="170" name="Image" descr="Image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2217951"/>
                <a:ext cx="520544" cy="5752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1" name="Image" descr="Image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16129" y="2217951"/>
                <a:ext cx="520544" cy="5752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2" name="Image" descr="Image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74682" y="2217951"/>
                <a:ext cx="520545" cy="5752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3" name="Image" descr="Image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32561" y="1193824"/>
                <a:ext cx="520544" cy="5752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4" name="Image" descr="Image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37341" y="1193824"/>
                <a:ext cx="520544" cy="5752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5" name="Image" descr="Image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8365" y="1193824"/>
                <a:ext cx="520544" cy="5752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6" name="Image" descr="Image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47947" y="0"/>
                <a:ext cx="520544" cy="57528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7" name="Image" descr="Image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77467" y="3106744"/>
                <a:ext cx="520545" cy="57528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8" name="Image" descr="Image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2004" y="3106744"/>
                <a:ext cx="520544" cy="57528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9" name="Image" descr="Image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94194" y="4458387"/>
                <a:ext cx="520544" cy="5752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0" name="Image" descr="Image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8918" y="4458387"/>
                <a:ext cx="520544" cy="5752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5C6D83B7-5A53-BB4F-9FCD-B7F0B8CE918D}"/>
              </a:ext>
            </a:extLst>
          </p:cNvPr>
          <p:cNvSpPr txBox="1"/>
          <p:nvPr/>
        </p:nvSpPr>
        <p:spPr>
          <a:xfrm>
            <a:off x="336428" y="258032"/>
            <a:ext cx="5428752" cy="2276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dirty="0"/>
              <a:t>WHERE ARE ANGLES USED IN FOOTBALL?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 advAuto="0"/>
      <p:bldP spid="167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England_Crest_2COL_SPOT_FILL.png" descr="England_Crest_2COL_SPOT_FI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34F5841-1DAA-0045-9AD9-9B91C9F8F00F}"/>
              </a:ext>
            </a:extLst>
          </p:cNvPr>
          <p:cNvSpPr txBox="1"/>
          <p:nvPr/>
        </p:nvSpPr>
        <p:spPr>
          <a:xfrm>
            <a:off x="336428" y="258031"/>
            <a:ext cx="5662928" cy="2184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dirty="0"/>
              <a:t>HOW DO FOOTBALLERS USE ANGLES?</a:t>
            </a:r>
            <a:endParaRPr dirty="0"/>
          </a:p>
        </p:txBody>
      </p:sp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6706C2E9-BF30-7B4B-ADC5-5684DD2A52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183" y="2171502"/>
            <a:ext cx="7879279" cy="4189729"/>
          </a:xfrm>
          <a:prstGeom prst="rect">
            <a:avLst/>
          </a:prstGeom>
          <a:ln>
            <a:noFill/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B296E39-7856-C94E-AF86-595209AA7A8D}"/>
              </a:ext>
            </a:extLst>
          </p:cNvPr>
          <p:cNvSpPr/>
          <p:nvPr/>
        </p:nvSpPr>
        <p:spPr>
          <a:xfrm>
            <a:off x="7140896" y="3527440"/>
            <a:ext cx="1477851" cy="147785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9" name="Triangle 8">
            <a:hlinkClick r:id="rId6" highlightClick="1"/>
            <a:extLst>
              <a:ext uri="{FF2B5EF4-FFF2-40B4-BE49-F238E27FC236}">
                <a16:creationId xmlns:a16="http://schemas.microsoft.com/office/drawing/2014/main" id="{498030FF-0A2F-9A44-86D7-D66F4E5B56E9}"/>
              </a:ext>
            </a:extLst>
          </p:cNvPr>
          <p:cNvSpPr/>
          <p:nvPr/>
        </p:nvSpPr>
        <p:spPr>
          <a:xfrm rot="5400000">
            <a:off x="7668929" y="4002349"/>
            <a:ext cx="612518" cy="528033"/>
          </a:xfrm>
          <a:prstGeom prst="triangle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amsterdamarena_top1-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8" r="5648"/>
          <a:stretch/>
        </p:blipFill>
        <p:spPr>
          <a:xfrm>
            <a:off x="6665546" y="2623938"/>
            <a:ext cx="5150986" cy="386324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93" name="Amsterdam_Arena_Roof_Ope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0" r="11660"/>
          <a:stretch/>
        </p:blipFill>
        <p:spPr>
          <a:xfrm>
            <a:off x="9258412" y="370823"/>
            <a:ext cx="2553425" cy="221944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94" name="da2aaa05a9724e2d845cc447841543bf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1" r="11651"/>
          <a:stretch/>
        </p:blipFill>
        <p:spPr>
          <a:xfrm>
            <a:off x="6665546" y="370823"/>
            <a:ext cx="2553424" cy="221944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96" name="England_Crest_2COL_SPOT_FILL.png" descr="England_Crest_2COL_SPOT_FIL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Title 1"/>
          <p:cNvSpPr txBox="1"/>
          <p:nvPr/>
        </p:nvSpPr>
        <p:spPr>
          <a:xfrm>
            <a:off x="343405" y="1575114"/>
            <a:ext cx="3251633" cy="861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1600" b="1">
                <a:solidFill>
                  <a:srgbClr val="005093"/>
                </a:solidFill>
                <a:latin typeface="Grot12 Condensed"/>
                <a:ea typeface="Grot12 Condensed"/>
                <a:cs typeface="Grot12 Condensed"/>
                <a:sym typeface="Grot12 Condensed"/>
              </a:defRPr>
            </a:lvl1pPr>
          </a:lstStyle>
          <a:p>
            <a:r>
              <a:rPr dirty="0"/>
              <a:t>Find all the examples of angles you can around the football pitch.</a:t>
            </a:r>
          </a:p>
        </p:txBody>
      </p:sp>
      <p:pic>
        <p:nvPicPr>
          <p:cNvPr id="199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950" y="2552369"/>
            <a:ext cx="6132353" cy="2584123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ECD0BE-7E09-594F-8267-E5E392C9B262}"/>
              </a:ext>
            </a:extLst>
          </p:cNvPr>
          <p:cNvSpPr txBox="1"/>
          <p:nvPr/>
        </p:nvSpPr>
        <p:spPr>
          <a:xfrm>
            <a:off x="336428" y="258032"/>
            <a:ext cx="5361845" cy="1317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dirty="0"/>
              <a:t>TASK:</a:t>
            </a:r>
            <a:endParaRPr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England_Crest_2COL_SPOT_FILL.png" descr="England_Crest_2COL_SPOT_FI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66EA409-8777-EC46-9F0B-2293381691EC}"/>
              </a:ext>
            </a:extLst>
          </p:cNvPr>
          <p:cNvSpPr txBox="1"/>
          <p:nvPr/>
        </p:nvSpPr>
        <p:spPr>
          <a:xfrm>
            <a:off x="336428" y="258032"/>
            <a:ext cx="5372996" cy="1336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dirty="0"/>
              <a:t>SOLUTION:</a:t>
            </a:r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932B2FE-9985-422C-8689-D1DF9025F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144" y="1709898"/>
            <a:ext cx="8568603" cy="428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England_Crest_2COL_SPOT_FILL.png" descr="England_Crest_2COL_SPOT_FI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Title 1"/>
          <p:cNvSpPr txBox="1"/>
          <p:nvPr/>
        </p:nvSpPr>
        <p:spPr>
          <a:xfrm>
            <a:off x="343405" y="1575114"/>
            <a:ext cx="4143183" cy="861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1600" b="1">
                <a:solidFill>
                  <a:srgbClr val="005093"/>
                </a:solidFill>
                <a:latin typeface="Grot12 Condensed"/>
                <a:ea typeface="Grot12 Condensed"/>
                <a:cs typeface="Grot12 Condensed"/>
                <a:sym typeface="Grot12 Condensed"/>
              </a:defRPr>
            </a:lvl1pPr>
          </a:lstStyle>
          <a:p>
            <a:r>
              <a:rPr dirty="0"/>
              <a:t>Using your knowledge of angles, help the England team plan their passing and shooting tactics. </a:t>
            </a:r>
          </a:p>
        </p:txBody>
      </p:sp>
      <p:sp>
        <p:nvSpPr>
          <p:cNvPr id="212" name="Subtitle 2"/>
          <p:cNvSpPr txBox="1"/>
          <p:nvPr/>
        </p:nvSpPr>
        <p:spPr>
          <a:xfrm>
            <a:off x="341353" y="2230152"/>
            <a:ext cx="4541310" cy="2624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>
              <a:spcBef>
                <a:spcPts val="300"/>
              </a:spcBef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You will do this by:</a:t>
            </a:r>
          </a:p>
          <a:p>
            <a:pPr marL="140368" indent="-140368"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Identifying 0</a:t>
            </a:r>
            <a:r>
              <a:rPr baseline="31999" dirty="0"/>
              <a:t>o</a:t>
            </a:r>
            <a:r>
              <a:rPr dirty="0"/>
              <a:t>, 45</a:t>
            </a:r>
            <a:r>
              <a:rPr baseline="31999" dirty="0"/>
              <a:t>o</a:t>
            </a:r>
            <a:r>
              <a:rPr dirty="0"/>
              <a:t> , 90</a:t>
            </a:r>
            <a:r>
              <a:rPr baseline="31999" dirty="0"/>
              <a:t>o</a:t>
            </a:r>
            <a:r>
              <a:rPr dirty="0"/>
              <a:t> and 180</a:t>
            </a:r>
            <a:r>
              <a:rPr baseline="31999" dirty="0"/>
              <a:t>o</a:t>
            </a:r>
            <a:r>
              <a:rPr dirty="0"/>
              <a:t> angles.</a:t>
            </a:r>
          </a:p>
          <a:p>
            <a:pPr marL="140368" indent="-140368"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Measuring the angles the players use with a protractor.</a:t>
            </a:r>
          </a:p>
          <a:p>
            <a:pPr marL="140368" indent="-140368"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Identify angles as acute, obtuse or right angles.</a:t>
            </a:r>
          </a:p>
          <a:p>
            <a:pPr marL="140368" indent="-140368"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Planning your own route to goal using angles.</a:t>
            </a:r>
          </a:p>
        </p:txBody>
      </p:sp>
      <p:pic>
        <p:nvPicPr>
          <p:cNvPr id="21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934" y="2835343"/>
            <a:ext cx="6206617" cy="36454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7" name="Group"/>
          <p:cNvGrpSpPr/>
          <p:nvPr/>
        </p:nvGrpSpPr>
        <p:grpSpPr>
          <a:xfrm>
            <a:off x="5854423" y="1101331"/>
            <a:ext cx="5736160" cy="1528917"/>
            <a:chOff x="0" y="0"/>
            <a:chExt cx="5736158" cy="1528916"/>
          </a:xfrm>
        </p:grpSpPr>
        <p:pic>
          <p:nvPicPr>
            <p:cNvPr id="214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9318"/>
              <a:ext cx="1305610" cy="14895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5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6395" y="0"/>
              <a:ext cx="1346045" cy="1528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6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83732" y="41866"/>
              <a:ext cx="1952427" cy="14870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12552967-890C-2343-B8F3-5357AB02EBB2}"/>
              </a:ext>
            </a:extLst>
          </p:cNvPr>
          <p:cNvSpPr txBox="1"/>
          <p:nvPr/>
        </p:nvSpPr>
        <p:spPr>
          <a:xfrm>
            <a:off x="336428" y="258032"/>
            <a:ext cx="5361845" cy="1317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dirty="0"/>
              <a:t>TASK: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1000"/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1000"/>
                                        <p:tgtEl>
                                          <p:spTgt spid="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1000"/>
                                        <p:tgtEl>
                                          <p:spTgt spid="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12">
                                            <p:txEl>
                                              <p:charRg st="216" end="2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1000"/>
                                        <p:tgtEl>
                                          <p:spTgt spid="212">
                                            <p:txEl>
                                              <p:charRg st="216" end="2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 build="p" bldLvl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England_Crest_2COL_SPOT_FILL.png" descr="England_Crest_2COL_SPOT_FI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Title 1"/>
          <p:cNvSpPr txBox="1"/>
          <p:nvPr/>
        </p:nvSpPr>
        <p:spPr>
          <a:xfrm>
            <a:off x="343405" y="1575114"/>
            <a:ext cx="3960966" cy="333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 lnSpcReduction="10000"/>
          </a:bodyPr>
          <a:lstStyle>
            <a:lvl1pPr>
              <a:defRPr sz="1600" b="1">
                <a:solidFill>
                  <a:srgbClr val="005093"/>
                </a:solidFill>
                <a:latin typeface="Grot12 Condensed"/>
                <a:ea typeface="Grot12 Condensed"/>
                <a:cs typeface="Grot12 Condensed"/>
                <a:sym typeface="Grot12 Condensed"/>
              </a:defRPr>
            </a:lvl1pPr>
          </a:lstStyle>
          <a:p>
            <a:r>
              <a:rPr dirty="0"/>
              <a:t>Angles in practice with football skills.</a:t>
            </a:r>
          </a:p>
        </p:txBody>
      </p:sp>
      <p:sp>
        <p:nvSpPr>
          <p:cNvPr id="224" name="Subtitle 2"/>
          <p:cNvSpPr txBox="1"/>
          <p:nvPr/>
        </p:nvSpPr>
        <p:spPr>
          <a:xfrm>
            <a:off x="340337" y="1908429"/>
            <a:ext cx="4609978" cy="1307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>
              <a:spcBef>
                <a:spcPts val="1000"/>
              </a:spcBef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Now it’s time to put your angles knowledge into practice with some football passing skills.</a:t>
            </a:r>
          </a:p>
          <a:p>
            <a:pPr>
              <a:spcBef>
                <a:spcPts val="1000"/>
              </a:spcBef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Your teacher will call out what pass you need to make.</a:t>
            </a:r>
          </a:p>
        </p:txBody>
      </p:sp>
      <p:grpSp>
        <p:nvGrpSpPr>
          <p:cNvPr id="238" name="Group"/>
          <p:cNvGrpSpPr/>
          <p:nvPr/>
        </p:nvGrpSpPr>
        <p:grpSpPr>
          <a:xfrm>
            <a:off x="1907379" y="3294753"/>
            <a:ext cx="9835555" cy="2766326"/>
            <a:chOff x="0" y="0"/>
            <a:chExt cx="9835554" cy="2766325"/>
          </a:xfrm>
        </p:grpSpPr>
        <p:grpSp>
          <p:nvGrpSpPr>
            <p:cNvPr id="229" name="Group"/>
            <p:cNvGrpSpPr/>
            <p:nvPr/>
          </p:nvGrpSpPr>
          <p:grpSpPr>
            <a:xfrm>
              <a:off x="0" y="-1"/>
              <a:ext cx="2606552" cy="2766327"/>
              <a:chOff x="0" y="0"/>
              <a:chExt cx="2606551" cy="2766325"/>
            </a:xfrm>
          </p:grpSpPr>
          <p:grpSp>
            <p:nvGrpSpPr>
              <p:cNvPr id="227" name="Group"/>
              <p:cNvGrpSpPr/>
              <p:nvPr/>
            </p:nvGrpSpPr>
            <p:grpSpPr>
              <a:xfrm>
                <a:off x="0" y="0"/>
                <a:ext cx="2606552" cy="2615711"/>
                <a:chOff x="0" y="0"/>
                <a:chExt cx="2606551" cy="2615710"/>
              </a:xfrm>
            </p:grpSpPr>
            <p:pic>
              <p:nvPicPr>
                <p:cNvPr id="225" name="Image" descr="Image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0" y="0"/>
                  <a:ext cx="2606552" cy="261571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26" name="Image" descr="Image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7181">
                  <a:off x="2111423" y="2245839"/>
                  <a:ext cx="81087" cy="11739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28" name="90o PASS"/>
              <p:cNvSpPr txBox="1"/>
              <p:nvPr/>
            </p:nvSpPr>
            <p:spPr>
              <a:xfrm>
                <a:off x="1009037" y="2407148"/>
                <a:ext cx="881990" cy="3591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spcBef>
                    <a:spcPts val="1000"/>
                  </a:spcBef>
                  <a:defRPr sz="1400">
                    <a:solidFill>
                      <a:srgbClr val="005093"/>
                    </a:solidFill>
                    <a:latin typeface="Grot12 Normal"/>
                    <a:ea typeface="Grot12 Normal"/>
                    <a:cs typeface="Grot12 Normal"/>
                    <a:sym typeface="Grot12 Normal"/>
                  </a:defRPr>
                </a:pPr>
                <a:r>
                  <a:rPr dirty="0"/>
                  <a:t>90</a:t>
                </a:r>
                <a:r>
                  <a:rPr baseline="31999" dirty="0"/>
                  <a:t>o </a:t>
                </a:r>
                <a:r>
                  <a:rPr dirty="0"/>
                  <a:t>PASS</a:t>
                </a:r>
              </a:p>
            </p:txBody>
          </p:sp>
        </p:grpSp>
        <p:grpSp>
          <p:nvGrpSpPr>
            <p:cNvPr id="234" name="Group"/>
            <p:cNvGrpSpPr/>
            <p:nvPr/>
          </p:nvGrpSpPr>
          <p:grpSpPr>
            <a:xfrm>
              <a:off x="3713721" y="-1"/>
              <a:ext cx="2591796" cy="2766327"/>
              <a:chOff x="0" y="0"/>
              <a:chExt cx="2591794" cy="2766325"/>
            </a:xfrm>
          </p:grpSpPr>
          <p:grpSp>
            <p:nvGrpSpPr>
              <p:cNvPr id="232" name="Group"/>
              <p:cNvGrpSpPr/>
              <p:nvPr/>
            </p:nvGrpSpPr>
            <p:grpSpPr>
              <a:xfrm>
                <a:off x="0" y="0"/>
                <a:ext cx="2591795" cy="2615711"/>
                <a:chOff x="0" y="0"/>
                <a:chExt cx="2591794" cy="2615710"/>
              </a:xfrm>
            </p:grpSpPr>
            <p:pic>
              <p:nvPicPr>
                <p:cNvPr id="230" name="Image" descr="Image"/>
                <p:cNvPicPr>
                  <a:picLocks noChangeAspect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>
                <a:xfrm>
                  <a:off x="0" y="0"/>
                  <a:ext cx="2591795" cy="261571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31" name="Image" descr="Image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18995427">
                  <a:off x="1999655" y="706335"/>
                  <a:ext cx="81086" cy="11739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33" name="45o PASS"/>
              <p:cNvSpPr txBox="1"/>
              <p:nvPr/>
            </p:nvSpPr>
            <p:spPr>
              <a:xfrm>
                <a:off x="789112" y="2407148"/>
                <a:ext cx="878198" cy="3591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spcBef>
                    <a:spcPts val="1000"/>
                  </a:spcBef>
                  <a:defRPr sz="1400">
                    <a:solidFill>
                      <a:srgbClr val="005093"/>
                    </a:solidFill>
                    <a:latin typeface="Grot12 Normal"/>
                    <a:ea typeface="Grot12 Normal"/>
                    <a:cs typeface="Grot12 Normal"/>
                    <a:sym typeface="Grot12 Normal"/>
                  </a:defRPr>
                </a:pPr>
                <a:r>
                  <a:rPr dirty="0"/>
                  <a:t>45</a:t>
                </a:r>
                <a:r>
                  <a:rPr baseline="31999" dirty="0"/>
                  <a:t>o </a:t>
                </a:r>
                <a:r>
                  <a:rPr dirty="0"/>
                  <a:t>PASS</a:t>
                </a:r>
              </a:p>
            </p:txBody>
          </p:sp>
        </p:grpSp>
        <p:grpSp>
          <p:nvGrpSpPr>
            <p:cNvPr id="237" name="Group"/>
            <p:cNvGrpSpPr/>
            <p:nvPr/>
          </p:nvGrpSpPr>
          <p:grpSpPr>
            <a:xfrm>
              <a:off x="7011971" y="675690"/>
              <a:ext cx="2823584" cy="2090636"/>
              <a:chOff x="0" y="0"/>
              <a:chExt cx="2823583" cy="2090635"/>
            </a:xfrm>
          </p:grpSpPr>
          <p:pic>
            <p:nvPicPr>
              <p:cNvPr id="235" name="Image" descr="Image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2823584" cy="7968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36" name="0o PASS"/>
              <p:cNvSpPr txBox="1"/>
              <p:nvPr/>
            </p:nvSpPr>
            <p:spPr>
              <a:xfrm>
                <a:off x="1026868" y="1731458"/>
                <a:ext cx="769846" cy="3591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spcBef>
                    <a:spcPts val="1000"/>
                  </a:spcBef>
                  <a:defRPr sz="1400">
                    <a:solidFill>
                      <a:srgbClr val="005093"/>
                    </a:solidFill>
                    <a:latin typeface="Grot12 Normal"/>
                    <a:ea typeface="Grot12 Normal"/>
                    <a:cs typeface="Grot12 Normal"/>
                    <a:sym typeface="Grot12 Normal"/>
                  </a:defRPr>
                </a:pPr>
                <a:r>
                  <a:rPr dirty="0"/>
                  <a:t>0</a:t>
                </a:r>
                <a:r>
                  <a:rPr baseline="31999" dirty="0"/>
                  <a:t>o </a:t>
                </a:r>
                <a:r>
                  <a:rPr dirty="0"/>
                  <a:t>PASS</a:t>
                </a:r>
              </a:p>
            </p:txBody>
          </p:sp>
        </p:grp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893E43F8-5C65-B14F-9922-35333D9CEE4E}"/>
              </a:ext>
            </a:extLst>
          </p:cNvPr>
          <p:cNvSpPr txBox="1"/>
          <p:nvPr/>
        </p:nvSpPr>
        <p:spPr>
          <a:xfrm>
            <a:off x="336428" y="258032"/>
            <a:ext cx="5361845" cy="1317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dirty="0"/>
              <a:t>TASK: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24">
                                            <p:txEl>
                                              <p:charRg st="147" end="14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1000"/>
                                        <p:tgtEl>
                                          <p:spTgt spid="224">
                                            <p:txEl>
                                              <p:charRg st="147" end="14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 build="p" bldLvl="5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22386262900E489A061346DC7B7A48" ma:contentTypeVersion="12" ma:contentTypeDescription="Create a new document." ma:contentTypeScope="" ma:versionID="b7eeff0c917d904a251998aba1fadbbd">
  <xsd:schema xmlns:xsd="http://www.w3.org/2001/XMLSchema" xmlns:xs="http://www.w3.org/2001/XMLSchema" xmlns:p="http://schemas.microsoft.com/office/2006/metadata/properties" xmlns:ns2="4b31ba56-69c9-4f7b-a39a-403e4e2674f0" xmlns:ns3="49db2f9b-a592-452f-a9b5-f90c48491e0e" targetNamespace="http://schemas.microsoft.com/office/2006/metadata/properties" ma:root="true" ma:fieldsID="eeb9ffee5fe9ad6a54dad368d4f8c798" ns2:_="" ns3:_="">
    <xsd:import namespace="4b31ba56-69c9-4f7b-a39a-403e4e2674f0"/>
    <xsd:import namespace="49db2f9b-a592-452f-a9b5-f90c48491e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3:SharedWithUsers" minOccurs="0"/>
                <xsd:element ref="ns2:MediaServiceOCR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31ba56-69c9-4f7b-a39a-403e4e2674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db2f9b-a592-452f-a9b5-f90c48491e0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EAF5E1A-523D-436B-8F92-4356E86B269B}">
  <ds:schemaRefs>
    <ds:schemaRef ds:uri="http://purl.org/dc/dcmitype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49db2f9b-a592-452f-a9b5-f90c48491e0e"/>
    <ds:schemaRef ds:uri="4b31ba56-69c9-4f7b-a39a-403e4e2674f0"/>
  </ds:schemaRefs>
</ds:datastoreItem>
</file>

<file path=customXml/itemProps2.xml><?xml version="1.0" encoding="utf-8"?>
<ds:datastoreItem xmlns:ds="http://schemas.openxmlformats.org/officeDocument/2006/customXml" ds:itemID="{6A19531D-B91E-4F9F-843C-39640C1958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31ba56-69c9-4f7b-a39a-403e4e2674f0"/>
    <ds:schemaRef ds:uri="49db2f9b-a592-452f-a9b5-f90c48491e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111AB0D-2668-4189-982C-42AABED765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960</Words>
  <Application>Microsoft Office PowerPoint</Application>
  <PresentationFormat>Widescreen</PresentationFormat>
  <Paragraphs>114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England FC DISPLAY Regular</vt:lpstr>
      <vt:lpstr>Calibri</vt:lpstr>
      <vt:lpstr>Grot12 Normal</vt:lpstr>
      <vt:lpstr>Grot12 Condensed</vt:lpstr>
      <vt:lpstr>Courier New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Nicola</dc:creator>
  <cp:lastModifiedBy>Becci Barrie</cp:lastModifiedBy>
  <cp:revision>12</cp:revision>
  <dcterms:modified xsi:type="dcterms:W3CDTF">2021-04-26T13:08:15Z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0x0101003F22386262900E489A061346DC7B7A48</vt:lpwstr>
  </property>
</Properties>
</file>