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3"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67" d="100"/>
          <a:sy n="67" d="100"/>
        </p:scale>
        <p:origin x="452" y="4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BEF494-3AF2-489D-8024-119CC2AAA634}"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2F441-F0EB-4558-9B12-60A50F876763}" type="slidenum">
              <a:rPr lang="en-GB" smtClean="0"/>
              <a:t>‹#›</a:t>
            </a:fld>
            <a:endParaRPr lang="en-GB"/>
          </a:p>
        </p:txBody>
      </p:sp>
    </p:spTree>
    <p:extLst>
      <p:ext uri="{BB962C8B-B14F-4D97-AF65-F5344CB8AC3E}">
        <p14:creationId xmlns:p14="http://schemas.microsoft.com/office/powerpoint/2010/main" val="395251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BEF494-3AF2-489D-8024-119CC2AAA634}"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2F441-F0EB-4558-9B12-60A50F876763}" type="slidenum">
              <a:rPr lang="en-GB" smtClean="0"/>
              <a:t>‹#›</a:t>
            </a:fld>
            <a:endParaRPr lang="en-GB"/>
          </a:p>
        </p:txBody>
      </p:sp>
    </p:spTree>
    <p:extLst>
      <p:ext uri="{BB962C8B-B14F-4D97-AF65-F5344CB8AC3E}">
        <p14:creationId xmlns:p14="http://schemas.microsoft.com/office/powerpoint/2010/main" val="418531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BEF494-3AF2-489D-8024-119CC2AAA634}"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2F441-F0EB-4558-9B12-60A50F876763}" type="slidenum">
              <a:rPr lang="en-GB" smtClean="0"/>
              <a:t>‹#›</a:t>
            </a:fld>
            <a:endParaRPr lang="en-GB"/>
          </a:p>
        </p:txBody>
      </p:sp>
    </p:spTree>
    <p:extLst>
      <p:ext uri="{BB962C8B-B14F-4D97-AF65-F5344CB8AC3E}">
        <p14:creationId xmlns:p14="http://schemas.microsoft.com/office/powerpoint/2010/main" val="69038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BEF494-3AF2-489D-8024-119CC2AAA634}"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2F441-F0EB-4558-9B12-60A50F876763}" type="slidenum">
              <a:rPr lang="en-GB" smtClean="0"/>
              <a:t>‹#›</a:t>
            </a:fld>
            <a:endParaRPr lang="en-GB"/>
          </a:p>
        </p:txBody>
      </p:sp>
    </p:spTree>
    <p:extLst>
      <p:ext uri="{BB962C8B-B14F-4D97-AF65-F5344CB8AC3E}">
        <p14:creationId xmlns:p14="http://schemas.microsoft.com/office/powerpoint/2010/main" val="206910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BEF494-3AF2-489D-8024-119CC2AAA634}"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2F441-F0EB-4558-9B12-60A50F876763}" type="slidenum">
              <a:rPr lang="en-GB" smtClean="0"/>
              <a:t>‹#›</a:t>
            </a:fld>
            <a:endParaRPr lang="en-GB"/>
          </a:p>
        </p:txBody>
      </p:sp>
    </p:spTree>
    <p:extLst>
      <p:ext uri="{BB962C8B-B14F-4D97-AF65-F5344CB8AC3E}">
        <p14:creationId xmlns:p14="http://schemas.microsoft.com/office/powerpoint/2010/main" val="30101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5BEF494-3AF2-489D-8024-119CC2AAA634}"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72F441-F0EB-4558-9B12-60A50F876763}" type="slidenum">
              <a:rPr lang="en-GB" smtClean="0"/>
              <a:t>‹#›</a:t>
            </a:fld>
            <a:endParaRPr lang="en-GB"/>
          </a:p>
        </p:txBody>
      </p:sp>
    </p:spTree>
    <p:extLst>
      <p:ext uri="{BB962C8B-B14F-4D97-AF65-F5344CB8AC3E}">
        <p14:creationId xmlns:p14="http://schemas.microsoft.com/office/powerpoint/2010/main" val="198206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5BEF494-3AF2-489D-8024-119CC2AAA634}" type="datetimeFigureOut">
              <a:rPr lang="en-GB" smtClean="0"/>
              <a:t>31/01/2022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72F441-F0EB-4558-9B12-60A50F876763}" type="slidenum">
              <a:rPr lang="en-GB" smtClean="0"/>
              <a:t>‹#›</a:t>
            </a:fld>
            <a:endParaRPr lang="en-GB"/>
          </a:p>
        </p:txBody>
      </p:sp>
    </p:spTree>
    <p:extLst>
      <p:ext uri="{BB962C8B-B14F-4D97-AF65-F5344CB8AC3E}">
        <p14:creationId xmlns:p14="http://schemas.microsoft.com/office/powerpoint/2010/main" val="46391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EF494-3AF2-489D-8024-119CC2AAA634}" type="datetimeFigureOut">
              <a:rPr lang="en-GB" smtClean="0"/>
              <a:t>31/01/2022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72F441-F0EB-4558-9B12-60A50F876763}" type="slidenum">
              <a:rPr lang="en-GB" smtClean="0"/>
              <a:t>‹#›</a:t>
            </a:fld>
            <a:endParaRPr lang="en-GB"/>
          </a:p>
        </p:txBody>
      </p:sp>
    </p:spTree>
    <p:extLst>
      <p:ext uri="{BB962C8B-B14F-4D97-AF65-F5344CB8AC3E}">
        <p14:creationId xmlns:p14="http://schemas.microsoft.com/office/powerpoint/2010/main" val="40650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EF494-3AF2-489D-8024-119CC2AAA634}" type="datetimeFigureOut">
              <a:rPr lang="en-GB" smtClean="0"/>
              <a:t>31/01/2022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72F441-F0EB-4558-9B12-60A50F876763}" type="slidenum">
              <a:rPr lang="en-GB" smtClean="0"/>
              <a:t>‹#›</a:t>
            </a:fld>
            <a:endParaRPr lang="en-GB"/>
          </a:p>
        </p:txBody>
      </p:sp>
    </p:spTree>
    <p:extLst>
      <p:ext uri="{BB962C8B-B14F-4D97-AF65-F5344CB8AC3E}">
        <p14:creationId xmlns:p14="http://schemas.microsoft.com/office/powerpoint/2010/main" val="156107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EF494-3AF2-489D-8024-119CC2AAA634}"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72F441-F0EB-4558-9B12-60A50F876763}" type="slidenum">
              <a:rPr lang="en-GB" smtClean="0"/>
              <a:t>‹#›</a:t>
            </a:fld>
            <a:endParaRPr lang="en-GB"/>
          </a:p>
        </p:txBody>
      </p:sp>
    </p:spTree>
    <p:extLst>
      <p:ext uri="{BB962C8B-B14F-4D97-AF65-F5344CB8AC3E}">
        <p14:creationId xmlns:p14="http://schemas.microsoft.com/office/powerpoint/2010/main" val="182549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EF494-3AF2-489D-8024-119CC2AAA634}"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72F441-F0EB-4558-9B12-60A50F876763}" type="slidenum">
              <a:rPr lang="en-GB" smtClean="0"/>
              <a:t>‹#›</a:t>
            </a:fld>
            <a:endParaRPr lang="en-GB"/>
          </a:p>
        </p:txBody>
      </p:sp>
    </p:spTree>
    <p:extLst>
      <p:ext uri="{BB962C8B-B14F-4D97-AF65-F5344CB8AC3E}">
        <p14:creationId xmlns:p14="http://schemas.microsoft.com/office/powerpoint/2010/main" val="426279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EF494-3AF2-489D-8024-119CC2AAA634}" type="datetimeFigureOut">
              <a:rPr lang="en-GB" smtClean="0"/>
              <a:t>31/01/2022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2F441-F0EB-4558-9B12-60A50F876763}" type="slidenum">
              <a:rPr lang="en-GB" smtClean="0"/>
              <a:t>‹#›</a:t>
            </a:fld>
            <a:endParaRPr lang="en-GB"/>
          </a:p>
        </p:txBody>
      </p:sp>
    </p:spTree>
    <p:extLst>
      <p:ext uri="{BB962C8B-B14F-4D97-AF65-F5344CB8AC3E}">
        <p14:creationId xmlns:p14="http://schemas.microsoft.com/office/powerpoint/2010/main" val="2964872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equalities.gov.uk/equalities_act_2010"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louise.hancock906@mod.gov.uk" TargetMode="External"/><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royalairforcefa.com/"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00977" y="5528"/>
            <a:ext cx="3243416" cy="68122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474292" y="0"/>
            <a:ext cx="3243416" cy="6812270"/>
          </a:xfrm>
          <a:prstGeom prst="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747000" y="0"/>
            <a:ext cx="3243416" cy="6812270"/>
          </a:xfrm>
          <a:prstGeom prst="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0" descr="Image result for RAF Football associ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0857" y="2053600"/>
            <a:ext cx="3229355" cy="24220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3"/>
          <a:srcRect l="84530" t="22616" r="1147" b="3804"/>
          <a:stretch/>
        </p:blipFill>
        <p:spPr>
          <a:xfrm>
            <a:off x="7841328" y="1066799"/>
            <a:ext cx="3056405" cy="5582351"/>
          </a:xfrm>
          <a:prstGeom prst="rect">
            <a:avLst/>
          </a:prstGeom>
        </p:spPr>
      </p:pic>
      <p:pic>
        <p:nvPicPr>
          <p:cNvPr id="5" name="Picture 6" descr="Image result for RAF Football associatio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5646" b="21088"/>
          <a:stretch/>
        </p:blipFill>
        <p:spPr bwMode="auto">
          <a:xfrm>
            <a:off x="9081633" y="0"/>
            <a:ext cx="1866900" cy="11811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flipH="1">
            <a:off x="4486277" y="320528"/>
            <a:ext cx="31585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1" u="none" strike="noStrike" cap="none" normalizeH="0" baseline="0" dirty="0">
                <a:ln>
                  <a:noFill/>
                </a:ln>
                <a:solidFill>
                  <a:srgbClr val="002060"/>
                </a:solidFill>
                <a:effectLst/>
                <a:latin typeface="Arial" panose="020B0604020202020204" pitchFamily="34" charset="0"/>
                <a:ea typeface="Calibri" panose="020F0502020204030204" pitchFamily="34" charset="0"/>
              </a:rPr>
              <a:t>The RAF FA is committed to promoting and developing equality and diversity in all its activities and for everyone involved with RAF Football, irrespective of race, gender, gender reassignment, marriage or civil partnership, pregnancy and maternity, disability, religion, sexual orientation, age or socio-economic circumstances.</a:t>
            </a:r>
            <a:endParaRPr kumimoji="0" lang="en-GB" altLang="en-US" sz="2000" b="1" u="none" strike="noStrike" cap="none" normalizeH="0" baseline="0" dirty="0">
              <a:ln>
                <a:noFill/>
              </a:ln>
              <a:solidFill>
                <a:srgbClr val="002060"/>
              </a:solidFill>
              <a:effectLst/>
              <a:latin typeface="Arial" panose="020B0604020202020204" pitchFamily="34" charset="0"/>
            </a:endParaRPr>
          </a:p>
        </p:txBody>
      </p:sp>
      <p:sp>
        <p:nvSpPr>
          <p:cNvPr id="3" name="TextBox 2"/>
          <p:cNvSpPr txBox="1"/>
          <p:nvPr/>
        </p:nvSpPr>
        <p:spPr>
          <a:xfrm>
            <a:off x="4486277" y="113327"/>
            <a:ext cx="1917809" cy="307777"/>
          </a:xfrm>
          <a:prstGeom prst="rect">
            <a:avLst/>
          </a:prstGeom>
          <a:noFill/>
        </p:spPr>
        <p:txBody>
          <a:bodyPr wrap="square" rtlCol="0">
            <a:spAutoFit/>
          </a:bodyPr>
          <a:lstStyle/>
          <a:p>
            <a:r>
              <a:rPr lang="en-GB" sz="1400" b="1" dirty="0">
                <a:solidFill>
                  <a:srgbClr val="FF0000"/>
                </a:solidFill>
                <a:latin typeface="Arial" panose="020B0604020202020204" pitchFamily="34" charset="0"/>
                <a:cs typeface="Arial" panose="020B0604020202020204" pitchFamily="34" charset="0"/>
              </a:rPr>
              <a:t>Equality statement: </a:t>
            </a:r>
          </a:p>
        </p:txBody>
      </p:sp>
      <p:sp>
        <p:nvSpPr>
          <p:cNvPr id="15" name="TextBox 14"/>
          <p:cNvSpPr txBox="1"/>
          <p:nvPr/>
        </p:nvSpPr>
        <p:spPr>
          <a:xfrm>
            <a:off x="4559227" y="4475616"/>
            <a:ext cx="1917809" cy="307777"/>
          </a:xfrm>
          <a:prstGeom prst="rect">
            <a:avLst/>
          </a:prstGeom>
          <a:noFill/>
        </p:spPr>
        <p:txBody>
          <a:bodyPr wrap="square" rtlCol="0">
            <a:spAutoFit/>
          </a:bodyPr>
          <a:lstStyle/>
          <a:p>
            <a:r>
              <a:rPr lang="en-GB" sz="1400" b="1" dirty="0">
                <a:solidFill>
                  <a:srgbClr val="FF0000"/>
                </a:solidFill>
                <a:latin typeface="Arial" panose="020B0604020202020204" pitchFamily="34" charset="0"/>
                <a:cs typeface="Arial" panose="020B0604020202020204" pitchFamily="34" charset="0"/>
              </a:rPr>
              <a:t>Policy: </a:t>
            </a:r>
          </a:p>
        </p:txBody>
      </p:sp>
      <p:sp>
        <p:nvSpPr>
          <p:cNvPr id="16" name="Rectangle 3"/>
          <p:cNvSpPr>
            <a:spLocks noChangeArrowheads="1"/>
          </p:cNvSpPr>
          <p:nvPr/>
        </p:nvSpPr>
        <p:spPr bwMode="auto">
          <a:xfrm flipH="1">
            <a:off x="4525823" y="4775150"/>
            <a:ext cx="3383628"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GB" altLang="en-US" sz="1100" b="1" u="none" strike="noStrike" cap="none" normalizeH="0" baseline="0" dirty="0">
                <a:ln>
                  <a:noFill/>
                </a:ln>
                <a:solidFill>
                  <a:srgbClr val="002060"/>
                </a:solidFill>
                <a:effectLst/>
                <a:latin typeface="Arial" panose="020B0604020202020204" pitchFamily="34" charset="0"/>
                <a:ea typeface="Calibri" panose="020F0502020204030204" pitchFamily="34" charset="0"/>
              </a:rPr>
              <a:t>Equality Act 2010</a:t>
            </a:r>
            <a:r>
              <a:rPr lang="en-GB" altLang="en-US" sz="1100" b="1" dirty="0">
                <a:solidFill>
                  <a:srgbClr val="002060"/>
                </a:solidFill>
                <a:latin typeface="Arial" panose="020B0604020202020204" pitchFamily="34" charset="0"/>
              </a:rPr>
              <a:t> </a:t>
            </a:r>
            <a:r>
              <a:rPr lang="en-GB" altLang="en-US" sz="1100" dirty="0">
                <a:solidFill>
                  <a:srgbClr val="002060"/>
                </a:solidFill>
                <a:latin typeface="Arial" panose="020B0604020202020204" pitchFamily="34" charset="0"/>
              </a:rPr>
              <a:t>(</a:t>
            </a:r>
            <a:r>
              <a:rPr lang="en-GB" altLang="en-US" sz="1100" dirty="0">
                <a:solidFill>
                  <a:srgbClr val="002060"/>
                </a:solidFill>
                <a:latin typeface="Arial" panose="020B0604020202020204" pitchFamily="34" charset="0"/>
                <a:hlinkClick r:id="rId5"/>
              </a:rPr>
              <a:t>www.equalities.gov.uk/equalities_act_2010</a:t>
            </a:r>
            <a:r>
              <a:rPr lang="en-GB" altLang="en-US" sz="1100" dirty="0">
                <a:solidFill>
                  <a:srgbClr val="002060"/>
                </a:solidFill>
                <a:latin typeface="Arial" panose="020B0604020202020204" pitchFamily="34" charset="0"/>
              </a:rPr>
              <a:t>)</a:t>
            </a:r>
          </a:p>
          <a:p>
            <a:pPr marL="171450" marR="0" lvl="0" indent="-171450"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GB" altLang="en-US" sz="1100" b="1" u="none" strike="noStrike" cap="none" normalizeH="0" baseline="0" dirty="0">
                <a:ln>
                  <a:noFill/>
                </a:ln>
                <a:solidFill>
                  <a:srgbClr val="002060"/>
                </a:solidFill>
                <a:effectLst/>
                <a:latin typeface="Arial" panose="020B0604020202020204" pitchFamily="34" charset="0"/>
                <a:ea typeface="Calibri" panose="020F0502020204030204" pitchFamily="34" charset="0"/>
              </a:rPr>
              <a:t>AP 3392, Vol 5, Leaflet 109                           </a:t>
            </a:r>
            <a:r>
              <a:rPr kumimoji="0" lang="en-GB" altLang="en-US" sz="1100" b="0" u="none" strike="noStrike" cap="none" normalizeH="0" baseline="0" dirty="0">
                <a:ln>
                  <a:noFill/>
                </a:ln>
                <a:solidFill>
                  <a:srgbClr val="002060"/>
                </a:solidFill>
                <a:effectLst/>
                <a:latin typeface="Arial" panose="020B0604020202020204" pitchFamily="34" charset="0"/>
                <a:ea typeface="Calibri" panose="020F0502020204030204" pitchFamily="34" charset="0"/>
              </a:rPr>
              <a:t>(accessed through the</a:t>
            </a:r>
            <a:r>
              <a:rPr kumimoji="0" lang="en-GB" altLang="en-US" sz="1100" b="0" u="none" strike="noStrike" cap="none" normalizeH="0" dirty="0">
                <a:ln>
                  <a:noFill/>
                </a:ln>
                <a:solidFill>
                  <a:srgbClr val="002060"/>
                </a:solidFill>
                <a:effectLst/>
                <a:latin typeface="Arial" panose="020B0604020202020204" pitchFamily="34" charset="0"/>
                <a:ea typeface="Calibri" panose="020F0502020204030204" pitchFamily="34" charset="0"/>
              </a:rPr>
              <a:t> Defence Intranet) </a:t>
            </a:r>
          </a:p>
          <a:p>
            <a:pPr marL="171450" indent="-171450" eaLnBrk="0" fontAlgn="base" hangingPunct="0">
              <a:spcBef>
                <a:spcPct val="0"/>
              </a:spcBef>
              <a:spcAft>
                <a:spcPts val="600"/>
              </a:spcAft>
              <a:buFont typeface="Arial" panose="020B0604020202020204" pitchFamily="34" charset="0"/>
              <a:buChar char="•"/>
            </a:pPr>
            <a:r>
              <a:rPr lang="en-GB" altLang="en-US" sz="1100" b="1" baseline="0" dirty="0">
                <a:solidFill>
                  <a:srgbClr val="002060"/>
                </a:solidFill>
                <a:latin typeface="Arial" panose="020B0604020202020204" pitchFamily="34" charset="0"/>
                <a:ea typeface="Calibri" panose="020F0502020204030204" pitchFamily="34" charset="0"/>
              </a:rPr>
              <a:t>JSP</a:t>
            </a:r>
            <a:r>
              <a:rPr lang="en-GB" altLang="en-US" sz="1100" b="1" dirty="0">
                <a:solidFill>
                  <a:srgbClr val="002060"/>
                </a:solidFill>
                <a:latin typeface="Arial" panose="020B0604020202020204" pitchFamily="34" charset="0"/>
                <a:ea typeface="Calibri" panose="020F0502020204030204" pitchFamily="34" charset="0"/>
              </a:rPr>
              <a:t> 887 </a:t>
            </a:r>
            <a:r>
              <a:rPr kumimoji="0" lang="en-GB" altLang="en-US" sz="1100" b="1" u="none" strike="noStrike" cap="none" normalizeH="0" baseline="0" dirty="0">
                <a:ln>
                  <a:noFill/>
                </a:ln>
                <a:solidFill>
                  <a:srgbClr val="002060"/>
                </a:solidFill>
                <a:effectLst/>
                <a:latin typeface="Arial" panose="020B0604020202020204" pitchFamily="34" charset="0"/>
                <a:ea typeface="Calibri" panose="020F0502020204030204" pitchFamily="34" charset="0"/>
              </a:rPr>
              <a:t>109                                                    </a:t>
            </a:r>
            <a:r>
              <a:rPr kumimoji="0" lang="en-GB" altLang="en-US" sz="1100" b="0" u="none" strike="noStrike" cap="none" normalizeH="0" baseline="0" dirty="0">
                <a:ln>
                  <a:noFill/>
                </a:ln>
                <a:solidFill>
                  <a:srgbClr val="002060"/>
                </a:solidFill>
                <a:effectLst/>
                <a:latin typeface="Arial" panose="020B0604020202020204" pitchFamily="34" charset="0"/>
                <a:ea typeface="Calibri" panose="020F0502020204030204" pitchFamily="34" charset="0"/>
              </a:rPr>
              <a:t>(accessed through the</a:t>
            </a:r>
            <a:r>
              <a:rPr kumimoji="0" lang="en-GB" altLang="en-US" sz="1100" b="0" u="none" strike="noStrike" cap="none" normalizeH="0" dirty="0">
                <a:ln>
                  <a:noFill/>
                </a:ln>
                <a:solidFill>
                  <a:srgbClr val="002060"/>
                </a:solidFill>
                <a:effectLst/>
                <a:latin typeface="Arial" panose="020B0604020202020204" pitchFamily="34" charset="0"/>
                <a:ea typeface="Calibri" panose="020F0502020204030204" pitchFamily="34" charset="0"/>
              </a:rPr>
              <a:t> Defence Intranet) </a:t>
            </a:r>
          </a:p>
          <a:p>
            <a:pPr marL="171450" indent="-171450" eaLnBrk="0" fontAlgn="base" hangingPunct="0">
              <a:spcBef>
                <a:spcPct val="0"/>
              </a:spcBef>
              <a:spcAft>
                <a:spcPts val="600"/>
              </a:spcAft>
              <a:buFont typeface="Arial" panose="020B0604020202020204" pitchFamily="34" charset="0"/>
              <a:buChar char="•"/>
            </a:pPr>
            <a:r>
              <a:rPr lang="en-GB" altLang="en-US" sz="1100" b="1" dirty="0">
                <a:solidFill>
                  <a:srgbClr val="002060"/>
                </a:solidFill>
                <a:latin typeface="Arial" panose="020B0604020202020204" pitchFamily="34" charset="0"/>
                <a:ea typeface="Calibri" panose="020F0502020204030204" pitchFamily="34" charset="0"/>
              </a:rPr>
              <a:t>JSP 913                                                                   </a:t>
            </a:r>
            <a:r>
              <a:rPr lang="en-GB" altLang="en-US" sz="1100" dirty="0">
                <a:solidFill>
                  <a:srgbClr val="002060"/>
                </a:solidFill>
                <a:latin typeface="Arial" panose="020B0604020202020204" pitchFamily="34" charset="0"/>
                <a:ea typeface="Calibri" panose="020F0502020204030204" pitchFamily="34" charset="0"/>
              </a:rPr>
              <a:t> Tri-Service Policy on Domestic Abuse and Sexual Violence </a:t>
            </a:r>
            <a:endParaRPr kumimoji="0" lang="en-GB" altLang="en-US" sz="1100" b="0" u="none" strike="noStrike" cap="none" normalizeH="0" dirty="0">
              <a:ln>
                <a:noFill/>
              </a:ln>
              <a:solidFill>
                <a:srgbClr val="002060"/>
              </a:solidFill>
              <a:effectLst/>
              <a:latin typeface="Arial" panose="020B0604020202020204" pitchFamily="34" charset="0"/>
              <a:ea typeface="Calibri" panose="020F0502020204030204" pitchFamily="34" charset="0"/>
            </a:endParaRPr>
          </a:p>
          <a:p>
            <a:pPr marL="171450" marR="0" lvl="0" indent="-171450" defTabSz="914400" rtl="0" eaLnBrk="0" fontAlgn="base" latinLnBrk="0" hangingPunct="0">
              <a:lnSpc>
                <a:spcPct val="100000"/>
              </a:lnSpc>
              <a:spcBef>
                <a:spcPct val="0"/>
              </a:spcBef>
              <a:spcAft>
                <a:spcPts val="600"/>
              </a:spcAft>
              <a:buClrTx/>
              <a:buSzTx/>
              <a:buFont typeface="Arial" panose="020B0604020202020204" pitchFamily="34" charset="0"/>
              <a:buChar char="•"/>
              <a:tabLst/>
            </a:pPr>
            <a:endParaRPr kumimoji="0" lang="en-GB" altLang="en-US" sz="1100" b="0" u="none" strike="noStrike" cap="none" normalizeH="0" baseline="0" dirty="0">
              <a:ln>
                <a:noFill/>
              </a:ln>
              <a:solidFill>
                <a:srgbClr val="002060"/>
              </a:solidFill>
              <a:effectLst/>
              <a:latin typeface="Arial" panose="020B0604020202020204" pitchFamily="34" charset="0"/>
              <a:ea typeface="Calibri" panose="020F0502020204030204" pitchFamily="34" charset="0"/>
            </a:endParaRPr>
          </a:p>
        </p:txBody>
      </p:sp>
      <p:sp>
        <p:nvSpPr>
          <p:cNvPr id="4" name="Rectangle 3"/>
          <p:cNvSpPr/>
          <p:nvPr/>
        </p:nvSpPr>
        <p:spPr>
          <a:xfrm>
            <a:off x="1223446" y="2362102"/>
            <a:ext cx="3106686" cy="4401205"/>
          </a:xfrm>
          <a:prstGeom prst="rect">
            <a:avLst/>
          </a:prstGeom>
        </p:spPr>
        <p:txBody>
          <a:bodyPr wrap="square">
            <a:spAutoFit/>
          </a:bodyPr>
          <a:lstStyle/>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Station Equality &amp; Diversity Advisor (EDA)</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Padre / Chaplain </a:t>
            </a:r>
            <a:r>
              <a:rPr lang="en-GB" sz="1000" b="0" i="0" u="none" strike="noStrike" baseline="0" dirty="0">
                <a:solidFill>
                  <a:schemeClr val="bg1"/>
                </a:solidFill>
                <a:latin typeface="Arial" panose="020B0604020202020204" pitchFamily="34" charset="0"/>
                <a:cs typeface="Arial" panose="020B0604020202020204" pitchFamily="34" charset="0"/>
              </a:rPr>
              <a:t>– details of Muslim/Hindu/Buddhist/Jewish/Sikh Chaplains, call SO2 D&amp;I Policy 95221 5462</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SSAFA</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Citizens Advice Bureau </a:t>
            </a:r>
            <a:r>
              <a:rPr lang="en-GB" sz="1000" b="0" i="0" u="none" strike="noStrike" baseline="0" dirty="0">
                <a:solidFill>
                  <a:schemeClr val="bg1"/>
                </a:solidFill>
                <a:latin typeface="Arial" panose="020B0604020202020204" pitchFamily="34" charset="0"/>
                <a:cs typeface="Arial" panose="020B0604020202020204" pitchFamily="34" charset="0"/>
              </a:rPr>
              <a:t>(www.citizensadvice.org.uk)</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Stonewall </a:t>
            </a:r>
            <a:r>
              <a:rPr lang="en-GB" sz="1000" b="0" i="0" u="none" strike="noStrike" baseline="0" dirty="0">
                <a:solidFill>
                  <a:schemeClr val="bg1"/>
                </a:solidFill>
                <a:latin typeface="Arial" panose="020B0604020202020204" pitchFamily="34" charset="0"/>
                <a:cs typeface="Arial" panose="020B0604020202020204" pitchFamily="34" charset="0"/>
              </a:rPr>
              <a:t>(www.stonewall.org.uk)</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Transgender: The Gender Trust</a:t>
            </a:r>
            <a:r>
              <a:rPr lang="en-GB" sz="1000" b="1" i="0" u="none" strike="noStrike" dirty="0">
                <a:solidFill>
                  <a:schemeClr val="bg1"/>
                </a:solidFill>
                <a:latin typeface="Arial" panose="020B0604020202020204" pitchFamily="34" charset="0"/>
                <a:cs typeface="Arial" panose="020B0604020202020204" pitchFamily="34" charset="0"/>
              </a:rPr>
              <a:t> </a:t>
            </a:r>
            <a:r>
              <a:rPr lang="en-GB" sz="1000" b="0" i="0" u="none" strike="noStrike" baseline="0" dirty="0">
                <a:solidFill>
                  <a:schemeClr val="bg1"/>
                </a:solidFill>
                <a:latin typeface="Arial" panose="020B0604020202020204" pitchFamily="34" charset="0"/>
                <a:cs typeface="Arial" panose="020B0604020202020204" pitchFamily="34" charset="0"/>
              </a:rPr>
              <a:t>(www.gendertrust.org.uk)</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Legal Services Commission</a:t>
            </a:r>
            <a:r>
              <a:rPr lang="en-GB" sz="1000" b="1" i="0" u="none" strike="noStrike" dirty="0">
                <a:solidFill>
                  <a:schemeClr val="bg1"/>
                </a:solidFill>
                <a:latin typeface="Arial" panose="020B0604020202020204" pitchFamily="34" charset="0"/>
                <a:cs typeface="Arial" panose="020B0604020202020204" pitchFamily="34" charset="0"/>
              </a:rPr>
              <a:t> </a:t>
            </a:r>
            <a:r>
              <a:rPr lang="en-GB" sz="1000" b="0" i="0" u="none" strike="noStrike" baseline="0" dirty="0">
                <a:solidFill>
                  <a:schemeClr val="bg1"/>
                </a:solidFill>
                <a:latin typeface="Arial" panose="020B0604020202020204" pitchFamily="34" charset="0"/>
                <a:cs typeface="Arial" panose="020B0604020202020204" pitchFamily="34" charset="0"/>
              </a:rPr>
              <a:t>(www.legalservices.gov.uk)</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Army Servicewomen’s Network</a:t>
            </a:r>
            <a:r>
              <a:rPr lang="en-GB" sz="1000" b="1" i="0" u="none" strike="noStrike" dirty="0">
                <a:solidFill>
                  <a:schemeClr val="bg1"/>
                </a:solidFill>
                <a:latin typeface="Arial" panose="020B0604020202020204" pitchFamily="34" charset="0"/>
                <a:cs typeface="Arial" panose="020B0604020202020204" pitchFamily="34" charset="0"/>
              </a:rPr>
              <a:t>               </a:t>
            </a:r>
            <a:r>
              <a:rPr lang="en-GB" sz="1000" b="0" i="0" u="none" strike="noStrike" baseline="0" dirty="0">
                <a:solidFill>
                  <a:schemeClr val="bg1"/>
                </a:solidFill>
                <a:latin typeface="Arial" panose="020B0604020202020204" pitchFamily="34" charset="0"/>
                <a:cs typeface="Arial" panose="020B0604020202020204" pitchFamily="34" charset="0"/>
              </a:rPr>
              <a:t>(Army-Servicewomen-0Mailbox@mod.uk</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Army LGBT </a:t>
            </a:r>
            <a:r>
              <a:rPr lang="en-GB" sz="1000" b="0" i="0" u="none" strike="noStrike" baseline="0" dirty="0">
                <a:solidFill>
                  <a:schemeClr val="bg1"/>
                </a:solidFill>
                <a:latin typeface="Arial" panose="020B0604020202020204" pitchFamily="34" charset="0"/>
                <a:cs typeface="Arial" panose="020B0604020202020204" pitchFamily="34" charset="0"/>
              </a:rPr>
              <a:t>(www.armylgbt.org.uk)</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RAF D&amp;I Portal</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Navy D&amp;I Portal</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Army D&amp;I Portal</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Civilians in Air</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Service Complaints Ombudsman</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Defence Disability Network</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Defence Stammering Network</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MOD Dyslexia Network</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MOD LGBT Network</a:t>
            </a:r>
          </a:p>
          <a:p>
            <a:pPr marL="171450" indent="-171450">
              <a:spcAft>
                <a:spcPts val="200"/>
              </a:spcAft>
              <a:buFont typeface="Arial" panose="020B0604020202020204" pitchFamily="34" charset="0"/>
              <a:buChar char="•"/>
            </a:pPr>
            <a:r>
              <a:rPr lang="en-GB" sz="1000" b="1" i="0" u="none" strike="noStrike" baseline="0" dirty="0">
                <a:solidFill>
                  <a:schemeClr val="bg1"/>
                </a:solidFill>
                <a:latin typeface="Arial" panose="020B0604020202020204" pitchFamily="34" charset="0"/>
                <a:cs typeface="Arial" panose="020B0604020202020204" pitchFamily="34" charset="0"/>
              </a:rPr>
              <a:t>Ethnic Minority Steering Committee (EMSC)</a:t>
            </a:r>
            <a:endParaRPr lang="en-GB" sz="1000"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1275154" y="2031319"/>
            <a:ext cx="2538344" cy="307777"/>
          </a:xfrm>
          <a:prstGeom prst="rect">
            <a:avLst/>
          </a:prstGeom>
          <a:noFill/>
        </p:spPr>
        <p:txBody>
          <a:bodyPr wrap="square" rtlCol="0">
            <a:spAutoFit/>
          </a:bodyPr>
          <a:lstStyle/>
          <a:p>
            <a:r>
              <a:rPr lang="en-GB" sz="1400" b="1" dirty="0">
                <a:solidFill>
                  <a:srgbClr val="002060"/>
                </a:solidFill>
                <a:latin typeface="Arial" panose="020B0604020202020204" pitchFamily="34" charset="0"/>
                <a:cs typeface="Arial" panose="020B0604020202020204" pitchFamily="34" charset="0"/>
              </a:rPr>
              <a:t>Support Sources/Networks: </a:t>
            </a:r>
          </a:p>
        </p:txBody>
      </p:sp>
      <p:pic>
        <p:nvPicPr>
          <p:cNvPr id="19" name="Picture 14" descr="Image result for RAF Pri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5154" y="87088"/>
            <a:ext cx="3003269" cy="19371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16" descr="Image result for FA for all"/>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6573" r="25627"/>
          <a:stretch/>
        </p:blipFill>
        <p:spPr bwMode="auto">
          <a:xfrm>
            <a:off x="7833250" y="5503222"/>
            <a:ext cx="853440" cy="12414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124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4284" y="21772"/>
            <a:ext cx="3243416" cy="68122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770933" y="10482"/>
            <a:ext cx="3243416" cy="6812270"/>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Image result for RAF Football associ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9511" y="3058193"/>
            <a:ext cx="3047950" cy="17157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7824303" y="21848"/>
            <a:ext cx="3070570" cy="4247317"/>
          </a:xfrm>
          <a:prstGeom prst="rect">
            <a:avLst/>
          </a:prstGeom>
        </p:spPr>
        <p:txBody>
          <a:bodyPr wrap="square">
            <a:spAutoFit/>
          </a:bodyPr>
          <a:lstStyle/>
          <a:p>
            <a:r>
              <a:rPr lang="en-GB" sz="1400" b="1" i="0" u="none" strike="noStrike" baseline="0" dirty="0">
                <a:solidFill>
                  <a:srgbClr val="002060"/>
                </a:solidFill>
                <a:latin typeface="Arial" panose="020B0604020202020204" pitchFamily="34" charset="0"/>
                <a:cs typeface="Arial" panose="020B0604020202020204" pitchFamily="34" charset="0"/>
              </a:rPr>
              <a:t>Valuing Difference: </a:t>
            </a:r>
          </a:p>
          <a:p>
            <a:endParaRPr lang="en-GB" sz="500" b="1" i="0" u="none" strike="noStrike" baseline="0" dirty="0">
              <a:solidFill>
                <a:srgbClr val="002060"/>
              </a:solidFill>
              <a:latin typeface="Arial" panose="020B0604020202020204" pitchFamily="34" charset="0"/>
              <a:cs typeface="Arial" panose="020B0604020202020204" pitchFamily="34" charset="0"/>
            </a:endParaRPr>
          </a:p>
          <a:p>
            <a:r>
              <a:rPr lang="en-GB" sz="1000" b="0" i="0" u="none" strike="noStrike" baseline="0" dirty="0">
                <a:solidFill>
                  <a:srgbClr val="002060"/>
                </a:solidFill>
                <a:latin typeface="Arial" panose="020B0604020202020204" pitchFamily="34" charset="0"/>
                <a:cs typeface="Arial" panose="020B0604020202020204" pitchFamily="34" charset="0"/>
              </a:rPr>
              <a:t>The RAF FA is an inclusive association which supports and values difference at all levels.</a:t>
            </a:r>
            <a:r>
              <a:rPr lang="en-GB" sz="1000" b="0" i="0" u="none" strike="noStrike" dirty="0">
                <a:solidFill>
                  <a:srgbClr val="002060"/>
                </a:solidFill>
                <a:latin typeface="Arial" panose="020B0604020202020204" pitchFamily="34" charset="0"/>
                <a:cs typeface="Arial" panose="020B0604020202020204" pitchFamily="34" charset="0"/>
              </a:rPr>
              <a:t>  </a:t>
            </a:r>
            <a:r>
              <a:rPr lang="en-GB" sz="1000" b="0" i="0" u="none" strike="noStrike" baseline="0" dirty="0">
                <a:solidFill>
                  <a:srgbClr val="002060"/>
                </a:solidFill>
                <a:latin typeface="Arial" panose="020B0604020202020204" pitchFamily="34" charset="0"/>
                <a:cs typeface="Arial" panose="020B0604020202020204" pitchFamily="34" charset="0"/>
              </a:rPr>
              <a:t>The Equality Act 2010 sets out the legal protection in place for personnel who fall into the following 9 Protected Characteristics:</a:t>
            </a:r>
          </a:p>
          <a:p>
            <a:endParaRPr lang="en-GB" sz="400" b="0" i="0" u="none" strike="noStrike" baseline="0" dirty="0">
              <a:solidFill>
                <a:srgbClr val="002060"/>
              </a:solidFill>
              <a:latin typeface="Arial" panose="020B0604020202020204" pitchFamily="34" charset="0"/>
              <a:cs typeface="Arial" panose="020B0604020202020204" pitchFamily="34" charset="0"/>
            </a:endParaRPr>
          </a:p>
          <a:p>
            <a:endParaRPr lang="en-GB" sz="1100" b="1" dirty="0">
              <a:solidFill>
                <a:srgbClr val="002060"/>
              </a:solidFill>
              <a:latin typeface="Arial" panose="020B0604020202020204" pitchFamily="34" charset="0"/>
              <a:cs typeface="Arial" panose="020B0604020202020204" pitchFamily="34" charset="0"/>
            </a:endParaRPr>
          </a:p>
          <a:p>
            <a:endParaRPr lang="en-GB" sz="1100" b="1" i="0" u="none" strike="noStrike" baseline="0" dirty="0">
              <a:solidFill>
                <a:srgbClr val="002060"/>
              </a:solidFill>
              <a:latin typeface="Arial" panose="020B0604020202020204" pitchFamily="34" charset="0"/>
              <a:cs typeface="Arial" panose="020B0604020202020204" pitchFamily="34" charset="0"/>
            </a:endParaRPr>
          </a:p>
          <a:p>
            <a:endParaRPr lang="en-GB" sz="1100" b="1" dirty="0">
              <a:solidFill>
                <a:srgbClr val="002060"/>
              </a:solidFill>
              <a:latin typeface="Arial" panose="020B0604020202020204" pitchFamily="34" charset="0"/>
              <a:cs typeface="Arial" panose="020B0604020202020204" pitchFamily="34" charset="0"/>
            </a:endParaRPr>
          </a:p>
          <a:p>
            <a:endParaRPr lang="en-GB" sz="1100" b="1" i="0" u="none" strike="noStrike" baseline="0" dirty="0">
              <a:solidFill>
                <a:srgbClr val="002060"/>
              </a:solidFill>
              <a:latin typeface="Arial" panose="020B0604020202020204" pitchFamily="34" charset="0"/>
              <a:cs typeface="Arial" panose="020B0604020202020204" pitchFamily="34" charset="0"/>
            </a:endParaRPr>
          </a:p>
          <a:p>
            <a:endParaRPr lang="en-GB" sz="1100" b="1" dirty="0">
              <a:solidFill>
                <a:srgbClr val="002060"/>
              </a:solidFill>
              <a:latin typeface="Arial" panose="020B0604020202020204" pitchFamily="34" charset="0"/>
              <a:cs typeface="Arial" panose="020B0604020202020204" pitchFamily="34" charset="0"/>
            </a:endParaRPr>
          </a:p>
          <a:p>
            <a:endParaRPr lang="en-GB" sz="1100" b="1" i="0" u="none" strike="noStrike" baseline="0" dirty="0">
              <a:solidFill>
                <a:srgbClr val="002060"/>
              </a:solidFill>
              <a:latin typeface="Arial" panose="020B0604020202020204" pitchFamily="34" charset="0"/>
              <a:cs typeface="Arial" panose="020B0604020202020204" pitchFamily="34" charset="0"/>
            </a:endParaRPr>
          </a:p>
          <a:p>
            <a:endParaRPr lang="en-GB" sz="1100" b="1" dirty="0">
              <a:solidFill>
                <a:srgbClr val="002060"/>
              </a:solidFill>
              <a:latin typeface="Arial" panose="020B0604020202020204" pitchFamily="34" charset="0"/>
              <a:cs typeface="Arial" panose="020B0604020202020204" pitchFamily="34" charset="0"/>
            </a:endParaRPr>
          </a:p>
          <a:p>
            <a:endParaRPr lang="en-GB" sz="1100" b="1" i="0" u="none" strike="noStrike" baseline="0" dirty="0">
              <a:solidFill>
                <a:srgbClr val="002060"/>
              </a:solidFill>
              <a:latin typeface="Arial" panose="020B0604020202020204" pitchFamily="34" charset="0"/>
              <a:cs typeface="Arial" panose="020B0604020202020204" pitchFamily="34" charset="0"/>
            </a:endParaRPr>
          </a:p>
          <a:p>
            <a:endParaRPr lang="en-GB" sz="1100" b="1" dirty="0">
              <a:solidFill>
                <a:srgbClr val="002060"/>
              </a:solidFill>
              <a:latin typeface="Arial" panose="020B0604020202020204" pitchFamily="34" charset="0"/>
              <a:cs typeface="Arial" panose="020B0604020202020204" pitchFamily="34" charset="0"/>
            </a:endParaRPr>
          </a:p>
          <a:p>
            <a:endParaRPr lang="en-GB" sz="1100" b="1" dirty="0">
              <a:solidFill>
                <a:srgbClr val="002060"/>
              </a:solidFill>
              <a:latin typeface="Arial" panose="020B0604020202020204" pitchFamily="34" charset="0"/>
              <a:cs typeface="Arial" panose="020B0604020202020204" pitchFamily="34" charset="0"/>
            </a:endParaRPr>
          </a:p>
          <a:p>
            <a:endParaRPr lang="en-GB" sz="1100" b="1" dirty="0">
              <a:solidFill>
                <a:srgbClr val="002060"/>
              </a:solidFill>
              <a:latin typeface="Arial" panose="020B0604020202020204" pitchFamily="34" charset="0"/>
              <a:cs typeface="Arial" panose="020B0604020202020204" pitchFamily="34" charset="0"/>
            </a:endParaRPr>
          </a:p>
          <a:p>
            <a:endParaRPr lang="en-GB" sz="1100" b="1" i="0" u="none" strike="noStrike" baseline="0" dirty="0">
              <a:solidFill>
                <a:srgbClr val="002060"/>
              </a:solidFill>
              <a:latin typeface="Arial" panose="020B0604020202020204" pitchFamily="34" charset="0"/>
              <a:cs typeface="Arial" panose="020B0604020202020204" pitchFamily="34" charset="0"/>
            </a:endParaRPr>
          </a:p>
          <a:p>
            <a:endParaRPr lang="en-GB" sz="500" b="0" i="0" u="none" strike="noStrike" baseline="0" dirty="0">
              <a:solidFill>
                <a:srgbClr val="002060"/>
              </a:solidFill>
              <a:latin typeface="Arial" panose="020B0604020202020204" pitchFamily="34" charset="0"/>
              <a:cs typeface="Arial" panose="020B0604020202020204" pitchFamily="34" charset="0"/>
            </a:endParaRPr>
          </a:p>
          <a:p>
            <a:r>
              <a:rPr lang="en-GB" sz="1000" b="0" i="0" u="none" strike="noStrike" baseline="0" dirty="0">
                <a:solidFill>
                  <a:srgbClr val="002060"/>
                </a:solidFill>
                <a:latin typeface="Arial" panose="020B0604020202020204" pitchFamily="34" charset="0"/>
                <a:cs typeface="Arial" panose="020B0604020202020204" pitchFamily="34" charset="0"/>
              </a:rPr>
              <a:t>You may not consider that you fall into any of the</a:t>
            </a:r>
          </a:p>
          <a:p>
            <a:r>
              <a:rPr lang="en-GB" sz="1000" b="0" i="0" u="none" strike="noStrike" baseline="0" dirty="0">
                <a:solidFill>
                  <a:srgbClr val="002060"/>
                </a:solidFill>
                <a:latin typeface="Arial" panose="020B0604020202020204" pitchFamily="34" charset="0"/>
                <a:cs typeface="Arial" panose="020B0604020202020204" pitchFamily="34" charset="0"/>
              </a:rPr>
              <a:t>Protected Characteristics but most people fit into</a:t>
            </a:r>
          </a:p>
          <a:p>
            <a:r>
              <a:rPr lang="en-GB" sz="1000" b="0" i="0" u="none" strike="noStrike" baseline="0" dirty="0">
                <a:solidFill>
                  <a:srgbClr val="002060"/>
                </a:solidFill>
                <a:latin typeface="Arial" panose="020B0604020202020204" pitchFamily="34" charset="0"/>
                <a:cs typeface="Arial" panose="020B0604020202020204" pitchFamily="34" charset="0"/>
              </a:rPr>
              <a:t>one, forming part of a diverse organisation.  As part of the MOD’s commitment to its people the RAF FA want to ensure that everyone has the help and support they need to enjoy the</a:t>
            </a:r>
            <a:r>
              <a:rPr lang="en-GB" sz="1000" b="0" i="0" u="none" strike="noStrike" dirty="0">
                <a:solidFill>
                  <a:srgbClr val="002060"/>
                </a:solidFill>
                <a:latin typeface="Arial" panose="020B0604020202020204" pitchFamily="34" charset="0"/>
                <a:cs typeface="Arial" panose="020B0604020202020204" pitchFamily="34" charset="0"/>
              </a:rPr>
              <a:t> game</a:t>
            </a:r>
            <a:r>
              <a:rPr lang="en-GB" sz="1000" b="0" i="0" u="none" strike="noStrike" baseline="0" dirty="0">
                <a:solidFill>
                  <a:srgbClr val="002060"/>
                </a:solidFill>
                <a:latin typeface="Arial" panose="020B0604020202020204" pitchFamily="34" charset="0"/>
                <a:cs typeface="Arial" panose="020B0604020202020204" pitchFamily="34" charset="0"/>
              </a:rPr>
              <a:t>.</a:t>
            </a:r>
            <a:endParaRPr lang="en-GB" sz="1000" dirty="0">
              <a:solidFill>
                <a:srgbClr val="002060"/>
              </a:solidFill>
              <a:latin typeface="Arial" panose="020B0604020202020204" pitchFamily="34" charset="0"/>
              <a:cs typeface="Arial" panose="020B0604020202020204" pitchFamily="34" charset="0"/>
            </a:endParaRPr>
          </a:p>
        </p:txBody>
      </p:sp>
      <p:sp>
        <p:nvSpPr>
          <p:cNvPr id="16" name="Rectangle 15"/>
          <p:cNvSpPr/>
          <p:nvPr/>
        </p:nvSpPr>
        <p:spPr>
          <a:xfrm>
            <a:off x="4512289" y="1735465"/>
            <a:ext cx="3248513" cy="5186035"/>
          </a:xfrm>
          <a:prstGeom prst="rect">
            <a:avLst/>
          </a:prstGeom>
        </p:spPr>
        <p:txBody>
          <a:bodyPr wrap="square">
            <a:spAutoFit/>
          </a:bodyPr>
          <a:lstStyle/>
          <a:p>
            <a:r>
              <a:rPr lang="en-GB" sz="1400" b="1" dirty="0">
                <a:solidFill>
                  <a:srgbClr val="002060"/>
                </a:solidFill>
                <a:latin typeface="Arial" panose="020B0604020202020204" pitchFamily="34" charset="0"/>
                <a:cs typeface="Arial" panose="020B0604020202020204" pitchFamily="34" charset="0"/>
              </a:rPr>
              <a:t>Knowledge  </a:t>
            </a:r>
            <a:endParaRPr lang="en-GB" sz="1200" b="1" dirty="0">
              <a:solidFill>
                <a:srgbClr val="002060"/>
              </a:solidFill>
              <a:latin typeface="Arial" panose="020B0604020202020204" pitchFamily="34" charset="0"/>
              <a:cs typeface="Arial" panose="020B0604020202020204" pitchFamily="34" charset="0"/>
            </a:endParaRPr>
          </a:p>
          <a:p>
            <a:endParaRPr lang="en-GB" sz="300" b="1" dirty="0">
              <a:solidFill>
                <a:srgbClr val="002060"/>
              </a:solidFill>
              <a:latin typeface="Arial" panose="020B0604020202020204" pitchFamily="34" charset="0"/>
              <a:cs typeface="Arial" panose="020B0604020202020204" pitchFamily="34" charset="0"/>
            </a:endParaRPr>
          </a:p>
          <a:p>
            <a:r>
              <a:rPr lang="en-GB" sz="1000" dirty="0">
                <a:solidFill>
                  <a:srgbClr val="002060"/>
                </a:solidFill>
                <a:latin typeface="Arial" panose="020B0604020202020204" pitchFamily="34" charset="0"/>
                <a:cs typeface="Arial" panose="020B0604020202020204" pitchFamily="34" charset="0"/>
              </a:rPr>
              <a:t>I expect Football leaders at all levels to take full responsibility to ensure that attitudes are challenged and unacceptable behaviour is eradicated. Training and education is critical to the success of our D&amp;I directive.  Individuals are therefore to take personal responsibility for completing their mandatory RAF D&amp;I training. Furthermore, leaders are to ensure that all staff are aware of the Service’s Core Values and Standards and who their respective unit Equality and Diversity &amp; Inclusion Advisor (EDIA) is.  </a:t>
            </a:r>
          </a:p>
          <a:p>
            <a:endParaRPr lang="en-GB" sz="400" dirty="0">
              <a:solidFill>
                <a:srgbClr val="002060"/>
              </a:solidFill>
              <a:latin typeface="Arial" panose="020B0604020202020204" pitchFamily="34" charset="0"/>
              <a:cs typeface="Arial" panose="020B0604020202020204" pitchFamily="34" charset="0"/>
            </a:endParaRPr>
          </a:p>
          <a:p>
            <a:r>
              <a:rPr lang="en-GB" sz="1000" dirty="0">
                <a:solidFill>
                  <a:srgbClr val="002060"/>
                </a:solidFill>
                <a:latin typeface="Arial" panose="020B0604020202020204" pitchFamily="34" charset="0"/>
                <a:cs typeface="Arial" panose="020B0604020202020204" pitchFamily="34" charset="0"/>
              </a:rPr>
              <a:t>The RAF FA lead for D&amp;I is Wg Cdr Louise Hancock (</a:t>
            </a:r>
            <a:r>
              <a:rPr lang="en-GB" sz="1000" u="sng" dirty="0">
                <a:solidFill>
                  <a:srgbClr val="002060"/>
                </a:solidFill>
                <a:latin typeface="Arial" panose="020B0604020202020204" pitchFamily="34" charset="0"/>
                <a:cs typeface="Arial" panose="020B0604020202020204" pitchFamily="34" charset="0"/>
                <a:hlinkClick r:id="rId3"/>
              </a:rPr>
              <a:t>louise.hancock906@mod.gov.uk</a:t>
            </a:r>
            <a:r>
              <a:rPr lang="en-GB" sz="1000" dirty="0">
                <a:solidFill>
                  <a:srgbClr val="002060"/>
                </a:solidFill>
                <a:latin typeface="Arial" panose="020B0604020202020204" pitchFamily="34" charset="0"/>
                <a:cs typeface="Arial" panose="020B0604020202020204" pitchFamily="34" charset="0"/>
              </a:rPr>
              <a:t>) and any general queries on D&amp;I policy should be addressed to her.</a:t>
            </a:r>
          </a:p>
          <a:p>
            <a:endParaRPr lang="en-GB" sz="700" b="1" dirty="0">
              <a:solidFill>
                <a:srgbClr val="002060"/>
              </a:solidFill>
              <a:latin typeface="Arial" panose="020B0604020202020204" pitchFamily="34" charset="0"/>
              <a:cs typeface="Arial" panose="020B0604020202020204" pitchFamily="34" charset="0"/>
            </a:endParaRPr>
          </a:p>
          <a:p>
            <a:r>
              <a:rPr lang="en-GB" sz="1400" b="1" dirty="0">
                <a:solidFill>
                  <a:srgbClr val="002060"/>
                </a:solidFill>
                <a:latin typeface="Arial" panose="020B0604020202020204" pitchFamily="34" charset="0"/>
                <a:cs typeface="Arial" panose="020B0604020202020204" pitchFamily="34" charset="0"/>
              </a:rPr>
              <a:t>Confidence</a:t>
            </a:r>
            <a:endParaRPr lang="en-GB" sz="1200" b="1" dirty="0">
              <a:solidFill>
                <a:srgbClr val="002060"/>
              </a:solidFill>
              <a:latin typeface="Arial" panose="020B0604020202020204" pitchFamily="34" charset="0"/>
              <a:cs typeface="Arial" panose="020B0604020202020204" pitchFamily="34" charset="0"/>
            </a:endParaRPr>
          </a:p>
          <a:p>
            <a:endParaRPr lang="en-GB" sz="300" dirty="0">
              <a:solidFill>
                <a:srgbClr val="002060"/>
              </a:solidFill>
              <a:latin typeface="Arial" panose="020B0604020202020204" pitchFamily="34" charset="0"/>
              <a:cs typeface="Arial" panose="020B0604020202020204" pitchFamily="34" charset="0"/>
            </a:endParaRPr>
          </a:p>
          <a:p>
            <a:r>
              <a:rPr lang="en-GB" sz="1000" dirty="0">
                <a:solidFill>
                  <a:srgbClr val="002060"/>
                </a:solidFill>
                <a:latin typeface="Arial" panose="020B0604020202020204" pitchFamily="34" charset="0"/>
                <a:cs typeface="Arial" panose="020B0604020202020204" pitchFamily="34" charset="0"/>
              </a:rPr>
              <a:t>All personnel involved with RAF Football have the right to be treated fairly in an environment free from harassment, intimidation, prejudice or malice.  I expect Football leaders to create a positive climate whereby individuals have the confidence to speak out if they hear or see any inappropriate behaviour. They must instil a culture to allow their subordinates to provide feedback and constructive comment or criticism. </a:t>
            </a:r>
            <a:r>
              <a:rPr lang="en-GB" sz="1000">
                <a:solidFill>
                  <a:srgbClr val="002060"/>
                </a:solidFill>
                <a:latin typeface="Arial" panose="020B0604020202020204" pitchFamily="34" charset="0"/>
                <a:cs typeface="Arial" panose="020B0604020202020204" pitchFamily="34" charset="0"/>
              </a:rPr>
              <a:t>Such </a:t>
            </a:r>
            <a:r>
              <a:rPr lang="en-GB" sz="1000" dirty="0">
                <a:solidFill>
                  <a:srgbClr val="002060"/>
                </a:solidFill>
                <a:latin typeface="Arial" panose="020B0604020202020204" pitchFamily="34" charset="0"/>
                <a:cs typeface="Arial" panose="020B0604020202020204" pitchFamily="34" charset="0"/>
              </a:rPr>
              <a:t>confidence will be created out of knowledge of policy and, more importantly, of our values and standards and how they are relevant in all that we do. All personnel involved with RAF Football must be reassured that should they wish to report inappropriate behaviour that they will be taken seriously, dealt with in a timely manner and treated in confidence.  </a:t>
            </a:r>
            <a:endParaRPr lang="en-GB" sz="1000" b="0" i="0" u="none" strike="noStrike" baseline="0" dirty="0">
              <a:solidFill>
                <a:srgbClr val="002060"/>
              </a:solidFill>
              <a:latin typeface="Arial" panose="020B0604020202020204" pitchFamily="34" charset="0"/>
              <a:cs typeface="Arial" panose="020B0604020202020204" pitchFamily="34" charset="0"/>
            </a:endParaRPr>
          </a:p>
        </p:txBody>
      </p:sp>
      <p:sp>
        <p:nvSpPr>
          <p:cNvPr id="18" name="Rectangle 17"/>
          <p:cNvSpPr/>
          <p:nvPr/>
        </p:nvSpPr>
        <p:spPr>
          <a:xfrm>
            <a:off x="1267734" y="37629"/>
            <a:ext cx="3186222" cy="6978834"/>
          </a:xfrm>
          <a:prstGeom prst="rect">
            <a:avLst/>
          </a:prstGeom>
        </p:spPr>
        <p:txBody>
          <a:bodyPr wrap="square">
            <a:spAutoFit/>
          </a:bodyPr>
          <a:lstStyle/>
          <a:p>
            <a:r>
              <a:rPr lang="en-GB" sz="1400" b="1" i="0" u="none" strike="noStrike" baseline="0" dirty="0">
                <a:solidFill>
                  <a:srgbClr val="00004E"/>
                </a:solidFill>
                <a:latin typeface="Arial" panose="020B0604020202020204" pitchFamily="34" charset="0"/>
                <a:cs typeface="Arial" panose="020B0604020202020204" pitchFamily="34" charset="0"/>
              </a:rPr>
              <a:t>RAF FA Diversity &amp; Inclusion</a:t>
            </a:r>
            <a:r>
              <a:rPr lang="en-GB" sz="1400" b="1" i="0" u="none" strike="noStrike" dirty="0">
                <a:solidFill>
                  <a:srgbClr val="00004E"/>
                </a:solidFill>
                <a:latin typeface="Arial" panose="020B0604020202020204" pitchFamily="34" charset="0"/>
                <a:cs typeface="Arial" panose="020B0604020202020204" pitchFamily="34" charset="0"/>
              </a:rPr>
              <a:t> Statement: </a:t>
            </a:r>
          </a:p>
          <a:p>
            <a:r>
              <a:rPr lang="en-GB" sz="1200" baseline="0" dirty="0">
                <a:solidFill>
                  <a:srgbClr val="00004E"/>
                </a:solidFill>
                <a:latin typeface="Arial" panose="020B0604020202020204" pitchFamily="34" charset="0"/>
                <a:cs typeface="Arial" panose="020B0604020202020204" pitchFamily="34" charset="0"/>
              </a:rPr>
              <a:t>Air Cdre</a:t>
            </a:r>
            <a:r>
              <a:rPr lang="en-GB" sz="1200" dirty="0">
                <a:solidFill>
                  <a:srgbClr val="00004E"/>
                </a:solidFill>
                <a:latin typeface="Arial" panose="020B0604020202020204" pitchFamily="34" charset="0"/>
                <a:cs typeface="Arial" panose="020B0604020202020204" pitchFamily="34" charset="0"/>
              </a:rPr>
              <a:t> Rich Pratley, Chairman RAF FA</a:t>
            </a:r>
            <a:endParaRPr lang="en-GB" sz="1200" i="0" u="none" strike="noStrike" baseline="0" dirty="0">
              <a:solidFill>
                <a:srgbClr val="00004E"/>
              </a:solidFill>
              <a:latin typeface="Arial" panose="020B0604020202020204" pitchFamily="34" charset="0"/>
              <a:cs typeface="Arial" panose="020B0604020202020204" pitchFamily="34" charset="0"/>
            </a:endParaRPr>
          </a:p>
          <a:p>
            <a:endParaRPr lang="en-GB" sz="600" b="1" i="0" u="none" strike="noStrike" baseline="0" dirty="0">
              <a:solidFill>
                <a:srgbClr val="00004E"/>
              </a:solidFill>
              <a:latin typeface="Arial" panose="020B0604020202020204" pitchFamily="34" charset="0"/>
              <a:cs typeface="Arial" panose="020B0604020202020204" pitchFamily="34" charset="0"/>
            </a:endParaRPr>
          </a:p>
          <a:p>
            <a:r>
              <a:rPr lang="en-GB" sz="1400" b="1" i="0" u="none" strike="noStrike" baseline="0" dirty="0">
                <a:solidFill>
                  <a:srgbClr val="00004E"/>
                </a:solidFill>
                <a:latin typeface="Arial" panose="020B0604020202020204" pitchFamily="34" charset="0"/>
                <a:cs typeface="Arial" panose="020B0604020202020204" pitchFamily="34" charset="0"/>
              </a:rPr>
              <a:t>Vision</a:t>
            </a:r>
            <a:endParaRPr lang="en-GB" sz="1100" b="1" i="0" u="none" strike="noStrike" baseline="0" dirty="0">
              <a:solidFill>
                <a:srgbClr val="00004E"/>
              </a:solidFill>
              <a:latin typeface="Arial" panose="020B0604020202020204" pitchFamily="34" charset="0"/>
              <a:cs typeface="Arial" panose="020B0604020202020204" pitchFamily="34" charset="0"/>
            </a:endParaRPr>
          </a:p>
          <a:p>
            <a:endParaRPr lang="en-GB" sz="300" b="1" i="0" u="none" strike="noStrike" baseline="0" dirty="0">
              <a:solidFill>
                <a:srgbClr val="00004E"/>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As the Chairman of the RAF FA, I am responsible for ensuring that everyone involved with RAF Football is aware of, and complies with, the MOD and RAF D&amp;I policies and directives. I consider the basic tenet that all personnel deserve to be treated with respect and dignity to be at the heart of what we do. All personnel have a direct liability to comply with equalities legislation and with D&amp;I law.  The RAF FA directive is based on the following 3 principal tenets of D&amp;I: </a:t>
            </a:r>
            <a:endParaRPr lang="en-GB" sz="1000" b="1" dirty="0">
              <a:solidFill>
                <a:schemeClr val="bg1"/>
              </a:solidFill>
              <a:latin typeface="Arial" panose="020B0604020202020204" pitchFamily="34" charset="0"/>
              <a:cs typeface="Arial" panose="020B0604020202020204" pitchFamily="34" charset="0"/>
            </a:endParaRPr>
          </a:p>
          <a:p>
            <a:pPr algn="ctr"/>
            <a:endParaRPr lang="en-GB" sz="700" b="1" dirty="0">
              <a:solidFill>
                <a:schemeClr val="bg1"/>
              </a:solidFill>
              <a:latin typeface="Arial" panose="020B0604020202020204" pitchFamily="34" charset="0"/>
              <a:cs typeface="Arial" panose="020B0604020202020204" pitchFamily="34" charset="0"/>
            </a:endParaRPr>
          </a:p>
          <a:p>
            <a:pPr algn="ctr"/>
            <a:r>
              <a:rPr lang="en-GB" sz="1600" b="1" dirty="0">
                <a:solidFill>
                  <a:srgbClr val="C00000"/>
                </a:solidFill>
                <a:latin typeface="Arial" panose="020B0604020202020204" pitchFamily="34" charset="0"/>
                <a:cs typeface="Arial" panose="020B0604020202020204" pitchFamily="34" charset="0"/>
              </a:rPr>
              <a:t>Leadership, Knowledge and Confidence</a:t>
            </a:r>
          </a:p>
          <a:p>
            <a:endParaRPr lang="en-GB" sz="300" b="1" dirty="0">
              <a:solidFill>
                <a:srgbClr val="002060"/>
              </a:solidFill>
              <a:latin typeface="Arial" panose="020B0604020202020204" pitchFamily="34" charset="0"/>
              <a:cs typeface="Arial" panose="020B0604020202020204" pitchFamily="34" charset="0"/>
            </a:endParaRPr>
          </a:p>
          <a:p>
            <a:endParaRPr lang="en-GB" sz="1200" b="1" dirty="0">
              <a:solidFill>
                <a:srgbClr val="002060"/>
              </a:solidFill>
              <a:latin typeface="Arial" panose="020B0604020202020204" pitchFamily="34" charset="0"/>
              <a:cs typeface="Arial" panose="020B0604020202020204" pitchFamily="34" charset="0"/>
            </a:endParaRPr>
          </a:p>
          <a:p>
            <a:endParaRPr lang="en-GB" sz="1200" b="1" dirty="0">
              <a:solidFill>
                <a:srgbClr val="002060"/>
              </a:solidFill>
              <a:latin typeface="Arial" panose="020B0604020202020204" pitchFamily="34" charset="0"/>
              <a:cs typeface="Arial" panose="020B0604020202020204" pitchFamily="34" charset="0"/>
            </a:endParaRPr>
          </a:p>
          <a:p>
            <a:endParaRPr lang="en-GB" sz="1200" b="1" dirty="0">
              <a:solidFill>
                <a:srgbClr val="002060"/>
              </a:solidFill>
              <a:latin typeface="Arial" panose="020B0604020202020204" pitchFamily="34" charset="0"/>
              <a:cs typeface="Arial" panose="020B0604020202020204" pitchFamily="34" charset="0"/>
            </a:endParaRPr>
          </a:p>
          <a:p>
            <a:endParaRPr lang="en-GB" sz="1200" b="1" dirty="0">
              <a:solidFill>
                <a:srgbClr val="002060"/>
              </a:solidFill>
              <a:latin typeface="Arial" panose="020B0604020202020204" pitchFamily="34" charset="0"/>
              <a:cs typeface="Arial" panose="020B0604020202020204" pitchFamily="34" charset="0"/>
            </a:endParaRPr>
          </a:p>
          <a:p>
            <a:endParaRPr lang="en-GB" sz="1200" b="1" dirty="0">
              <a:solidFill>
                <a:srgbClr val="002060"/>
              </a:solidFill>
              <a:latin typeface="Arial" panose="020B0604020202020204" pitchFamily="34" charset="0"/>
              <a:cs typeface="Arial" panose="020B0604020202020204" pitchFamily="34" charset="0"/>
            </a:endParaRPr>
          </a:p>
          <a:p>
            <a:endParaRPr lang="en-GB" sz="1200" b="1" dirty="0">
              <a:solidFill>
                <a:srgbClr val="002060"/>
              </a:solidFill>
              <a:latin typeface="Arial" panose="020B0604020202020204" pitchFamily="34" charset="0"/>
              <a:cs typeface="Arial" panose="020B0604020202020204" pitchFamily="34" charset="0"/>
            </a:endParaRPr>
          </a:p>
          <a:p>
            <a:endParaRPr lang="en-GB" sz="1200" b="1" dirty="0">
              <a:solidFill>
                <a:srgbClr val="002060"/>
              </a:solidFill>
              <a:latin typeface="Arial" panose="020B0604020202020204" pitchFamily="34" charset="0"/>
              <a:cs typeface="Arial" panose="020B0604020202020204" pitchFamily="34" charset="0"/>
            </a:endParaRPr>
          </a:p>
          <a:p>
            <a:endParaRPr lang="en-GB" sz="1200" b="1" dirty="0">
              <a:solidFill>
                <a:srgbClr val="002060"/>
              </a:solidFill>
              <a:latin typeface="Arial" panose="020B0604020202020204" pitchFamily="34" charset="0"/>
              <a:cs typeface="Arial" panose="020B0604020202020204" pitchFamily="34" charset="0"/>
            </a:endParaRPr>
          </a:p>
          <a:p>
            <a:endParaRPr lang="en-GB" sz="700" b="1" dirty="0">
              <a:solidFill>
                <a:srgbClr val="002060"/>
              </a:solidFill>
              <a:latin typeface="Arial" panose="020B0604020202020204" pitchFamily="34" charset="0"/>
              <a:cs typeface="Arial" panose="020B0604020202020204" pitchFamily="34" charset="0"/>
            </a:endParaRPr>
          </a:p>
          <a:p>
            <a:endParaRPr lang="en-GB" sz="1050" b="1" dirty="0">
              <a:solidFill>
                <a:srgbClr val="002060"/>
              </a:solidFill>
              <a:latin typeface="Arial" panose="020B0604020202020204" pitchFamily="34" charset="0"/>
              <a:cs typeface="Arial" panose="020B0604020202020204" pitchFamily="34" charset="0"/>
            </a:endParaRPr>
          </a:p>
          <a:p>
            <a:r>
              <a:rPr lang="en-GB" sz="1400" b="1" dirty="0">
                <a:solidFill>
                  <a:srgbClr val="002060"/>
                </a:solidFill>
                <a:latin typeface="Arial" panose="020B0604020202020204" pitchFamily="34" charset="0"/>
                <a:cs typeface="Arial" panose="020B0604020202020204" pitchFamily="34" charset="0"/>
              </a:rPr>
              <a:t>Leadership</a:t>
            </a:r>
            <a:endParaRPr lang="en-GB" sz="1200" b="1" dirty="0">
              <a:solidFill>
                <a:srgbClr val="002060"/>
              </a:solidFill>
              <a:latin typeface="Arial" panose="020B0604020202020204" pitchFamily="34" charset="0"/>
              <a:cs typeface="Arial" panose="020B0604020202020204" pitchFamily="34" charset="0"/>
            </a:endParaRPr>
          </a:p>
          <a:p>
            <a:endParaRPr lang="en-GB" sz="300" b="1" dirty="0">
              <a:solidFill>
                <a:srgbClr val="002060"/>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I expect all personnel involved with RAF Football to treat everyone, both military and civilian, fairly, with dignity and respect. Our behaviour to one another must reflect best practice and encompass the aims and goals of the RAF. The promotion of D&amp;I is an essential element of good leadership and management, and crucial to enhancing team cohesion and effectiveness. We must embrace the diversity of our personnel and use individuals’ different experiences and backgrounds to our advantage.</a:t>
            </a:r>
            <a:endParaRPr lang="en-GB" sz="600" b="1" dirty="0">
              <a:solidFill>
                <a:srgbClr val="00004E"/>
              </a:solidFill>
              <a:latin typeface="Arial" panose="020B0604020202020204" pitchFamily="34" charset="0"/>
              <a:cs typeface="Arial" panose="020B0604020202020204" pitchFamily="34" charset="0"/>
            </a:endParaRPr>
          </a:p>
        </p:txBody>
      </p:sp>
      <p:pic>
        <p:nvPicPr>
          <p:cNvPr id="3074" name="Picture 2" descr="Image result for RAF 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701" y="75729"/>
            <a:ext cx="2998938" cy="1688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737749" y="4364851"/>
            <a:ext cx="3157429" cy="2231380"/>
          </a:xfrm>
          <a:prstGeom prst="rect">
            <a:avLst/>
          </a:prstGeom>
          <a:noFill/>
        </p:spPr>
        <p:txBody>
          <a:bodyPr wrap="square" rtlCol="0">
            <a:spAutoFit/>
          </a:bodyPr>
          <a:lstStyle/>
          <a:p>
            <a:pPr algn="ctr"/>
            <a:r>
              <a:rPr lang="en-GB" sz="1100" b="1" dirty="0">
                <a:solidFill>
                  <a:srgbClr val="C00000"/>
                </a:solidFill>
                <a:latin typeface="Arial" panose="020B0604020202020204" pitchFamily="34" charset="0"/>
                <a:cs typeface="Arial" panose="020B0604020202020204" pitchFamily="34" charset="0"/>
              </a:rPr>
              <a:t>If you would like more information on getting involved with the RAF FA please contact: </a:t>
            </a:r>
          </a:p>
          <a:p>
            <a:pPr algn="ctr"/>
            <a:endParaRPr lang="en-GB" sz="500" b="1" dirty="0">
              <a:solidFill>
                <a:srgbClr val="002060"/>
              </a:solidFill>
              <a:latin typeface="Arial" panose="020B0604020202020204" pitchFamily="34" charset="0"/>
              <a:cs typeface="Arial" panose="020B0604020202020204" pitchFamily="34" charset="0"/>
            </a:endParaRPr>
          </a:p>
          <a:p>
            <a:pPr algn="ctr"/>
            <a:r>
              <a:rPr lang="en-GB" b="1" dirty="0">
                <a:solidFill>
                  <a:srgbClr val="002060"/>
                </a:solidFill>
                <a:latin typeface="Arial" panose="020B0604020202020204" pitchFamily="34" charset="0"/>
                <a:cs typeface="Arial" panose="020B0604020202020204" pitchFamily="34" charset="0"/>
              </a:rPr>
              <a:t>Mr Vince Williams</a:t>
            </a:r>
          </a:p>
          <a:p>
            <a:pPr algn="ctr"/>
            <a:endParaRPr lang="en-GB" sz="900" dirty="0">
              <a:solidFill>
                <a:srgbClr val="002060"/>
              </a:solidFill>
              <a:latin typeface="Arial" panose="020B0604020202020204" pitchFamily="34" charset="0"/>
              <a:cs typeface="Arial" panose="020B0604020202020204" pitchFamily="34" charset="0"/>
            </a:endParaRPr>
          </a:p>
          <a:p>
            <a:pPr algn="ctr"/>
            <a:r>
              <a:rPr lang="en-GB" sz="1050" dirty="0">
                <a:solidFill>
                  <a:srgbClr val="002060"/>
                </a:solidFill>
                <a:latin typeface="Arial" panose="020B0604020202020204" pitchFamily="34" charset="0"/>
                <a:cs typeface="Arial" panose="020B0604020202020204" pitchFamily="34" charset="0"/>
              </a:rPr>
              <a:t>County Secretary</a:t>
            </a:r>
            <a:br>
              <a:rPr lang="en-GB" sz="1050" dirty="0">
                <a:solidFill>
                  <a:srgbClr val="002060"/>
                </a:solidFill>
                <a:latin typeface="Arial" panose="020B0604020202020204" pitchFamily="34" charset="0"/>
                <a:cs typeface="Arial" panose="020B0604020202020204" pitchFamily="34" charset="0"/>
              </a:rPr>
            </a:br>
            <a:r>
              <a:rPr lang="en-GB" sz="1050" dirty="0">
                <a:solidFill>
                  <a:srgbClr val="002060"/>
                </a:solidFill>
                <a:latin typeface="Arial" panose="020B0604020202020204" pitchFamily="34" charset="0"/>
                <a:cs typeface="Arial" panose="020B0604020202020204" pitchFamily="34" charset="0"/>
              </a:rPr>
              <a:t>RAF FA</a:t>
            </a:r>
          </a:p>
          <a:p>
            <a:pPr algn="ctr"/>
            <a:r>
              <a:rPr lang="en-GB" sz="1050" dirty="0">
                <a:solidFill>
                  <a:srgbClr val="002060"/>
                </a:solidFill>
                <a:latin typeface="Arial" panose="020B0604020202020204" pitchFamily="34" charset="0"/>
                <a:cs typeface="Arial" panose="020B0604020202020204" pitchFamily="34" charset="0"/>
              </a:rPr>
              <a:t>RAF </a:t>
            </a:r>
            <a:r>
              <a:rPr lang="en-GB" sz="1050" dirty="0" err="1">
                <a:solidFill>
                  <a:srgbClr val="002060"/>
                </a:solidFill>
                <a:latin typeface="Arial" panose="020B0604020202020204" pitchFamily="34" charset="0"/>
                <a:cs typeface="Arial" panose="020B0604020202020204" pitchFamily="34" charset="0"/>
              </a:rPr>
              <a:t>Brize</a:t>
            </a:r>
            <a:r>
              <a:rPr lang="en-GB" sz="1050" dirty="0">
                <a:solidFill>
                  <a:srgbClr val="002060"/>
                </a:solidFill>
                <a:latin typeface="Arial" panose="020B0604020202020204" pitchFamily="34" charset="0"/>
                <a:cs typeface="Arial" panose="020B0604020202020204" pitchFamily="34" charset="0"/>
              </a:rPr>
              <a:t> Norton</a:t>
            </a:r>
            <a:br>
              <a:rPr lang="en-GB" sz="1000" b="1" dirty="0">
                <a:solidFill>
                  <a:srgbClr val="002060"/>
                </a:solidFill>
                <a:latin typeface="Arial" panose="020B0604020202020204" pitchFamily="34" charset="0"/>
                <a:cs typeface="Arial" panose="020B0604020202020204" pitchFamily="34" charset="0"/>
              </a:rPr>
            </a:br>
            <a:endParaRPr lang="en-GB" sz="400" b="1" dirty="0">
              <a:solidFill>
                <a:srgbClr val="002060"/>
              </a:solidFill>
              <a:latin typeface="Arial" panose="020B0604020202020204" pitchFamily="34" charset="0"/>
              <a:cs typeface="Arial" panose="020B0604020202020204" pitchFamily="34" charset="0"/>
            </a:endParaRPr>
          </a:p>
          <a:p>
            <a:pPr algn="ctr"/>
            <a:r>
              <a:rPr lang="en-GB" sz="1050" b="1" u="sng" dirty="0">
                <a:solidFill>
                  <a:srgbClr val="002060"/>
                </a:solidFill>
                <a:latin typeface="Arial" panose="020B0604020202020204" pitchFamily="34" charset="0"/>
                <a:cs typeface="Arial" panose="020B0604020202020204" pitchFamily="34" charset="0"/>
                <a:hlinkClick r:id="rId5"/>
              </a:rPr>
              <a:t>www.royalairforcefa.com</a:t>
            </a:r>
            <a:endParaRPr lang="en-GB" sz="1050" b="1" u="sng" dirty="0">
              <a:solidFill>
                <a:srgbClr val="002060"/>
              </a:solidFill>
              <a:latin typeface="Arial" panose="020B0604020202020204" pitchFamily="34" charset="0"/>
              <a:cs typeface="Arial" panose="020B0604020202020204" pitchFamily="34" charset="0"/>
            </a:endParaRPr>
          </a:p>
          <a:p>
            <a:pPr algn="ctr"/>
            <a:endParaRPr lang="en-GB" sz="400" b="1" dirty="0">
              <a:solidFill>
                <a:srgbClr val="002060"/>
              </a:solidFill>
              <a:latin typeface="Arial" panose="020B0604020202020204" pitchFamily="34" charset="0"/>
              <a:cs typeface="Arial" panose="020B0604020202020204" pitchFamily="34" charset="0"/>
            </a:endParaRPr>
          </a:p>
          <a:p>
            <a:pPr algn="ctr"/>
            <a:r>
              <a:rPr lang="en-GB" sz="1200" b="1" dirty="0">
                <a:solidFill>
                  <a:srgbClr val="002060"/>
                </a:solidFill>
                <a:latin typeface="Arial" panose="020B0604020202020204" pitchFamily="34" charset="0"/>
                <a:cs typeface="Arial" panose="020B0604020202020204" pitchFamily="34" charset="0"/>
              </a:rPr>
              <a:t>(GPTN) 95461 5704 </a:t>
            </a:r>
          </a:p>
          <a:p>
            <a:pPr algn="ctr"/>
            <a:r>
              <a:rPr lang="en-GB" sz="1200" b="1" dirty="0">
                <a:solidFill>
                  <a:srgbClr val="002060"/>
                </a:solidFill>
                <a:latin typeface="Arial" panose="020B0604020202020204" pitchFamily="34" charset="0"/>
                <a:cs typeface="Arial" panose="020B0604020202020204" pitchFamily="34" charset="0"/>
              </a:rPr>
              <a:t>/ 01993 895704</a:t>
            </a:r>
            <a:r>
              <a:rPr lang="en-GB" sz="1050" b="1" dirty="0">
                <a:solidFill>
                  <a:srgbClr val="002060"/>
                </a:solidFill>
                <a:latin typeface="Arial" panose="020B0604020202020204" pitchFamily="34" charset="0"/>
                <a:cs typeface="Arial" panose="020B0604020202020204" pitchFamily="34" charset="0"/>
              </a:rPr>
              <a:t>  </a:t>
            </a:r>
          </a:p>
        </p:txBody>
      </p:sp>
      <p:pic>
        <p:nvPicPr>
          <p:cNvPr id="1026" name="Picture 2" descr="Image result for protected characteristic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3601" y="1109915"/>
            <a:ext cx="2335799" cy="21627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protected characteristics RA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6408" y="5305134"/>
            <a:ext cx="795715" cy="66044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494333" y="20007"/>
            <a:ext cx="3243416" cy="6812270"/>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6" descr="Image result for RAF Football associati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5646" b="21088"/>
          <a:stretch/>
        </p:blipFill>
        <p:spPr bwMode="auto">
          <a:xfrm>
            <a:off x="10039350" y="6254752"/>
            <a:ext cx="888804" cy="56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659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E38FAC265417418417556DAD99BF1E" ma:contentTypeVersion="4" ma:contentTypeDescription="Create a new document." ma:contentTypeScope="" ma:versionID="5b9c2a62b48f267804f1be7ade1642be">
  <xsd:schema xmlns:xsd="http://www.w3.org/2001/XMLSchema" xmlns:xs="http://www.w3.org/2001/XMLSchema" xmlns:p="http://schemas.microsoft.com/office/2006/metadata/properties" xmlns:ns2="6abffa8e-83ff-4fba-b76a-01292154af85" targetNamespace="http://schemas.microsoft.com/office/2006/metadata/properties" ma:root="true" ma:fieldsID="e0f5cdfa60de727e3e35804132e01484" ns2:_="">
    <xsd:import namespace="6abffa8e-83ff-4fba-b76a-01292154af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bffa8e-83ff-4fba-b76a-01292154a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A86847-2124-4083-A030-193417BA2EE9}">
  <ds:schemaRefs>
    <ds:schemaRef ds:uri="http://schemas.microsoft.com/sharepoint/v3/contenttype/forms"/>
  </ds:schemaRefs>
</ds:datastoreItem>
</file>

<file path=customXml/itemProps2.xml><?xml version="1.0" encoding="utf-8"?>
<ds:datastoreItem xmlns:ds="http://schemas.openxmlformats.org/officeDocument/2006/customXml" ds:itemID="{C00E9620-6210-4228-9067-31C12D363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bffa8e-83ff-4fba-b76a-01292154af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205B6F-AD83-4A60-95AC-8BCFAD6AC210}">
  <ds:schemaRefs>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6abffa8e-83ff-4fba-b76a-01292154af8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148</TotalTime>
  <Words>872</Words>
  <Application>Microsoft Office PowerPoint</Application>
  <PresentationFormat>Widescreen</PresentationFormat>
  <Paragraphs>88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Steed, Katy Flt Lt (CRN-OACTU-CSqn-DSC)</dc:creator>
  <cp:lastModifiedBy>Williams, Vince  (BZN-RAFFA County Secretary)</cp:lastModifiedBy>
  <cp:revision>22</cp:revision>
  <dcterms:created xsi:type="dcterms:W3CDTF">2018-03-06T08:59:28Z</dcterms:created>
  <dcterms:modified xsi:type="dcterms:W3CDTF">2022-01-31T11:55:17Z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0x01010044E38FAC265417418417556DAD99BF1E</vt:lpwstr>
  </property>
</Properties>
</file>