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8"/>
  </p:notesMasterIdLst>
  <p:sldIdLst>
    <p:sldId id="256" r:id="rId5"/>
    <p:sldId id="276" r:id="rId6"/>
    <p:sldId id="277" r:id="rId7"/>
    <p:sldId id="278" r:id="rId8"/>
    <p:sldId id="279" r:id="rId9"/>
    <p:sldId id="281" r:id="rId10"/>
    <p:sldId id="282" r:id="rId11"/>
    <p:sldId id="283" r:id="rId12"/>
    <p:sldId id="280" r:id="rId13"/>
    <p:sldId id="284" r:id="rId14"/>
    <p:sldId id="285" r:id="rId15"/>
    <p:sldId id="286" r:id="rId16"/>
    <p:sldId id="274" r:id="rId17"/>
  </p:sldIdLst>
  <p:sldSz cx="18288000" cy="10287000"/>
  <p:notesSz cx="6858000" cy="9144000"/>
  <p:embeddedFontLst>
    <p:embeddedFont>
      <p:font typeface="Arialle Bold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3B2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4480" autoAdjust="0"/>
  </p:normalViewPr>
  <p:slideViewPr>
    <p:cSldViewPr>
      <p:cViewPr varScale="1">
        <p:scale>
          <a:sx n="48" d="100"/>
          <a:sy n="48" d="100"/>
        </p:scale>
        <p:origin x="878" y="62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y Middleton" userId="d8f18414-9a1c-4ed4-af51-0b4ac3533701" providerId="ADAL" clId="{1AF6A100-18AA-4B3E-8FCD-9C4FAFFF257C}"/>
    <pc:docChg chg="modSld">
      <pc:chgData name="Gary Middleton" userId="d8f18414-9a1c-4ed4-af51-0b4ac3533701" providerId="ADAL" clId="{1AF6A100-18AA-4B3E-8FCD-9C4FAFFF257C}" dt="2022-01-04T10:22:35.200" v="56"/>
      <pc:docMkLst>
        <pc:docMk/>
      </pc:docMkLst>
      <pc:sldChg chg="modSp mod">
        <pc:chgData name="Gary Middleton" userId="d8f18414-9a1c-4ed4-af51-0b4ac3533701" providerId="ADAL" clId="{1AF6A100-18AA-4B3E-8FCD-9C4FAFFF257C}" dt="2022-01-04T10:22:18.799" v="29" actId="20577"/>
        <pc:sldMkLst>
          <pc:docMk/>
          <pc:sldMk cId="0" sldId="256"/>
        </pc:sldMkLst>
        <pc:spChg chg="mod">
          <ac:chgData name="Gary Middleton" userId="d8f18414-9a1c-4ed4-af51-0b4ac3533701" providerId="ADAL" clId="{1AF6A100-18AA-4B3E-8FCD-9C4FAFFF257C}" dt="2022-01-04T10:22:14.201" v="0" actId="6549"/>
          <ac:spMkLst>
            <pc:docMk/>
            <pc:sldMk cId="0" sldId="256"/>
            <ac:spMk id="7" creationId="{00000000-0000-0000-0000-000000000000}"/>
          </ac:spMkLst>
        </pc:spChg>
        <pc:spChg chg="mod">
          <ac:chgData name="Gary Middleton" userId="d8f18414-9a1c-4ed4-af51-0b4ac3533701" providerId="ADAL" clId="{1AF6A100-18AA-4B3E-8FCD-9C4FAFFF257C}" dt="2022-01-04T10:22:18.799" v="29" actId="20577"/>
          <ac:spMkLst>
            <pc:docMk/>
            <pc:sldMk cId="0" sldId="256"/>
            <ac:spMk id="9" creationId="{00000000-0000-0000-0000-000000000000}"/>
          </ac:spMkLst>
        </pc:spChg>
      </pc:sldChg>
      <pc:sldChg chg="delSp modSp mod">
        <pc:chgData name="Gary Middleton" userId="d8f18414-9a1c-4ed4-af51-0b4ac3533701" providerId="ADAL" clId="{1AF6A100-18AA-4B3E-8FCD-9C4FAFFF257C}" dt="2022-01-04T10:22:35.200" v="56"/>
        <pc:sldMkLst>
          <pc:docMk/>
          <pc:sldMk cId="0" sldId="257"/>
        </pc:sldMkLst>
        <pc:spChg chg="mod">
          <ac:chgData name="Gary Middleton" userId="d8f18414-9a1c-4ed4-af51-0b4ac3533701" providerId="ADAL" clId="{1AF6A100-18AA-4B3E-8FCD-9C4FAFFF257C}" dt="2022-01-04T10:22:26.796" v="53" actId="20577"/>
          <ac:spMkLst>
            <pc:docMk/>
            <pc:sldMk cId="0" sldId="257"/>
            <ac:spMk id="3" creationId="{00000000-0000-0000-0000-000000000000}"/>
          </ac:spMkLst>
        </pc:spChg>
        <pc:spChg chg="del mod">
          <ac:chgData name="Gary Middleton" userId="d8f18414-9a1c-4ed4-af51-0b4ac3533701" providerId="ADAL" clId="{1AF6A100-18AA-4B3E-8FCD-9C4FAFFF257C}" dt="2022-01-04T10:22:35.200" v="56"/>
          <ac:spMkLst>
            <pc:docMk/>
            <pc:sldMk cId="0" sldId="257"/>
            <ac:spMk id="5" creationId="{00000000-0000-0000-0000-000000000000}"/>
          </ac:spMkLst>
        </pc:spChg>
      </pc:sldChg>
    </pc:docChg>
  </pc:docChgLst>
  <pc:docChgLst>
    <pc:chgData name="Gary Middleton" userId="d8f18414-9a1c-4ed4-af51-0b4ac3533701" providerId="ADAL" clId="{414EE495-B6B2-48A3-A227-7D1DF4FF50DD}"/>
    <pc:docChg chg="custSel modSld">
      <pc:chgData name="Gary Middleton" userId="d8f18414-9a1c-4ed4-af51-0b4ac3533701" providerId="ADAL" clId="{414EE495-B6B2-48A3-A227-7D1DF4FF50DD}" dt="2021-12-20T12:17:43.248" v="300" actId="20577"/>
      <pc:docMkLst>
        <pc:docMk/>
      </pc:docMkLst>
      <pc:sldChg chg="modSp mod">
        <pc:chgData name="Gary Middleton" userId="d8f18414-9a1c-4ed4-af51-0b4ac3533701" providerId="ADAL" clId="{414EE495-B6B2-48A3-A227-7D1DF4FF50DD}" dt="2021-12-20T12:13:19.792" v="103" actId="20577"/>
        <pc:sldMkLst>
          <pc:docMk/>
          <pc:sldMk cId="0" sldId="256"/>
        </pc:sldMkLst>
        <pc:spChg chg="mod">
          <ac:chgData name="Gary Middleton" userId="d8f18414-9a1c-4ed4-af51-0b4ac3533701" providerId="ADAL" clId="{414EE495-B6B2-48A3-A227-7D1DF4FF50DD}" dt="2021-12-20T12:12:52.446" v="62" actId="255"/>
          <ac:spMkLst>
            <pc:docMk/>
            <pc:sldMk cId="0" sldId="256"/>
            <ac:spMk id="7" creationId="{00000000-0000-0000-0000-000000000000}"/>
          </ac:spMkLst>
        </pc:spChg>
        <pc:spChg chg="mod">
          <ac:chgData name="Gary Middleton" userId="d8f18414-9a1c-4ed4-af51-0b4ac3533701" providerId="ADAL" clId="{414EE495-B6B2-48A3-A227-7D1DF4FF50DD}" dt="2021-12-20T12:13:19.792" v="103" actId="20577"/>
          <ac:spMkLst>
            <pc:docMk/>
            <pc:sldMk cId="0" sldId="256"/>
            <ac:spMk id="9" creationId="{00000000-0000-0000-0000-000000000000}"/>
          </ac:spMkLst>
        </pc:spChg>
      </pc:sldChg>
      <pc:sldChg chg="modSp mod">
        <pc:chgData name="Gary Middleton" userId="d8f18414-9a1c-4ed4-af51-0b4ac3533701" providerId="ADAL" clId="{414EE495-B6B2-48A3-A227-7D1DF4FF50DD}" dt="2021-12-20T12:17:43.248" v="300" actId="20577"/>
        <pc:sldMkLst>
          <pc:docMk/>
          <pc:sldMk cId="0" sldId="257"/>
        </pc:sldMkLst>
        <pc:spChg chg="mod">
          <ac:chgData name="Gary Middleton" userId="d8f18414-9a1c-4ed4-af51-0b4ac3533701" providerId="ADAL" clId="{414EE495-B6B2-48A3-A227-7D1DF4FF50DD}" dt="2021-12-20T12:15:39.685" v="212" actId="20577"/>
          <ac:spMkLst>
            <pc:docMk/>
            <pc:sldMk cId="0" sldId="257"/>
            <ac:spMk id="3" creationId="{00000000-0000-0000-0000-000000000000}"/>
          </ac:spMkLst>
        </pc:spChg>
        <pc:spChg chg="mod">
          <ac:chgData name="Gary Middleton" userId="d8f18414-9a1c-4ed4-af51-0b4ac3533701" providerId="ADAL" clId="{414EE495-B6B2-48A3-A227-7D1DF4FF50DD}" dt="2021-12-20T12:17:43.248" v="300" actId="20577"/>
          <ac:spMkLst>
            <pc:docMk/>
            <pc:sldMk cId="0" sldId="257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F055F-E824-47F9-A28E-19DD6C11AACB}" type="datetimeFigureOut">
              <a:rPr lang="en-GB" smtClean="0"/>
              <a:t>12/01/2022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65BF7-FAE6-40F0-B63F-4712B92FF05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2352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65BF7-FAE6-40F0-B63F-4712B92FF058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3949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65BF7-FAE6-40F0-B63F-4712B92FF058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555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.svg"/><Relationship Id="rId9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.svg"/><Relationship Id="rId9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svg"/><Relationship Id="rId9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svg"/><Relationship Id="rId9" Type="http://schemas.openxmlformats.org/officeDocument/2006/relationships/image" Target="../media/image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image" Target="../media/image2.svg"/><Relationship Id="rId9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svg"/><Relationship Id="rId9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svg"/><Relationship Id="rId9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svg"/><Relationship Id="rId9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2.svg"/><Relationship Id="rId9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10" Type="http://schemas.openxmlformats.org/officeDocument/2006/relationships/image" Target="../media/image7.jpeg"/><Relationship Id="rId4" Type="http://schemas.openxmlformats.org/officeDocument/2006/relationships/image" Target="../media/image2.svg"/><Relationship Id="rId9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svg"/><Relationship Id="rId9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9520300">
            <a:off x="12143179" y="-1950240"/>
            <a:ext cx="7770016" cy="1313212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1093782" y="509551"/>
            <a:ext cx="6048785" cy="2786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481"/>
              </a:lnSpc>
            </a:pPr>
            <a:r>
              <a:rPr lang="en-US" sz="4184" spc="292" dirty="0">
                <a:solidFill>
                  <a:srgbClr val="FFFFFF"/>
                </a:solidFill>
                <a:latin typeface="Arialle Bold"/>
              </a:rPr>
              <a:t>NORTHUMBERLAND FOOTBALL ASSOCIATION LIMITED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r="25"/>
          <a:stretch>
            <a:fillRect/>
          </a:stretch>
        </p:blipFill>
        <p:spPr>
          <a:xfrm>
            <a:off x="14134216" y="4305300"/>
            <a:ext cx="5565561" cy="39296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399999">
            <a:off x="16373666" y="1846089"/>
            <a:ext cx="2719530" cy="17980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05063" y="5532918"/>
            <a:ext cx="3290885" cy="323681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04800" y="4592240"/>
            <a:ext cx="10363200" cy="11025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Adam Colley – FA Coach Developer</a:t>
            </a:r>
            <a:endParaRPr lang="en-GB" dirty="0">
              <a:latin typeface="Arialle Bold" panose="020B0604020202020204" charset="0"/>
              <a:ea typeface="Arialle Bold" panose="020B0604020202020204" charset="0"/>
              <a:cs typeface="Arialle Bold" panose="020B0604020202020204" charset="0"/>
            </a:endParaRPr>
          </a:p>
        </p:txBody>
      </p:sp>
      <p:pic>
        <p:nvPicPr>
          <p:cNvPr id="10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05063" y="3685174"/>
            <a:ext cx="3290885" cy="323681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04800" y="2744496"/>
            <a:ext cx="9144000" cy="11025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Creative Game &amp; Practice Design</a:t>
            </a:r>
            <a:endParaRPr lang="en-GB" dirty="0">
              <a:latin typeface="Arialle Bold" panose="020B0604020202020204" charset="0"/>
              <a:ea typeface="Arialle Bold" panose="020B0604020202020204" charset="0"/>
              <a:cs typeface="Arialle Bold" panose="020B060402020202020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82422" y="6278144"/>
            <a:ext cx="9144000" cy="11025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Monday 17</a:t>
            </a:r>
            <a:r>
              <a:rPr lang="en-GB" baseline="30000" dirty="0" smtClean="0"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th</a:t>
            </a:r>
            <a:r>
              <a:rPr lang="en-GB" dirty="0" smtClean="0"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 January 2022</a:t>
            </a:r>
          </a:p>
          <a:p>
            <a:pPr algn="l"/>
            <a:r>
              <a:rPr lang="en-GB" dirty="0" smtClean="0"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7pm – 8pm</a:t>
            </a:r>
            <a:endParaRPr lang="en-GB" dirty="0">
              <a:latin typeface="Arialle Bold" panose="020B0604020202020204" charset="0"/>
              <a:ea typeface="Arialle Bold" panose="020B0604020202020204" charset="0"/>
              <a:cs typeface="Arialle Bold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294716" y="590676"/>
            <a:ext cx="7893496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6000" dirty="0" smtClean="0"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Match Play Cards</a:t>
            </a:r>
            <a:endParaRPr lang="en-GB" sz="6000" dirty="0">
              <a:latin typeface="Arialle Bold" panose="020B0604020202020204" charset="0"/>
              <a:ea typeface="Arialle Bold" panose="020B0604020202020204" charset="0"/>
              <a:cs typeface="Arialle Bold" panose="020B06040202020202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58200" y="3884109"/>
            <a:ext cx="7696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Promote thinkers, create challenge, provide support and unleash creativity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Supporting coaches to deliver sessions that are representative of the game's demands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Asking players to make in-game decisions and problem-solve</a:t>
            </a:r>
          </a:p>
          <a:p>
            <a:endParaRPr lang="en-GB" sz="3200" dirty="0">
              <a:latin typeface="Arialle Bold" panose="020B0604020202020204" charset="0"/>
              <a:ea typeface="Arialle Bold" panose="020B0604020202020204" charset="0"/>
              <a:cs typeface="Arialle Bold" panose="020B0604020202020204" charset="0"/>
            </a:endParaRPr>
          </a:p>
          <a:p>
            <a:r>
              <a:rPr lang="en-GB" sz="3200" dirty="0"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thecoachinglab.org</a:t>
            </a: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9520300">
            <a:off x="16028991" y="-2681955"/>
            <a:ext cx="3746418" cy="13132128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81000" y="1638384"/>
            <a:ext cx="5791200" cy="3809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94" y="3086100"/>
            <a:ext cx="7911818" cy="5916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419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294716" y="590676"/>
            <a:ext cx="7893496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6000" dirty="0" smtClean="0"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In summary…</a:t>
            </a:r>
            <a:endParaRPr lang="en-GB" sz="6000" dirty="0">
              <a:latin typeface="Arialle Bold" panose="020B0604020202020204" charset="0"/>
              <a:ea typeface="Arialle Bold" panose="020B0604020202020204" charset="0"/>
              <a:cs typeface="Arialle Bold" panose="020B06040202020202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2705100"/>
            <a:ext cx="1300712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Be Creative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latin typeface="Arialle Bold" panose="020B0604020202020204" charset="0"/>
              <a:ea typeface="Arialle Bold" panose="020B0604020202020204" charset="0"/>
              <a:cs typeface="Arialle Bold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Allow players to be creative too!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latin typeface="Arialle Bold" panose="020B0604020202020204" charset="0"/>
              <a:ea typeface="Arialle Bold" panose="020B0604020202020204" charset="0"/>
              <a:cs typeface="Arialle Bold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Give players choice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latin typeface="Arialle Bold" panose="020B0604020202020204" charset="0"/>
              <a:ea typeface="Arialle Bold" panose="020B0604020202020204" charset="0"/>
              <a:cs typeface="Arialle Bold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Allow players to problem solve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latin typeface="Arialle Bold" panose="020B0604020202020204" charset="0"/>
              <a:ea typeface="Arialle Bold" panose="020B0604020202020204" charset="0"/>
              <a:cs typeface="Arialle Bold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Provide them with challenges that aren’t just technical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latin typeface="Arialle Bold" panose="020B0604020202020204" charset="0"/>
              <a:ea typeface="Arialle Bold" panose="020B0604020202020204" charset="0"/>
              <a:cs typeface="Arialle Bold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Create competition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latin typeface="Arialle Bold" panose="020B0604020202020204" charset="0"/>
              <a:ea typeface="Arialle Bold" panose="020B0604020202020204" charset="0"/>
              <a:cs typeface="Arialle Bold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Enjoy it!</a:t>
            </a: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9520300">
            <a:off x="16028991" y="-2681955"/>
            <a:ext cx="3746418" cy="13132128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81000" y="1638384"/>
            <a:ext cx="5791200" cy="38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9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294716" y="590676"/>
            <a:ext cx="7893496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6000" dirty="0" smtClean="0"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Thank you!</a:t>
            </a:r>
            <a:endParaRPr lang="en-GB" sz="6000" dirty="0">
              <a:latin typeface="Arialle Bold" panose="020B0604020202020204" charset="0"/>
              <a:ea typeface="Arialle Bold" panose="020B0604020202020204" charset="0"/>
              <a:cs typeface="Arialle Bold" panose="020B06040202020202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3581400"/>
            <a:ext cx="130071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Adam Colley</a:t>
            </a:r>
          </a:p>
          <a:p>
            <a:pPr algn="ctr"/>
            <a:r>
              <a:rPr lang="en-GB" sz="6000" dirty="0" smtClean="0"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adam.colley@icloud.com</a:t>
            </a:r>
          </a:p>
          <a:p>
            <a:pPr algn="ctr"/>
            <a:r>
              <a:rPr lang="en-GB" sz="6000" dirty="0" smtClean="0"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07765406268</a:t>
            </a:r>
          </a:p>
          <a:p>
            <a:pPr algn="ctr"/>
            <a:r>
              <a:rPr lang="en-GB" sz="6000" dirty="0" smtClean="0"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@adamski110</a:t>
            </a:r>
            <a:endParaRPr lang="en-GB" sz="6000" dirty="0">
              <a:latin typeface="Arialle Bold" panose="020B0604020202020204" charset="0"/>
              <a:ea typeface="Arialle Bold" panose="020B0604020202020204" charset="0"/>
              <a:cs typeface="Arialle Bold" panose="020B0604020202020204" charset="0"/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9520300">
            <a:off x="16028991" y="-2681955"/>
            <a:ext cx="3746418" cy="13132128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81000" y="1638384"/>
            <a:ext cx="5791200" cy="38091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743200" y="3390900"/>
            <a:ext cx="11201400" cy="4533900"/>
          </a:xfrm>
          <a:prstGeom prst="roundRect">
            <a:avLst>
              <a:gd name="adj" fmla="val 6900"/>
            </a:avLst>
          </a:prstGeom>
          <a:noFill/>
          <a:ln w="57150">
            <a:solidFill>
              <a:srgbClr val="C93B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95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9520300">
            <a:off x="10190963" y="-6197268"/>
            <a:ext cx="9681456" cy="2177725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1093782" y="509551"/>
            <a:ext cx="6048785" cy="2786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481"/>
              </a:lnSpc>
            </a:pPr>
            <a:r>
              <a:rPr lang="en-US" sz="4184" spc="292" dirty="0">
                <a:solidFill>
                  <a:srgbClr val="FFFFFF"/>
                </a:solidFill>
                <a:latin typeface="Arialle Bold"/>
              </a:rPr>
              <a:t>NORTHUMBERLAND FOOTBALL ASSOCIATION LIMITED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r="25"/>
          <a:stretch>
            <a:fillRect/>
          </a:stretch>
        </p:blipFill>
        <p:spPr>
          <a:xfrm>
            <a:off x="12257772" y="3682148"/>
            <a:ext cx="5565561" cy="39296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399999">
            <a:off x="16373666" y="1846089"/>
            <a:ext cx="2719530" cy="179804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600340" y="4691361"/>
            <a:ext cx="8035909" cy="5617103"/>
            <a:chOff x="0" y="0"/>
            <a:chExt cx="10714545" cy="7489471"/>
          </a:xfrm>
        </p:grpSpPr>
        <p:sp>
          <p:nvSpPr>
            <p:cNvPr id="7" name="TextBox 7"/>
            <p:cNvSpPr txBox="1"/>
            <p:nvPr/>
          </p:nvSpPr>
          <p:spPr>
            <a:xfrm>
              <a:off x="0" y="95250"/>
              <a:ext cx="10714545" cy="2819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978"/>
                </a:lnSpc>
              </a:pPr>
              <a:r>
                <a:rPr lang="en-US" sz="7745" spc="542" dirty="0">
                  <a:solidFill>
                    <a:srgbClr val="000000"/>
                  </a:solidFill>
                  <a:latin typeface="Arialle Bold"/>
                </a:rPr>
                <a:t>THANK YOU!</a:t>
              </a:r>
            </a:p>
            <a:p>
              <a:pPr>
                <a:lnSpc>
                  <a:spcPts val="7978"/>
                </a:lnSpc>
              </a:pPr>
              <a:r>
                <a:rPr lang="en-US" sz="7745" spc="542" dirty="0">
                  <a:solidFill>
                    <a:srgbClr val="000000"/>
                  </a:solidFill>
                  <a:latin typeface="Arialle Bold"/>
                </a:rPr>
                <a:t>QUESTIONS?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6707020"/>
              <a:ext cx="10714545" cy="7824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17"/>
                </a:lnSpc>
              </a:pPr>
              <a:endParaRPr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265940"/>
              <a:ext cx="10714545" cy="7824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17"/>
                </a:lnSpc>
              </a:pP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294716" y="590676"/>
            <a:ext cx="7893496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6000" dirty="0" smtClean="0"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Good evening!</a:t>
            </a:r>
            <a:endParaRPr lang="en-GB" sz="6000" dirty="0">
              <a:latin typeface="Arialle Bold" panose="020B0604020202020204" charset="0"/>
              <a:ea typeface="Arialle Bold" panose="020B0604020202020204" charset="0"/>
              <a:cs typeface="Arialle Bold" panose="020B0604020202020204" charset="0"/>
            </a:endParaRPr>
          </a:p>
        </p:txBody>
      </p:sp>
      <p:sp>
        <p:nvSpPr>
          <p:cNvPr id="9" name="Arc 8"/>
          <p:cNvSpPr/>
          <p:nvPr/>
        </p:nvSpPr>
        <p:spPr>
          <a:xfrm rot="17063433">
            <a:off x="8978685" y="1947520"/>
            <a:ext cx="3628782" cy="3234171"/>
          </a:xfrm>
          <a:prstGeom prst="arc">
            <a:avLst>
              <a:gd name="adj1" fmla="val 16898771"/>
              <a:gd name="adj2" fmla="val 2125905"/>
            </a:avLst>
          </a:prstGeom>
          <a:ln w="25400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1909684" y="2487387"/>
            <a:ext cx="2796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This is me!</a:t>
            </a:r>
            <a:endParaRPr lang="en-GB" sz="3200" dirty="0">
              <a:latin typeface="Arialle Bold" panose="020B0604020202020204" charset="0"/>
              <a:ea typeface="Arialle Bold" panose="020B0604020202020204" charset="0"/>
              <a:cs typeface="Arialle Bold" panose="020B0604020202020204" charset="0"/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9520300">
            <a:off x="16028991" y="-2681955"/>
            <a:ext cx="3746418" cy="13132128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81000" y="1638384"/>
            <a:ext cx="5791200" cy="3809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0" t="17515" r="33327" b="15145"/>
          <a:stretch/>
        </p:blipFill>
        <p:spPr>
          <a:xfrm>
            <a:off x="1981200" y="2921287"/>
            <a:ext cx="9340899" cy="60655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Rectangle 14"/>
          <p:cNvSpPr/>
          <p:nvPr/>
        </p:nvSpPr>
        <p:spPr>
          <a:xfrm>
            <a:off x="9296400" y="6210300"/>
            <a:ext cx="1708227" cy="6858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52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294716" y="590676"/>
            <a:ext cx="7893496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6000" dirty="0" smtClean="0"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The Classics!</a:t>
            </a:r>
            <a:endParaRPr lang="en-GB" sz="6000" dirty="0">
              <a:latin typeface="Arialle Bold" panose="020B0604020202020204" charset="0"/>
              <a:ea typeface="Arialle Bold" panose="020B0604020202020204" charset="0"/>
              <a:cs typeface="Arialle Bold" panose="020B06040202020202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590676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What are the go-to conditions that you and other coaches tend to use when playing games in training?</a:t>
            </a: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9520300">
            <a:off x="16028991" y="-2681955"/>
            <a:ext cx="3746418" cy="13132128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81000" y="1638384"/>
            <a:ext cx="5791200" cy="38091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296400" y="6210300"/>
            <a:ext cx="1708227" cy="6858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294716" y="2514600"/>
            <a:ext cx="15021484" cy="7391400"/>
          </a:xfrm>
          <a:prstGeom prst="roundRect">
            <a:avLst>
              <a:gd name="adj" fmla="val 6900"/>
            </a:avLst>
          </a:prstGeom>
          <a:noFill/>
          <a:ln w="57150">
            <a:solidFill>
              <a:srgbClr val="C93B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73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294716" y="590676"/>
            <a:ext cx="7893496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6000" dirty="0" smtClean="0"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The Pay-offs</a:t>
            </a:r>
            <a:endParaRPr lang="en-GB" sz="6000" dirty="0">
              <a:latin typeface="Arialle Bold" panose="020B0604020202020204" charset="0"/>
              <a:ea typeface="Arialle Bold" panose="020B0604020202020204" charset="0"/>
              <a:cs typeface="Arialle Bold" panose="020B06040202020202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5716" y="2399390"/>
            <a:ext cx="9460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What are the outcomes of these rule changes?</a:t>
            </a:r>
          </a:p>
          <a:p>
            <a:r>
              <a:rPr lang="en-GB" sz="3200" dirty="0"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Do they meet the outcomes of your session?</a:t>
            </a: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9520300">
            <a:off x="16028991" y="-2681955"/>
            <a:ext cx="3746418" cy="13132128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81000" y="1638384"/>
            <a:ext cx="5791200" cy="38091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296400" y="6210300"/>
            <a:ext cx="1708227" cy="6858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473261"/>
              </p:ext>
            </p:extLst>
          </p:nvPr>
        </p:nvGraphicFramePr>
        <p:xfrm>
          <a:off x="2068167" y="3856699"/>
          <a:ext cx="11275638" cy="5851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8546"/>
                <a:gridCol w="3758546"/>
                <a:gridCol w="3758546"/>
              </a:tblGrid>
              <a:tr h="1487991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le Bold" panose="020B0604020202020204" charset="0"/>
                          <a:ea typeface="Arialle Bold" panose="020B0604020202020204" charset="0"/>
                          <a:cs typeface="Arialle Bold" panose="020B0604020202020204" charset="0"/>
                        </a:rPr>
                        <a:t>Rule Change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le Bold" panose="020B0604020202020204" charset="0"/>
                        <a:ea typeface="Arialle Bold" panose="020B0604020202020204" charset="0"/>
                        <a:cs typeface="Arialle Bold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3B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le Bold" panose="020B0604020202020204" charset="0"/>
                          <a:ea typeface="Arialle Bold" panose="020B0604020202020204" charset="0"/>
                          <a:cs typeface="Arialle Bold" panose="020B0604020202020204" charset="0"/>
                        </a:rPr>
                        <a:t>Tactical Outcomes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le Bold" panose="020B0604020202020204" charset="0"/>
                        <a:ea typeface="Arialle Bold" panose="020B0604020202020204" charset="0"/>
                        <a:cs typeface="Arialle Bold" panose="020B060402020202020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3B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le Bold" panose="020B0604020202020204" charset="0"/>
                          <a:ea typeface="Arialle Bold" panose="020B0604020202020204" charset="0"/>
                          <a:cs typeface="Arialle Bold" panose="020B0604020202020204" charset="0"/>
                        </a:rPr>
                        <a:t>Technical Outcomes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le Bold" panose="020B0604020202020204" charset="0"/>
                        <a:ea typeface="Arialle Bold" panose="020B0604020202020204" charset="0"/>
                        <a:cs typeface="Arialle Bold" panose="020B060402020202020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3B2E"/>
                    </a:solidFill>
                  </a:tcPr>
                </a:tc>
              </a:tr>
              <a:tr h="145456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le Bold" panose="020B0604020202020204" charset="0"/>
                          <a:ea typeface="Arialle Bold" panose="020B0604020202020204" charset="0"/>
                          <a:cs typeface="Arialle Bold" panose="020B0604020202020204" charset="0"/>
                        </a:rPr>
                        <a:t>3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  <a:latin typeface="Arialle Bold" panose="020B0604020202020204" charset="0"/>
                          <a:ea typeface="Arialle Bold" panose="020B0604020202020204" charset="0"/>
                          <a:cs typeface="Arialle Bold" panose="020B0604020202020204" charset="0"/>
                        </a:rPr>
                        <a:t> touch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le Bold" panose="020B0604020202020204" charset="0"/>
                        <a:ea typeface="Arialle Bold" panose="020B0604020202020204" charset="0"/>
                        <a:cs typeface="Arialle Bold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le Bold" panose="020B0604020202020204" charset="0"/>
                          <a:ea typeface="Arialle Bold" panose="020B0604020202020204" charset="0"/>
                          <a:cs typeface="Arialle Bold" panose="020B0604020202020204" charset="0"/>
                        </a:rPr>
                        <a:t>???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le Bold" panose="020B0604020202020204" charset="0"/>
                        <a:ea typeface="Arialle Bold" panose="020B0604020202020204" charset="0"/>
                        <a:cs typeface="Arialle Bold" panose="020B060402020202020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le Bold" panose="020B0604020202020204" charset="0"/>
                          <a:ea typeface="Arialle Bold" panose="020B0604020202020204" charset="0"/>
                          <a:cs typeface="Arialle Bold" panose="020B0604020202020204" charset="0"/>
                        </a:rPr>
                        <a:t>???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le Bold" panose="020B0604020202020204" charset="0"/>
                        <a:ea typeface="Arialle Bold" panose="020B0604020202020204" charset="0"/>
                        <a:cs typeface="Arialle Bold" panose="020B060402020202020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5456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le Bold" panose="020B0604020202020204" charset="0"/>
                          <a:ea typeface="Arialle Bold" panose="020B0604020202020204" charset="0"/>
                          <a:cs typeface="Arialle Bold" panose="020B0604020202020204" charset="0"/>
                        </a:rPr>
                        <a:t>Every player must touch the ball before scoring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le Bold" panose="020B0604020202020204" charset="0"/>
                        <a:ea typeface="Arialle Bold" panose="020B0604020202020204" charset="0"/>
                        <a:cs typeface="Arialle Bold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le Bold" panose="020B0604020202020204" charset="0"/>
                          <a:ea typeface="Arialle Bold" panose="020B0604020202020204" charset="0"/>
                          <a:cs typeface="Arialle Bold" panose="020B0604020202020204" charset="0"/>
                        </a:rPr>
                        <a:t>???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le Bold" panose="020B0604020202020204" charset="0"/>
                        <a:ea typeface="Arialle Bold" panose="020B0604020202020204" charset="0"/>
                        <a:cs typeface="Arialle Bold" panose="020B060402020202020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le Bold" panose="020B0604020202020204" charset="0"/>
                          <a:ea typeface="Arialle Bold" panose="020B0604020202020204" charset="0"/>
                          <a:cs typeface="Arialle Bold" panose="020B0604020202020204" charset="0"/>
                        </a:rPr>
                        <a:t>???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le Bold" panose="020B0604020202020204" charset="0"/>
                        <a:ea typeface="Arialle Bold" panose="020B0604020202020204" charset="0"/>
                        <a:cs typeface="Arialle Bold" panose="020B060402020202020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5456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le Bold" panose="020B0604020202020204" charset="0"/>
                          <a:ea typeface="Arialle Bold" panose="020B0604020202020204" charset="0"/>
                          <a:cs typeface="Arialle Bold" panose="020B0604020202020204" charset="0"/>
                        </a:rPr>
                        <a:t>Left footed goals only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le Bold" panose="020B0604020202020204" charset="0"/>
                        <a:ea typeface="Arialle Bold" panose="020B0604020202020204" charset="0"/>
                        <a:cs typeface="Arialle Bold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le Bold" panose="020B0604020202020204" charset="0"/>
                          <a:ea typeface="Arialle Bold" panose="020B0604020202020204" charset="0"/>
                          <a:cs typeface="Arialle Bold" panose="020B0604020202020204" charset="0"/>
                        </a:rPr>
                        <a:t>???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le Bold" panose="020B0604020202020204" charset="0"/>
                        <a:ea typeface="Arialle Bold" panose="020B0604020202020204" charset="0"/>
                        <a:cs typeface="Arialle Bold" panose="020B060402020202020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le Bold" panose="020B0604020202020204" charset="0"/>
                          <a:ea typeface="Arialle Bold" panose="020B0604020202020204" charset="0"/>
                          <a:cs typeface="Arialle Bold" panose="020B0604020202020204" charset="0"/>
                        </a:rPr>
                        <a:t>???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le Bold" panose="020B0604020202020204" charset="0"/>
                        <a:ea typeface="Arialle Bold" panose="020B0604020202020204" charset="0"/>
                        <a:cs typeface="Arialle Bold" panose="020B060402020202020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487400" y="8631167"/>
            <a:ext cx="46275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Are these conditions realistic to the game?</a:t>
            </a:r>
            <a:endParaRPr lang="en-GB" sz="3200" dirty="0">
              <a:latin typeface="Arialle Bold" panose="020B0604020202020204" charset="0"/>
              <a:ea typeface="Arialle Bold" panose="020B0604020202020204" charset="0"/>
              <a:cs typeface="Arialle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29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294716" y="590676"/>
            <a:ext cx="11744884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6000" dirty="0"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How might you get “Extras”???</a:t>
            </a: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9520300">
            <a:off x="16028991" y="-2681955"/>
            <a:ext cx="3746418" cy="13132128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81000" y="1638384"/>
            <a:ext cx="11201400" cy="45711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296400" y="6210300"/>
            <a:ext cx="1708227" cy="6858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762000" y="2759156"/>
            <a:ext cx="141732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Not all of your players will able to do the Classics, so how might you create conditions that tap in to other aspects of the game?</a:t>
            </a:r>
          </a:p>
          <a:p>
            <a:endParaRPr lang="en-GB" sz="3200" dirty="0">
              <a:solidFill>
                <a:schemeClr val="accent1">
                  <a:lumMod val="50000"/>
                </a:schemeClr>
              </a:solidFill>
              <a:latin typeface="Arialle Bold" panose="020B0604020202020204" charset="0"/>
              <a:ea typeface="Arialle Bold" panose="020B0604020202020204" charset="0"/>
              <a:cs typeface="Arialle Bold" panose="020B0604020202020204" charset="0"/>
            </a:endParaRPr>
          </a:p>
          <a:p>
            <a:r>
              <a:rPr lang="en-GB" sz="3200" dirty="0"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What</a:t>
            </a:r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 </a:t>
            </a:r>
            <a:r>
              <a:rPr lang="en-GB" sz="3200" b="1" dirty="0">
                <a:solidFill>
                  <a:srgbClr val="0070C0"/>
                </a:solidFill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Social</a:t>
            </a:r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 </a:t>
            </a:r>
            <a:r>
              <a:rPr lang="en-GB" sz="3200" dirty="0"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aspects could you include and how?</a:t>
            </a:r>
          </a:p>
          <a:p>
            <a:endParaRPr lang="en-GB" sz="3200" dirty="0">
              <a:solidFill>
                <a:schemeClr val="accent1">
                  <a:lumMod val="50000"/>
                </a:schemeClr>
              </a:solidFill>
              <a:latin typeface="Arialle Bold" panose="020B0604020202020204" charset="0"/>
              <a:ea typeface="Arialle Bold" panose="020B0604020202020204" charset="0"/>
              <a:cs typeface="Arialle Bold" panose="020B0604020202020204" charset="0"/>
            </a:endParaRPr>
          </a:p>
          <a:p>
            <a:r>
              <a:rPr lang="en-GB" sz="3200" dirty="0"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How might you gain a </a:t>
            </a:r>
            <a:r>
              <a:rPr lang="en-GB" sz="3200" b="1" dirty="0">
                <a:solidFill>
                  <a:srgbClr val="00B050"/>
                </a:solidFill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Psychological</a:t>
            </a:r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 </a:t>
            </a:r>
            <a:r>
              <a:rPr lang="en-GB" sz="3200" dirty="0"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understanding of your players?</a:t>
            </a:r>
          </a:p>
          <a:p>
            <a:endParaRPr lang="en-GB" sz="3200" dirty="0">
              <a:solidFill>
                <a:schemeClr val="accent1">
                  <a:lumMod val="50000"/>
                </a:schemeClr>
              </a:solidFill>
              <a:latin typeface="Arialle Bold" panose="020B0604020202020204" charset="0"/>
              <a:ea typeface="Arialle Bold" panose="020B0604020202020204" charset="0"/>
              <a:cs typeface="Arialle Bold" panose="020B0604020202020204" charset="0"/>
            </a:endParaRPr>
          </a:p>
          <a:p>
            <a:r>
              <a:rPr lang="en-GB" sz="3200" dirty="0"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What conditions might affect them in the </a:t>
            </a:r>
            <a:r>
              <a:rPr lang="en-GB" sz="3200" b="1" dirty="0">
                <a:solidFill>
                  <a:srgbClr val="FFC000"/>
                </a:solidFill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Physical</a:t>
            </a:r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 </a:t>
            </a:r>
            <a:r>
              <a:rPr lang="en-GB" sz="3200" dirty="0"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corner?</a:t>
            </a:r>
          </a:p>
          <a:p>
            <a:endParaRPr lang="en-GB" sz="3200" dirty="0">
              <a:solidFill>
                <a:schemeClr val="accent1">
                  <a:lumMod val="50000"/>
                </a:schemeClr>
              </a:solidFill>
              <a:latin typeface="Arialle Bold" panose="020B0604020202020204" charset="0"/>
              <a:ea typeface="Arialle Bold" panose="020B0604020202020204" charset="0"/>
              <a:cs typeface="Arialle Bold" panose="020B0604020202020204" charset="0"/>
            </a:endParaRPr>
          </a:p>
          <a:p>
            <a:r>
              <a:rPr lang="en-GB" sz="4000" b="1" dirty="0"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Gamification - “the application of typical elements of game playing (e.g. point scoring, competition with others, rules of play) to other areas of activity”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8514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294716" y="590676"/>
            <a:ext cx="7893496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6000" dirty="0"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“No Going Back!”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53200" y="2963257"/>
            <a:ext cx="9220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Game Related Practice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When in the central zone, the player in possession can only make a forward pass.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In either of the end zones, the ball can be passed forwards, backwards or sideways.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A free-kick is awarded should a pass in the central zone not go forwards.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The rule applies to both teams.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latin typeface="Arialle Bold" panose="020B0604020202020204" charset="0"/>
              <a:ea typeface="Arialle Bold" panose="020B0604020202020204" charset="0"/>
              <a:cs typeface="Arialle Bold" panose="020B0604020202020204" charset="0"/>
            </a:endParaRPr>
          </a:p>
          <a:p>
            <a:r>
              <a:rPr lang="en-GB" sz="3200" dirty="0"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Q: What might be your session aim/outcome for this GRP to be part of it?</a:t>
            </a: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9520300">
            <a:off x="16028991" y="-2681955"/>
            <a:ext cx="3746418" cy="13132128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81000" y="1638384"/>
            <a:ext cx="5791200" cy="3809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2781300"/>
            <a:ext cx="4953000" cy="6719454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9847059" y="8800166"/>
            <a:ext cx="2708681" cy="516632"/>
          </a:xfrm>
          <a:prstGeom prst="roundRect">
            <a:avLst/>
          </a:prstGeom>
          <a:solidFill>
            <a:srgbClr val="C93B2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Passing</a:t>
            </a:r>
            <a:endParaRPr lang="en-GB" sz="2800" dirty="0">
              <a:solidFill>
                <a:schemeClr val="tx1"/>
              </a:solidFill>
              <a:latin typeface="Arialle Bold" panose="020B0604020202020204" charset="0"/>
              <a:ea typeface="Arialle Bold" panose="020B0604020202020204" charset="0"/>
              <a:cs typeface="Arialle Bold" panose="020B060402020202020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435319" y="8800166"/>
            <a:ext cx="2708681" cy="516632"/>
          </a:xfrm>
          <a:prstGeom prst="roundRect">
            <a:avLst/>
          </a:prstGeom>
          <a:solidFill>
            <a:srgbClr val="C93B2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Dribbling</a:t>
            </a:r>
            <a:endParaRPr lang="en-GB" sz="2800" dirty="0">
              <a:solidFill>
                <a:schemeClr val="tx1"/>
              </a:solidFill>
              <a:latin typeface="Arialle Bold" panose="020B0604020202020204" charset="0"/>
              <a:ea typeface="Arialle Bold" panose="020B0604020202020204" charset="0"/>
              <a:cs typeface="Arialle Bold" panose="020B060402020202020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3258800" y="8800166"/>
            <a:ext cx="2708681" cy="516632"/>
          </a:xfrm>
          <a:prstGeom prst="roundRect">
            <a:avLst/>
          </a:prstGeom>
          <a:solidFill>
            <a:srgbClr val="C93B2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Shooting</a:t>
            </a:r>
            <a:endParaRPr lang="en-GB" sz="2800" dirty="0">
              <a:solidFill>
                <a:schemeClr val="tx1"/>
              </a:solidFill>
              <a:latin typeface="Arialle Bold" panose="020B0604020202020204" charset="0"/>
              <a:ea typeface="Arialle Bold" panose="020B0604020202020204" charset="0"/>
              <a:cs typeface="Arialle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94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294716" y="590676"/>
            <a:ext cx="7893496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6000" dirty="0" smtClean="0"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“The Bank of Adam!”</a:t>
            </a:r>
            <a:endParaRPr lang="en-GB" sz="6000" dirty="0">
              <a:latin typeface="Arialle Bold" panose="020B0604020202020204" charset="0"/>
              <a:ea typeface="Arialle Bold" panose="020B0604020202020204" charset="0"/>
              <a:cs typeface="Arialle Bold" panose="020B06040202020202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7401" y="2476500"/>
            <a:ext cx="10896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Game Related Practice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Psychological Outcomes:</a:t>
            </a:r>
          </a:p>
          <a:p>
            <a:r>
              <a:rPr lang="en-GB" sz="3200" dirty="0"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	- will players go out to score 3 goals ASAP?</a:t>
            </a:r>
          </a:p>
          <a:p>
            <a:pPr marL="898525" indent="-898525"/>
            <a:r>
              <a:rPr lang="en-GB" sz="3200" dirty="0"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	- does the other team’s goal total change </a:t>
            </a:r>
            <a:r>
              <a:rPr lang="en-GB" sz="3200" dirty="0" smtClean="0"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the </a:t>
            </a:r>
          </a:p>
          <a:p>
            <a:pPr marL="898525" indent="-898525"/>
            <a:r>
              <a:rPr lang="en-GB" sz="3200" dirty="0"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	</a:t>
            </a:r>
            <a:r>
              <a:rPr lang="en-GB" sz="3200" dirty="0" smtClean="0"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choice</a:t>
            </a:r>
            <a:r>
              <a:rPr lang="en-GB" sz="3200" dirty="0"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?</a:t>
            </a:r>
          </a:p>
          <a:p>
            <a:r>
              <a:rPr lang="en-GB" sz="3200" dirty="0"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	- after that choice, which team will affect?</a:t>
            </a:r>
          </a:p>
          <a:p>
            <a:endParaRPr lang="en-GB" sz="3200" dirty="0">
              <a:latin typeface="Arialle Bold" panose="020B0604020202020204" charset="0"/>
              <a:ea typeface="Arialle Bold" panose="020B0604020202020204" charset="0"/>
              <a:cs typeface="Arialle Bold" panose="020B0604020202020204" charset="0"/>
            </a:endParaRPr>
          </a:p>
          <a:p>
            <a:r>
              <a:rPr lang="en-GB" sz="3200" dirty="0"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Q: How might you include additional Player Ownership in to this practice?</a:t>
            </a: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9520300">
            <a:off x="16028991" y="-2681955"/>
            <a:ext cx="3746418" cy="13132128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81000" y="1638384"/>
            <a:ext cx="5791200" cy="3809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b="5201"/>
          <a:stretch/>
        </p:blipFill>
        <p:spPr>
          <a:xfrm rot="5400000">
            <a:off x="-601683" y="3576018"/>
            <a:ext cx="7246623" cy="52043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Down Arrow 8"/>
          <p:cNvSpPr/>
          <p:nvPr/>
        </p:nvSpPr>
        <p:spPr>
          <a:xfrm>
            <a:off x="9753600" y="6515100"/>
            <a:ext cx="693128" cy="561915"/>
          </a:xfrm>
          <a:prstGeom prst="downArrow">
            <a:avLst/>
          </a:prstGeom>
          <a:solidFill>
            <a:srgbClr val="C93B2E"/>
          </a:solidFill>
          <a:ln>
            <a:solidFill>
              <a:srgbClr val="C93B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5867400" y="7200900"/>
            <a:ext cx="11201400" cy="2705100"/>
          </a:xfrm>
          <a:prstGeom prst="roundRect">
            <a:avLst>
              <a:gd name="adj" fmla="val 6900"/>
            </a:avLst>
          </a:prstGeom>
          <a:noFill/>
          <a:ln w="57150">
            <a:solidFill>
              <a:srgbClr val="C93B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34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294716" y="590676"/>
            <a:ext cx="7893496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6000" dirty="0" smtClean="0"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“Football Bingo!”</a:t>
            </a:r>
            <a:endParaRPr lang="en-GB" sz="6000" dirty="0">
              <a:latin typeface="Arialle Bold" panose="020B0604020202020204" charset="0"/>
              <a:ea typeface="Arialle Bold" panose="020B0604020202020204" charset="0"/>
              <a:cs typeface="Arialle Bold" panose="020B06040202020202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26758" y="3300216"/>
            <a:ext cx="854184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Game Related Practice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Each team has 4 – 6 methods of scoring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Each time that method is achieved, the goal scorer must go directly to their team’s Bingo card and cross it out.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The opposition can re-start play from the goalkeeper as quickly as possible</a:t>
            </a:r>
          </a:p>
          <a:p>
            <a:endParaRPr lang="en-GB" sz="3200" dirty="0">
              <a:latin typeface="Arialle Bold" panose="020B0604020202020204" charset="0"/>
              <a:ea typeface="Arialle Bold" panose="020B0604020202020204" charset="0"/>
              <a:cs typeface="Arialle Bold" panose="020B0604020202020204" charset="0"/>
            </a:endParaRPr>
          </a:p>
          <a:p>
            <a:r>
              <a:rPr lang="en-GB" sz="3200" dirty="0"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Q: What would this condition give players the chance to take advantage of?</a:t>
            </a: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9520300">
            <a:off x="16028991" y="-2681955"/>
            <a:ext cx="3746418" cy="13132128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81000" y="1638384"/>
            <a:ext cx="5791200" cy="38091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99872" y="3354187"/>
            <a:ext cx="2876728" cy="1600200"/>
          </a:xfrm>
          <a:prstGeom prst="roundRect">
            <a:avLst/>
          </a:prstGeom>
          <a:noFill/>
          <a:ln w="38100">
            <a:solidFill>
              <a:srgbClr val="C93B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Right Foot</a:t>
            </a:r>
            <a:endParaRPr lang="en-GB" sz="2800" dirty="0">
              <a:solidFill>
                <a:schemeClr val="tx1"/>
              </a:solidFill>
              <a:latin typeface="Arialle Bold" panose="020B0604020202020204" charset="0"/>
              <a:ea typeface="Arialle Bold" panose="020B0604020202020204" charset="0"/>
              <a:cs typeface="Arialle Bold" panose="020B060402020202020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663315" y="3369991"/>
            <a:ext cx="2876728" cy="1600200"/>
          </a:xfrm>
          <a:prstGeom prst="roundRect">
            <a:avLst/>
          </a:prstGeom>
          <a:noFill/>
          <a:ln w="38100">
            <a:solidFill>
              <a:srgbClr val="C93B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Volley</a:t>
            </a:r>
            <a:endParaRPr lang="en-GB" sz="2800" dirty="0">
              <a:solidFill>
                <a:schemeClr val="tx1"/>
              </a:solidFill>
              <a:latin typeface="Arialle Bold" panose="020B0604020202020204" charset="0"/>
              <a:ea typeface="Arialle Bold" panose="020B0604020202020204" charset="0"/>
              <a:cs typeface="Arialle Bold" panose="020B060402020202020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99872" y="5316856"/>
            <a:ext cx="2876728" cy="1600200"/>
          </a:xfrm>
          <a:prstGeom prst="roundRect">
            <a:avLst/>
          </a:prstGeom>
          <a:noFill/>
          <a:ln w="38100">
            <a:solidFill>
              <a:srgbClr val="C93B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Header</a:t>
            </a:r>
            <a:endParaRPr lang="en-GB" sz="2800" dirty="0">
              <a:solidFill>
                <a:schemeClr val="tx1"/>
              </a:solidFill>
              <a:latin typeface="Arialle Bold" panose="020B0604020202020204" charset="0"/>
              <a:ea typeface="Arialle Bold" panose="020B0604020202020204" charset="0"/>
              <a:cs typeface="Arialle Bold" panose="020B060402020202020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663315" y="5316856"/>
            <a:ext cx="2876728" cy="1600200"/>
          </a:xfrm>
          <a:prstGeom prst="roundRect">
            <a:avLst/>
          </a:prstGeom>
          <a:noFill/>
          <a:ln w="38100">
            <a:solidFill>
              <a:srgbClr val="C93B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Left Foot</a:t>
            </a:r>
            <a:endParaRPr lang="en-GB" sz="2800" dirty="0">
              <a:solidFill>
                <a:schemeClr val="tx1"/>
              </a:solidFill>
              <a:latin typeface="Arialle Bold" panose="020B0604020202020204" charset="0"/>
              <a:ea typeface="Arialle Bold" panose="020B0604020202020204" charset="0"/>
              <a:cs typeface="Arialle Bold" panose="020B060402020202020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99872" y="7215886"/>
            <a:ext cx="2876728" cy="1600200"/>
          </a:xfrm>
          <a:prstGeom prst="roundRect">
            <a:avLst/>
          </a:prstGeom>
          <a:noFill/>
          <a:ln w="38100">
            <a:solidFill>
              <a:srgbClr val="C93B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First Time Finish</a:t>
            </a:r>
            <a:endParaRPr lang="en-GB" sz="2800" dirty="0">
              <a:solidFill>
                <a:schemeClr val="tx1"/>
              </a:solidFill>
              <a:latin typeface="Arialle Bold" panose="020B0604020202020204" charset="0"/>
              <a:ea typeface="Arialle Bold" panose="020B0604020202020204" charset="0"/>
              <a:cs typeface="Arialle Bold" panose="020B060402020202020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663315" y="7215886"/>
            <a:ext cx="2876728" cy="1600200"/>
          </a:xfrm>
          <a:prstGeom prst="roundRect">
            <a:avLst/>
          </a:prstGeom>
          <a:noFill/>
          <a:ln w="38100">
            <a:solidFill>
              <a:srgbClr val="C93B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GK scores!</a:t>
            </a:r>
            <a:endParaRPr lang="en-GB" sz="2800" dirty="0">
              <a:solidFill>
                <a:schemeClr val="tx1"/>
              </a:solidFill>
              <a:latin typeface="Arialle Bold" panose="020B0604020202020204" charset="0"/>
              <a:ea typeface="Arialle Bold" panose="020B0604020202020204" charset="0"/>
              <a:cs typeface="Arialle Bold" panose="020B0604020202020204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94716" y="5362001"/>
            <a:ext cx="3036547" cy="1227375"/>
          </a:xfrm>
          <a:custGeom>
            <a:avLst/>
            <a:gdLst>
              <a:gd name="connsiteX0" fmla="*/ 0 w 2021681"/>
              <a:gd name="connsiteY0" fmla="*/ 871537 h 871537"/>
              <a:gd name="connsiteX1" fmla="*/ 64294 w 2021681"/>
              <a:gd name="connsiteY1" fmla="*/ 821531 h 871537"/>
              <a:gd name="connsiteX2" fmla="*/ 92869 w 2021681"/>
              <a:gd name="connsiteY2" fmla="*/ 814387 h 871537"/>
              <a:gd name="connsiteX3" fmla="*/ 164306 w 2021681"/>
              <a:gd name="connsiteY3" fmla="*/ 778668 h 871537"/>
              <a:gd name="connsiteX4" fmla="*/ 207169 w 2021681"/>
              <a:gd name="connsiteY4" fmla="*/ 757237 h 871537"/>
              <a:gd name="connsiteX5" fmla="*/ 321469 w 2021681"/>
              <a:gd name="connsiteY5" fmla="*/ 700087 h 871537"/>
              <a:gd name="connsiteX6" fmla="*/ 385763 w 2021681"/>
              <a:gd name="connsiteY6" fmla="*/ 685800 h 871537"/>
              <a:gd name="connsiteX7" fmla="*/ 571500 w 2021681"/>
              <a:gd name="connsiteY7" fmla="*/ 614362 h 871537"/>
              <a:gd name="connsiteX8" fmla="*/ 657225 w 2021681"/>
              <a:gd name="connsiteY8" fmla="*/ 585787 h 871537"/>
              <a:gd name="connsiteX9" fmla="*/ 1064419 w 2021681"/>
              <a:gd name="connsiteY9" fmla="*/ 421481 h 871537"/>
              <a:gd name="connsiteX10" fmla="*/ 1128713 w 2021681"/>
              <a:gd name="connsiteY10" fmla="*/ 392906 h 871537"/>
              <a:gd name="connsiteX11" fmla="*/ 1193006 w 2021681"/>
              <a:gd name="connsiteY11" fmla="*/ 364331 h 871537"/>
              <a:gd name="connsiteX12" fmla="*/ 1285875 w 2021681"/>
              <a:gd name="connsiteY12" fmla="*/ 328612 h 871537"/>
              <a:gd name="connsiteX13" fmla="*/ 1485900 w 2021681"/>
              <a:gd name="connsiteY13" fmla="*/ 228600 h 871537"/>
              <a:gd name="connsiteX14" fmla="*/ 1535906 w 2021681"/>
              <a:gd name="connsiteY14" fmla="*/ 200025 h 871537"/>
              <a:gd name="connsiteX15" fmla="*/ 1593056 w 2021681"/>
              <a:gd name="connsiteY15" fmla="*/ 178593 h 871537"/>
              <a:gd name="connsiteX16" fmla="*/ 1764506 w 2021681"/>
              <a:gd name="connsiteY16" fmla="*/ 100012 h 871537"/>
              <a:gd name="connsiteX17" fmla="*/ 1785938 w 2021681"/>
              <a:gd name="connsiteY17" fmla="*/ 92868 h 871537"/>
              <a:gd name="connsiteX18" fmla="*/ 1835944 w 2021681"/>
              <a:gd name="connsiteY18" fmla="*/ 71437 h 871537"/>
              <a:gd name="connsiteX19" fmla="*/ 1878806 w 2021681"/>
              <a:gd name="connsiteY19" fmla="*/ 57150 h 871537"/>
              <a:gd name="connsiteX20" fmla="*/ 1914525 w 2021681"/>
              <a:gd name="connsiteY20" fmla="*/ 35718 h 871537"/>
              <a:gd name="connsiteX21" fmla="*/ 1985963 w 2021681"/>
              <a:gd name="connsiteY21" fmla="*/ 21431 h 871537"/>
              <a:gd name="connsiteX22" fmla="*/ 2021681 w 2021681"/>
              <a:gd name="connsiteY22" fmla="*/ 0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021681" h="871537">
                <a:moveTo>
                  <a:pt x="0" y="871537"/>
                </a:moveTo>
                <a:cubicBezTo>
                  <a:pt x="21431" y="854868"/>
                  <a:pt x="41171" y="835760"/>
                  <a:pt x="64294" y="821531"/>
                </a:cubicBezTo>
                <a:cubicBezTo>
                  <a:pt x="72656" y="816385"/>
                  <a:pt x="83845" y="818255"/>
                  <a:pt x="92869" y="814387"/>
                </a:cubicBezTo>
                <a:cubicBezTo>
                  <a:pt x="117339" y="803900"/>
                  <a:pt x="140494" y="790574"/>
                  <a:pt x="164306" y="778668"/>
                </a:cubicBezTo>
                <a:cubicBezTo>
                  <a:pt x="178594" y="771524"/>
                  <a:pt x="193300" y="765162"/>
                  <a:pt x="207169" y="757237"/>
                </a:cubicBezTo>
                <a:cubicBezTo>
                  <a:pt x="246275" y="734891"/>
                  <a:pt x="277822" y="714636"/>
                  <a:pt x="321469" y="700087"/>
                </a:cubicBezTo>
                <a:cubicBezTo>
                  <a:pt x="342297" y="693145"/>
                  <a:pt x="364996" y="692920"/>
                  <a:pt x="385763" y="685800"/>
                </a:cubicBezTo>
                <a:cubicBezTo>
                  <a:pt x="448511" y="664286"/>
                  <a:pt x="509256" y="637294"/>
                  <a:pt x="571500" y="614362"/>
                </a:cubicBezTo>
                <a:cubicBezTo>
                  <a:pt x="599764" y="603949"/>
                  <a:pt x="629078" y="596510"/>
                  <a:pt x="657225" y="585787"/>
                </a:cubicBezTo>
                <a:cubicBezTo>
                  <a:pt x="870249" y="504635"/>
                  <a:pt x="799117" y="533497"/>
                  <a:pt x="1064419" y="421481"/>
                </a:cubicBezTo>
                <a:cubicBezTo>
                  <a:pt x="1086025" y="412359"/>
                  <a:pt x="1107282" y="402431"/>
                  <a:pt x="1128713" y="392906"/>
                </a:cubicBezTo>
                <a:cubicBezTo>
                  <a:pt x="1150144" y="383381"/>
                  <a:pt x="1170757" y="371747"/>
                  <a:pt x="1193006" y="364331"/>
                </a:cubicBezTo>
                <a:cubicBezTo>
                  <a:pt x="1226679" y="353107"/>
                  <a:pt x="1248619" y="346259"/>
                  <a:pt x="1285875" y="328612"/>
                </a:cubicBezTo>
                <a:cubicBezTo>
                  <a:pt x="1353244" y="296700"/>
                  <a:pt x="1421177" y="265585"/>
                  <a:pt x="1485900" y="228600"/>
                </a:cubicBezTo>
                <a:cubicBezTo>
                  <a:pt x="1502569" y="219075"/>
                  <a:pt x="1518509" y="208144"/>
                  <a:pt x="1535906" y="200025"/>
                </a:cubicBezTo>
                <a:cubicBezTo>
                  <a:pt x="1554343" y="191421"/>
                  <a:pt x="1574503" y="186942"/>
                  <a:pt x="1593056" y="178593"/>
                </a:cubicBezTo>
                <a:cubicBezTo>
                  <a:pt x="1780228" y="94365"/>
                  <a:pt x="1577821" y="174686"/>
                  <a:pt x="1764506" y="100012"/>
                </a:cubicBezTo>
                <a:cubicBezTo>
                  <a:pt x="1771498" y="97215"/>
                  <a:pt x="1778946" y="95665"/>
                  <a:pt x="1785938" y="92868"/>
                </a:cubicBezTo>
                <a:cubicBezTo>
                  <a:pt x="1802776" y="86133"/>
                  <a:pt x="1819018" y="77947"/>
                  <a:pt x="1835944" y="71437"/>
                </a:cubicBezTo>
                <a:cubicBezTo>
                  <a:pt x="1850000" y="66031"/>
                  <a:pt x="1865096" y="63382"/>
                  <a:pt x="1878806" y="57150"/>
                </a:cubicBezTo>
                <a:cubicBezTo>
                  <a:pt x="1891447" y="51404"/>
                  <a:pt x="1901837" y="41357"/>
                  <a:pt x="1914525" y="35718"/>
                </a:cubicBezTo>
                <a:cubicBezTo>
                  <a:pt x="1927309" y="30036"/>
                  <a:pt x="1977444" y="22851"/>
                  <a:pt x="1985963" y="21431"/>
                </a:cubicBezTo>
                <a:cubicBezTo>
                  <a:pt x="2011824" y="4189"/>
                  <a:pt x="1999715" y="10982"/>
                  <a:pt x="2021681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solidFill>
                <a:schemeClr val="tx1"/>
              </a:solidFill>
              <a:latin typeface="Arialle Bold" panose="020B0604020202020204" charset="0"/>
              <a:ea typeface="Arialle Bold" panose="020B0604020202020204" charset="0"/>
              <a:cs typeface="Arialle Bold" panose="020B0604020202020204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64116" y="3581214"/>
            <a:ext cx="3036547" cy="1227375"/>
          </a:xfrm>
          <a:custGeom>
            <a:avLst/>
            <a:gdLst>
              <a:gd name="connsiteX0" fmla="*/ 0 w 2021681"/>
              <a:gd name="connsiteY0" fmla="*/ 871537 h 871537"/>
              <a:gd name="connsiteX1" fmla="*/ 64294 w 2021681"/>
              <a:gd name="connsiteY1" fmla="*/ 821531 h 871537"/>
              <a:gd name="connsiteX2" fmla="*/ 92869 w 2021681"/>
              <a:gd name="connsiteY2" fmla="*/ 814387 h 871537"/>
              <a:gd name="connsiteX3" fmla="*/ 164306 w 2021681"/>
              <a:gd name="connsiteY3" fmla="*/ 778668 h 871537"/>
              <a:gd name="connsiteX4" fmla="*/ 207169 w 2021681"/>
              <a:gd name="connsiteY4" fmla="*/ 757237 h 871537"/>
              <a:gd name="connsiteX5" fmla="*/ 321469 w 2021681"/>
              <a:gd name="connsiteY5" fmla="*/ 700087 h 871537"/>
              <a:gd name="connsiteX6" fmla="*/ 385763 w 2021681"/>
              <a:gd name="connsiteY6" fmla="*/ 685800 h 871537"/>
              <a:gd name="connsiteX7" fmla="*/ 571500 w 2021681"/>
              <a:gd name="connsiteY7" fmla="*/ 614362 h 871537"/>
              <a:gd name="connsiteX8" fmla="*/ 657225 w 2021681"/>
              <a:gd name="connsiteY8" fmla="*/ 585787 h 871537"/>
              <a:gd name="connsiteX9" fmla="*/ 1064419 w 2021681"/>
              <a:gd name="connsiteY9" fmla="*/ 421481 h 871537"/>
              <a:gd name="connsiteX10" fmla="*/ 1128713 w 2021681"/>
              <a:gd name="connsiteY10" fmla="*/ 392906 h 871537"/>
              <a:gd name="connsiteX11" fmla="*/ 1193006 w 2021681"/>
              <a:gd name="connsiteY11" fmla="*/ 364331 h 871537"/>
              <a:gd name="connsiteX12" fmla="*/ 1285875 w 2021681"/>
              <a:gd name="connsiteY12" fmla="*/ 328612 h 871537"/>
              <a:gd name="connsiteX13" fmla="*/ 1485900 w 2021681"/>
              <a:gd name="connsiteY13" fmla="*/ 228600 h 871537"/>
              <a:gd name="connsiteX14" fmla="*/ 1535906 w 2021681"/>
              <a:gd name="connsiteY14" fmla="*/ 200025 h 871537"/>
              <a:gd name="connsiteX15" fmla="*/ 1593056 w 2021681"/>
              <a:gd name="connsiteY15" fmla="*/ 178593 h 871537"/>
              <a:gd name="connsiteX16" fmla="*/ 1764506 w 2021681"/>
              <a:gd name="connsiteY16" fmla="*/ 100012 h 871537"/>
              <a:gd name="connsiteX17" fmla="*/ 1785938 w 2021681"/>
              <a:gd name="connsiteY17" fmla="*/ 92868 h 871537"/>
              <a:gd name="connsiteX18" fmla="*/ 1835944 w 2021681"/>
              <a:gd name="connsiteY18" fmla="*/ 71437 h 871537"/>
              <a:gd name="connsiteX19" fmla="*/ 1878806 w 2021681"/>
              <a:gd name="connsiteY19" fmla="*/ 57150 h 871537"/>
              <a:gd name="connsiteX20" fmla="*/ 1914525 w 2021681"/>
              <a:gd name="connsiteY20" fmla="*/ 35718 h 871537"/>
              <a:gd name="connsiteX21" fmla="*/ 1985963 w 2021681"/>
              <a:gd name="connsiteY21" fmla="*/ 21431 h 871537"/>
              <a:gd name="connsiteX22" fmla="*/ 2021681 w 2021681"/>
              <a:gd name="connsiteY22" fmla="*/ 0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021681" h="871537">
                <a:moveTo>
                  <a:pt x="0" y="871537"/>
                </a:moveTo>
                <a:cubicBezTo>
                  <a:pt x="21431" y="854868"/>
                  <a:pt x="41171" y="835760"/>
                  <a:pt x="64294" y="821531"/>
                </a:cubicBezTo>
                <a:cubicBezTo>
                  <a:pt x="72656" y="816385"/>
                  <a:pt x="83845" y="818255"/>
                  <a:pt x="92869" y="814387"/>
                </a:cubicBezTo>
                <a:cubicBezTo>
                  <a:pt x="117339" y="803900"/>
                  <a:pt x="140494" y="790574"/>
                  <a:pt x="164306" y="778668"/>
                </a:cubicBezTo>
                <a:cubicBezTo>
                  <a:pt x="178594" y="771524"/>
                  <a:pt x="193300" y="765162"/>
                  <a:pt x="207169" y="757237"/>
                </a:cubicBezTo>
                <a:cubicBezTo>
                  <a:pt x="246275" y="734891"/>
                  <a:pt x="277822" y="714636"/>
                  <a:pt x="321469" y="700087"/>
                </a:cubicBezTo>
                <a:cubicBezTo>
                  <a:pt x="342297" y="693145"/>
                  <a:pt x="364996" y="692920"/>
                  <a:pt x="385763" y="685800"/>
                </a:cubicBezTo>
                <a:cubicBezTo>
                  <a:pt x="448511" y="664286"/>
                  <a:pt x="509256" y="637294"/>
                  <a:pt x="571500" y="614362"/>
                </a:cubicBezTo>
                <a:cubicBezTo>
                  <a:pt x="599764" y="603949"/>
                  <a:pt x="629078" y="596510"/>
                  <a:pt x="657225" y="585787"/>
                </a:cubicBezTo>
                <a:cubicBezTo>
                  <a:pt x="870249" y="504635"/>
                  <a:pt x="799117" y="533497"/>
                  <a:pt x="1064419" y="421481"/>
                </a:cubicBezTo>
                <a:cubicBezTo>
                  <a:pt x="1086025" y="412359"/>
                  <a:pt x="1107282" y="402431"/>
                  <a:pt x="1128713" y="392906"/>
                </a:cubicBezTo>
                <a:cubicBezTo>
                  <a:pt x="1150144" y="383381"/>
                  <a:pt x="1170757" y="371747"/>
                  <a:pt x="1193006" y="364331"/>
                </a:cubicBezTo>
                <a:cubicBezTo>
                  <a:pt x="1226679" y="353107"/>
                  <a:pt x="1248619" y="346259"/>
                  <a:pt x="1285875" y="328612"/>
                </a:cubicBezTo>
                <a:cubicBezTo>
                  <a:pt x="1353244" y="296700"/>
                  <a:pt x="1421177" y="265585"/>
                  <a:pt x="1485900" y="228600"/>
                </a:cubicBezTo>
                <a:cubicBezTo>
                  <a:pt x="1502569" y="219075"/>
                  <a:pt x="1518509" y="208144"/>
                  <a:pt x="1535906" y="200025"/>
                </a:cubicBezTo>
                <a:cubicBezTo>
                  <a:pt x="1554343" y="191421"/>
                  <a:pt x="1574503" y="186942"/>
                  <a:pt x="1593056" y="178593"/>
                </a:cubicBezTo>
                <a:cubicBezTo>
                  <a:pt x="1780228" y="94365"/>
                  <a:pt x="1577821" y="174686"/>
                  <a:pt x="1764506" y="100012"/>
                </a:cubicBezTo>
                <a:cubicBezTo>
                  <a:pt x="1771498" y="97215"/>
                  <a:pt x="1778946" y="95665"/>
                  <a:pt x="1785938" y="92868"/>
                </a:cubicBezTo>
                <a:cubicBezTo>
                  <a:pt x="1802776" y="86133"/>
                  <a:pt x="1819018" y="77947"/>
                  <a:pt x="1835944" y="71437"/>
                </a:cubicBezTo>
                <a:cubicBezTo>
                  <a:pt x="1850000" y="66031"/>
                  <a:pt x="1865096" y="63382"/>
                  <a:pt x="1878806" y="57150"/>
                </a:cubicBezTo>
                <a:cubicBezTo>
                  <a:pt x="1891447" y="51404"/>
                  <a:pt x="1901837" y="41357"/>
                  <a:pt x="1914525" y="35718"/>
                </a:cubicBezTo>
                <a:cubicBezTo>
                  <a:pt x="1927309" y="30036"/>
                  <a:pt x="1977444" y="22851"/>
                  <a:pt x="1985963" y="21431"/>
                </a:cubicBezTo>
                <a:cubicBezTo>
                  <a:pt x="2011824" y="4189"/>
                  <a:pt x="1999715" y="10982"/>
                  <a:pt x="2021681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solidFill>
                <a:schemeClr val="tx1"/>
              </a:solidFill>
              <a:latin typeface="Arialle Bold" panose="020B0604020202020204" charset="0"/>
              <a:ea typeface="Arialle Bold" panose="020B0604020202020204" charset="0"/>
              <a:cs typeface="Arialle Bold" panose="020B060402020202020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0269740" y="8800166"/>
            <a:ext cx="2708681" cy="516632"/>
          </a:xfrm>
          <a:prstGeom prst="roundRect">
            <a:avLst/>
          </a:prstGeom>
          <a:solidFill>
            <a:srgbClr val="C93B2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Creativity</a:t>
            </a:r>
            <a:endParaRPr lang="en-GB" sz="2800" dirty="0">
              <a:solidFill>
                <a:schemeClr val="tx1"/>
              </a:solidFill>
              <a:latin typeface="Arialle Bold" panose="020B0604020202020204" charset="0"/>
              <a:ea typeface="Arialle Bold" panose="020B0604020202020204" charset="0"/>
              <a:cs typeface="Arialle Bold" panose="020B060402020202020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858000" y="8800166"/>
            <a:ext cx="2708681" cy="516632"/>
          </a:xfrm>
          <a:prstGeom prst="roundRect">
            <a:avLst/>
          </a:prstGeom>
          <a:solidFill>
            <a:srgbClr val="C93B2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Overloads</a:t>
            </a:r>
            <a:endParaRPr lang="en-GB" sz="2800" dirty="0">
              <a:solidFill>
                <a:schemeClr val="tx1"/>
              </a:solidFill>
              <a:latin typeface="Arialle Bold" panose="020B0604020202020204" charset="0"/>
              <a:ea typeface="Arialle Bold" panose="020B0604020202020204" charset="0"/>
              <a:cs typeface="Arialle Bold" panose="020B060402020202020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3681481" y="8800166"/>
            <a:ext cx="2708681" cy="516632"/>
          </a:xfrm>
          <a:prstGeom prst="roundRect">
            <a:avLst/>
          </a:prstGeom>
          <a:solidFill>
            <a:srgbClr val="C93B2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Both</a:t>
            </a:r>
            <a:endParaRPr lang="en-GB" sz="2800" dirty="0">
              <a:solidFill>
                <a:schemeClr val="tx1"/>
              </a:solidFill>
              <a:latin typeface="Arialle Bold" panose="020B0604020202020204" charset="0"/>
              <a:ea typeface="Arialle Bold" panose="020B0604020202020204" charset="0"/>
              <a:cs typeface="Arialle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71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294716" y="590676"/>
            <a:ext cx="7893496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6000" dirty="0" smtClean="0"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“The 3-goal Game!”</a:t>
            </a:r>
            <a:endParaRPr lang="en-GB" sz="6000" dirty="0">
              <a:latin typeface="Arialle Bold" panose="020B0604020202020204" charset="0"/>
              <a:ea typeface="Arialle Bold" panose="020B0604020202020204" charset="0"/>
              <a:cs typeface="Arialle Bold" panose="020B06040202020202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1400" y="3029517"/>
            <a:ext cx="894869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Game Related Practice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3 teams of the same or different number of players (no more than 5)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With 1 ball in play, teams must attempt to score in either of the other team’s goals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When they score, any team member must collect a cone from their goal and place it in the Scoring Zone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The first team to get 3 cones in the zone or the team with the most after 3 mins wins!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Progression: Each team starts with 6 cones.  They come up with a unique way of scoring and if successful, they place 3 cones in the zone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le Bold" panose="020B0604020202020204" charset="0"/>
                <a:ea typeface="Arialle Bold" panose="020B0604020202020204" charset="0"/>
                <a:cs typeface="Arialle Bold" panose="020B0604020202020204" charset="0"/>
              </a:rPr>
              <a:t>The first team to get 6 cones in the zone or the team with the most after 3 mins wins!</a:t>
            </a: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9520300">
            <a:off x="16028991" y="-2681955"/>
            <a:ext cx="3746418" cy="13132128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81000" y="1638384"/>
            <a:ext cx="5791200" cy="3809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200" y="2781300"/>
            <a:ext cx="7291991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3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BA5585461ACA4CA9FD1A65AAE4C4ED" ma:contentTypeVersion="13" ma:contentTypeDescription="Create a new document." ma:contentTypeScope="" ma:versionID="85ed00498f45d740f2e7d99f709c77d8">
  <xsd:schema xmlns:xsd="http://www.w3.org/2001/XMLSchema" xmlns:xs="http://www.w3.org/2001/XMLSchema" xmlns:p="http://schemas.microsoft.com/office/2006/metadata/properties" xmlns:ns2="ec13f2ff-d3f6-4e4a-981e-28de5316bdc4" xmlns:ns3="f412957e-9720-445d-b04b-3868fdc1665b" targetNamespace="http://schemas.microsoft.com/office/2006/metadata/properties" ma:root="true" ma:fieldsID="aeab373c99c8a1235be32b19febffedc" ns2:_="" ns3:_="">
    <xsd:import namespace="ec13f2ff-d3f6-4e4a-981e-28de5316bdc4"/>
    <xsd:import namespace="f412957e-9720-445d-b04b-3868fdc166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13f2ff-d3f6-4e4a-981e-28de5316bd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2957e-9720-445d-b04b-3868fdc1665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B5E47EC-CD50-4B96-B650-50E178A619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12E363-236E-44C3-AF73-C6C0441D6F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13f2ff-d3f6-4e4a-981e-28de5316bdc4"/>
    <ds:schemaRef ds:uri="f412957e-9720-445d-b04b-3868fdc166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3021FF-41F9-4710-8DA2-7B6D2C5F8D5A}">
  <ds:schemaRefs>
    <ds:schemaRef ds:uri="http://schemas.microsoft.com/office/2006/documentManagement/types"/>
    <ds:schemaRef ds:uri="http://schemas.microsoft.com/office/2006/metadata/properties"/>
    <ds:schemaRef ds:uri="ec13f2ff-d3f6-4e4a-981e-28de5316bdc4"/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infopath/2007/PartnerControls"/>
    <ds:schemaRef ds:uri="f412957e-9720-445d-b04b-3868fdc1665b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2254</TotalTime>
  <Words>573</Words>
  <Application>Microsoft Office PowerPoint</Application>
  <PresentationFormat>Custom</PresentationFormat>
  <Paragraphs>109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Arialle 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Andrew Cook</dc:creator>
  <cp:lastModifiedBy>Adam Colley</cp:lastModifiedBy>
  <cp:revision>15</cp:revision>
  <dcterms:created xsi:type="dcterms:W3CDTF">2006-08-16T00:00:00Z</dcterms:created>
  <dcterms:modified xsi:type="dcterms:W3CDTF">2022-01-12T17:27:59Z</dcterms:modified>
  <dc:identifier>DAEkp6Dj5kI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4770761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S9.1.0</vt:lpwstr>
  </property>
  <property fmtid="{D5CDD505-2E9C-101B-9397-08002B2CF9AE}" pid="5" name="ContentTypeId">
    <vt:lpwstr>0x010100D0BA5585461ACA4CA9FD1A65AAE4C4ED</vt:lpwstr>
  </property>
</Properties>
</file>