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9" r:id="rId5"/>
    <p:sldId id="267" r:id="rId6"/>
    <p:sldId id="268" r:id="rId7"/>
    <p:sldId id="269" r:id="rId8"/>
    <p:sldId id="270" r:id="rId9"/>
    <p:sldId id="271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B"/>
    <a:srgbClr val="5BBE7E"/>
    <a:srgbClr val="165C06"/>
    <a:srgbClr val="09543D"/>
    <a:srgbClr val="008646"/>
    <a:srgbClr val="E6E6E6"/>
    <a:srgbClr val="074D37"/>
    <a:srgbClr val="15E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52" y="53"/>
      </p:cViewPr>
      <p:guideLst>
        <p:guide orient="horz" pos="2205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E6AF7-F212-418E-B37C-1CC039413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949FA0-93CD-4610-A472-2D1F6C556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9A6A5-2B1A-4CDC-BDF7-931B7F437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3837-D8E5-494A-95B7-5A160BAF31A9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ABA76-A7B9-42F9-96F0-7C07BEE2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84DDC-C3F6-449B-9B08-78FF7DA73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D77D-214C-4FF0-B3EA-D09F4287A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19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26A34-8503-423D-9791-814189C79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EF14C4-85C7-450F-9B82-C85E21F87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8B6C4-B573-4474-983F-7D915C55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3837-D8E5-494A-95B7-5A160BAF31A9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A36B3-99F4-4A29-8EE2-C1D8960EE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418B4-240E-4B29-AB34-E8032915E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D77D-214C-4FF0-B3EA-D09F4287A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859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F91E57-628B-454D-B18A-EB3898DDD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B3BF28-683E-434E-BBBB-93F68F411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FBC55-C24F-4960-9311-A45707D77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3837-D8E5-494A-95B7-5A160BAF31A9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56FC2-99D4-47EF-8E52-E30AD6ED9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3B8D1-A100-444F-B48A-07D3FBAF0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D77D-214C-4FF0-B3EA-D09F4287A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7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5F3AE-1EBF-4143-9CC2-4DA0FD84C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2FBCF-F3FD-4673-987E-FE262F482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52245-BA37-477E-A6BD-9C9DB0C0D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3837-D8E5-494A-95B7-5A160BAF31A9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F57CB-4A23-484D-8E1C-B1587A99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B0C6B-DB37-443E-B6FC-8EF7B7B5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D77D-214C-4FF0-B3EA-D09F4287A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65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9977D-8759-4A8D-9815-D0F6ED58D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800DA-0897-4AD9-9361-7152E398F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6F1C3-43DB-42CA-A61D-B7527FBE7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3837-D8E5-494A-95B7-5A160BAF31A9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28670-5178-4E5E-9F90-34995F713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F63F3-5A86-47FF-ADEA-783A332B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D77D-214C-4FF0-B3EA-D09F4287A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4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A1B61-C6F3-4778-AE9B-237BF0B4C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41B6C-A0DC-4259-94A6-A8D96F6AE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D53BA-9112-426A-80D9-E5AD71ECD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82A7A-14D0-400F-98AB-EBE291611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3837-D8E5-494A-95B7-5A160BAF31A9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AAC7A-B8E2-439A-A939-7BB1E7D82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CD726-EC7F-4E15-897B-5C44F197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D77D-214C-4FF0-B3EA-D09F4287A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58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1AFF3-3304-456B-9895-B1AE94DF3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7273F-A977-42D6-A3BF-649C8625C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5AA81-A991-4587-BC3C-8C4F1234E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DB4103-494C-449D-B6F2-4FA799B75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2CCD94-4E90-4BD0-915E-35CA01C525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7EFE73-32AB-467E-8964-B318E8635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3837-D8E5-494A-95B7-5A160BAF31A9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B89D70-3441-4144-9B77-DF5342AA0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9C25D4-B3BC-46DF-A498-7BE376F3C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D77D-214C-4FF0-B3EA-D09F4287A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15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66888-30A6-418B-9FD8-3E42BFCBA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F86A6F-60F3-4716-ADEE-C6188815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3837-D8E5-494A-95B7-5A160BAF31A9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938FA-FD68-42D1-812D-73AB79000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DE4CE-29F8-462D-9A1F-888E0F380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D77D-214C-4FF0-B3EA-D09F4287A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30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0BB64D-EEE4-4C8C-A9DF-D38FDB0DF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3837-D8E5-494A-95B7-5A160BAF31A9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C4E4B8-4697-440F-90A2-F552B6418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FDD90-8853-439B-A9D8-494321862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D77D-214C-4FF0-B3EA-D09F4287A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83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8C008-71A0-4301-80F0-EA9BFF5ED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94F8A-7FFA-41F5-9E77-951DC2A5D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2D1C4-317A-4A2E-88F7-F6D2CB50B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C2D5A-4266-45BF-91E6-4DD0D3A2F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3837-D8E5-494A-95B7-5A160BAF31A9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66C66-BEBD-4C13-A0FE-FF74E2056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377E0-40DF-4985-8864-17085F95A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D77D-214C-4FF0-B3EA-D09F4287A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75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82253-079C-49D4-AD99-B838AF90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AA24FE-D706-46F7-ADC4-5D8388AA86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5CC212-FCE4-41EA-BD47-92AA8F527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6C8A9-2953-4181-B206-D59B646A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3837-D8E5-494A-95B7-5A160BAF31A9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C0CD7-7AAA-41A2-89CD-AC5B8414C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5DF0A-3E67-4312-93FB-6602833A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D77D-214C-4FF0-B3EA-D09F4287A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96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31009A-23F5-4988-B1A4-33744985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5802C-2BE3-4C9B-8C9D-8AB5366F4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C7133-8C21-4DBA-9913-815EF79F4E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33837-D8E5-494A-95B7-5A160BAF31A9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5334D-E4F6-4D3E-8095-D80F38C7A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17221-D2CC-4DAC-BC07-70868B07D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4D77D-214C-4FF0-B3EA-D09F4287A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38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en.pearce@lincolnshirefa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ythtownfc.com/club-document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hyperlink" Target="https://learn.englandfootball.com/courses/safeguarding/safeguarding-awareness-for-parents-and-carer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335990-401E-389C-1E32-24C190C074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13048"/>
          <a:stretch/>
        </p:blipFill>
        <p:spPr>
          <a:xfrm>
            <a:off x="-1" y="0"/>
            <a:ext cx="5963209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124043-1508-87EE-B265-C8797B2472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r="523"/>
          <a:stretch/>
        </p:blipFill>
        <p:spPr>
          <a:xfrm>
            <a:off x="5369791" y="0"/>
            <a:ext cx="6822209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96042D-9640-4599-AABC-639BEE8E0D6D}"/>
              </a:ext>
            </a:extLst>
          </p:cNvPr>
          <p:cNvSpPr/>
          <p:nvPr/>
        </p:nvSpPr>
        <p:spPr>
          <a:xfrm>
            <a:off x="705908" y="2963421"/>
            <a:ext cx="8265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4800" b="1" dirty="0">
                <a:solidFill>
                  <a:schemeClr val="bg1"/>
                </a:solidFill>
                <a:latin typeface="FS Jack" panose="02000503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Resolving Parental Conflict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1116CF-AFB0-421F-9FF5-84F563E53443}"/>
              </a:ext>
            </a:extLst>
          </p:cNvPr>
          <p:cNvSpPr/>
          <p:nvPr/>
        </p:nvSpPr>
        <p:spPr>
          <a:xfrm>
            <a:off x="705908" y="3903320"/>
            <a:ext cx="82650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b="1" dirty="0">
                <a:solidFill>
                  <a:srgbClr val="5BBE7E"/>
                </a:solidFill>
                <a:latin typeface="FS Jack" panose="02000503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Ben Pearce</a:t>
            </a:r>
          </a:p>
          <a:p>
            <a:pPr>
              <a:spcAft>
                <a:spcPts val="0"/>
              </a:spcAft>
            </a:pPr>
            <a:r>
              <a:rPr lang="en-GB" sz="3200" b="1" dirty="0">
                <a:solidFill>
                  <a:srgbClr val="5BBE7E"/>
                </a:solidFill>
                <a:latin typeface="FS Jack" panose="02000503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Designated Safeguarding Officer</a:t>
            </a:r>
          </a:p>
          <a:p>
            <a:pPr>
              <a:spcAft>
                <a:spcPts val="0"/>
              </a:spcAft>
            </a:pPr>
            <a:r>
              <a:rPr lang="en-GB" sz="3200" b="1" dirty="0">
                <a:solidFill>
                  <a:srgbClr val="5BBE7E"/>
                </a:solidFill>
                <a:latin typeface="FS Jack" panose="02000503000000020004" pitchFamily="50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ben.pearce@lincolnshirefa.com</a:t>
            </a:r>
            <a:endParaRPr lang="en-GB" sz="3200" b="1" dirty="0">
              <a:solidFill>
                <a:srgbClr val="5BBE7E"/>
              </a:solidFill>
              <a:latin typeface="FS Jack" panose="02000503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200" b="1" dirty="0">
                <a:solidFill>
                  <a:srgbClr val="5BBE7E"/>
                </a:solidFill>
                <a:latin typeface="FS Jack" panose="02000503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@LincsFADSO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DB8619-E615-4FCE-A828-6C5CF242E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" y="1420931"/>
            <a:ext cx="1266122" cy="13104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0C8B31-D947-30A1-9B9E-697540187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32866"/>
            <a:ext cx="12192000" cy="438912"/>
          </a:xfrm>
          <a:prstGeom prst="rect">
            <a:avLst/>
          </a:prstGeom>
        </p:spPr>
      </p:pic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040D28A-ECED-27FE-5A77-6069ACD0AA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38" y="402454"/>
            <a:ext cx="7599282" cy="94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4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2892F7-567D-FEE5-F99A-23AF9867E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144B840-9801-45C6-A1A4-9EE05D77481A}"/>
              </a:ext>
            </a:extLst>
          </p:cNvPr>
          <p:cNvSpPr/>
          <p:nvPr/>
        </p:nvSpPr>
        <p:spPr>
          <a:xfrm>
            <a:off x="705908" y="2821661"/>
            <a:ext cx="8265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b="1" dirty="0">
                <a:solidFill>
                  <a:schemeClr val="bg1"/>
                </a:solidFill>
                <a:latin typeface="FS Jack" panose="0200050300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CONTACT US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8FE2A5E-0FA0-4C9B-AA0F-48332F61A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" y="1549479"/>
            <a:ext cx="1139825" cy="117975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2DFB480-8FA0-4DE0-8F00-57D24855E987}"/>
              </a:ext>
            </a:extLst>
          </p:cNvPr>
          <p:cNvSpPr txBox="1"/>
          <p:nvPr/>
        </p:nvSpPr>
        <p:spPr>
          <a:xfrm>
            <a:off x="715433" y="3855017"/>
            <a:ext cx="3685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FS Jack" panose="02000503000000020004" pitchFamily="50" charset="0"/>
              </a:rPr>
              <a:t>Lincolnshire Football Association Ltd</a:t>
            </a:r>
            <a:br>
              <a:rPr lang="en-GB" sz="1200" dirty="0">
                <a:solidFill>
                  <a:schemeClr val="bg1"/>
                </a:solidFill>
                <a:latin typeface="FS Jack" panose="02000503000000020004" pitchFamily="50" charset="0"/>
              </a:rPr>
            </a:br>
            <a:r>
              <a:rPr lang="en-GB" sz="1200" dirty="0" err="1">
                <a:solidFill>
                  <a:schemeClr val="bg1"/>
                </a:solidFill>
                <a:latin typeface="FS Jack" panose="02000503000000020004" pitchFamily="50" charset="0"/>
              </a:rPr>
              <a:t>Deepdale</a:t>
            </a:r>
            <a:r>
              <a:rPr lang="en-GB" sz="1200" dirty="0">
                <a:solidFill>
                  <a:schemeClr val="bg1"/>
                </a:solidFill>
                <a:latin typeface="FS Jack" panose="02000503000000020004" pitchFamily="50" charset="0"/>
              </a:rPr>
              <a:t> Enterprise Park</a:t>
            </a:r>
            <a:br>
              <a:rPr lang="en-GB" sz="1200" dirty="0">
                <a:solidFill>
                  <a:schemeClr val="bg1"/>
                </a:solidFill>
                <a:latin typeface="FS Jack" panose="02000503000000020004" pitchFamily="50" charset="0"/>
              </a:rPr>
            </a:br>
            <a:r>
              <a:rPr lang="en-GB" sz="1200" dirty="0" err="1">
                <a:solidFill>
                  <a:schemeClr val="bg1"/>
                </a:solidFill>
                <a:latin typeface="FS Jack" panose="02000503000000020004" pitchFamily="50" charset="0"/>
              </a:rPr>
              <a:t>Deepdale</a:t>
            </a:r>
            <a:r>
              <a:rPr lang="en-GB" sz="1200" dirty="0">
                <a:solidFill>
                  <a:schemeClr val="bg1"/>
                </a:solidFill>
                <a:latin typeface="FS Jack" panose="02000503000000020004" pitchFamily="50" charset="0"/>
              </a:rPr>
              <a:t> Lane</a:t>
            </a:r>
            <a:br>
              <a:rPr lang="en-GB" sz="1200" dirty="0">
                <a:solidFill>
                  <a:schemeClr val="bg1"/>
                </a:solidFill>
                <a:latin typeface="FS Jack" panose="02000503000000020004" pitchFamily="50" charset="0"/>
              </a:rPr>
            </a:br>
            <a:r>
              <a:rPr lang="en-GB" sz="1200" dirty="0" err="1">
                <a:solidFill>
                  <a:schemeClr val="bg1"/>
                </a:solidFill>
                <a:latin typeface="FS Jack" panose="02000503000000020004" pitchFamily="50" charset="0"/>
              </a:rPr>
              <a:t>Nettleham</a:t>
            </a:r>
            <a:br>
              <a:rPr lang="en-GB" sz="1200" dirty="0">
                <a:solidFill>
                  <a:schemeClr val="bg1"/>
                </a:solidFill>
                <a:latin typeface="FS Jack" panose="02000503000000020004" pitchFamily="50" charset="0"/>
              </a:rPr>
            </a:br>
            <a:r>
              <a:rPr lang="en-GB" sz="1200" dirty="0">
                <a:solidFill>
                  <a:schemeClr val="bg1"/>
                </a:solidFill>
                <a:latin typeface="FS Jack" panose="02000503000000020004" pitchFamily="50" charset="0"/>
              </a:rPr>
              <a:t>Lincoln</a:t>
            </a:r>
            <a:br>
              <a:rPr lang="en-GB" sz="1200" dirty="0">
                <a:solidFill>
                  <a:schemeClr val="bg1"/>
                </a:solidFill>
                <a:latin typeface="FS Jack" panose="02000503000000020004" pitchFamily="50" charset="0"/>
              </a:rPr>
            </a:br>
            <a:r>
              <a:rPr lang="en-GB" sz="1200" dirty="0">
                <a:solidFill>
                  <a:schemeClr val="bg1"/>
                </a:solidFill>
                <a:latin typeface="FS Jack" panose="02000503000000020004" pitchFamily="50" charset="0"/>
              </a:rPr>
              <a:t>LN2 2LL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24D783-4DED-4FCD-AB07-1962500A01FA}"/>
              </a:ext>
            </a:extLst>
          </p:cNvPr>
          <p:cNvSpPr txBox="1"/>
          <p:nvPr/>
        </p:nvSpPr>
        <p:spPr>
          <a:xfrm>
            <a:off x="715433" y="3429000"/>
            <a:ext cx="2280071" cy="337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dirty="0">
                <a:solidFill>
                  <a:srgbClr val="5BBE7E"/>
                </a:solidFill>
                <a:latin typeface="Century Gothic" panose="020B0502020202020204" pitchFamily="34" charset="0"/>
              </a:rPr>
              <a:t>T</a:t>
            </a: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</a:t>
            </a:r>
            <a:r>
              <a:rPr lang="en-GB" sz="1200" dirty="0">
                <a:solidFill>
                  <a:schemeClr val="bg1"/>
                </a:solidFill>
                <a:latin typeface="FS Jack" panose="02000503000000020004" pitchFamily="50" charset="0"/>
              </a:rPr>
              <a:t>03449670708</a:t>
            </a:r>
            <a:endParaRPr lang="en-GB" dirty="0">
              <a:solidFill>
                <a:schemeClr val="bg1"/>
              </a:solidFill>
              <a:latin typeface="FS Jack" panose="0200050300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B69688-CEBB-8D0B-1D7F-B7F739799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32866"/>
            <a:ext cx="12192000" cy="4389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CD337B-C7CA-DCDA-EDF6-B6AB889C4630}"/>
              </a:ext>
            </a:extLst>
          </p:cNvPr>
          <p:cNvSpPr/>
          <p:nvPr/>
        </p:nvSpPr>
        <p:spPr>
          <a:xfrm>
            <a:off x="4774564" y="6498434"/>
            <a:ext cx="216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FS Jack" panose="02000503000000020004" pitchFamily="50" charset="0"/>
              </a:rPr>
              <a:t>Resolving Parental Conflict</a:t>
            </a:r>
          </a:p>
        </p:txBody>
      </p:sp>
    </p:spTree>
    <p:extLst>
      <p:ext uri="{BB962C8B-B14F-4D97-AF65-F5344CB8AC3E}">
        <p14:creationId xmlns:p14="http://schemas.microsoft.com/office/powerpoint/2010/main" val="3308539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340E2F-F825-7986-B487-4E2C31AC7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F09E5A-41DA-48BA-9468-714FE07A465B}"/>
              </a:ext>
            </a:extLst>
          </p:cNvPr>
          <p:cNvSpPr txBox="1"/>
          <p:nvPr/>
        </p:nvSpPr>
        <p:spPr>
          <a:xfrm>
            <a:off x="-15785" y="636282"/>
            <a:ext cx="1218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kern="1000" dirty="0">
                <a:solidFill>
                  <a:schemeClr val="tx2">
                    <a:lumMod val="50000"/>
                  </a:schemeClr>
                </a:solidFill>
                <a:latin typeface="FS Jack" panose="02000503000000020004" pitchFamily="50" charset="0"/>
              </a:rPr>
              <a:t>Current Common Issues</a:t>
            </a:r>
            <a:endParaRPr lang="en-GB" sz="3200" b="1" kern="1000" dirty="0">
              <a:solidFill>
                <a:schemeClr val="tx2">
                  <a:lumMod val="75000"/>
                </a:schemeClr>
              </a:solidFill>
              <a:latin typeface="FS Jack" panose="02000503000000020004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92F6B2-A124-466C-B62F-28FD166F9C7E}"/>
              </a:ext>
            </a:extLst>
          </p:cNvPr>
          <p:cNvSpPr txBox="1"/>
          <p:nvPr/>
        </p:nvSpPr>
        <p:spPr>
          <a:xfrm>
            <a:off x="1348526" y="2040439"/>
            <a:ext cx="99261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FS Jack" panose="02000503000000020004" pitchFamily="50" charset="0"/>
              </a:rPr>
              <a:t>Foul &amp; abusive (and often aggressive) language towards match officials &amp; club officials</a:t>
            </a:r>
          </a:p>
          <a:p>
            <a:endParaRPr lang="en-GB" sz="2400" dirty="0">
              <a:latin typeface="FS Jack" panose="02000503000000020004" pitchFamily="50" charset="0"/>
            </a:endParaRPr>
          </a:p>
          <a:p>
            <a:r>
              <a:rPr lang="en-GB" sz="2400" dirty="0">
                <a:latin typeface="FS Jack" panose="02000503000000020004" pitchFamily="50" charset="0"/>
              </a:rPr>
              <a:t>Shouting things that incite conflict and/or are detrimental to coach instruction</a:t>
            </a:r>
          </a:p>
          <a:p>
            <a:endParaRPr lang="en-GB" sz="2400" dirty="0">
              <a:latin typeface="FS Jack" panose="02000503000000020004" pitchFamily="50" charset="0"/>
            </a:endParaRPr>
          </a:p>
          <a:p>
            <a:r>
              <a:rPr lang="en-GB" sz="2400" dirty="0">
                <a:latin typeface="FS Jack" panose="02000503000000020004" pitchFamily="50" charset="0"/>
              </a:rPr>
              <a:t>Being present in areas that are not designated for parent spectators</a:t>
            </a:r>
          </a:p>
          <a:p>
            <a:endParaRPr lang="en-GB" sz="2400" dirty="0">
              <a:latin typeface="FS Jack" panose="02000503000000020004" pitchFamily="50" charset="0"/>
            </a:endParaRPr>
          </a:p>
          <a:p>
            <a:r>
              <a:rPr lang="en-GB" sz="2400" dirty="0">
                <a:latin typeface="FS Jack" panose="02000503000000020004" pitchFamily="50" charset="0"/>
              </a:rPr>
              <a:t>Videoing whole games or parts of games without the appropriate consent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0299F83-B9A5-404D-B841-8AE6DE9BB3E8}"/>
              </a:ext>
            </a:extLst>
          </p:cNvPr>
          <p:cNvCxnSpPr>
            <a:cxnSpLocks/>
          </p:cNvCxnSpPr>
          <p:nvPr/>
        </p:nvCxnSpPr>
        <p:spPr>
          <a:xfrm>
            <a:off x="803275" y="1221057"/>
            <a:ext cx="1058545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8FB2A5C-61C5-74BB-11F3-F316B4814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2866"/>
            <a:ext cx="12192000" cy="4389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1CC853-4E25-1581-33EC-01AF6FB0DA4D}"/>
              </a:ext>
            </a:extLst>
          </p:cNvPr>
          <p:cNvSpPr/>
          <p:nvPr/>
        </p:nvSpPr>
        <p:spPr>
          <a:xfrm>
            <a:off x="4774564" y="6498434"/>
            <a:ext cx="216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FS Jack" panose="02000503000000020004" pitchFamily="50" charset="0"/>
              </a:rPr>
              <a:t>Resolving Parental Conflict</a:t>
            </a:r>
          </a:p>
        </p:txBody>
      </p:sp>
      <p:pic>
        <p:nvPicPr>
          <p:cNvPr id="5" name="Graphic 4" descr="Caret Right with solid fill">
            <a:extLst>
              <a:ext uri="{FF2B5EF4-FFF2-40B4-BE49-F238E27FC236}">
                <a16:creationId xmlns:a16="http://schemas.microsoft.com/office/drawing/2014/main" id="{E7C0DCFD-6071-F71C-2C2F-A85EDDADD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29" y="1998160"/>
            <a:ext cx="914400" cy="914400"/>
          </a:xfrm>
          <a:prstGeom prst="rect">
            <a:avLst/>
          </a:prstGeom>
        </p:spPr>
      </p:pic>
      <p:pic>
        <p:nvPicPr>
          <p:cNvPr id="7" name="Graphic 6" descr="Caret Right with solid fill">
            <a:extLst>
              <a:ext uri="{FF2B5EF4-FFF2-40B4-BE49-F238E27FC236}">
                <a16:creationId xmlns:a16="http://schemas.microsoft.com/office/drawing/2014/main" id="{C471FC5A-FE9F-E531-BA6F-EB6B92A9C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29" y="2912561"/>
            <a:ext cx="914400" cy="914400"/>
          </a:xfrm>
          <a:prstGeom prst="rect">
            <a:avLst/>
          </a:prstGeom>
        </p:spPr>
      </p:pic>
      <p:pic>
        <p:nvPicPr>
          <p:cNvPr id="10" name="Graphic 9" descr="Caret Right with solid fill">
            <a:extLst>
              <a:ext uri="{FF2B5EF4-FFF2-40B4-BE49-F238E27FC236}">
                <a16:creationId xmlns:a16="http://schemas.microsoft.com/office/drawing/2014/main" id="{FE69CED6-5ABD-6C1B-D1F1-5EB0B807D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29" y="3666169"/>
            <a:ext cx="914400" cy="914400"/>
          </a:xfrm>
          <a:prstGeom prst="rect">
            <a:avLst/>
          </a:prstGeom>
        </p:spPr>
      </p:pic>
      <p:pic>
        <p:nvPicPr>
          <p:cNvPr id="11" name="Graphic 10" descr="Caret Right with solid fill">
            <a:extLst>
              <a:ext uri="{FF2B5EF4-FFF2-40B4-BE49-F238E27FC236}">
                <a16:creationId xmlns:a16="http://schemas.microsoft.com/office/drawing/2014/main" id="{6171AF19-FA87-280C-C89A-2F1E5C669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314" y="43885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2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2C9612-51F6-B3A5-3F43-CEA8B19CBE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14840"/>
          <a:stretch/>
        </p:blipFill>
        <p:spPr>
          <a:xfrm>
            <a:off x="-15785" y="0"/>
            <a:ext cx="584031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B40BBC-0257-F047-8CA8-83217A0278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5A914B4-D70B-48FB-9998-5C35EBEA7819}"/>
              </a:ext>
            </a:extLst>
          </p:cNvPr>
          <p:cNvSpPr txBox="1"/>
          <p:nvPr/>
        </p:nvSpPr>
        <p:spPr>
          <a:xfrm>
            <a:off x="-15785" y="636282"/>
            <a:ext cx="1218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kern="1000" dirty="0">
                <a:solidFill>
                  <a:schemeClr val="tx2">
                    <a:lumMod val="50000"/>
                  </a:schemeClr>
                </a:solidFill>
                <a:latin typeface="FS Jack" panose="02000503000000020004" pitchFamily="50" charset="0"/>
              </a:rPr>
              <a:t>Current Discipline Statistics</a:t>
            </a:r>
            <a:endParaRPr lang="en-GB" sz="3200" b="1" kern="1000" dirty="0">
              <a:solidFill>
                <a:schemeClr val="tx2">
                  <a:lumMod val="75000"/>
                </a:schemeClr>
              </a:solidFill>
              <a:latin typeface="FS Jack" panose="02000503000000020004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741471-85EC-441F-B3C1-3563412E3D23}"/>
              </a:ext>
            </a:extLst>
          </p:cNvPr>
          <p:cNvSpPr txBox="1"/>
          <p:nvPr/>
        </p:nvSpPr>
        <p:spPr>
          <a:xfrm>
            <a:off x="936560" y="2255632"/>
            <a:ext cx="42641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latin typeface="FS Jack" panose="02000503000000020004" pitchFamily="50" charset="0"/>
              </a:rPr>
              <a:t>Lincolnshire wide</a:t>
            </a:r>
          </a:p>
          <a:p>
            <a:pPr algn="r"/>
            <a:endParaRPr lang="en-GB" sz="2800" dirty="0">
              <a:latin typeface="FS Jack" panose="02000503000000020004" pitchFamily="50" charset="0"/>
            </a:endParaRPr>
          </a:p>
          <a:p>
            <a:pPr algn="r"/>
            <a:r>
              <a:rPr lang="en-GB" sz="2800" dirty="0">
                <a:latin typeface="FS Jack" panose="02000503000000020004" pitchFamily="50" charset="0"/>
              </a:rPr>
              <a:t>2023/24 season so far</a:t>
            </a:r>
          </a:p>
          <a:p>
            <a:pPr algn="r"/>
            <a:endParaRPr lang="en-GB" sz="2800" dirty="0">
              <a:latin typeface="FS Jack" panose="02000503000000020004" pitchFamily="50" charset="0"/>
            </a:endParaRPr>
          </a:p>
          <a:p>
            <a:pPr algn="r"/>
            <a:r>
              <a:rPr lang="en-GB" sz="2800" dirty="0">
                <a:latin typeface="FS Jack" panose="02000503000000020004" pitchFamily="50" charset="0"/>
              </a:rPr>
              <a:t>Category: Failure to control players/spectators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7E78C7-41BD-4E96-9D05-DD6A75A16BB7}"/>
              </a:ext>
            </a:extLst>
          </p:cNvPr>
          <p:cNvSpPr/>
          <p:nvPr/>
        </p:nvSpPr>
        <p:spPr>
          <a:xfrm>
            <a:off x="6018028" y="1678685"/>
            <a:ext cx="5386127" cy="418980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6C56D7C-20FB-4506-AB5A-7ABAB4731520}"/>
              </a:ext>
            </a:extLst>
          </p:cNvPr>
          <p:cNvCxnSpPr>
            <a:cxnSpLocks/>
          </p:cNvCxnSpPr>
          <p:nvPr/>
        </p:nvCxnSpPr>
        <p:spPr>
          <a:xfrm>
            <a:off x="803275" y="1221057"/>
            <a:ext cx="1058545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C78523D-B439-9478-B979-63DB75F20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41744"/>
            <a:ext cx="12192000" cy="4389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926226-F499-D1EE-AB74-8AE9127DDC61}"/>
              </a:ext>
            </a:extLst>
          </p:cNvPr>
          <p:cNvSpPr/>
          <p:nvPr/>
        </p:nvSpPr>
        <p:spPr>
          <a:xfrm>
            <a:off x="4774564" y="6498434"/>
            <a:ext cx="216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FS Jack" panose="02000503000000020004" pitchFamily="50" charset="0"/>
              </a:rPr>
              <a:t>Resolving Parental Conflict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033747-207C-7620-ED5E-5CA319AFEC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4721" y="1842875"/>
            <a:ext cx="5032739" cy="386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69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340E2F-F825-7986-B487-4E2C31AC7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F09E5A-41DA-48BA-9468-714FE07A465B}"/>
              </a:ext>
            </a:extLst>
          </p:cNvPr>
          <p:cNvSpPr txBox="1"/>
          <p:nvPr/>
        </p:nvSpPr>
        <p:spPr>
          <a:xfrm>
            <a:off x="-15785" y="636282"/>
            <a:ext cx="1218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kern="1000" dirty="0">
                <a:solidFill>
                  <a:schemeClr val="tx2">
                    <a:lumMod val="50000"/>
                  </a:schemeClr>
                </a:solidFill>
                <a:latin typeface="FS Jack" panose="02000503000000020004" pitchFamily="50" charset="0"/>
              </a:rPr>
              <a:t>Most Effective Solution: Club Culture</a:t>
            </a:r>
            <a:endParaRPr lang="en-GB" sz="3200" b="1" kern="1000" dirty="0">
              <a:solidFill>
                <a:schemeClr val="tx2">
                  <a:lumMod val="75000"/>
                </a:schemeClr>
              </a:solidFill>
              <a:latin typeface="FS Jack" panose="02000503000000020004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92F6B2-A124-466C-B62F-28FD166F9C7E}"/>
              </a:ext>
            </a:extLst>
          </p:cNvPr>
          <p:cNvSpPr txBox="1"/>
          <p:nvPr/>
        </p:nvSpPr>
        <p:spPr>
          <a:xfrm>
            <a:off x="968705" y="1714195"/>
            <a:ext cx="102545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FS Jack" panose="02000503000000020004" pitchFamily="50" charset="0"/>
              </a:rPr>
              <a:t>Welfare &amp; Safeguarding are </a:t>
            </a:r>
            <a:r>
              <a:rPr lang="en-GB" sz="2400" b="1" dirty="0">
                <a:solidFill>
                  <a:srgbClr val="5BBE7E"/>
                </a:solidFill>
                <a:latin typeface="FS Jack" panose="02000503000000020004" pitchFamily="50" charset="0"/>
              </a:rPr>
              <a:t>everyone's</a:t>
            </a:r>
            <a:r>
              <a:rPr lang="en-GB" sz="2400" dirty="0">
                <a:latin typeface="FS Jack" panose="02000503000000020004" pitchFamily="50" charset="0"/>
              </a:rPr>
              <a:t> responsibility</a:t>
            </a:r>
          </a:p>
          <a:p>
            <a:endParaRPr lang="en-GB" sz="2400" dirty="0">
              <a:latin typeface="FS Jack" panose="02000503000000020004" pitchFamily="50" charset="0"/>
            </a:endParaRPr>
          </a:p>
          <a:p>
            <a:r>
              <a:rPr lang="en-GB" sz="2400" dirty="0">
                <a:latin typeface="FS Jack" panose="02000503000000020004" pitchFamily="50" charset="0"/>
              </a:rPr>
              <a:t>Conduct of the coaches is </a:t>
            </a:r>
            <a:r>
              <a:rPr lang="en-GB" sz="2400" b="1" dirty="0">
                <a:solidFill>
                  <a:srgbClr val="5BBE7E"/>
                </a:solidFill>
                <a:latin typeface="FS Jack" panose="02000503000000020004" pitchFamily="50" charset="0"/>
              </a:rPr>
              <a:t>critical</a:t>
            </a:r>
          </a:p>
          <a:p>
            <a:endParaRPr lang="en-GB" sz="2400" dirty="0">
              <a:latin typeface="FS Jack" panose="02000503000000020004" pitchFamily="50" charset="0"/>
            </a:endParaRPr>
          </a:p>
          <a:p>
            <a:r>
              <a:rPr lang="en-GB" sz="2400" dirty="0">
                <a:latin typeface="FS Jack" panose="02000503000000020004" pitchFamily="50" charset="0"/>
              </a:rPr>
              <a:t>Can only embed a strong culture with a supportive committee</a:t>
            </a:r>
          </a:p>
          <a:p>
            <a:endParaRPr lang="en-GB" sz="2400" dirty="0">
              <a:latin typeface="FS Jack" panose="02000503000000020004" pitchFamily="50" charset="0"/>
            </a:endParaRPr>
          </a:p>
          <a:p>
            <a:r>
              <a:rPr lang="en-GB" sz="2400" dirty="0">
                <a:latin typeface="FS Jack" panose="02000503000000020004" pitchFamily="50" charset="0"/>
              </a:rPr>
              <a:t>When necessary, action is:</a:t>
            </a:r>
          </a:p>
          <a:p>
            <a:pPr marL="457200" indent="-457200">
              <a:buAutoNum type="arabicParenR"/>
            </a:pPr>
            <a:r>
              <a:rPr lang="en-GB" sz="2400" dirty="0">
                <a:latin typeface="FS Jack" panose="02000503000000020004" pitchFamily="50" charset="0"/>
              </a:rPr>
              <a:t>Clear</a:t>
            </a:r>
          </a:p>
          <a:p>
            <a:pPr marL="457200" indent="-457200">
              <a:buAutoNum type="arabicParenR"/>
            </a:pPr>
            <a:r>
              <a:rPr lang="en-GB" sz="2400" dirty="0">
                <a:latin typeface="FS Jack" panose="02000503000000020004" pitchFamily="50" charset="0"/>
              </a:rPr>
              <a:t>Decisive</a:t>
            </a:r>
          </a:p>
          <a:p>
            <a:pPr marL="457200" indent="-457200">
              <a:buAutoNum type="arabicParenR"/>
            </a:pPr>
            <a:r>
              <a:rPr lang="en-GB" sz="2400" dirty="0">
                <a:latin typeface="FS Jack" panose="02000503000000020004" pitchFamily="50" charset="0"/>
              </a:rPr>
              <a:t>Rational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0299F83-B9A5-404D-B841-8AE6DE9BB3E8}"/>
              </a:ext>
            </a:extLst>
          </p:cNvPr>
          <p:cNvCxnSpPr>
            <a:cxnSpLocks/>
          </p:cNvCxnSpPr>
          <p:nvPr/>
        </p:nvCxnSpPr>
        <p:spPr>
          <a:xfrm>
            <a:off x="803275" y="1221057"/>
            <a:ext cx="1058545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8FB2A5C-61C5-74BB-11F3-F316B4814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2866"/>
            <a:ext cx="12192000" cy="4389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1CC853-4E25-1581-33EC-01AF6FB0DA4D}"/>
              </a:ext>
            </a:extLst>
          </p:cNvPr>
          <p:cNvSpPr/>
          <p:nvPr/>
        </p:nvSpPr>
        <p:spPr>
          <a:xfrm>
            <a:off x="4774564" y="6498434"/>
            <a:ext cx="216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FS Jack" panose="02000503000000020004" pitchFamily="50" charset="0"/>
              </a:rPr>
              <a:t>Resolving Parental Conflict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D979A1-8EAF-443E-11D7-CC41F4D9C06B}"/>
              </a:ext>
            </a:extLst>
          </p:cNvPr>
          <p:cNvSpPr txBox="1"/>
          <p:nvPr/>
        </p:nvSpPr>
        <p:spPr>
          <a:xfrm>
            <a:off x="7492754" y="4165863"/>
            <a:ext cx="403934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u="sng" dirty="0">
                <a:latin typeface="FS Jack" panose="02000503000000020004"/>
              </a:rPr>
              <a:t>Recent tip from an SV:</a:t>
            </a:r>
          </a:p>
          <a:p>
            <a:endParaRPr lang="en-GB" dirty="0">
              <a:latin typeface="FS Jack" panose="02000503000000020004"/>
            </a:endParaRPr>
          </a:p>
          <a:p>
            <a:r>
              <a:rPr lang="en-GB" dirty="0">
                <a:latin typeface="FS Jack" panose="02000503000000020004"/>
              </a:rPr>
              <a:t>Have your respect line further back from the touchline</a:t>
            </a:r>
          </a:p>
        </p:txBody>
      </p:sp>
    </p:spTree>
    <p:extLst>
      <p:ext uri="{BB962C8B-B14F-4D97-AF65-F5344CB8AC3E}">
        <p14:creationId xmlns:p14="http://schemas.microsoft.com/office/powerpoint/2010/main" val="2636878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340E2F-F825-7986-B487-4E2C31AC7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F09E5A-41DA-48BA-9468-714FE07A465B}"/>
              </a:ext>
            </a:extLst>
          </p:cNvPr>
          <p:cNvSpPr txBox="1"/>
          <p:nvPr/>
        </p:nvSpPr>
        <p:spPr>
          <a:xfrm>
            <a:off x="-15785" y="636282"/>
            <a:ext cx="1218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kern="1000" dirty="0">
                <a:solidFill>
                  <a:schemeClr val="tx2">
                    <a:lumMod val="50000"/>
                  </a:schemeClr>
                </a:solidFill>
                <a:latin typeface="FS Jack" panose="02000503000000020004" pitchFamily="50" charset="0"/>
              </a:rPr>
              <a:t>The importance of Codes of Conduct</a:t>
            </a:r>
            <a:endParaRPr lang="en-GB" sz="3200" b="1" kern="1000" dirty="0">
              <a:solidFill>
                <a:schemeClr val="tx2">
                  <a:lumMod val="75000"/>
                </a:schemeClr>
              </a:solidFill>
              <a:latin typeface="FS Jack" panose="02000503000000020004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92F6B2-A124-466C-B62F-28FD166F9C7E}"/>
              </a:ext>
            </a:extLst>
          </p:cNvPr>
          <p:cNvSpPr txBox="1"/>
          <p:nvPr/>
        </p:nvSpPr>
        <p:spPr>
          <a:xfrm>
            <a:off x="803275" y="1483376"/>
            <a:ext cx="501484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FS Jack" panose="02000503000000020004" pitchFamily="50" charset="0"/>
              </a:rPr>
              <a:t>Best Practice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latin typeface="FS Jack" panose="02000503000000020004" pitchFamily="50" charset="0"/>
              </a:rPr>
              <a:t>All parents sign and return Codes of Conduct prior to the start of the season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latin typeface="FS Jack" panose="02000503000000020004" pitchFamily="50" charset="0"/>
              </a:rPr>
              <a:t>Codes of Conduct are visible around the club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latin typeface="FS Jack" panose="02000503000000020004" pitchFamily="50" charset="0"/>
                <a:hlinkClick r:id="rId3"/>
              </a:rPr>
              <a:t>https://blythtownfc.com/club-documents/</a:t>
            </a:r>
            <a:r>
              <a:rPr lang="en-GB" sz="2000" dirty="0">
                <a:latin typeface="FS Jack" panose="02000503000000020004" pitchFamily="50" charset="0"/>
              </a:rPr>
              <a:t> </a:t>
            </a:r>
          </a:p>
          <a:p>
            <a:endParaRPr lang="en-GB" sz="2000" dirty="0">
              <a:latin typeface="FS Jack" panose="02000503000000020004" pitchFamily="50" charset="0"/>
            </a:endParaRPr>
          </a:p>
          <a:p>
            <a:r>
              <a:rPr lang="en-GB" sz="2400" b="1" dirty="0">
                <a:latin typeface="FS Jack" panose="02000503000000020004" pitchFamily="50" charset="0"/>
              </a:rPr>
              <a:t>Supporting Policies (Important)</a:t>
            </a:r>
          </a:p>
          <a:p>
            <a:pPr marL="457200" indent="-457200">
              <a:buAutoNum type="arabicParenR"/>
            </a:pPr>
            <a:r>
              <a:rPr lang="en-GB" sz="2000" dirty="0">
                <a:latin typeface="FS Jack" panose="02000503000000020004" pitchFamily="50" charset="0"/>
              </a:rPr>
              <a:t>Participation Policy</a:t>
            </a:r>
          </a:p>
          <a:p>
            <a:pPr marL="457200" indent="-457200">
              <a:buAutoNum type="arabicParenR"/>
            </a:pPr>
            <a:r>
              <a:rPr lang="en-GB" sz="2000" dirty="0">
                <a:latin typeface="FS Jack" panose="02000503000000020004" pitchFamily="50" charset="0"/>
              </a:rPr>
              <a:t>Anti-Bullying Policy</a:t>
            </a:r>
          </a:p>
          <a:p>
            <a:pPr marL="457200" indent="-457200">
              <a:buAutoNum type="arabicParenR"/>
            </a:pPr>
            <a:r>
              <a:rPr lang="en-GB" sz="2000" dirty="0">
                <a:latin typeface="FS Jack" panose="02000503000000020004" pitchFamily="50" charset="0"/>
              </a:rPr>
              <a:t>Complaints Procedure</a:t>
            </a:r>
          </a:p>
          <a:p>
            <a:pPr marL="457200" indent="-457200">
              <a:buAutoNum type="arabicParenR"/>
            </a:pPr>
            <a:r>
              <a:rPr lang="en-GB" sz="2000" dirty="0">
                <a:latin typeface="FS Jack" panose="02000503000000020004" pitchFamily="50" charset="0"/>
              </a:rPr>
              <a:t>Social Media Policy (can be within code of conduct)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0299F83-B9A5-404D-B841-8AE6DE9BB3E8}"/>
              </a:ext>
            </a:extLst>
          </p:cNvPr>
          <p:cNvCxnSpPr>
            <a:cxnSpLocks/>
          </p:cNvCxnSpPr>
          <p:nvPr/>
        </p:nvCxnSpPr>
        <p:spPr>
          <a:xfrm>
            <a:off x="803275" y="1221057"/>
            <a:ext cx="1058545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8FB2A5C-61C5-74BB-11F3-F316B4814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32866"/>
            <a:ext cx="12192000" cy="4389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1CC853-4E25-1581-33EC-01AF6FB0DA4D}"/>
              </a:ext>
            </a:extLst>
          </p:cNvPr>
          <p:cNvSpPr/>
          <p:nvPr/>
        </p:nvSpPr>
        <p:spPr>
          <a:xfrm>
            <a:off x="4774564" y="6498434"/>
            <a:ext cx="216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FS Jack" panose="02000503000000020004" pitchFamily="50" charset="0"/>
              </a:rPr>
              <a:t>Resolving Parental Conflict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88A5EA-C5DA-66C8-79A5-8416D79F23E2}"/>
              </a:ext>
            </a:extLst>
          </p:cNvPr>
          <p:cNvSpPr txBox="1"/>
          <p:nvPr/>
        </p:nvSpPr>
        <p:spPr>
          <a:xfrm>
            <a:off x="6373880" y="1483376"/>
            <a:ext cx="501484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Club Code of Conduct Checklist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000" dirty="0"/>
              <a:t>Clarity on what is acceptable</a:t>
            </a:r>
          </a:p>
          <a:p>
            <a:pPr marL="0" indent="0">
              <a:buNone/>
            </a:pPr>
            <a:r>
              <a:rPr lang="en-US" sz="2000" dirty="0"/>
              <a:t>	Clarity on what is not acceptable</a:t>
            </a:r>
          </a:p>
          <a:p>
            <a:pPr marL="0" indent="0">
              <a:buNone/>
            </a:pPr>
            <a:r>
              <a:rPr lang="en-US" sz="2000" dirty="0"/>
              <a:t>	Reference to language </a:t>
            </a:r>
            <a:r>
              <a:rPr lang="en-US" sz="2000" b="1" dirty="0"/>
              <a:t>and</a:t>
            </a:r>
            <a:r>
              <a:rPr lang="en-US" sz="2000" dirty="0"/>
              <a:t> </a:t>
            </a:r>
            <a:r>
              <a:rPr lang="en-US" sz="2000" dirty="0" err="1"/>
              <a:t>behaviour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Link to club values</a:t>
            </a:r>
          </a:p>
          <a:p>
            <a:pPr marL="0" indent="0">
              <a:buNone/>
            </a:pPr>
            <a:r>
              <a:rPr lang="en-US" sz="2000" dirty="0"/>
              <a:t>	Clarity on what may happen</a:t>
            </a:r>
          </a:p>
          <a:p>
            <a:pPr marL="0" indent="0">
              <a:buNone/>
            </a:pPr>
            <a:r>
              <a:rPr lang="en-US" sz="2000" dirty="0"/>
              <a:t>	Progressive outcomes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dirty="0"/>
              <a:t>If you are reminding parents of, or re-sending to parents, your codes of conduct – give them the context around this, rather than just ‘sending out'</a:t>
            </a:r>
          </a:p>
        </p:txBody>
      </p:sp>
      <p:pic>
        <p:nvPicPr>
          <p:cNvPr id="5" name="Graphic 4" descr="Badge Tick1 with solid fill">
            <a:extLst>
              <a:ext uri="{FF2B5EF4-FFF2-40B4-BE49-F238E27FC236}">
                <a16:creationId xmlns:a16="http://schemas.microsoft.com/office/drawing/2014/main" id="{CEED64D2-ED0D-E1DB-B2B7-91C4B6E832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74498" y="1981562"/>
            <a:ext cx="338554" cy="338554"/>
          </a:xfrm>
          <a:prstGeom prst="rect">
            <a:avLst/>
          </a:prstGeom>
        </p:spPr>
      </p:pic>
      <p:pic>
        <p:nvPicPr>
          <p:cNvPr id="7" name="Graphic 6" descr="Badge Tick1 with solid fill">
            <a:extLst>
              <a:ext uri="{FF2B5EF4-FFF2-40B4-BE49-F238E27FC236}">
                <a16:creationId xmlns:a16="http://schemas.microsoft.com/office/drawing/2014/main" id="{EFBD7507-D2DF-73FC-098D-427F34742F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74498" y="2292562"/>
            <a:ext cx="338554" cy="359631"/>
          </a:xfrm>
          <a:prstGeom prst="rect">
            <a:avLst/>
          </a:prstGeom>
        </p:spPr>
      </p:pic>
      <p:pic>
        <p:nvPicPr>
          <p:cNvPr id="9" name="Graphic 8" descr="Badge Tick1 with solid fill">
            <a:extLst>
              <a:ext uri="{FF2B5EF4-FFF2-40B4-BE49-F238E27FC236}">
                <a16:creationId xmlns:a16="http://schemas.microsoft.com/office/drawing/2014/main" id="{007CB863-1BD6-8DC6-051E-04F1CDA5DA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74498" y="2622788"/>
            <a:ext cx="338554" cy="338554"/>
          </a:xfrm>
          <a:prstGeom prst="rect">
            <a:avLst/>
          </a:prstGeom>
        </p:spPr>
      </p:pic>
      <p:pic>
        <p:nvPicPr>
          <p:cNvPr id="10" name="Graphic 9" descr="Badge Tick1 with solid fill">
            <a:extLst>
              <a:ext uri="{FF2B5EF4-FFF2-40B4-BE49-F238E27FC236}">
                <a16:creationId xmlns:a16="http://schemas.microsoft.com/office/drawing/2014/main" id="{309940FD-A873-549E-3325-80A8DABDD2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74498" y="2935493"/>
            <a:ext cx="338554" cy="338554"/>
          </a:xfrm>
          <a:prstGeom prst="rect">
            <a:avLst/>
          </a:prstGeom>
        </p:spPr>
      </p:pic>
      <p:pic>
        <p:nvPicPr>
          <p:cNvPr id="11" name="Graphic 10" descr="Badge Tick1 with solid fill">
            <a:extLst>
              <a:ext uri="{FF2B5EF4-FFF2-40B4-BE49-F238E27FC236}">
                <a16:creationId xmlns:a16="http://schemas.microsoft.com/office/drawing/2014/main" id="{4618E5E2-8908-1EE9-525F-3B8703CAEE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74498" y="3238991"/>
            <a:ext cx="338554" cy="338554"/>
          </a:xfrm>
          <a:prstGeom prst="rect">
            <a:avLst/>
          </a:prstGeom>
        </p:spPr>
      </p:pic>
      <p:pic>
        <p:nvPicPr>
          <p:cNvPr id="12" name="Graphic 11" descr="Badge Tick1 with solid fill">
            <a:extLst>
              <a:ext uri="{FF2B5EF4-FFF2-40B4-BE49-F238E27FC236}">
                <a16:creationId xmlns:a16="http://schemas.microsoft.com/office/drawing/2014/main" id="{E60DCA67-F2A3-BA89-D5EB-FC7E36754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74498" y="3528649"/>
            <a:ext cx="338554" cy="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3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340E2F-F825-7986-B487-4E2C31AC7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F09E5A-41DA-48BA-9468-714FE07A465B}"/>
              </a:ext>
            </a:extLst>
          </p:cNvPr>
          <p:cNvSpPr txBox="1"/>
          <p:nvPr/>
        </p:nvSpPr>
        <p:spPr>
          <a:xfrm>
            <a:off x="-15785" y="636282"/>
            <a:ext cx="1218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kern="1000" dirty="0">
                <a:solidFill>
                  <a:schemeClr val="tx2">
                    <a:lumMod val="50000"/>
                  </a:schemeClr>
                </a:solidFill>
                <a:latin typeface="FS Jack" panose="02000503000000020004" pitchFamily="50" charset="0"/>
              </a:rPr>
              <a:t>Importance of record keeping</a:t>
            </a:r>
            <a:endParaRPr lang="en-GB" sz="3200" b="1" kern="1000" dirty="0">
              <a:solidFill>
                <a:schemeClr val="tx2">
                  <a:lumMod val="75000"/>
                </a:schemeClr>
              </a:solidFill>
              <a:latin typeface="FS Jack" panose="02000503000000020004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92F6B2-A124-466C-B62F-28FD166F9C7E}"/>
              </a:ext>
            </a:extLst>
          </p:cNvPr>
          <p:cNvSpPr txBox="1"/>
          <p:nvPr/>
        </p:nvSpPr>
        <p:spPr>
          <a:xfrm>
            <a:off x="968705" y="1714195"/>
            <a:ext cx="102545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FS Jack" panose="02000503000000020004" pitchFamily="50" charset="0"/>
              </a:rPr>
              <a:t>Always try and keep a record of raised concerns</a:t>
            </a:r>
          </a:p>
          <a:p>
            <a:endParaRPr lang="en-GB" sz="2400" dirty="0">
              <a:latin typeface="FS Jack" panose="02000503000000020004" pitchFamily="50" charset="0"/>
            </a:endParaRPr>
          </a:p>
          <a:p>
            <a:r>
              <a:rPr lang="en-GB" sz="2400" dirty="0">
                <a:latin typeface="FS Jack" panose="02000503000000020004" pitchFamily="50" charset="0"/>
              </a:rPr>
              <a:t>You could invest in software to do this (particularly if you are a large club), otherwise an organized record log on excel, google docs MS forms, supports easy record keeping</a:t>
            </a:r>
          </a:p>
          <a:p>
            <a:endParaRPr lang="en-GB" sz="2400" dirty="0">
              <a:latin typeface="FS Jack" panose="02000503000000020004" pitchFamily="50" charset="0"/>
            </a:endParaRPr>
          </a:p>
          <a:p>
            <a:r>
              <a:rPr lang="en-GB" sz="2400" dirty="0">
                <a:latin typeface="FS Jack" panose="02000503000000020004" pitchFamily="50" charset="0"/>
              </a:rPr>
              <a:t>This supports managing conflict with parents who have been a concern previously</a:t>
            </a:r>
          </a:p>
          <a:p>
            <a:endParaRPr lang="en-GB" sz="2400" dirty="0">
              <a:latin typeface="FS Jack" panose="02000503000000020004" pitchFamily="50" charset="0"/>
            </a:endParaRPr>
          </a:p>
          <a:p>
            <a:r>
              <a:rPr lang="en-GB" sz="2400" dirty="0">
                <a:latin typeface="FS Jack" panose="02000503000000020004" pitchFamily="50" charset="0"/>
              </a:rPr>
              <a:t>Just ensure that agreed personnel keep the appropriate records with the agreed data secure (behind passwords/locked sheets etc)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0299F83-B9A5-404D-B841-8AE6DE9BB3E8}"/>
              </a:ext>
            </a:extLst>
          </p:cNvPr>
          <p:cNvCxnSpPr>
            <a:cxnSpLocks/>
          </p:cNvCxnSpPr>
          <p:nvPr/>
        </p:nvCxnSpPr>
        <p:spPr>
          <a:xfrm>
            <a:off x="803275" y="1221057"/>
            <a:ext cx="1058545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8FB2A5C-61C5-74BB-11F3-F316B4814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2866"/>
            <a:ext cx="12192000" cy="4389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1CC853-4E25-1581-33EC-01AF6FB0DA4D}"/>
              </a:ext>
            </a:extLst>
          </p:cNvPr>
          <p:cNvSpPr/>
          <p:nvPr/>
        </p:nvSpPr>
        <p:spPr>
          <a:xfrm>
            <a:off x="4774564" y="6498434"/>
            <a:ext cx="216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FS Jack" panose="02000503000000020004" pitchFamily="50" charset="0"/>
              </a:rPr>
              <a:t>Resolving Parental Conflict</a:t>
            </a:r>
          </a:p>
        </p:txBody>
      </p:sp>
    </p:spTree>
    <p:extLst>
      <p:ext uri="{BB962C8B-B14F-4D97-AF65-F5344CB8AC3E}">
        <p14:creationId xmlns:p14="http://schemas.microsoft.com/office/powerpoint/2010/main" val="1438846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340E2F-F825-7986-B487-4E2C31AC7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F09E5A-41DA-48BA-9468-714FE07A465B}"/>
              </a:ext>
            </a:extLst>
          </p:cNvPr>
          <p:cNvSpPr txBox="1"/>
          <p:nvPr/>
        </p:nvSpPr>
        <p:spPr>
          <a:xfrm>
            <a:off x="-15785" y="636282"/>
            <a:ext cx="1218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kern="1000" dirty="0">
                <a:solidFill>
                  <a:schemeClr val="tx2">
                    <a:lumMod val="50000"/>
                  </a:schemeClr>
                </a:solidFill>
                <a:latin typeface="FS Jack" panose="02000503000000020004" pitchFamily="50" charset="0"/>
              </a:rPr>
              <a:t>Dealing with issues &amp; conflict</a:t>
            </a:r>
            <a:endParaRPr lang="en-GB" sz="3200" b="1" kern="1000" dirty="0">
              <a:solidFill>
                <a:schemeClr val="tx2">
                  <a:lumMod val="75000"/>
                </a:schemeClr>
              </a:solidFill>
              <a:latin typeface="FS Jack" panose="02000503000000020004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92F6B2-A124-466C-B62F-28FD166F9C7E}"/>
              </a:ext>
            </a:extLst>
          </p:cNvPr>
          <p:cNvSpPr txBox="1"/>
          <p:nvPr/>
        </p:nvSpPr>
        <p:spPr>
          <a:xfrm>
            <a:off x="803275" y="1714195"/>
            <a:ext cx="1058545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500" dirty="0">
                <a:latin typeface="FS Jack" panose="02000503000000020004" pitchFamily="50" charset="0"/>
              </a:rPr>
              <a:t>Have agreed personnel on the committee to be the main communicators</a:t>
            </a:r>
          </a:p>
          <a:p>
            <a:pPr marL="342900" indent="-342900">
              <a:buFontTx/>
              <a:buChar char="-"/>
            </a:pPr>
            <a:r>
              <a:rPr lang="en-GB" sz="2500" dirty="0">
                <a:latin typeface="FS Jack" panose="02000503000000020004" pitchFamily="50" charset="0"/>
              </a:rPr>
              <a:t>Normally CWO, Chairperson or Secretary</a:t>
            </a:r>
          </a:p>
          <a:p>
            <a:pPr marL="342900" indent="-342900">
              <a:buFontTx/>
              <a:buChar char="-"/>
            </a:pPr>
            <a:r>
              <a:rPr lang="en-GB" sz="2500" dirty="0">
                <a:latin typeface="FS Jack" panose="02000503000000020004" pitchFamily="50" charset="0"/>
              </a:rPr>
              <a:t>Reference this in your complaint's procedure</a:t>
            </a:r>
          </a:p>
          <a:p>
            <a:pPr marL="342900" indent="-342900">
              <a:buFontTx/>
              <a:buChar char="-"/>
            </a:pPr>
            <a:r>
              <a:rPr lang="en-GB" sz="2500" dirty="0">
                <a:latin typeface="FS Jack" panose="02000503000000020004" pitchFamily="50" charset="0"/>
              </a:rPr>
              <a:t>Try to ascertain context by speaking to people rather than email or message</a:t>
            </a:r>
          </a:p>
          <a:p>
            <a:pPr marL="342900" indent="-342900">
              <a:buFontTx/>
              <a:buChar char="-"/>
            </a:pPr>
            <a:r>
              <a:rPr lang="en-GB" sz="2500" dirty="0">
                <a:latin typeface="FS Jack" panose="02000503000000020004" pitchFamily="50" charset="0"/>
              </a:rPr>
              <a:t>Be transparent about what the problem is</a:t>
            </a:r>
          </a:p>
          <a:p>
            <a:pPr marL="342900" indent="-342900">
              <a:buFontTx/>
              <a:buChar char="-"/>
            </a:pPr>
            <a:r>
              <a:rPr lang="en-GB" sz="2500" dirty="0">
                <a:latin typeface="FS Jack" panose="02000503000000020004" pitchFamily="50" charset="0"/>
              </a:rPr>
              <a:t>Follow up conversations with email</a:t>
            </a:r>
          </a:p>
          <a:p>
            <a:pPr marL="342900" indent="-342900">
              <a:buFontTx/>
              <a:buChar char="-"/>
            </a:pPr>
            <a:r>
              <a:rPr lang="en-GB" sz="2500" dirty="0">
                <a:latin typeface="FS Jack" panose="02000503000000020004" pitchFamily="50" charset="0"/>
              </a:rPr>
              <a:t>If you are meeting to formalize action, always have at least one other person there</a:t>
            </a:r>
          </a:p>
          <a:p>
            <a:pPr marL="342900" indent="-342900">
              <a:buFontTx/>
              <a:buChar char="-"/>
            </a:pPr>
            <a:r>
              <a:rPr lang="en-GB" sz="2500" dirty="0">
                <a:latin typeface="FS Jack" panose="02000503000000020004" pitchFamily="50" charset="0"/>
              </a:rPr>
              <a:t>You need the coach (if not implicated) to remain impartial and maintain neutrality on any matters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0299F83-B9A5-404D-B841-8AE6DE9BB3E8}"/>
              </a:ext>
            </a:extLst>
          </p:cNvPr>
          <p:cNvCxnSpPr>
            <a:cxnSpLocks/>
          </p:cNvCxnSpPr>
          <p:nvPr/>
        </p:nvCxnSpPr>
        <p:spPr>
          <a:xfrm>
            <a:off x="803275" y="1221057"/>
            <a:ext cx="1058545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8FB2A5C-61C5-74BB-11F3-F316B4814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2866"/>
            <a:ext cx="12192000" cy="4389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1CC853-4E25-1581-33EC-01AF6FB0DA4D}"/>
              </a:ext>
            </a:extLst>
          </p:cNvPr>
          <p:cNvSpPr/>
          <p:nvPr/>
        </p:nvSpPr>
        <p:spPr>
          <a:xfrm>
            <a:off x="4774564" y="6498434"/>
            <a:ext cx="216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FS Jack" panose="02000503000000020004" pitchFamily="50" charset="0"/>
              </a:rPr>
              <a:t>Resolving Parental Conflict</a:t>
            </a:r>
          </a:p>
        </p:txBody>
      </p:sp>
    </p:spTree>
    <p:extLst>
      <p:ext uri="{BB962C8B-B14F-4D97-AF65-F5344CB8AC3E}">
        <p14:creationId xmlns:p14="http://schemas.microsoft.com/office/powerpoint/2010/main" val="70759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340E2F-F825-7986-B487-4E2C31AC7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F09E5A-41DA-48BA-9468-714FE07A465B}"/>
              </a:ext>
            </a:extLst>
          </p:cNvPr>
          <p:cNvSpPr txBox="1"/>
          <p:nvPr/>
        </p:nvSpPr>
        <p:spPr>
          <a:xfrm>
            <a:off x="-15785" y="636282"/>
            <a:ext cx="1218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kern="1000" dirty="0">
                <a:solidFill>
                  <a:schemeClr val="tx2">
                    <a:lumMod val="50000"/>
                  </a:schemeClr>
                </a:solidFill>
                <a:latin typeface="FS Jack" panose="02000503000000020004" pitchFamily="50" charset="0"/>
              </a:rPr>
              <a:t>Example</a:t>
            </a:r>
            <a:endParaRPr lang="en-GB" sz="3200" b="1" kern="1000" dirty="0">
              <a:solidFill>
                <a:schemeClr val="tx2">
                  <a:lumMod val="75000"/>
                </a:schemeClr>
              </a:solidFill>
              <a:latin typeface="FS Jack" panose="02000503000000020004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92F6B2-A124-466C-B62F-28FD166F9C7E}"/>
              </a:ext>
            </a:extLst>
          </p:cNvPr>
          <p:cNvSpPr txBox="1"/>
          <p:nvPr/>
        </p:nvSpPr>
        <p:spPr>
          <a:xfrm>
            <a:off x="803275" y="1483376"/>
            <a:ext cx="50148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FS Jack" panose="02000503000000020004" pitchFamily="50" charset="0"/>
              </a:rPr>
              <a:t>Parent is persistently using poor language whilst spectating and is confrontational when challenged about it. Despite previous warnings and opportunities to rectify their conduct – they refuse to do so.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0299F83-B9A5-404D-B841-8AE6DE9BB3E8}"/>
              </a:ext>
            </a:extLst>
          </p:cNvPr>
          <p:cNvCxnSpPr>
            <a:cxnSpLocks/>
          </p:cNvCxnSpPr>
          <p:nvPr/>
        </p:nvCxnSpPr>
        <p:spPr>
          <a:xfrm>
            <a:off x="803275" y="1221057"/>
            <a:ext cx="1058545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8FB2A5C-61C5-74BB-11F3-F316B4814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2866"/>
            <a:ext cx="12192000" cy="4389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1CC853-4E25-1581-33EC-01AF6FB0DA4D}"/>
              </a:ext>
            </a:extLst>
          </p:cNvPr>
          <p:cNvSpPr/>
          <p:nvPr/>
        </p:nvSpPr>
        <p:spPr>
          <a:xfrm>
            <a:off x="4774564" y="6498434"/>
            <a:ext cx="216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FS Jack" panose="02000503000000020004" pitchFamily="50" charset="0"/>
              </a:rPr>
              <a:t>Resolving Parental Conflict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88A5EA-C5DA-66C8-79A5-8416D79F23E2}"/>
              </a:ext>
            </a:extLst>
          </p:cNvPr>
          <p:cNvSpPr txBox="1"/>
          <p:nvPr/>
        </p:nvSpPr>
        <p:spPr>
          <a:xfrm>
            <a:off x="6373880" y="1501936"/>
            <a:ext cx="50148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Side Note:</a:t>
            </a:r>
          </a:p>
          <a:p>
            <a:pPr marL="285750" indent="-285750">
              <a:buFontTx/>
              <a:buChar char="-"/>
            </a:pPr>
            <a:r>
              <a:rPr lang="en-GB" dirty="0"/>
              <a:t>Letting go of players</a:t>
            </a:r>
          </a:p>
          <a:p>
            <a:pPr marL="285750" indent="-285750">
              <a:buFontTx/>
              <a:buChar char="-"/>
            </a:pPr>
            <a:r>
              <a:rPr lang="en-GB" dirty="0"/>
              <a:t>Be careful!</a:t>
            </a:r>
          </a:p>
          <a:p>
            <a:pPr marL="285750" indent="-285750">
              <a:buFontTx/>
              <a:buChar char="-"/>
            </a:pPr>
            <a:r>
              <a:rPr lang="en-GB" dirty="0"/>
              <a:t>Is it the child’s fault?</a:t>
            </a:r>
          </a:p>
          <a:p>
            <a:pPr marL="285750" indent="-285750">
              <a:buFontTx/>
              <a:buChar char="-"/>
            </a:pPr>
            <a:r>
              <a:rPr lang="en-GB" dirty="0"/>
              <a:t>You can still enforce action against the parent and keep the child playing football.</a:t>
            </a:r>
          </a:p>
          <a:p>
            <a:pPr marL="285750" indent="-285750">
              <a:buFontTx/>
              <a:buChar char="-"/>
            </a:pPr>
            <a:r>
              <a:rPr lang="en-GB" dirty="0"/>
              <a:t>The parent will still have a right to drop off and collect child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endParaRPr lang="en-GB" dirty="0"/>
          </a:p>
          <a:p>
            <a:r>
              <a:rPr lang="en-GB" dirty="0"/>
              <a:t>Both of these are </a:t>
            </a:r>
            <a:r>
              <a:rPr lang="en-GB" b="1" dirty="0">
                <a:solidFill>
                  <a:srgbClr val="00924B"/>
                </a:solidFill>
              </a:rPr>
              <a:t>within your constitutional rights</a:t>
            </a:r>
          </a:p>
          <a:p>
            <a:endParaRPr lang="en-GB" dirty="0"/>
          </a:p>
          <a:p>
            <a:r>
              <a:rPr lang="en-GB" dirty="0">
                <a:hlinkClick r:id="rId4"/>
              </a:rPr>
              <a:t>Safeguarding Awareness for Parents &amp; Carers</a:t>
            </a:r>
            <a:r>
              <a:rPr lang="en-GB" dirty="0"/>
              <a:t> is free &amp; available </a:t>
            </a:r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9718B2-C2AB-F10B-519D-32EB4E16176B}"/>
              </a:ext>
            </a:extLst>
          </p:cNvPr>
          <p:cNvSpPr txBox="1"/>
          <p:nvPr/>
        </p:nvSpPr>
        <p:spPr>
          <a:xfrm>
            <a:off x="266331" y="3955264"/>
            <a:ext cx="56824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FS Jack" panose="02000503000000020004" pitchFamily="50" charset="0"/>
              </a:rPr>
              <a:t>	-</a:t>
            </a:r>
            <a:r>
              <a:rPr lang="en-GB" sz="2200" dirty="0">
                <a:latin typeface="FS Jack" panose="02000503000000020004" pitchFamily="50" charset="0"/>
              </a:rPr>
              <a:t>Key officials meet to agree action</a:t>
            </a:r>
          </a:p>
          <a:p>
            <a:r>
              <a:rPr lang="en-GB" sz="2200" dirty="0">
                <a:latin typeface="FS Jack" panose="02000503000000020004" pitchFamily="50" charset="0"/>
              </a:rPr>
              <a:t>	-Action is clear and formal</a:t>
            </a:r>
          </a:p>
          <a:p>
            <a:r>
              <a:rPr lang="en-GB" sz="2200" dirty="0">
                <a:latin typeface="FS Jack" panose="02000503000000020004" pitchFamily="50" charset="0"/>
              </a:rPr>
              <a:t>	-If banning, have a time frame</a:t>
            </a:r>
          </a:p>
          <a:p>
            <a:r>
              <a:rPr lang="en-GB" sz="2200" dirty="0">
                <a:latin typeface="FS Jack" panose="02000503000000020004" pitchFamily="50" charset="0"/>
              </a:rPr>
              <a:t>	-Ask parent to complete online learning</a:t>
            </a:r>
          </a:p>
        </p:txBody>
      </p:sp>
      <p:pic>
        <p:nvPicPr>
          <p:cNvPr id="16" name="Graphic 15" descr="Chevron arrows with solid fill">
            <a:extLst>
              <a:ext uri="{FF2B5EF4-FFF2-40B4-BE49-F238E27FC236}">
                <a16:creationId xmlns:a16="http://schemas.microsoft.com/office/drawing/2014/main" id="{30072542-BA7B-C5BE-82FB-636606E03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177525" y="4250146"/>
            <a:ext cx="1379503" cy="842930"/>
          </a:xfrm>
          <a:prstGeom prst="rect">
            <a:avLst/>
          </a:prstGeom>
        </p:spPr>
      </p:pic>
      <p:pic>
        <p:nvPicPr>
          <p:cNvPr id="17" name="Graphic 16" descr="Arrow Right with solid fill">
            <a:extLst>
              <a:ext uri="{FF2B5EF4-FFF2-40B4-BE49-F238E27FC236}">
                <a16:creationId xmlns:a16="http://schemas.microsoft.com/office/drawing/2014/main" id="{855DB7A3-08CC-7917-9EC3-D6B8AA0EB8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21216" y="4638086"/>
            <a:ext cx="710600" cy="7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8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2C9612-51F6-B3A5-3F43-CEA8B19CBE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14840"/>
          <a:stretch/>
        </p:blipFill>
        <p:spPr>
          <a:xfrm>
            <a:off x="-15785" y="0"/>
            <a:ext cx="584031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B40BBC-0257-F047-8CA8-83217A0278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5A914B4-D70B-48FB-9998-5C35EBEA7819}"/>
              </a:ext>
            </a:extLst>
          </p:cNvPr>
          <p:cNvSpPr txBox="1"/>
          <p:nvPr/>
        </p:nvSpPr>
        <p:spPr>
          <a:xfrm>
            <a:off x="-15785" y="636282"/>
            <a:ext cx="1218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kern="1000" dirty="0">
                <a:solidFill>
                  <a:schemeClr val="tx2">
                    <a:lumMod val="50000"/>
                  </a:schemeClr>
                </a:solidFill>
                <a:latin typeface="FS Jack" panose="02000503000000020004" pitchFamily="50" charset="0"/>
              </a:rPr>
              <a:t>Video Content of Children</a:t>
            </a:r>
            <a:endParaRPr lang="en-GB" sz="3200" b="1" kern="1000" dirty="0">
              <a:solidFill>
                <a:schemeClr val="tx2">
                  <a:lumMod val="75000"/>
                </a:schemeClr>
              </a:solidFill>
              <a:latin typeface="FS Jack" panose="02000503000000020004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741471-85EC-441F-B3C1-3563412E3D23}"/>
              </a:ext>
            </a:extLst>
          </p:cNvPr>
          <p:cNvSpPr txBox="1"/>
          <p:nvPr/>
        </p:nvSpPr>
        <p:spPr>
          <a:xfrm>
            <a:off x="6655437" y="1643170"/>
            <a:ext cx="47332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FS Jack" panose="02000503000000020004" pitchFamily="50" charset="0"/>
              </a:rPr>
              <a:t>The Law:</a:t>
            </a:r>
          </a:p>
          <a:p>
            <a:endParaRPr lang="en-GB" sz="2400" dirty="0">
              <a:latin typeface="FS Jack" panose="02000503000000020004" pitchFamily="50" charset="0"/>
            </a:endParaRPr>
          </a:p>
          <a:p>
            <a:pPr marL="342900" indent="-342900">
              <a:buFontTx/>
              <a:buChar char="-"/>
            </a:pPr>
            <a:r>
              <a:rPr lang="en-GB" sz="2400" dirty="0">
                <a:latin typeface="FS Jack" panose="02000503000000020004" pitchFamily="50" charset="0"/>
              </a:rPr>
              <a:t>It is not against the law to take a video or photograph in a public place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FS Jack" panose="02000503000000020004" pitchFamily="50" charset="0"/>
              </a:rPr>
              <a:t>You have more power if you play at a private ground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FS Jack" panose="02000503000000020004" pitchFamily="50" charset="0"/>
              </a:rPr>
              <a:t>If you play on public land, you can still have codes around media (such as in your parent code of conduct)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7E78C7-41BD-4E96-9D05-DD6A75A16BB7}"/>
              </a:ext>
            </a:extLst>
          </p:cNvPr>
          <p:cNvSpPr/>
          <p:nvPr/>
        </p:nvSpPr>
        <p:spPr>
          <a:xfrm>
            <a:off x="787845" y="1679887"/>
            <a:ext cx="5386127" cy="418980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6C56D7C-20FB-4506-AB5A-7ABAB4731520}"/>
              </a:ext>
            </a:extLst>
          </p:cNvPr>
          <p:cNvCxnSpPr>
            <a:cxnSpLocks/>
          </p:cNvCxnSpPr>
          <p:nvPr/>
        </p:nvCxnSpPr>
        <p:spPr>
          <a:xfrm>
            <a:off x="803275" y="1221057"/>
            <a:ext cx="1058545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C78523D-B439-9478-B979-63DB75F20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32866"/>
            <a:ext cx="12192000" cy="4389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926226-F499-D1EE-AB74-8AE9127DDC61}"/>
              </a:ext>
            </a:extLst>
          </p:cNvPr>
          <p:cNvSpPr/>
          <p:nvPr/>
        </p:nvSpPr>
        <p:spPr>
          <a:xfrm>
            <a:off x="4774564" y="6498434"/>
            <a:ext cx="216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FS Jack" panose="02000503000000020004" pitchFamily="50" charset="0"/>
              </a:rPr>
              <a:t>Resolving Parental Conflict</a:t>
            </a:r>
          </a:p>
        </p:txBody>
      </p:sp>
      <p:graphicFrame>
        <p:nvGraphicFramePr>
          <p:cNvPr id="5" name="Table 11">
            <a:extLst>
              <a:ext uri="{FF2B5EF4-FFF2-40B4-BE49-F238E27FC236}">
                <a16:creationId xmlns:a16="http://schemas.microsoft.com/office/drawing/2014/main" id="{79C15694-2057-A0EB-2460-F0E9D2703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476803"/>
              </p:ext>
            </p:extLst>
          </p:nvPr>
        </p:nvGraphicFramePr>
        <p:xfrm>
          <a:off x="878889" y="1748200"/>
          <a:ext cx="5217112" cy="40400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8556">
                  <a:extLst>
                    <a:ext uri="{9D8B030D-6E8A-4147-A177-3AD203B41FA5}">
                      <a16:colId xmlns:a16="http://schemas.microsoft.com/office/drawing/2014/main" val="1128920648"/>
                    </a:ext>
                  </a:extLst>
                </a:gridCol>
                <a:gridCol w="2608556">
                  <a:extLst>
                    <a:ext uri="{9D8B030D-6E8A-4147-A177-3AD203B41FA5}">
                      <a16:colId xmlns:a16="http://schemas.microsoft.com/office/drawing/2014/main" val="4015690647"/>
                    </a:ext>
                  </a:extLst>
                </a:gridCol>
              </a:tblGrid>
              <a:tr h="38131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FS Jack" panose="02000503000000020004"/>
                        </a:rPr>
                        <a:t>Videoing the game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FS Jack" panose="02000503000000020004"/>
                        </a:rPr>
                        <a:t>Videoing confrontation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882087"/>
                  </a:ext>
                </a:extLst>
              </a:tr>
              <a:tr h="3658726"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FS Jack" panose="02000503000000020004"/>
                        </a:rPr>
                        <a:t>Often without malice or intention</a:t>
                      </a:r>
                    </a:p>
                    <a:p>
                      <a:endParaRPr lang="en-GB" sz="1500" dirty="0">
                        <a:latin typeface="FS Jack" panose="02000503000000020004"/>
                      </a:endParaRPr>
                    </a:p>
                    <a:p>
                      <a:r>
                        <a:rPr lang="en-GB" sz="1500" dirty="0">
                          <a:latin typeface="FS Jack" panose="02000503000000020004"/>
                        </a:rPr>
                        <a:t>However, consent is key</a:t>
                      </a:r>
                    </a:p>
                    <a:p>
                      <a:endParaRPr lang="en-GB" sz="1500" dirty="0">
                        <a:latin typeface="FS Jack" panose="02000503000000020004"/>
                      </a:endParaRPr>
                    </a:p>
                    <a:p>
                      <a:r>
                        <a:rPr lang="en-GB" sz="1500" dirty="0">
                          <a:latin typeface="FS Jack" panose="02000503000000020004"/>
                        </a:rPr>
                        <a:t>There are more frequent examples of children’s identity needing to be protected</a:t>
                      </a:r>
                    </a:p>
                    <a:p>
                      <a:endParaRPr lang="en-GB" sz="1500" dirty="0">
                        <a:latin typeface="FS Jack" panose="02000503000000020004"/>
                      </a:endParaRPr>
                    </a:p>
                    <a:p>
                      <a:r>
                        <a:rPr lang="en-GB" sz="1500" dirty="0">
                          <a:latin typeface="FS Jack" panose="02000503000000020004"/>
                        </a:rPr>
                        <a:t>It is not best practice to post footage of games when other children are identifiable on any social media platform, when consent has not been provided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FS Jack" panose="02000503000000020004"/>
                        </a:rPr>
                        <a:t>Although it can provide context and be used as an evidence base for discipline…..</a:t>
                      </a:r>
                    </a:p>
                    <a:p>
                      <a:endParaRPr lang="en-GB" sz="1500" dirty="0">
                        <a:latin typeface="FS Jack" panose="02000503000000020004"/>
                      </a:endParaRPr>
                    </a:p>
                    <a:p>
                      <a:r>
                        <a:rPr lang="en-GB" sz="1500" dirty="0">
                          <a:latin typeface="FS Jack" panose="02000503000000020004"/>
                        </a:rPr>
                        <a:t>It is not best practice</a:t>
                      </a:r>
                    </a:p>
                    <a:p>
                      <a:endParaRPr lang="en-GB" sz="1500" dirty="0">
                        <a:latin typeface="FS Jack" panose="02000503000000020004"/>
                      </a:endParaRPr>
                    </a:p>
                    <a:p>
                      <a:r>
                        <a:rPr lang="en-GB" sz="1500" dirty="0">
                          <a:latin typeface="FS Jack" panose="02000503000000020004"/>
                        </a:rPr>
                        <a:t>We would rather people focus on de-escalating the tension, than deciding to get a phone out and start recording</a:t>
                      </a:r>
                    </a:p>
                    <a:p>
                      <a:endParaRPr lang="en-GB" sz="1500" dirty="0">
                        <a:latin typeface="FS Jack" panose="02000503000000020004"/>
                      </a:endParaRPr>
                    </a:p>
                    <a:p>
                      <a:r>
                        <a:rPr lang="en-GB" sz="1500" dirty="0">
                          <a:latin typeface="FS Jack" panose="02000503000000020004"/>
                        </a:rPr>
                        <a:t>There is a current referee body cam pilot project, that is being extended to more areas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986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742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782</Words>
  <Application>Microsoft Office PowerPoint</Application>
  <PresentationFormat>Widescreen</PresentationFormat>
  <Paragraphs>123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FS Jack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Doores</dc:creator>
  <cp:lastModifiedBy>Ben Pearce</cp:lastModifiedBy>
  <cp:revision>23</cp:revision>
  <dcterms:created xsi:type="dcterms:W3CDTF">2020-10-27T09:35:41Z</dcterms:created>
  <dcterms:modified xsi:type="dcterms:W3CDTF">2023-11-22T17:50:59Z</dcterms:modified>
</cp:coreProperties>
</file>