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1" r:id="rId3"/>
    <p:sldId id="263" r:id="rId4"/>
    <p:sldId id="256" r:id="rId5"/>
    <p:sldId id="262" r:id="rId6"/>
    <p:sldId id="268" r:id="rId7"/>
    <p:sldId id="266"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E42"/>
    <a:srgbClr val="FFFFFF"/>
    <a:srgbClr val="D83B2D"/>
    <a:srgbClr val="E56463"/>
    <a:srgbClr val="051D42"/>
    <a:srgbClr val="D93A27"/>
    <a:srgbClr val="05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AFFE1-1574-4C33-BBF5-001327D9D654}" v="7" dt="2023-03-29T14:21:10.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p:restoredTop sz="94653"/>
  </p:normalViewPr>
  <p:slideViewPr>
    <p:cSldViewPr snapToGrid="0" snapToObjects="1">
      <p:cViewPr>
        <p:scale>
          <a:sx n="100" d="100"/>
          <a:sy n="100" d="100"/>
        </p:scale>
        <p:origin x="412" y="-1956"/>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Viveiros" userId="cb5467d9-013a-44db-9ea7-c7065b842548" providerId="ADAL" clId="{7E6AFFE1-1574-4C33-BBF5-001327D9D654}"/>
    <pc:docChg chg="undo custSel modSld">
      <pc:chgData name="Pedro Viveiros" userId="cb5467d9-013a-44db-9ea7-c7065b842548" providerId="ADAL" clId="{7E6AFFE1-1574-4C33-BBF5-001327D9D654}" dt="2023-03-29T14:23:32.755" v="114" actId="20577"/>
      <pc:docMkLst>
        <pc:docMk/>
      </pc:docMkLst>
      <pc:sldChg chg="modSp mod">
        <pc:chgData name="Pedro Viveiros" userId="cb5467d9-013a-44db-9ea7-c7065b842548" providerId="ADAL" clId="{7E6AFFE1-1574-4C33-BBF5-001327D9D654}" dt="2023-03-29T13:27:20.360" v="2" actId="20577"/>
        <pc:sldMkLst>
          <pc:docMk/>
          <pc:sldMk cId="528415005" sldId="256"/>
        </pc:sldMkLst>
        <pc:spChg chg="mod">
          <ac:chgData name="Pedro Viveiros" userId="cb5467d9-013a-44db-9ea7-c7065b842548" providerId="ADAL" clId="{7E6AFFE1-1574-4C33-BBF5-001327D9D654}" dt="2023-03-29T13:27:20.360" v="2" actId="20577"/>
          <ac:spMkLst>
            <pc:docMk/>
            <pc:sldMk cId="528415005" sldId="256"/>
            <ac:spMk id="17" creationId="{05CEFB03-65C9-D446-96CC-B0A4E1D62E67}"/>
          </ac:spMkLst>
        </pc:spChg>
      </pc:sldChg>
      <pc:sldChg chg="modSp mod">
        <pc:chgData name="Pedro Viveiros" userId="cb5467d9-013a-44db-9ea7-c7065b842548" providerId="ADAL" clId="{7E6AFFE1-1574-4C33-BBF5-001327D9D654}" dt="2023-03-29T14:23:32.755" v="114" actId="20577"/>
        <pc:sldMkLst>
          <pc:docMk/>
          <pc:sldMk cId="3558253440" sldId="262"/>
        </pc:sldMkLst>
        <pc:graphicFrameChg chg="modGraphic">
          <ac:chgData name="Pedro Viveiros" userId="cb5467d9-013a-44db-9ea7-c7065b842548" providerId="ADAL" clId="{7E6AFFE1-1574-4C33-BBF5-001327D9D654}" dt="2023-03-29T14:11:54.898" v="74" actId="20577"/>
          <ac:graphicFrameMkLst>
            <pc:docMk/>
            <pc:sldMk cId="3558253440" sldId="262"/>
            <ac:graphicFrameMk id="2" creationId="{8FC7AC9D-B70F-BD4F-00F7-78B67A1AD20C}"/>
          </ac:graphicFrameMkLst>
        </pc:graphicFrameChg>
        <pc:graphicFrameChg chg="modGraphic">
          <ac:chgData name="Pedro Viveiros" userId="cb5467d9-013a-44db-9ea7-c7065b842548" providerId="ADAL" clId="{7E6AFFE1-1574-4C33-BBF5-001327D9D654}" dt="2023-03-29T14:11:36.171" v="72" actId="20577"/>
          <ac:graphicFrameMkLst>
            <pc:docMk/>
            <pc:sldMk cId="3558253440" sldId="262"/>
            <ac:graphicFrameMk id="13" creationId="{38C0575E-4292-F54E-8506-BB8E89FC4B26}"/>
          </ac:graphicFrameMkLst>
        </pc:graphicFrameChg>
        <pc:graphicFrameChg chg="mod modGraphic">
          <ac:chgData name="Pedro Viveiros" userId="cb5467d9-013a-44db-9ea7-c7065b842548" providerId="ADAL" clId="{7E6AFFE1-1574-4C33-BBF5-001327D9D654}" dt="2023-03-29T14:23:32.755" v="114" actId="20577"/>
          <ac:graphicFrameMkLst>
            <pc:docMk/>
            <pc:sldMk cId="3558253440" sldId="262"/>
            <ac:graphicFrameMk id="16" creationId="{938DCAFC-7897-5D48-87BA-48826A7F482E}"/>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3/29/2023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Pedro.Viveiro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forms.office.com/r/Abk6YsWEKX" TargetMode="External"/><Relationship Id="rId4" Type="http://schemas.openxmlformats.org/officeDocument/2006/relationships/hyperlink" Target="https://forms.office.com/e/N64NE7BWL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hyperlink" Target="https://forms.office.com/e/N64NE7BWLZ"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INTERNSHIP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Recreational Football Development Intern</a:t>
            </a:r>
            <a:r>
              <a:rPr lang="en-US" sz="1000" dirty="0">
                <a:solidFill>
                  <a:srgbClr val="061E42"/>
                </a:solidFill>
                <a:latin typeface="Barlow Condensed Medium" pitchFamily="2" charset="77"/>
              </a:rPr>
              <a:t>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GB" sz="2000" dirty="0">
                <a:solidFill>
                  <a:schemeClr val="bg1"/>
                </a:solidFill>
                <a:latin typeface="Barlow Condensed Medium" pitchFamily="2" charset="77"/>
              </a:rPr>
              <a:t>Recreational Football Development Intern</a:t>
            </a:r>
            <a:endParaRPr lang="en-US" sz="2000" dirty="0">
              <a:solidFill>
                <a:schemeClr val="bg1"/>
              </a:solidFill>
              <a:latin typeface="Barlow Condensed Medium" pitchFamily="2" charset="77"/>
            </a:endParaRP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524863"/>
            <a:chOff x="1059766" y="1885213"/>
            <a:chExt cx="5458097" cy="6524863"/>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524863"/>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Glenn.Brailey@HampshireFA.com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Glenn.Brailey</a:t>
              </a:r>
              <a:r>
                <a:rPr lang="en-GB" sz="2000" b="1" dirty="0">
                  <a:solidFill>
                    <a:srgbClr val="D83B2D"/>
                  </a:solidFill>
                  <a:latin typeface="Barlow Condensed SemiBold" pitchFamily="2" charset="77"/>
                  <a:hlinkClick r:id="rId4">
                    <a:extLst>
                      <a:ext uri="{A12FA001-AC4F-418D-AE19-62706E023703}">
                        <ahyp:hlinkClr xmlns:ahyp="http://schemas.microsoft.com/office/drawing/2018/hyperlinkcolor" val="tx"/>
                      </a:ext>
                    </a:extLst>
                  </a:hlinkClick>
                </a:rPr>
                <a:t>@HampshireFA.com</a:t>
              </a:r>
              <a:r>
                <a:rPr lang="en-GB" sz="2000" b="1" dirty="0">
                  <a:solidFill>
                    <a:srgbClr val="D83B2D"/>
                  </a:solidFill>
                  <a:latin typeface="Barlow Condensed SemiBold" pitchFamily="2" charset="77"/>
                </a:rPr>
                <a:t>  </a:t>
              </a:r>
            </a:p>
            <a:p>
              <a:pPr algn="just"/>
              <a:r>
                <a:rPr lang="en-GB" sz="2000" b="1" dirty="0">
                  <a:latin typeface="Barlow Condensed SemiBold" pitchFamily="2" charset="77"/>
                </a:rPr>
                <a:t>T:</a:t>
              </a:r>
              <a:r>
                <a:rPr lang="en-GB" sz="2000" b="1" dirty="0">
                  <a:solidFill>
                    <a:srgbClr val="DE3C3B"/>
                  </a:solidFill>
                  <a:latin typeface="Barlow Condensed SemiBold" pitchFamily="2" charset="77"/>
                </a:rPr>
                <a:t> 01256 853 023</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CA8412B-4848-59A1-2579-5ADF4070DEDC}"/>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Recreational Football Development Intern </a:t>
            </a:r>
            <a:r>
              <a:rPr lang="en-US" sz="1000" dirty="0">
                <a:solidFill>
                  <a:srgbClr val="061E42"/>
                </a:solidFill>
                <a:latin typeface="Barlow Condensed Medium" pitchFamily="2" charset="77"/>
              </a:rPr>
              <a:t>|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Recreational Football Development Intern </a:t>
            </a:r>
            <a:r>
              <a:rPr lang="en-US" sz="1000" dirty="0">
                <a:solidFill>
                  <a:srgbClr val="061E42"/>
                </a:solidFill>
                <a:latin typeface="Barlow Condensed Medium" pitchFamily="2" charset="77"/>
              </a:rPr>
              <a:t>| Hampshire FA</a:t>
            </a:r>
          </a:p>
        </p:txBody>
      </p:sp>
      <p:sp>
        <p:nvSpPr>
          <p:cNvPr id="2" name="TextBox 1">
            <a:extLst>
              <a:ext uri="{FF2B5EF4-FFF2-40B4-BE49-F238E27FC236}">
                <a16:creationId xmlns:a16="http://schemas.microsoft.com/office/drawing/2014/main" id="{4B2A76EB-BDB7-9C3D-9DEF-CBF43DA1116A}"/>
              </a:ext>
            </a:extLst>
          </p:cNvPr>
          <p:cNvSpPr txBox="1"/>
          <p:nvPr/>
        </p:nvSpPr>
        <p:spPr>
          <a:xfrm>
            <a:off x="702783" y="1601154"/>
            <a:ext cx="6154108" cy="7509748"/>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FF0000"/>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rgbClr val="FF0000"/>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5">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Friday 28</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April</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 15</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17</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or 23</a:t>
            </a:r>
            <a:r>
              <a:rPr lang="en-GB" sz="1600" b="1" baseline="30000" dirty="0">
                <a:solidFill>
                  <a:schemeClr val="tx1">
                    <a:lumMod val="85000"/>
                    <a:lumOff val="15000"/>
                  </a:schemeClr>
                </a:solidFill>
                <a:latin typeface="Barlow Condensed" panose="00000506000000000000" pitchFamily="2" charset="0"/>
              </a:rPr>
              <a:t>rd</a:t>
            </a:r>
            <a:r>
              <a:rPr lang="en-GB" sz="1600" b="1" dirty="0">
                <a:solidFill>
                  <a:schemeClr val="tx1">
                    <a:lumMod val="85000"/>
                    <a:lumOff val="15000"/>
                  </a:schemeClr>
                </a:solidFill>
                <a:latin typeface="Barlow Condensed" panose="00000506000000000000" pitchFamily="2" charset="0"/>
              </a:rPr>
              <a:t> May </a:t>
            </a:r>
            <a:r>
              <a:rPr lang="en-GB" sz="1050" b="1" dirty="0">
                <a:solidFill>
                  <a:schemeClr val="tx1">
                    <a:lumMod val="85000"/>
                    <a:lumOff val="15000"/>
                  </a:schemeClr>
                </a:solidFill>
                <a:latin typeface="Barlow Condensed" panose="00000506000000000000" pitchFamily="2" charset="0"/>
              </a:rPr>
              <a:t>(in person @ </a:t>
            </a:r>
            <a:r>
              <a:rPr lang="en-GB" sz="1050" b="1" dirty="0" err="1">
                <a:solidFill>
                  <a:schemeClr val="tx1">
                    <a:lumMod val="85000"/>
                    <a:lumOff val="15000"/>
                  </a:schemeClr>
                </a:solidFill>
                <a:latin typeface="Barlow Condensed" panose="00000506000000000000" pitchFamily="2" charset="0"/>
              </a:rPr>
              <a:t>Winklebury</a:t>
            </a:r>
            <a:r>
              <a:rPr lang="en-GB" sz="1050" b="1" dirty="0">
                <a:solidFill>
                  <a:schemeClr val="tx1">
                    <a:lumMod val="85000"/>
                    <a:lumOff val="15000"/>
                  </a:schemeClr>
                </a:solidFill>
                <a:latin typeface="Barlow Condensed" panose="00000506000000000000" pitchFamily="2" charset="0"/>
              </a:rPr>
              <a:t> Football Complex, RG23 8BF)</a:t>
            </a:r>
            <a:endParaRPr lang="en-GB" sz="105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spTree>
    <p:extLst>
      <p:ext uri="{BB962C8B-B14F-4D97-AF65-F5344CB8AC3E}">
        <p14:creationId xmlns:p14="http://schemas.microsoft.com/office/powerpoint/2010/main" val="47715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13054" y="247270"/>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777242"/>
            <a:ext cx="6617793" cy="1323439"/>
          </a:xfrm>
          <a:prstGeom prst="rect">
            <a:avLst/>
          </a:prstGeom>
          <a:noFill/>
        </p:spPr>
        <p:txBody>
          <a:bodyPr wrap="square" rtlCol="0">
            <a:spAutoFit/>
          </a:bodyPr>
          <a:lstStyle/>
          <a:p>
            <a:pPr algn="ctr"/>
            <a:r>
              <a:rPr lang="en-GB" sz="4000" b="1" dirty="0">
                <a:solidFill>
                  <a:schemeClr val="bg1"/>
                </a:solidFill>
                <a:latin typeface="Barlow Condensed SemiBold" pitchFamily="2" charset="77"/>
              </a:rPr>
              <a:t>Recreational Football Development Intern</a:t>
            </a:r>
            <a:endParaRPr lang="en-US" sz="4000" b="1" dirty="0">
              <a:solidFill>
                <a:schemeClr val="bg1"/>
              </a:solidFill>
              <a:latin typeface="Barlow Condensed SemiBold" pitchFamily="2" charset="77"/>
            </a:endParaRPr>
          </a:p>
        </p:txBody>
      </p:sp>
      <p:sp>
        <p:nvSpPr>
          <p:cNvPr id="10" name="TextBox 9">
            <a:extLst>
              <a:ext uri="{FF2B5EF4-FFF2-40B4-BE49-F238E27FC236}">
                <a16:creationId xmlns:a16="http://schemas.microsoft.com/office/drawing/2014/main" id="{FA18AC56-5437-C543-ABAC-00E6BE4FFE03}"/>
              </a:ext>
            </a:extLst>
          </p:cNvPr>
          <p:cNvSpPr txBox="1"/>
          <p:nvPr/>
        </p:nvSpPr>
        <p:spPr>
          <a:xfrm>
            <a:off x="605469" y="2853829"/>
            <a:ext cx="6348087" cy="1261884"/>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endParaRPr lang="en-US" sz="2000" i="1" dirty="0">
              <a:solidFill>
                <a:schemeClr val="bg1"/>
              </a:solidFill>
              <a:latin typeface="Barlow Condensed ExtraBold" panose="00000906000000000000" pitchFamily="2" charset="0"/>
            </a:endParaRPr>
          </a:p>
          <a:p>
            <a:pPr algn="just"/>
            <a:r>
              <a:rPr lang="en-GB" sz="1400" dirty="0">
                <a:solidFill>
                  <a:schemeClr val="bg1"/>
                </a:solidFill>
                <a:latin typeface="Barlow Condensed" panose="00000506000000000000" pitchFamily="2" charset="0"/>
              </a:rPr>
              <a:t>We are looking for someone to drive the development of recreational football across Hampshire, through coordinating the existing recreational league delivery and ‘Just Play’ sessions within the County, whilst assessing opportunities to expand recreational provision in targeted areas for both male and female participants. </a:t>
            </a:r>
            <a:endParaRPr lang="en-US" sz="1400" dirty="0">
              <a:solidFill>
                <a:schemeClr val="bg1"/>
              </a:solidFill>
              <a:latin typeface="Barlow Condensed" panose="000005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7" name="TextBox 16">
            <a:extLst>
              <a:ext uri="{FF2B5EF4-FFF2-40B4-BE49-F238E27FC236}">
                <a16:creationId xmlns:a16="http://schemas.microsoft.com/office/drawing/2014/main" id="{05CEFB03-65C9-D446-96CC-B0A4E1D62E67}"/>
              </a:ext>
            </a:extLst>
          </p:cNvPr>
          <p:cNvSpPr txBox="1"/>
          <p:nvPr/>
        </p:nvSpPr>
        <p:spPr>
          <a:xfrm>
            <a:off x="605468" y="4021072"/>
            <a:ext cx="6348087" cy="1692771"/>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GB" sz="1400" dirty="0">
                <a:solidFill>
                  <a:schemeClr val="bg1"/>
                </a:solidFill>
                <a:latin typeface="Barlow Condensed" panose="00000506000000000000" pitchFamily="2" charset="0"/>
              </a:rPr>
              <a:t>You will support the delivery of both the male and female Hampshire FA Play On Leagues, and the </a:t>
            </a:r>
            <a:r>
              <a:rPr lang="en-US" sz="1400" dirty="0">
                <a:solidFill>
                  <a:schemeClr val="bg1"/>
                </a:solidFill>
                <a:latin typeface="Barlow Condensed" panose="00000506000000000000" pitchFamily="2" charset="0"/>
              </a:rPr>
              <a:t>Hampshire FA Walking Football League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support the delivery of the Hampshire FA Female Futsal League</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build relationships with existing ‘Just Play’ providers and support the development of new recreational session provision across the County.</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support with the coordination of recreational disability football across the county</a:t>
            </a:r>
          </a:p>
        </p:txBody>
      </p:sp>
      <p:sp>
        <p:nvSpPr>
          <p:cNvPr id="18" name="TextBox 17">
            <a:extLst>
              <a:ext uri="{FF2B5EF4-FFF2-40B4-BE49-F238E27FC236}">
                <a16:creationId xmlns:a16="http://schemas.microsoft.com/office/drawing/2014/main" id="{DA4549FD-D558-194A-8286-AD0E21539C64}"/>
              </a:ext>
            </a:extLst>
          </p:cNvPr>
          <p:cNvSpPr txBox="1"/>
          <p:nvPr/>
        </p:nvSpPr>
        <p:spPr>
          <a:xfrm>
            <a:off x="613574" y="5644755"/>
            <a:ext cx="6321328" cy="1261884"/>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work collaboratively with a wide range of stakeholders</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An understanding of key IT skills required to plan and manage events</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connect and work within local communities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determination to fail </a:t>
            </a:r>
            <a:r>
              <a:rPr lang="en-GB" sz="1400" dirty="0">
                <a:solidFill>
                  <a:schemeClr val="bg1"/>
                </a:solidFill>
                <a:latin typeface="Barlow Condensed" panose="00000506000000000000" pitchFamily="2" charset="0"/>
              </a:rPr>
              <a:t>forwards</a:t>
            </a:r>
            <a:r>
              <a:rPr lang="en-US" sz="1400" dirty="0">
                <a:solidFill>
                  <a:schemeClr val="bg1"/>
                </a:solidFill>
                <a:latin typeface="Barlow Condensed" panose="00000506000000000000" pitchFamily="2" charset="0"/>
              </a:rPr>
              <a:t> - try &gt; fail &gt; learn &gt; repeat</a:t>
            </a:r>
          </a:p>
        </p:txBody>
      </p:sp>
      <p:sp>
        <p:nvSpPr>
          <p:cNvPr id="13" name="TextBox 12">
            <a:extLst>
              <a:ext uri="{FF2B5EF4-FFF2-40B4-BE49-F238E27FC236}">
                <a16:creationId xmlns:a16="http://schemas.microsoft.com/office/drawing/2014/main" id="{E084C774-99BB-4C01-910E-E649AFA0F88B}"/>
              </a:ext>
            </a:extLst>
          </p:cNvPr>
          <p:cNvSpPr txBox="1"/>
          <p:nvPr/>
        </p:nvSpPr>
        <p:spPr>
          <a:xfrm>
            <a:off x="212356" y="238540"/>
            <a:ext cx="3281692" cy="246221"/>
          </a:xfrm>
          <a:prstGeom prst="rect">
            <a:avLst/>
          </a:prstGeom>
          <a:noFill/>
        </p:spPr>
        <p:txBody>
          <a:bodyPr wrap="square" rtlCol="0">
            <a:spAutoFit/>
          </a:bodyPr>
          <a:lstStyle/>
          <a:p>
            <a:r>
              <a:rPr lang="en-GB" sz="1000" dirty="0">
                <a:solidFill>
                  <a:schemeClr val="bg1"/>
                </a:solidFill>
                <a:latin typeface="Barlow Condensed Medium" pitchFamily="2" charset="77"/>
              </a:rPr>
              <a:t>Recreational Football Development Intern</a:t>
            </a:r>
            <a:r>
              <a:rPr lang="en-US" sz="1000" dirty="0">
                <a:solidFill>
                  <a:schemeClr val="bg1"/>
                </a:solidFill>
                <a:latin typeface="Barlow Condensed Medium" pitchFamily="2" charset="77"/>
              </a:rPr>
              <a:t> | Hampshire FA</a:t>
            </a:r>
          </a:p>
        </p:txBody>
      </p:sp>
      <p:pic>
        <p:nvPicPr>
          <p:cNvPr id="5" name="Picture 4" descr="Qr code&#10;&#10;Description automatically generated">
            <a:extLst>
              <a:ext uri="{FF2B5EF4-FFF2-40B4-BE49-F238E27FC236}">
                <a16:creationId xmlns:a16="http://schemas.microsoft.com/office/drawing/2014/main" id="{16E2B98F-D304-F2BA-85AA-7BFF62BFB43F}"/>
              </a:ext>
            </a:extLst>
          </p:cNvPr>
          <p:cNvPicPr>
            <a:picLocks noChangeAspect="1"/>
          </p:cNvPicPr>
          <p:nvPr/>
        </p:nvPicPr>
        <p:blipFill rotWithShape="1">
          <a:blip r:embed="rId4"/>
          <a:srcRect l="27226" t="38236" r="26810" b="16024"/>
          <a:stretch/>
        </p:blipFill>
        <p:spPr>
          <a:xfrm>
            <a:off x="3130284" y="8059017"/>
            <a:ext cx="1245900" cy="1239851"/>
          </a:xfrm>
          <a:prstGeom prst="rect">
            <a:avLst/>
          </a:prstGeom>
        </p:spPr>
      </p:pic>
      <p:sp>
        <p:nvSpPr>
          <p:cNvPr id="7" name="Rectangle 6">
            <a:extLst>
              <a:ext uri="{FF2B5EF4-FFF2-40B4-BE49-F238E27FC236}">
                <a16:creationId xmlns:a16="http://schemas.microsoft.com/office/drawing/2014/main" id="{343AC0DB-E98B-31E3-E209-A560FDF57FD6}"/>
              </a:ext>
            </a:extLst>
          </p:cNvPr>
          <p:cNvSpPr/>
          <p:nvPr/>
        </p:nvSpPr>
        <p:spPr>
          <a:xfrm>
            <a:off x="621233" y="7016144"/>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Friday 28th April 2023</a:t>
            </a:r>
            <a:r>
              <a:rPr lang="en-US" sz="2000" b="1" dirty="0">
                <a:solidFill>
                  <a:srgbClr val="D93A27"/>
                </a:solidFill>
                <a:latin typeface="Barlow Condensed ExtraBold" panose="00000906000000000000" pitchFamily="2" charset="0"/>
              </a:rPr>
              <a:t>:</a:t>
            </a:r>
          </a:p>
          <a:p>
            <a:pPr algn="just">
              <a:buClr>
                <a:srgbClr val="B11C02"/>
              </a:buClr>
            </a:pPr>
            <a:r>
              <a:rPr lang="en-US" sz="1400" dirty="0">
                <a:solidFill>
                  <a:schemeClr val="bg1"/>
                </a:solidFill>
                <a:latin typeface="Barlow Condensed" panose="00000506000000000000" pitchFamily="2" charset="0"/>
              </a:rPr>
              <a:t>To apply, complete the online application form. Interview dates: 15</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17</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or 23</a:t>
            </a:r>
            <a:r>
              <a:rPr lang="en-US" sz="1400" baseline="30000" dirty="0">
                <a:solidFill>
                  <a:schemeClr val="bg1"/>
                </a:solidFill>
                <a:latin typeface="Barlow Condensed" panose="00000506000000000000" pitchFamily="2" charset="0"/>
              </a:rPr>
              <a:t>rd</a:t>
            </a:r>
            <a:r>
              <a:rPr lang="en-US" sz="1400" dirty="0">
                <a:solidFill>
                  <a:schemeClr val="bg1"/>
                </a:solidFill>
                <a:latin typeface="Barlow Condensed" panose="00000506000000000000" pitchFamily="2" charset="0"/>
              </a:rPr>
              <a:t> May 2023.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US" sz="1400" b="1" dirty="0">
                <a:solidFill>
                  <a:schemeClr val="bg1"/>
                </a:solidFill>
                <a:latin typeface="Barlow Condensed" panose="00000506000000000000" pitchFamily="2" charset="0"/>
                <a:hlinkClick r:id="rId5">
                  <a:extLst>
                    <a:ext uri="{A12FA001-AC4F-418D-AE19-62706E023703}">
                      <ahyp:hlinkClr xmlns:ahyp="http://schemas.microsoft.com/office/drawing/2018/hyperlinkcolor" val="tx"/>
                    </a:ext>
                  </a:extLst>
                </a:hlinkClick>
              </a:rPr>
              <a:t>https://forms.office.com/e/N64NE7BWLZ</a:t>
            </a:r>
            <a:r>
              <a:rPr lang="en-US" sz="1400" b="1" dirty="0">
                <a:solidFill>
                  <a:schemeClr val="bg1"/>
                </a:solidFill>
                <a:latin typeface="Barlow Condensed" panose="00000506000000000000" pitchFamily="2" charset="0"/>
              </a:rPr>
              <a:t>  </a:t>
            </a:r>
          </a:p>
        </p:txBody>
      </p:sp>
      <p:sp>
        <p:nvSpPr>
          <p:cNvPr id="2" name="TextBox 1">
            <a:extLst>
              <a:ext uri="{FF2B5EF4-FFF2-40B4-BE49-F238E27FC236}">
                <a16:creationId xmlns:a16="http://schemas.microsoft.com/office/drawing/2014/main" id="{6B625EF3-8414-78AF-2BE0-53D0DD31D22E}"/>
              </a:ext>
            </a:extLst>
          </p:cNvPr>
          <p:cNvSpPr txBox="1"/>
          <p:nvPr/>
        </p:nvSpPr>
        <p:spPr>
          <a:xfrm>
            <a:off x="621233" y="2129464"/>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Renumeration:</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ExtraBold" panose="00000906000000000000" pitchFamily="2" charset="0"/>
              </a:rPr>
              <a:t>Unpaid</a:t>
            </a:r>
            <a:r>
              <a:rPr lang="en-US" sz="1600" b="1" dirty="0">
                <a:solidFill>
                  <a:srgbClr val="DE3D3B"/>
                </a:solidFill>
                <a:latin typeface="Barlow Condensed ExtraBold" panose="00000906000000000000" pitchFamily="2" charset="0"/>
              </a:rPr>
              <a:t>		</a:t>
            </a:r>
            <a:r>
              <a:rPr lang="en-US" sz="2000" b="1" dirty="0">
                <a:solidFill>
                  <a:srgbClr val="DE3D3B"/>
                </a:solidFill>
                <a:latin typeface="Barlow Condensed ExtraBold" panose="00000906000000000000" pitchFamily="2" charset="0"/>
              </a:rPr>
              <a:t>	Placement</a:t>
            </a:r>
            <a:r>
              <a:rPr lang="en-US" sz="2000" b="1" dirty="0">
                <a:solidFill>
                  <a:srgbClr val="D83B27"/>
                </a:solidFill>
                <a:latin typeface="Barlow Condensed ExtraBold" panose="00000906000000000000" pitchFamily="2" charset="0"/>
              </a:rPr>
              <a:t>:</a:t>
            </a:r>
            <a:r>
              <a:rPr lang="en-US" sz="2000" b="1" dirty="0">
                <a:solidFill>
                  <a:srgbClr val="DE3D3B"/>
                </a:solidFill>
                <a:latin typeface="Barlow Condensed ExtraBold" panose="00000906000000000000" pitchFamily="2" charset="0"/>
              </a:rPr>
              <a:t> </a:t>
            </a:r>
            <a:r>
              <a:rPr lang="en-US" sz="1600" b="1" dirty="0">
                <a:solidFill>
                  <a:schemeClr val="bg1"/>
                </a:solidFill>
                <a:latin typeface="Barlow Condensed" panose="00000506000000000000" pitchFamily="2" charset="0"/>
              </a:rPr>
              <a:t>FT Sept ‘23 to Sept ‘24</a:t>
            </a:r>
          </a:p>
          <a:p>
            <a:r>
              <a:rPr lang="en-US" sz="1000" b="1" i="1" dirty="0">
                <a:solidFill>
                  <a:schemeClr val="bg1"/>
                </a:solidFill>
                <a:latin typeface="Barlow Condensed" panose="00000506000000000000" pitchFamily="2" charset="0"/>
              </a:rPr>
              <a:t>(£100 monthly contribution for travel expenses)</a:t>
            </a:r>
          </a:p>
          <a:p>
            <a:r>
              <a:rPr lang="en-US" b="1" baseline="-25000" dirty="0">
                <a:solidFill>
                  <a:schemeClr val="bg1"/>
                </a:solidFill>
                <a:latin typeface="Barlow Condensed" panose="00000506000000000000" pitchFamily="2" charset="0"/>
              </a:rPr>
              <a:t>									 </a:t>
            </a:r>
            <a:endParaRPr lang="en-US" b="1" baseline="30000" dirty="0">
              <a:solidFill>
                <a:schemeClr val="bg1"/>
              </a:solidFill>
              <a:latin typeface="Barlow Condensed" panose="00000506000000000000" pitchFamily="2" charset="0"/>
            </a:endParaRPr>
          </a:p>
          <a:p>
            <a:endParaRPr lang="en-US" b="1" dirty="0">
              <a:solidFill>
                <a:schemeClr val="bg1"/>
              </a:solidFill>
              <a:latin typeface="Barlow Condensed" panose="00000506000000000000" pitchFamily="2" charset="0"/>
            </a:endParaRPr>
          </a:p>
        </p:txBody>
      </p:sp>
    </p:spTree>
    <p:extLst>
      <p:ext uri="{BB962C8B-B14F-4D97-AF65-F5344CB8AC3E}">
        <p14:creationId xmlns:p14="http://schemas.microsoft.com/office/powerpoint/2010/main" val="52841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5304"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5" y="1831931"/>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4032002109"/>
              </p:ext>
            </p:extLst>
          </p:nvPr>
        </p:nvGraphicFramePr>
        <p:xfrm>
          <a:off x="498566" y="4709890"/>
          <a:ext cx="6480000" cy="2300234"/>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180000">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hMerge="1">
                  <a:txBody>
                    <a:bodyPr/>
                    <a:lstStyle/>
                    <a:p>
                      <a:endParaRPr lang="en-US"/>
                    </a:p>
                  </a:txBody>
                  <a:tcPr/>
                </a:tc>
                <a:extLst>
                  <a:ext uri="{0D108BD9-81ED-4DB2-BD59-A6C34878D82A}">
                    <a16:rowId xmlns:a16="http://schemas.microsoft.com/office/drawing/2014/main" val="414972993"/>
                  </a:ext>
                </a:extLst>
              </a:tr>
              <a:tr h="294422">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txBody>
                  <a:tcPr marL="32659" marR="32659" marT="16329" marB="16329">
                    <a:solidFill>
                      <a:schemeClr val="accent1">
                        <a:lumMod val="20000"/>
                        <a:lumOff val="80000"/>
                      </a:schemeClr>
                    </a:solidFill>
                  </a:tcPr>
                </a:tc>
                <a:extLst>
                  <a:ext uri="{0D108BD9-81ED-4DB2-BD59-A6C34878D82A}">
                    <a16:rowId xmlns:a16="http://schemas.microsoft.com/office/drawing/2014/main" val="639403707"/>
                  </a:ext>
                </a:extLst>
              </a:tr>
              <a:tr h="394805">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Retain Participation</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existing delivery of recreational football  across the county (Just Play)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Coordinate existing Hampshire FA recreational league provision, and support players/ teams wishing to transition into competitive leagues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with coordinating recreational disability football provision in Hampshire</a:t>
                      </a:r>
                    </a:p>
                  </a:txBody>
                  <a:tcPr marL="32659" marR="32659" marT="16329" marB="16329">
                    <a:solidFill>
                      <a:schemeClr val="accent1">
                        <a:lumMod val="20000"/>
                        <a:lumOff val="80000"/>
                      </a:schemeClr>
                    </a:solidFill>
                  </a:tcPr>
                </a:tc>
                <a:extLst>
                  <a:ext uri="{0D108BD9-81ED-4DB2-BD59-A6C34878D82A}">
                    <a16:rowId xmlns:a16="http://schemas.microsoft.com/office/drawing/2014/main" val="1258518264"/>
                  </a:ext>
                </a:extLst>
              </a:tr>
              <a:tr h="337378">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Grow Participation</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asses opportunities to expand recreational provision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Replicate existing recreational provision in to other areas of the county which have ‘cold spots’ in participation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the expansion of the Hampshire FA Play On League franchise to provide recreational football for open aged players countywide</a:t>
                      </a:r>
                    </a:p>
                  </a:txBody>
                  <a:tcPr marL="32659" marR="32659" marT="16329" marB="16329">
                    <a:solidFill>
                      <a:schemeClr val="accent1">
                        <a:lumMod val="20000"/>
                        <a:lumOff val="80000"/>
                      </a:schemeClr>
                    </a:solidFill>
                  </a:tcPr>
                </a:tc>
                <a:extLst>
                  <a:ext uri="{0D108BD9-81ED-4DB2-BD59-A6C34878D82A}">
                    <a16:rowId xmlns:a16="http://schemas.microsoft.com/office/drawing/2014/main" val="3098258675"/>
                  </a:ext>
                </a:extLst>
              </a:tr>
              <a:tr h="337378">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Stakeholder Engagement </a:t>
                      </a:r>
                    </a:p>
                  </a:txBody>
                  <a:tcPr marL="32659" marR="32659" marT="16330" marB="1633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existing recreational sessions and leagues in the county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with partner organisations &amp; clubs to create new recreational football sessions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endParaRPr>
                    </a:p>
                  </a:txBody>
                  <a:tcPr marL="32659" marR="32659" marT="16330" marB="16330">
                    <a:solidFill>
                      <a:schemeClr val="accent1">
                        <a:lumMod val="20000"/>
                        <a:lumOff val="80000"/>
                      </a:schemeClr>
                    </a:solidFill>
                  </a:tcPr>
                </a:tc>
                <a:extLst>
                  <a:ext uri="{0D108BD9-81ED-4DB2-BD59-A6C34878D82A}">
                    <a16:rowId xmlns:a16="http://schemas.microsoft.com/office/drawing/2014/main" val="1973581625"/>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2728622932"/>
              </p:ext>
            </p:extLst>
          </p:nvPr>
        </p:nvGraphicFramePr>
        <p:xfrm>
          <a:off x="536121" y="2322458"/>
          <a:ext cx="6480000" cy="2222219"/>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180000">
                <a:tc>
                  <a:txBody>
                    <a:bodyPr/>
                    <a:lstStyle/>
                    <a:p>
                      <a:pPr>
                        <a:lnSpc>
                          <a:spcPct val="115000"/>
                        </a:lnSpc>
                      </a:pPr>
                      <a:r>
                        <a:rPr lang="en-GB" sz="1000" dirty="0">
                          <a:effectLst/>
                          <a:latin typeface="Barlow Condensed" panose="00000506000000000000" pitchFamily="2" charset="0"/>
                        </a:rPr>
                        <a:t>Role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Recreational Football Development Intern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Recreational Football </a:t>
                      </a:r>
                      <a:r>
                        <a:rPr lang="en-GB" sz="100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Development Officer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80000">
                <a:tc>
                  <a:txBody>
                    <a:bodyPr/>
                    <a:lstStyle/>
                    <a:p>
                      <a:pPr>
                        <a:lnSpc>
                          <a:spcPct val="115000"/>
                        </a:lnSpc>
                      </a:pPr>
                      <a:r>
                        <a:rPr lang="en-GB" sz="1000" dirty="0">
                          <a:effectLst/>
                          <a:latin typeface="Barlow Condensed" panose="00000506000000000000" pitchFamily="2" charset="0"/>
                        </a:rPr>
                        <a:t>Role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87313" indent="-87313" algn="just">
                        <a:buClrTx/>
                        <a:buFont typeface="Arial" panose="020B0604020202020204" pitchFamily="34" charset="0"/>
                        <a:buChar char="•"/>
                      </a:pPr>
                      <a:r>
                        <a:rPr lang="en-GB" sz="1000" dirty="0">
                          <a:solidFill>
                            <a:schemeClr val="tx1"/>
                          </a:solidFill>
                          <a:latin typeface="Barlow Condensed" panose="00000506000000000000" pitchFamily="2" charset="0"/>
                        </a:rPr>
                        <a:t>You will coordinate the delivery of both the male and female Hampshire FA Play On Leagues, and the </a:t>
                      </a:r>
                      <a:r>
                        <a:rPr lang="en-US" sz="1000" dirty="0">
                          <a:solidFill>
                            <a:schemeClr val="tx1"/>
                          </a:solidFill>
                          <a:latin typeface="Barlow Condensed" panose="00000506000000000000" pitchFamily="2" charset="0"/>
                        </a:rPr>
                        <a:t>Hampshire FA Walking Football League </a:t>
                      </a:r>
                    </a:p>
                    <a:p>
                      <a:pPr marL="87313" indent="-87313" algn="just">
                        <a:buClrTx/>
                        <a:buFont typeface="Arial" panose="020B0604020202020204" pitchFamily="34" charset="0"/>
                        <a:buChar char="•"/>
                      </a:pPr>
                      <a:r>
                        <a:rPr lang="en-US" sz="1000" dirty="0">
                          <a:solidFill>
                            <a:schemeClr val="tx1"/>
                          </a:solidFill>
                          <a:latin typeface="Barlow Condensed" panose="00000506000000000000" pitchFamily="2" charset="0"/>
                        </a:rPr>
                        <a:t>You will support the delivery of the Hampshire FA Female Futsal League</a:t>
                      </a:r>
                    </a:p>
                    <a:p>
                      <a:pPr marL="87313" indent="-87313" algn="just">
                        <a:buClrTx/>
                        <a:buFont typeface="Arial" panose="020B0604020202020204" pitchFamily="34" charset="0"/>
                        <a:buChar char="•"/>
                      </a:pPr>
                      <a:r>
                        <a:rPr lang="en-US" sz="1000" dirty="0">
                          <a:solidFill>
                            <a:schemeClr val="tx1"/>
                          </a:solidFill>
                          <a:latin typeface="Barlow Condensed" panose="00000506000000000000" pitchFamily="2" charset="0"/>
                        </a:rPr>
                        <a:t>You will build relationships with existing ‘Just Play’ providers and support the development of new recreational session provision across the County</a:t>
                      </a:r>
                    </a:p>
                    <a:p>
                      <a:pPr marL="87313" marR="0" lvl="0" indent="-87313"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Barlow Condensed" panose="00000506000000000000" pitchFamily="2" charset="0"/>
                        </a:rPr>
                        <a:t>You will support with the coordination of recreational disability football across the county</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285005">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Winklebury Football Complex, Basingstoke, RG23 8BF </a:t>
                      </a:r>
                    </a:p>
                    <a:p>
                      <a:pPr marL="0" marR="0" lvl="0" indent="0" algn="l" defTabSz="755934" rtl="0" eaLnBrk="1" fontAlgn="auto" latinLnBrk="0" hangingPunct="1">
                        <a:lnSpc>
                          <a:spcPct val="115000"/>
                        </a:lnSpc>
                        <a:spcBef>
                          <a:spcPts val="0"/>
                        </a:spcBef>
                        <a:spcAft>
                          <a:spcPts val="0"/>
                        </a:spcAft>
                        <a:buClrTx/>
                        <a:buSzTx/>
                        <a:buFontTx/>
                        <a:buNone/>
                        <a:tabLst/>
                        <a:defRPr/>
                      </a:pPr>
                      <a:r>
                        <a:rPr lang="en-GB" sz="900" b="0" i="0" u="none" strike="noStrike" dirty="0">
                          <a:solidFill>
                            <a:srgbClr val="000000"/>
                          </a:solidFill>
                          <a:effectLst/>
                          <a:latin typeface="Barlow Condensed" panose="00000506000000000000" pitchFamily="2" charset="0"/>
                        </a:rPr>
                        <a:t>Hybrid Working Policy currently in operation providing a mix of office days/remote working </a:t>
                      </a:r>
                      <a:r>
                        <a:rPr lang="en-GB" sz="900" b="0" i="0" u="none" strike="noStrike"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(requirement to work in the </a:t>
                      </a:r>
                      <a:r>
                        <a:rPr lang="en-GB" sz="900" b="0" i="0" u="none" strike="noStrike" dirty="0">
                          <a:solidFill>
                            <a:srgbClr val="000000"/>
                          </a:solidFill>
                          <a:effectLst/>
                          <a:latin typeface="Barlow Condensed" panose="00000506000000000000" pitchFamily="2" charset="0"/>
                        </a:rPr>
                        <a:t>office two days per week, including a Thursday)</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180000">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Full time - 38.75 hours a week with occasional evening/weekend work required (flexible options available e.g. job share) </a:t>
                      </a:r>
                      <a:endPar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180000">
                <a:tc>
                  <a:txBody>
                    <a:bodyPr/>
                    <a:lstStyle/>
                    <a:p>
                      <a:pPr>
                        <a:lnSpc>
                          <a:spcPct val="115000"/>
                        </a:lnSpc>
                      </a:pPr>
                      <a:r>
                        <a:rPr lang="en-GB" sz="1000" dirty="0">
                          <a:effectLst/>
                          <a:latin typeface="Barlow Condensed" panose="00000506000000000000" pitchFamily="2" charset="0"/>
                        </a:rPr>
                        <a:t>Placement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placement from 4</a:t>
                      </a:r>
                      <a:r>
                        <a:rPr lang="en-GB" sz="1000" baseline="30000" dirty="0">
                          <a:effectLst/>
                          <a:latin typeface="Barlow Condensed" panose="00000506000000000000" pitchFamily="2" charset="0"/>
                        </a:rPr>
                        <a:t>th</a:t>
                      </a:r>
                      <a:r>
                        <a:rPr lang="en-GB" sz="1000" dirty="0">
                          <a:effectLst/>
                          <a:latin typeface="Barlow Condensed" panose="00000506000000000000" pitchFamily="2" charset="0"/>
                        </a:rPr>
                        <a:t> September 2023 – 1</a:t>
                      </a:r>
                      <a:r>
                        <a:rPr lang="en-GB" sz="1000" baseline="30000" dirty="0">
                          <a:effectLst/>
                          <a:latin typeface="Barlow Condensed" panose="00000506000000000000" pitchFamily="2" charset="0"/>
                        </a:rPr>
                        <a:t>st</a:t>
                      </a:r>
                      <a:r>
                        <a:rPr lang="en-GB" sz="1000" dirty="0">
                          <a:effectLst/>
                          <a:latin typeface="Barlow Condensed" panose="00000506000000000000" pitchFamily="2" charset="0"/>
                        </a:rPr>
                        <a:t> September 2024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bl>
          </a:graphicData>
        </a:graphic>
      </p:graphicFrame>
      <p:sp>
        <p:nvSpPr>
          <p:cNvPr id="10" name="TextBox 9">
            <a:extLst>
              <a:ext uri="{FF2B5EF4-FFF2-40B4-BE49-F238E27FC236}">
                <a16:creationId xmlns:a16="http://schemas.microsoft.com/office/drawing/2014/main" id="{E383F1BA-0765-4A78-8D07-224AE10E0189}"/>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Recreational Football Development Intern</a:t>
            </a:r>
            <a:r>
              <a:rPr lang="en-US" sz="1000" dirty="0">
                <a:solidFill>
                  <a:srgbClr val="061E42"/>
                </a:solidFill>
                <a:latin typeface="Barlow Condensed Medium" pitchFamily="2" charset="77"/>
              </a:rPr>
              <a:t> | Hampshire FA</a:t>
            </a:r>
          </a:p>
        </p:txBody>
      </p:sp>
      <p:graphicFrame>
        <p:nvGraphicFramePr>
          <p:cNvPr id="2" name="Table 1">
            <a:extLst>
              <a:ext uri="{FF2B5EF4-FFF2-40B4-BE49-F238E27FC236}">
                <a16:creationId xmlns:a16="http://schemas.microsoft.com/office/drawing/2014/main" id="{8FC7AC9D-B70F-BD4F-00F7-78B67A1AD20C}"/>
              </a:ext>
            </a:extLst>
          </p:cNvPr>
          <p:cNvGraphicFramePr>
            <a:graphicFrameLocks noGrp="1"/>
          </p:cNvGraphicFramePr>
          <p:nvPr>
            <p:extLst>
              <p:ext uri="{D42A27DB-BD31-4B8C-83A1-F6EECF244321}">
                <p14:modId xmlns:p14="http://schemas.microsoft.com/office/powerpoint/2010/main" val="2027747611"/>
              </p:ext>
            </p:extLst>
          </p:nvPr>
        </p:nvGraphicFramePr>
        <p:xfrm>
          <a:off x="498565" y="7012751"/>
          <a:ext cx="6480000" cy="1632872"/>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82730">
                <a:tc>
                  <a:txBody>
                    <a:bodyPr/>
                    <a:lstStyle/>
                    <a:p>
                      <a:r>
                        <a:rPr lang="en-GB" sz="1000" dirty="0">
                          <a:effectLst/>
                          <a:latin typeface="Barlow Condensed" panose="00000506000000000000" pitchFamily="2" charset="0"/>
                        </a:rPr>
                        <a:t>People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Support the Coaching &amp; Workforce Football Development Officer to recruit, retain and develop coaches from recreational backgrounds, with focus on those from historically under represented groups.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Coordinate a number of volunteers/ casual contract staff members to deliver recreational leagues across the county </a:t>
                      </a:r>
                    </a:p>
                  </a:txBody>
                  <a:tcPr marL="60096" marR="60096" marT="32659" marB="32659">
                    <a:solidFill>
                      <a:schemeClr val="accent1">
                        <a:lumMod val="20000"/>
                        <a:lumOff val="80000"/>
                      </a:schemeClr>
                    </a:solidFill>
                  </a:tcPr>
                </a:tc>
                <a:extLst>
                  <a:ext uri="{0D108BD9-81ED-4DB2-BD59-A6C34878D82A}">
                    <a16:rowId xmlns:a16="http://schemas.microsoft.com/office/drawing/2014/main" val="2002585150"/>
                  </a:ext>
                </a:extLst>
              </a:tr>
              <a:tr h="441633">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txBody>
                  <a:tcPr marL="60096" marR="60096" marT="32659" marB="32659">
                    <a:solidFill>
                      <a:schemeClr val="accent1">
                        <a:lumMod val="20000"/>
                        <a:lumOff val="80000"/>
                      </a:schemeClr>
                    </a:solidFill>
                  </a:tcPr>
                </a:tc>
                <a:extLst>
                  <a:ext uri="{0D108BD9-81ED-4DB2-BD59-A6C34878D82A}">
                    <a16:rowId xmlns:a16="http://schemas.microsoft.com/office/drawing/2014/main" val="1536880907"/>
                  </a:ext>
                </a:extLst>
              </a:tr>
              <a:tr h="185059">
                <a:tc>
                  <a:txBody>
                    <a:bodyPr/>
                    <a:lstStyle/>
                    <a:p>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recreational football is inclusive, diverse and reflective of local communities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diversify participation in recreational football</a:t>
                      </a:r>
                    </a:p>
                  </a:txBody>
                  <a:tcPr marL="60096" marR="60096" marT="32659" marB="32659">
                    <a:solidFill>
                      <a:schemeClr val="accent1">
                        <a:lumMod val="20000"/>
                        <a:lumOff val="80000"/>
                      </a:schemeClr>
                    </a:solidFill>
                  </a:tcPr>
                </a:tc>
                <a:extLst>
                  <a:ext uri="{0D108BD9-81ED-4DB2-BD59-A6C34878D82A}">
                    <a16:rowId xmlns:a16="http://schemas.microsoft.com/office/drawing/2014/main" val="3304210789"/>
                  </a:ext>
                </a:extLst>
              </a:tr>
              <a:tr h="185059">
                <a:tc>
                  <a:txBody>
                    <a:bodyPr/>
                    <a:lstStyle/>
                    <a:p>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Support Recreational Football Development Officer in budget management for existing and new recreational sessions</a:t>
                      </a:r>
                    </a:p>
                  </a:txBody>
                  <a:tcPr marL="60096" marR="60096" marT="32659" marB="32659">
                    <a:solidFill>
                      <a:schemeClr val="accent1">
                        <a:lumMod val="20000"/>
                        <a:lumOff val="80000"/>
                      </a:schemeClr>
                    </a:solidFill>
                  </a:tcPr>
                </a:tc>
                <a:extLst>
                  <a:ext uri="{0D108BD9-81ED-4DB2-BD59-A6C34878D82A}">
                    <a16:rowId xmlns:a16="http://schemas.microsoft.com/office/drawing/2014/main" val="691370777"/>
                  </a:ext>
                </a:extLst>
              </a:tr>
            </a:tbl>
          </a:graphicData>
        </a:graphic>
      </p:graphicFrame>
      <p:pic>
        <p:nvPicPr>
          <p:cNvPr id="8" name="Picture 7">
            <a:extLst>
              <a:ext uri="{FF2B5EF4-FFF2-40B4-BE49-F238E27FC236}">
                <a16:creationId xmlns:a16="http://schemas.microsoft.com/office/drawing/2014/main" id="{43B90432-4BEC-C470-E90E-80FE0426A11D}"/>
              </a:ext>
            </a:extLst>
          </p:cNvPr>
          <p:cNvPicPr>
            <a:picLocks noChangeAspect="1"/>
          </p:cNvPicPr>
          <p:nvPr/>
        </p:nvPicPr>
        <p:blipFill>
          <a:blip r:embed="rId3"/>
          <a:stretch>
            <a:fillRect/>
          </a:stretch>
        </p:blipFill>
        <p:spPr>
          <a:xfrm>
            <a:off x="3508539" y="9788823"/>
            <a:ext cx="542596" cy="772571"/>
          </a:xfrm>
          <a:prstGeom prst="rect">
            <a:avLst/>
          </a:prstGeom>
        </p:spPr>
      </p:pic>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5556"/>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517803985"/>
              </p:ext>
            </p:extLst>
          </p:nvPr>
        </p:nvGraphicFramePr>
        <p:xfrm>
          <a:off x="538247" y="3141834"/>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sp>
        <p:nvSpPr>
          <p:cNvPr id="2" name="TextBox 1">
            <a:extLst>
              <a:ext uri="{FF2B5EF4-FFF2-40B4-BE49-F238E27FC236}">
                <a16:creationId xmlns:a16="http://schemas.microsoft.com/office/drawing/2014/main" id="{80960EAB-5B46-72B7-49F2-47503955554A}"/>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Recreational Football Development Intern </a:t>
            </a:r>
            <a:r>
              <a:rPr lang="en-US" sz="1000" dirty="0">
                <a:solidFill>
                  <a:srgbClr val="061E42"/>
                </a:solidFill>
                <a:latin typeface="Barlow Condensed Medium" pitchFamily="2" charset="77"/>
              </a:rPr>
              <a:t>| Hampshire FA</a:t>
            </a:r>
          </a:p>
        </p:txBody>
      </p:sp>
      <p:graphicFrame>
        <p:nvGraphicFramePr>
          <p:cNvPr id="6" name="Table 5">
            <a:extLst>
              <a:ext uri="{FF2B5EF4-FFF2-40B4-BE49-F238E27FC236}">
                <a16:creationId xmlns:a16="http://schemas.microsoft.com/office/drawing/2014/main" id="{9A8664C9-C73E-7644-CB30-BF778E8C85F0}"/>
              </a:ext>
            </a:extLst>
          </p:cNvPr>
          <p:cNvGraphicFramePr>
            <a:graphicFrameLocks noGrp="1"/>
          </p:cNvGraphicFramePr>
          <p:nvPr>
            <p:extLst>
              <p:ext uri="{D42A27DB-BD31-4B8C-83A1-F6EECF244321}">
                <p14:modId xmlns:p14="http://schemas.microsoft.com/office/powerpoint/2010/main" val="1530496226"/>
              </p:ext>
            </p:extLst>
          </p:nvPr>
        </p:nvGraphicFramePr>
        <p:xfrm>
          <a:off x="538246" y="6004973"/>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Friday 28</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April 2023</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15</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17</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or 23</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rd</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May (in Person @ Winklebury Football Complex, RG23 8BF)</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graphicFrame>
        <p:nvGraphicFramePr>
          <p:cNvPr id="7" name="Table 6">
            <a:extLst>
              <a:ext uri="{FF2B5EF4-FFF2-40B4-BE49-F238E27FC236}">
                <a16:creationId xmlns:a16="http://schemas.microsoft.com/office/drawing/2014/main" id="{5EF64455-8F28-2B68-3A2C-746DB55C4E80}"/>
              </a:ext>
            </a:extLst>
          </p:cNvPr>
          <p:cNvGraphicFramePr>
            <a:graphicFrameLocks noGrp="1"/>
          </p:cNvGraphicFramePr>
          <p:nvPr>
            <p:extLst>
              <p:ext uri="{D42A27DB-BD31-4B8C-83A1-F6EECF244321}">
                <p14:modId xmlns:p14="http://schemas.microsoft.com/office/powerpoint/2010/main" val="4138285861"/>
              </p:ext>
            </p:extLst>
          </p:nvPr>
        </p:nvGraphicFramePr>
        <p:xfrm>
          <a:off x="538245" y="484761"/>
          <a:ext cx="6480001" cy="2507058"/>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736055">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IT skills, including the use of Microsoft Office applications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and presentation skills</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Passionate about male football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Basic understanding of sport/ football development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University placement student</a:t>
                      </a: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creating, delivering and maintaining pathways which support the growth, transition and retention of players.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Budget management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use data to monitor and evaluate programmes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strategically with partner organisations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league and tournament delivery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Understanding of Football provision in Hampshire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Tree>
    <p:extLst>
      <p:ext uri="{BB962C8B-B14F-4D97-AF65-F5344CB8AC3E}">
        <p14:creationId xmlns:p14="http://schemas.microsoft.com/office/powerpoint/2010/main" val="227999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16" name="TextBox 15">
            <a:extLst>
              <a:ext uri="{FF2B5EF4-FFF2-40B4-BE49-F238E27FC236}">
                <a16:creationId xmlns:a16="http://schemas.microsoft.com/office/drawing/2014/main" id="{0830A84D-88EC-4ACB-922C-3D9F874D594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2615</TotalTime>
  <Words>1658</Words>
  <Application>Microsoft Office PowerPoint</Application>
  <PresentationFormat>Custom</PresentationFormat>
  <Paragraphs>172</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Pedro Viveiros</cp:lastModifiedBy>
  <cp:revision>30</cp:revision>
  <cp:lastPrinted>2022-07-28T14:22:30Z</cp:lastPrinted>
  <dcterms:created xsi:type="dcterms:W3CDTF">2021-09-15T12:59:35Z</dcterms:created>
  <dcterms:modified xsi:type="dcterms:W3CDTF">2023-03-29T14:23:34Z</dcterms:modified>
</cp:coreProperties>
</file>