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4" r:id="rId2"/>
    <p:sldId id="261" r:id="rId3"/>
    <p:sldId id="263" r:id="rId4"/>
    <p:sldId id="256" r:id="rId5"/>
    <p:sldId id="269" r:id="rId6"/>
    <p:sldId id="268" r:id="rId7"/>
    <p:sldId id="266" r:id="rId8"/>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885"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83B2D"/>
    <a:srgbClr val="E56463"/>
    <a:srgbClr val="051D42"/>
    <a:srgbClr val="D93A27"/>
    <a:srgbClr val="051E42"/>
    <a:srgbClr val="061E42"/>
    <a:srgbClr val="CC2000"/>
    <a:srgbClr val="B11C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68B9B9-8C77-43DF-B227-F866D581675A}" v="4" dt="2023-03-29T14:22:53.8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32" autoAdjust="0"/>
    <p:restoredTop sz="94653"/>
  </p:normalViewPr>
  <p:slideViewPr>
    <p:cSldViewPr snapToGrid="0" snapToObjects="1">
      <p:cViewPr>
        <p:scale>
          <a:sx n="125" d="100"/>
          <a:sy n="125" d="100"/>
        </p:scale>
        <p:origin x="212" y="-2796"/>
      </p:cViewPr>
      <p:guideLst>
        <p:guide orient="horz" pos="5885"/>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dro Viveiros" userId="cb5467d9-013a-44db-9ea7-c7065b842548" providerId="ADAL" clId="{EB68B9B9-8C77-43DF-B227-F866D581675A}"/>
    <pc:docChg chg="modSld">
      <pc:chgData name="Pedro Viveiros" userId="cb5467d9-013a-44db-9ea7-c7065b842548" providerId="ADAL" clId="{EB68B9B9-8C77-43DF-B227-F866D581675A}" dt="2023-03-29T14:22:56.743" v="6" actId="6549"/>
      <pc:docMkLst>
        <pc:docMk/>
      </pc:docMkLst>
      <pc:sldChg chg="modSp mod">
        <pc:chgData name="Pedro Viveiros" userId="cb5467d9-013a-44db-9ea7-c7065b842548" providerId="ADAL" clId="{EB68B9B9-8C77-43DF-B227-F866D581675A}" dt="2023-03-29T14:22:56.743" v="6" actId="6549"/>
        <pc:sldMkLst>
          <pc:docMk/>
          <pc:sldMk cId="2590725125" sldId="269"/>
        </pc:sldMkLst>
        <pc:graphicFrameChg chg="mod modGraphic">
          <ac:chgData name="Pedro Viveiros" userId="cb5467d9-013a-44db-9ea7-c7065b842548" providerId="ADAL" clId="{EB68B9B9-8C77-43DF-B227-F866D581675A}" dt="2023-03-29T14:22:56.743" v="6" actId="6549"/>
          <ac:graphicFrameMkLst>
            <pc:docMk/>
            <pc:sldMk cId="2590725125" sldId="269"/>
            <ac:graphicFrameMk id="16" creationId="{938DCAFC-7897-5D48-87BA-48826A7F482E}"/>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874525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153295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1038962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3768281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A38E1DD-B747-7544-A8F7-A75915D7BDA9}"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35707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A38E1DD-B747-7544-A8F7-A75915D7BDA9}"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4226736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A38E1DD-B747-7544-A8F7-A75915D7BDA9}" type="datetimeFigureOut">
              <a:rPr lang="en-US" smtClean="0"/>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350105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A38E1DD-B747-7544-A8F7-A75915D7BDA9}" type="datetimeFigureOut">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393054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8E1DD-B747-7544-A8F7-A75915D7BDA9}" type="datetimeFigureOut">
              <a:rPr lang="en-US" smtClean="0"/>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1103711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AA38E1DD-B747-7544-A8F7-A75915D7BDA9}"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821441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AA38E1DD-B747-7544-A8F7-A75915D7BDA9}"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738075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AA38E1DD-B747-7544-A8F7-A75915D7BDA9}" type="datetimeFigureOut">
              <a:rPr lang="en-US" smtClean="0"/>
              <a:t>3/29/2023</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18600A2-EABF-0841-9E55-1C359A7B5D50}" type="slidenum">
              <a:rPr lang="en-US" smtClean="0"/>
              <a:t>‹#›</a:t>
            </a:fld>
            <a:endParaRPr lang="en-US"/>
          </a:p>
        </p:txBody>
      </p:sp>
    </p:spTree>
    <p:extLst>
      <p:ext uri="{BB962C8B-B14F-4D97-AF65-F5344CB8AC3E}">
        <p14:creationId xmlns:p14="http://schemas.microsoft.com/office/powerpoint/2010/main" val="2656626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mailto:Pedro.Viveiros@HampshireFA.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s://forms.office.com/r/Abk6YsWEKX" TargetMode="External"/><Relationship Id="rId4" Type="http://schemas.openxmlformats.org/officeDocument/2006/relationships/hyperlink" Target="https://forms.office.com/e/N64NE7BWLZ"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hyperlink" Target="https://forms.office.com/e/N64NE7BWLZ"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10F1EC-C59D-6D42-AE8A-BCA27A1E998C}"/>
              </a:ext>
            </a:extLst>
          </p:cNvPr>
          <p:cNvPicPr>
            <a:picLocks noChangeAspect="1"/>
          </p:cNvPicPr>
          <p:nvPr/>
        </p:nvPicPr>
        <p:blipFill>
          <a:blip r:embed="rId2"/>
          <a:stretch>
            <a:fillRect/>
          </a:stretch>
        </p:blipFill>
        <p:spPr>
          <a:xfrm>
            <a:off x="0" y="11113"/>
            <a:ext cx="7556500" cy="10680700"/>
          </a:xfrm>
          <a:prstGeom prst="rect">
            <a:avLst/>
          </a:prstGeom>
        </p:spPr>
      </p:pic>
      <p:sp>
        <p:nvSpPr>
          <p:cNvPr id="9" name="TextBox 8">
            <a:extLst>
              <a:ext uri="{FF2B5EF4-FFF2-40B4-BE49-F238E27FC236}">
                <a16:creationId xmlns:a16="http://schemas.microsoft.com/office/drawing/2014/main" id="{3522F0A4-4FB9-0645-B528-4FFF6BE699E9}"/>
              </a:ext>
            </a:extLst>
          </p:cNvPr>
          <p:cNvSpPr txBox="1"/>
          <p:nvPr/>
        </p:nvSpPr>
        <p:spPr>
          <a:xfrm>
            <a:off x="415924" y="4418292"/>
            <a:ext cx="6724650" cy="707886"/>
          </a:xfrm>
          <a:prstGeom prst="rect">
            <a:avLst/>
          </a:prstGeom>
          <a:noFill/>
        </p:spPr>
        <p:txBody>
          <a:bodyPr wrap="square" rtlCol="0">
            <a:spAutoFit/>
          </a:bodyPr>
          <a:lstStyle/>
          <a:p>
            <a:pPr algn="ctr"/>
            <a:r>
              <a:rPr lang="en-US" sz="4000" b="1" dirty="0">
                <a:solidFill>
                  <a:schemeClr val="bg1"/>
                </a:solidFill>
                <a:latin typeface="Barlow Condensed SemiBold" pitchFamily="2" charset="77"/>
              </a:rPr>
              <a:t>EMPLOYMENT APPLICATION PACK:</a:t>
            </a:r>
          </a:p>
        </p:txBody>
      </p:sp>
      <p:pic>
        <p:nvPicPr>
          <p:cNvPr id="11" name="Picture 10">
            <a:extLst>
              <a:ext uri="{FF2B5EF4-FFF2-40B4-BE49-F238E27FC236}">
                <a16:creationId xmlns:a16="http://schemas.microsoft.com/office/drawing/2014/main" id="{DA970D13-F72A-E644-85AA-303FF58BC72C}"/>
              </a:ext>
            </a:extLst>
          </p:cNvPr>
          <p:cNvPicPr>
            <a:picLocks noChangeAspect="1"/>
          </p:cNvPicPr>
          <p:nvPr/>
        </p:nvPicPr>
        <p:blipFill>
          <a:blip r:embed="rId3"/>
          <a:stretch>
            <a:fillRect/>
          </a:stretch>
        </p:blipFill>
        <p:spPr>
          <a:xfrm>
            <a:off x="3494048" y="9404777"/>
            <a:ext cx="571569" cy="813824"/>
          </a:xfrm>
          <a:prstGeom prst="rect">
            <a:avLst/>
          </a:prstGeom>
        </p:spPr>
      </p:pic>
      <p:sp>
        <p:nvSpPr>
          <p:cNvPr id="13" name="TextBox 12">
            <a:extLst>
              <a:ext uri="{FF2B5EF4-FFF2-40B4-BE49-F238E27FC236}">
                <a16:creationId xmlns:a16="http://schemas.microsoft.com/office/drawing/2014/main" id="{AD0C895A-0A8C-8441-9E98-96F1D60BDEDB}"/>
              </a:ext>
            </a:extLst>
          </p:cNvPr>
          <p:cNvSpPr txBox="1"/>
          <p:nvPr/>
        </p:nvSpPr>
        <p:spPr>
          <a:xfrm>
            <a:off x="212356" y="238540"/>
            <a:ext cx="3281692" cy="246221"/>
          </a:xfrm>
          <a:prstGeom prst="rect">
            <a:avLst/>
          </a:prstGeom>
          <a:noFill/>
        </p:spPr>
        <p:txBody>
          <a:bodyPr wrap="square" rtlCol="0">
            <a:spAutoFit/>
          </a:bodyPr>
          <a:lstStyle/>
          <a:p>
            <a:r>
              <a:rPr lang="en-GB" sz="1000" dirty="0">
                <a:solidFill>
                  <a:srgbClr val="061E42"/>
                </a:solidFill>
                <a:latin typeface="Barlow Condensed Medium" pitchFamily="2" charset="77"/>
              </a:rPr>
              <a:t>Coaching and Workforce Football Development Intern</a:t>
            </a:r>
            <a:r>
              <a:rPr lang="en-US" sz="1000" dirty="0">
                <a:solidFill>
                  <a:srgbClr val="061E42"/>
                </a:solidFill>
                <a:latin typeface="Barlow Condensed Medium" pitchFamily="2" charset="77"/>
              </a:rPr>
              <a:t> | Hampshire FA</a:t>
            </a:r>
          </a:p>
        </p:txBody>
      </p:sp>
      <p:sp>
        <p:nvSpPr>
          <p:cNvPr id="6" name="TextBox 5">
            <a:extLst>
              <a:ext uri="{FF2B5EF4-FFF2-40B4-BE49-F238E27FC236}">
                <a16:creationId xmlns:a16="http://schemas.microsoft.com/office/drawing/2014/main" id="{F8A0CB14-186A-FB42-BCEE-3C0DB0B63686}"/>
              </a:ext>
            </a:extLst>
          </p:cNvPr>
          <p:cNvSpPr txBox="1"/>
          <p:nvPr/>
        </p:nvSpPr>
        <p:spPr>
          <a:xfrm>
            <a:off x="1097065" y="4976523"/>
            <a:ext cx="5362369" cy="400110"/>
          </a:xfrm>
          <a:prstGeom prst="rect">
            <a:avLst/>
          </a:prstGeom>
          <a:noFill/>
        </p:spPr>
        <p:txBody>
          <a:bodyPr wrap="square" rtlCol="0">
            <a:spAutoFit/>
          </a:bodyPr>
          <a:lstStyle/>
          <a:p>
            <a:pPr algn="ctr"/>
            <a:r>
              <a:rPr lang="en-GB" sz="2000" dirty="0">
                <a:solidFill>
                  <a:schemeClr val="bg1"/>
                </a:solidFill>
                <a:latin typeface="Barlow Condensed Medium" pitchFamily="2" charset="77"/>
              </a:rPr>
              <a:t>Coaching and Workforce Football Development Intern</a:t>
            </a:r>
            <a:endParaRPr lang="en-US" sz="2000" dirty="0">
              <a:solidFill>
                <a:schemeClr val="bg1"/>
              </a:solidFill>
              <a:latin typeface="Barlow Condensed Medium" pitchFamily="2" charset="77"/>
            </a:endParaRPr>
          </a:p>
        </p:txBody>
      </p:sp>
    </p:spTree>
    <p:extLst>
      <p:ext uri="{BB962C8B-B14F-4D97-AF65-F5344CB8AC3E}">
        <p14:creationId xmlns:p14="http://schemas.microsoft.com/office/powerpoint/2010/main" val="371815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44AD7E-8C47-8F4B-BE97-FF255D1B9031}"/>
              </a:ext>
            </a:extLst>
          </p:cNvPr>
          <p:cNvSpPr/>
          <p:nvPr/>
        </p:nvSpPr>
        <p:spPr>
          <a:xfrm>
            <a:off x="-324" y="6511157"/>
            <a:ext cx="7559675" cy="2782605"/>
          </a:xfrm>
          <a:prstGeom prst="rect">
            <a:avLst/>
          </a:prstGeom>
          <a:solidFill>
            <a:srgbClr val="061E42">
              <a:alpha val="901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E1B2C57-D03A-3044-9C8E-BE8923AC1CB0}"/>
              </a:ext>
            </a:extLst>
          </p:cNvPr>
          <p:cNvPicPr>
            <a:picLocks noChangeAspect="1"/>
          </p:cNvPicPr>
          <p:nvPr/>
        </p:nvPicPr>
        <p:blipFill rotWithShape="1">
          <a:blip r:embed="rId2"/>
          <a:srcRect r="4974"/>
          <a:stretch/>
        </p:blipFill>
        <p:spPr>
          <a:xfrm>
            <a:off x="0" y="11113"/>
            <a:ext cx="7558089" cy="10680700"/>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902990"/>
            <a:ext cx="5458097" cy="707886"/>
          </a:xfrm>
          <a:prstGeom prst="rect">
            <a:avLst/>
          </a:prstGeom>
          <a:noFill/>
        </p:spPr>
        <p:txBody>
          <a:bodyPr wrap="square" rtlCol="0">
            <a:spAutoFit/>
          </a:bodyPr>
          <a:lstStyle/>
          <a:p>
            <a:r>
              <a:rPr lang="en-US" sz="4000" b="1" dirty="0">
                <a:solidFill>
                  <a:srgbClr val="D83B27"/>
                </a:solidFill>
                <a:latin typeface="Barlow Condensed ExtraBold" pitchFamily="2" charset="77"/>
              </a:rPr>
              <a:t>WHAT IS IN THIS PACK?</a:t>
            </a:r>
          </a:p>
        </p:txBody>
      </p:sp>
      <p:pic>
        <p:nvPicPr>
          <p:cNvPr id="9" name="Picture 8">
            <a:extLst>
              <a:ext uri="{FF2B5EF4-FFF2-40B4-BE49-F238E27FC236}">
                <a16:creationId xmlns:a16="http://schemas.microsoft.com/office/drawing/2014/main" id="{10338E73-F90E-BF47-9E58-7B67E412F65F}"/>
              </a:ext>
            </a:extLst>
          </p:cNvPr>
          <p:cNvPicPr>
            <a:picLocks noChangeAspect="1"/>
          </p:cNvPicPr>
          <p:nvPr/>
        </p:nvPicPr>
        <p:blipFill>
          <a:blip r:embed="rId3"/>
          <a:stretch>
            <a:fillRect/>
          </a:stretch>
        </p:blipFill>
        <p:spPr>
          <a:xfrm>
            <a:off x="3508539" y="9788823"/>
            <a:ext cx="542596" cy="772571"/>
          </a:xfrm>
          <a:prstGeom prst="rect">
            <a:avLst/>
          </a:prstGeom>
        </p:spPr>
      </p:pic>
      <p:grpSp>
        <p:nvGrpSpPr>
          <p:cNvPr id="5" name="Group 4">
            <a:extLst>
              <a:ext uri="{FF2B5EF4-FFF2-40B4-BE49-F238E27FC236}">
                <a16:creationId xmlns:a16="http://schemas.microsoft.com/office/drawing/2014/main" id="{0B2EE779-7A27-99D9-15DB-D4F8EA847723}"/>
              </a:ext>
            </a:extLst>
          </p:cNvPr>
          <p:cNvGrpSpPr/>
          <p:nvPr/>
        </p:nvGrpSpPr>
        <p:grpSpPr>
          <a:xfrm>
            <a:off x="1059766" y="1885213"/>
            <a:ext cx="5458097" cy="6524863"/>
            <a:chOff x="1059766" y="1885213"/>
            <a:chExt cx="5458097" cy="6524863"/>
          </a:xfrm>
        </p:grpSpPr>
        <p:sp>
          <p:nvSpPr>
            <p:cNvPr id="14" name="TextBox 13">
              <a:extLst>
                <a:ext uri="{FF2B5EF4-FFF2-40B4-BE49-F238E27FC236}">
                  <a16:creationId xmlns:a16="http://schemas.microsoft.com/office/drawing/2014/main" id="{FC372218-32A5-5319-32F1-BFEA00B2D64E}"/>
                </a:ext>
              </a:extLst>
            </p:cNvPr>
            <p:cNvSpPr txBox="1"/>
            <p:nvPr/>
          </p:nvSpPr>
          <p:spPr>
            <a:xfrm>
              <a:off x="1059766" y="1885213"/>
              <a:ext cx="5458097" cy="6524863"/>
            </a:xfrm>
            <a:prstGeom prst="rect">
              <a:avLst/>
            </a:prstGeom>
            <a:noFill/>
          </p:spPr>
          <p:txBody>
            <a:bodyPr wrap="square" rtlCol="0">
              <a:spAutoFit/>
            </a:bodyPr>
            <a:lstStyle/>
            <a:p>
              <a:pPr algn="just"/>
              <a:r>
                <a:rPr lang="en-US" sz="4400" b="1" dirty="0">
                  <a:solidFill>
                    <a:srgbClr val="D83B27"/>
                  </a:solidFill>
                  <a:latin typeface="Barlow Condensed SemiBold" pitchFamily="2" charset="77"/>
                </a:rPr>
                <a:t>1</a:t>
              </a:r>
              <a:r>
                <a:rPr lang="en-US" sz="4400" b="1" dirty="0">
                  <a:solidFill>
                    <a:srgbClr val="DE3D3B"/>
                  </a:solidFill>
                  <a:latin typeface="Barlow Condensed SemiBold" pitchFamily="2" charset="77"/>
                </a:rPr>
                <a:t> </a:t>
              </a:r>
              <a:r>
                <a:rPr lang="en-US" sz="2000" b="1" dirty="0">
                  <a:solidFill>
                    <a:schemeClr val="tx1">
                      <a:lumMod val="85000"/>
                      <a:lumOff val="15000"/>
                    </a:schemeClr>
                  </a:solidFill>
                  <a:latin typeface="Barlow Condensed SemiBold" pitchFamily="2" charset="77"/>
                </a:rPr>
                <a:t>Job Advert &amp; Description</a:t>
              </a:r>
            </a:p>
            <a:p>
              <a:pPr algn="just"/>
              <a:endParaRPr lang="en-US" sz="1400" b="1" dirty="0">
                <a:solidFill>
                  <a:srgbClr val="DE3D3B"/>
                </a:solidFill>
                <a:latin typeface="Barlow Condensed SemiBold" pitchFamily="2" charset="77"/>
              </a:endParaRPr>
            </a:p>
            <a:p>
              <a:pPr algn="just"/>
              <a:r>
                <a:rPr lang="en-US" sz="4400" b="1" dirty="0">
                  <a:solidFill>
                    <a:srgbClr val="D83B27"/>
                  </a:solidFill>
                  <a:latin typeface="Barlow Condensed SemiBold" pitchFamily="2" charset="77"/>
                </a:rPr>
                <a:t>2 </a:t>
              </a:r>
              <a:r>
                <a:rPr lang="en-US" sz="2000" b="1" dirty="0">
                  <a:solidFill>
                    <a:schemeClr val="tx1">
                      <a:lumMod val="85000"/>
                      <a:lumOff val="15000"/>
                    </a:schemeClr>
                  </a:solidFill>
                  <a:latin typeface="Barlow Condensed SemiBold" pitchFamily="2" charset="77"/>
                </a:rPr>
                <a:t>Application Process</a:t>
              </a:r>
            </a:p>
            <a:p>
              <a:pPr algn="just"/>
              <a:endParaRPr lang="en-US" sz="1400" b="1" dirty="0">
                <a:solidFill>
                  <a:srgbClr val="DE3D3B"/>
                </a:solidFill>
                <a:latin typeface="Barlow Condensed SemiBold" pitchFamily="2" charset="77"/>
              </a:endParaRPr>
            </a:p>
            <a:p>
              <a:pPr algn="just"/>
              <a:r>
                <a:rPr lang="en-US" sz="4400" b="1" dirty="0">
                  <a:solidFill>
                    <a:srgbClr val="D83B27"/>
                  </a:solidFill>
                  <a:latin typeface="Barlow Condensed SemiBold" pitchFamily="2" charset="77"/>
                </a:rPr>
                <a:t>3</a:t>
              </a:r>
              <a:r>
                <a:rPr lang="en-US" sz="4400" b="1" dirty="0">
                  <a:solidFill>
                    <a:srgbClr val="DE3D3B"/>
                  </a:solidFill>
                  <a:latin typeface="Barlow Condensed SemiBold" pitchFamily="2" charset="77"/>
                </a:rPr>
                <a:t> </a:t>
              </a:r>
              <a:r>
                <a:rPr lang="en-US" sz="2000" b="1" dirty="0">
                  <a:solidFill>
                    <a:schemeClr val="tx1">
                      <a:lumMod val="85000"/>
                      <a:lumOff val="15000"/>
                    </a:schemeClr>
                  </a:solidFill>
                  <a:latin typeface="Barlow Condensed SemiBold" pitchFamily="2" charset="77"/>
                </a:rPr>
                <a:t>Full Role Profile &amp; Person Specification</a:t>
              </a:r>
            </a:p>
            <a:p>
              <a:pPr algn="just"/>
              <a:endParaRPr lang="en-US" sz="1400" b="1" dirty="0">
                <a:solidFill>
                  <a:schemeClr val="tx1">
                    <a:lumMod val="85000"/>
                    <a:lumOff val="15000"/>
                  </a:schemeClr>
                </a:solidFill>
                <a:latin typeface="Barlow Condensed SemiBold" pitchFamily="2" charset="77"/>
              </a:endParaRPr>
            </a:p>
            <a:p>
              <a:pPr algn="just"/>
              <a:r>
                <a:rPr lang="en-US" sz="4400" b="1" dirty="0">
                  <a:solidFill>
                    <a:srgbClr val="DE3D3B"/>
                  </a:solidFill>
                  <a:latin typeface="Barlow Condensed SemiBold" pitchFamily="2" charset="77"/>
                </a:rPr>
                <a:t>4 </a:t>
              </a:r>
              <a:r>
                <a:rPr lang="en-US" sz="2000" b="1" dirty="0">
                  <a:solidFill>
                    <a:schemeClr val="tx1">
                      <a:lumMod val="85000"/>
                      <a:lumOff val="15000"/>
                    </a:schemeClr>
                  </a:solidFill>
                  <a:latin typeface="Barlow Condensed SemiBold" pitchFamily="2" charset="77"/>
                </a:rPr>
                <a:t>Supporting Information</a:t>
              </a:r>
            </a:p>
            <a:p>
              <a:pPr marL="800100" lvl="1" indent="-342900" algn="just">
                <a:buFont typeface="Arial" panose="020B0604020202020204" pitchFamily="34" charset="0"/>
                <a:buChar char="•"/>
              </a:pPr>
              <a:r>
                <a:rPr lang="en-US" sz="2000" b="1" dirty="0">
                  <a:solidFill>
                    <a:schemeClr val="tx1">
                      <a:lumMod val="85000"/>
                      <a:lumOff val="15000"/>
                    </a:schemeClr>
                  </a:solidFill>
                  <a:latin typeface="Barlow Condensed SemiBold" pitchFamily="2" charset="77"/>
                </a:rPr>
                <a:t>Hampshire FA Vision, Mission &amp; Values</a:t>
              </a:r>
            </a:p>
            <a:p>
              <a:pPr lvl="1" algn="just"/>
              <a:endParaRPr lang="en-US" sz="2000" b="1" dirty="0">
                <a:solidFill>
                  <a:schemeClr val="tx1">
                    <a:lumMod val="85000"/>
                    <a:lumOff val="15000"/>
                  </a:schemeClr>
                </a:solidFill>
                <a:latin typeface="Barlow Condensed SemiBold" pitchFamily="2" charset="77"/>
              </a:endParaRPr>
            </a:p>
            <a:p>
              <a:pPr lvl="1" algn="just"/>
              <a:endParaRPr lang="en-US" sz="2000" b="1" dirty="0">
                <a:solidFill>
                  <a:schemeClr val="tx1">
                    <a:lumMod val="85000"/>
                    <a:lumOff val="15000"/>
                  </a:schemeClr>
                </a:solidFill>
                <a:latin typeface="Barlow Condensed SemiBold" pitchFamily="2" charset="77"/>
              </a:endParaRPr>
            </a:p>
            <a:p>
              <a:pPr algn="just"/>
              <a:endParaRPr lang="en-US" sz="2000" b="1" dirty="0">
                <a:solidFill>
                  <a:schemeClr val="tx1">
                    <a:lumMod val="85000"/>
                    <a:lumOff val="15000"/>
                  </a:schemeClr>
                </a:solidFill>
                <a:latin typeface="Barlow Condensed SemiBold" pitchFamily="2" charset="77"/>
              </a:endParaRPr>
            </a:p>
            <a:p>
              <a:pPr algn="just"/>
              <a:r>
                <a:rPr lang="en-US" sz="2000" b="1" dirty="0">
                  <a:solidFill>
                    <a:schemeClr val="tx1">
                      <a:lumMod val="85000"/>
                      <a:lumOff val="15000"/>
                    </a:schemeClr>
                  </a:solidFill>
                  <a:latin typeface="Barlow Condensed SemiBold" pitchFamily="2" charset="77"/>
                </a:rPr>
                <a:t>If you would like to discuss the role further or have any questions on the content of this pack, please contact </a:t>
              </a:r>
              <a:r>
                <a:rPr lang="en-GB" sz="2000" b="1" dirty="0">
                  <a:solidFill>
                    <a:srgbClr val="D83B2D"/>
                  </a:solidFill>
                  <a:latin typeface="Barlow Condensed SemiBold" pitchFamily="2" charset="77"/>
                </a:rPr>
                <a:t>Jake Ashton </a:t>
              </a:r>
              <a:r>
                <a:rPr lang="en-GB" sz="2000" b="1" dirty="0">
                  <a:solidFill>
                    <a:schemeClr val="tx1">
                      <a:lumMod val="85000"/>
                      <a:lumOff val="15000"/>
                    </a:schemeClr>
                  </a:solidFill>
                  <a:latin typeface="Barlow Condensed SemiBold" pitchFamily="2" charset="77"/>
                </a:rPr>
                <a:t>us</a:t>
              </a:r>
              <a:r>
                <a:rPr lang="en-US" sz="2000" b="1" dirty="0">
                  <a:solidFill>
                    <a:schemeClr val="tx1">
                      <a:lumMod val="85000"/>
                      <a:lumOff val="15000"/>
                    </a:schemeClr>
                  </a:solidFill>
                  <a:latin typeface="Barlow Condensed SemiBold" pitchFamily="2" charset="77"/>
                </a:rPr>
                <a:t>ing the details below:</a:t>
              </a:r>
            </a:p>
            <a:p>
              <a:pPr algn="just"/>
              <a:endParaRPr lang="en-GB" sz="2000" b="1" dirty="0">
                <a:solidFill>
                  <a:srgbClr val="DE3C3B"/>
                </a:solidFill>
                <a:latin typeface="Barlow Condensed SemiBold" pitchFamily="2" charset="77"/>
              </a:endParaRPr>
            </a:p>
            <a:p>
              <a:pPr algn="just"/>
              <a:r>
                <a:rPr lang="en-GB" sz="2000" b="1" dirty="0">
                  <a:latin typeface="Barlow Condensed SemiBold" pitchFamily="2" charset="77"/>
                </a:rPr>
                <a:t>E: </a:t>
              </a:r>
              <a:r>
                <a:rPr lang="en-GB" sz="2000" b="1" dirty="0">
                  <a:solidFill>
                    <a:srgbClr val="D83B2D"/>
                  </a:solidFill>
                  <a:latin typeface="Barlow Condensed SemiBold" pitchFamily="2" charset="77"/>
                </a:rPr>
                <a:t>Jake.Ashton</a:t>
              </a:r>
              <a:r>
                <a:rPr lang="en-GB" sz="2000" b="1" dirty="0">
                  <a:solidFill>
                    <a:srgbClr val="D83B2D"/>
                  </a:solidFill>
                  <a:latin typeface="Barlow Condensed SemiBold" pitchFamily="2" charset="77"/>
                  <a:hlinkClick r:id="rId4">
                    <a:extLst>
                      <a:ext uri="{A12FA001-AC4F-418D-AE19-62706E023703}">
                        <ahyp:hlinkClr xmlns:ahyp="http://schemas.microsoft.com/office/drawing/2018/hyperlinkcolor" val="tx"/>
                      </a:ext>
                    </a:extLst>
                  </a:hlinkClick>
                </a:rPr>
                <a:t>@HampshireFA.com</a:t>
              </a:r>
              <a:r>
                <a:rPr lang="en-GB" sz="2000" b="1" dirty="0">
                  <a:solidFill>
                    <a:srgbClr val="D83B2D"/>
                  </a:solidFill>
                  <a:latin typeface="Barlow Condensed SemiBold" pitchFamily="2" charset="77"/>
                </a:rPr>
                <a:t>  </a:t>
              </a:r>
            </a:p>
            <a:p>
              <a:pPr algn="just"/>
              <a:r>
                <a:rPr lang="en-GB" sz="2000" b="1" dirty="0">
                  <a:latin typeface="Barlow Condensed SemiBold" pitchFamily="2" charset="77"/>
                </a:rPr>
                <a:t>T:</a:t>
              </a:r>
              <a:r>
                <a:rPr lang="en-GB" sz="2000" b="1" dirty="0">
                  <a:solidFill>
                    <a:srgbClr val="DE3C3B"/>
                  </a:solidFill>
                  <a:latin typeface="Barlow Condensed SemiBold" pitchFamily="2" charset="77"/>
                </a:rPr>
                <a:t> 01256 853 021</a:t>
              </a:r>
            </a:p>
          </p:txBody>
        </p:sp>
        <p:cxnSp>
          <p:nvCxnSpPr>
            <p:cNvPr id="15" name="Straight Connector 14">
              <a:extLst>
                <a:ext uri="{FF2B5EF4-FFF2-40B4-BE49-F238E27FC236}">
                  <a16:creationId xmlns:a16="http://schemas.microsoft.com/office/drawing/2014/main" id="{C2D0EECF-E7CF-9C37-95B9-F788B6B4FA80}"/>
                </a:ext>
              </a:extLst>
            </p:cNvPr>
            <p:cNvCxnSpPr>
              <a:cxnSpLocks/>
            </p:cNvCxnSpPr>
            <p:nvPr/>
          </p:nvCxnSpPr>
          <p:spPr>
            <a:xfrm>
              <a:off x="2573710" y="6051164"/>
              <a:ext cx="2412253" cy="0"/>
            </a:xfrm>
            <a:prstGeom prst="line">
              <a:avLst/>
            </a:prstGeom>
            <a:ln w="28575">
              <a:solidFill>
                <a:srgbClr val="051D42"/>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5CA8412B-4848-59A1-2579-5ADF4070DEDC}"/>
              </a:ext>
            </a:extLst>
          </p:cNvPr>
          <p:cNvSpPr txBox="1"/>
          <p:nvPr/>
        </p:nvSpPr>
        <p:spPr>
          <a:xfrm>
            <a:off x="212356" y="238540"/>
            <a:ext cx="3281692" cy="246221"/>
          </a:xfrm>
          <a:prstGeom prst="rect">
            <a:avLst/>
          </a:prstGeom>
          <a:noFill/>
        </p:spPr>
        <p:txBody>
          <a:bodyPr wrap="square" rtlCol="0">
            <a:spAutoFit/>
          </a:bodyPr>
          <a:lstStyle/>
          <a:p>
            <a:r>
              <a:rPr lang="en-GB" sz="1000" dirty="0">
                <a:solidFill>
                  <a:srgbClr val="061E42"/>
                </a:solidFill>
                <a:latin typeface="Barlow Condensed Medium" pitchFamily="2" charset="77"/>
              </a:rPr>
              <a:t>Coaching and Workforce Football Development Intern </a:t>
            </a:r>
            <a:r>
              <a:rPr lang="en-US" sz="1000" dirty="0">
                <a:solidFill>
                  <a:srgbClr val="061E42"/>
                </a:solidFill>
                <a:latin typeface="Barlow Condensed Medium" pitchFamily="2" charset="77"/>
              </a:rPr>
              <a:t>| Hampshire FA</a:t>
            </a:r>
          </a:p>
        </p:txBody>
      </p:sp>
    </p:spTree>
    <p:extLst>
      <p:ext uri="{BB962C8B-B14F-4D97-AF65-F5344CB8AC3E}">
        <p14:creationId xmlns:p14="http://schemas.microsoft.com/office/powerpoint/2010/main" val="1695054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335E51-F09A-A84F-9A0C-38F7AEF22E02}"/>
              </a:ext>
            </a:extLst>
          </p:cNvPr>
          <p:cNvPicPr>
            <a:picLocks noChangeAspect="1"/>
          </p:cNvPicPr>
          <p:nvPr/>
        </p:nvPicPr>
        <p:blipFill rotWithShape="1">
          <a:blip r:embed="rId2"/>
          <a:srcRect l="4349" r="-801" b="59554"/>
          <a:stretch/>
        </p:blipFill>
        <p:spPr>
          <a:xfrm>
            <a:off x="0" y="6371829"/>
            <a:ext cx="7288376" cy="4319984"/>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902990"/>
            <a:ext cx="5458097" cy="707886"/>
          </a:xfrm>
          <a:prstGeom prst="rect">
            <a:avLst/>
          </a:prstGeom>
          <a:noFill/>
        </p:spPr>
        <p:txBody>
          <a:bodyPr wrap="square" rtlCol="0">
            <a:spAutoFit/>
          </a:bodyPr>
          <a:lstStyle/>
          <a:p>
            <a:r>
              <a:rPr lang="en-US" sz="4000" b="1" dirty="0">
                <a:solidFill>
                  <a:srgbClr val="D83B27"/>
                </a:solidFill>
                <a:latin typeface="Barlow Condensed ExtraBold" pitchFamily="2" charset="77"/>
              </a:rPr>
              <a:t>APPLICATION PROCESS</a:t>
            </a:r>
          </a:p>
        </p:txBody>
      </p:sp>
      <p:pic>
        <p:nvPicPr>
          <p:cNvPr id="11" name="Picture 10">
            <a:extLst>
              <a:ext uri="{FF2B5EF4-FFF2-40B4-BE49-F238E27FC236}">
                <a16:creationId xmlns:a16="http://schemas.microsoft.com/office/drawing/2014/main" id="{3715E22C-7A6C-404B-A3C9-952EFDAF9AED}"/>
              </a:ext>
            </a:extLst>
          </p:cNvPr>
          <p:cNvPicPr>
            <a:picLocks noChangeAspect="1"/>
          </p:cNvPicPr>
          <p:nvPr/>
        </p:nvPicPr>
        <p:blipFill>
          <a:blip r:embed="rId3"/>
          <a:stretch>
            <a:fillRect/>
          </a:stretch>
        </p:blipFill>
        <p:spPr>
          <a:xfrm>
            <a:off x="3508539" y="9788823"/>
            <a:ext cx="542596" cy="772571"/>
          </a:xfrm>
          <a:prstGeom prst="rect">
            <a:avLst/>
          </a:prstGeom>
        </p:spPr>
      </p:pic>
      <p:sp>
        <p:nvSpPr>
          <p:cNvPr id="7" name="TextBox 6">
            <a:extLst>
              <a:ext uri="{FF2B5EF4-FFF2-40B4-BE49-F238E27FC236}">
                <a16:creationId xmlns:a16="http://schemas.microsoft.com/office/drawing/2014/main" id="{9994B3EB-5D07-43A8-96B4-C0D4A8117808}"/>
              </a:ext>
            </a:extLst>
          </p:cNvPr>
          <p:cNvSpPr txBox="1"/>
          <p:nvPr/>
        </p:nvSpPr>
        <p:spPr>
          <a:xfrm>
            <a:off x="212356" y="238540"/>
            <a:ext cx="3281692" cy="246221"/>
          </a:xfrm>
          <a:prstGeom prst="rect">
            <a:avLst/>
          </a:prstGeom>
          <a:noFill/>
        </p:spPr>
        <p:txBody>
          <a:bodyPr wrap="square" rtlCol="0">
            <a:spAutoFit/>
          </a:bodyPr>
          <a:lstStyle/>
          <a:p>
            <a:r>
              <a:rPr lang="en-GB" sz="1000" dirty="0">
                <a:solidFill>
                  <a:srgbClr val="061E42"/>
                </a:solidFill>
                <a:latin typeface="Barlow Condensed Medium" pitchFamily="2" charset="77"/>
              </a:rPr>
              <a:t>Coaching and Workforce Football Development Intern </a:t>
            </a:r>
            <a:r>
              <a:rPr lang="en-US" sz="1000" dirty="0">
                <a:solidFill>
                  <a:srgbClr val="061E42"/>
                </a:solidFill>
                <a:latin typeface="Barlow Condensed Medium" pitchFamily="2" charset="77"/>
              </a:rPr>
              <a:t>| Hampshire FA</a:t>
            </a:r>
          </a:p>
        </p:txBody>
      </p:sp>
      <p:sp>
        <p:nvSpPr>
          <p:cNvPr id="2" name="TextBox 1">
            <a:extLst>
              <a:ext uri="{FF2B5EF4-FFF2-40B4-BE49-F238E27FC236}">
                <a16:creationId xmlns:a16="http://schemas.microsoft.com/office/drawing/2014/main" id="{4B2A76EB-BDB7-9C3D-9DEF-CBF43DA1116A}"/>
              </a:ext>
            </a:extLst>
          </p:cNvPr>
          <p:cNvSpPr txBox="1"/>
          <p:nvPr/>
        </p:nvSpPr>
        <p:spPr>
          <a:xfrm>
            <a:off x="702783" y="1601154"/>
            <a:ext cx="6154108" cy="7694414"/>
          </a:xfrm>
          <a:prstGeom prst="rect">
            <a:avLst/>
          </a:prstGeom>
          <a:noFill/>
        </p:spPr>
        <p:txBody>
          <a:bodyPr wrap="square" rtlCol="0">
            <a:spAutoFit/>
          </a:bodyPr>
          <a:lstStyle/>
          <a:p>
            <a:pPr algn="just"/>
            <a:r>
              <a:rPr lang="en-GB" sz="1600" dirty="0">
                <a:solidFill>
                  <a:schemeClr val="tx1">
                    <a:lumMod val="85000"/>
                    <a:lumOff val="15000"/>
                  </a:schemeClr>
                </a:solidFill>
                <a:latin typeface="Barlow Condensed" panose="00000506000000000000" pitchFamily="2" charset="0"/>
              </a:rPr>
              <a:t>Please see the accompanying </a:t>
            </a:r>
            <a:r>
              <a:rPr lang="en-GB" sz="1600" b="1" dirty="0">
                <a:solidFill>
                  <a:schemeClr val="tx1">
                    <a:lumMod val="85000"/>
                    <a:lumOff val="15000"/>
                  </a:schemeClr>
                </a:solidFill>
                <a:latin typeface="Barlow Condensed" panose="00000506000000000000" pitchFamily="2" charset="0"/>
              </a:rPr>
              <a:t>advert &amp; job description, full role profile &amp; person specification </a:t>
            </a:r>
            <a:r>
              <a:rPr lang="en-GB" sz="1600" dirty="0">
                <a:solidFill>
                  <a:schemeClr val="tx1">
                    <a:lumMod val="85000"/>
                    <a:lumOff val="15000"/>
                  </a:schemeClr>
                </a:solidFill>
                <a:latin typeface="Barlow Condensed" panose="00000506000000000000" pitchFamily="2" charset="0"/>
              </a:rPr>
              <a:t>and</a:t>
            </a:r>
            <a:r>
              <a:rPr lang="en-GB" sz="1600" b="1" dirty="0">
                <a:solidFill>
                  <a:schemeClr val="tx1">
                    <a:lumMod val="85000"/>
                    <a:lumOff val="15000"/>
                  </a:schemeClr>
                </a:solidFill>
                <a:latin typeface="Barlow Condensed" panose="00000506000000000000" pitchFamily="2" charset="0"/>
              </a:rPr>
              <a:t> supporting information</a:t>
            </a:r>
            <a:r>
              <a:rPr lang="en-GB" sz="1600" dirty="0">
                <a:solidFill>
                  <a:schemeClr val="tx1">
                    <a:lumMod val="85000"/>
                    <a:lumOff val="15000"/>
                  </a:schemeClr>
                </a:solidFill>
                <a:latin typeface="Barlow Condensed" panose="00000506000000000000" pitchFamily="2" charset="0"/>
              </a:rPr>
              <a:t>.  These should be used as a guide when completing the application form.  The application form can be made available in alternative formats and should this be required please contact us to advise of your requirements.</a:t>
            </a:r>
          </a:p>
          <a:p>
            <a:pPr algn="just"/>
            <a:endParaRPr lang="en-GB" sz="1000" b="1" dirty="0">
              <a:solidFill>
                <a:schemeClr val="tx1">
                  <a:lumMod val="85000"/>
                  <a:lumOff val="15000"/>
                </a:schemeClr>
              </a:solidFill>
              <a:latin typeface="Barlow Condensed" panose="00000506000000000000" pitchFamily="2" charset="0"/>
            </a:endParaRPr>
          </a:p>
          <a:p>
            <a:pPr algn="just"/>
            <a:r>
              <a:rPr lang="en-GB" sz="1600" b="1" dirty="0">
                <a:solidFill>
                  <a:schemeClr val="tx1">
                    <a:lumMod val="85000"/>
                    <a:lumOff val="15000"/>
                  </a:schemeClr>
                </a:solidFill>
                <a:latin typeface="Barlow Condensed" panose="00000506000000000000" pitchFamily="2" charset="0"/>
              </a:rPr>
              <a:t>Please complete the application form by clicking </a:t>
            </a:r>
            <a:r>
              <a:rPr lang="en-GB" sz="1600" b="1" dirty="0">
                <a:solidFill>
                  <a:srgbClr val="FF0000"/>
                </a:solidFill>
                <a:latin typeface="Barlow Condensed" panose="00000506000000000000" pitchFamily="2" charset="0"/>
                <a:hlinkClick r:id="rId4">
                  <a:extLst>
                    <a:ext uri="{A12FA001-AC4F-418D-AE19-62706E023703}">
                      <ahyp:hlinkClr xmlns:ahyp="http://schemas.microsoft.com/office/drawing/2018/hyperlinkcolor" val="tx"/>
                    </a:ext>
                  </a:extLst>
                </a:hlinkClick>
              </a:rPr>
              <a:t>here</a:t>
            </a:r>
            <a:r>
              <a:rPr lang="en-GB" sz="1600" b="1" dirty="0">
                <a:solidFill>
                  <a:srgbClr val="FF0000"/>
                </a:solidFill>
                <a:latin typeface="Barlow Condensed" panose="00000506000000000000" pitchFamily="2" charset="0"/>
              </a:rPr>
              <a:t>.</a:t>
            </a:r>
          </a:p>
          <a:p>
            <a:pPr algn="just"/>
            <a:endParaRPr lang="en-GB" sz="1000" dirty="0">
              <a:solidFill>
                <a:schemeClr val="tx1">
                  <a:lumMod val="85000"/>
                  <a:lumOff val="15000"/>
                </a:schemeClr>
              </a:solidFill>
              <a:latin typeface="Barlow Condensed" panose="00000506000000000000" pitchFamily="2" charset="0"/>
            </a:endParaRPr>
          </a:p>
          <a:p>
            <a:pPr algn="just"/>
            <a:r>
              <a:rPr lang="en-GB" sz="1600" dirty="0">
                <a:solidFill>
                  <a:schemeClr val="tx1">
                    <a:lumMod val="85000"/>
                    <a:lumOff val="15000"/>
                  </a:schemeClr>
                </a:solidFill>
                <a:latin typeface="Barlow Condensed" panose="00000506000000000000" pitchFamily="2" charset="0"/>
              </a:rPr>
              <a:t>If shortlisted, you will be invited to interview for the role.  The exact format of the interview will be confirmed with notice of the interview and reasonable adjustments can be made to accommodate any needs you may have.  </a:t>
            </a:r>
          </a:p>
          <a:p>
            <a:pPr algn="just"/>
            <a:r>
              <a:rPr lang="en-GB" sz="1000" dirty="0">
                <a:solidFill>
                  <a:schemeClr val="tx1">
                    <a:lumMod val="85000"/>
                    <a:lumOff val="15000"/>
                  </a:schemeClr>
                </a:solidFill>
                <a:latin typeface="Barlow Condensed" panose="00000506000000000000" pitchFamily="2" charset="0"/>
              </a:rPr>
              <a:t> </a:t>
            </a:r>
          </a:p>
          <a:p>
            <a:pPr algn="just"/>
            <a:r>
              <a:rPr lang="en-GB" sz="1600" dirty="0">
                <a:solidFill>
                  <a:schemeClr val="tx1">
                    <a:lumMod val="85000"/>
                    <a:lumOff val="15000"/>
                  </a:schemeClr>
                </a:solidFill>
                <a:latin typeface="Barlow Condensed" panose="00000506000000000000" pitchFamily="2" charset="0"/>
              </a:rPr>
              <a:t>Hampshire FA have an understanding and commitment to </a:t>
            </a:r>
            <a:r>
              <a:rPr lang="en-GB" sz="1600" b="1" dirty="0">
                <a:solidFill>
                  <a:schemeClr val="tx1">
                    <a:lumMod val="85000"/>
                    <a:lumOff val="15000"/>
                  </a:schemeClr>
                </a:solidFill>
                <a:latin typeface="Barlow Condensed" panose="00000506000000000000" pitchFamily="2" charset="0"/>
              </a:rPr>
              <a:t>equality, diversity and inclusion </a:t>
            </a:r>
            <a:r>
              <a:rPr lang="en-GB" sz="1600" dirty="0">
                <a:solidFill>
                  <a:schemeClr val="tx1">
                    <a:lumMod val="85000"/>
                    <a:lumOff val="15000"/>
                  </a:schemeClr>
                </a:solidFill>
                <a:latin typeface="Barlow Condensed" panose="00000506000000000000" pitchFamily="2" charset="0"/>
              </a:rPr>
              <a:t>and would be grateful if you could complete an optional, anonymous equality monitoring form as part of your application.  By completing this questionnaire, you are helping us to plan for the future and ensure we recruit from a diverse pool of applicants that are appropriate and relevant to the community we serve.</a:t>
            </a:r>
          </a:p>
          <a:p>
            <a:pPr algn="just"/>
            <a:endParaRPr lang="en-GB" sz="1000" b="1" dirty="0">
              <a:solidFill>
                <a:schemeClr val="tx1">
                  <a:lumMod val="85000"/>
                  <a:lumOff val="15000"/>
                </a:schemeClr>
              </a:solidFill>
              <a:latin typeface="Barlow Condensed" panose="00000506000000000000" pitchFamily="2" charset="0"/>
            </a:endParaRPr>
          </a:p>
          <a:p>
            <a:pPr algn="just"/>
            <a:r>
              <a:rPr lang="en-GB" sz="1600" b="1" dirty="0">
                <a:solidFill>
                  <a:schemeClr val="tx1">
                    <a:lumMod val="85000"/>
                    <a:lumOff val="15000"/>
                  </a:schemeClr>
                </a:solidFill>
                <a:latin typeface="Barlow Condensed" panose="00000506000000000000" pitchFamily="2" charset="0"/>
              </a:rPr>
              <a:t>Please complete the equality monitoring form by clicking </a:t>
            </a:r>
            <a:r>
              <a:rPr lang="en-GB" sz="1600" b="1" u="sng" dirty="0">
                <a:solidFill>
                  <a:srgbClr val="D83B2D"/>
                </a:solidFill>
                <a:latin typeface="Barlow Condensed" panose="00000506000000000000" pitchFamily="2" charset="0"/>
                <a:hlinkClick r:id="rId5">
                  <a:extLst>
                    <a:ext uri="{A12FA001-AC4F-418D-AE19-62706E023703}">
                      <ahyp:hlinkClr xmlns:ahyp="http://schemas.microsoft.com/office/drawing/2018/hyperlinkcolor" val="tx"/>
                    </a:ext>
                  </a:extLst>
                </a:hlinkClick>
              </a:rPr>
              <a:t>here</a:t>
            </a:r>
            <a:r>
              <a:rPr lang="en-GB" sz="1600" b="1" dirty="0">
                <a:solidFill>
                  <a:schemeClr val="tx1">
                    <a:lumMod val="85000"/>
                    <a:lumOff val="15000"/>
                  </a:schemeClr>
                </a:solidFill>
                <a:latin typeface="Barlow Condensed" panose="00000506000000000000" pitchFamily="2" charset="0"/>
              </a:rPr>
              <a:t>.</a:t>
            </a:r>
            <a:endParaRPr lang="en-GB" sz="1600" dirty="0">
              <a:solidFill>
                <a:schemeClr val="tx1">
                  <a:lumMod val="85000"/>
                  <a:lumOff val="15000"/>
                </a:schemeClr>
              </a:solidFill>
              <a:latin typeface="Barlow Condensed" panose="00000506000000000000" pitchFamily="2" charset="0"/>
            </a:endParaRPr>
          </a:p>
          <a:p>
            <a:pPr algn="just"/>
            <a:r>
              <a:rPr lang="en-GB" sz="1000" dirty="0">
                <a:solidFill>
                  <a:schemeClr val="tx1">
                    <a:lumMod val="85000"/>
                    <a:lumOff val="15000"/>
                  </a:schemeClr>
                </a:solidFill>
                <a:latin typeface="Barlow Condensed" panose="00000506000000000000" pitchFamily="2" charset="0"/>
              </a:rPr>
              <a:t> </a:t>
            </a:r>
          </a:p>
          <a:p>
            <a:pPr algn="just"/>
            <a:r>
              <a:rPr lang="en-GB" sz="1600" dirty="0">
                <a:solidFill>
                  <a:schemeClr val="tx1">
                    <a:lumMod val="85000"/>
                    <a:lumOff val="15000"/>
                  </a:schemeClr>
                </a:solidFill>
                <a:latin typeface="Barlow Condensed" panose="00000506000000000000" pitchFamily="2" charset="0"/>
              </a:rPr>
              <a:t>Hampshire FA are committed to </a:t>
            </a:r>
            <a:r>
              <a:rPr lang="en-GB" sz="1600" b="1" dirty="0">
                <a:solidFill>
                  <a:schemeClr val="tx1">
                    <a:lumMod val="85000"/>
                    <a:lumOff val="15000"/>
                  </a:schemeClr>
                </a:solidFill>
                <a:latin typeface="Barlow Condensed" panose="00000506000000000000" pitchFamily="2" charset="0"/>
              </a:rPr>
              <a:t>safeguarding children and adults at risk</a:t>
            </a:r>
            <a:r>
              <a:rPr lang="en-GB" sz="1600" dirty="0">
                <a:solidFill>
                  <a:schemeClr val="tx1">
                    <a:lumMod val="85000"/>
                    <a:lumOff val="15000"/>
                  </a:schemeClr>
                </a:solidFill>
                <a:latin typeface="Barlow Condensed" panose="00000506000000000000" pitchFamily="2" charset="0"/>
              </a:rPr>
              <a:t>. Due to the nature of this role, the successful candidate will be required to undertake a Disclosure and Barring Service (DBS) check through the FA DBS process. The possession of a criminal record will not necessarily prevent an applicant from obtaining this post, as all cases are judged individually according to the nature of the role and information provided.</a:t>
            </a:r>
          </a:p>
          <a:p>
            <a:pPr algn="just"/>
            <a:r>
              <a:rPr lang="en-GB" sz="1000" dirty="0">
                <a:solidFill>
                  <a:schemeClr val="tx1">
                    <a:lumMod val="85000"/>
                    <a:lumOff val="15000"/>
                  </a:schemeClr>
                </a:solidFill>
                <a:latin typeface="Barlow Condensed" panose="00000506000000000000" pitchFamily="2" charset="0"/>
              </a:rPr>
              <a:t>  </a:t>
            </a:r>
          </a:p>
          <a:p>
            <a:pPr algn="just"/>
            <a:r>
              <a:rPr lang="en-GB" sz="2800" b="1" dirty="0">
                <a:solidFill>
                  <a:srgbClr val="D83B2D"/>
                </a:solidFill>
                <a:latin typeface="Barlow Condensed ExtraBold" panose="00000906000000000000" pitchFamily="2" charset="0"/>
              </a:rPr>
              <a:t>Key Dates:</a:t>
            </a:r>
            <a:endParaRPr lang="en-GB" sz="2800" dirty="0">
              <a:solidFill>
                <a:srgbClr val="D83B2D"/>
              </a:solidFill>
              <a:latin typeface="Barlow Condensed ExtraBold" panose="00000906000000000000" pitchFamily="2" charset="0"/>
            </a:endParaRPr>
          </a:p>
          <a:p>
            <a:pPr lvl="0" algn="just"/>
            <a:r>
              <a:rPr lang="en-GB" sz="2000" dirty="0">
                <a:solidFill>
                  <a:schemeClr val="tx1">
                    <a:lumMod val="85000"/>
                    <a:lumOff val="15000"/>
                  </a:schemeClr>
                </a:solidFill>
                <a:latin typeface="Barlow Condensed" panose="00000506000000000000" pitchFamily="2" charset="0"/>
              </a:rPr>
              <a:t>Application Closing date – </a:t>
            </a:r>
            <a:r>
              <a:rPr lang="en-GB" sz="2000" b="1" dirty="0">
                <a:solidFill>
                  <a:schemeClr val="tx1">
                    <a:lumMod val="85000"/>
                    <a:lumOff val="15000"/>
                  </a:schemeClr>
                </a:solidFill>
                <a:latin typeface="Barlow Condensed" panose="00000506000000000000" pitchFamily="2" charset="0"/>
              </a:rPr>
              <a:t>Friday 28</a:t>
            </a:r>
            <a:r>
              <a:rPr lang="en-GB" sz="2000" b="1" baseline="30000" dirty="0">
                <a:solidFill>
                  <a:schemeClr val="tx1">
                    <a:lumMod val="85000"/>
                    <a:lumOff val="15000"/>
                  </a:schemeClr>
                </a:solidFill>
                <a:latin typeface="Barlow Condensed" panose="00000506000000000000" pitchFamily="2" charset="0"/>
              </a:rPr>
              <a:t>th</a:t>
            </a:r>
            <a:r>
              <a:rPr lang="en-GB" sz="2000" b="1" dirty="0">
                <a:solidFill>
                  <a:schemeClr val="tx1">
                    <a:lumMod val="85000"/>
                    <a:lumOff val="15000"/>
                  </a:schemeClr>
                </a:solidFill>
                <a:latin typeface="Barlow Condensed" panose="00000506000000000000" pitchFamily="2" charset="0"/>
              </a:rPr>
              <a:t> April</a:t>
            </a:r>
            <a:endParaRPr lang="en-GB" sz="2000" dirty="0">
              <a:solidFill>
                <a:schemeClr val="tx1">
                  <a:lumMod val="85000"/>
                  <a:lumOff val="15000"/>
                </a:schemeClr>
              </a:solidFill>
              <a:latin typeface="Barlow Condensed" panose="00000506000000000000" pitchFamily="2" charset="0"/>
            </a:endParaRPr>
          </a:p>
          <a:p>
            <a:pPr lvl="0" algn="just"/>
            <a:r>
              <a:rPr lang="en-GB" sz="1600" dirty="0">
                <a:solidFill>
                  <a:schemeClr val="tx1">
                    <a:lumMod val="85000"/>
                    <a:lumOff val="15000"/>
                  </a:schemeClr>
                </a:solidFill>
                <a:latin typeface="Barlow Condensed" panose="00000506000000000000" pitchFamily="2" charset="0"/>
              </a:rPr>
              <a:t>Interview date –</a:t>
            </a:r>
            <a:r>
              <a:rPr lang="en-GB" sz="1600" b="1" dirty="0">
                <a:solidFill>
                  <a:schemeClr val="tx1">
                    <a:lumMod val="85000"/>
                    <a:lumOff val="15000"/>
                  </a:schemeClr>
                </a:solidFill>
                <a:latin typeface="Barlow Condensed" panose="00000506000000000000" pitchFamily="2" charset="0"/>
              </a:rPr>
              <a:t> 15</a:t>
            </a:r>
            <a:r>
              <a:rPr lang="en-GB" sz="1600" b="1" baseline="30000" dirty="0">
                <a:solidFill>
                  <a:schemeClr val="tx1">
                    <a:lumMod val="85000"/>
                    <a:lumOff val="15000"/>
                  </a:schemeClr>
                </a:solidFill>
                <a:latin typeface="Barlow Condensed" panose="00000506000000000000" pitchFamily="2" charset="0"/>
              </a:rPr>
              <a:t>th</a:t>
            </a:r>
            <a:r>
              <a:rPr lang="en-GB" sz="1600" b="1" dirty="0">
                <a:solidFill>
                  <a:schemeClr val="tx1">
                    <a:lumMod val="85000"/>
                    <a:lumOff val="15000"/>
                  </a:schemeClr>
                </a:solidFill>
                <a:latin typeface="Barlow Condensed" panose="00000506000000000000" pitchFamily="2" charset="0"/>
              </a:rPr>
              <a:t>, 17</a:t>
            </a:r>
            <a:r>
              <a:rPr lang="en-GB" sz="1600" b="1" baseline="30000" dirty="0">
                <a:solidFill>
                  <a:schemeClr val="tx1">
                    <a:lumMod val="85000"/>
                    <a:lumOff val="15000"/>
                  </a:schemeClr>
                </a:solidFill>
                <a:latin typeface="Barlow Condensed" panose="00000506000000000000" pitchFamily="2" charset="0"/>
              </a:rPr>
              <a:t>th</a:t>
            </a:r>
            <a:r>
              <a:rPr lang="en-GB" sz="1600" b="1" dirty="0">
                <a:solidFill>
                  <a:schemeClr val="tx1">
                    <a:lumMod val="85000"/>
                    <a:lumOff val="15000"/>
                  </a:schemeClr>
                </a:solidFill>
                <a:latin typeface="Barlow Condensed" panose="00000506000000000000" pitchFamily="2" charset="0"/>
              </a:rPr>
              <a:t> or 23</a:t>
            </a:r>
            <a:r>
              <a:rPr lang="en-GB" sz="1600" b="1" baseline="30000" dirty="0">
                <a:solidFill>
                  <a:schemeClr val="tx1">
                    <a:lumMod val="85000"/>
                    <a:lumOff val="15000"/>
                  </a:schemeClr>
                </a:solidFill>
                <a:latin typeface="Barlow Condensed" panose="00000506000000000000" pitchFamily="2" charset="0"/>
              </a:rPr>
              <a:t>rd</a:t>
            </a:r>
            <a:r>
              <a:rPr lang="en-GB" sz="1600" b="1" dirty="0">
                <a:solidFill>
                  <a:schemeClr val="tx1">
                    <a:lumMod val="85000"/>
                    <a:lumOff val="15000"/>
                  </a:schemeClr>
                </a:solidFill>
                <a:latin typeface="Barlow Condensed" panose="00000506000000000000" pitchFamily="2" charset="0"/>
              </a:rPr>
              <a:t> May </a:t>
            </a:r>
            <a:r>
              <a:rPr lang="en-GB" sz="1000" b="1" dirty="0">
                <a:solidFill>
                  <a:schemeClr val="tx1">
                    <a:lumMod val="85000"/>
                    <a:lumOff val="15000"/>
                  </a:schemeClr>
                </a:solidFill>
                <a:latin typeface="Barlow Condensed" panose="00000506000000000000" pitchFamily="2" charset="0"/>
              </a:rPr>
              <a:t>(in person @ </a:t>
            </a:r>
            <a:r>
              <a:rPr lang="en-GB" sz="1000" b="1" dirty="0" err="1">
                <a:solidFill>
                  <a:schemeClr val="tx1">
                    <a:lumMod val="85000"/>
                    <a:lumOff val="15000"/>
                  </a:schemeClr>
                </a:solidFill>
                <a:latin typeface="Barlow Condensed" panose="00000506000000000000" pitchFamily="2" charset="0"/>
              </a:rPr>
              <a:t>Winklebury</a:t>
            </a:r>
            <a:r>
              <a:rPr lang="en-GB" sz="1000" b="1" dirty="0">
                <a:solidFill>
                  <a:schemeClr val="tx1">
                    <a:lumMod val="85000"/>
                    <a:lumOff val="15000"/>
                  </a:schemeClr>
                </a:solidFill>
                <a:latin typeface="Barlow Condensed" panose="00000506000000000000" pitchFamily="2" charset="0"/>
              </a:rPr>
              <a:t> Football Complex, RG23 8BF)</a:t>
            </a:r>
            <a:endParaRPr lang="en-GB" sz="1000" dirty="0">
              <a:solidFill>
                <a:schemeClr val="tx1">
                  <a:lumMod val="85000"/>
                  <a:lumOff val="15000"/>
                </a:schemeClr>
              </a:solidFill>
              <a:latin typeface="Barlow Condensed" panose="00000506000000000000" pitchFamily="2" charset="0"/>
            </a:endParaRPr>
          </a:p>
          <a:p>
            <a:pPr algn="just">
              <a:buClr>
                <a:srgbClr val="DE3D3B"/>
              </a:buClr>
            </a:pPr>
            <a:endParaRPr lang="en-US" dirty="0">
              <a:solidFill>
                <a:schemeClr val="tx1">
                  <a:lumMod val="85000"/>
                  <a:lumOff val="15000"/>
                </a:schemeClr>
              </a:solidFill>
              <a:latin typeface="Barlow Condensed" panose="00000506000000000000" pitchFamily="2" charset="0"/>
            </a:endParaRPr>
          </a:p>
        </p:txBody>
      </p:sp>
    </p:spTree>
    <p:extLst>
      <p:ext uri="{BB962C8B-B14F-4D97-AF65-F5344CB8AC3E}">
        <p14:creationId xmlns:p14="http://schemas.microsoft.com/office/powerpoint/2010/main" val="477155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een, blue, colorful&#10;&#10;Description automatically generated">
            <a:extLst>
              <a:ext uri="{FF2B5EF4-FFF2-40B4-BE49-F238E27FC236}">
                <a16:creationId xmlns:a16="http://schemas.microsoft.com/office/drawing/2014/main" id="{38228904-8969-8840-A83E-0618E823A28E}"/>
              </a:ext>
            </a:extLst>
          </p:cNvPr>
          <p:cNvPicPr>
            <a:picLocks noChangeAspect="1"/>
          </p:cNvPicPr>
          <p:nvPr/>
        </p:nvPicPr>
        <p:blipFill rotWithShape="1">
          <a:blip r:embed="rId2"/>
          <a:srcRect l="1" t="1063" r="47598" b="-113"/>
          <a:stretch/>
        </p:blipFill>
        <p:spPr>
          <a:xfrm>
            <a:off x="-1" y="-1"/>
            <a:ext cx="7559675" cy="10704042"/>
          </a:xfrm>
          <a:prstGeom prst="rect">
            <a:avLst/>
          </a:prstGeom>
        </p:spPr>
      </p:pic>
      <p:sp>
        <p:nvSpPr>
          <p:cNvPr id="6" name="Rectangle 5">
            <a:extLst>
              <a:ext uri="{FF2B5EF4-FFF2-40B4-BE49-F238E27FC236}">
                <a16:creationId xmlns:a16="http://schemas.microsoft.com/office/drawing/2014/main" id="{D27D0476-62F8-F045-9561-738637897342}"/>
              </a:ext>
            </a:extLst>
          </p:cNvPr>
          <p:cNvSpPr/>
          <p:nvPr/>
        </p:nvSpPr>
        <p:spPr>
          <a:xfrm>
            <a:off x="13054" y="-52042"/>
            <a:ext cx="7559675" cy="10704041"/>
          </a:xfrm>
          <a:prstGeom prst="rect">
            <a:avLst/>
          </a:prstGeom>
          <a:solidFill>
            <a:srgbClr val="061E42">
              <a:alpha val="901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522F0A4-4FB9-0645-B528-4FFF6BE699E9}"/>
              </a:ext>
            </a:extLst>
          </p:cNvPr>
          <p:cNvSpPr txBox="1"/>
          <p:nvPr/>
        </p:nvSpPr>
        <p:spPr>
          <a:xfrm>
            <a:off x="444338" y="521968"/>
            <a:ext cx="6617793" cy="1323439"/>
          </a:xfrm>
          <a:prstGeom prst="rect">
            <a:avLst/>
          </a:prstGeom>
          <a:noFill/>
        </p:spPr>
        <p:txBody>
          <a:bodyPr wrap="square" rtlCol="0">
            <a:spAutoFit/>
          </a:bodyPr>
          <a:lstStyle/>
          <a:p>
            <a:pPr algn="ctr"/>
            <a:r>
              <a:rPr lang="en-GB" sz="4000" b="1" dirty="0">
                <a:solidFill>
                  <a:schemeClr val="bg1"/>
                </a:solidFill>
                <a:latin typeface="Barlow Condensed SemiBold" pitchFamily="2" charset="77"/>
              </a:rPr>
              <a:t>Coaching and Workforce Football Development Intern</a:t>
            </a:r>
            <a:endParaRPr lang="en-US" sz="4000" b="1" dirty="0">
              <a:solidFill>
                <a:schemeClr val="bg1"/>
              </a:solidFill>
              <a:latin typeface="Barlow Condensed SemiBold" pitchFamily="2" charset="77"/>
            </a:endParaRPr>
          </a:p>
        </p:txBody>
      </p:sp>
      <p:sp>
        <p:nvSpPr>
          <p:cNvPr id="10" name="TextBox 9">
            <a:extLst>
              <a:ext uri="{FF2B5EF4-FFF2-40B4-BE49-F238E27FC236}">
                <a16:creationId xmlns:a16="http://schemas.microsoft.com/office/drawing/2014/main" id="{FA18AC56-5437-C543-ABAC-00E6BE4FFE03}"/>
              </a:ext>
            </a:extLst>
          </p:cNvPr>
          <p:cNvSpPr txBox="1"/>
          <p:nvPr/>
        </p:nvSpPr>
        <p:spPr>
          <a:xfrm>
            <a:off x="659756" y="2643492"/>
            <a:ext cx="6348087" cy="1046440"/>
          </a:xfrm>
          <a:prstGeom prst="rect">
            <a:avLst/>
          </a:prstGeom>
          <a:noFill/>
        </p:spPr>
        <p:txBody>
          <a:bodyPr wrap="square" rtlCol="0">
            <a:spAutoFit/>
          </a:bodyPr>
          <a:lstStyle/>
          <a:p>
            <a:pPr algn="just"/>
            <a:r>
              <a:rPr lang="en-US" sz="2000" b="1" dirty="0">
                <a:solidFill>
                  <a:srgbClr val="D83B27"/>
                </a:solidFill>
                <a:latin typeface="Barlow Condensed ExtraBold" panose="00000906000000000000" pitchFamily="2" charset="0"/>
              </a:rPr>
              <a:t>What is the role?</a:t>
            </a:r>
            <a:endParaRPr lang="en-US" sz="2000" i="1" dirty="0">
              <a:solidFill>
                <a:schemeClr val="bg1"/>
              </a:solidFill>
              <a:latin typeface="Barlow Condensed ExtraBold" panose="00000906000000000000" pitchFamily="2" charset="0"/>
            </a:endParaRPr>
          </a:p>
          <a:p>
            <a:pPr algn="just"/>
            <a:r>
              <a:rPr lang="en-GB" sz="1400" dirty="0">
                <a:solidFill>
                  <a:schemeClr val="bg1"/>
                </a:solidFill>
                <a:latin typeface="Barlow Condensed" panose="00000506000000000000" pitchFamily="2" charset="0"/>
              </a:rPr>
              <a:t>We are looking for someone to support the development of the grassroots coaching and volunteer workforce in Hampshire; through assisting the delivery of a programme of continued professional development for grassroots coaches and inspiring young people to play a pivotal role in local football,</a:t>
            </a:r>
            <a:endParaRPr lang="en-US" sz="1400" dirty="0">
              <a:solidFill>
                <a:schemeClr val="bg1"/>
              </a:solidFill>
              <a:latin typeface="Barlow Condensed" panose="00000506000000000000" pitchFamily="2" charset="0"/>
            </a:endParaRPr>
          </a:p>
        </p:txBody>
      </p:sp>
      <p:pic>
        <p:nvPicPr>
          <p:cNvPr id="11" name="Picture 10" descr="A picture containing shape&#10;&#10;Description automatically generated">
            <a:extLst>
              <a:ext uri="{FF2B5EF4-FFF2-40B4-BE49-F238E27FC236}">
                <a16:creationId xmlns:a16="http://schemas.microsoft.com/office/drawing/2014/main" id="{DA970D13-F72A-E644-85AA-303FF58BC72C}"/>
              </a:ext>
            </a:extLst>
          </p:cNvPr>
          <p:cNvPicPr>
            <a:picLocks noChangeAspect="1"/>
          </p:cNvPicPr>
          <p:nvPr/>
        </p:nvPicPr>
        <p:blipFill>
          <a:blip r:embed="rId3"/>
          <a:stretch>
            <a:fillRect/>
          </a:stretch>
        </p:blipFill>
        <p:spPr>
          <a:xfrm>
            <a:off x="3493730" y="9838175"/>
            <a:ext cx="571569" cy="813824"/>
          </a:xfrm>
          <a:prstGeom prst="rect">
            <a:avLst/>
          </a:prstGeom>
        </p:spPr>
      </p:pic>
      <p:sp>
        <p:nvSpPr>
          <p:cNvPr id="17" name="TextBox 16">
            <a:extLst>
              <a:ext uri="{FF2B5EF4-FFF2-40B4-BE49-F238E27FC236}">
                <a16:creationId xmlns:a16="http://schemas.microsoft.com/office/drawing/2014/main" id="{05CEFB03-65C9-D446-96CC-B0A4E1D62E67}"/>
              </a:ext>
            </a:extLst>
          </p:cNvPr>
          <p:cNvSpPr txBox="1"/>
          <p:nvPr/>
        </p:nvSpPr>
        <p:spPr>
          <a:xfrm>
            <a:off x="659756" y="3768958"/>
            <a:ext cx="6456662" cy="1692771"/>
          </a:xfrm>
          <a:prstGeom prst="rect">
            <a:avLst/>
          </a:prstGeom>
          <a:noFill/>
        </p:spPr>
        <p:txBody>
          <a:bodyPr wrap="square" rtlCol="0">
            <a:spAutoFit/>
          </a:bodyPr>
          <a:lstStyle/>
          <a:p>
            <a:r>
              <a:rPr lang="en-US" sz="2000" b="1" dirty="0">
                <a:solidFill>
                  <a:srgbClr val="D83B27"/>
                </a:solidFill>
                <a:latin typeface="Barlow Condensed ExtraBold" panose="00000906000000000000" pitchFamily="2" charset="0"/>
              </a:rPr>
              <a:t>What will you do?</a:t>
            </a:r>
            <a:endParaRPr lang="en-US" sz="2000" i="1" dirty="0">
              <a:solidFill>
                <a:schemeClr val="bg1"/>
              </a:solidFill>
              <a:latin typeface="Barlow Condensed ExtraBold" panose="00000906000000000000" pitchFamily="2" charset="0"/>
            </a:endParaRPr>
          </a:p>
          <a:p>
            <a:pPr marL="342900" indent="-342900" algn="just">
              <a:buClr>
                <a:srgbClr val="B11C02"/>
              </a:buClr>
              <a:buFont typeface="Arial" panose="020B0604020202020204" pitchFamily="34" charset="0"/>
              <a:buChar char="•"/>
            </a:pPr>
            <a:r>
              <a:rPr lang="en-GB" sz="1400" dirty="0">
                <a:solidFill>
                  <a:schemeClr val="bg1"/>
                </a:solidFill>
                <a:latin typeface="Barlow Condensed" panose="00000506000000000000" pitchFamily="2" charset="0"/>
              </a:rPr>
              <a:t>You will support the growth, retention and development of the Hampshire FA Coaches Community</a:t>
            </a:r>
          </a:p>
          <a:p>
            <a:pPr marL="342900" indent="-342900" algn="just">
              <a:buClr>
                <a:srgbClr val="B11C02"/>
              </a:buClr>
              <a:buFont typeface="Arial" panose="020B0604020202020204" pitchFamily="34" charset="0"/>
              <a:buChar char="•"/>
            </a:pPr>
            <a:r>
              <a:rPr lang="en-GB" sz="1400" dirty="0">
                <a:solidFill>
                  <a:schemeClr val="bg1"/>
                </a:solidFill>
                <a:latin typeface="Barlow Condensed" panose="00000506000000000000" pitchFamily="2" charset="0"/>
              </a:rPr>
              <a:t>You will support the research, planning and delivery of county wide CPD events</a:t>
            </a:r>
          </a:p>
          <a:p>
            <a:pPr marL="342900" indent="-342900" algn="just">
              <a:buClr>
                <a:srgbClr val="B11C02"/>
              </a:buClr>
              <a:buFont typeface="Arial" panose="020B0604020202020204" pitchFamily="34" charset="0"/>
              <a:buChar char="•"/>
            </a:pPr>
            <a:r>
              <a:rPr lang="en-GB" sz="1400" dirty="0">
                <a:solidFill>
                  <a:schemeClr val="bg1"/>
                </a:solidFill>
                <a:latin typeface="Barlow Condensed" panose="00000506000000000000" pitchFamily="2" charset="0"/>
              </a:rPr>
              <a:t>You will develop case studies of celebrated grassroots coaches across the male, female and disability pathway </a:t>
            </a:r>
          </a:p>
          <a:p>
            <a:pPr marL="342900" indent="-342900" algn="just">
              <a:buClr>
                <a:srgbClr val="B11C02"/>
              </a:buClr>
              <a:buFont typeface="Arial" panose="020B0604020202020204" pitchFamily="34" charset="0"/>
              <a:buChar char="•"/>
            </a:pPr>
            <a:r>
              <a:rPr lang="en-GB" sz="1400" dirty="0">
                <a:solidFill>
                  <a:schemeClr val="bg1"/>
                </a:solidFill>
                <a:latin typeface="Barlow Condensed" panose="00000506000000000000" pitchFamily="2" charset="0"/>
              </a:rPr>
              <a:t>You will collaborate with the Hampshire FA Youth Network, and support their project delivery </a:t>
            </a:r>
          </a:p>
          <a:p>
            <a:pPr marL="342900" indent="-342900" algn="just">
              <a:buClr>
                <a:srgbClr val="B11C02"/>
              </a:buClr>
              <a:buFont typeface="Arial" panose="020B0604020202020204" pitchFamily="34" charset="0"/>
              <a:buChar char="•"/>
            </a:pPr>
            <a:r>
              <a:rPr lang="en-GB" sz="1400" dirty="0">
                <a:solidFill>
                  <a:schemeClr val="bg1"/>
                </a:solidFill>
                <a:latin typeface="Barlow Condensed" panose="00000506000000000000" pitchFamily="2" charset="0"/>
              </a:rPr>
              <a:t>You will support the diversification of the grassroots coaching workforce in Hampshire</a:t>
            </a:r>
          </a:p>
        </p:txBody>
      </p:sp>
      <p:sp>
        <p:nvSpPr>
          <p:cNvPr id="18" name="TextBox 17">
            <a:extLst>
              <a:ext uri="{FF2B5EF4-FFF2-40B4-BE49-F238E27FC236}">
                <a16:creationId xmlns:a16="http://schemas.microsoft.com/office/drawing/2014/main" id="{DA4549FD-D558-194A-8286-AD0E21539C64}"/>
              </a:ext>
            </a:extLst>
          </p:cNvPr>
          <p:cNvSpPr txBox="1"/>
          <p:nvPr/>
        </p:nvSpPr>
        <p:spPr>
          <a:xfrm>
            <a:off x="632228" y="5523771"/>
            <a:ext cx="6321328" cy="1261884"/>
          </a:xfrm>
          <a:prstGeom prst="rect">
            <a:avLst/>
          </a:prstGeom>
          <a:noFill/>
        </p:spPr>
        <p:txBody>
          <a:bodyPr wrap="square" rtlCol="0">
            <a:spAutoFit/>
          </a:bodyPr>
          <a:lstStyle/>
          <a:p>
            <a:pPr algn="just"/>
            <a:r>
              <a:rPr lang="en-US" sz="2000" b="1" dirty="0">
                <a:solidFill>
                  <a:srgbClr val="D83B27"/>
                </a:solidFill>
                <a:latin typeface="Barlow Condensed ExtraBold" panose="00000906000000000000" pitchFamily="2" charset="0"/>
              </a:rPr>
              <a:t>What do you need?</a:t>
            </a:r>
            <a:endParaRPr lang="en-US" sz="2000" i="1" dirty="0">
              <a:solidFill>
                <a:schemeClr val="bg1"/>
              </a:solidFill>
              <a:latin typeface="Barlow Condensed ExtraBold" panose="00000906000000000000" pitchFamily="2" charset="0"/>
            </a:endParaRPr>
          </a:p>
          <a:p>
            <a:pPr marL="342900" indent="-342900" algn="just">
              <a:buClr>
                <a:srgbClr val="B11C02"/>
              </a:buClr>
              <a:buFont typeface="Arial" panose="020B0604020202020204" pitchFamily="34" charset="0"/>
              <a:buChar char="•"/>
            </a:pPr>
            <a:r>
              <a:rPr lang="en-US" sz="1400" dirty="0">
                <a:solidFill>
                  <a:schemeClr val="bg1"/>
                </a:solidFill>
                <a:latin typeface="Barlow Condensed" panose="00000506000000000000" pitchFamily="2" charset="0"/>
              </a:rPr>
              <a:t>A determination to develop coaches and young people</a:t>
            </a:r>
          </a:p>
          <a:p>
            <a:pPr marL="342900" indent="-342900" algn="just">
              <a:buClr>
                <a:srgbClr val="B11C02"/>
              </a:buClr>
              <a:buFont typeface="Arial" panose="020B0604020202020204" pitchFamily="34" charset="0"/>
              <a:buChar char="•"/>
            </a:pPr>
            <a:r>
              <a:rPr lang="en-US" sz="1400" dirty="0">
                <a:solidFill>
                  <a:schemeClr val="bg1"/>
                </a:solidFill>
                <a:latin typeface="Barlow Condensed" panose="00000506000000000000" pitchFamily="2" charset="0"/>
              </a:rPr>
              <a:t>The ability to build and maintain working relationships </a:t>
            </a:r>
          </a:p>
          <a:p>
            <a:pPr marL="342900" indent="-342900" algn="just">
              <a:buClr>
                <a:srgbClr val="B11C02"/>
              </a:buClr>
              <a:buFont typeface="Arial" panose="020B0604020202020204" pitchFamily="34" charset="0"/>
              <a:buChar char="•"/>
            </a:pPr>
            <a:r>
              <a:rPr lang="en-US" sz="1400" dirty="0">
                <a:solidFill>
                  <a:schemeClr val="bg1"/>
                </a:solidFill>
                <a:latin typeface="Barlow Condensed" panose="00000506000000000000" pitchFamily="2" charset="0"/>
              </a:rPr>
              <a:t>The ability to work independently and as part of a team</a:t>
            </a:r>
          </a:p>
          <a:p>
            <a:pPr marL="342900" indent="-342900" algn="just">
              <a:buClr>
                <a:srgbClr val="B11C02"/>
              </a:buClr>
              <a:buFont typeface="Arial" panose="020B0604020202020204" pitchFamily="34" charset="0"/>
              <a:buChar char="•"/>
            </a:pPr>
            <a:r>
              <a:rPr lang="en-US" sz="1400" dirty="0">
                <a:solidFill>
                  <a:schemeClr val="bg1"/>
                </a:solidFill>
                <a:latin typeface="Barlow Condensed" panose="00000506000000000000" pitchFamily="2" charset="0"/>
              </a:rPr>
              <a:t>The determination to fail </a:t>
            </a:r>
            <a:r>
              <a:rPr lang="en-GB" sz="1400" dirty="0">
                <a:solidFill>
                  <a:schemeClr val="bg1"/>
                </a:solidFill>
                <a:latin typeface="Barlow Condensed" panose="00000506000000000000" pitchFamily="2" charset="0"/>
              </a:rPr>
              <a:t>forwards</a:t>
            </a:r>
            <a:r>
              <a:rPr lang="en-US" sz="1400" dirty="0">
                <a:solidFill>
                  <a:schemeClr val="bg1"/>
                </a:solidFill>
                <a:latin typeface="Barlow Condensed" panose="00000506000000000000" pitchFamily="2" charset="0"/>
              </a:rPr>
              <a:t> - try &gt; fail &gt; learn &gt; repeat</a:t>
            </a:r>
          </a:p>
        </p:txBody>
      </p:sp>
      <p:sp>
        <p:nvSpPr>
          <p:cNvPr id="13" name="TextBox 12">
            <a:extLst>
              <a:ext uri="{FF2B5EF4-FFF2-40B4-BE49-F238E27FC236}">
                <a16:creationId xmlns:a16="http://schemas.microsoft.com/office/drawing/2014/main" id="{E084C774-99BB-4C01-910E-E649AFA0F88B}"/>
              </a:ext>
            </a:extLst>
          </p:cNvPr>
          <p:cNvSpPr txBox="1"/>
          <p:nvPr/>
        </p:nvSpPr>
        <p:spPr>
          <a:xfrm>
            <a:off x="212356" y="238540"/>
            <a:ext cx="3281692" cy="246221"/>
          </a:xfrm>
          <a:prstGeom prst="rect">
            <a:avLst/>
          </a:prstGeom>
          <a:noFill/>
        </p:spPr>
        <p:txBody>
          <a:bodyPr wrap="square" rtlCol="0">
            <a:spAutoFit/>
          </a:bodyPr>
          <a:lstStyle/>
          <a:p>
            <a:r>
              <a:rPr lang="en-GB" sz="1000" dirty="0">
                <a:solidFill>
                  <a:schemeClr val="bg1"/>
                </a:solidFill>
                <a:latin typeface="Barlow Condensed Medium" pitchFamily="2" charset="77"/>
              </a:rPr>
              <a:t>Coaching and Workforce Football Development Intern</a:t>
            </a:r>
            <a:r>
              <a:rPr lang="en-US" sz="1000" dirty="0">
                <a:solidFill>
                  <a:schemeClr val="bg1"/>
                </a:solidFill>
                <a:latin typeface="Barlow Condensed Medium" pitchFamily="2" charset="77"/>
              </a:rPr>
              <a:t> | Hampshire FA</a:t>
            </a:r>
          </a:p>
        </p:txBody>
      </p:sp>
      <p:pic>
        <p:nvPicPr>
          <p:cNvPr id="5" name="Picture 4" descr="Qr code&#10;&#10;Description automatically generated">
            <a:extLst>
              <a:ext uri="{FF2B5EF4-FFF2-40B4-BE49-F238E27FC236}">
                <a16:creationId xmlns:a16="http://schemas.microsoft.com/office/drawing/2014/main" id="{79D85A13-88B1-E120-1AA9-DFDEEAD5B82C}"/>
              </a:ext>
            </a:extLst>
          </p:cNvPr>
          <p:cNvPicPr>
            <a:picLocks noChangeAspect="1"/>
          </p:cNvPicPr>
          <p:nvPr/>
        </p:nvPicPr>
        <p:blipFill rotWithShape="1">
          <a:blip r:embed="rId4"/>
          <a:srcRect l="27226" t="38236" r="26810" b="16024"/>
          <a:stretch/>
        </p:blipFill>
        <p:spPr>
          <a:xfrm>
            <a:off x="2973790" y="7975342"/>
            <a:ext cx="1245900" cy="1239851"/>
          </a:xfrm>
          <a:prstGeom prst="rect">
            <a:avLst/>
          </a:prstGeom>
        </p:spPr>
      </p:pic>
      <p:sp>
        <p:nvSpPr>
          <p:cNvPr id="2" name="TextBox 1">
            <a:extLst>
              <a:ext uri="{FF2B5EF4-FFF2-40B4-BE49-F238E27FC236}">
                <a16:creationId xmlns:a16="http://schemas.microsoft.com/office/drawing/2014/main" id="{69D3C1D7-5F03-0393-F2C6-0D613A67BCCF}"/>
              </a:ext>
            </a:extLst>
          </p:cNvPr>
          <p:cNvSpPr txBox="1"/>
          <p:nvPr/>
        </p:nvSpPr>
        <p:spPr>
          <a:xfrm>
            <a:off x="672811" y="2100681"/>
            <a:ext cx="6348087" cy="720000"/>
          </a:xfrm>
          <a:prstGeom prst="rect">
            <a:avLst/>
          </a:prstGeom>
          <a:noFill/>
        </p:spPr>
        <p:txBody>
          <a:bodyPr wrap="square" tIns="0" bIns="0" rtlCol="0">
            <a:noAutofit/>
          </a:bodyPr>
          <a:lstStyle/>
          <a:p>
            <a:r>
              <a:rPr lang="en-US" sz="2000" b="1" dirty="0">
                <a:solidFill>
                  <a:srgbClr val="D83B27"/>
                </a:solidFill>
                <a:latin typeface="Barlow Condensed ExtraBold" panose="00000906000000000000" pitchFamily="2" charset="0"/>
              </a:rPr>
              <a:t>Renumeration:</a:t>
            </a:r>
            <a:r>
              <a:rPr lang="en-US" sz="2000" b="1" dirty="0">
                <a:solidFill>
                  <a:srgbClr val="DE3D3B"/>
                </a:solidFill>
                <a:latin typeface="Barlow Condensed ExtraBold" panose="00000906000000000000" pitchFamily="2" charset="0"/>
              </a:rPr>
              <a:t> </a:t>
            </a:r>
            <a:r>
              <a:rPr lang="en-US" sz="1600" b="1" dirty="0">
                <a:solidFill>
                  <a:schemeClr val="bg1"/>
                </a:solidFill>
                <a:latin typeface="Barlow Condensed ExtraBold" panose="00000906000000000000" pitchFamily="2" charset="0"/>
              </a:rPr>
              <a:t>Unpaid</a:t>
            </a:r>
            <a:r>
              <a:rPr lang="en-US" sz="1600" b="1" dirty="0">
                <a:solidFill>
                  <a:srgbClr val="DE3D3B"/>
                </a:solidFill>
                <a:latin typeface="Barlow Condensed ExtraBold" panose="00000906000000000000" pitchFamily="2" charset="0"/>
              </a:rPr>
              <a:t>		</a:t>
            </a:r>
            <a:r>
              <a:rPr lang="en-US" sz="2000" b="1" dirty="0">
                <a:solidFill>
                  <a:srgbClr val="DE3D3B"/>
                </a:solidFill>
                <a:latin typeface="Barlow Condensed ExtraBold" panose="00000906000000000000" pitchFamily="2" charset="0"/>
              </a:rPr>
              <a:t>	Placement</a:t>
            </a:r>
            <a:r>
              <a:rPr lang="en-US" sz="2000" b="1" dirty="0">
                <a:solidFill>
                  <a:srgbClr val="D83B27"/>
                </a:solidFill>
                <a:latin typeface="Barlow Condensed ExtraBold" panose="00000906000000000000" pitchFamily="2" charset="0"/>
              </a:rPr>
              <a:t>:</a:t>
            </a:r>
            <a:r>
              <a:rPr lang="en-US" sz="2000" b="1" dirty="0">
                <a:solidFill>
                  <a:srgbClr val="DE3D3B"/>
                </a:solidFill>
                <a:latin typeface="Barlow Condensed ExtraBold" panose="00000906000000000000" pitchFamily="2" charset="0"/>
              </a:rPr>
              <a:t> </a:t>
            </a:r>
            <a:r>
              <a:rPr lang="en-US" sz="1600" b="1" dirty="0">
                <a:solidFill>
                  <a:schemeClr val="bg1"/>
                </a:solidFill>
                <a:latin typeface="Barlow Condensed" panose="00000506000000000000" pitchFamily="2" charset="0"/>
              </a:rPr>
              <a:t>FT Sept ‘23 to Sept ‘24</a:t>
            </a:r>
          </a:p>
          <a:p>
            <a:r>
              <a:rPr lang="en-US" sz="1000" b="1" i="1" dirty="0">
                <a:solidFill>
                  <a:schemeClr val="bg1"/>
                </a:solidFill>
                <a:latin typeface="Barlow Condensed" panose="00000506000000000000" pitchFamily="2" charset="0"/>
              </a:rPr>
              <a:t>(£100 monthly contribution for travel expenses)</a:t>
            </a:r>
          </a:p>
          <a:p>
            <a:r>
              <a:rPr lang="en-US" b="1" baseline="-25000" dirty="0">
                <a:solidFill>
                  <a:schemeClr val="bg1"/>
                </a:solidFill>
                <a:latin typeface="Barlow Condensed" panose="00000506000000000000" pitchFamily="2" charset="0"/>
              </a:rPr>
              <a:t>									 </a:t>
            </a:r>
            <a:endParaRPr lang="en-US" b="1" baseline="30000" dirty="0">
              <a:solidFill>
                <a:schemeClr val="bg1"/>
              </a:solidFill>
              <a:latin typeface="Barlow Condensed" panose="00000506000000000000" pitchFamily="2" charset="0"/>
            </a:endParaRPr>
          </a:p>
          <a:p>
            <a:endParaRPr lang="en-US" b="1" dirty="0">
              <a:solidFill>
                <a:schemeClr val="bg1"/>
              </a:solidFill>
              <a:latin typeface="Barlow Condensed" panose="00000506000000000000" pitchFamily="2" charset="0"/>
            </a:endParaRPr>
          </a:p>
        </p:txBody>
      </p:sp>
      <p:sp>
        <p:nvSpPr>
          <p:cNvPr id="3" name="Rectangle 2">
            <a:extLst>
              <a:ext uri="{FF2B5EF4-FFF2-40B4-BE49-F238E27FC236}">
                <a16:creationId xmlns:a16="http://schemas.microsoft.com/office/drawing/2014/main" id="{3168F1E7-5E5F-C730-DF2C-3629B0A7CAD3}"/>
              </a:ext>
            </a:extLst>
          </p:cNvPr>
          <p:cNvSpPr/>
          <p:nvPr/>
        </p:nvSpPr>
        <p:spPr>
          <a:xfrm>
            <a:off x="632228" y="6847697"/>
            <a:ext cx="6348087" cy="2769989"/>
          </a:xfrm>
          <a:prstGeom prst="rect">
            <a:avLst/>
          </a:prstGeom>
          <a:noFill/>
        </p:spPr>
        <p:txBody>
          <a:bodyPr wrap="square" numCol="1">
            <a:spAutoFit/>
          </a:bodyPr>
          <a:lstStyle/>
          <a:p>
            <a:pPr>
              <a:buClr>
                <a:srgbClr val="B11C02"/>
              </a:buClr>
            </a:pPr>
            <a:r>
              <a:rPr lang="en-US" sz="2000" b="1" dirty="0">
                <a:solidFill>
                  <a:srgbClr val="D93A27"/>
                </a:solidFill>
                <a:latin typeface="Barlow Condensed ExtraBold" panose="00000906000000000000" pitchFamily="2" charset="0"/>
              </a:rPr>
              <a:t>Applications by </a:t>
            </a:r>
            <a:r>
              <a:rPr lang="en-GB" sz="2000" b="1" dirty="0">
                <a:solidFill>
                  <a:srgbClr val="D93A27"/>
                </a:solidFill>
                <a:latin typeface="Barlow Condensed ExtraBold" panose="00000906000000000000" pitchFamily="2" charset="0"/>
              </a:rPr>
              <a:t>Friday 28th April 2023</a:t>
            </a:r>
            <a:r>
              <a:rPr lang="en-US" sz="2000" b="1" dirty="0">
                <a:solidFill>
                  <a:srgbClr val="D93A27"/>
                </a:solidFill>
                <a:latin typeface="Barlow Condensed ExtraBold" panose="00000906000000000000" pitchFamily="2" charset="0"/>
              </a:rPr>
              <a:t>:</a:t>
            </a:r>
          </a:p>
          <a:p>
            <a:pPr algn="just">
              <a:buClr>
                <a:srgbClr val="B11C02"/>
              </a:buClr>
            </a:pPr>
            <a:r>
              <a:rPr lang="en-US" sz="1400" dirty="0">
                <a:solidFill>
                  <a:schemeClr val="bg1"/>
                </a:solidFill>
                <a:latin typeface="Barlow Condensed" panose="00000506000000000000" pitchFamily="2" charset="0"/>
              </a:rPr>
              <a:t>To apply, complete the online application form. Interview dates: 15</a:t>
            </a:r>
            <a:r>
              <a:rPr lang="en-US" sz="1400" baseline="30000" dirty="0">
                <a:solidFill>
                  <a:schemeClr val="bg1"/>
                </a:solidFill>
                <a:latin typeface="Barlow Condensed" panose="00000506000000000000" pitchFamily="2" charset="0"/>
              </a:rPr>
              <a:t>th</a:t>
            </a:r>
            <a:r>
              <a:rPr lang="en-US" sz="1400" dirty="0">
                <a:solidFill>
                  <a:schemeClr val="bg1"/>
                </a:solidFill>
                <a:latin typeface="Barlow Condensed" panose="00000506000000000000" pitchFamily="2" charset="0"/>
              </a:rPr>
              <a:t>, 17</a:t>
            </a:r>
            <a:r>
              <a:rPr lang="en-US" sz="1400" baseline="30000" dirty="0">
                <a:solidFill>
                  <a:schemeClr val="bg1"/>
                </a:solidFill>
                <a:latin typeface="Barlow Condensed" panose="00000506000000000000" pitchFamily="2" charset="0"/>
              </a:rPr>
              <a:t>th</a:t>
            </a:r>
            <a:r>
              <a:rPr lang="en-US" sz="1400" dirty="0">
                <a:solidFill>
                  <a:schemeClr val="bg1"/>
                </a:solidFill>
                <a:latin typeface="Barlow Condensed" panose="00000506000000000000" pitchFamily="2" charset="0"/>
              </a:rPr>
              <a:t>, or 23</a:t>
            </a:r>
            <a:r>
              <a:rPr lang="en-US" sz="1400" baseline="30000" dirty="0">
                <a:solidFill>
                  <a:schemeClr val="bg1"/>
                </a:solidFill>
                <a:latin typeface="Barlow Condensed" panose="00000506000000000000" pitchFamily="2" charset="0"/>
              </a:rPr>
              <a:t>rd</a:t>
            </a:r>
            <a:r>
              <a:rPr lang="en-US" sz="1400" dirty="0">
                <a:solidFill>
                  <a:schemeClr val="bg1"/>
                </a:solidFill>
                <a:latin typeface="Barlow Condensed" panose="00000506000000000000" pitchFamily="2" charset="0"/>
              </a:rPr>
              <a:t> May 2023. </a:t>
            </a: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r>
              <a:rPr lang="en-US" sz="1400" dirty="0">
                <a:solidFill>
                  <a:schemeClr val="bg1"/>
                </a:solidFill>
                <a:latin typeface="Barlow Condensed" panose="00000506000000000000" pitchFamily="2" charset="0"/>
              </a:rPr>
              <a:t>Access the form by scanning this QR code with a smartphone:</a:t>
            </a: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r>
              <a:rPr lang="en-US" sz="1400" dirty="0">
                <a:solidFill>
                  <a:schemeClr val="bg1"/>
                </a:solidFill>
                <a:latin typeface="Barlow Condensed" panose="00000506000000000000" pitchFamily="2" charset="0"/>
              </a:rPr>
              <a:t> </a:t>
            </a: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GB" sz="1400" dirty="0">
              <a:solidFill>
                <a:schemeClr val="bg1"/>
              </a:solidFill>
              <a:latin typeface="Barlow Condensed" panose="00000506000000000000" pitchFamily="2" charset="0"/>
            </a:endParaRPr>
          </a:p>
          <a:p>
            <a:pPr algn="just">
              <a:buClr>
                <a:srgbClr val="B11C02"/>
              </a:buClr>
            </a:pPr>
            <a:r>
              <a:rPr lang="en-US" sz="1400" dirty="0">
                <a:solidFill>
                  <a:schemeClr val="bg1"/>
                </a:solidFill>
                <a:latin typeface="Barlow Condensed" panose="00000506000000000000" pitchFamily="2" charset="0"/>
              </a:rPr>
              <a:t>Or via :</a:t>
            </a:r>
            <a:r>
              <a:rPr lang="en-GB" sz="1400" dirty="0">
                <a:solidFill>
                  <a:schemeClr val="bg1"/>
                </a:solidFill>
                <a:latin typeface="Barlow Condensed" panose="00000506000000000000" pitchFamily="2" charset="0"/>
              </a:rPr>
              <a:t> 			</a:t>
            </a:r>
            <a:r>
              <a:rPr lang="en-US" sz="1400" b="1" dirty="0">
                <a:solidFill>
                  <a:schemeClr val="bg1"/>
                </a:solidFill>
                <a:latin typeface="Barlow Condensed" panose="00000506000000000000" pitchFamily="2" charset="0"/>
                <a:hlinkClick r:id="rId5">
                  <a:extLst>
                    <a:ext uri="{A12FA001-AC4F-418D-AE19-62706E023703}">
                      <ahyp:hlinkClr xmlns:ahyp="http://schemas.microsoft.com/office/drawing/2018/hyperlinkcolor" val="tx"/>
                    </a:ext>
                  </a:extLst>
                </a:hlinkClick>
              </a:rPr>
              <a:t>https://forms.office.com/e/N64NE7BWLZ</a:t>
            </a:r>
            <a:r>
              <a:rPr lang="en-US" sz="1400" b="1" dirty="0">
                <a:solidFill>
                  <a:schemeClr val="bg1"/>
                </a:solidFill>
                <a:latin typeface="Barlow Condensed" panose="00000506000000000000" pitchFamily="2" charset="0"/>
              </a:rPr>
              <a:t>  </a:t>
            </a:r>
          </a:p>
        </p:txBody>
      </p:sp>
    </p:spTree>
    <p:extLst>
      <p:ext uri="{BB962C8B-B14F-4D97-AF65-F5344CB8AC3E}">
        <p14:creationId xmlns:p14="http://schemas.microsoft.com/office/powerpoint/2010/main" val="528415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0FB5B6-46FF-DD46-9781-200E655228A7}"/>
              </a:ext>
            </a:extLst>
          </p:cNvPr>
          <p:cNvPicPr>
            <a:picLocks noChangeAspect="1"/>
          </p:cNvPicPr>
          <p:nvPr/>
        </p:nvPicPr>
        <p:blipFill>
          <a:blip r:embed="rId2"/>
          <a:stretch>
            <a:fillRect/>
          </a:stretch>
        </p:blipFill>
        <p:spPr>
          <a:xfrm>
            <a:off x="3175" y="0"/>
            <a:ext cx="7556500" cy="10680700"/>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600524"/>
            <a:ext cx="5458097" cy="1323439"/>
          </a:xfrm>
          <a:prstGeom prst="rect">
            <a:avLst/>
          </a:prstGeom>
          <a:noFill/>
        </p:spPr>
        <p:txBody>
          <a:bodyPr wrap="square" rtlCol="0">
            <a:spAutoFit/>
          </a:bodyPr>
          <a:lstStyle/>
          <a:p>
            <a:r>
              <a:rPr lang="en-US" sz="4000" b="1" dirty="0">
                <a:solidFill>
                  <a:srgbClr val="D83B27"/>
                </a:solidFill>
                <a:latin typeface="Barlow Condensed ExtraBold" pitchFamily="2" charset="77"/>
              </a:rPr>
              <a:t>FULL ROLE PROFILE &amp; PERSON SPECIFICATION</a:t>
            </a:r>
          </a:p>
        </p:txBody>
      </p:sp>
      <p:sp>
        <p:nvSpPr>
          <p:cNvPr id="7" name="TextBox 6">
            <a:extLst>
              <a:ext uri="{FF2B5EF4-FFF2-40B4-BE49-F238E27FC236}">
                <a16:creationId xmlns:a16="http://schemas.microsoft.com/office/drawing/2014/main" id="{58EF9228-3091-4A4B-910D-1161843E804F}"/>
              </a:ext>
            </a:extLst>
          </p:cNvPr>
          <p:cNvSpPr txBox="1"/>
          <p:nvPr/>
        </p:nvSpPr>
        <p:spPr>
          <a:xfrm>
            <a:off x="498566" y="1954828"/>
            <a:ext cx="6562543" cy="461665"/>
          </a:xfrm>
          <a:prstGeom prst="rect">
            <a:avLst/>
          </a:prstGeom>
          <a:noFill/>
        </p:spPr>
        <p:txBody>
          <a:bodyPr wrap="square" rtlCol="0">
            <a:spAutoFit/>
          </a:bodyPr>
          <a:lstStyle/>
          <a:p>
            <a:r>
              <a:rPr lang="en-GB" sz="1200" dirty="0">
                <a:solidFill>
                  <a:schemeClr val="tx1">
                    <a:lumMod val="85000"/>
                    <a:lumOff val="15000"/>
                  </a:schemeClr>
                </a:solidFill>
                <a:latin typeface="Barlow" panose="00000500000000000000" pitchFamily="2" charset="0"/>
              </a:rPr>
              <a:t>Hampshire FA are an equal opportunities employer and actively encourage people from diverse backgrounds to apply for all roles. </a:t>
            </a:r>
          </a:p>
        </p:txBody>
      </p:sp>
      <p:graphicFrame>
        <p:nvGraphicFramePr>
          <p:cNvPr id="13" name="Table 12">
            <a:extLst>
              <a:ext uri="{FF2B5EF4-FFF2-40B4-BE49-F238E27FC236}">
                <a16:creationId xmlns:a16="http://schemas.microsoft.com/office/drawing/2014/main" id="{38C0575E-4292-F54E-8506-BB8E89FC4B26}"/>
              </a:ext>
            </a:extLst>
          </p:cNvPr>
          <p:cNvGraphicFramePr>
            <a:graphicFrameLocks noGrp="1"/>
          </p:cNvGraphicFramePr>
          <p:nvPr>
            <p:extLst>
              <p:ext uri="{D42A27DB-BD31-4B8C-83A1-F6EECF244321}">
                <p14:modId xmlns:p14="http://schemas.microsoft.com/office/powerpoint/2010/main" val="188149743"/>
              </p:ext>
            </p:extLst>
          </p:nvPr>
        </p:nvGraphicFramePr>
        <p:xfrm>
          <a:off x="581109" y="4806838"/>
          <a:ext cx="6480000" cy="2617495"/>
        </p:xfrm>
        <a:graphic>
          <a:graphicData uri="http://schemas.openxmlformats.org/drawingml/2006/table">
            <a:tbl>
              <a:tblPr firstRow="1" firstCol="1" bandRow="1">
                <a:tableStyleId>{5C22544A-7EE6-4342-B048-85BDC9FD1C3A}</a:tableStyleId>
              </a:tblPr>
              <a:tblGrid>
                <a:gridCol w="1080000">
                  <a:extLst>
                    <a:ext uri="{9D8B030D-6E8A-4147-A177-3AD203B41FA5}">
                      <a16:colId xmlns:a16="http://schemas.microsoft.com/office/drawing/2014/main" val="3789212682"/>
                    </a:ext>
                  </a:extLst>
                </a:gridCol>
                <a:gridCol w="5400000">
                  <a:extLst>
                    <a:ext uri="{9D8B030D-6E8A-4147-A177-3AD203B41FA5}">
                      <a16:colId xmlns:a16="http://schemas.microsoft.com/office/drawing/2014/main" val="3439379865"/>
                    </a:ext>
                  </a:extLst>
                </a:gridCol>
              </a:tblGrid>
              <a:tr h="291698">
                <a:tc gridSpan="2">
                  <a:txBody>
                    <a:bodyPr/>
                    <a:lstStyle/>
                    <a:p>
                      <a:r>
                        <a:rPr lang="en-GB" sz="1000" dirty="0">
                          <a:solidFill>
                            <a:srgbClr val="D93A27"/>
                          </a:solidFill>
                          <a:effectLst/>
                          <a:latin typeface="Barlow Condensed" panose="00000506000000000000" pitchFamily="2" charset="0"/>
                        </a:rPr>
                        <a:t>Roles &amp; Responsibilities:</a:t>
                      </a:r>
                      <a:endParaRPr lang="en-GB" sz="12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50292" marB="50292">
                    <a:noFill/>
                  </a:tcPr>
                </a:tc>
                <a:tc hMerge="1">
                  <a:txBody>
                    <a:bodyPr/>
                    <a:lstStyle/>
                    <a:p>
                      <a:endParaRPr lang="en-US"/>
                    </a:p>
                  </a:txBody>
                  <a:tcPr/>
                </a:tc>
                <a:extLst>
                  <a:ext uri="{0D108BD9-81ED-4DB2-BD59-A6C34878D82A}">
                    <a16:rowId xmlns:a16="http://schemas.microsoft.com/office/drawing/2014/main" val="414972993"/>
                  </a:ext>
                </a:extLst>
              </a:tr>
              <a:tr h="564822">
                <a:tc>
                  <a:txBody>
                    <a:bodyPr/>
                    <a:lstStyle/>
                    <a:p>
                      <a:r>
                        <a:rPr lang="en-GB" sz="1000" dirty="0">
                          <a:effectLst/>
                          <a:latin typeface="Barlow Condensed" panose="00000506000000000000" pitchFamily="2" charset="0"/>
                        </a:rPr>
                        <a:t>Representing Hampshire FA</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30" marB="16330">
                    <a:solidFill>
                      <a:srgbClr val="051E42"/>
                    </a:solidFill>
                  </a:tcPr>
                </a:tc>
                <a:tc>
                  <a:txBody>
                    <a:bodyPr/>
                    <a:lstStyle/>
                    <a:p>
                      <a:pPr marL="171450" lvl="0" indent="-171450">
                        <a:buFont typeface="Arial" panose="020B0604020202020204" pitchFamily="34" charset="0"/>
                        <a:buChar char="•"/>
                      </a:pPr>
                      <a:r>
                        <a:rPr lang="en-GB" sz="1000" dirty="0">
                          <a:effectLst/>
                          <a:latin typeface="Barlow Condensed" panose="00000506000000000000" pitchFamily="2" charset="0"/>
                        </a:rPr>
                        <a:t>Actively deliver against Company Values and Behaviours and the Customer Charter</a:t>
                      </a:r>
                    </a:p>
                    <a:p>
                      <a:pPr marL="171450" lvl="0" indent="-171450">
                        <a:buFont typeface="Arial" panose="020B0604020202020204" pitchFamily="34" charset="0"/>
                        <a:buChar cha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Actively support the challenging of all forms of discrimination in football</a:t>
                      </a:r>
                    </a:p>
                    <a:p>
                      <a:pPr marL="171450" lvl="0" indent="-171450">
                        <a:buFont typeface="Arial" panose="020B0604020202020204" pitchFamily="34" charset="0"/>
                        <a:buChar cha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Utilise hub sites as a resource to deliver programmes and further Hampshire FA’s reputation as a facility provider</a:t>
                      </a:r>
                    </a:p>
                  </a:txBody>
                  <a:tcPr marL="32659" marR="32659" marT="16330" marB="16330">
                    <a:solidFill>
                      <a:schemeClr val="accent1">
                        <a:lumMod val="20000"/>
                        <a:lumOff val="80000"/>
                      </a:schemeClr>
                    </a:solidFill>
                  </a:tcPr>
                </a:tc>
                <a:extLst>
                  <a:ext uri="{0D108BD9-81ED-4DB2-BD59-A6C34878D82A}">
                    <a16:rowId xmlns:a16="http://schemas.microsoft.com/office/drawing/2014/main" val="639403707"/>
                  </a:ext>
                </a:extLst>
              </a:tr>
              <a:tr h="775474">
                <a:tc>
                  <a:txBody>
                    <a:bodyPr/>
                    <a:lstStyle/>
                    <a:p>
                      <a:r>
                        <a:rPr lang="en-GB" sz="1000" dirty="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Coach Development and Retention </a:t>
                      </a:r>
                    </a:p>
                  </a:txBody>
                  <a:tcPr marL="32659" marR="32659" marT="16330" marB="16330">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Support FA Education to promote the FA Qualification framework aiming to achieve a long-term target of 100% youth teams having access to a qualified coach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Support the delivery of the Hampshire FA Caches Community (HFACC) to engage a network of volunteer coaches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Gather feedback from HFACC participants following CPD events to assess where improvements can be made across the delivery model</a:t>
                      </a:r>
                    </a:p>
                  </a:txBody>
                  <a:tcPr marL="32659" marR="32659" marT="16330" marB="16330">
                    <a:solidFill>
                      <a:schemeClr val="accent1">
                        <a:lumMod val="20000"/>
                        <a:lumOff val="80000"/>
                      </a:schemeClr>
                    </a:solidFill>
                  </a:tcPr>
                </a:tc>
                <a:extLst>
                  <a:ext uri="{0D108BD9-81ED-4DB2-BD59-A6C34878D82A}">
                    <a16:rowId xmlns:a16="http://schemas.microsoft.com/office/drawing/2014/main" val="1258518264"/>
                  </a:ext>
                </a:extLst>
              </a:tr>
              <a:tr h="572323">
                <a:tc>
                  <a:txBody>
                    <a:bodyPr/>
                    <a:lstStyle/>
                    <a:p>
                      <a:r>
                        <a:rPr lang="en-GB" sz="1000" dirty="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Diversification of Coaching Network</a:t>
                      </a:r>
                    </a:p>
                  </a:txBody>
                  <a:tcPr marL="32659" marR="32659" marT="16330" marB="16330">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Innovate to recruit, retain and develop diverse coaches on The FA qualification framework</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Support the delivery of programmes which look to engage and develop coaches from diverse communities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Support the delivery of programmes to engage and develop coaches with disabilities </a:t>
                      </a:r>
                    </a:p>
                  </a:txBody>
                  <a:tcPr marL="32659" marR="32659" marT="16330" marB="16330">
                    <a:solidFill>
                      <a:schemeClr val="accent1">
                        <a:lumMod val="20000"/>
                        <a:lumOff val="80000"/>
                      </a:schemeClr>
                    </a:solidFill>
                  </a:tcPr>
                </a:tc>
                <a:extLst>
                  <a:ext uri="{0D108BD9-81ED-4DB2-BD59-A6C34878D82A}">
                    <a16:rowId xmlns:a16="http://schemas.microsoft.com/office/drawing/2014/main" val="3098258675"/>
                  </a:ext>
                </a:extLst>
              </a:tr>
              <a:tr h="393992">
                <a:tc>
                  <a:txBody>
                    <a:bodyPr/>
                    <a:lstStyle/>
                    <a:p>
                      <a:r>
                        <a:rPr lang="en-GB" sz="1000" dirty="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Youth Engagement</a:t>
                      </a:r>
                    </a:p>
                  </a:txBody>
                  <a:tcPr marL="32659" marR="32659" marT="16330" marB="16330">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Use national and local data, research and customer insight to increase engagement with young people</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Support the delivery of the Hampshire FA Youth Network</a:t>
                      </a:r>
                    </a:p>
                  </a:txBody>
                  <a:tcPr marL="32659" marR="32659" marT="16330" marB="16330">
                    <a:solidFill>
                      <a:schemeClr val="accent1">
                        <a:lumMod val="20000"/>
                        <a:lumOff val="80000"/>
                      </a:schemeClr>
                    </a:solidFill>
                  </a:tcPr>
                </a:tc>
                <a:extLst>
                  <a:ext uri="{0D108BD9-81ED-4DB2-BD59-A6C34878D82A}">
                    <a16:rowId xmlns:a16="http://schemas.microsoft.com/office/drawing/2014/main" val="3837291081"/>
                  </a:ext>
                </a:extLst>
              </a:tr>
            </a:tbl>
          </a:graphicData>
        </a:graphic>
      </p:graphicFrame>
      <p:graphicFrame>
        <p:nvGraphicFramePr>
          <p:cNvPr id="16" name="Table 15">
            <a:extLst>
              <a:ext uri="{FF2B5EF4-FFF2-40B4-BE49-F238E27FC236}">
                <a16:creationId xmlns:a16="http://schemas.microsoft.com/office/drawing/2014/main" id="{938DCAFC-7897-5D48-87BA-48826A7F482E}"/>
              </a:ext>
            </a:extLst>
          </p:cNvPr>
          <p:cNvGraphicFramePr>
            <a:graphicFrameLocks noGrp="1"/>
          </p:cNvGraphicFramePr>
          <p:nvPr>
            <p:extLst>
              <p:ext uri="{D42A27DB-BD31-4B8C-83A1-F6EECF244321}">
                <p14:modId xmlns:p14="http://schemas.microsoft.com/office/powerpoint/2010/main" val="3014725460"/>
              </p:ext>
            </p:extLst>
          </p:nvPr>
        </p:nvGraphicFramePr>
        <p:xfrm>
          <a:off x="581109" y="2524487"/>
          <a:ext cx="6480000" cy="2274763"/>
        </p:xfrm>
        <a:graphic>
          <a:graphicData uri="http://schemas.openxmlformats.org/drawingml/2006/table">
            <a:tbl>
              <a:tblPr firstCol="1" bandRow="1">
                <a:tableStyleId>{5C22544A-7EE6-4342-B048-85BDC9FD1C3A}</a:tableStyleId>
              </a:tblPr>
              <a:tblGrid>
                <a:gridCol w="1080000">
                  <a:extLst>
                    <a:ext uri="{9D8B030D-6E8A-4147-A177-3AD203B41FA5}">
                      <a16:colId xmlns:a16="http://schemas.microsoft.com/office/drawing/2014/main" val="2874400563"/>
                    </a:ext>
                  </a:extLst>
                </a:gridCol>
                <a:gridCol w="5400000">
                  <a:extLst>
                    <a:ext uri="{9D8B030D-6E8A-4147-A177-3AD203B41FA5}">
                      <a16:colId xmlns:a16="http://schemas.microsoft.com/office/drawing/2014/main" val="2728352945"/>
                    </a:ext>
                  </a:extLst>
                </a:gridCol>
              </a:tblGrid>
              <a:tr h="244081">
                <a:tc>
                  <a:txBody>
                    <a:bodyPr/>
                    <a:lstStyle/>
                    <a:p>
                      <a:pPr>
                        <a:lnSpc>
                          <a:spcPct val="115000"/>
                        </a:lnSpc>
                      </a:pPr>
                      <a:r>
                        <a:rPr lang="en-GB" sz="1000" dirty="0">
                          <a:effectLst/>
                          <a:latin typeface="Barlow Condensed" panose="00000506000000000000" pitchFamily="2" charset="0"/>
                        </a:rPr>
                        <a:t>Role title</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Coaching and Workforce Football Development Intern</a:t>
                      </a:r>
                    </a:p>
                  </a:txBody>
                  <a:tcPr marL="32659" marR="32659" marT="16329" marB="16329">
                    <a:solidFill>
                      <a:schemeClr val="accent1">
                        <a:lumMod val="20000"/>
                        <a:lumOff val="80000"/>
                      </a:schemeClr>
                    </a:solidFill>
                  </a:tcPr>
                </a:tc>
                <a:extLst>
                  <a:ext uri="{0D108BD9-81ED-4DB2-BD59-A6C34878D82A}">
                    <a16:rowId xmlns:a16="http://schemas.microsoft.com/office/drawing/2014/main" val="3758714030"/>
                  </a:ext>
                </a:extLst>
              </a:tr>
              <a:tr h="244081">
                <a:tc>
                  <a:txBody>
                    <a:bodyPr/>
                    <a:lstStyle/>
                    <a:p>
                      <a:pPr>
                        <a:lnSpc>
                          <a:spcPct val="115000"/>
                        </a:lnSpc>
                      </a:pPr>
                      <a:r>
                        <a:rPr lang="en-GB" sz="1000" dirty="0">
                          <a:effectLst/>
                          <a:latin typeface="Barlow Condensed" panose="00000506000000000000" pitchFamily="2" charset="0"/>
                        </a:rPr>
                        <a:t>Reports to</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effectLst/>
                          <a:latin typeface="Barlow Condensed" panose="00000506000000000000" pitchFamily="2" charset="0"/>
                        </a:rPr>
                        <a:t>Coaching and Workforce Football Development Officer</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chemeClr val="accent1">
                        <a:lumMod val="20000"/>
                        <a:lumOff val="80000"/>
                      </a:schemeClr>
                    </a:solidFill>
                  </a:tcPr>
                </a:tc>
                <a:extLst>
                  <a:ext uri="{0D108BD9-81ED-4DB2-BD59-A6C34878D82A}">
                    <a16:rowId xmlns:a16="http://schemas.microsoft.com/office/drawing/2014/main" val="1645370015"/>
                  </a:ext>
                </a:extLst>
              </a:tr>
              <a:tr h="680531">
                <a:tc>
                  <a:txBody>
                    <a:bodyPr/>
                    <a:lstStyle/>
                    <a:p>
                      <a:pPr>
                        <a:lnSpc>
                          <a:spcPct val="115000"/>
                        </a:lnSpc>
                      </a:pPr>
                      <a:r>
                        <a:rPr lang="en-GB" sz="1000" dirty="0">
                          <a:effectLst/>
                          <a:latin typeface="Barlow Condensed" panose="00000506000000000000" pitchFamily="2" charset="0"/>
                        </a:rPr>
                        <a:t>Role purpose(s)</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93663" indent="-93663" algn="just">
                        <a:buClr>
                          <a:srgbClr val="061E42"/>
                        </a:buClr>
                        <a:buFont typeface="Arial" panose="020B0604020202020204" pitchFamily="34" charset="0"/>
                        <a:buChar char="•"/>
                      </a:pPr>
                      <a:r>
                        <a:rPr lang="en-GB" sz="1000" dirty="0">
                          <a:solidFill>
                            <a:schemeClr val="tx1"/>
                          </a:solidFill>
                          <a:latin typeface="Barlow Condensed" panose="00000506000000000000" pitchFamily="2" charset="0"/>
                        </a:rPr>
                        <a:t>You will support the growth, retention and development of the Hampshire FA Coaches Community</a:t>
                      </a:r>
                    </a:p>
                    <a:p>
                      <a:pPr marL="93663" indent="-93663" algn="just">
                        <a:buClr>
                          <a:srgbClr val="061E42"/>
                        </a:buClr>
                        <a:buFont typeface="Arial" panose="020B0604020202020204" pitchFamily="34" charset="0"/>
                        <a:buChar char="•"/>
                      </a:pPr>
                      <a:r>
                        <a:rPr lang="en-GB" sz="1000" dirty="0">
                          <a:solidFill>
                            <a:schemeClr val="tx1"/>
                          </a:solidFill>
                          <a:latin typeface="Barlow Condensed" panose="00000506000000000000" pitchFamily="2" charset="0"/>
                        </a:rPr>
                        <a:t>You will support the research, planning and delivery of county wide CPD events</a:t>
                      </a:r>
                    </a:p>
                    <a:p>
                      <a:pPr marL="93663" indent="-93663" algn="just">
                        <a:buClr>
                          <a:srgbClr val="061E42"/>
                        </a:buClr>
                        <a:buFont typeface="Arial" panose="020B0604020202020204" pitchFamily="34" charset="0"/>
                        <a:buChar char="•"/>
                      </a:pPr>
                      <a:r>
                        <a:rPr lang="en-GB" sz="1000" dirty="0">
                          <a:solidFill>
                            <a:schemeClr val="tx1"/>
                          </a:solidFill>
                          <a:latin typeface="Barlow Condensed" panose="00000506000000000000" pitchFamily="2" charset="0"/>
                        </a:rPr>
                        <a:t>You will develop case studies of celebrated grassroots coaches across the male, female and disability pathway </a:t>
                      </a:r>
                    </a:p>
                    <a:p>
                      <a:pPr marL="93663" indent="-93663" algn="just">
                        <a:buClr>
                          <a:srgbClr val="061E42"/>
                        </a:buClr>
                        <a:buFont typeface="Arial" panose="020B0604020202020204" pitchFamily="34" charset="0"/>
                        <a:buChar char="•"/>
                      </a:pPr>
                      <a:r>
                        <a:rPr lang="en-GB" sz="1000" dirty="0">
                          <a:solidFill>
                            <a:schemeClr val="tx1"/>
                          </a:solidFill>
                          <a:latin typeface="Barlow Condensed" panose="00000506000000000000" pitchFamily="2" charset="0"/>
                        </a:rPr>
                        <a:t>You will collaborate with the Hampshire FA Youth Network, and support their project delivery </a:t>
                      </a:r>
                    </a:p>
                    <a:p>
                      <a:pPr marL="93663" indent="-93663" algn="just">
                        <a:buClr>
                          <a:srgbClr val="061E42"/>
                        </a:buClr>
                        <a:buFont typeface="Arial" panose="020B0604020202020204" pitchFamily="34" charset="0"/>
                        <a:buChar char="•"/>
                      </a:pPr>
                      <a:r>
                        <a:rPr lang="en-GB" sz="1000" dirty="0">
                          <a:solidFill>
                            <a:schemeClr val="tx1"/>
                          </a:solidFill>
                          <a:latin typeface="Barlow Condensed" panose="00000506000000000000" pitchFamily="2" charset="0"/>
                        </a:rPr>
                        <a:t>You will support the diversification of the grassroots coaching workforce in Hampshire</a:t>
                      </a:r>
                    </a:p>
                  </a:txBody>
                  <a:tcPr marL="32659" marR="32659" marT="16329" marB="16329">
                    <a:solidFill>
                      <a:schemeClr val="accent1">
                        <a:lumMod val="20000"/>
                        <a:lumOff val="80000"/>
                      </a:schemeClr>
                    </a:solidFill>
                  </a:tcPr>
                </a:tc>
                <a:extLst>
                  <a:ext uri="{0D108BD9-81ED-4DB2-BD59-A6C34878D82A}">
                    <a16:rowId xmlns:a16="http://schemas.microsoft.com/office/drawing/2014/main" val="3119198742"/>
                  </a:ext>
                </a:extLst>
              </a:tr>
              <a:tr h="437988">
                <a:tc>
                  <a:txBody>
                    <a:bodyPr/>
                    <a:lstStyle/>
                    <a:p>
                      <a:pPr>
                        <a:lnSpc>
                          <a:spcPct val="115000"/>
                        </a:lnSpc>
                      </a:pPr>
                      <a:r>
                        <a:rPr lang="en-GB" sz="1000" dirty="0">
                          <a:effectLst/>
                          <a:latin typeface="Barlow Condensed" panose="00000506000000000000" pitchFamily="2" charset="0"/>
                        </a:rPr>
                        <a:t>Location</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effectLst/>
                          <a:latin typeface="Barlow Condensed" panose="00000506000000000000" pitchFamily="2" charset="0"/>
                        </a:rPr>
                        <a:t>Winklebury Football Complex, Basingstoke, RG23 8BF </a:t>
                      </a:r>
                    </a:p>
                    <a:p>
                      <a:pPr marL="0" marR="0" lvl="0" indent="0" algn="l" defTabSz="755934" rtl="0" eaLnBrk="1" fontAlgn="auto" latinLnBrk="0" hangingPunct="1">
                        <a:lnSpc>
                          <a:spcPct val="115000"/>
                        </a:lnSpc>
                        <a:spcBef>
                          <a:spcPts val="0"/>
                        </a:spcBef>
                        <a:spcAft>
                          <a:spcPts val="0"/>
                        </a:spcAft>
                        <a:buClrTx/>
                        <a:buSzTx/>
                        <a:buFontTx/>
                        <a:buNone/>
                        <a:tabLst/>
                        <a:defRPr/>
                      </a:pPr>
                      <a:r>
                        <a:rPr lang="en-GB" sz="900" b="0" i="0" u="none" strike="noStrike" dirty="0">
                          <a:solidFill>
                            <a:srgbClr val="000000"/>
                          </a:solidFill>
                          <a:effectLst/>
                          <a:latin typeface="Barlow Condensed" panose="00000506000000000000" pitchFamily="2" charset="0"/>
                        </a:rPr>
                        <a:t>Hybrid Working Policy currently in operation providing a mix of office days/remote working </a:t>
                      </a:r>
                      <a:r>
                        <a:rPr lang="en-GB" sz="900" b="0" i="0" u="none" strike="noStrike"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(requirement to work in the </a:t>
                      </a:r>
                      <a:r>
                        <a:rPr lang="en-GB" sz="900" b="0" i="0" u="none" strike="noStrike" dirty="0">
                          <a:solidFill>
                            <a:srgbClr val="000000"/>
                          </a:solidFill>
                          <a:effectLst/>
                          <a:latin typeface="Barlow Condensed" panose="00000506000000000000" pitchFamily="2" charset="0"/>
                        </a:rPr>
                        <a:t>office two days per week, including a Thursday)</a:t>
                      </a:r>
                      <a:endParaRPr lang="en-GB" sz="900" i="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29628" marR="29628" marT="14813" marB="14813">
                    <a:solidFill>
                      <a:schemeClr val="accent1">
                        <a:lumMod val="20000"/>
                        <a:lumOff val="80000"/>
                      </a:schemeClr>
                    </a:solidFill>
                  </a:tcPr>
                </a:tc>
                <a:extLst>
                  <a:ext uri="{0D108BD9-81ED-4DB2-BD59-A6C34878D82A}">
                    <a16:rowId xmlns:a16="http://schemas.microsoft.com/office/drawing/2014/main" val="2502144399"/>
                  </a:ext>
                </a:extLst>
              </a:tr>
              <a:tr h="244081">
                <a:tc>
                  <a:txBody>
                    <a:bodyPr/>
                    <a:lstStyle/>
                    <a:p>
                      <a:pPr>
                        <a:lnSpc>
                          <a:spcPct val="115000"/>
                        </a:lnSpc>
                      </a:pPr>
                      <a:r>
                        <a:rPr lang="en-GB" sz="1000" dirty="0">
                          <a:effectLst/>
                          <a:latin typeface="Barlow Condensed" panose="00000506000000000000" pitchFamily="2" charset="0"/>
                        </a:rPr>
                        <a:t>Working hours</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effectLst/>
                          <a:latin typeface="Barlow Condensed" panose="00000506000000000000" pitchFamily="2" charset="0"/>
                        </a:rPr>
                        <a:t>Full time - 38.75 hours a week with occasional evening/weekend work </a:t>
                      </a:r>
                      <a:r>
                        <a:rPr lang="en-GB" sz="1000">
                          <a:effectLst/>
                          <a:latin typeface="Barlow Condensed" panose="00000506000000000000" pitchFamily="2" charset="0"/>
                        </a:rPr>
                        <a:t>required (</a:t>
                      </a:r>
                      <a:r>
                        <a:rPr lang="en-GB" sz="1000" dirty="0">
                          <a:effectLst/>
                          <a:latin typeface="Barlow Condensed" panose="00000506000000000000" pitchFamily="2" charset="0"/>
                        </a:rPr>
                        <a:t>flexible options available e.g. job share) </a:t>
                      </a:r>
                      <a:endParaRPr lang="en-GB" sz="1000" baseline="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29628" marR="29628" marT="14813" marB="14813">
                    <a:solidFill>
                      <a:schemeClr val="accent1">
                        <a:lumMod val="20000"/>
                        <a:lumOff val="80000"/>
                      </a:schemeClr>
                    </a:solidFill>
                  </a:tcPr>
                </a:tc>
                <a:extLst>
                  <a:ext uri="{0D108BD9-81ED-4DB2-BD59-A6C34878D82A}">
                    <a16:rowId xmlns:a16="http://schemas.microsoft.com/office/drawing/2014/main" val="2876565353"/>
                  </a:ext>
                </a:extLst>
              </a:tr>
              <a:tr h="244081">
                <a:tc>
                  <a:txBody>
                    <a:bodyPr/>
                    <a:lstStyle/>
                    <a:p>
                      <a:pPr>
                        <a:lnSpc>
                          <a:spcPct val="115000"/>
                        </a:lnSpc>
                      </a:pPr>
                      <a:r>
                        <a:rPr lang="en-GB" sz="1000" dirty="0">
                          <a:effectLst/>
                          <a:latin typeface="Barlow Condensed" panose="00000506000000000000" pitchFamily="2" charset="0"/>
                        </a:rPr>
                        <a:t>Placement type </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effectLst/>
                          <a:latin typeface="Barlow Condensed" panose="00000506000000000000" pitchFamily="2" charset="0"/>
                        </a:rPr>
                        <a:t>Fixed term placement from 4</a:t>
                      </a:r>
                      <a:r>
                        <a:rPr lang="en-GB" sz="1000" baseline="30000" dirty="0">
                          <a:effectLst/>
                          <a:latin typeface="Barlow Condensed" panose="00000506000000000000" pitchFamily="2" charset="0"/>
                        </a:rPr>
                        <a:t>th</a:t>
                      </a:r>
                      <a:r>
                        <a:rPr lang="en-GB" sz="1000" dirty="0">
                          <a:effectLst/>
                          <a:latin typeface="Barlow Condensed" panose="00000506000000000000" pitchFamily="2" charset="0"/>
                        </a:rPr>
                        <a:t> September 2023 – 1</a:t>
                      </a:r>
                      <a:r>
                        <a:rPr lang="en-GB" sz="1000" baseline="30000" dirty="0">
                          <a:effectLst/>
                          <a:latin typeface="Barlow Condensed" panose="00000506000000000000" pitchFamily="2" charset="0"/>
                        </a:rPr>
                        <a:t>st</a:t>
                      </a:r>
                      <a:r>
                        <a:rPr lang="en-GB" sz="1000" dirty="0">
                          <a:effectLst/>
                          <a:latin typeface="Barlow Condensed" panose="00000506000000000000" pitchFamily="2" charset="0"/>
                        </a:rPr>
                        <a:t> September 2024  </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29628" marR="29628" marT="14813" marB="14813">
                    <a:solidFill>
                      <a:schemeClr val="accent1">
                        <a:lumMod val="20000"/>
                        <a:lumOff val="80000"/>
                      </a:schemeClr>
                    </a:solidFill>
                  </a:tcPr>
                </a:tc>
                <a:extLst>
                  <a:ext uri="{0D108BD9-81ED-4DB2-BD59-A6C34878D82A}">
                    <a16:rowId xmlns:a16="http://schemas.microsoft.com/office/drawing/2014/main" val="188123902"/>
                  </a:ext>
                </a:extLst>
              </a:tr>
            </a:tbl>
          </a:graphicData>
        </a:graphic>
      </p:graphicFrame>
      <p:pic>
        <p:nvPicPr>
          <p:cNvPr id="9" name="Picture 8">
            <a:extLst>
              <a:ext uri="{FF2B5EF4-FFF2-40B4-BE49-F238E27FC236}">
                <a16:creationId xmlns:a16="http://schemas.microsoft.com/office/drawing/2014/main" id="{AC79687A-215A-4315-A0B9-3BF4B1D09C26}"/>
              </a:ext>
            </a:extLst>
          </p:cNvPr>
          <p:cNvPicPr>
            <a:picLocks noChangeAspect="1"/>
          </p:cNvPicPr>
          <p:nvPr/>
        </p:nvPicPr>
        <p:blipFill>
          <a:blip r:embed="rId3"/>
          <a:stretch>
            <a:fillRect/>
          </a:stretch>
        </p:blipFill>
        <p:spPr>
          <a:xfrm>
            <a:off x="3508539" y="9788823"/>
            <a:ext cx="542596" cy="772571"/>
          </a:xfrm>
          <a:prstGeom prst="rect">
            <a:avLst/>
          </a:prstGeom>
        </p:spPr>
      </p:pic>
      <p:sp>
        <p:nvSpPr>
          <p:cNvPr id="4" name="TextBox 3">
            <a:extLst>
              <a:ext uri="{FF2B5EF4-FFF2-40B4-BE49-F238E27FC236}">
                <a16:creationId xmlns:a16="http://schemas.microsoft.com/office/drawing/2014/main" id="{9AD6F4AD-FB0E-F76A-EA33-DD15DEFE59BD}"/>
              </a:ext>
            </a:extLst>
          </p:cNvPr>
          <p:cNvSpPr txBox="1"/>
          <p:nvPr/>
        </p:nvSpPr>
        <p:spPr>
          <a:xfrm>
            <a:off x="212356" y="238540"/>
            <a:ext cx="3281692" cy="246221"/>
          </a:xfrm>
          <a:prstGeom prst="rect">
            <a:avLst/>
          </a:prstGeom>
          <a:noFill/>
        </p:spPr>
        <p:txBody>
          <a:bodyPr wrap="square" rtlCol="0">
            <a:spAutoFit/>
          </a:bodyPr>
          <a:lstStyle/>
          <a:p>
            <a:r>
              <a:rPr lang="en-GB" sz="1000" dirty="0">
                <a:solidFill>
                  <a:srgbClr val="061E42"/>
                </a:solidFill>
                <a:latin typeface="Barlow Condensed Medium" pitchFamily="2" charset="77"/>
              </a:rPr>
              <a:t>Coaching and Workforce Football Development Intern </a:t>
            </a:r>
            <a:r>
              <a:rPr lang="en-US" sz="1000" dirty="0">
                <a:solidFill>
                  <a:srgbClr val="061E42"/>
                </a:solidFill>
                <a:latin typeface="Barlow Condensed Medium" pitchFamily="2" charset="77"/>
              </a:rPr>
              <a:t>| Hampshire FA</a:t>
            </a:r>
          </a:p>
        </p:txBody>
      </p:sp>
      <p:graphicFrame>
        <p:nvGraphicFramePr>
          <p:cNvPr id="2" name="Table 1">
            <a:extLst>
              <a:ext uri="{FF2B5EF4-FFF2-40B4-BE49-F238E27FC236}">
                <a16:creationId xmlns:a16="http://schemas.microsoft.com/office/drawing/2014/main" id="{24AFDF94-4F86-6A8C-F070-5092E337E883}"/>
              </a:ext>
            </a:extLst>
          </p:cNvPr>
          <p:cNvGraphicFramePr>
            <a:graphicFrameLocks noGrp="1"/>
          </p:cNvGraphicFramePr>
          <p:nvPr>
            <p:extLst>
              <p:ext uri="{D42A27DB-BD31-4B8C-83A1-F6EECF244321}">
                <p14:modId xmlns:p14="http://schemas.microsoft.com/office/powerpoint/2010/main" val="3375943901"/>
              </p:ext>
            </p:extLst>
          </p:nvPr>
        </p:nvGraphicFramePr>
        <p:xfrm>
          <a:off x="581109" y="7794451"/>
          <a:ext cx="6480000" cy="1719954"/>
        </p:xfrm>
        <a:graphic>
          <a:graphicData uri="http://schemas.openxmlformats.org/drawingml/2006/table">
            <a:tbl>
              <a:tblPr firstCol="1" bandRow="1">
                <a:tableStyleId>{5C22544A-7EE6-4342-B048-85BDC9FD1C3A}</a:tableStyleId>
              </a:tblPr>
              <a:tblGrid>
                <a:gridCol w="1080000">
                  <a:extLst>
                    <a:ext uri="{9D8B030D-6E8A-4147-A177-3AD203B41FA5}">
                      <a16:colId xmlns:a16="http://schemas.microsoft.com/office/drawing/2014/main" val="3114431175"/>
                    </a:ext>
                  </a:extLst>
                </a:gridCol>
                <a:gridCol w="5400000">
                  <a:extLst>
                    <a:ext uri="{9D8B030D-6E8A-4147-A177-3AD203B41FA5}">
                      <a16:colId xmlns:a16="http://schemas.microsoft.com/office/drawing/2014/main" val="3186097347"/>
                    </a:ext>
                  </a:extLst>
                </a:gridCol>
              </a:tblGrid>
              <a:tr h="451323">
                <a:tc>
                  <a:txBody>
                    <a:bodyPr/>
                    <a:lstStyle/>
                    <a:p>
                      <a:r>
                        <a:rPr lang="en-GB" sz="1000" dirty="0">
                          <a:effectLst/>
                          <a:latin typeface="Barlow Condensed" panose="00000506000000000000" pitchFamily="2" charset="0"/>
                        </a:rPr>
                        <a:t>Safeguarding </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0096" marR="60096" marT="32659" marB="32659">
                    <a:solidFill>
                      <a:srgbClr val="051E42"/>
                    </a:solidFill>
                  </a:tcPr>
                </a:tc>
                <a:tc>
                  <a:txBody>
                    <a:bodyPr/>
                    <a:lstStyle/>
                    <a:p>
                      <a:pPr marL="171450" lvl="0" indent="-171450">
                        <a:buFont typeface="Arial" panose="020B0604020202020204" pitchFamily="34" charset="0"/>
                        <a:buChar char="•"/>
                      </a:pPr>
                      <a:r>
                        <a:rPr lang="en-GB" sz="1000" dirty="0">
                          <a:effectLst/>
                          <a:latin typeface="Barlow Condensed" panose="00000506000000000000" pitchFamily="2" charset="0"/>
                        </a:rPr>
                        <a:t>Support maintenance of FA safeguarding 365 operating standards and ensure that the safeguarding of young and vulnerable people is prioritised at all times</a:t>
                      </a:r>
                    </a:p>
                    <a:p>
                      <a:pPr marL="171450" lvl="0" indent="-171450">
                        <a:buFont typeface="Arial" panose="020B0604020202020204" pitchFamily="34" charset="0"/>
                        <a:buChar char="•"/>
                      </a:pPr>
                      <a:r>
                        <a:rPr lang="en-GB" sz="1000" dirty="0">
                          <a:effectLst/>
                          <a:latin typeface="Barlow Condensed" panose="00000506000000000000" pitchFamily="2" charset="0"/>
                        </a:rPr>
                        <a:t>Carry out appropriate Safeguarding Risk Assessments for any activities delivered</a:t>
                      </a:r>
                    </a:p>
                    <a:p>
                      <a:pPr marL="171450" lvl="0" indent="-171450">
                        <a:buFont typeface="Arial" panose="020B0604020202020204" pitchFamily="34" charset="0"/>
                        <a:buChar char="•"/>
                      </a:pPr>
                      <a:r>
                        <a:rPr lang="en-GB" sz="1000" dirty="0">
                          <a:effectLst/>
                          <a:latin typeface="Barlow Condensed" panose="00000506000000000000" pitchFamily="2" charset="0"/>
                        </a:rPr>
                        <a:t>Ensure that all participants and their families are aware of how/encouraged to report any safeguarding concerns they might have</a:t>
                      </a:r>
                    </a:p>
                  </a:txBody>
                  <a:tcPr marL="60096" marR="60096" marT="32659" marB="32659">
                    <a:solidFill>
                      <a:schemeClr val="accent1">
                        <a:lumMod val="20000"/>
                        <a:lumOff val="80000"/>
                      </a:schemeClr>
                    </a:solidFill>
                  </a:tcPr>
                </a:tc>
                <a:extLst>
                  <a:ext uri="{0D108BD9-81ED-4DB2-BD59-A6C34878D82A}">
                    <a16:rowId xmlns:a16="http://schemas.microsoft.com/office/drawing/2014/main" val="1536880907"/>
                  </a:ext>
                </a:extLst>
              </a:tr>
              <a:tr h="336692">
                <a:tc>
                  <a:txBody>
                    <a:bodyPr/>
                    <a:lstStyle/>
                    <a:p>
                      <a:r>
                        <a:rPr lang="en-GB" sz="1000" dirty="0">
                          <a:effectLst/>
                          <a:latin typeface="Barlow Condensed" panose="00000506000000000000" pitchFamily="2" charset="0"/>
                        </a:rPr>
                        <a:t>Equality, Diversity &amp; Inclusion</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Use national and local data, research and customer insight to diversify the coaching workforce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Share insight and good practice for engaging U18 coaches, female coaches, and coaches from diverse ethnic communities with the Referee Development team to support wider grassroots workforce diversification </a:t>
                      </a:r>
                    </a:p>
                  </a:txBody>
                  <a:tcPr marL="60096" marR="60096" marT="32659" marB="32659">
                    <a:solidFill>
                      <a:schemeClr val="accent1">
                        <a:lumMod val="20000"/>
                        <a:lumOff val="80000"/>
                      </a:schemeClr>
                    </a:solidFill>
                  </a:tcPr>
                </a:tc>
                <a:extLst>
                  <a:ext uri="{0D108BD9-81ED-4DB2-BD59-A6C34878D82A}">
                    <a16:rowId xmlns:a16="http://schemas.microsoft.com/office/drawing/2014/main" val="3304210789"/>
                  </a:ext>
                </a:extLst>
              </a:tr>
              <a:tr h="208549">
                <a:tc>
                  <a:txBody>
                    <a:bodyPr/>
                    <a:lstStyle/>
                    <a:p>
                      <a:r>
                        <a:rPr lang="en-GB" sz="1000" dirty="0">
                          <a:effectLst/>
                          <a:latin typeface="Barlow Condensed" panose="00000506000000000000" pitchFamily="2" charset="0"/>
                        </a:rPr>
                        <a:t>Finance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0096" marR="60096" marT="32659" marB="3265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effectLst/>
                          <a:latin typeface="Barlow Condensed" panose="00000506000000000000" pitchFamily="2" charset="0"/>
                        </a:rPr>
                        <a:t>Manage budget for area of Business Strategy and adhere to Hampshire FA finance protocols, processing payments and invoices as required</a:t>
                      </a:r>
                    </a:p>
                  </a:txBody>
                  <a:tcPr marL="60096" marR="60096" marT="32659" marB="32659">
                    <a:solidFill>
                      <a:schemeClr val="accent1">
                        <a:lumMod val="20000"/>
                        <a:lumOff val="80000"/>
                      </a:schemeClr>
                    </a:solidFill>
                  </a:tcPr>
                </a:tc>
                <a:extLst>
                  <a:ext uri="{0D108BD9-81ED-4DB2-BD59-A6C34878D82A}">
                    <a16:rowId xmlns:a16="http://schemas.microsoft.com/office/drawing/2014/main" val="3259952263"/>
                  </a:ext>
                </a:extLst>
              </a:tr>
            </a:tbl>
          </a:graphicData>
        </a:graphic>
      </p:graphicFrame>
      <p:graphicFrame>
        <p:nvGraphicFramePr>
          <p:cNvPr id="8" name="Table 7">
            <a:extLst>
              <a:ext uri="{FF2B5EF4-FFF2-40B4-BE49-F238E27FC236}">
                <a16:creationId xmlns:a16="http://schemas.microsoft.com/office/drawing/2014/main" id="{D49A31F9-2F32-2041-F8D9-D6A6BBAB8CBE}"/>
              </a:ext>
            </a:extLst>
          </p:cNvPr>
          <p:cNvGraphicFramePr>
            <a:graphicFrameLocks noGrp="1"/>
          </p:cNvGraphicFramePr>
          <p:nvPr>
            <p:extLst>
              <p:ext uri="{D42A27DB-BD31-4B8C-83A1-F6EECF244321}">
                <p14:modId xmlns:p14="http://schemas.microsoft.com/office/powerpoint/2010/main" val="2753894320"/>
              </p:ext>
            </p:extLst>
          </p:nvPr>
        </p:nvGraphicFramePr>
        <p:xfrm>
          <a:off x="581109" y="7424333"/>
          <a:ext cx="6480000" cy="370118"/>
        </p:xfrm>
        <a:graphic>
          <a:graphicData uri="http://schemas.openxmlformats.org/drawingml/2006/table">
            <a:tbl>
              <a:tblPr firstCol="1" bandRow="1">
                <a:tableStyleId>{5C22544A-7EE6-4342-B048-85BDC9FD1C3A}</a:tableStyleId>
              </a:tblPr>
              <a:tblGrid>
                <a:gridCol w="1080000">
                  <a:extLst>
                    <a:ext uri="{9D8B030D-6E8A-4147-A177-3AD203B41FA5}">
                      <a16:colId xmlns:a16="http://schemas.microsoft.com/office/drawing/2014/main" val="3114431175"/>
                    </a:ext>
                  </a:extLst>
                </a:gridCol>
                <a:gridCol w="5400000">
                  <a:extLst>
                    <a:ext uri="{9D8B030D-6E8A-4147-A177-3AD203B41FA5}">
                      <a16:colId xmlns:a16="http://schemas.microsoft.com/office/drawing/2014/main" val="3186097347"/>
                    </a:ext>
                  </a:extLst>
                </a:gridCol>
              </a:tblGrid>
              <a:tr h="346899">
                <a:tc>
                  <a:txBody>
                    <a:bodyPr/>
                    <a:lstStyle/>
                    <a:p>
                      <a:r>
                        <a:rPr lang="en-GB" sz="1000" dirty="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Volunteer Workforce </a:t>
                      </a:r>
                    </a:p>
                  </a:txBody>
                  <a:tcPr marL="60096" marR="60096" marT="32659" marB="3265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Support the roll our of England Football volunteer support and development tools/ opportunities </a:t>
                      </a:r>
                    </a:p>
                  </a:txBody>
                  <a:tcPr marL="60096" marR="60096" marT="32659" marB="32659">
                    <a:solidFill>
                      <a:schemeClr val="accent1">
                        <a:lumMod val="20000"/>
                        <a:lumOff val="80000"/>
                      </a:schemeClr>
                    </a:solidFill>
                  </a:tcPr>
                </a:tc>
                <a:extLst>
                  <a:ext uri="{0D108BD9-81ED-4DB2-BD59-A6C34878D82A}">
                    <a16:rowId xmlns:a16="http://schemas.microsoft.com/office/drawing/2014/main" val="2002585150"/>
                  </a:ext>
                </a:extLst>
              </a:tr>
            </a:tbl>
          </a:graphicData>
        </a:graphic>
      </p:graphicFrame>
    </p:spTree>
    <p:extLst>
      <p:ext uri="{BB962C8B-B14F-4D97-AF65-F5344CB8AC3E}">
        <p14:creationId xmlns:p14="http://schemas.microsoft.com/office/powerpoint/2010/main" val="2590725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0FB5B6-46FF-DD46-9781-200E655228A7}"/>
              </a:ext>
            </a:extLst>
          </p:cNvPr>
          <p:cNvPicPr>
            <a:picLocks noChangeAspect="1"/>
          </p:cNvPicPr>
          <p:nvPr/>
        </p:nvPicPr>
        <p:blipFill>
          <a:blip r:embed="rId2"/>
          <a:stretch>
            <a:fillRect/>
          </a:stretch>
        </p:blipFill>
        <p:spPr>
          <a:xfrm>
            <a:off x="3175" y="5556"/>
            <a:ext cx="7556500" cy="10680700"/>
          </a:xfrm>
          <a:prstGeom prst="rect">
            <a:avLst/>
          </a:prstGeom>
        </p:spPr>
      </p:pic>
      <p:pic>
        <p:nvPicPr>
          <p:cNvPr id="15" name="Picture 14">
            <a:extLst>
              <a:ext uri="{FF2B5EF4-FFF2-40B4-BE49-F238E27FC236}">
                <a16:creationId xmlns:a16="http://schemas.microsoft.com/office/drawing/2014/main" id="{A0C3E7A6-5C5B-3D41-9ACC-99B6196B4DF4}"/>
              </a:ext>
            </a:extLst>
          </p:cNvPr>
          <p:cNvPicPr>
            <a:picLocks noChangeAspect="1"/>
          </p:cNvPicPr>
          <p:nvPr/>
        </p:nvPicPr>
        <p:blipFill>
          <a:blip r:embed="rId3"/>
          <a:stretch>
            <a:fillRect/>
          </a:stretch>
        </p:blipFill>
        <p:spPr>
          <a:xfrm>
            <a:off x="3508539" y="9788823"/>
            <a:ext cx="542596" cy="772571"/>
          </a:xfrm>
          <a:prstGeom prst="rect">
            <a:avLst/>
          </a:prstGeom>
        </p:spPr>
      </p:pic>
      <p:graphicFrame>
        <p:nvGraphicFramePr>
          <p:cNvPr id="9" name="Table 8">
            <a:extLst>
              <a:ext uri="{FF2B5EF4-FFF2-40B4-BE49-F238E27FC236}">
                <a16:creationId xmlns:a16="http://schemas.microsoft.com/office/drawing/2014/main" id="{57827DA0-E134-6246-A319-207C146A21A5}"/>
              </a:ext>
            </a:extLst>
          </p:cNvPr>
          <p:cNvGraphicFramePr>
            <a:graphicFrameLocks noGrp="1"/>
          </p:cNvGraphicFramePr>
          <p:nvPr/>
        </p:nvGraphicFramePr>
        <p:xfrm>
          <a:off x="538248" y="3160760"/>
          <a:ext cx="6480000" cy="2654400"/>
        </p:xfrm>
        <a:graphic>
          <a:graphicData uri="http://schemas.openxmlformats.org/drawingml/2006/table">
            <a:tbl>
              <a:tblPr firstRow="1" firstCol="1" bandRow="1">
                <a:tableStyleId>{5C22544A-7EE6-4342-B048-85BDC9FD1C3A}</a:tableStyleId>
              </a:tblPr>
              <a:tblGrid>
                <a:gridCol w="1080000">
                  <a:extLst>
                    <a:ext uri="{9D8B030D-6E8A-4147-A177-3AD203B41FA5}">
                      <a16:colId xmlns:a16="http://schemas.microsoft.com/office/drawing/2014/main" val="2526752469"/>
                    </a:ext>
                  </a:extLst>
                </a:gridCol>
                <a:gridCol w="5400000">
                  <a:extLst>
                    <a:ext uri="{9D8B030D-6E8A-4147-A177-3AD203B41FA5}">
                      <a16:colId xmlns:a16="http://schemas.microsoft.com/office/drawing/2014/main" val="3138428914"/>
                    </a:ext>
                  </a:extLst>
                </a:gridCol>
              </a:tblGrid>
              <a:tr h="147280">
                <a:tc>
                  <a:txBody>
                    <a:bodyPr/>
                    <a:lstStyle/>
                    <a:p>
                      <a:r>
                        <a:rPr lang="en-GB" sz="1000" dirty="0">
                          <a:solidFill>
                            <a:srgbClr val="D93A27"/>
                          </a:solidFill>
                          <a:effectLst/>
                          <a:latin typeface="Barlow Condensed" panose="00000506000000000000" pitchFamily="2" charset="0"/>
                        </a:rPr>
                        <a:t>HFA Values</a:t>
                      </a:r>
                      <a:endParaRPr lang="en-GB" sz="10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tc>
                  <a:txBody>
                    <a:bodyPr/>
                    <a:lstStyle/>
                    <a:p>
                      <a:r>
                        <a:rPr lang="en-GB" sz="1000" dirty="0">
                          <a:solidFill>
                            <a:srgbClr val="D93A27"/>
                          </a:solidFill>
                          <a:effectLst/>
                          <a:latin typeface="Barlow Condensed" panose="00000506000000000000" pitchFamily="2" charset="0"/>
                        </a:rPr>
                        <a:t>Expected Behaviours</a:t>
                      </a:r>
                      <a:endParaRPr lang="en-GB" sz="10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extLst>
                  <a:ext uri="{0D108BD9-81ED-4DB2-BD59-A6C34878D82A}">
                    <a16:rowId xmlns:a16="http://schemas.microsoft.com/office/drawing/2014/main" val="185627841"/>
                  </a:ext>
                </a:extLst>
              </a:tr>
              <a:tr h="441841">
                <a:tc>
                  <a:txBody>
                    <a:bodyPr/>
                    <a:lstStyle/>
                    <a:p>
                      <a:r>
                        <a:rPr lang="en-GB" sz="1000" dirty="0">
                          <a:effectLst/>
                          <a:latin typeface="Barlow Condensed" panose="00000506000000000000" pitchFamily="2" charset="0"/>
                        </a:rPr>
                        <a:t>PROGRESSIVE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Identifies the need for, and actions change in direction, practice, policy or procedure.</a:t>
                      </a:r>
                    </a:p>
                    <a:p>
                      <a:pPr marL="342900" lvl="0" indent="-342900">
                        <a:buFont typeface="Symbol" pitchFamily="2" charset="2"/>
                        <a:buChar char=""/>
                      </a:pPr>
                      <a:r>
                        <a:rPr lang="en-GB" sz="1000" dirty="0">
                          <a:effectLst/>
                          <a:latin typeface="Barlow Condensed" panose="00000506000000000000" pitchFamily="2" charset="0"/>
                        </a:rPr>
                        <a:t>Questions the way things are done and takes informed risks.</a:t>
                      </a:r>
                    </a:p>
                    <a:p>
                      <a:pPr marL="342900" lvl="0" indent="-342900">
                        <a:buFont typeface="Symbol" pitchFamily="2" charset="2"/>
                        <a:buChar char=""/>
                      </a:pPr>
                      <a:r>
                        <a:rPr lang="en-GB" sz="1000" dirty="0">
                          <a:effectLst/>
                          <a:latin typeface="Barlow Condensed" panose="00000506000000000000" pitchFamily="2" charset="0"/>
                        </a:rPr>
                        <a:t>Continuously seeks to improve efficiency and performance.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4073111784"/>
                  </a:ext>
                </a:extLst>
              </a:tr>
              <a:tr h="441841">
                <a:tc>
                  <a:txBody>
                    <a:bodyPr/>
                    <a:lstStyle/>
                    <a:p>
                      <a:r>
                        <a:rPr lang="en-GB" sz="1000" dirty="0">
                          <a:effectLst/>
                          <a:latin typeface="Barlow Condensed" panose="00000506000000000000" pitchFamily="2" charset="0"/>
                        </a:rPr>
                        <a:t>RESPECTFUL</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Maintains people’s self-esteem when interacting with them.</a:t>
                      </a:r>
                    </a:p>
                    <a:p>
                      <a:pPr marL="342900" lvl="0" indent="-342900">
                        <a:buFont typeface="Symbol" pitchFamily="2" charset="2"/>
                        <a:buChar char=""/>
                      </a:pPr>
                      <a:r>
                        <a:rPr lang="en-GB" sz="1000" dirty="0">
                          <a:effectLst/>
                          <a:latin typeface="Barlow Condensed" panose="00000506000000000000" pitchFamily="2" charset="0"/>
                        </a:rPr>
                        <a:t>Avoids pre-judgement when listening to suggestions from others.</a:t>
                      </a:r>
                    </a:p>
                    <a:p>
                      <a:pPr marL="342900" lvl="0" indent="-342900">
                        <a:buFont typeface="Symbol" pitchFamily="2" charset="2"/>
                        <a:buChar char=""/>
                      </a:pPr>
                      <a:r>
                        <a:rPr lang="en-GB" sz="1000" dirty="0">
                          <a:effectLst/>
                          <a:latin typeface="Barlow Condensed" panose="00000506000000000000" pitchFamily="2" charset="0"/>
                        </a:rPr>
                        <a:t>Seizes the opportunity to apply Hampshire FA standards at all times.</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502224599"/>
                  </a:ext>
                </a:extLst>
              </a:tr>
              <a:tr h="441841">
                <a:tc>
                  <a:txBody>
                    <a:bodyPr/>
                    <a:lstStyle/>
                    <a:p>
                      <a:r>
                        <a:rPr lang="en-GB" sz="1000" dirty="0">
                          <a:effectLst/>
                          <a:latin typeface="Barlow Condensed" panose="00000506000000000000" pitchFamily="2" charset="0"/>
                        </a:rPr>
                        <a:t>INCLUSIVE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Openly collaborates with colleagues and partners in the game</a:t>
                      </a:r>
                    </a:p>
                    <a:p>
                      <a:pPr marL="342900" lvl="0" indent="-342900">
                        <a:buFont typeface="Symbol" pitchFamily="2" charset="2"/>
                        <a:buChar char=""/>
                      </a:pPr>
                      <a:r>
                        <a:rPr lang="en-GB" sz="1000" dirty="0">
                          <a:effectLst/>
                          <a:latin typeface="Barlow Condensed" panose="00000506000000000000" pitchFamily="2" charset="0"/>
                        </a:rPr>
                        <a:t>Provides equal opportunity to people of different backgrounds, experience and perspective</a:t>
                      </a:r>
                    </a:p>
                    <a:p>
                      <a:pPr marL="342900" lvl="0" indent="-342900">
                        <a:buFont typeface="Symbol" pitchFamily="2" charset="2"/>
                        <a:buChar char=""/>
                      </a:pPr>
                      <a:r>
                        <a:rPr lang="en-GB" sz="1000" dirty="0">
                          <a:effectLst/>
                          <a:latin typeface="Barlow Condensed" panose="00000506000000000000" pitchFamily="2" charset="0"/>
                        </a:rPr>
                        <a:t>Seeks out and embraces new ways of thinking and working.</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1335053546"/>
                  </a:ext>
                </a:extLst>
              </a:tr>
              <a:tr h="441841">
                <a:tc>
                  <a:txBody>
                    <a:bodyPr/>
                    <a:lstStyle/>
                    <a:p>
                      <a:r>
                        <a:rPr lang="en-GB" sz="1000" dirty="0">
                          <a:effectLst/>
                          <a:latin typeface="Barlow Condensed" panose="00000506000000000000" pitchFamily="2" charset="0"/>
                        </a:rPr>
                        <a:t>DETERMINED</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Works relentlessly to overcome roadblocks or obstacles to achieve the goal.</a:t>
                      </a:r>
                    </a:p>
                    <a:p>
                      <a:pPr marL="342900" lvl="0" indent="-342900">
                        <a:buFont typeface="Symbol" pitchFamily="2" charset="2"/>
                        <a:buChar char=""/>
                      </a:pPr>
                      <a:r>
                        <a:rPr lang="en-GB" sz="1000" dirty="0">
                          <a:effectLst/>
                          <a:latin typeface="Barlow Condensed" panose="00000506000000000000" pitchFamily="2" charset="0"/>
                        </a:rPr>
                        <a:t>Remains focused on seeing agreed goals through to completion taking pride in their work.</a:t>
                      </a:r>
                    </a:p>
                    <a:p>
                      <a:pPr marL="342900" lvl="0" indent="-342900">
                        <a:buFont typeface="Symbol" pitchFamily="2" charset="2"/>
                        <a:buChar char=""/>
                      </a:pPr>
                      <a:r>
                        <a:rPr lang="en-GB" sz="1000" dirty="0">
                          <a:effectLst/>
                          <a:latin typeface="Barlow Condensed" panose="00000506000000000000" pitchFamily="2" charset="0"/>
                        </a:rPr>
                        <a:t>Maintains motivation for their team and themselves.</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1865184843"/>
                  </a:ext>
                </a:extLst>
              </a:tr>
              <a:tr h="441841">
                <a:tc>
                  <a:txBody>
                    <a:bodyPr/>
                    <a:lstStyle/>
                    <a:p>
                      <a:r>
                        <a:rPr lang="en-GB" sz="1000" dirty="0">
                          <a:effectLst/>
                          <a:latin typeface="Barlow Condensed" panose="00000506000000000000" pitchFamily="2" charset="0"/>
                        </a:rPr>
                        <a:t>EXCELLENT</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Seeks to achieve the highest levels of performance at all times.</a:t>
                      </a:r>
                    </a:p>
                    <a:p>
                      <a:pPr marL="342900" lvl="0" indent="-342900">
                        <a:buFont typeface="Symbol" pitchFamily="2" charset="2"/>
                        <a:buChar char=""/>
                      </a:pPr>
                      <a:r>
                        <a:rPr lang="en-GB" sz="1000" dirty="0">
                          <a:effectLst/>
                          <a:latin typeface="Barlow Condensed" panose="00000506000000000000" pitchFamily="2" charset="0"/>
                        </a:rPr>
                        <a:t>Can be committed to achieve a standard that others consider impossible.</a:t>
                      </a:r>
                    </a:p>
                    <a:p>
                      <a:pPr marL="342900" lvl="0" indent="-342900">
                        <a:buFont typeface="Symbol" pitchFamily="2" charset="2"/>
                        <a:buChar char=""/>
                      </a:pPr>
                      <a:r>
                        <a:rPr lang="en-GB" sz="1000" dirty="0">
                          <a:effectLst/>
                          <a:latin typeface="Barlow Condensed" panose="00000506000000000000" pitchFamily="2" charset="0"/>
                        </a:rPr>
                        <a:t>Supports others to go further and achieve more.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4240589167"/>
                  </a:ext>
                </a:extLst>
              </a:tr>
            </a:tbl>
          </a:graphicData>
        </a:graphic>
      </p:graphicFrame>
      <p:graphicFrame>
        <p:nvGraphicFramePr>
          <p:cNvPr id="11" name="Table 10">
            <a:extLst>
              <a:ext uri="{FF2B5EF4-FFF2-40B4-BE49-F238E27FC236}">
                <a16:creationId xmlns:a16="http://schemas.microsoft.com/office/drawing/2014/main" id="{CE8A469C-5688-E44A-88A5-EFEC7F5A3944}"/>
              </a:ext>
            </a:extLst>
          </p:cNvPr>
          <p:cNvGraphicFramePr>
            <a:graphicFrameLocks noGrp="1"/>
          </p:cNvGraphicFramePr>
          <p:nvPr>
            <p:extLst>
              <p:ext uri="{D42A27DB-BD31-4B8C-83A1-F6EECF244321}">
                <p14:modId xmlns:p14="http://schemas.microsoft.com/office/powerpoint/2010/main" val="3738410687"/>
              </p:ext>
            </p:extLst>
          </p:nvPr>
        </p:nvGraphicFramePr>
        <p:xfrm>
          <a:off x="538247" y="530200"/>
          <a:ext cx="6480001" cy="2507058"/>
        </p:xfrm>
        <a:graphic>
          <a:graphicData uri="http://schemas.openxmlformats.org/drawingml/2006/table">
            <a:tbl>
              <a:tblPr firstRow="1" firstCol="1" bandRow="1">
                <a:tableStyleId>{5C22544A-7EE6-4342-B048-85BDC9FD1C3A}</a:tableStyleId>
              </a:tblPr>
              <a:tblGrid>
                <a:gridCol w="1073241">
                  <a:extLst>
                    <a:ext uri="{9D8B030D-6E8A-4147-A177-3AD203B41FA5}">
                      <a16:colId xmlns:a16="http://schemas.microsoft.com/office/drawing/2014/main" val="2010844119"/>
                    </a:ext>
                  </a:extLst>
                </a:gridCol>
                <a:gridCol w="2604050">
                  <a:extLst>
                    <a:ext uri="{9D8B030D-6E8A-4147-A177-3AD203B41FA5}">
                      <a16:colId xmlns:a16="http://schemas.microsoft.com/office/drawing/2014/main" val="1713477686"/>
                    </a:ext>
                  </a:extLst>
                </a:gridCol>
                <a:gridCol w="2802710">
                  <a:extLst>
                    <a:ext uri="{9D8B030D-6E8A-4147-A177-3AD203B41FA5}">
                      <a16:colId xmlns:a16="http://schemas.microsoft.com/office/drawing/2014/main" val="3606109640"/>
                    </a:ext>
                  </a:extLst>
                </a:gridCol>
              </a:tblGrid>
              <a:tr h="180000">
                <a:tc>
                  <a:txBody>
                    <a:bodyPr/>
                    <a:lstStyle/>
                    <a:p>
                      <a:endParaRPr lang="en-GB" sz="10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tc>
                  <a:txBody>
                    <a:bodyPr/>
                    <a:lstStyle/>
                    <a:p>
                      <a:pPr algn="ctr"/>
                      <a:r>
                        <a:rPr lang="en-GB" sz="1000" dirty="0">
                          <a:solidFill>
                            <a:srgbClr val="D93A27"/>
                          </a:solidFill>
                          <a:effectLst/>
                          <a:latin typeface="Barlow Condensed" panose="00000506000000000000" pitchFamily="2" charset="0"/>
                        </a:rPr>
                        <a:t>Skills</a:t>
                      </a:r>
                      <a:endParaRPr lang="en-US" sz="1000" dirty="0">
                        <a:latin typeface="Barlow Condensed" panose="00000506000000000000" pitchFamily="2" charset="0"/>
                      </a:endParaRPr>
                    </a:p>
                  </a:txBody>
                  <a:tcPr marL="36000" marR="36000" marT="18000" marB="18000">
                    <a:noFill/>
                  </a:tcPr>
                </a:tc>
                <a:tc>
                  <a:txBody>
                    <a:bodyPr/>
                    <a:lstStyle/>
                    <a:p>
                      <a:pPr algn="ctr"/>
                      <a:r>
                        <a:rPr lang="en-GB" sz="1000" dirty="0">
                          <a:solidFill>
                            <a:srgbClr val="D93A27"/>
                          </a:solidFill>
                          <a:effectLst/>
                          <a:latin typeface="Barlow Condensed" panose="00000506000000000000" pitchFamily="2" charset="0"/>
                        </a:rPr>
                        <a:t>Knowledge/Experience</a:t>
                      </a:r>
                      <a:endParaRPr lang="en-US" sz="1000" dirty="0">
                        <a:latin typeface="Barlow Condensed" panose="00000506000000000000" pitchFamily="2" charset="0"/>
                      </a:endParaRPr>
                    </a:p>
                  </a:txBody>
                  <a:tcPr marL="36000" marR="36000" marT="18000" marB="18000">
                    <a:noFill/>
                  </a:tcPr>
                </a:tc>
                <a:extLst>
                  <a:ext uri="{0D108BD9-81ED-4DB2-BD59-A6C34878D82A}">
                    <a16:rowId xmlns:a16="http://schemas.microsoft.com/office/drawing/2014/main" val="2760434478"/>
                  </a:ext>
                </a:extLst>
              </a:tr>
              <a:tr h="736055">
                <a:tc>
                  <a:txBody>
                    <a:bodyPr/>
                    <a:lstStyle/>
                    <a:p>
                      <a:r>
                        <a:rPr lang="en-GB" sz="1000" dirty="0">
                          <a:effectLst/>
                          <a:latin typeface="Barlow Condensed" panose="00000506000000000000" pitchFamily="2" charset="0"/>
                        </a:rPr>
                        <a:t>Essential </a:t>
                      </a:r>
                    </a:p>
                    <a:p>
                      <a:r>
                        <a:rPr lang="en-GB" sz="1000" dirty="0">
                          <a:effectLst/>
                          <a:latin typeface="Barlow Condensed" panose="00000506000000000000" pitchFamily="2" charset="0"/>
                        </a:rPr>
                        <a:t>(Required to fulfil role)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Ability to plan, set and achieve objectives to deadlines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IT skills, including the use of Microsoft Office applications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Ability to work independently and as part of a team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Time management and prioritisation</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Problem-solving and decision-making</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Communication and presentation skills</a:t>
                      </a:r>
                    </a:p>
                  </a:txBody>
                  <a:tcPr marL="32659" marR="32659" marT="0" marB="0">
                    <a:solidFill>
                      <a:schemeClr val="accent1">
                        <a:lumMod val="20000"/>
                        <a:lumOff val="80000"/>
                      </a:schemeClr>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Knowledge of the FA Coaching Qualification Framework</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Basic understanding of sport/ football development</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University placement student</a:t>
                      </a: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0" marB="0">
                    <a:solidFill>
                      <a:schemeClr val="accent1">
                        <a:lumMod val="20000"/>
                        <a:lumOff val="80000"/>
                      </a:schemeClr>
                    </a:solidFill>
                  </a:tcPr>
                </a:tc>
                <a:extLst>
                  <a:ext uri="{0D108BD9-81ED-4DB2-BD59-A6C34878D82A}">
                    <a16:rowId xmlns:a16="http://schemas.microsoft.com/office/drawing/2014/main" val="2115743892"/>
                  </a:ext>
                </a:extLst>
              </a:tr>
              <a:tr h="1001091">
                <a:tc>
                  <a:txBody>
                    <a:bodyPr/>
                    <a:lstStyle/>
                    <a:p>
                      <a:r>
                        <a:rPr lang="en-GB" sz="1000" dirty="0">
                          <a:effectLst/>
                          <a:latin typeface="Barlow Condensed" panose="00000506000000000000" pitchFamily="2" charset="0"/>
                        </a:rPr>
                        <a:t>Non-Essential </a:t>
                      </a:r>
                    </a:p>
                    <a:p>
                      <a:r>
                        <a:rPr lang="en-GB" sz="1000" dirty="0">
                          <a:effectLst/>
                          <a:latin typeface="Barlow Condensed" panose="00000506000000000000" pitchFamily="2" charset="0"/>
                        </a:rPr>
                        <a:t>(Beneficial but can be accumulated once in the role)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Skilled in creating, delivering and maintaining pathways which support the growth, transition and retention of players.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Budget management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Ability to use data to monitor and evaluate programmes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Ability to work strategically with partner organisations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chemeClr val="accent1">
                        <a:lumMod val="20000"/>
                        <a:lumOff val="80000"/>
                      </a:schemeClr>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Understanding of football provision in Hampshire</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Experience of project management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Knowledge of The FA’s Grassroots Football strategies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chemeClr val="accent1">
                        <a:lumMod val="20000"/>
                        <a:lumOff val="80000"/>
                      </a:schemeClr>
                    </a:solidFill>
                  </a:tcPr>
                </a:tc>
                <a:extLst>
                  <a:ext uri="{0D108BD9-81ED-4DB2-BD59-A6C34878D82A}">
                    <a16:rowId xmlns:a16="http://schemas.microsoft.com/office/drawing/2014/main" val="472527997"/>
                  </a:ext>
                </a:extLst>
              </a:tr>
            </a:tbl>
          </a:graphicData>
        </a:graphic>
      </p:graphicFrame>
      <p:sp>
        <p:nvSpPr>
          <p:cNvPr id="2" name="TextBox 1">
            <a:extLst>
              <a:ext uri="{FF2B5EF4-FFF2-40B4-BE49-F238E27FC236}">
                <a16:creationId xmlns:a16="http://schemas.microsoft.com/office/drawing/2014/main" id="{80960EAB-5B46-72B7-49F2-47503955554A}"/>
              </a:ext>
            </a:extLst>
          </p:cNvPr>
          <p:cNvSpPr txBox="1"/>
          <p:nvPr/>
        </p:nvSpPr>
        <p:spPr>
          <a:xfrm>
            <a:off x="212356" y="238540"/>
            <a:ext cx="3281692" cy="246221"/>
          </a:xfrm>
          <a:prstGeom prst="rect">
            <a:avLst/>
          </a:prstGeom>
          <a:noFill/>
        </p:spPr>
        <p:txBody>
          <a:bodyPr wrap="square" rtlCol="0">
            <a:spAutoFit/>
          </a:bodyPr>
          <a:lstStyle/>
          <a:p>
            <a:r>
              <a:rPr lang="en-GB" sz="1000" dirty="0">
                <a:solidFill>
                  <a:srgbClr val="061E42"/>
                </a:solidFill>
                <a:latin typeface="Barlow Condensed Medium" pitchFamily="2" charset="77"/>
              </a:rPr>
              <a:t>Coaching and Workforce Football Development Intern </a:t>
            </a:r>
            <a:r>
              <a:rPr lang="en-US" sz="1000" dirty="0">
                <a:solidFill>
                  <a:srgbClr val="061E42"/>
                </a:solidFill>
                <a:latin typeface="Barlow Condensed Medium" pitchFamily="2" charset="77"/>
              </a:rPr>
              <a:t>| Hampshire FA</a:t>
            </a:r>
          </a:p>
        </p:txBody>
      </p:sp>
      <p:graphicFrame>
        <p:nvGraphicFramePr>
          <p:cNvPr id="5" name="Table 4">
            <a:extLst>
              <a:ext uri="{FF2B5EF4-FFF2-40B4-BE49-F238E27FC236}">
                <a16:creationId xmlns:a16="http://schemas.microsoft.com/office/drawing/2014/main" id="{180A6473-B381-EBB1-984D-B1D5FEE69F3C}"/>
              </a:ext>
            </a:extLst>
          </p:cNvPr>
          <p:cNvGraphicFramePr>
            <a:graphicFrameLocks noGrp="1"/>
          </p:cNvGraphicFramePr>
          <p:nvPr>
            <p:extLst>
              <p:ext uri="{D42A27DB-BD31-4B8C-83A1-F6EECF244321}">
                <p14:modId xmlns:p14="http://schemas.microsoft.com/office/powerpoint/2010/main" val="3279524463"/>
              </p:ext>
            </p:extLst>
          </p:nvPr>
        </p:nvGraphicFramePr>
        <p:xfrm>
          <a:off x="538247" y="6033912"/>
          <a:ext cx="6480000" cy="315022"/>
        </p:xfrm>
        <a:graphic>
          <a:graphicData uri="http://schemas.openxmlformats.org/drawingml/2006/table">
            <a:tbl>
              <a:tblPr firstCol="1" bandRow="1">
                <a:tableStyleId>{5C22544A-7EE6-4342-B048-85BDC9FD1C3A}</a:tableStyleId>
              </a:tblPr>
              <a:tblGrid>
                <a:gridCol w="2161015">
                  <a:extLst>
                    <a:ext uri="{9D8B030D-6E8A-4147-A177-3AD203B41FA5}">
                      <a16:colId xmlns:a16="http://schemas.microsoft.com/office/drawing/2014/main" val="1950857860"/>
                    </a:ext>
                  </a:extLst>
                </a:gridCol>
                <a:gridCol w="4318985">
                  <a:extLst>
                    <a:ext uri="{9D8B030D-6E8A-4147-A177-3AD203B41FA5}">
                      <a16:colId xmlns:a16="http://schemas.microsoft.com/office/drawing/2014/main" val="2069302558"/>
                    </a:ext>
                  </a:extLst>
                </a:gridCol>
              </a:tblGrid>
              <a:tr h="126624">
                <a:tc>
                  <a:txBody>
                    <a:bodyPr/>
                    <a:lstStyle/>
                    <a:p>
                      <a:r>
                        <a:rPr lang="en-GB" sz="1000" dirty="0">
                          <a:effectLst/>
                          <a:latin typeface="Barlow Condensed" panose="00000506000000000000" pitchFamily="2" charset="0"/>
                        </a:rPr>
                        <a:t>Application Deadline: </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6276" marR="66276" marT="0" marB="0">
                    <a:solidFill>
                      <a:srgbClr val="051E42"/>
                    </a:solidFill>
                  </a:tcPr>
                </a:tc>
                <a:tc>
                  <a:txBody>
                    <a:bodyPr/>
                    <a:lstStyle/>
                    <a:p>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Friday 28</a:t>
                      </a:r>
                      <a:r>
                        <a:rPr lang="en-GB" sz="1000" baseline="30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th</a:t>
                      </a: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 April 2023</a:t>
                      </a:r>
                    </a:p>
                  </a:txBody>
                  <a:tcPr marL="60124" marR="60124" marT="0" marB="0">
                    <a:solidFill>
                      <a:schemeClr val="accent1">
                        <a:lumMod val="20000"/>
                        <a:lumOff val="80000"/>
                      </a:schemeClr>
                    </a:solidFill>
                  </a:tcPr>
                </a:tc>
                <a:extLst>
                  <a:ext uri="{0D108BD9-81ED-4DB2-BD59-A6C34878D82A}">
                    <a16:rowId xmlns:a16="http://schemas.microsoft.com/office/drawing/2014/main" val="2569511557"/>
                  </a:ext>
                </a:extLst>
              </a:tr>
              <a:tr h="162622">
                <a:tc>
                  <a:txBody>
                    <a:bodyPr/>
                    <a:lstStyle/>
                    <a:p>
                      <a:r>
                        <a:rPr lang="en-GB" sz="1000" dirty="0">
                          <a:effectLst/>
                          <a:latin typeface="Barlow Condensed" panose="00000506000000000000" pitchFamily="2" charset="0"/>
                        </a:rPr>
                        <a:t>Interviews to be held: </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6276" marR="66276" marT="0" marB="0">
                    <a:solidFill>
                      <a:srgbClr val="051E42"/>
                    </a:solidFill>
                  </a:tcPr>
                </a:tc>
                <a:tc>
                  <a:txBody>
                    <a:bodyPr/>
                    <a:lstStyle/>
                    <a:p>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15</a:t>
                      </a:r>
                      <a:r>
                        <a:rPr lang="en-GB" sz="1000" baseline="30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th</a:t>
                      </a: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 17</a:t>
                      </a:r>
                      <a:r>
                        <a:rPr lang="en-GB" sz="1000" baseline="30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th</a:t>
                      </a: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 or 23</a:t>
                      </a:r>
                      <a:r>
                        <a:rPr lang="en-GB" sz="1000" baseline="30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rd</a:t>
                      </a: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 May (in Person @ Winklebury Football Complex, RG23 8BF)</a:t>
                      </a:r>
                    </a:p>
                  </a:txBody>
                  <a:tcPr marL="60124" marR="60124" marT="0" marB="0">
                    <a:solidFill>
                      <a:schemeClr val="accent1">
                        <a:lumMod val="20000"/>
                        <a:lumOff val="80000"/>
                      </a:schemeClr>
                    </a:solidFill>
                  </a:tcPr>
                </a:tc>
                <a:extLst>
                  <a:ext uri="{0D108BD9-81ED-4DB2-BD59-A6C34878D82A}">
                    <a16:rowId xmlns:a16="http://schemas.microsoft.com/office/drawing/2014/main" val="1562671308"/>
                  </a:ext>
                </a:extLst>
              </a:tr>
            </a:tbl>
          </a:graphicData>
        </a:graphic>
      </p:graphicFrame>
    </p:spTree>
    <p:extLst>
      <p:ext uri="{BB962C8B-B14F-4D97-AF65-F5344CB8AC3E}">
        <p14:creationId xmlns:p14="http://schemas.microsoft.com/office/powerpoint/2010/main" val="2279998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335E51-F09A-A84F-9A0C-38F7AEF22E02}"/>
              </a:ext>
            </a:extLst>
          </p:cNvPr>
          <p:cNvPicPr>
            <a:picLocks noChangeAspect="1"/>
          </p:cNvPicPr>
          <p:nvPr/>
        </p:nvPicPr>
        <p:blipFill rotWithShape="1">
          <a:blip r:embed="rId2"/>
          <a:srcRect l="759" r="-801" b="79976"/>
          <a:stretch/>
        </p:blipFill>
        <p:spPr>
          <a:xfrm>
            <a:off x="-1" y="8608534"/>
            <a:ext cx="7559675" cy="2138697"/>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902990"/>
            <a:ext cx="5458097" cy="1508105"/>
          </a:xfrm>
          <a:prstGeom prst="rect">
            <a:avLst/>
          </a:prstGeom>
          <a:noFill/>
        </p:spPr>
        <p:txBody>
          <a:bodyPr wrap="square" rtlCol="0">
            <a:spAutoFit/>
          </a:bodyPr>
          <a:lstStyle/>
          <a:p>
            <a:r>
              <a:rPr lang="en-US" sz="4000" b="1" dirty="0">
                <a:solidFill>
                  <a:srgbClr val="D83B27"/>
                </a:solidFill>
                <a:latin typeface="Barlow Condensed ExtraBold" pitchFamily="2" charset="77"/>
              </a:rPr>
              <a:t>SUPPORTING INFORMATION</a:t>
            </a:r>
          </a:p>
          <a:p>
            <a:r>
              <a:rPr lang="en-US" sz="1200" b="1" dirty="0">
                <a:solidFill>
                  <a:schemeClr val="tx1">
                    <a:lumMod val="85000"/>
                    <a:lumOff val="15000"/>
                  </a:schemeClr>
                </a:solidFill>
                <a:latin typeface="Barlow Condensed SemiBold" pitchFamily="2" charset="77"/>
              </a:rPr>
              <a:t>Hampshire FA Vision, Mission &amp; Values</a:t>
            </a:r>
          </a:p>
          <a:p>
            <a:endParaRPr lang="en-US" sz="4000" b="1" dirty="0">
              <a:solidFill>
                <a:srgbClr val="D83B27"/>
              </a:solidFill>
              <a:latin typeface="Barlow Condensed ExtraBold" pitchFamily="2" charset="77"/>
            </a:endParaRPr>
          </a:p>
        </p:txBody>
      </p:sp>
      <p:pic>
        <p:nvPicPr>
          <p:cNvPr id="11" name="Picture 10">
            <a:extLst>
              <a:ext uri="{FF2B5EF4-FFF2-40B4-BE49-F238E27FC236}">
                <a16:creationId xmlns:a16="http://schemas.microsoft.com/office/drawing/2014/main" id="{3715E22C-7A6C-404B-A3C9-952EFDAF9AED}"/>
              </a:ext>
            </a:extLst>
          </p:cNvPr>
          <p:cNvPicPr>
            <a:picLocks noChangeAspect="1"/>
          </p:cNvPicPr>
          <p:nvPr/>
        </p:nvPicPr>
        <p:blipFill>
          <a:blip r:embed="rId3"/>
          <a:stretch>
            <a:fillRect/>
          </a:stretch>
        </p:blipFill>
        <p:spPr>
          <a:xfrm>
            <a:off x="3508539" y="9788823"/>
            <a:ext cx="542596" cy="772571"/>
          </a:xfrm>
          <a:prstGeom prst="rect">
            <a:avLst/>
          </a:prstGeom>
        </p:spPr>
      </p:pic>
      <p:sp>
        <p:nvSpPr>
          <p:cNvPr id="36" name="Rectangle 35">
            <a:extLst>
              <a:ext uri="{FF2B5EF4-FFF2-40B4-BE49-F238E27FC236}">
                <a16:creationId xmlns:a16="http://schemas.microsoft.com/office/drawing/2014/main" id="{E9D7827D-7BDF-0E45-85B2-DFAB2C2ACEA4}"/>
              </a:ext>
            </a:extLst>
          </p:cNvPr>
          <p:cNvSpPr/>
          <p:nvPr/>
        </p:nvSpPr>
        <p:spPr>
          <a:xfrm>
            <a:off x="1735576" y="6246298"/>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Re-invigorate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Equality, Diversity &amp; Inclusion </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through new IAG/local engagement structure &amp; governance standards.</a:t>
            </a:r>
          </a:p>
        </p:txBody>
      </p:sp>
      <p:sp>
        <p:nvSpPr>
          <p:cNvPr id="37" name="Oval 36">
            <a:extLst>
              <a:ext uri="{FF2B5EF4-FFF2-40B4-BE49-F238E27FC236}">
                <a16:creationId xmlns:a16="http://schemas.microsoft.com/office/drawing/2014/main" id="{2EBDA089-7509-B940-9D3C-C3D9D175865F}"/>
              </a:ext>
            </a:extLst>
          </p:cNvPr>
          <p:cNvSpPr>
            <a:spLocks noChangeAspect="1"/>
          </p:cNvSpPr>
          <p:nvPr/>
        </p:nvSpPr>
        <p:spPr>
          <a:xfrm rot="18900000">
            <a:off x="739457" y="2493449"/>
            <a:ext cx="900000" cy="900000"/>
          </a:xfrm>
          <a:prstGeom prst="ellipse">
            <a:avLst/>
          </a:prstGeom>
          <a:solidFill>
            <a:srgbClr val="D83B2D"/>
          </a:solidFill>
          <a:ln>
            <a:solidFill>
              <a:srgbClr val="D83B2D"/>
            </a:solidFill>
          </a:ln>
        </p:spPr>
        <p:style>
          <a:lnRef idx="3">
            <a:schemeClr val="lt1"/>
          </a:lnRef>
          <a:fillRef idx="1">
            <a:schemeClr val="accent1"/>
          </a:fillRef>
          <a:effectRef idx="1">
            <a:schemeClr val="accent1"/>
          </a:effectRef>
          <a:fontRef idx="minor">
            <a:schemeClr val="lt1"/>
          </a:fontRef>
        </p:style>
        <p:txBody>
          <a:bodyPr lIns="0" rIns="0" rtlCol="0" anchor="ctr"/>
          <a:lstStyle/>
          <a:p>
            <a:pPr algn="ctr"/>
            <a:r>
              <a:rPr lang="en-US" b="1" dirty="0">
                <a:latin typeface="Barlow Condensed" panose="00000506000000000000" pitchFamily="2" charset="0"/>
              </a:rPr>
              <a:t>Vision</a:t>
            </a:r>
          </a:p>
        </p:txBody>
      </p:sp>
      <p:sp>
        <p:nvSpPr>
          <p:cNvPr id="38" name="Round Diagonal Corner of Rectangle 15">
            <a:extLst>
              <a:ext uri="{FF2B5EF4-FFF2-40B4-BE49-F238E27FC236}">
                <a16:creationId xmlns:a16="http://schemas.microsoft.com/office/drawing/2014/main" id="{C5213AFE-79C8-0C40-A96A-0A7F95B0EBF6}"/>
              </a:ext>
            </a:extLst>
          </p:cNvPr>
          <p:cNvSpPr>
            <a:spLocks/>
          </p:cNvSpPr>
          <p:nvPr/>
        </p:nvSpPr>
        <p:spPr>
          <a:xfrm>
            <a:off x="722905" y="3435266"/>
            <a:ext cx="845376" cy="4608000"/>
          </a:xfrm>
          <a:prstGeom prst="round2DiagRect">
            <a:avLst/>
          </a:prstGeom>
          <a:solidFill>
            <a:schemeClr val="bg1"/>
          </a:solidFill>
          <a:ln>
            <a:solidFill>
              <a:srgbClr val="D83B2D"/>
            </a:solidFill>
          </a:ln>
        </p:spPr>
        <p:style>
          <a:lnRef idx="3">
            <a:schemeClr val="lt1"/>
          </a:lnRef>
          <a:fillRef idx="1">
            <a:schemeClr val="accent1"/>
          </a:fillRef>
          <a:effectRef idx="1">
            <a:schemeClr val="accent1"/>
          </a:effectRef>
          <a:fontRef idx="minor">
            <a:schemeClr val="lt1"/>
          </a:fontRef>
        </p:style>
        <p:txBody>
          <a:bodyPr vert="vert270" lIns="0" rIns="0" rtlCol="0" anchor="ctr"/>
          <a:lstStyle/>
          <a:p>
            <a:pPr algn="ctr"/>
            <a:r>
              <a:rPr lang="en-US" sz="3200" b="1" dirty="0">
                <a:solidFill>
                  <a:schemeClr val="tx1">
                    <a:lumMod val="85000"/>
                    <a:lumOff val="15000"/>
                  </a:schemeClr>
                </a:solidFill>
                <a:latin typeface="Barlow Condensed" panose="00000506000000000000" pitchFamily="2" charset="0"/>
              </a:rPr>
              <a:t>Mission</a:t>
            </a:r>
            <a:endParaRPr lang="en-US" b="1" dirty="0">
              <a:solidFill>
                <a:schemeClr val="tx1">
                  <a:lumMod val="85000"/>
                  <a:lumOff val="15000"/>
                </a:schemeClr>
              </a:solidFill>
              <a:latin typeface="Barlow Condensed" panose="00000506000000000000" pitchFamily="2" charset="0"/>
            </a:endParaRPr>
          </a:p>
        </p:txBody>
      </p:sp>
      <p:sp>
        <p:nvSpPr>
          <p:cNvPr id="39" name="Preparation 16">
            <a:extLst>
              <a:ext uri="{FF2B5EF4-FFF2-40B4-BE49-F238E27FC236}">
                <a16:creationId xmlns:a16="http://schemas.microsoft.com/office/drawing/2014/main" id="{19EC09DE-771B-7441-A52E-2A88BE77814A}"/>
              </a:ext>
            </a:extLst>
          </p:cNvPr>
          <p:cNvSpPr>
            <a:spLocks/>
          </p:cNvSpPr>
          <p:nvPr/>
        </p:nvSpPr>
        <p:spPr>
          <a:xfrm>
            <a:off x="739457" y="8113773"/>
            <a:ext cx="900000" cy="342000"/>
          </a:xfrm>
          <a:prstGeom prst="flowChartPreparation">
            <a:avLst/>
          </a:prstGeom>
          <a:solidFill>
            <a:srgbClr val="051D42"/>
          </a:solidFill>
          <a:ln>
            <a:solidFill>
              <a:srgbClr val="051D42"/>
            </a:solidFill>
          </a:ln>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1400" b="1" dirty="0">
                <a:latin typeface="Barlow Condensed" panose="00000506000000000000" pitchFamily="2" charset="0"/>
              </a:rPr>
              <a:t>Values</a:t>
            </a:r>
          </a:p>
        </p:txBody>
      </p:sp>
      <p:sp>
        <p:nvSpPr>
          <p:cNvPr id="40" name="Rectangle 39">
            <a:extLst>
              <a:ext uri="{FF2B5EF4-FFF2-40B4-BE49-F238E27FC236}">
                <a16:creationId xmlns:a16="http://schemas.microsoft.com/office/drawing/2014/main" id="{A6A25A76-2627-5D47-BF29-9C6E25DB8E65}"/>
              </a:ext>
            </a:extLst>
          </p:cNvPr>
          <p:cNvSpPr/>
          <p:nvPr/>
        </p:nvSpPr>
        <p:spPr>
          <a:xfrm>
            <a:off x="1735576" y="2493449"/>
            <a:ext cx="5072258" cy="900000"/>
          </a:xfrm>
          <a:prstGeom prst="rect">
            <a:avLst/>
          </a:prstGeom>
          <a:solidFill>
            <a:srgbClr val="D83B2D"/>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bg1"/>
                </a:solidFill>
                <a:latin typeface="Barlow Condensed" panose="00000506000000000000" pitchFamily="2" charset="0"/>
              </a:rPr>
              <a:t>Using the power of </a:t>
            </a:r>
            <a:r>
              <a:rPr lang="en-US" sz="2000" b="1" i="1" dirty="0">
                <a:solidFill>
                  <a:schemeClr val="tx1">
                    <a:lumMod val="85000"/>
                    <a:lumOff val="15000"/>
                  </a:schemeClr>
                </a:solidFill>
                <a:latin typeface="Barlow Condensed" panose="00000506000000000000" pitchFamily="2" charset="0"/>
              </a:rPr>
              <a:t>football</a:t>
            </a:r>
            <a:r>
              <a:rPr lang="en-US" sz="2000" i="1" dirty="0">
                <a:solidFill>
                  <a:schemeClr val="bg1"/>
                </a:solidFill>
                <a:latin typeface="Barlow Condensed" panose="00000506000000000000" pitchFamily="2" charset="0"/>
              </a:rPr>
              <a:t> to build a better future </a:t>
            </a:r>
            <a:r>
              <a:rPr lang="en-US" sz="2000" b="0" i="1" dirty="0">
                <a:solidFill>
                  <a:schemeClr val="bg1"/>
                </a:solidFill>
                <a:latin typeface="Barlow Condensed" panose="00000506000000000000" pitchFamily="2" charset="0"/>
              </a:rPr>
              <a:t>for all </a:t>
            </a:r>
            <a:r>
              <a:rPr lang="en-US" sz="2000" i="1" dirty="0">
                <a:solidFill>
                  <a:schemeClr val="bg1"/>
                </a:solidFill>
                <a:latin typeface="Barlow Condensed" panose="00000506000000000000" pitchFamily="2" charset="0"/>
              </a:rPr>
              <a:t>communities </a:t>
            </a:r>
            <a:r>
              <a:rPr lang="en-US" sz="2000" b="0" i="1" dirty="0">
                <a:solidFill>
                  <a:schemeClr val="bg1"/>
                </a:solidFill>
                <a:latin typeface="Barlow Condensed" panose="00000506000000000000" pitchFamily="2" charset="0"/>
              </a:rPr>
              <a:t>in</a:t>
            </a:r>
            <a:r>
              <a:rPr lang="en-US" sz="2000" i="1" dirty="0">
                <a:solidFill>
                  <a:schemeClr val="bg1"/>
                </a:solidFill>
                <a:latin typeface="Barlow Condensed" panose="00000506000000000000" pitchFamily="2" charset="0"/>
              </a:rPr>
              <a:t> </a:t>
            </a:r>
            <a:r>
              <a:rPr lang="en-US" sz="2000" b="1" i="1" dirty="0">
                <a:solidFill>
                  <a:schemeClr val="tx1">
                    <a:lumMod val="85000"/>
                    <a:lumOff val="15000"/>
                  </a:schemeClr>
                </a:solidFill>
                <a:latin typeface="Barlow Condensed" panose="00000506000000000000" pitchFamily="2" charset="0"/>
              </a:rPr>
              <a:t>Hampshire</a:t>
            </a:r>
            <a:r>
              <a:rPr lang="en-US" sz="2000" i="1" dirty="0">
                <a:solidFill>
                  <a:schemeClr val="bg1"/>
                </a:solidFill>
                <a:latin typeface="Barlow Condensed" panose="00000506000000000000" pitchFamily="2" charset="0"/>
              </a:rPr>
              <a:t>.</a:t>
            </a:r>
            <a:endParaRPr lang="en-GB" sz="2000" i="1" dirty="0">
              <a:latin typeface="Barlow Condensed" panose="00000506000000000000" pitchFamily="2" charset="0"/>
            </a:endParaRPr>
          </a:p>
        </p:txBody>
      </p:sp>
      <p:sp>
        <p:nvSpPr>
          <p:cNvPr id="41" name="Rectangle 40">
            <a:extLst>
              <a:ext uri="{FF2B5EF4-FFF2-40B4-BE49-F238E27FC236}">
                <a16:creationId xmlns:a16="http://schemas.microsoft.com/office/drawing/2014/main" id="{7ECBBC07-D47F-AE4F-846A-8C953140C409}"/>
              </a:ext>
            </a:extLst>
          </p:cNvPr>
          <p:cNvSpPr/>
          <p:nvPr/>
        </p:nvSpPr>
        <p:spPr>
          <a:xfrm>
            <a:off x="1735576" y="3449409"/>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solidFill>
                  <a:schemeClr val="tx1">
                    <a:lumMod val="85000"/>
                    <a:lumOff val="15000"/>
                  </a:schemeClr>
                </a:solidFill>
                <a:latin typeface="Barlow Condensed" panose="00000506000000000000" pitchFamily="2" charset="0"/>
                <a:cs typeface="Arial" panose="020B0604020202020204" pitchFamily="34" charset="0"/>
              </a:rPr>
              <a:t>Set strong foundations for all of Hampshire football to </a:t>
            </a:r>
            <a:r>
              <a:rPr lang="en-GB" sz="1600" b="1" dirty="0">
                <a:solidFill>
                  <a:srgbClr val="D83B2D"/>
                </a:solidFill>
                <a:latin typeface="Barlow Condensed" panose="00000506000000000000" pitchFamily="2" charset="0"/>
                <a:cs typeface="Arial" panose="020B0604020202020204" pitchFamily="34" charset="0"/>
              </a:rPr>
              <a:t>Recover</a:t>
            </a:r>
            <a:r>
              <a:rPr lang="en-GB" sz="1600" dirty="0">
                <a:solidFill>
                  <a:schemeClr val="tx1"/>
                </a:solidFill>
                <a:latin typeface="Barlow Condensed" panose="00000506000000000000" pitchFamily="2" charset="0"/>
                <a:cs typeface="Arial" panose="020B0604020202020204" pitchFamily="34" charset="0"/>
              </a:rPr>
              <a:t> </a:t>
            </a:r>
            <a:r>
              <a:rPr lang="en-GB" sz="1600" dirty="0">
                <a:solidFill>
                  <a:schemeClr val="tx1">
                    <a:lumMod val="85000"/>
                    <a:lumOff val="15000"/>
                  </a:schemeClr>
                </a:solidFill>
                <a:latin typeface="Barlow Condensed" panose="00000506000000000000" pitchFamily="2" charset="0"/>
                <a:cs typeface="Arial" panose="020B0604020202020204" pitchFamily="34" charset="0"/>
              </a:rPr>
              <a:t>stronger by enabling &amp; supporting a bespoke Hampshire FA workforce.</a:t>
            </a:r>
          </a:p>
        </p:txBody>
      </p:sp>
      <p:sp>
        <p:nvSpPr>
          <p:cNvPr id="42" name="Rectangle 41">
            <a:extLst>
              <a:ext uri="{FF2B5EF4-FFF2-40B4-BE49-F238E27FC236}">
                <a16:creationId xmlns:a16="http://schemas.microsoft.com/office/drawing/2014/main" id="{4BCE181B-E7FC-5F46-A231-CA70540AD860}"/>
              </a:ext>
            </a:extLst>
          </p:cNvPr>
          <p:cNvSpPr/>
          <p:nvPr/>
        </p:nvSpPr>
        <p:spPr>
          <a:xfrm>
            <a:off x="1735576" y="4382403"/>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Deliver an expanding network of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Hub Sites</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 connected with &amp; fully engaging  their local communities.</a:t>
            </a:r>
          </a:p>
        </p:txBody>
      </p:sp>
      <p:sp>
        <p:nvSpPr>
          <p:cNvPr id="43" name="Rectangle 42">
            <a:extLst>
              <a:ext uri="{FF2B5EF4-FFF2-40B4-BE49-F238E27FC236}">
                <a16:creationId xmlns:a16="http://schemas.microsoft.com/office/drawing/2014/main" id="{836B959F-CD3B-DB42-8BEF-FDA8BFFCC6FC}"/>
              </a:ext>
            </a:extLst>
          </p:cNvPr>
          <p:cNvSpPr/>
          <p:nvPr/>
        </p:nvSpPr>
        <p:spPr>
          <a:xfrm>
            <a:off x="1735576" y="5313304"/>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Put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Youth Engagement </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at the centre of all delivery &amp; ensure young people are heard, safeguarded &amp; empowered to influence the future.</a:t>
            </a:r>
          </a:p>
        </p:txBody>
      </p:sp>
      <p:sp>
        <p:nvSpPr>
          <p:cNvPr id="44" name="Rectangle 43">
            <a:extLst>
              <a:ext uri="{FF2B5EF4-FFF2-40B4-BE49-F238E27FC236}">
                <a16:creationId xmlns:a16="http://schemas.microsoft.com/office/drawing/2014/main" id="{D2E7B257-A979-874D-A629-6ABB4CB25F66}"/>
              </a:ext>
            </a:extLst>
          </p:cNvPr>
          <p:cNvSpPr/>
          <p:nvPr/>
        </p:nvSpPr>
        <p:spPr>
          <a:xfrm>
            <a:off x="1735576" y="7179292"/>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Undertake a full business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Culture</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 review to embed inclusivity, safeguarding &amp; quality community service throughout all we do.</a:t>
            </a:r>
          </a:p>
        </p:txBody>
      </p:sp>
      <p:sp>
        <p:nvSpPr>
          <p:cNvPr id="45" name="Rectangle 44">
            <a:extLst>
              <a:ext uri="{FF2B5EF4-FFF2-40B4-BE49-F238E27FC236}">
                <a16:creationId xmlns:a16="http://schemas.microsoft.com/office/drawing/2014/main" id="{B57CB0F8-FFD1-734F-BC02-F6317C0934A8}"/>
              </a:ext>
            </a:extLst>
          </p:cNvPr>
          <p:cNvSpPr/>
          <p:nvPr/>
        </p:nvSpPr>
        <p:spPr>
          <a:xfrm>
            <a:off x="1735576" y="8112286"/>
            <a:ext cx="5072258" cy="343487"/>
          </a:xfrm>
          <a:prstGeom prst="rect">
            <a:avLst/>
          </a:prstGeom>
          <a:solidFill>
            <a:srgbClr val="051D42"/>
          </a:solidFill>
          <a:ln>
            <a:solidFill>
              <a:srgbClr val="05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Barlow Condensed" panose="00000506000000000000" pitchFamily="2" charset="0"/>
                <a:cs typeface="Arial" panose="020B0604020202020204" pitchFamily="34" charset="0"/>
              </a:rPr>
              <a:t>Progressive - Respect - Inclusion - Determined - Excellence</a:t>
            </a:r>
            <a:endParaRPr lang="en-GB" sz="1600" dirty="0">
              <a:latin typeface="Barlow Condensed" panose="00000506000000000000" pitchFamily="2" charset="0"/>
            </a:endParaRPr>
          </a:p>
        </p:txBody>
      </p:sp>
      <p:sp>
        <p:nvSpPr>
          <p:cNvPr id="16" name="TextBox 15">
            <a:extLst>
              <a:ext uri="{FF2B5EF4-FFF2-40B4-BE49-F238E27FC236}">
                <a16:creationId xmlns:a16="http://schemas.microsoft.com/office/drawing/2014/main" id="{0830A84D-88EC-4ACB-922C-3D9F874D5948}"/>
              </a:ext>
            </a:extLst>
          </p:cNvPr>
          <p:cNvSpPr txBox="1"/>
          <p:nvPr/>
        </p:nvSpPr>
        <p:spPr>
          <a:xfrm>
            <a:off x="212356" y="238540"/>
            <a:ext cx="3281692" cy="246221"/>
          </a:xfrm>
          <a:prstGeom prst="rect">
            <a:avLst/>
          </a:prstGeom>
          <a:noFill/>
        </p:spPr>
        <p:txBody>
          <a:bodyPr wrap="square" rtlCol="0">
            <a:spAutoFit/>
          </a:bodyPr>
          <a:lstStyle/>
          <a:p>
            <a:r>
              <a:rPr lang="en-GB" sz="1000" dirty="0">
                <a:solidFill>
                  <a:srgbClr val="061E42"/>
                </a:solidFill>
                <a:latin typeface="Barlow Condensed Medium" pitchFamily="2" charset="77"/>
              </a:rPr>
              <a:t>Coaching and Workforce Football Development Officer</a:t>
            </a:r>
            <a:r>
              <a:rPr lang="en-US" sz="1000" dirty="0">
                <a:solidFill>
                  <a:srgbClr val="061E42"/>
                </a:solidFill>
                <a:latin typeface="Barlow Condensed Medium" pitchFamily="2" charset="77"/>
              </a:rPr>
              <a:t> | Hampshire FA</a:t>
            </a:r>
          </a:p>
        </p:txBody>
      </p:sp>
    </p:spTree>
    <p:extLst>
      <p:ext uri="{BB962C8B-B14F-4D97-AF65-F5344CB8AC3E}">
        <p14:creationId xmlns:p14="http://schemas.microsoft.com/office/powerpoint/2010/main" val="6338585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2552</TotalTime>
  <Words>1722</Words>
  <Application>Microsoft Office PowerPoint</Application>
  <PresentationFormat>Custom</PresentationFormat>
  <Paragraphs>176</Paragraphs>
  <Slides>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Arial</vt:lpstr>
      <vt:lpstr>Barlow</vt:lpstr>
      <vt:lpstr>Barlow Condensed</vt:lpstr>
      <vt:lpstr>Barlow Condensed ExtraBold</vt:lpstr>
      <vt:lpstr>Barlow Condensed Medium</vt:lpstr>
      <vt:lpstr>Barlow Condensed SemiBold</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Allen</dc:creator>
  <cp:lastModifiedBy>Pedro Viveiros</cp:lastModifiedBy>
  <cp:revision>30</cp:revision>
  <cp:lastPrinted>2022-07-28T14:22:30Z</cp:lastPrinted>
  <dcterms:created xsi:type="dcterms:W3CDTF">2021-09-15T12:59:35Z</dcterms:created>
  <dcterms:modified xsi:type="dcterms:W3CDTF">2023-03-29T14:22:57Z</dcterms:modified>
</cp:coreProperties>
</file>